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omments/comment1.xml" ContentType="application/vnd.openxmlformats-officedocument.presentationml.comment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Lst>
  <p:sldSz cx="9144000" cy="5143500" type="screen16x9"/>
  <p:notesSz cx="6858000" cy="9144000"/>
  <p:embeddedFontLst>
    <p:embeddedFont>
      <p:font typeface="Maven Pro" panose="020B0604020202020204" charset="0"/>
      <p:regular r:id="rId124"/>
      <p:bold r:id="rId125"/>
    </p:embeddedFont>
    <p:embeddedFont>
      <p:font typeface="Proxima Nova" panose="020B0604020202020204" charset="0"/>
      <p:regular r:id="rId126"/>
      <p:bold r:id="rId127"/>
      <p:italic r:id="rId128"/>
      <p:boldItalic r:id="rId129"/>
    </p:embeddedFont>
    <p:embeddedFont>
      <p:font typeface="Roboto" panose="02000000000000000000" pitchFamily="2"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az Remec" initials="" lastIdx="1" clrIdx="0"/>
  <p:cmAuthor id="1" name="Fernando Chavez Arroyo" initials="" lastIdx="1" clrIdx="1"/>
  <p:cmAuthor id="2" name="Christl Haley" initials="" lastIdx="1" clrIdx="2"/>
  <p:cmAuthor id="3" name="Emerson Beinhauer"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8E6FE0-7721-4999-95ED-968F0FBED4CF}">
  <a:tblStyle styleId="{5E8E6FE0-7721-4999-95ED-968F0FBED4C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 y="29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3.fntdata"/><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1.fntdata"/><Relationship Id="rId129" Type="http://schemas.openxmlformats.org/officeDocument/2006/relationships/font" Target="fonts/font6.fntdata"/><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7.fntdata"/><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0-10T04:17:30.829" idx="1">
    <p:pos x="196" y="360"/>
    <p:text>We changed cruise altitude to 14,000 feet so that needs to change in CONOPS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71592649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71592649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entire scope of the project and after meeting with PAB, engineers, etc we have determined the following are critical project feasibility elements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cb3af57a80_6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cb3af57a80_6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f5ff1efe02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f5ff1efe02_3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cb3af57a80_9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cb3af57a80_9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f57dc046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f57dc046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cb3af57a8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cb3af57a8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f6f7dc61c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f6f7dc61c6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f701c9266e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f701c9266e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f701c9266e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f701c9266e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f701c9266e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f701c9266e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f701c9266e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f701c9266e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1b713d8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f1b713d8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f701c9266e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f701c9266e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f701c9266e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f701c9266e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f701c9266e_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f701c9266e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f701c9266e_3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f701c9266e_3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f701c9266e_3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f701c9266e_3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f701c9266e_3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f701c9266e_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f701c9266e_3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f701c9266e_3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f161ce4e7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f161ce4e7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f161ce4e7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f161ce4e7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cb3b904338_6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cb3b904338_6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701c9266e_4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701c9266e_4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Design space CASE STUDY- Most aircraft are designed around engines, the current design space accounts for fuel and in order to be most effective to our client we need to look at all options available. I.e. if we don't need to account for fuel how does the design space open up - by looking at all options we could find something a design point a designer/engineer overlooked when designing an aircraft which needs fuel.</a:t>
            </a:r>
            <a:endParaRPr/>
          </a:p>
          <a:p>
            <a:pPr marL="457200" lvl="0" indent="-298450" algn="l" rtl="0">
              <a:lnSpc>
                <a:spcPct val="115000"/>
              </a:lnSpc>
              <a:spcBef>
                <a:spcPts val="1200"/>
              </a:spcBef>
              <a:spcAft>
                <a:spcPts val="0"/>
              </a:spcAft>
              <a:buSzPts val="1100"/>
              <a:buChar char="-"/>
            </a:pPr>
            <a:r>
              <a:rPr lang="en"/>
              <a:t>Most general aviation aircraft are designed safe in the knowledge that engines with an abundance of power are available, and thus efficiency is not truly optimized. Our customer tasked us with reevaluating the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cb3b904338_6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cb3b904338_6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f1f07e171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f1f07e171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b3af57a80_8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b3af57a80_8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Describe variables and talk through it and go through why it was used</a:t>
            </a:r>
            <a:endParaRPr/>
          </a:p>
          <a:p>
            <a:pPr marL="0" lvl="0" indent="0" algn="l" rtl="0">
              <a:spcBef>
                <a:spcPts val="0"/>
              </a:spcBef>
              <a:spcAft>
                <a:spcPts val="0"/>
              </a:spcAft>
              <a:buNone/>
            </a:pPr>
            <a:endParaRPr/>
          </a:p>
          <a:p>
            <a:pPr marL="0" lvl="0" indent="0" algn="l" rtl="0">
              <a:spcBef>
                <a:spcPts val="0"/>
              </a:spcBef>
              <a:spcAft>
                <a:spcPts val="0"/>
              </a:spcAft>
              <a:buNone/>
            </a:pPr>
            <a:r>
              <a:rPr lang="en"/>
              <a:t>Put this before and justify motivation so AAA goes after</a:t>
            </a:r>
            <a:endParaRPr/>
          </a:p>
          <a:p>
            <a:pPr marL="0" lvl="0" indent="0" algn="l" rtl="0">
              <a:spcBef>
                <a:spcPts val="0"/>
              </a:spcBef>
              <a:spcAft>
                <a:spcPts val="0"/>
              </a:spcAft>
              <a:buNone/>
            </a:pPr>
            <a:r>
              <a:rPr lang="en"/>
              <a:t>Still need to describe the equation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6c5b956d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6c5b956d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Baseline design from CDD</a:t>
            </a:r>
            <a:endParaRPr/>
          </a:p>
          <a:p>
            <a:pPr marL="0" lvl="0" indent="0" algn="l" rtl="0">
              <a:spcBef>
                <a:spcPts val="0"/>
              </a:spcBef>
              <a:spcAft>
                <a:spcPts val="0"/>
              </a:spcAft>
              <a:buNone/>
            </a:pPr>
            <a:r>
              <a:rPr lang="en"/>
              <a:t>Describe Canard in this slide</a:t>
            </a:r>
            <a:endParaRPr/>
          </a:p>
          <a:p>
            <a:pPr marL="0" lvl="0" indent="0" algn="l" rtl="0">
              <a:spcBef>
                <a:spcPts val="0"/>
              </a:spcBef>
              <a:spcAft>
                <a:spcPts val="0"/>
              </a:spcAft>
              <a:buNone/>
            </a:pPr>
            <a:r>
              <a:rPr lang="en"/>
              <a:t>Why those are in there </a:t>
            </a:r>
            <a:endParaRPr/>
          </a:p>
          <a:p>
            <a:pPr marL="0" lvl="0" indent="0" algn="l" rtl="0">
              <a:spcBef>
                <a:spcPts val="0"/>
              </a:spcBef>
              <a:spcAft>
                <a:spcPts val="0"/>
              </a:spcAft>
              <a:buNone/>
            </a:pPr>
            <a:r>
              <a:rPr lang="en"/>
              <a:t>Midmounted wing, aft,</a:t>
            </a:r>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00"/>
                </a:highlight>
              </a:rPr>
              <a:t>WHY each parameter is chosen </a:t>
            </a:r>
            <a:endParaRPr>
              <a:highlight>
                <a:srgbClr val="FFFF00"/>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79d7ea595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f79d7ea595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Circle design point </a:t>
            </a:r>
            <a:r>
              <a:rPr lang="en">
                <a:solidFill>
                  <a:schemeClr val="dk1"/>
                </a:solidFill>
              </a:rPr>
              <a:t>✅</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b3b90433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b3b90433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empty weight include batteries?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cb3b904338_6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cb3b904338_6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5ff1efe0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5ff1efe0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5ff1efe02_7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f5ff1efe02_7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sentence explanation of vortex panel/pllt</a:t>
            </a:r>
            <a:endParaRPr/>
          </a:p>
          <a:p>
            <a:pPr marL="0" lvl="0" indent="0" algn="l" rtl="0">
              <a:spcBef>
                <a:spcPts val="0"/>
              </a:spcBef>
              <a:spcAft>
                <a:spcPts val="0"/>
              </a:spcAft>
              <a:buNone/>
            </a:pPr>
            <a:r>
              <a:rPr lang="en"/>
              <a:t>Vortex panel: ideal flow over thick airfoils using</a:t>
            </a:r>
            <a:endParaRPr/>
          </a:p>
          <a:p>
            <a:pPr marL="0" lvl="0" indent="0" algn="l" rtl="0">
              <a:spcBef>
                <a:spcPts val="0"/>
              </a:spcBef>
              <a:spcAft>
                <a:spcPts val="0"/>
              </a:spcAft>
              <a:buNone/>
            </a:pPr>
            <a:r>
              <a:rPr lang="en"/>
              <a:t>Pllt: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f5442b5744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f5442b5744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always change this -- but we do need to decide for sure at some point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cb3af57a80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cb3af57a80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a:t>
            </a:r>
            <a:endParaRPr/>
          </a:p>
          <a:p>
            <a:pPr marL="0" lvl="0" indent="0" algn="l" rtl="0">
              <a:spcBef>
                <a:spcPts val="0"/>
              </a:spcBef>
              <a:spcAft>
                <a:spcPts val="0"/>
              </a:spcAft>
              <a:buNone/>
            </a:pPr>
            <a:r>
              <a:rPr lang="en"/>
              <a:t>Eta 1 and eta 1 are propulsive and battery efficiency, L/D is lift to drag</a:t>
            </a:r>
            <a:endParaRPr/>
          </a:p>
          <a:p>
            <a:pPr marL="0" lvl="0" indent="0" algn="l" rtl="0">
              <a:spcBef>
                <a:spcPts val="0"/>
              </a:spcBef>
              <a:spcAft>
                <a:spcPts val="0"/>
              </a:spcAft>
              <a:buNone/>
            </a:pPr>
            <a:r>
              <a:rPr lang="en"/>
              <a:t>ebat is energy density of the battery, E,tot is total energy at takeoff, and Woe and Wpl are the operating empty and payload weights respectively</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b3af57a80_1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cb3af57a80_1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 matlab results to AAA results</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0000"/>
                </a:solidFill>
              </a:rPr>
              <a:t>Comment from Jake: </a:t>
            </a:r>
            <a:r>
              <a:rPr lang="en" sz="1050">
                <a:solidFill>
                  <a:srgbClr val="FF0000"/>
                </a:solidFill>
                <a:highlight>
                  <a:srgbClr val="FFFFFF"/>
                </a:highlight>
                <a:latin typeface="Roboto"/>
                <a:ea typeface="Roboto"/>
                <a:cs typeface="Roboto"/>
                <a:sym typeface="Roboto"/>
              </a:rPr>
              <a:t>Maybe add tiny bit of verbiage here about the differences in models, emphasize why these 3 parameters are the most important, and maybe why we don't have other variables in this table</a:t>
            </a:r>
            <a:endParaRPr>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t>Under estimation</a:t>
            </a:r>
            <a:endParaRPr/>
          </a:p>
          <a:p>
            <a:pPr marL="0" lvl="0" indent="0" algn="l" rtl="0">
              <a:spcBef>
                <a:spcPts val="0"/>
              </a:spcBef>
              <a:spcAft>
                <a:spcPts val="0"/>
              </a:spcAft>
              <a:buNone/>
            </a:pPr>
            <a:r>
              <a:rPr lang="en"/>
              <a:t>Under estimation of Cd0 due to: </a:t>
            </a:r>
            <a:endParaRPr/>
          </a:p>
          <a:p>
            <a:pPr marL="0" lvl="0" indent="0" algn="l" rtl="0">
              <a:spcBef>
                <a:spcPts val="0"/>
              </a:spcBef>
              <a:spcAft>
                <a:spcPts val="0"/>
              </a:spcAft>
              <a:buNone/>
            </a:pPr>
            <a:r>
              <a:rPr lang="en"/>
              <a:t>Over estimation of Oswalds due to: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f6f7d984c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f6f7d984c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f5ff1efe02_7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f5ff1efe02_7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71592649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f71592649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provide evidence that the project objectives, is feasible, i.e. can be accomplished within the constraints of technology and the senior projects course (time, skills, money, facilities, etc.).</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b3b904338_7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b3b904338_7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testing before manufacturing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f5442b5744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f5442b5744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solidFill>
                  <a:srgbClr val="212829"/>
                </a:solidFill>
                <a:highlight>
                  <a:srgbClr val="FFFFFF"/>
                </a:highlight>
              </a:rPr>
              <a:t>What do you specifically mean by “still a need for verification and validation’???</a:t>
            </a:r>
            <a:endParaRPr>
              <a:solidFill>
                <a:srgbClr val="212829"/>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f71592649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f71592649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solidFill>
                  <a:srgbClr val="212829"/>
                </a:solidFill>
                <a:highlight>
                  <a:srgbClr val="FFFFFF"/>
                </a:highlight>
              </a:rPr>
              <a:t>It is important to note that NELDA will have priority access to Wind Tunnel </a:t>
            </a:r>
            <a:endParaRPr>
              <a:solidFill>
                <a:srgbClr val="212829"/>
              </a:solidFill>
              <a:highlight>
                <a:srgbClr val="FFFFFF"/>
              </a:highlight>
            </a:endParaRPr>
          </a:p>
          <a:p>
            <a:pPr marL="457200" lvl="0" indent="-298450" algn="l" rtl="0">
              <a:lnSpc>
                <a:spcPct val="115000"/>
              </a:lnSpc>
              <a:spcBef>
                <a:spcPts val="0"/>
              </a:spcBef>
              <a:spcAft>
                <a:spcPts val="0"/>
              </a:spcAft>
              <a:buSzPts val="1100"/>
              <a:buChar char="●"/>
            </a:pPr>
            <a:r>
              <a:rPr lang="en">
                <a:solidFill>
                  <a:srgbClr val="212829"/>
                </a:solidFill>
                <a:highlight>
                  <a:srgbClr val="FFFFFF"/>
                </a:highlight>
              </a:rPr>
              <a:t>Airspeed will be maximized by reducing blockage area in test section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Depends on hardware (sensor + test-stand) setup and selection</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Depends on Size of NELDA or Cessna 206 models (i.e Test Subject)</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Depends on Variation in AoA of test subject</a:t>
            </a:r>
            <a:endParaRPr>
              <a:solidFill>
                <a:srgbClr val="212829"/>
              </a:solidFill>
              <a:highlight>
                <a:srgbClr val="FFFFFF"/>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71592649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71592649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solidFill>
                  <a:srgbClr val="212829"/>
                </a:solidFill>
                <a:highlight>
                  <a:srgbClr val="FFFFFF"/>
                </a:highlight>
              </a:rPr>
              <a:t>Aerodynamic Forces</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Lift will be obtained by extracting the Normal force measured by one of the three sensors discussed in the following slide.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This force will be calculated at the Cp, CG, and AC of the model with simple corrections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Drag will be obtained by </a:t>
            </a:r>
            <a:r>
              <a:rPr lang="en">
                <a:solidFill>
                  <a:srgbClr val="212829"/>
                </a:solidFill>
                <a:highlight>
                  <a:schemeClr val="lt1"/>
                </a:highlight>
              </a:rPr>
              <a:t>extracting the Axial force measured by one of the three sensors discussed in the following slide.</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Test subject shall not exceed a wingspan of 80% of the test section</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Moments will be obtained by extracting them directly from one of the three sensors discussed in the following slide</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Pitching moment will help characterize longitudinal stability (only as supplemental data)</a:t>
            </a:r>
            <a:endParaRPr>
              <a:solidFill>
                <a:srgbClr val="212829"/>
              </a:solidFill>
              <a:highlight>
                <a:schemeClr val="lt1"/>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Will be able to tell of aircraft model is stable and/or trimmable</a:t>
            </a:r>
            <a:endParaRPr>
              <a:solidFill>
                <a:srgbClr val="212829"/>
              </a:solidFill>
              <a:highlight>
                <a:schemeClr val="lt1"/>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Post Processing</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Drag Polar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Goal is to demonstrate improvement in drag polar through direct comparison (our design model vs Cessna 206 model)</a:t>
            </a:r>
            <a:endParaRPr>
              <a:solidFill>
                <a:srgbClr val="212829"/>
              </a:solidFill>
              <a:highlight>
                <a:schemeClr val="lt1"/>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Skin Friction and Drag due to Flow Separation  (C_D0)</a:t>
            </a:r>
            <a:endParaRPr>
              <a:solidFill>
                <a:srgbClr val="212829"/>
              </a:solidFill>
              <a:highlight>
                <a:schemeClr val="lt1"/>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Form Drag</a:t>
            </a:r>
            <a:endParaRPr>
              <a:solidFill>
                <a:srgbClr val="212829"/>
              </a:solidFill>
              <a:highlight>
                <a:schemeClr val="lt1"/>
              </a:highlight>
            </a:endParaRPr>
          </a:p>
          <a:p>
            <a:pPr marL="2286000" lvl="4"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Parasite Drag (C_Dp)</a:t>
            </a:r>
            <a:endParaRPr>
              <a:solidFill>
                <a:srgbClr val="212829"/>
              </a:solidFill>
              <a:highlight>
                <a:schemeClr val="lt1"/>
              </a:highlight>
            </a:endParaRPr>
          </a:p>
          <a:p>
            <a:pPr marL="2286000" lvl="4"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Induced Drag (C_Di)</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Lift/Drag Ratio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Help characterize range and endurance (only as supplemental data)</a:t>
            </a:r>
            <a:endParaRPr>
              <a:solidFill>
                <a:srgbClr val="212829"/>
              </a:solidFill>
              <a:highlight>
                <a:schemeClr val="lt1"/>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b3af57a80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b3af57a80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212829"/>
              </a:buClr>
              <a:buSzPts val="1100"/>
              <a:buChar char="●"/>
            </a:pPr>
            <a:r>
              <a:rPr lang="en">
                <a:solidFill>
                  <a:srgbClr val="212829"/>
                </a:solidFill>
                <a:highlight>
                  <a:srgbClr val="FFFFFF"/>
                </a:highlight>
              </a:rPr>
              <a:t>Sting ⅜ EWT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Test Process: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Vary AoA by 10 degrees (-5 &lt; 0 &lt; 5 degrees)</a:t>
            </a:r>
            <a:endParaRPr>
              <a:solidFill>
                <a:srgbClr val="212829"/>
              </a:solidFill>
              <a:highlight>
                <a:srgbClr val="FFFFFF"/>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Compute Total Lift and Drag</a:t>
            </a:r>
            <a:endParaRPr>
              <a:solidFill>
                <a:srgbClr val="212829"/>
              </a:solidFill>
              <a:highlight>
                <a:srgbClr val="FFFFFF"/>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Drag Polar </a:t>
            </a:r>
            <a:endParaRPr>
              <a:solidFill>
                <a:srgbClr val="212829"/>
              </a:solidFill>
              <a:highlight>
                <a:srgbClr val="FFFFFF"/>
              </a:highlight>
            </a:endParaRPr>
          </a:p>
          <a:p>
            <a:pPr marL="2286000" lvl="4"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C_D0 will be calculated at zero lift AoA </a:t>
            </a:r>
            <a:endParaRPr>
              <a:solidFill>
                <a:srgbClr val="212829"/>
              </a:solidFill>
              <a:highlight>
                <a:srgbClr val="FFFFFF"/>
              </a:highlight>
            </a:endParaRPr>
          </a:p>
          <a:p>
            <a:pPr marL="2286000" lvl="4"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All other drag will be calculated when varying AoA</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Side Force (Y) and Rolling Moment (Tx) can be calculated with a switch</a:t>
            </a:r>
            <a:endParaRPr>
              <a:solidFill>
                <a:srgbClr val="212829"/>
              </a:solidFill>
              <a:highlight>
                <a:srgbClr val="FFFFFF"/>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ATI Nano17 Titanium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Test Process: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Requires platform integration, test stand, and a mechanical way to vary AoA</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Note the Force and Moment Limitations </a:t>
            </a:r>
            <a:endParaRPr>
              <a:solidFill>
                <a:srgbClr val="212829"/>
              </a:solidFill>
              <a:highlight>
                <a:srgbClr val="FFFFFF"/>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ATI Gamma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Test Process: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Same as ATI Nano but note the Forces/Moment Magnitudes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We would need to collaborate with Josh and LA’s to develop LabView Code adaptation</a:t>
            </a:r>
            <a:endParaRPr>
              <a:solidFill>
                <a:srgbClr val="212829"/>
              </a:solidFill>
              <a:highlight>
                <a:schemeClr val="lt1"/>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f5442b5744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f5442b574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701c9266e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701c9266e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212829"/>
              </a:buClr>
              <a:buSzPts val="1100"/>
              <a:buChar char="●"/>
            </a:pPr>
            <a:r>
              <a:rPr lang="en">
                <a:solidFill>
                  <a:srgbClr val="212829"/>
                </a:solidFill>
                <a:highlight>
                  <a:srgbClr val="FFFFFF"/>
                </a:highlight>
              </a:rPr>
              <a:t>Sting ⅜ EWT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Pros: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We can flip an adjuster to get side force (Y) and yaw moment (Tz)</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Hardware is ready to use (can easily vary AoA)</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LabView Code is already available</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Cons: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Force and Moment magnitude limitations (which are too bad)</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Sensitivity &lt; ATI Instrumentation</a:t>
            </a:r>
            <a:endParaRPr>
              <a:solidFill>
                <a:srgbClr val="212829"/>
              </a:solidFill>
              <a:highlight>
                <a:srgbClr val="FFFFFF"/>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ATI Nano17 Titanium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Pros: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Hardware adaptation will be more simple than ATI Gamma</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Cons: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Force and Moment magnitude limitations ***Seems very low so it will depend on models</a:t>
            </a:r>
            <a:endParaRPr>
              <a:solidFill>
                <a:srgbClr val="212829"/>
              </a:solidFill>
              <a:highlight>
                <a:srgbClr val="FFFFFF"/>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ATI Gamma </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Pros: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 Most expensive → best accuracy</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Cons: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Labview adds another level of complexity to the testing-team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Requires a more complex physical adaptation than ATI Nano</a:t>
            </a:r>
            <a:endParaRPr>
              <a:solidFill>
                <a:srgbClr val="212829"/>
              </a:solidFill>
              <a:highlight>
                <a:schemeClr val="lt1"/>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Conclusions</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Using Sing ⅜ EWT will be very useful to compute C_D0 and C_Di (by varying AoA)</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ATI Nano17 Titanium may fall short on force and moment magnitude capabilities</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ATI Gamma would be great for computing C_D0 but requires significant hardware and software development. This may be something we can consider for a higher level of success.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cb3af57a8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cb3af57a8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SzPts val="1000"/>
              <a:buChar char="●"/>
            </a:pPr>
            <a:r>
              <a:rPr lang="en" sz="1000"/>
              <a:t>Using a glider test to qualitatively measure stability, and quantitatively measure range and endurance by extrapolating data from a rangefinder.</a:t>
            </a:r>
            <a:endParaRPr sz="1000"/>
          </a:p>
          <a:p>
            <a:pPr marL="457200" lvl="0" indent="-292100" algn="l" rtl="0">
              <a:lnSpc>
                <a:spcPct val="115000"/>
              </a:lnSpc>
              <a:spcBef>
                <a:spcPts val="0"/>
              </a:spcBef>
              <a:spcAft>
                <a:spcPts val="0"/>
              </a:spcAft>
              <a:buSzPts val="1000"/>
              <a:buChar char="●"/>
            </a:pPr>
            <a:r>
              <a:rPr lang="en" sz="1000"/>
              <a:t>This test will also serve to verify and validate the mathematical and computational models</a:t>
            </a:r>
            <a:endParaRPr sz="1000"/>
          </a:p>
          <a:p>
            <a:pPr marL="457200" lvl="0" indent="-292100" algn="l" rtl="0">
              <a:lnSpc>
                <a:spcPct val="115000"/>
              </a:lnSpc>
              <a:spcBef>
                <a:spcPts val="0"/>
              </a:spcBef>
              <a:spcAft>
                <a:spcPts val="0"/>
              </a:spcAft>
              <a:buSzPts val="1000"/>
              <a:buChar char="●"/>
            </a:pPr>
            <a:r>
              <a:rPr lang="en" sz="1000">
                <a:solidFill>
                  <a:schemeClr val="dk1"/>
                </a:solidFill>
              </a:rPr>
              <a:t>This test will accomplish functional requirements 3, 5, and 6, which demonstrate the improved performance over current </a:t>
            </a:r>
            <a:r>
              <a:rPr lang="en" sz="1000">
                <a:solidFill>
                  <a:schemeClr val="lt1"/>
                </a:solidFill>
              </a:rPr>
              <a:t>electric </a:t>
            </a:r>
            <a:r>
              <a:rPr lang="en" sz="1000">
                <a:solidFill>
                  <a:schemeClr val="dk1"/>
                </a:solidFill>
              </a:rPr>
              <a:t>aircraft and verification of stability</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f715926498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f71592649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p>
          <a:p>
            <a:pPr marL="457200" lvl="0" indent="-292100" algn="l" rtl="0">
              <a:lnSpc>
                <a:spcPct val="115000"/>
              </a:lnSpc>
              <a:spcBef>
                <a:spcPts val="1200"/>
              </a:spcBef>
              <a:spcAft>
                <a:spcPts val="0"/>
              </a:spcAft>
              <a:buSzPts val="1000"/>
              <a:buChar char="●"/>
            </a:pPr>
            <a:r>
              <a:rPr lang="en" sz="1000"/>
              <a:t>For the stability test, accelerometers were considered to determine exact pitch, yaw, and roll forces. The team decided against this because of the extensive addition to the scope that this would create</a:t>
            </a:r>
            <a:endParaRPr sz="1000"/>
          </a:p>
          <a:p>
            <a:pPr marL="457200" lvl="0" indent="-292100" algn="l" rtl="0">
              <a:lnSpc>
                <a:spcPct val="115000"/>
              </a:lnSpc>
              <a:spcBef>
                <a:spcPts val="0"/>
              </a:spcBef>
              <a:spcAft>
                <a:spcPts val="0"/>
              </a:spcAft>
              <a:buSzPts val="1000"/>
              <a:buChar char="●"/>
            </a:pPr>
            <a:r>
              <a:rPr lang="en" sz="1000"/>
              <a:t>Instead, the team will use cameras to qualitatively measure stability, using visual evidence of dutch roll, etc.</a:t>
            </a:r>
            <a:endParaRPr sz="1000"/>
          </a:p>
          <a:p>
            <a:pPr marL="457200" lvl="0" indent="-292100" algn="l" rtl="0">
              <a:lnSpc>
                <a:spcPct val="115000"/>
              </a:lnSpc>
              <a:spcBef>
                <a:spcPts val="0"/>
              </a:spcBef>
              <a:spcAft>
                <a:spcPts val="0"/>
              </a:spcAft>
              <a:buSzPts val="1000"/>
              <a:buChar char="●"/>
            </a:pPr>
            <a:r>
              <a:rPr lang="en" sz="1000"/>
              <a:t>An on-board rangefinder will be used to determine the the range and endurance by measuring the launch height, distance travelled, and time of flight</a:t>
            </a:r>
            <a:endParaRPr sz="1000"/>
          </a:p>
          <a:p>
            <a:pPr marL="457200" lvl="0" indent="-292100" algn="l" rtl="0">
              <a:lnSpc>
                <a:spcPct val="115000"/>
              </a:lnSpc>
              <a:spcBef>
                <a:spcPts val="0"/>
              </a:spcBef>
              <a:spcAft>
                <a:spcPts val="0"/>
              </a:spcAft>
              <a:buSzPts val="1000"/>
              <a:buChar char="●"/>
            </a:pPr>
            <a:r>
              <a:rPr lang="en" sz="1000"/>
              <a:t>The test will be conducted at the aero building, and will be launched from the roof with faculty assistance. The glider will be launched from the same launch mechanism every test </a:t>
            </a:r>
            <a:endParaRPr sz="1000"/>
          </a:p>
          <a:p>
            <a:pPr marL="0" lvl="0" indent="0" algn="l" rtl="0">
              <a:lnSpc>
                <a:spcPct val="115000"/>
              </a:lnSpc>
              <a:spcBef>
                <a:spcPts val="1200"/>
              </a:spcBef>
              <a:spcAft>
                <a:spcPts val="1200"/>
              </a:spcAft>
              <a:buNone/>
            </a:pPr>
            <a:r>
              <a:rPr lang="en" sz="1000"/>
              <a:t>Garmen camera was trash, so look into better sensors</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f71592649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f71592649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provide evidence that the project objectives, is feasible, i.e. can be accomplished within the constraints of technology and the senior projects course (time, skills, money, facilities, etc.).</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f6c5b956d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f6c5b956d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f6c5b956d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f6c5b956d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Geometry with 1% accuracy might be hard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f6c5b956d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f6c5b956d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f6c5b956d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f6c5b956d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estimates because estimated earlier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715926498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715926498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provide evidence that the project objectives, is feasible, i.e. can be accomplished within the constraints of technology and the senior projects course (time, skills, money, facilities, etc.).</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b3b904338_7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b3b904338_7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b3b904338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b3b90433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hour endurance and 75 nautical mile range should be discussed here since they were mission specs</a:t>
            </a:r>
            <a:endParaRPr/>
          </a:p>
          <a:p>
            <a:pPr marL="0" lvl="0" indent="0" algn="l" rtl="0">
              <a:spcBef>
                <a:spcPts val="0"/>
              </a:spcBef>
              <a:spcAft>
                <a:spcPts val="0"/>
              </a:spcAft>
              <a:buNone/>
            </a:pPr>
            <a:endParaRPr/>
          </a:p>
          <a:p>
            <a:pPr marL="0" lvl="0" indent="0" algn="l" rtl="0">
              <a:spcBef>
                <a:spcPts val="0"/>
              </a:spcBef>
              <a:spcAft>
                <a:spcPts val="0"/>
              </a:spcAft>
              <a:buNone/>
            </a:pPr>
            <a:r>
              <a:rPr lang="en"/>
              <a:t>It's no surprise that air travel is a very popular form of transportation which continues to grow over the years. Unfortunately though air travel is one of the more environmentally damaging activities as it is responsible for various amounts of carbon dioxide and greenhouse gas emissions which contribute to things like global warming. For this reason transportation industries have been looking at different alternatives for gas for quite some time and this is no different for the aviation industry. The desire for a zero emissions aircraft would be valuable and alot of research has gone into solutions for both large scale commercial operations as well as small scale trainers. There is a bit of a niche market where the design space has been left a bit unexplored in the mid size general aviation industry which is where our project comes into play.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5442b5744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f5442b5744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Instrumentation and materials</a:t>
            </a:r>
            <a:endParaRPr/>
          </a:p>
          <a:p>
            <a:pPr marL="0" lvl="0" indent="0" algn="l" rtl="0">
              <a:spcBef>
                <a:spcPts val="0"/>
              </a:spcBef>
              <a:spcAft>
                <a:spcPts val="0"/>
              </a:spcAft>
              <a:buNone/>
            </a:pPr>
            <a:r>
              <a:rPr lang="en"/>
              <a:t>Look at what materials Finn uploads tonight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cb3b904338_7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cb3b904338_7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f5442b5744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f5442b574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 question what do we want from this slide? Given the fact that we haven't had the opportunity to design an airplane and we have previously discussed what is feasible in all of the feasibility slides does the PAB just want us to reiterate what was previously discussed here. (ex: we showed that we had three ways of testing in the wind tunnel but we haven't decided on one yet). This is a very important slide per the rubric we just dont know how to approach this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cb3b904338_7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cb3b904338_7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b3af57a80_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cb3af57a80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6c5b956d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f6c5b956d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cb3b904338_7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cb3b904338_7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79d7ea595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f79d7ea59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 good job describing why we have these models (double check AAA, understand where those results come from)</a:t>
            </a:r>
            <a:endParaRPr/>
          </a:p>
          <a:p>
            <a:pPr marL="0" lvl="0" indent="0" algn="l" rtl="0">
              <a:spcBef>
                <a:spcPts val="0"/>
              </a:spcBef>
              <a:spcAft>
                <a:spcPts val="0"/>
              </a:spcAft>
              <a:buNone/>
            </a:pPr>
            <a:r>
              <a:rPr lang="en"/>
              <a:t>Run through both plots as well as zero lift AOA</a:t>
            </a:r>
            <a:endParaRPr/>
          </a:p>
          <a:p>
            <a:pPr marL="0" lvl="0" indent="0" algn="l" rtl="0">
              <a:spcBef>
                <a:spcPts val="0"/>
              </a:spcBef>
              <a:spcAft>
                <a:spcPts val="0"/>
              </a:spcAft>
              <a:buNone/>
            </a:pPr>
            <a:r>
              <a:rPr lang="en"/>
              <a:t>Consistency with AOA and alpha </a:t>
            </a:r>
            <a:endParaRPr/>
          </a:p>
          <a:p>
            <a:pPr marL="0" lvl="0" indent="0" algn="l" rtl="0">
              <a:spcBef>
                <a:spcPts val="0"/>
              </a:spcBef>
              <a:spcAft>
                <a:spcPts val="0"/>
              </a:spcAft>
              <a:buNone/>
            </a:pPr>
            <a:r>
              <a:rPr lang="en"/>
              <a:t>Equations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79d7ea595_1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79d7ea595_1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 good job describing why we have these models (double check AAA, understand where those results come from)</a:t>
            </a:r>
            <a:endParaRPr/>
          </a:p>
          <a:p>
            <a:pPr marL="0" lvl="0" indent="0" algn="l" rtl="0">
              <a:spcBef>
                <a:spcPts val="0"/>
              </a:spcBef>
              <a:spcAft>
                <a:spcPts val="0"/>
              </a:spcAft>
              <a:buNone/>
            </a:pPr>
            <a:r>
              <a:rPr lang="en"/>
              <a:t>Run through both plots as well as zero lift AOA</a:t>
            </a:r>
            <a:endParaRPr/>
          </a:p>
          <a:p>
            <a:pPr marL="0" lvl="0" indent="0" algn="l" rtl="0">
              <a:spcBef>
                <a:spcPts val="0"/>
              </a:spcBef>
              <a:spcAft>
                <a:spcPts val="0"/>
              </a:spcAft>
              <a:buNone/>
            </a:pPr>
            <a:r>
              <a:rPr lang="en"/>
              <a:t>Consistency with AOA and alpha </a:t>
            </a:r>
            <a:endParaRPr/>
          </a:p>
          <a:p>
            <a:pPr marL="0" lvl="0" indent="0" algn="l" rtl="0">
              <a:spcBef>
                <a:spcPts val="0"/>
              </a:spcBef>
              <a:spcAft>
                <a:spcPts val="0"/>
              </a:spcAft>
              <a:buNone/>
            </a:pPr>
            <a:r>
              <a:rPr lang="en"/>
              <a:t>Equations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f79d7ea595_1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f79d7ea595_1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 good job describing why we have these models (double check AAA, understand where those results come from)</a:t>
            </a:r>
            <a:endParaRPr/>
          </a:p>
          <a:p>
            <a:pPr marL="0" lvl="0" indent="0" algn="l" rtl="0">
              <a:spcBef>
                <a:spcPts val="0"/>
              </a:spcBef>
              <a:spcAft>
                <a:spcPts val="0"/>
              </a:spcAft>
              <a:buNone/>
            </a:pPr>
            <a:r>
              <a:rPr lang="en"/>
              <a:t>Run through both plots as well as zero lift AOA</a:t>
            </a:r>
            <a:endParaRPr/>
          </a:p>
          <a:p>
            <a:pPr marL="0" lvl="0" indent="0" algn="l" rtl="0">
              <a:spcBef>
                <a:spcPts val="0"/>
              </a:spcBef>
              <a:spcAft>
                <a:spcPts val="0"/>
              </a:spcAft>
              <a:buNone/>
            </a:pPr>
            <a:r>
              <a:rPr lang="en"/>
              <a:t>Consistency with AOA and alpha </a:t>
            </a:r>
            <a:endParaRPr/>
          </a:p>
          <a:p>
            <a:pPr marL="0" lvl="0" indent="0" algn="l" rtl="0">
              <a:spcBef>
                <a:spcPts val="0"/>
              </a:spcBef>
              <a:spcAft>
                <a:spcPts val="0"/>
              </a:spcAft>
              <a:buNone/>
            </a:pPr>
            <a:r>
              <a:rPr lang="en"/>
              <a:t>Equations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cb3b90433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cb3b90433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To summarize this our mission statement is as follows.</a:t>
            </a:r>
            <a:r>
              <a:rPr lang="en">
                <a:solidFill>
                  <a:schemeClr val="dk1"/>
                </a:solidFill>
                <a:latin typeface="Roboto"/>
                <a:ea typeface="Roboto"/>
                <a:cs typeface="Roboto"/>
                <a:sym typeface="Roboto"/>
              </a:rPr>
              <a:t>No Emission, Low Drag Airframe (NELDA), will provide the customer, Richard Schaden, a clean-sheet airframe design concept for a general aviation airplane, which includes drawings, scale models, and a feasibility analysis. The design will emphasize fully-electric powertrain considerations and aerodynamic efficiency.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f60ae2b8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f60ae2b8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 good job describing why we have these models (double check AAA, understand where those results come from)</a:t>
            </a:r>
            <a:endParaRPr/>
          </a:p>
          <a:p>
            <a:pPr marL="0" lvl="0" indent="0" algn="l" rtl="0">
              <a:spcBef>
                <a:spcPts val="0"/>
              </a:spcBef>
              <a:spcAft>
                <a:spcPts val="0"/>
              </a:spcAft>
              <a:buNone/>
            </a:pPr>
            <a:r>
              <a:rPr lang="en"/>
              <a:t>Run through both plots as well as zero lift AOA</a:t>
            </a:r>
            <a:endParaRPr/>
          </a:p>
          <a:p>
            <a:pPr marL="0" lvl="0" indent="0" algn="l" rtl="0">
              <a:spcBef>
                <a:spcPts val="0"/>
              </a:spcBef>
              <a:spcAft>
                <a:spcPts val="0"/>
              </a:spcAft>
              <a:buNone/>
            </a:pPr>
            <a:r>
              <a:rPr lang="en"/>
              <a:t>Consistency with AOA and alpha </a:t>
            </a:r>
            <a:endParaRPr/>
          </a:p>
          <a:p>
            <a:pPr marL="0" lvl="0" indent="0" algn="l" rtl="0">
              <a:spcBef>
                <a:spcPts val="0"/>
              </a:spcBef>
              <a:spcAft>
                <a:spcPts val="0"/>
              </a:spcAft>
              <a:buNone/>
            </a:pPr>
            <a:r>
              <a:rPr lang="en"/>
              <a:t>Equations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6.) Conclusions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f60ae2b8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f60ae2b8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 Run through both plots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None/>
            </a:pPr>
            <a:r>
              <a:rPr lang="en">
                <a:solidFill>
                  <a:srgbClr val="FF0000"/>
                </a:solidFill>
              </a:rPr>
              <a:t>	6.) Conclusions</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79d7ea595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f79d7ea595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Carlin: Run through both plots</a:t>
            </a:r>
            <a:endParaRPr/>
          </a:p>
          <a:p>
            <a:pPr marL="0" lvl="0" indent="0" algn="l" rtl="0">
              <a:spcBef>
                <a:spcPts val="0"/>
              </a:spcBef>
              <a:spcAft>
                <a:spcPts val="0"/>
              </a:spcAft>
              <a:buClr>
                <a:schemeClr val="dk1"/>
              </a:buClr>
              <a:buSzPts val="1100"/>
              <a:buFont typeface="Arial"/>
              <a:buNone/>
            </a:pPr>
            <a:r>
              <a:rPr lang="en">
                <a:solidFill>
                  <a:srgbClr val="FF0000"/>
                </a:solidFill>
              </a:rPr>
              <a:t>HOW TO DESCRIBE THE GRAPH</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1.) Where did the data come from?</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2.) Point and state axes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3.) Describe the legend</a:t>
            </a:r>
            <a:br>
              <a:rPr lang="en">
                <a:solidFill>
                  <a:srgbClr val="FF0000"/>
                </a:solidFill>
              </a:rPr>
            </a:br>
            <a:r>
              <a:rPr lang="en">
                <a:solidFill>
                  <a:srgbClr val="FF0000"/>
                </a:solidFill>
              </a:rPr>
              <a:t>	4.) Describe the trends</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	5.) Results</a:t>
            </a:r>
            <a:endParaRPr>
              <a:solidFill>
                <a:srgbClr val="FF0000"/>
              </a:solidFill>
            </a:endParaRPr>
          </a:p>
          <a:p>
            <a:pPr marL="0" lvl="0" indent="0" algn="l" rtl="0">
              <a:spcBef>
                <a:spcPts val="0"/>
              </a:spcBef>
              <a:spcAft>
                <a:spcPts val="0"/>
              </a:spcAft>
              <a:buNone/>
            </a:pPr>
            <a:r>
              <a:rPr lang="en">
                <a:solidFill>
                  <a:srgbClr val="FF0000"/>
                </a:solidFill>
              </a:rPr>
              <a:t>	6.) Conclusions</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f79d7ea595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f79d7ea595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to be referenced if the PAB has questions about FR3 - comparative range and performance for electric “aircraft”, even though these are all VTOLs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f79d7ea595_6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f79d7ea595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cb3b90433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cb3b90433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cb3b904338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cb3b904338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cb3b904338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cb3b904338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cb3b904338_6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cb3b904338_6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b3b904338_6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b3b904338_6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6c5b956d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f6c5b956d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aircraft design portion of this project the following mission outline and concept of operations have been identified. Our client would like an aircraft that can carry 6 passengers at a speed of 150kts for 2 hours with ….</a:t>
            </a:r>
            <a:endParaRPr/>
          </a:p>
          <a:p>
            <a:pPr marL="0" lvl="0" indent="0" algn="l" rtl="0">
              <a:spcBef>
                <a:spcPts val="0"/>
              </a:spcBef>
              <a:spcAft>
                <a:spcPts val="0"/>
              </a:spcAft>
              <a:buNone/>
            </a:pPr>
            <a:endParaRPr/>
          </a:p>
          <a:p>
            <a:pPr marL="0" lvl="0" indent="0" algn="l" rtl="0">
              <a:spcBef>
                <a:spcPts val="0"/>
              </a:spcBef>
              <a:spcAft>
                <a:spcPts val="0"/>
              </a:spcAft>
              <a:buNone/>
            </a:pPr>
            <a:r>
              <a:rPr lang="en"/>
              <a:t>Increase words in CONOPS on bottom (</a:t>
            </a:r>
            <a:r>
              <a:rPr lang="en">
                <a:solidFill>
                  <a:srgbClr val="FF0000"/>
                </a:solidFill>
              </a:rPr>
              <a:t>Font Size?</a:t>
            </a:r>
            <a:r>
              <a:rPr lang="en">
                <a:solidFill>
                  <a:schemeClr val="dk1"/>
                </a:solidFill>
              </a:rPr>
              <a:t>)</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cb3b904338_6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cb3b904338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cb3b904338_6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cb3b904338_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cb3b904338_6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cb3b904338_6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cb3b904338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cb3b904338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b3b904338_6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b3b904338_6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cb3b904338_6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cb3b904338_6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f204717a0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f204717a0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f79d7ea02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f79d7ea02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cb3b9043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cb3b9043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f204717a0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f204717a0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cb3b904338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cb3b904338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this reasons the following functional requirements have been identified…</a:t>
            </a:r>
            <a:endParaRPr/>
          </a:p>
          <a:p>
            <a:pPr marL="0" lvl="0" indent="0" algn="l" rtl="0">
              <a:spcBef>
                <a:spcPts val="0"/>
              </a:spcBef>
              <a:spcAft>
                <a:spcPts val="0"/>
              </a:spcAft>
              <a:buNone/>
            </a:pPr>
            <a:endParaRPr/>
          </a:p>
          <a:p>
            <a:pPr marL="0" lvl="0" indent="0" algn="l" rtl="0">
              <a:spcBef>
                <a:spcPts val="0"/>
              </a:spcBef>
              <a:spcAft>
                <a:spcPts val="0"/>
              </a:spcAft>
              <a:buNone/>
            </a:pPr>
            <a:r>
              <a:rPr lang="en"/>
              <a:t>Scaling CG and adjusting weight</a:t>
            </a:r>
            <a:endParaRPr/>
          </a:p>
          <a:p>
            <a:pPr marL="0" lvl="0" indent="0" algn="l" rtl="0">
              <a:spcBef>
                <a:spcPts val="0"/>
              </a:spcBef>
              <a:spcAft>
                <a:spcPts val="0"/>
              </a:spcAft>
              <a:buNone/>
            </a:pPr>
            <a:r>
              <a:rPr lang="en"/>
              <a:t>Emphasize how we are using the wind tunnel for comparative analysis only</a:t>
            </a:r>
            <a:endParaRPr/>
          </a:p>
          <a:p>
            <a:pPr marL="0" lvl="0" indent="0" algn="l" rtl="0">
              <a:spcBef>
                <a:spcPts val="0"/>
              </a:spcBef>
              <a:spcAft>
                <a:spcPts val="0"/>
              </a:spcAft>
              <a:buNone/>
            </a:pPr>
            <a:endParaRPr/>
          </a:p>
          <a:p>
            <a:pPr marL="0" lvl="0" indent="0" algn="l" rtl="0">
              <a:spcBef>
                <a:spcPts val="0"/>
              </a:spcBef>
              <a:spcAft>
                <a:spcPts val="0"/>
              </a:spcAft>
              <a:buNone/>
            </a:pPr>
            <a:r>
              <a:rPr lang="en">
                <a:highlight>
                  <a:srgbClr val="FFFF00"/>
                </a:highlight>
              </a:rPr>
              <a:t>WTM - comparative analysis </a:t>
            </a:r>
            <a:endParaRPr>
              <a:highlight>
                <a:srgbClr val="FFFF00"/>
              </a:highligh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f204717a0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f204717a0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204717a0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204717a0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f204717a0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f204717a0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204717a0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204717a0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f204717a0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f204717a0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f715926498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f71592649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f204717a0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f204717a0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cb3b90433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cb3b90433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cb3b904338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cb3b90433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cb3b90433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cb3b90433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f701c9266e_4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f701c9266e_4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cb3b904338_6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cb3b904338_6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cb3b904338_6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cb3b904338_6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cb3b90433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cb3b90433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cb3b90433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cb3b90433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cb3b90433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cb3b90433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cb3b90433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cb3b90433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cb3b90433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cb3b90433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f79d7ea02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f79d7ea02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cb3b90433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cb3b90433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f79d7ea02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f79d7ea02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71592649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71592649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f79d7ea029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f79d7ea029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f79d7ea029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f79d7ea029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f79d7ea02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f79d7ea02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f5ff1efe02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f5ff1efe02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f1f07e1718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f1f07e1718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79d7ea59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79d7ea59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f6e625616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f6e625616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f6e625616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f6e625616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f6e625616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f6e625616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f5ff1efe02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f5ff1efe02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solidFill>
                <a:srgbClr val="212829"/>
              </a:solidFill>
              <a:highlight>
                <a:srgbClr val="212121"/>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aven Pro"/>
              <a:buNone/>
              <a:defRPr sz="5200">
                <a:latin typeface="Maven Pro"/>
                <a:ea typeface="Maven Pro"/>
                <a:cs typeface="Maven Pro"/>
                <a:sym typeface="Maven P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800"/>
              <a:buFont typeface="Roboto"/>
              <a:buNone/>
              <a:defRPr sz="2800">
                <a:solidFill>
                  <a:schemeClr val="accent1"/>
                </a:solidFill>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solidFill>
                  <a:schemeClr val="dk1"/>
                </a:solidFill>
                <a:latin typeface="Roboto"/>
                <a:ea typeface="Roboto"/>
                <a:cs typeface="Roboto"/>
                <a:sym typeface="Roboto"/>
              </a:defRPr>
            </a:lvl1pPr>
            <a:lvl2pPr lvl="1">
              <a:buNone/>
              <a:defRPr>
                <a:solidFill>
                  <a:schemeClr val="dk1"/>
                </a:solidFill>
                <a:latin typeface="Roboto"/>
                <a:ea typeface="Roboto"/>
                <a:cs typeface="Roboto"/>
                <a:sym typeface="Roboto"/>
              </a:defRPr>
            </a:lvl2pPr>
            <a:lvl3pPr lvl="2">
              <a:buNone/>
              <a:defRPr>
                <a:solidFill>
                  <a:schemeClr val="dk1"/>
                </a:solidFill>
                <a:latin typeface="Roboto"/>
                <a:ea typeface="Roboto"/>
                <a:cs typeface="Roboto"/>
                <a:sym typeface="Roboto"/>
              </a:defRPr>
            </a:lvl3pPr>
            <a:lvl4pPr lvl="3">
              <a:buNone/>
              <a:defRPr>
                <a:solidFill>
                  <a:schemeClr val="dk1"/>
                </a:solidFill>
                <a:latin typeface="Roboto"/>
                <a:ea typeface="Roboto"/>
                <a:cs typeface="Roboto"/>
                <a:sym typeface="Roboto"/>
              </a:defRPr>
            </a:lvl4pPr>
            <a:lvl5pPr lvl="4">
              <a:buNone/>
              <a:defRPr>
                <a:solidFill>
                  <a:schemeClr val="dk1"/>
                </a:solidFill>
                <a:latin typeface="Roboto"/>
                <a:ea typeface="Roboto"/>
                <a:cs typeface="Roboto"/>
                <a:sym typeface="Roboto"/>
              </a:defRPr>
            </a:lvl5pPr>
            <a:lvl6pPr lvl="5">
              <a:buNone/>
              <a:defRPr>
                <a:solidFill>
                  <a:schemeClr val="dk1"/>
                </a:solidFill>
                <a:latin typeface="Roboto"/>
                <a:ea typeface="Roboto"/>
                <a:cs typeface="Roboto"/>
                <a:sym typeface="Roboto"/>
              </a:defRPr>
            </a:lvl6pPr>
            <a:lvl7pPr lvl="6">
              <a:buNone/>
              <a:defRPr>
                <a:solidFill>
                  <a:schemeClr val="dk1"/>
                </a:solidFill>
                <a:latin typeface="Roboto"/>
                <a:ea typeface="Roboto"/>
                <a:cs typeface="Roboto"/>
                <a:sym typeface="Roboto"/>
              </a:defRPr>
            </a:lvl7pPr>
            <a:lvl8pPr lvl="7">
              <a:buNone/>
              <a:defRPr>
                <a:solidFill>
                  <a:schemeClr val="dk1"/>
                </a:solidFill>
                <a:latin typeface="Roboto"/>
                <a:ea typeface="Roboto"/>
                <a:cs typeface="Roboto"/>
                <a:sym typeface="Roboto"/>
              </a:defRPr>
            </a:lvl8pPr>
            <a:lvl9pPr lvl="8">
              <a:buNone/>
              <a:defRPr>
                <a:solidFill>
                  <a:schemeClr val="dk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Font typeface="Maven Pro"/>
              <a:buNone/>
              <a:defRPr sz="5200">
                <a:latin typeface="Maven Pro"/>
                <a:ea typeface="Maven Pro"/>
                <a:cs typeface="Maven Pro"/>
                <a:sym typeface="Maven Pro"/>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solidFill>
                  <a:schemeClr val="dk1"/>
                </a:solidFill>
                <a:latin typeface="Roboto"/>
                <a:ea typeface="Roboto"/>
                <a:cs typeface="Roboto"/>
                <a:sym typeface="Roboto"/>
              </a:defRPr>
            </a:lvl1pPr>
            <a:lvl2pPr lvl="1">
              <a:buNone/>
              <a:defRPr>
                <a:solidFill>
                  <a:schemeClr val="dk1"/>
                </a:solidFill>
                <a:latin typeface="Roboto"/>
                <a:ea typeface="Roboto"/>
                <a:cs typeface="Roboto"/>
                <a:sym typeface="Roboto"/>
              </a:defRPr>
            </a:lvl2pPr>
            <a:lvl3pPr lvl="2">
              <a:buNone/>
              <a:defRPr>
                <a:solidFill>
                  <a:schemeClr val="dk1"/>
                </a:solidFill>
                <a:latin typeface="Roboto"/>
                <a:ea typeface="Roboto"/>
                <a:cs typeface="Roboto"/>
                <a:sym typeface="Roboto"/>
              </a:defRPr>
            </a:lvl3pPr>
            <a:lvl4pPr lvl="3">
              <a:buNone/>
              <a:defRPr>
                <a:solidFill>
                  <a:schemeClr val="dk1"/>
                </a:solidFill>
                <a:latin typeface="Roboto"/>
                <a:ea typeface="Roboto"/>
                <a:cs typeface="Roboto"/>
                <a:sym typeface="Roboto"/>
              </a:defRPr>
            </a:lvl4pPr>
            <a:lvl5pPr lvl="4">
              <a:buNone/>
              <a:defRPr>
                <a:solidFill>
                  <a:schemeClr val="dk1"/>
                </a:solidFill>
                <a:latin typeface="Roboto"/>
                <a:ea typeface="Roboto"/>
                <a:cs typeface="Roboto"/>
                <a:sym typeface="Roboto"/>
              </a:defRPr>
            </a:lvl5pPr>
            <a:lvl6pPr lvl="5">
              <a:buNone/>
              <a:defRPr>
                <a:solidFill>
                  <a:schemeClr val="dk1"/>
                </a:solidFill>
                <a:latin typeface="Roboto"/>
                <a:ea typeface="Roboto"/>
                <a:cs typeface="Roboto"/>
                <a:sym typeface="Roboto"/>
              </a:defRPr>
            </a:lvl6pPr>
            <a:lvl7pPr lvl="6">
              <a:buNone/>
              <a:defRPr>
                <a:solidFill>
                  <a:schemeClr val="dk1"/>
                </a:solidFill>
                <a:latin typeface="Roboto"/>
                <a:ea typeface="Roboto"/>
                <a:cs typeface="Roboto"/>
                <a:sym typeface="Roboto"/>
              </a:defRPr>
            </a:lvl7pPr>
            <a:lvl8pPr lvl="7">
              <a:buNone/>
              <a:defRPr>
                <a:solidFill>
                  <a:schemeClr val="dk1"/>
                </a:solidFill>
                <a:latin typeface="Roboto"/>
                <a:ea typeface="Roboto"/>
                <a:cs typeface="Roboto"/>
                <a:sym typeface="Roboto"/>
              </a:defRPr>
            </a:lvl8pPr>
            <a:lvl9pPr lvl="8">
              <a:buNone/>
              <a:defRPr>
                <a:solidFill>
                  <a:schemeClr val="dk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 name="Google Shape;19;p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Font typeface="Roboto"/>
              <a:buChar char="●"/>
              <a:defRPr sz="1400">
                <a:solidFill>
                  <a:schemeClr val="dk1"/>
                </a:solidFill>
                <a:latin typeface="Roboto"/>
                <a:ea typeface="Roboto"/>
                <a:cs typeface="Roboto"/>
                <a:sym typeface="Roboto"/>
              </a:defRPr>
            </a:lvl1pPr>
            <a:lvl2pPr marL="914400" lvl="1"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Font typeface="Roboto"/>
              <a:buChar char="●"/>
              <a:defRPr sz="1400">
                <a:solidFill>
                  <a:schemeClr val="dk1"/>
                </a:solidFill>
                <a:latin typeface="Roboto"/>
                <a:ea typeface="Roboto"/>
                <a:cs typeface="Roboto"/>
                <a:sym typeface="Roboto"/>
              </a:defRPr>
            </a:lvl1pPr>
            <a:lvl2pPr marL="914400" lvl="1"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
        <p:nvSpPr>
          <p:cNvPr id="24" name="Google Shape;24;p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5200"/>
              <a:buFont typeface="Maven Pro"/>
              <a:buNone/>
              <a:defRPr sz="5200">
                <a:latin typeface="Maven Pro"/>
                <a:ea typeface="Maven Pro"/>
                <a:cs typeface="Maven Pro"/>
                <a:sym typeface="Maven Pro"/>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ctr" anchorCtr="0">
            <a:normAutofit/>
          </a:bodyPr>
          <a:lstStyle>
            <a:lvl1pPr lvl="0">
              <a:spcBef>
                <a:spcPts val="0"/>
              </a:spcBef>
              <a:spcAft>
                <a:spcPts val="0"/>
              </a:spcAft>
              <a:buClr>
                <a:schemeClr val="dk1"/>
              </a:buClr>
              <a:buSzPts val="3000"/>
              <a:buFont typeface="Maven Pro"/>
              <a:buNone/>
              <a:defRPr sz="3000">
                <a:solidFill>
                  <a:schemeClr val="dk1"/>
                </a:solidFill>
                <a:latin typeface="Maven Pro"/>
                <a:ea typeface="Maven Pro"/>
                <a:cs typeface="Maven Pro"/>
                <a:sym typeface="Maven P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733327" y="4673700"/>
            <a:ext cx="410700" cy="393600"/>
          </a:xfrm>
          <a:prstGeom prst="rect">
            <a:avLst/>
          </a:prstGeom>
          <a:noFill/>
          <a:ln>
            <a:noFill/>
          </a:ln>
        </p:spPr>
        <p:txBody>
          <a:bodyPr spcFirstLastPara="1" wrap="square" lIns="91425" tIns="91425" rIns="91425" bIns="91425" anchor="ctr" anchorCtr="0">
            <a:normAutofit/>
          </a:bodyPr>
          <a:lstStyle>
            <a:lvl1pPr lvl="0" algn="ctr">
              <a:buNone/>
              <a:defRPr sz="1000">
                <a:solidFill>
                  <a:schemeClr val="dk1"/>
                </a:solidFill>
                <a:latin typeface="Roboto"/>
                <a:ea typeface="Roboto"/>
                <a:cs typeface="Roboto"/>
                <a:sym typeface="Roboto"/>
              </a:defRPr>
            </a:lvl1pPr>
            <a:lvl2pPr lvl="1" algn="ctr">
              <a:buNone/>
              <a:defRPr sz="1000">
                <a:solidFill>
                  <a:schemeClr val="dk1"/>
                </a:solidFill>
                <a:latin typeface="Roboto"/>
                <a:ea typeface="Roboto"/>
                <a:cs typeface="Roboto"/>
                <a:sym typeface="Roboto"/>
              </a:defRPr>
            </a:lvl2pPr>
            <a:lvl3pPr lvl="2" algn="ctr">
              <a:buNone/>
              <a:defRPr sz="1000">
                <a:solidFill>
                  <a:schemeClr val="dk1"/>
                </a:solidFill>
                <a:latin typeface="Roboto"/>
                <a:ea typeface="Roboto"/>
                <a:cs typeface="Roboto"/>
                <a:sym typeface="Roboto"/>
              </a:defRPr>
            </a:lvl3pPr>
            <a:lvl4pPr lvl="3" algn="ctr">
              <a:buNone/>
              <a:defRPr sz="1000">
                <a:solidFill>
                  <a:schemeClr val="dk1"/>
                </a:solidFill>
                <a:latin typeface="Roboto"/>
                <a:ea typeface="Roboto"/>
                <a:cs typeface="Roboto"/>
                <a:sym typeface="Roboto"/>
              </a:defRPr>
            </a:lvl4pPr>
            <a:lvl5pPr lvl="4" algn="ctr">
              <a:buNone/>
              <a:defRPr sz="1000">
                <a:solidFill>
                  <a:schemeClr val="dk1"/>
                </a:solidFill>
                <a:latin typeface="Roboto"/>
                <a:ea typeface="Roboto"/>
                <a:cs typeface="Roboto"/>
                <a:sym typeface="Roboto"/>
              </a:defRPr>
            </a:lvl5pPr>
            <a:lvl6pPr lvl="5" algn="ctr">
              <a:buNone/>
              <a:defRPr sz="1000">
                <a:solidFill>
                  <a:schemeClr val="dk1"/>
                </a:solidFill>
                <a:latin typeface="Roboto"/>
                <a:ea typeface="Roboto"/>
                <a:cs typeface="Roboto"/>
                <a:sym typeface="Roboto"/>
              </a:defRPr>
            </a:lvl6pPr>
            <a:lvl7pPr lvl="6" algn="ctr">
              <a:buNone/>
              <a:defRPr sz="1000">
                <a:solidFill>
                  <a:schemeClr val="dk1"/>
                </a:solidFill>
                <a:latin typeface="Roboto"/>
                <a:ea typeface="Roboto"/>
                <a:cs typeface="Roboto"/>
                <a:sym typeface="Roboto"/>
              </a:defRPr>
            </a:lvl7pPr>
            <a:lvl8pPr lvl="7" algn="ctr">
              <a:buNone/>
              <a:defRPr sz="1000">
                <a:solidFill>
                  <a:schemeClr val="dk1"/>
                </a:solidFill>
                <a:latin typeface="Roboto"/>
                <a:ea typeface="Roboto"/>
                <a:cs typeface="Roboto"/>
                <a:sym typeface="Roboto"/>
              </a:defRPr>
            </a:lvl8pPr>
            <a:lvl9pPr lvl="8" algn="ctr">
              <a:buNone/>
              <a:defRPr sz="1000">
                <a:solidFill>
                  <a:schemeClr val="dk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1.xml"/><Relationship Id="rId7" Type="http://schemas.openxmlformats.org/officeDocument/2006/relationships/slide" Target="slide1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22.xml"/></Relationships>
</file>

<file path=ppt/slides/_rels/slide10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6.png"/><Relationship Id="rId7" Type="http://schemas.openxmlformats.org/officeDocument/2006/relationships/slide" Target="slide34.xml"/><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0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77.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78.png"/><Relationship Id="rId9" Type="http://schemas.openxmlformats.org/officeDocument/2006/relationships/slide" Target="slide39.xml"/></Relationships>
</file>

<file path=ppt/slides/_rels/slide10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0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0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0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9.jpg"/><Relationship Id="rId7" Type="http://schemas.openxmlformats.org/officeDocument/2006/relationships/slide" Target="slide34.xml"/><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0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80.jp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81.jpg"/><Relationship Id="rId9" Type="http://schemas.openxmlformats.org/officeDocument/2006/relationships/slide" Target="slide39.xml"/></Relationships>
</file>

<file path=ppt/slides/_rels/slide10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2.jpg"/><Relationship Id="rId7" Type="http://schemas.openxmlformats.org/officeDocument/2006/relationships/slide" Target="slide34.xml"/><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0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3.jpg"/><Relationship Id="rId7" Type="http://schemas.openxmlformats.org/officeDocument/2006/relationships/slide" Target="slide34.xml"/><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0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4.jpg"/><Relationship Id="rId7" Type="http://schemas.openxmlformats.org/officeDocument/2006/relationships/slide" Target="slide34.xm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6.jp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7.png"/><Relationship Id="rId9" Type="http://schemas.openxmlformats.org/officeDocument/2006/relationships/slide" Target="slide39.xml"/></Relationships>
</file>

<file path=ppt/slides/_rels/slide11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5.jpg"/><Relationship Id="rId7" Type="http://schemas.openxmlformats.org/officeDocument/2006/relationships/slide" Target="slide34.xml"/><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6.jpg"/><Relationship Id="rId7" Type="http://schemas.openxmlformats.org/officeDocument/2006/relationships/slide" Target="slide34.xml"/><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7.jpg"/><Relationship Id="rId7" Type="http://schemas.openxmlformats.org/officeDocument/2006/relationships/slide" Target="slide34.xml"/><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8.jpg"/><Relationship Id="rId7" Type="http://schemas.openxmlformats.org/officeDocument/2006/relationships/slide" Target="slide34.xm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89.jpg"/><Relationship Id="rId7" Type="http://schemas.openxmlformats.org/officeDocument/2006/relationships/slide" Target="slide34.xml"/><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slide" Target="slide34.xml"/><Relationship Id="rId11" Type="http://schemas.openxmlformats.org/officeDocument/2006/relationships/image" Target="../media/image90.png"/><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1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1.jpg"/><Relationship Id="rId7" Type="http://schemas.openxmlformats.org/officeDocument/2006/relationships/slide" Target="slide34.xml"/><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1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18.xml.rels><?xml version="1.0" encoding="UTF-8" standalone="yes"?>
<Relationships xmlns="http://schemas.openxmlformats.org/package/2006/relationships"><Relationship Id="rId8" Type="http://schemas.openxmlformats.org/officeDocument/2006/relationships/hyperlink" Target="https://avia-pro.net/blog/yuneec-international-e430-tehnicheskie-harakteristiki-foto" TargetMode="External"/><Relationship Id="rId13" Type="http://schemas.openxmlformats.org/officeDocument/2006/relationships/slide" Target="slide3.xml"/><Relationship Id="rId18" Type="http://schemas.openxmlformats.org/officeDocument/2006/relationships/slide" Target="slide41.xml"/><Relationship Id="rId3" Type="http://schemas.openxmlformats.org/officeDocument/2006/relationships/hyperlink" Target="https://www.pipistrel-aircraft.com/aircraft/electric-flight/alpha-electro/#tab-id-2" TargetMode="External"/><Relationship Id="rId7" Type="http://schemas.openxmlformats.org/officeDocument/2006/relationships/hyperlink" Target="https://zunum.aero/aircraft/" TargetMode="External"/><Relationship Id="rId12" Type="http://schemas.openxmlformats.org/officeDocument/2006/relationships/hyperlink" Target="https://www.aerospace-technology.com/projects/sun-flyer-2-electric-aircraft/" TargetMode="External"/><Relationship Id="rId17" Type="http://schemas.openxmlformats.org/officeDocument/2006/relationships/slide" Target="slide39.xml"/><Relationship Id="rId2" Type="http://schemas.openxmlformats.org/officeDocument/2006/relationships/notesSlide" Target="../notesSlides/notesSlide118.xml"/><Relationship Id="rId16" Type="http://schemas.openxmlformats.org/officeDocument/2006/relationships/slide" Target="slide34.xml"/><Relationship Id="rId20" Type="http://schemas.openxmlformats.org/officeDocument/2006/relationships/slide" Target="slide46.xml"/><Relationship Id="rId1" Type="http://schemas.openxmlformats.org/officeDocument/2006/relationships/slideLayout" Target="../slideLayouts/slideLayout3.xml"/><Relationship Id="rId6" Type="http://schemas.openxmlformats.org/officeDocument/2006/relationships/hyperlink" Target="https://phoenixairusa.com/" TargetMode="External"/><Relationship Id="rId11" Type="http://schemas.openxmlformats.org/officeDocument/2006/relationships/hyperlink" Target="http://www.all-aero.com/index.php/53-planes-l-m-n-o/17534-liaoning-ruixiang-rx1e" TargetMode="External"/><Relationship Id="rId5" Type="http://schemas.openxmlformats.org/officeDocument/2006/relationships/hyperlink" Target="http://www.phoenixair.cz/Phoenix_Air_data.htm" TargetMode="External"/><Relationship Id="rId15" Type="http://schemas.openxmlformats.org/officeDocument/2006/relationships/slide" Target="slide25.xml"/><Relationship Id="rId10" Type="http://schemas.openxmlformats.org/officeDocument/2006/relationships/hyperlink" Target="https://www.voltaero.aero/en/the-vision/" TargetMode="External"/><Relationship Id="rId19" Type="http://schemas.openxmlformats.org/officeDocument/2006/relationships/slide" Target="slide43.xml"/><Relationship Id="rId4" Type="http://schemas.openxmlformats.org/officeDocument/2006/relationships/hyperlink" Target="https://www.aopa.org/go-fly/aircraft-and-ownership/aircraft-guide/aircraft/pipistrel-velis-electro" TargetMode="External"/><Relationship Id="rId9" Type="http://schemas.openxmlformats.org/officeDocument/2006/relationships/hyperlink" Target="https://www.futureflight.aero/aircraft-program/cassio" TargetMode="External"/><Relationship Id="rId14" Type="http://schemas.openxmlformats.org/officeDocument/2006/relationships/slide" Target="slide10.xml"/></Relationships>
</file>

<file path=ppt/slides/_rels/slide11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3.xml"/><Relationship Id="rId3" Type="http://schemas.openxmlformats.org/officeDocument/2006/relationships/hyperlink" Target="http://www.beyond-aviation.com/index.html" TargetMode="External"/><Relationship Id="rId7" Type="http://schemas.openxmlformats.org/officeDocument/2006/relationships/slide" Target="slide3.xml"/><Relationship Id="rId12" Type="http://schemas.openxmlformats.org/officeDocument/2006/relationships/slide" Target="slide41.xml"/><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hyperlink" Target="https://www.eviation.co/aircraft/#Alice" TargetMode="External"/><Relationship Id="rId11" Type="http://schemas.openxmlformats.org/officeDocument/2006/relationships/slide" Target="slide39.xml"/><Relationship Id="rId5" Type="http://schemas.openxmlformats.org/officeDocument/2006/relationships/hyperlink" Target="https://lilium.com/jet" TargetMode="External"/><Relationship Id="rId10" Type="http://schemas.openxmlformats.org/officeDocument/2006/relationships/slide" Target="slide34.xml"/><Relationship Id="rId4" Type="http://schemas.openxmlformats.org/officeDocument/2006/relationships/hyperlink" Target="https://www.samadaerospace.com/docs/brochure.html" TargetMode="External"/><Relationship Id="rId9" Type="http://schemas.openxmlformats.org/officeDocument/2006/relationships/slide" Target="slide25.xml"/><Relationship Id="rId14" Type="http://schemas.openxmlformats.org/officeDocument/2006/relationships/slide" Target="slide46.xml"/></Relationships>
</file>

<file path=ppt/slides/_rels/slide1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2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hyperlink" Target="https://www.xometry.com/capabilities/stereolithography-3d-printing/" TargetMode="External"/><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hyperlink" Target="https://www.generalplastics.com/request-a-quote" TargetMode="External"/><Relationship Id="rId9" Type="http://schemas.openxmlformats.org/officeDocument/2006/relationships/slide" Target="slide39.xml"/></Relationships>
</file>

<file path=ppt/slides/_rels/slide121.xml.rels><?xml version="1.0" encoding="UTF-8" standalone="yes"?>
<Relationships xmlns="http://schemas.openxmlformats.org/package/2006/relationships"><Relationship Id="rId8" Type="http://schemas.openxmlformats.org/officeDocument/2006/relationships/hyperlink" Target="https://www.fzt.haw-hamburg.de/pers/Scholz/HOOU/AircraftDesign_5_PreliminarySizing.pdf" TargetMode="External"/><Relationship Id="rId13" Type="http://schemas.openxmlformats.org/officeDocument/2006/relationships/slide" Target="slide25.xml"/><Relationship Id="rId18" Type="http://schemas.openxmlformats.org/officeDocument/2006/relationships/slide" Target="slide46.xml"/><Relationship Id="rId3" Type="http://schemas.openxmlformats.org/officeDocument/2006/relationships/hyperlink" Target="http://www.lanierflightcenter.com/wp-content/uploads/2013/01/2013_T206H_S_D.pdf" TargetMode="External"/><Relationship Id="rId7" Type="http://schemas.openxmlformats.org/officeDocument/2006/relationships/hyperlink" Target="http://airfoiltools.com/airfoil/details?airfoil=n22-il" TargetMode="External"/><Relationship Id="rId12" Type="http://schemas.openxmlformats.org/officeDocument/2006/relationships/slide" Target="slide10.xml"/><Relationship Id="rId17" Type="http://schemas.openxmlformats.org/officeDocument/2006/relationships/slide" Target="slide43.xml"/><Relationship Id="rId2" Type="http://schemas.openxmlformats.org/officeDocument/2006/relationships/notesSlide" Target="../notesSlides/notesSlide121.xml"/><Relationship Id="rId16" Type="http://schemas.openxmlformats.org/officeDocument/2006/relationships/slide" Target="slide41.xml"/><Relationship Id="rId1" Type="http://schemas.openxmlformats.org/officeDocument/2006/relationships/slideLayout" Target="../slideLayouts/slideLayout3.xml"/><Relationship Id="rId6" Type="http://schemas.openxmlformats.org/officeDocument/2006/relationships/hyperlink" Target="https://www.researchgate.net/publication/340957156_Range_Equation_for_Hybrid-Electric_Aircraft_with_Constant_Power_Split" TargetMode="External"/><Relationship Id="rId11" Type="http://schemas.openxmlformats.org/officeDocument/2006/relationships/slide" Target="slide3.xml"/><Relationship Id="rId5" Type="http://schemas.openxmlformats.org/officeDocument/2006/relationships/hyperlink" Target="https://www.fzt.haw-hamburg.de/pers/Scholz/HOOU/AircraftDesign_13_Drag.pdf" TargetMode="External"/><Relationship Id="rId15" Type="http://schemas.openxmlformats.org/officeDocument/2006/relationships/slide" Target="slide39.xml"/><Relationship Id="rId10" Type="http://schemas.openxmlformats.org/officeDocument/2006/relationships/hyperlink" Target="https://www.grc.nasa.gov/www/k-12/airplane/geom.html" TargetMode="External"/><Relationship Id="rId4" Type="http://schemas.openxmlformats.org/officeDocument/2006/relationships/hyperlink" Target="https://aerocorner.com/aircraft/cessna-206/#aircraft-specifications" TargetMode="External"/><Relationship Id="rId9" Type="http://schemas.openxmlformats.org/officeDocument/2006/relationships/hyperlink" Target="http://acversailles.free.fr/documentation/08~Documentation_Generale_M_Suire/Aerodynamique/Trainee/The_effects_of_landing_gear_configuration_on_the_drag_%20of_aircraft.pdf" TargetMode="External"/><Relationship Id="rId14" Type="http://schemas.openxmlformats.org/officeDocument/2006/relationships/slide" Target="slide34.xml"/></Relationships>
</file>

<file path=ppt/slides/_rels/slide1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6.xml"/><Relationship Id="rId3" Type="http://schemas.openxmlformats.org/officeDocument/2006/relationships/image" Target="../media/image8.jpg"/><Relationship Id="rId7" Type="http://schemas.openxmlformats.org/officeDocument/2006/relationships/slide" Target="slide10.xml"/><Relationship Id="rId12" Type="http://schemas.openxmlformats.org/officeDocument/2006/relationships/slide" Target="slide4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41.xml"/><Relationship Id="rId5" Type="http://schemas.openxmlformats.org/officeDocument/2006/relationships/image" Target="../media/image9.png"/><Relationship Id="rId10" Type="http://schemas.openxmlformats.org/officeDocument/2006/relationships/slide" Target="slide39.xml"/><Relationship Id="rId4" Type="http://schemas.openxmlformats.org/officeDocument/2006/relationships/slide" Target="slide93.xml"/><Relationship Id="rId9" Type="http://schemas.openxmlformats.org/officeDocument/2006/relationships/slide" Target="slide34.xml"/></Relationships>
</file>

<file path=ppt/slides/_rels/slide1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34.xml"/><Relationship Id="rId11" Type="http://schemas.openxmlformats.org/officeDocument/2006/relationships/image" Target="../media/image10.png"/><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1.png"/><Relationship Id="rId7" Type="http://schemas.openxmlformats.org/officeDocument/2006/relationships/slide" Target="slide3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2.png"/><Relationship Id="rId7" Type="http://schemas.openxmlformats.org/officeDocument/2006/relationships/slide" Target="slide3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3.png"/><Relationship Id="rId7" Type="http://schemas.openxmlformats.org/officeDocument/2006/relationships/slide" Target="slide3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18.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1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2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4.png"/><Relationship Id="rId7" Type="http://schemas.openxmlformats.org/officeDocument/2006/relationships/slide" Target="slide3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2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2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2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5.png"/><Relationship Id="rId7" Type="http://schemas.openxmlformats.org/officeDocument/2006/relationships/slide" Target="slide3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2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slide" Target="slide31.xml"/><Relationship Id="rId4" Type="http://schemas.openxmlformats.org/officeDocument/2006/relationships/slide" Target="slide29.xml"/></Relationships>
</file>

<file path=ppt/slides/_rels/slide26.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2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6.png"/><Relationship Id="rId7" Type="http://schemas.openxmlformats.org/officeDocument/2006/relationships/slide" Target="slide34.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2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6.png"/><Relationship Id="rId7" Type="http://schemas.openxmlformats.org/officeDocument/2006/relationships/slide" Target="slide34.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2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3.xml"/><Relationship Id="rId3" Type="http://schemas.openxmlformats.org/officeDocument/2006/relationships/image" Target="../media/image17.png"/><Relationship Id="rId7" Type="http://schemas.openxmlformats.org/officeDocument/2006/relationships/slide" Target="slide3.xml"/><Relationship Id="rId12" Type="http://schemas.openxmlformats.org/officeDocument/2006/relationships/slide" Target="slide4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slide" Target="slide39.xml"/><Relationship Id="rId5" Type="http://schemas.openxmlformats.org/officeDocument/2006/relationships/image" Target="../media/image19.png"/><Relationship Id="rId10" Type="http://schemas.openxmlformats.org/officeDocument/2006/relationships/slide" Target="slide34.xml"/><Relationship Id="rId4" Type="http://schemas.openxmlformats.org/officeDocument/2006/relationships/image" Target="../media/image18.png"/><Relationship Id="rId9" Type="http://schemas.openxmlformats.org/officeDocument/2006/relationships/slide" Target="slide25.xml"/><Relationship Id="rId14" Type="http://schemas.openxmlformats.org/officeDocument/2006/relationships/slide" Target="slide46.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3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3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3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3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6.xml"/><Relationship Id="rId3" Type="http://schemas.openxmlformats.org/officeDocument/2006/relationships/hyperlink" Target="https://www.xometry.com/capabilities/stereolithography-3d-printing/" TargetMode="External"/><Relationship Id="rId7" Type="http://schemas.openxmlformats.org/officeDocument/2006/relationships/slide" Target="slide10.xml"/><Relationship Id="rId12" Type="http://schemas.openxmlformats.org/officeDocument/2006/relationships/slide" Target="slide43.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41.xml"/><Relationship Id="rId5" Type="http://schemas.openxmlformats.org/officeDocument/2006/relationships/hyperlink" Target="https://www.amazon.com/Piece-ALUMINUM-ROUND-ASSORTMENT-Lathe/dp/B01F80WJKK/ref=sr_1_5?dchild=1&amp;keywords=aluminum+stock+rod&amp;qid=1633627614&amp;sr=8-5" TargetMode="External"/><Relationship Id="rId10" Type="http://schemas.openxmlformats.org/officeDocument/2006/relationships/slide" Target="slide39.xml"/><Relationship Id="rId4" Type="http://schemas.openxmlformats.org/officeDocument/2006/relationships/hyperlink" Target="https://www.xometry.com/capabilities/direct-metal-laser-sintering/" TargetMode="External"/><Relationship Id="rId9" Type="http://schemas.openxmlformats.org/officeDocument/2006/relationships/slide" Target="slide34.xml"/></Relationships>
</file>

<file path=ppt/slides/_rels/slide37.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6.xml"/><Relationship Id="rId3" Type="http://schemas.openxmlformats.org/officeDocument/2006/relationships/hyperlink" Target="https://www.amazon.com/Carbon-Fiber-4x420mm-pultrusion-Available/dp/B091ZHX6ST/ref=sr_1_3?dchild=1&amp;keywords=carbon+fiber+rod&amp;qid=1633461835&amp;sr=8-3" TargetMode="External"/><Relationship Id="rId7" Type="http://schemas.openxmlformats.org/officeDocument/2006/relationships/slide" Target="slide10.xml"/><Relationship Id="rId12" Type="http://schemas.openxmlformats.org/officeDocument/2006/relationships/slide" Target="slide43.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41.xml"/><Relationship Id="rId5" Type="http://schemas.openxmlformats.org/officeDocument/2006/relationships/hyperlink" Target="https://www.amazon.com/Stone-Coat-Countertops-Art-Gallon/dp/B07TLZXGYR/ref=sr_1_19?dchild=1&amp;keywords=resin+foam+protective+coat&amp;qid=1633462292&amp;sr=8-19" TargetMode="External"/><Relationship Id="rId10" Type="http://schemas.openxmlformats.org/officeDocument/2006/relationships/slide" Target="slide39.xml"/><Relationship Id="rId4" Type="http://schemas.openxmlformats.org/officeDocument/2006/relationships/hyperlink" Target="https://www.generalplastics.com/request-a-quote" TargetMode="External"/><Relationship Id="rId9"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3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jpg"/><Relationship Id="rId7" Type="http://schemas.openxmlformats.org/officeDocument/2006/relationships/slide" Target="slide3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slide" Target="slide34.xml"/><Relationship Id="rId11" Type="http://schemas.openxmlformats.org/officeDocument/2006/relationships/image" Target="../media/image21.png"/><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4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openxmlformats.org/officeDocument/2006/relationships/slide" Target="slide89.xml"/><Relationship Id="rId13" Type="http://schemas.openxmlformats.org/officeDocument/2006/relationships/slide" Target="slide82.xml"/><Relationship Id="rId18" Type="http://schemas.openxmlformats.org/officeDocument/2006/relationships/slide" Target="slide10.xml"/><Relationship Id="rId3" Type="http://schemas.openxmlformats.org/officeDocument/2006/relationships/slide" Target="slide53.xml"/><Relationship Id="rId21" Type="http://schemas.openxmlformats.org/officeDocument/2006/relationships/slide" Target="slide39.xml"/><Relationship Id="rId7" Type="http://schemas.openxmlformats.org/officeDocument/2006/relationships/slide" Target="slide91.xml"/><Relationship Id="rId12" Type="http://schemas.openxmlformats.org/officeDocument/2006/relationships/slide" Target="slide105.xml"/><Relationship Id="rId17" Type="http://schemas.openxmlformats.org/officeDocument/2006/relationships/slide" Target="slide3.xml"/><Relationship Id="rId2" Type="http://schemas.openxmlformats.org/officeDocument/2006/relationships/notesSlide" Target="../notesSlides/notesSlide46.xml"/><Relationship Id="rId16" Type="http://schemas.openxmlformats.org/officeDocument/2006/relationships/slide" Target="slide117.xml"/><Relationship Id="rId20"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93.xml"/><Relationship Id="rId24" Type="http://schemas.openxmlformats.org/officeDocument/2006/relationships/slide" Target="slide46.xml"/><Relationship Id="rId5" Type="http://schemas.openxmlformats.org/officeDocument/2006/relationships/slide" Target="slide103.xml"/><Relationship Id="rId15" Type="http://schemas.openxmlformats.org/officeDocument/2006/relationships/slide" Target="slide49.xml"/><Relationship Id="rId23" Type="http://schemas.openxmlformats.org/officeDocument/2006/relationships/slide" Target="slide43.xml"/><Relationship Id="rId10" Type="http://schemas.openxmlformats.org/officeDocument/2006/relationships/slide" Target="slide76.xml"/><Relationship Id="rId19" Type="http://schemas.openxmlformats.org/officeDocument/2006/relationships/slide" Target="slide25.xml"/><Relationship Id="rId4" Type="http://schemas.openxmlformats.org/officeDocument/2006/relationships/slide" Target="slide99.xml"/><Relationship Id="rId9" Type="http://schemas.openxmlformats.org/officeDocument/2006/relationships/slide" Target="slide90.xml"/><Relationship Id="rId14" Type="http://schemas.openxmlformats.org/officeDocument/2006/relationships/slide" Target="slide95.xml"/><Relationship Id="rId22" Type="http://schemas.openxmlformats.org/officeDocument/2006/relationships/slide" Target="slide41.xml"/></Relationships>
</file>

<file path=ppt/slides/_rels/slide4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48.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6.xml"/><Relationship Id="rId3" Type="http://schemas.openxmlformats.org/officeDocument/2006/relationships/image" Target="../media/image22.png"/><Relationship Id="rId7" Type="http://schemas.openxmlformats.org/officeDocument/2006/relationships/slide" Target="slide10.xml"/><Relationship Id="rId12" Type="http://schemas.openxmlformats.org/officeDocument/2006/relationships/slide" Target="slide43.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41.xml"/><Relationship Id="rId5" Type="http://schemas.openxmlformats.org/officeDocument/2006/relationships/image" Target="../media/image24.png"/><Relationship Id="rId10" Type="http://schemas.openxmlformats.org/officeDocument/2006/relationships/slide" Target="slide39.xml"/><Relationship Id="rId4" Type="http://schemas.openxmlformats.org/officeDocument/2006/relationships/image" Target="../media/image23.png"/><Relationship Id="rId9" Type="http://schemas.openxmlformats.org/officeDocument/2006/relationships/slide" Target="slide34.xml"/></Relationships>
</file>

<file path=ppt/slides/_rels/slide4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25.jpg"/><Relationship Id="rId7" Type="http://schemas.openxmlformats.org/officeDocument/2006/relationships/slide" Target="slide34.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5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6.jp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27.png"/><Relationship Id="rId9" Type="http://schemas.openxmlformats.org/officeDocument/2006/relationships/slide" Target="slide39.xml"/></Relationships>
</file>

<file path=ppt/slides/_rels/slide5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8.jp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29.png"/><Relationship Id="rId9" Type="http://schemas.openxmlformats.org/officeDocument/2006/relationships/slide" Target="slide39.xml"/></Relationships>
</file>

<file path=ppt/slides/_rels/slide5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0.jpg"/><Relationship Id="rId7" Type="http://schemas.openxmlformats.org/officeDocument/2006/relationships/slide" Target="slide34.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5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3.xml"/><Relationship Id="rId3" Type="http://schemas.openxmlformats.org/officeDocument/2006/relationships/image" Target="../media/image31.png"/><Relationship Id="rId7" Type="http://schemas.openxmlformats.org/officeDocument/2006/relationships/slide" Target="slide3.xml"/><Relationship Id="rId12" Type="http://schemas.openxmlformats.org/officeDocument/2006/relationships/slide" Target="slide41.xm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slide" Target="slide39.xml"/><Relationship Id="rId5" Type="http://schemas.openxmlformats.org/officeDocument/2006/relationships/image" Target="../media/image33.png"/><Relationship Id="rId10" Type="http://schemas.openxmlformats.org/officeDocument/2006/relationships/slide" Target="slide34.xml"/><Relationship Id="rId4" Type="http://schemas.openxmlformats.org/officeDocument/2006/relationships/image" Target="../media/image32.png"/><Relationship Id="rId9" Type="http://schemas.openxmlformats.org/officeDocument/2006/relationships/slide" Target="slide25.xml"/><Relationship Id="rId14" Type="http://schemas.openxmlformats.org/officeDocument/2006/relationships/slide" Target="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6.jpg"/><Relationship Id="rId7" Type="http://schemas.openxmlformats.org/officeDocument/2006/relationships/slide" Target="slide34.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5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7.jpg"/><Relationship Id="rId7" Type="http://schemas.openxmlformats.org/officeDocument/2006/relationships/slide" Target="slide34.xm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5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8.jpg"/><Relationship Id="rId7" Type="http://schemas.openxmlformats.org/officeDocument/2006/relationships/slide" Target="slide34.xm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5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9.jpg"/><Relationship Id="rId7" Type="http://schemas.openxmlformats.org/officeDocument/2006/relationships/slide" Target="slide34.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5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0.jpg"/><Relationship Id="rId7" Type="http://schemas.openxmlformats.org/officeDocument/2006/relationships/slide" Target="slide34.xm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34.xml"/><Relationship Id="rId11" Type="http://schemas.openxmlformats.org/officeDocument/2006/relationships/image" Target="../media/image5.png"/><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6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1.jpg"/><Relationship Id="rId7" Type="http://schemas.openxmlformats.org/officeDocument/2006/relationships/slide" Target="slide34.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2.jpg"/><Relationship Id="rId7" Type="http://schemas.openxmlformats.org/officeDocument/2006/relationships/slide" Target="slide34.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3.jpg"/><Relationship Id="rId7" Type="http://schemas.openxmlformats.org/officeDocument/2006/relationships/slide" Target="slide34.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4.jpg"/><Relationship Id="rId7" Type="http://schemas.openxmlformats.org/officeDocument/2006/relationships/slide" Target="slide34.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5.jpg"/><Relationship Id="rId7" Type="http://schemas.openxmlformats.org/officeDocument/2006/relationships/slide" Target="slide34.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6.jpg"/><Relationship Id="rId7" Type="http://schemas.openxmlformats.org/officeDocument/2006/relationships/slide" Target="slide34.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66.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6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68.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6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53.xml"/><Relationship Id="rId7" Type="http://schemas.openxmlformats.org/officeDocument/2006/relationships/slide" Target="slide3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7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7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7.jpg"/><Relationship Id="rId7" Type="http://schemas.openxmlformats.org/officeDocument/2006/relationships/slide" Target="slide34.xm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7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8.jpg"/><Relationship Id="rId7" Type="http://schemas.openxmlformats.org/officeDocument/2006/relationships/slide" Target="slide34.xml"/><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7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9.jpg"/><Relationship Id="rId7" Type="http://schemas.openxmlformats.org/officeDocument/2006/relationships/slide" Target="slide34.xm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7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0.jpg"/><Relationship Id="rId7" Type="http://schemas.openxmlformats.org/officeDocument/2006/relationships/slide" Target="slide34.xm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8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1.jpg"/><Relationship Id="rId7" Type="http://schemas.openxmlformats.org/officeDocument/2006/relationships/slide" Target="slide34.xml"/><Relationship Id="rId12" Type="http://schemas.openxmlformats.org/officeDocument/2006/relationships/comments" Target="../comments/comment1.xm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2.jpg"/><Relationship Id="rId7" Type="http://schemas.openxmlformats.org/officeDocument/2006/relationships/slide" Target="slide34.xm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3.jpg"/><Relationship Id="rId7" Type="http://schemas.openxmlformats.org/officeDocument/2006/relationships/slide" Target="slide34.xm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4.jpg"/><Relationship Id="rId7" Type="http://schemas.openxmlformats.org/officeDocument/2006/relationships/slide" Target="slide34.xm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5.png"/><Relationship Id="rId7" Type="http://schemas.openxmlformats.org/officeDocument/2006/relationships/slide" Target="slide34.xm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6.jpg"/><Relationship Id="rId7" Type="http://schemas.openxmlformats.org/officeDocument/2006/relationships/slide" Target="slide34.xm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7.jpg"/><Relationship Id="rId7" Type="http://schemas.openxmlformats.org/officeDocument/2006/relationships/slide" Target="slide34.xm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8.png"/><Relationship Id="rId7" Type="http://schemas.openxmlformats.org/officeDocument/2006/relationships/slide" Target="slide34.xm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9.jpg"/><Relationship Id="rId7" Type="http://schemas.openxmlformats.org/officeDocument/2006/relationships/slide" Target="slide34.xml"/><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89.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60.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61.png"/><Relationship Id="rId9" Type="http://schemas.openxmlformats.org/officeDocument/2006/relationships/slide" Target="slide39.xml"/></Relationships>
</file>

<file path=ppt/slides/_rels/slide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3.xml"/></Relationships>
</file>

<file path=ppt/slides/_rels/slide9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62.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63.png"/><Relationship Id="rId9" Type="http://schemas.openxmlformats.org/officeDocument/2006/relationships/slide" Target="slide39.xml"/></Relationships>
</file>

<file path=ppt/slides/_rels/slide9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6.jp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64.png"/><Relationship Id="rId9" Type="http://schemas.openxmlformats.org/officeDocument/2006/relationships/slide" Target="slide39.xml"/></Relationships>
</file>

<file path=ppt/slides/_rels/slide9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65.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hyperlink" Target="https://www.magnix.aero/products" TargetMode="External"/><Relationship Id="rId9" Type="http://schemas.openxmlformats.org/officeDocument/2006/relationships/slide" Target="slide39.xml"/></Relationships>
</file>

<file path=ppt/slides/_rels/slide9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6.xml"/><Relationship Id="rId3" Type="http://schemas.openxmlformats.org/officeDocument/2006/relationships/image" Target="../media/image66.jpg"/><Relationship Id="rId7" Type="http://schemas.openxmlformats.org/officeDocument/2006/relationships/slide" Target="slide10.xml"/><Relationship Id="rId12" Type="http://schemas.openxmlformats.org/officeDocument/2006/relationships/slide" Target="slide43.xm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41.xml"/><Relationship Id="rId5" Type="http://schemas.openxmlformats.org/officeDocument/2006/relationships/slide" Target="slide13.xml"/><Relationship Id="rId10" Type="http://schemas.openxmlformats.org/officeDocument/2006/relationships/slide" Target="slide39.xml"/><Relationship Id="rId4" Type="http://schemas.openxmlformats.org/officeDocument/2006/relationships/hyperlink" Target="https://elib.dlr.de/78726/1/MP-AVT-209-09.pdf" TargetMode="External"/><Relationship Id="rId9" Type="http://schemas.openxmlformats.org/officeDocument/2006/relationships/slide" Target="slide34.xml"/></Relationships>
</file>

<file path=ppt/slides/_rels/slide94.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hyperlink" Target="https://www.researchgate.net/publication/340957156_Range_Equation_for_Hybrid-Electric_Aircraft_with_Constant_Power_Split" TargetMode="External"/><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67.png"/><Relationship Id="rId9" Type="http://schemas.openxmlformats.org/officeDocument/2006/relationships/slide" Target="slide39.xml"/></Relationships>
</file>

<file path=ppt/slides/_rels/slide9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68.png"/><Relationship Id="rId7" Type="http://schemas.openxmlformats.org/officeDocument/2006/relationships/slide" Target="slide34.xml"/><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_rels/slide9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69.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70.png"/><Relationship Id="rId9" Type="http://schemas.openxmlformats.org/officeDocument/2006/relationships/slide" Target="slide39.xml"/></Relationships>
</file>

<file path=ppt/slides/_rels/slide97.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71.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72.png"/><Relationship Id="rId9" Type="http://schemas.openxmlformats.org/officeDocument/2006/relationships/slide" Target="slide39.xml"/></Relationships>
</file>

<file path=ppt/slides/_rels/slide98.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73.png"/><Relationship Id="rId7" Type="http://schemas.openxmlformats.org/officeDocument/2006/relationships/slide" Target="slide25.xml"/><Relationship Id="rId12" Type="http://schemas.openxmlformats.org/officeDocument/2006/relationships/slide" Target="slide46.xml"/><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3.xml"/><Relationship Id="rId5" Type="http://schemas.openxmlformats.org/officeDocument/2006/relationships/slide" Target="slide3.xml"/><Relationship Id="rId10" Type="http://schemas.openxmlformats.org/officeDocument/2006/relationships/slide" Target="slide41.xml"/><Relationship Id="rId4" Type="http://schemas.openxmlformats.org/officeDocument/2006/relationships/image" Target="../media/image74.png"/><Relationship Id="rId9" Type="http://schemas.openxmlformats.org/officeDocument/2006/relationships/slide" Target="slide39.xml"/></Relationships>
</file>

<file path=ppt/slides/_rels/slide9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5.png"/><Relationship Id="rId7" Type="http://schemas.openxmlformats.org/officeDocument/2006/relationships/slide" Target="slide34.xml"/><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0"/>
            <a:ext cx="9144000" cy="2571900"/>
          </a:xfrm>
          <a:prstGeom prst="rect">
            <a:avLst/>
          </a:prstGeom>
          <a:solidFill>
            <a:schemeClr val="dk1"/>
          </a:solidFill>
        </p:spPr>
        <p:txBody>
          <a:bodyPr spcFirstLastPara="1" wrap="square" lIns="91425" tIns="91425" rIns="91425" bIns="91425" anchor="b" anchorCtr="0">
            <a:normAutofit/>
          </a:bodyPr>
          <a:lstStyle/>
          <a:p>
            <a:pPr marL="0" lvl="0" indent="0" algn="l" rtl="0">
              <a:spcBef>
                <a:spcPts val="0"/>
              </a:spcBef>
              <a:spcAft>
                <a:spcPts val="0"/>
              </a:spcAft>
              <a:buNone/>
            </a:pPr>
            <a:endParaRPr sz="3600">
              <a:solidFill>
                <a:schemeClr val="lt1"/>
              </a:solidFill>
            </a:endParaRPr>
          </a:p>
          <a:p>
            <a:pPr marL="0" lvl="0" indent="0" algn="l" rtl="0">
              <a:spcBef>
                <a:spcPts val="0"/>
              </a:spcBef>
              <a:spcAft>
                <a:spcPts val="0"/>
              </a:spcAft>
              <a:buNone/>
            </a:pPr>
            <a:endParaRPr sz="3600">
              <a:solidFill>
                <a:schemeClr val="lt1"/>
              </a:solidFill>
            </a:endParaRPr>
          </a:p>
          <a:p>
            <a:pPr marL="0" lvl="0" indent="0" algn="ctr" rtl="0">
              <a:spcBef>
                <a:spcPts val="0"/>
              </a:spcBef>
              <a:spcAft>
                <a:spcPts val="0"/>
              </a:spcAft>
              <a:buNone/>
            </a:pPr>
            <a:r>
              <a:rPr lang="en">
                <a:solidFill>
                  <a:schemeClr val="lt1"/>
                </a:solidFill>
                <a:latin typeface="Maven Pro"/>
                <a:ea typeface="Maven Pro"/>
                <a:cs typeface="Maven Pro"/>
                <a:sym typeface="Maven Pro"/>
              </a:rPr>
              <a:t>P</a:t>
            </a:r>
            <a:r>
              <a:rPr lang="en" sz="3600">
                <a:solidFill>
                  <a:schemeClr val="lt1"/>
                </a:solidFill>
                <a:latin typeface="Maven Pro"/>
                <a:ea typeface="Maven Pro"/>
                <a:cs typeface="Maven Pro"/>
                <a:sym typeface="Maven Pro"/>
              </a:rPr>
              <a:t>RELIMINARY</a:t>
            </a:r>
            <a:r>
              <a:rPr lang="en">
                <a:solidFill>
                  <a:schemeClr val="lt1"/>
                </a:solidFill>
                <a:latin typeface="Maven Pro"/>
                <a:ea typeface="Maven Pro"/>
                <a:cs typeface="Maven Pro"/>
                <a:sym typeface="Maven Pro"/>
              </a:rPr>
              <a:t> D</a:t>
            </a:r>
            <a:r>
              <a:rPr lang="en" sz="3600">
                <a:solidFill>
                  <a:schemeClr val="lt1"/>
                </a:solidFill>
                <a:latin typeface="Maven Pro"/>
                <a:ea typeface="Maven Pro"/>
                <a:cs typeface="Maven Pro"/>
                <a:sym typeface="Maven Pro"/>
              </a:rPr>
              <a:t>ESIGN</a:t>
            </a:r>
            <a:r>
              <a:rPr lang="en">
                <a:solidFill>
                  <a:schemeClr val="lt1"/>
                </a:solidFill>
                <a:latin typeface="Maven Pro"/>
                <a:ea typeface="Maven Pro"/>
                <a:cs typeface="Maven Pro"/>
                <a:sym typeface="Maven Pro"/>
              </a:rPr>
              <a:t> R</a:t>
            </a:r>
            <a:r>
              <a:rPr lang="en" sz="3600">
                <a:solidFill>
                  <a:schemeClr val="lt1"/>
                </a:solidFill>
                <a:latin typeface="Maven Pro"/>
                <a:ea typeface="Maven Pro"/>
                <a:cs typeface="Maven Pro"/>
                <a:sym typeface="Maven Pro"/>
              </a:rPr>
              <a:t>EVIEW</a:t>
            </a:r>
            <a:endParaRPr sz="3600">
              <a:solidFill>
                <a:schemeClr val="lt1"/>
              </a:solidFill>
              <a:latin typeface="Maven Pro"/>
              <a:ea typeface="Maven Pro"/>
              <a:cs typeface="Maven Pro"/>
              <a:sym typeface="Maven Pro"/>
            </a:endParaRPr>
          </a:p>
          <a:p>
            <a:pPr marL="0" lvl="0" indent="0" algn="ctr" rtl="0">
              <a:spcBef>
                <a:spcPts val="0"/>
              </a:spcBef>
              <a:spcAft>
                <a:spcPts val="0"/>
              </a:spcAft>
              <a:buNone/>
            </a:pPr>
            <a:r>
              <a:rPr lang="en" sz="1800">
                <a:solidFill>
                  <a:schemeClr val="lt1"/>
                </a:solidFill>
              </a:rPr>
              <a:t>O</a:t>
            </a:r>
            <a:r>
              <a:rPr lang="en" sz="1400">
                <a:solidFill>
                  <a:schemeClr val="lt1"/>
                </a:solidFill>
              </a:rPr>
              <a:t>CTOBER</a:t>
            </a:r>
            <a:r>
              <a:rPr lang="en" sz="1800">
                <a:solidFill>
                  <a:schemeClr val="lt1"/>
                </a:solidFill>
              </a:rPr>
              <a:t> 20</a:t>
            </a:r>
            <a:r>
              <a:rPr lang="en" sz="1800" baseline="30000">
                <a:solidFill>
                  <a:schemeClr val="lt1"/>
                </a:solidFill>
              </a:rPr>
              <a:t>TH</a:t>
            </a:r>
            <a:r>
              <a:rPr lang="en" sz="1800">
                <a:solidFill>
                  <a:schemeClr val="lt1"/>
                </a:solidFill>
              </a:rPr>
              <a:t>, 2021</a:t>
            </a:r>
            <a:endParaRPr sz="1800">
              <a:solidFill>
                <a:schemeClr val="lt1"/>
              </a:solidFill>
            </a:endParaRPr>
          </a:p>
          <a:p>
            <a:pPr marL="0" lvl="0" indent="0" algn="ctr" rtl="0">
              <a:spcBef>
                <a:spcPts val="0"/>
              </a:spcBef>
              <a:spcAft>
                <a:spcPts val="0"/>
              </a:spcAft>
              <a:buNone/>
            </a:pPr>
            <a:r>
              <a:rPr lang="en" sz="1466">
                <a:solidFill>
                  <a:schemeClr val="lt1"/>
                </a:solidFill>
              </a:rPr>
              <a:t>ASEN 4018-011</a:t>
            </a:r>
            <a:endParaRPr sz="1211">
              <a:solidFill>
                <a:schemeClr val="lt1"/>
              </a:solidFill>
            </a:endParaRPr>
          </a:p>
        </p:txBody>
      </p:sp>
      <p:sp>
        <p:nvSpPr>
          <p:cNvPr id="55" name="Google Shape;55;p13"/>
          <p:cNvSpPr txBox="1">
            <a:spLocks noGrp="1"/>
          </p:cNvSpPr>
          <p:nvPr>
            <p:ph type="subTitle" idx="1"/>
          </p:nvPr>
        </p:nvSpPr>
        <p:spPr>
          <a:xfrm>
            <a:off x="311700" y="2520600"/>
            <a:ext cx="5520300" cy="2622900"/>
          </a:xfrm>
          <a:prstGeom prst="rect">
            <a:avLst/>
          </a:prstGeom>
        </p:spPr>
        <p:txBody>
          <a:bodyPr spcFirstLastPara="1" wrap="square" lIns="91425" tIns="91425" rIns="91425" bIns="91425" anchor="t" anchorCtr="0">
            <a:normAutofit lnSpcReduction="10000"/>
          </a:bodyPr>
          <a:lstStyle/>
          <a:p>
            <a:pPr marL="457200" lvl="0" indent="0" algn="l" rtl="0">
              <a:lnSpc>
                <a:spcPct val="100000"/>
              </a:lnSpc>
              <a:spcBef>
                <a:spcPts val="0"/>
              </a:spcBef>
              <a:spcAft>
                <a:spcPts val="0"/>
              </a:spcAft>
              <a:buNone/>
            </a:pPr>
            <a:endParaRPr sz="1200" u="sng"/>
          </a:p>
          <a:p>
            <a:pPr marL="1143000" lvl="0" indent="0" algn="l" rtl="0">
              <a:lnSpc>
                <a:spcPct val="100000"/>
              </a:lnSpc>
              <a:spcBef>
                <a:spcPts val="0"/>
              </a:spcBef>
              <a:spcAft>
                <a:spcPts val="0"/>
              </a:spcAft>
              <a:buNone/>
            </a:pPr>
            <a:r>
              <a:rPr lang="en" sz="1300" u="sng">
                <a:solidFill>
                  <a:schemeClr val="dk1"/>
                </a:solidFill>
              </a:rPr>
              <a:t>Customer:</a:t>
            </a:r>
            <a:endParaRPr sz="1300" u="sng">
              <a:solidFill>
                <a:schemeClr val="dk1"/>
              </a:solidFill>
            </a:endParaRPr>
          </a:p>
          <a:p>
            <a:pPr marL="1143000" lvl="0" indent="0" algn="l" rtl="0">
              <a:lnSpc>
                <a:spcPct val="100000"/>
              </a:lnSpc>
              <a:spcBef>
                <a:spcPts val="0"/>
              </a:spcBef>
              <a:spcAft>
                <a:spcPts val="0"/>
              </a:spcAft>
              <a:buNone/>
            </a:pPr>
            <a:r>
              <a:rPr lang="en" sz="1300">
                <a:solidFill>
                  <a:schemeClr val="dk1"/>
                </a:solidFill>
                <a:latin typeface="Roboto"/>
                <a:ea typeface="Roboto"/>
                <a:cs typeface="Roboto"/>
                <a:sym typeface="Roboto"/>
              </a:rPr>
              <a:t>Richard Schaden</a:t>
            </a:r>
            <a:endParaRPr sz="1300">
              <a:solidFill>
                <a:schemeClr val="dk1"/>
              </a:solidFill>
              <a:latin typeface="Roboto"/>
              <a:ea typeface="Roboto"/>
              <a:cs typeface="Roboto"/>
              <a:sym typeface="Roboto"/>
            </a:endParaRPr>
          </a:p>
          <a:p>
            <a:pPr marL="1143000" lvl="0" indent="0" algn="l" rtl="0">
              <a:lnSpc>
                <a:spcPct val="100000"/>
              </a:lnSpc>
              <a:spcBef>
                <a:spcPts val="1000"/>
              </a:spcBef>
              <a:spcAft>
                <a:spcPts val="0"/>
              </a:spcAft>
              <a:buNone/>
            </a:pPr>
            <a:r>
              <a:rPr lang="en" sz="1300" u="sng">
                <a:solidFill>
                  <a:schemeClr val="dk1"/>
                </a:solidFill>
                <a:latin typeface="Roboto"/>
                <a:ea typeface="Roboto"/>
                <a:cs typeface="Roboto"/>
                <a:sym typeface="Roboto"/>
              </a:rPr>
              <a:t>Faculty Advisor:</a:t>
            </a:r>
            <a:endParaRPr sz="1300" u="sng">
              <a:solidFill>
                <a:schemeClr val="dk1"/>
              </a:solidFill>
            </a:endParaRPr>
          </a:p>
          <a:p>
            <a:pPr marL="1143000" lvl="0" indent="0" algn="l" rtl="0">
              <a:lnSpc>
                <a:spcPct val="100000"/>
              </a:lnSpc>
              <a:spcBef>
                <a:spcPts val="0"/>
              </a:spcBef>
              <a:spcAft>
                <a:spcPts val="0"/>
              </a:spcAft>
              <a:buNone/>
            </a:pPr>
            <a:r>
              <a:rPr lang="en" sz="1300">
                <a:solidFill>
                  <a:schemeClr val="dk1"/>
                </a:solidFill>
                <a:latin typeface="Roboto"/>
                <a:ea typeface="Roboto"/>
                <a:cs typeface="Roboto"/>
                <a:sym typeface="Roboto"/>
              </a:rPr>
              <a:t>Dr. Donna Gerren</a:t>
            </a:r>
            <a:endParaRPr sz="1300">
              <a:solidFill>
                <a:schemeClr val="dk1"/>
              </a:solidFill>
              <a:latin typeface="Roboto"/>
              <a:ea typeface="Roboto"/>
              <a:cs typeface="Roboto"/>
              <a:sym typeface="Roboto"/>
            </a:endParaRPr>
          </a:p>
          <a:p>
            <a:pPr marL="1143000" lvl="0" indent="0" algn="l" rtl="0">
              <a:lnSpc>
                <a:spcPct val="100000"/>
              </a:lnSpc>
              <a:spcBef>
                <a:spcPts val="1000"/>
              </a:spcBef>
              <a:spcAft>
                <a:spcPts val="0"/>
              </a:spcAft>
              <a:buNone/>
            </a:pPr>
            <a:r>
              <a:rPr lang="en" sz="1300" u="sng">
                <a:solidFill>
                  <a:schemeClr val="dk1"/>
                </a:solidFill>
                <a:latin typeface="Roboto"/>
                <a:ea typeface="Roboto"/>
                <a:cs typeface="Roboto"/>
                <a:sym typeface="Roboto"/>
              </a:rPr>
              <a:t>Presenters:</a:t>
            </a:r>
            <a:endParaRPr sz="1300" u="sng">
              <a:solidFill>
                <a:schemeClr val="dk1"/>
              </a:solidFill>
              <a:latin typeface="Roboto"/>
              <a:ea typeface="Roboto"/>
              <a:cs typeface="Roboto"/>
              <a:sym typeface="Roboto"/>
            </a:endParaRPr>
          </a:p>
          <a:p>
            <a:pPr marL="1143000" lvl="0" indent="0" algn="l" rtl="0">
              <a:lnSpc>
                <a:spcPct val="100000"/>
              </a:lnSpc>
              <a:spcBef>
                <a:spcPts val="0"/>
              </a:spcBef>
              <a:spcAft>
                <a:spcPts val="0"/>
              </a:spcAft>
              <a:buNone/>
            </a:pPr>
            <a:r>
              <a:rPr lang="en" sz="1300">
                <a:solidFill>
                  <a:schemeClr val="dk1"/>
                </a:solidFill>
              </a:rPr>
              <a:t>Fernando Chavez,  Finn Bailis,  Emerson Beinhauer,     Christl Haley,  Carlin Hornbostel,  Tomaz Remec</a:t>
            </a:r>
            <a:endParaRPr sz="1300">
              <a:solidFill>
                <a:schemeClr val="dk1"/>
              </a:solidFill>
            </a:endParaRPr>
          </a:p>
          <a:p>
            <a:pPr marL="1143000" lvl="0" indent="0" algn="l" rtl="0">
              <a:spcBef>
                <a:spcPts val="1000"/>
              </a:spcBef>
              <a:spcAft>
                <a:spcPts val="0"/>
              </a:spcAft>
              <a:buNone/>
            </a:pPr>
            <a:r>
              <a:rPr lang="en" sz="1300" u="sng">
                <a:solidFill>
                  <a:schemeClr val="dk1"/>
                </a:solidFill>
              </a:rPr>
              <a:t>Additional Team Members:</a:t>
            </a:r>
            <a:endParaRPr sz="1300" u="sng">
              <a:solidFill>
                <a:schemeClr val="dk1"/>
              </a:solidFill>
            </a:endParaRPr>
          </a:p>
          <a:p>
            <a:pPr marL="1143000" lvl="0" indent="0" algn="l" rtl="0">
              <a:spcBef>
                <a:spcPts val="0"/>
              </a:spcBef>
              <a:spcAft>
                <a:spcPts val="1000"/>
              </a:spcAft>
              <a:buNone/>
            </a:pPr>
            <a:r>
              <a:rPr lang="en" sz="1300">
                <a:solidFill>
                  <a:schemeClr val="dk1"/>
                </a:solidFill>
              </a:rPr>
              <a:t>Nathan Braunstein,  Jake Pendergast,  Tristan Martinez, Julia Tucker</a:t>
            </a:r>
            <a:endParaRPr sz="1300" u="sng">
              <a:solidFill>
                <a:schemeClr val="dk1"/>
              </a:solidFill>
            </a:endParaRPr>
          </a:p>
        </p:txBody>
      </p:sp>
      <p:pic>
        <p:nvPicPr>
          <p:cNvPr id="56" name="Google Shape;56;p13"/>
          <p:cNvPicPr preferRelativeResize="0"/>
          <p:nvPr/>
        </p:nvPicPr>
        <p:blipFill>
          <a:blip r:embed="rId3">
            <a:alphaModFix/>
          </a:blip>
          <a:stretch>
            <a:fillRect/>
          </a:stretch>
        </p:blipFill>
        <p:spPr>
          <a:xfrm>
            <a:off x="1018125" y="107400"/>
            <a:ext cx="7107748" cy="1256325"/>
          </a:xfrm>
          <a:prstGeom prst="rect">
            <a:avLst/>
          </a:prstGeom>
          <a:noFill/>
          <a:ln>
            <a:noFill/>
          </a:ln>
        </p:spPr>
      </p:pic>
      <p:pic>
        <p:nvPicPr>
          <p:cNvPr id="57" name="Google Shape;57;p13"/>
          <p:cNvPicPr preferRelativeResize="0"/>
          <p:nvPr/>
        </p:nvPicPr>
        <p:blipFill>
          <a:blip r:embed="rId4">
            <a:alphaModFix/>
          </a:blip>
          <a:stretch>
            <a:fillRect/>
          </a:stretch>
        </p:blipFill>
        <p:spPr>
          <a:xfrm>
            <a:off x="6395775" y="3159607"/>
            <a:ext cx="1395950" cy="1344875"/>
          </a:xfrm>
          <a:prstGeom prst="rect">
            <a:avLst/>
          </a:prstGeom>
          <a:noFill/>
          <a:ln>
            <a:noFill/>
          </a:ln>
        </p:spPr>
      </p:pic>
      <p:cxnSp>
        <p:nvCxnSpPr>
          <p:cNvPr id="58" name="Google Shape;58;p13"/>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endParaRPr sz="60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3" action="ppaction://hlinksldjump"/>
              </a:rPr>
              <a:t>Powertrain</a:t>
            </a:r>
            <a:endParaRPr sz="1816">
              <a:solidFill>
                <a:schemeClr val="lt1"/>
              </a:solidFill>
              <a:latin typeface="Roboto"/>
              <a:ea typeface="Roboto"/>
              <a:cs typeface="Roboto"/>
              <a:sym typeface="Roboto"/>
            </a:endParaRPr>
          </a:p>
          <a:p>
            <a:pPr marL="0" lvl="0" indent="0" algn="ctr" rtl="0">
              <a:spcBef>
                <a:spcPts val="0"/>
              </a:spcBef>
              <a:spcAft>
                <a:spcPts val="0"/>
              </a:spcAft>
              <a:buNone/>
            </a:pPr>
            <a:endParaRPr sz="60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4" action="ppaction://hlinksldjump"/>
              </a:rPr>
              <a:t>Clean-Sheet Design Motivation</a:t>
            </a:r>
            <a:endParaRPr sz="1816">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5" action="ppaction://hlinksldjump"/>
              </a:rPr>
              <a:t>Baseline Configuration</a:t>
            </a:r>
            <a:endParaRPr sz="1816">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6" action="ppaction://hlinksldjump"/>
              </a:rPr>
              <a:t>AAA Weight Analysis</a:t>
            </a:r>
            <a:endParaRPr sz="1816">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7" action="ppaction://hlinksldjump"/>
              </a:rPr>
              <a:t>Computational Analysis</a:t>
            </a:r>
            <a:endParaRPr sz="1816">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8" action="ppaction://hlinksldjump"/>
              </a:rPr>
              <a:t>Aerodynamic Analysis</a:t>
            </a:r>
            <a:endParaRPr sz="1816">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16" u="sng">
                <a:solidFill>
                  <a:schemeClr val="hlink"/>
                </a:solidFill>
                <a:latin typeface="Roboto"/>
                <a:ea typeface="Roboto"/>
                <a:cs typeface="Roboto"/>
                <a:sym typeface="Roboto"/>
                <a:hlinkClick r:id="rId9" action="ppaction://hlinksldjump"/>
              </a:rPr>
              <a:t>Computational Fluid Dynamics (CFD)</a:t>
            </a:r>
            <a:endParaRPr sz="1816">
              <a:solidFill>
                <a:schemeClr val="lt1"/>
              </a:solidFill>
            </a:endParaRPr>
          </a:p>
        </p:txBody>
      </p:sp>
      <p:sp>
        <p:nvSpPr>
          <p:cNvPr id="135" name="Google Shape;135;p22"/>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a:t>
            </a:r>
            <a:r>
              <a:rPr lang="en" sz="3600"/>
              <a:t>ESIGN</a:t>
            </a:r>
            <a:r>
              <a:rPr lang="en"/>
              <a:t> F</a:t>
            </a:r>
            <a:r>
              <a:rPr lang="en" sz="3600"/>
              <a:t>EASIBILITY</a:t>
            </a:r>
            <a:endParaRPr sz="3600"/>
          </a:p>
          <a:p>
            <a:pPr marL="0" lvl="0" indent="0" algn="ctr" rtl="0">
              <a:spcBef>
                <a:spcPts val="0"/>
              </a:spcBef>
              <a:spcAft>
                <a:spcPts val="0"/>
              </a:spcAft>
              <a:buNone/>
            </a:pPr>
            <a:r>
              <a:rPr lang="en" sz="1800">
                <a:latin typeface="Roboto"/>
                <a:ea typeface="Roboto"/>
                <a:cs typeface="Roboto"/>
                <a:sym typeface="Roboto"/>
              </a:rPr>
              <a:t>Presented by: </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Carlin, Christl, and Tomaz</a:t>
            </a:r>
            <a:endParaRPr sz="1800">
              <a:latin typeface="Roboto"/>
              <a:ea typeface="Roboto"/>
              <a:cs typeface="Roboto"/>
              <a:sym typeface="Roboto"/>
            </a:endParaRPr>
          </a:p>
        </p:txBody>
      </p:sp>
      <p:sp>
        <p:nvSpPr>
          <p:cNvPr id="136" name="Google Shape;136;p2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a:t>
            </a:fld>
            <a:endParaRPr/>
          </a:p>
        </p:txBody>
      </p:sp>
      <p:cxnSp>
        <p:nvCxnSpPr>
          <p:cNvPr id="137" name="Google Shape;137;p22"/>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7"/>
        <p:cNvGrpSpPr/>
        <p:nvPr/>
      </p:nvGrpSpPr>
      <p:grpSpPr>
        <a:xfrm>
          <a:off x="0" y="0"/>
          <a:ext cx="0" cy="0"/>
          <a:chOff x="0" y="0"/>
          <a:chExt cx="0" cy="0"/>
        </a:xfrm>
      </p:grpSpPr>
      <p:sp>
        <p:nvSpPr>
          <p:cNvPr id="1048" name="Google Shape;1048;p11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100</a:t>
            </a:fld>
            <a:endParaRPr/>
          </a:p>
        </p:txBody>
      </p:sp>
      <p:sp>
        <p:nvSpPr>
          <p:cNvPr id="1049" name="Google Shape;1049;p11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 S</a:t>
            </a:r>
            <a:r>
              <a:rPr lang="en" sz="2650"/>
              <a:t>UPPORTING</a:t>
            </a:r>
            <a:r>
              <a:rPr lang="en" sz="3300"/>
              <a:t> S</a:t>
            </a:r>
            <a:r>
              <a:rPr lang="en" sz="2650"/>
              <a:t>TABILITY</a:t>
            </a:r>
            <a:r>
              <a:rPr lang="en" sz="3300"/>
              <a:t> D</a:t>
            </a:r>
            <a:r>
              <a:rPr lang="en" sz="2650"/>
              <a:t>ATA</a:t>
            </a:r>
            <a:endParaRPr sz="2650"/>
          </a:p>
        </p:txBody>
      </p:sp>
      <p:sp>
        <p:nvSpPr>
          <p:cNvPr id="1050" name="Google Shape;1050;p1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685800" lvl="0" indent="-330200" algn="l" rtl="0">
              <a:spcBef>
                <a:spcPts val="0"/>
              </a:spcBef>
              <a:spcAft>
                <a:spcPts val="0"/>
              </a:spcAft>
              <a:buSzPts val="1600"/>
              <a:buChar char="➢"/>
            </a:pPr>
            <a:r>
              <a:rPr lang="en" sz="1600"/>
              <a:t>Can we determine stability using the wind tunnel? </a:t>
            </a:r>
            <a:endParaRPr sz="1600"/>
          </a:p>
          <a:p>
            <a:pPr marL="1028700" lvl="1" indent="-330200" algn="l" rtl="0">
              <a:spcBef>
                <a:spcPts val="0"/>
              </a:spcBef>
              <a:spcAft>
                <a:spcPts val="0"/>
              </a:spcAft>
              <a:buSzPts val="1600"/>
              <a:buChar char="○"/>
            </a:pPr>
            <a:r>
              <a:rPr lang="en" sz="1600"/>
              <a:t>No, the data we use may only be considered supporting data</a:t>
            </a:r>
            <a:endParaRPr sz="1600"/>
          </a:p>
          <a:p>
            <a:pPr marL="1371600" lvl="2" indent="-330200" algn="l" rtl="0">
              <a:spcBef>
                <a:spcPts val="0"/>
              </a:spcBef>
              <a:spcAft>
                <a:spcPts val="0"/>
              </a:spcAft>
              <a:buSzPts val="1600"/>
              <a:buChar char="■"/>
            </a:pPr>
            <a:r>
              <a:rPr lang="en" sz="1600"/>
              <a:t>Pitch stiffness may be determined for both the NELDA design model and the Cessna 206 model. This may be computed by directly extracting the pitch moment measured by any of the three sensors under consideration</a:t>
            </a:r>
            <a:endParaRPr sz="1600"/>
          </a:p>
          <a:p>
            <a:pPr marL="1371600" lvl="2" indent="-330200" algn="l" rtl="0">
              <a:spcBef>
                <a:spcPts val="0"/>
              </a:spcBef>
              <a:spcAft>
                <a:spcPts val="0"/>
              </a:spcAft>
              <a:buSzPts val="1600"/>
              <a:buChar char="■"/>
            </a:pPr>
            <a:r>
              <a:rPr lang="en" sz="1600"/>
              <a:t>Lateral stability couples roll and yaw moments which falls beyond the scope of the wind-tunnel test</a:t>
            </a:r>
            <a:endParaRPr sz="1600"/>
          </a:p>
        </p:txBody>
      </p:sp>
      <p:pic>
        <p:nvPicPr>
          <p:cNvPr id="1051" name="Google Shape;1051;p112"/>
          <p:cNvPicPr preferRelativeResize="0"/>
          <p:nvPr/>
        </p:nvPicPr>
        <p:blipFill>
          <a:blip r:embed="rId3">
            <a:alphaModFix/>
          </a:blip>
          <a:stretch>
            <a:fillRect/>
          </a:stretch>
        </p:blipFill>
        <p:spPr>
          <a:xfrm>
            <a:off x="1727149" y="2975025"/>
            <a:ext cx="5689700" cy="1820725"/>
          </a:xfrm>
          <a:prstGeom prst="rect">
            <a:avLst/>
          </a:prstGeom>
          <a:noFill/>
          <a:ln>
            <a:noFill/>
          </a:ln>
        </p:spPr>
      </p:pic>
      <p:graphicFrame>
        <p:nvGraphicFramePr>
          <p:cNvPr id="1052" name="Google Shape;1052;p11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6"/>
        <p:cNvGrpSpPr/>
        <p:nvPr/>
      </p:nvGrpSpPr>
      <p:grpSpPr>
        <a:xfrm>
          <a:off x="0" y="0"/>
          <a:ext cx="0" cy="0"/>
          <a:chOff x="0" y="0"/>
          <a:chExt cx="0" cy="0"/>
        </a:xfrm>
      </p:grpSpPr>
      <p:sp>
        <p:nvSpPr>
          <p:cNvPr id="1057" name="Google Shape;1057;p11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101</a:t>
            </a:fld>
            <a:endParaRPr/>
          </a:p>
        </p:txBody>
      </p:sp>
      <p:sp>
        <p:nvSpPr>
          <p:cNvPr id="1058" name="Google Shape;1058;p1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Calibrated Ranges (+ or -)</a:t>
            </a:r>
            <a:endParaRPr>
              <a:solidFill>
                <a:schemeClr val="dk1"/>
              </a:solidFill>
              <a:latin typeface="Roboto"/>
              <a:ea typeface="Roboto"/>
              <a:cs typeface="Roboto"/>
              <a:sym typeface="Roboto"/>
            </a:endParaRPr>
          </a:p>
          <a:p>
            <a:pPr marL="0" lvl="0" indent="0" algn="l" rtl="0">
              <a:spcBef>
                <a:spcPts val="1200"/>
              </a:spcBef>
              <a:spcAft>
                <a:spcPts val="0"/>
              </a:spcAft>
              <a:buNone/>
            </a:pPr>
            <a:endParaRPr>
              <a:solidFill>
                <a:schemeClr val="dk1"/>
              </a:solidFill>
              <a:latin typeface="Roboto"/>
              <a:ea typeface="Roboto"/>
              <a:cs typeface="Roboto"/>
              <a:sym typeface="Roboto"/>
            </a:endParaRPr>
          </a:p>
          <a:p>
            <a:pPr marL="228600" lvl="0" indent="0" algn="l" rtl="0">
              <a:spcBef>
                <a:spcPts val="1200"/>
              </a:spcBef>
              <a:spcAft>
                <a:spcPts val="0"/>
              </a:spcAft>
              <a:buNone/>
            </a:pPr>
            <a:endParaRPr/>
          </a:p>
          <a:p>
            <a:pPr marL="228600" lvl="0" indent="0" algn="l" rtl="0">
              <a:spcBef>
                <a:spcPts val="1200"/>
              </a:spcBef>
              <a:spcAft>
                <a:spcPts val="0"/>
              </a:spcAft>
              <a:buNone/>
            </a:pPr>
            <a:r>
              <a:rPr lang="en"/>
              <a:t>Measurement Uncertainty (95% confidence Level, percent of full-scale load)</a:t>
            </a:r>
            <a:endParaRPr>
              <a:solidFill>
                <a:schemeClr val="dk1"/>
              </a:solidFill>
              <a:latin typeface="Roboto"/>
              <a:ea typeface="Roboto"/>
              <a:cs typeface="Roboto"/>
              <a:sym typeface="Roboto"/>
            </a:endParaRPr>
          </a:p>
          <a:p>
            <a:pPr marL="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1059" name="Google Shape;1059;p11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ATI S</a:t>
            </a:r>
            <a:r>
              <a:rPr lang="en" sz="2650"/>
              <a:t>IX</a:t>
            </a:r>
            <a:r>
              <a:rPr lang="en" sz="3300"/>
              <a:t>-A</a:t>
            </a:r>
            <a:r>
              <a:rPr lang="en" sz="2650"/>
              <a:t>XIS</a:t>
            </a:r>
            <a:r>
              <a:rPr lang="en" sz="3300"/>
              <a:t> F</a:t>
            </a:r>
            <a:r>
              <a:rPr lang="en" sz="2650"/>
              <a:t>ORCE</a:t>
            </a:r>
            <a:r>
              <a:rPr lang="en" sz="3300"/>
              <a:t>/T</a:t>
            </a:r>
            <a:r>
              <a:rPr lang="en" sz="2650"/>
              <a:t>ORQUE</a:t>
            </a:r>
            <a:r>
              <a:rPr lang="en" sz="3300"/>
              <a:t> S</a:t>
            </a:r>
            <a:r>
              <a:rPr lang="en" sz="2650"/>
              <a:t>ENSOR</a:t>
            </a:r>
            <a:endParaRPr sz="2650"/>
          </a:p>
        </p:txBody>
      </p:sp>
      <p:pic>
        <p:nvPicPr>
          <p:cNvPr id="1060" name="Google Shape;1060;p113"/>
          <p:cNvPicPr preferRelativeResize="0"/>
          <p:nvPr/>
        </p:nvPicPr>
        <p:blipFill>
          <a:blip r:embed="rId3">
            <a:alphaModFix/>
          </a:blip>
          <a:stretch>
            <a:fillRect/>
          </a:stretch>
        </p:blipFill>
        <p:spPr>
          <a:xfrm>
            <a:off x="927050" y="1833750"/>
            <a:ext cx="7504301" cy="491200"/>
          </a:xfrm>
          <a:prstGeom prst="rect">
            <a:avLst/>
          </a:prstGeom>
          <a:noFill/>
          <a:ln>
            <a:noFill/>
          </a:ln>
        </p:spPr>
      </p:pic>
      <p:pic>
        <p:nvPicPr>
          <p:cNvPr id="1061" name="Google Shape;1061;p113"/>
          <p:cNvPicPr preferRelativeResize="0"/>
          <p:nvPr/>
        </p:nvPicPr>
        <p:blipFill>
          <a:blip r:embed="rId4">
            <a:alphaModFix/>
          </a:blip>
          <a:stretch>
            <a:fillRect/>
          </a:stretch>
        </p:blipFill>
        <p:spPr>
          <a:xfrm>
            <a:off x="927050" y="3140975"/>
            <a:ext cx="7504995" cy="491200"/>
          </a:xfrm>
          <a:prstGeom prst="rect">
            <a:avLst/>
          </a:prstGeom>
          <a:noFill/>
          <a:ln>
            <a:noFill/>
          </a:ln>
        </p:spPr>
      </p:pic>
      <p:graphicFrame>
        <p:nvGraphicFramePr>
          <p:cNvPr id="1062" name="Google Shape;1062;p11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1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102</a:t>
            </a:fld>
            <a:endParaRPr/>
          </a:p>
        </p:txBody>
      </p:sp>
      <p:sp>
        <p:nvSpPr>
          <p:cNvPr id="1068" name="Google Shape;1068;p1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228600" lvl="0" indent="0" algn="l" rtl="0">
              <a:spcBef>
                <a:spcPts val="0"/>
              </a:spcBef>
              <a:spcAft>
                <a:spcPts val="0"/>
              </a:spcAft>
              <a:buNone/>
            </a:pPr>
            <a:r>
              <a:rPr lang="en"/>
              <a:t>Reynold’s Number</a:t>
            </a:r>
            <a:endParaRPr>
              <a:solidFill>
                <a:schemeClr val="dk1"/>
              </a:solidFill>
              <a:latin typeface="Roboto"/>
              <a:ea typeface="Roboto"/>
              <a:cs typeface="Roboto"/>
              <a:sym typeface="Roboto"/>
            </a:endParaRPr>
          </a:p>
          <a:p>
            <a:pPr marL="685800" lvl="0" indent="-342900" algn="l" rtl="0">
              <a:lnSpc>
                <a:spcPct val="200000"/>
              </a:lnSpc>
              <a:spcBef>
                <a:spcPts val="1200"/>
              </a:spcBef>
              <a:spcAft>
                <a:spcPts val="0"/>
              </a:spcAft>
              <a:buClr>
                <a:schemeClr val="dk1"/>
              </a:buClr>
              <a:buSzPts val="1800"/>
              <a:buFont typeface="Roboto"/>
              <a:buChar char="➢"/>
            </a:pPr>
            <a:r>
              <a:rPr lang="en" u="sng"/>
              <a:t>𝜌uL</a:t>
            </a:r>
            <a:endParaRPr u="sng"/>
          </a:p>
          <a:p>
            <a:pPr marL="0" lvl="0" indent="0" algn="l" rtl="0">
              <a:lnSpc>
                <a:spcPct val="115000"/>
              </a:lnSpc>
              <a:spcBef>
                <a:spcPts val="1200"/>
              </a:spcBef>
              <a:spcAft>
                <a:spcPts val="0"/>
              </a:spcAft>
              <a:buNone/>
            </a:pPr>
            <a:r>
              <a:rPr lang="en"/>
              <a:t>             𝜌 = density     u = airspeed     L = chord length     𝜇 = viscosity</a:t>
            </a:r>
            <a:endParaRPr/>
          </a:p>
          <a:p>
            <a:pPr marL="685800" lvl="0" indent="-342900" algn="l" rtl="0">
              <a:lnSpc>
                <a:spcPct val="115000"/>
              </a:lnSpc>
              <a:spcBef>
                <a:spcPts val="1200"/>
              </a:spcBef>
              <a:spcAft>
                <a:spcPts val="0"/>
              </a:spcAft>
              <a:buSzPts val="1800"/>
              <a:buChar char="➢"/>
            </a:pPr>
            <a:r>
              <a:rPr lang="en"/>
              <a:t>Calculate at cruising altitude for our design</a:t>
            </a:r>
            <a:endParaRPr/>
          </a:p>
          <a:p>
            <a:pPr marL="685800" lvl="0" indent="-342900" algn="l" rtl="0">
              <a:lnSpc>
                <a:spcPct val="115000"/>
              </a:lnSpc>
              <a:spcBef>
                <a:spcPts val="0"/>
              </a:spcBef>
              <a:spcAft>
                <a:spcPts val="0"/>
              </a:spcAft>
              <a:buSzPts val="1800"/>
              <a:buChar char="➢"/>
            </a:pPr>
            <a:r>
              <a:rPr lang="en"/>
              <a:t>Use same Re to backsolve for u (flow speed)</a:t>
            </a:r>
            <a:endParaRPr/>
          </a:p>
          <a:p>
            <a:pPr marL="685800" lvl="0" indent="-342900" algn="l" rtl="0">
              <a:lnSpc>
                <a:spcPct val="115000"/>
              </a:lnSpc>
              <a:spcBef>
                <a:spcPts val="0"/>
              </a:spcBef>
              <a:spcAft>
                <a:spcPts val="0"/>
              </a:spcAft>
              <a:buSzPts val="1800"/>
              <a:buChar char="➢"/>
            </a:pPr>
            <a:r>
              <a:rPr lang="en"/>
              <a:t>Can also backsolve for L based on approximate u</a:t>
            </a:r>
            <a:endParaRPr/>
          </a:p>
          <a:p>
            <a:pPr marL="914400" lvl="1" indent="-317500" algn="l" rtl="0">
              <a:lnSpc>
                <a:spcPct val="115000"/>
              </a:lnSpc>
              <a:spcBef>
                <a:spcPts val="0"/>
              </a:spcBef>
              <a:spcAft>
                <a:spcPts val="0"/>
              </a:spcAft>
              <a:buSzPts val="1400"/>
              <a:buChar char="○"/>
            </a:pPr>
            <a:r>
              <a:rPr lang="en"/>
              <a:t>Used for getting appropriate scale based on wind tunnel airspeed approximation</a:t>
            </a:r>
            <a:endParaRPr/>
          </a:p>
          <a:p>
            <a:pPr marL="457200" lvl="0" indent="0" algn="l" rtl="0">
              <a:spcBef>
                <a:spcPts val="1200"/>
              </a:spcBef>
              <a:spcAft>
                <a:spcPts val="1200"/>
              </a:spcAft>
              <a:buNone/>
            </a:pPr>
            <a:endParaRPr/>
          </a:p>
        </p:txBody>
      </p:sp>
      <p:sp>
        <p:nvSpPr>
          <p:cNvPr id="1069" name="Google Shape;1069;p11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CALABILITY</a:t>
            </a:r>
            <a:endParaRPr sz="2650"/>
          </a:p>
        </p:txBody>
      </p:sp>
      <p:sp>
        <p:nvSpPr>
          <p:cNvPr id="1070" name="Google Shape;1070;p114"/>
          <p:cNvSpPr txBox="1"/>
          <p:nvPr/>
        </p:nvSpPr>
        <p:spPr>
          <a:xfrm>
            <a:off x="1102200" y="1784450"/>
            <a:ext cx="304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𝜇</a:t>
            </a:r>
            <a:endParaRPr>
              <a:latin typeface="Roboto"/>
              <a:ea typeface="Roboto"/>
              <a:cs typeface="Roboto"/>
              <a:sym typeface="Roboto"/>
            </a:endParaRPr>
          </a:p>
        </p:txBody>
      </p:sp>
      <p:sp>
        <p:nvSpPr>
          <p:cNvPr id="1071" name="Google Shape;1071;p114"/>
          <p:cNvSpPr txBox="1"/>
          <p:nvPr/>
        </p:nvSpPr>
        <p:spPr>
          <a:xfrm>
            <a:off x="1459075" y="1710975"/>
            <a:ext cx="6927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Roboto"/>
                <a:ea typeface="Roboto"/>
                <a:cs typeface="Roboto"/>
                <a:sym typeface="Roboto"/>
              </a:rPr>
              <a:t>= Re</a:t>
            </a:r>
            <a:endParaRPr>
              <a:latin typeface="Roboto"/>
              <a:ea typeface="Roboto"/>
              <a:cs typeface="Roboto"/>
              <a:sym typeface="Roboto"/>
            </a:endParaRPr>
          </a:p>
        </p:txBody>
      </p:sp>
      <p:graphicFrame>
        <p:nvGraphicFramePr>
          <p:cNvPr id="1072" name="Google Shape;1072;p11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6"/>
        <p:cNvGrpSpPr/>
        <p:nvPr/>
      </p:nvGrpSpPr>
      <p:grpSpPr>
        <a:xfrm>
          <a:off x="0" y="0"/>
          <a:ext cx="0" cy="0"/>
          <a:chOff x="0" y="0"/>
          <a:chExt cx="0" cy="0"/>
        </a:xfrm>
      </p:grpSpPr>
      <p:sp>
        <p:nvSpPr>
          <p:cNvPr id="1077" name="Google Shape;1077;p11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C</a:t>
            </a:r>
            <a:r>
              <a:rPr lang="en" sz="2400"/>
              <a:t>HARACTERISTIC</a:t>
            </a:r>
            <a:r>
              <a:rPr lang="en" sz="3000"/>
              <a:t> S</a:t>
            </a:r>
            <a:r>
              <a:rPr lang="en" sz="2400"/>
              <a:t>TABILITY</a:t>
            </a:r>
            <a:r>
              <a:rPr lang="en" sz="3000"/>
              <a:t> D</a:t>
            </a:r>
            <a:r>
              <a:rPr lang="en" sz="2400"/>
              <a:t>EMONSTRATION</a:t>
            </a:r>
            <a:r>
              <a:rPr lang="en" sz="3000"/>
              <a:t> M</a:t>
            </a:r>
            <a:r>
              <a:rPr lang="en" sz="2400"/>
              <a:t>ODEL</a:t>
            </a:r>
            <a:endParaRPr sz="2400">
              <a:latin typeface="Maven Pro"/>
              <a:ea typeface="Maven Pro"/>
              <a:cs typeface="Maven Pro"/>
              <a:sym typeface="Maven Pro"/>
            </a:endParaRPr>
          </a:p>
        </p:txBody>
      </p:sp>
      <p:sp>
        <p:nvSpPr>
          <p:cNvPr id="1078" name="Google Shape;1078;p1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The CSD model will be constructed to proportionally identical geometry of both the Wind Tunnel model as well as full scale airframe</a:t>
            </a:r>
            <a:endParaRPr sz="1600"/>
          </a:p>
          <a:p>
            <a:pPr marL="457200" lvl="0" indent="-330200" algn="l" rtl="0">
              <a:spcBef>
                <a:spcPts val="0"/>
              </a:spcBef>
              <a:spcAft>
                <a:spcPts val="0"/>
              </a:spcAft>
              <a:buSzPts val="1600"/>
              <a:buChar char="➢"/>
            </a:pPr>
            <a:r>
              <a:rPr lang="en" sz="1600"/>
              <a:t>It’s purpose is to deliver a physical validation of both stability and aerodynamics. </a:t>
            </a:r>
            <a:endParaRPr sz="1600"/>
          </a:p>
          <a:p>
            <a:pPr marL="457200" lvl="0" indent="-330200" algn="l" rtl="0">
              <a:spcBef>
                <a:spcPts val="0"/>
              </a:spcBef>
              <a:spcAft>
                <a:spcPts val="0"/>
              </a:spcAft>
              <a:buSzPts val="1600"/>
              <a:buChar char="➢"/>
            </a:pPr>
            <a:r>
              <a:rPr lang="en" sz="1600"/>
              <a:t>With lack of higher quality instrumentation (wind tunnels) and sufficient confidence in computational analysis (CFD), the design team has no physical validation of stability and weak physical validation of aerodynamics.</a:t>
            </a:r>
            <a:endParaRPr sz="1600"/>
          </a:p>
          <a:p>
            <a:pPr marL="457200" lvl="0" indent="-330200" algn="l" rtl="0">
              <a:spcBef>
                <a:spcPts val="0"/>
              </a:spcBef>
              <a:spcAft>
                <a:spcPts val="0"/>
              </a:spcAft>
              <a:buSzPts val="1600"/>
              <a:buChar char="➢"/>
            </a:pPr>
            <a:r>
              <a:rPr lang="en" sz="1600"/>
              <a:t>Although glide ratios, L/D, mode analysis, and other quantitative values could be extrapolated from this test, the team does not find them sufficiently useful and therefore exempt this model from the levels of success. However, thorough, qualitative analysis will be done on the testing of the CSD model</a:t>
            </a:r>
            <a:endParaRPr sz="1600"/>
          </a:p>
        </p:txBody>
      </p:sp>
      <p:sp>
        <p:nvSpPr>
          <p:cNvPr id="1079" name="Google Shape;1079;p115"/>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103</a:t>
            </a:fld>
            <a:endParaRPr/>
          </a:p>
        </p:txBody>
      </p:sp>
      <p:graphicFrame>
        <p:nvGraphicFramePr>
          <p:cNvPr id="1080" name="Google Shape;1080;p11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1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G</a:t>
            </a:r>
            <a:r>
              <a:rPr lang="en" sz="2400"/>
              <a:t>LIDER</a:t>
            </a:r>
            <a:r>
              <a:rPr lang="en" sz="3000"/>
              <a:t> T</a:t>
            </a:r>
            <a:r>
              <a:rPr lang="en" sz="2400"/>
              <a:t>EST</a:t>
            </a:r>
            <a:r>
              <a:rPr lang="en" sz="3000"/>
              <a:t> L</a:t>
            </a:r>
            <a:r>
              <a:rPr lang="en" sz="2400"/>
              <a:t>AUNCH</a:t>
            </a:r>
            <a:r>
              <a:rPr lang="en" sz="3000"/>
              <a:t> S</a:t>
            </a:r>
            <a:r>
              <a:rPr lang="en" sz="2400"/>
              <a:t>YSTEM</a:t>
            </a:r>
            <a:endParaRPr sz="2400">
              <a:latin typeface="Maven Pro"/>
              <a:ea typeface="Maven Pro"/>
              <a:cs typeface="Maven Pro"/>
              <a:sym typeface="Maven Pro"/>
            </a:endParaRPr>
          </a:p>
        </p:txBody>
      </p:sp>
      <p:sp>
        <p:nvSpPr>
          <p:cNvPr id="1086" name="Google Shape;1086;p1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WAITING TO HEAR BACK FROM DEPT PEOPLE</a:t>
            </a:r>
            <a:endParaRPr sz="1600"/>
          </a:p>
          <a:p>
            <a:pPr marL="457200" lvl="0" indent="-330200" algn="l" rtl="0">
              <a:spcBef>
                <a:spcPts val="0"/>
              </a:spcBef>
              <a:spcAft>
                <a:spcPts val="0"/>
              </a:spcAft>
              <a:buSzPts val="1600"/>
              <a:buChar char="➢"/>
            </a:pPr>
            <a:r>
              <a:rPr lang="en" sz="1600"/>
              <a:t>IRISS bungee launch system</a:t>
            </a:r>
            <a:endParaRPr sz="1600"/>
          </a:p>
        </p:txBody>
      </p:sp>
      <p:sp>
        <p:nvSpPr>
          <p:cNvPr id="1087" name="Google Shape;1087;p116"/>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104</a:t>
            </a:fld>
            <a:endParaRPr/>
          </a:p>
        </p:txBody>
      </p:sp>
      <p:graphicFrame>
        <p:nvGraphicFramePr>
          <p:cNvPr id="1088" name="Google Shape;1088;p11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1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ATERIALS</a:t>
            </a:r>
            <a:r>
              <a:rPr lang="en" sz="3000"/>
              <a:t> T</a:t>
            </a:r>
            <a:r>
              <a:rPr lang="en" sz="2400"/>
              <a:t>RADE</a:t>
            </a:r>
            <a:r>
              <a:rPr lang="en" sz="3000"/>
              <a:t> S</a:t>
            </a:r>
            <a:r>
              <a:rPr lang="en" sz="2400"/>
              <a:t>TUDY </a:t>
            </a:r>
            <a:r>
              <a:rPr lang="en" sz="3000"/>
              <a:t>M</a:t>
            </a:r>
            <a:r>
              <a:rPr lang="en" sz="2400"/>
              <a:t>ETRICS</a:t>
            </a:r>
            <a:r>
              <a:rPr lang="en" sz="3000"/>
              <a:t> </a:t>
            </a:r>
            <a:endParaRPr sz="2400">
              <a:latin typeface="Maven Pro"/>
              <a:ea typeface="Maven Pro"/>
              <a:cs typeface="Maven Pro"/>
              <a:sym typeface="Maven Pro"/>
            </a:endParaRPr>
          </a:p>
        </p:txBody>
      </p:sp>
      <p:sp>
        <p:nvSpPr>
          <p:cNvPr id="1094" name="Google Shape;1094;p117"/>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105</a:t>
            </a:fld>
            <a:endParaRPr/>
          </a:p>
        </p:txBody>
      </p:sp>
      <p:pic>
        <p:nvPicPr>
          <p:cNvPr id="1095" name="Google Shape;1095;p117"/>
          <p:cNvPicPr preferRelativeResize="0"/>
          <p:nvPr/>
        </p:nvPicPr>
        <p:blipFill rotWithShape="1">
          <a:blip r:embed="rId3">
            <a:alphaModFix/>
          </a:blip>
          <a:srcRect l="791" t="13688" r="267"/>
          <a:stretch/>
        </p:blipFill>
        <p:spPr>
          <a:xfrm>
            <a:off x="482600" y="1692363"/>
            <a:ext cx="8178799" cy="2296225"/>
          </a:xfrm>
          <a:prstGeom prst="rect">
            <a:avLst/>
          </a:prstGeom>
          <a:noFill/>
          <a:ln>
            <a:noFill/>
          </a:ln>
        </p:spPr>
      </p:pic>
      <p:graphicFrame>
        <p:nvGraphicFramePr>
          <p:cNvPr id="1096" name="Google Shape;1096;p11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ATERIALS</a:t>
            </a:r>
            <a:r>
              <a:rPr lang="en" sz="3000"/>
              <a:t> T</a:t>
            </a:r>
            <a:r>
              <a:rPr lang="en" sz="2400"/>
              <a:t>RADE</a:t>
            </a:r>
            <a:r>
              <a:rPr lang="en" sz="3000"/>
              <a:t> S</a:t>
            </a:r>
            <a:r>
              <a:rPr lang="en" sz="2400"/>
              <a:t>TUDY</a:t>
            </a:r>
            <a:r>
              <a:rPr lang="en" sz="3000"/>
              <a:t> R</a:t>
            </a:r>
            <a:r>
              <a:rPr lang="en" sz="2400"/>
              <a:t>ESULTS</a:t>
            </a:r>
            <a:endParaRPr sz="2400">
              <a:latin typeface="Maven Pro"/>
              <a:ea typeface="Maven Pro"/>
              <a:cs typeface="Maven Pro"/>
              <a:sym typeface="Maven Pro"/>
            </a:endParaRPr>
          </a:p>
        </p:txBody>
      </p:sp>
      <p:sp>
        <p:nvSpPr>
          <p:cNvPr id="1102" name="Google Shape;1102;p118"/>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106</a:t>
            </a:fld>
            <a:endParaRPr/>
          </a:p>
        </p:txBody>
      </p:sp>
      <p:pic>
        <p:nvPicPr>
          <p:cNvPr id="1103" name="Google Shape;1103;p118"/>
          <p:cNvPicPr preferRelativeResize="0"/>
          <p:nvPr/>
        </p:nvPicPr>
        <p:blipFill rotWithShape="1">
          <a:blip r:embed="rId3">
            <a:alphaModFix/>
          </a:blip>
          <a:srcRect t="15355" b="-8"/>
          <a:stretch/>
        </p:blipFill>
        <p:spPr>
          <a:xfrm>
            <a:off x="1766025" y="1252175"/>
            <a:ext cx="5573225" cy="1546275"/>
          </a:xfrm>
          <a:prstGeom prst="rect">
            <a:avLst/>
          </a:prstGeom>
          <a:noFill/>
          <a:ln>
            <a:noFill/>
          </a:ln>
        </p:spPr>
      </p:pic>
      <p:pic>
        <p:nvPicPr>
          <p:cNvPr id="1104" name="Google Shape;1104;p118"/>
          <p:cNvPicPr preferRelativeResize="0"/>
          <p:nvPr/>
        </p:nvPicPr>
        <p:blipFill rotWithShape="1">
          <a:blip r:embed="rId4">
            <a:alphaModFix/>
          </a:blip>
          <a:srcRect t="18367"/>
          <a:stretch/>
        </p:blipFill>
        <p:spPr>
          <a:xfrm>
            <a:off x="1104787" y="2852875"/>
            <a:ext cx="6934424" cy="1546275"/>
          </a:xfrm>
          <a:prstGeom prst="rect">
            <a:avLst/>
          </a:prstGeom>
          <a:noFill/>
          <a:ln>
            <a:noFill/>
          </a:ln>
        </p:spPr>
      </p:pic>
      <p:graphicFrame>
        <p:nvGraphicFramePr>
          <p:cNvPr id="1105" name="Google Shape;1105;p11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9"/>
        <p:cNvGrpSpPr/>
        <p:nvPr/>
      </p:nvGrpSpPr>
      <p:grpSpPr>
        <a:xfrm>
          <a:off x="0" y="0"/>
          <a:ext cx="0" cy="0"/>
          <a:chOff x="0" y="0"/>
          <a:chExt cx="0" cy="0"/>
        </a:xfrm>
      </p:grpSpPr>
      <p:sp>
        <p:nvSpPr>
          <p:cNvPr id="1110" name="Google Shape;1110;p119"/>
          <p:cNvSpPr txBox="1">
            <a:spLocks noGrp="1"/>
          </p:cNvSpPr>
          <p:nvPr>
            <p:ph type="title"/>
          </p:nvPr>
        </p:nvSpPr>
        <p:spPr>
          <a:xfrm>
            <a:off x="0" y="0"/>
            <a:ext cx="88323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L</a:t>
            </a:r>
            <a:r>
              <a:rPr lang="en" sz="2400"/>
              <a:t>ANDING </a:t>
            </a:r>
            <a:r>
              <a:rPr lang="en" sz="3000"/>
              <a:t>G</a:t>
            </a:r>
            <a:r>
              <a:rPr lang="en" sz="2400"/>
              <a:t>EAR</a:t>
            </a:r>
            <a:r>
              <a:rPr lang="en" sz="3000"/>
              <a:t> T</a:t>
            </a:r>
            <a:r>
              <a:rPr lang="en" sz="2400"/>
              <a:t>RADE</a:t>
            </a:r>
            <a:r>
              <a:rPr lang="en" sz="3000"/>
              <a:t> S</a:t>
            </a:r>
            <a:r>
              <a:rPr lang="en" sz="2400"/>
              <a:t>TUDY </a:t>
            </a:r>
            <a:r>
              <a:rPr lang="en" sz="3000"/>
              <a:t>M</a:t>
            </a:r>
            <a:r>
              <a:rPr lang="en" sz="2400"/>
              <a:t>ETRICS</a:t>
            </a:r>
            <a:endParaRPr sz="2400">
              <a:latin typeface="Maven Pro"/>
              <a:ea typeface="Maven Pro"/>
              <a:cs typeface="Maven Pro"/>
              <a:sym typeface="Maven Pro"/>
            </a:endParaRPr>
          </a:p>
        </p:txBody>
      </p:sp>
      <p:sp>
        <p:nvSpPr>
          <p:cNvPr id="1111" name="Google Shape;1111;p119"/>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107</a:t>
            </a:fld>
            <a:endParaRPr/>
          </a:p>
        </p:txBody>
      </p:sp>
      <p:pic>
        <p:nvPicPr>
          <p:cNvPr id="1112" name="Google Shape;1112;p119"/>
          <p:cNvPicPr preferRelativeResize="0"/>
          <p:nvPr/>
        </p:nvPicPr>
        <p:blipFill rotWithShape="1">
          <a:blip r:embed="rId3">
            <a:alphaModFix/>
          </a:blip>
          <a:srcRect t="13201"/>
          <a:stretch/>
        </p:blipFill>
        <p:spPr>
          <a:xfrm>
            <a:off x="155850" y="1631049"/>
            <a:ext cx="8832300" cy="2519600"/>
          </a:xfrm>
          <a:prstGeom prst="rect">
            <a:avLst/>
          </a:prstGeom>
          <a:noFill/>
          <a:ln>
            <a:noFill/>
          </a:ln>
        </p:spPr>
      </p:pic>
      <p:graphicFrame>
        <p:nvGraphicFramePr>
          <p:cNvPr id="1113" name="Google Shape;1113;p11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7"/>
        <p:cNvGrpSpPr/>
        <p:nvPr/>
      </p:nvGrpSpPr>
      <p:grpSpPr>
        <a:xfrm>
          <a:off x="0" y="0"/>
          <a:ext cx="0" cy="0"/>
          <a:chOff x="0" y="0"/>
          <a:chExt cx="0" cy="0"/>
        </a:xfrm>
      </p:grpSpPr>
      <p:sp>
        <p:nvSpPr>
          <p:cNvPr id="1118" name="Google Shape;1118;p120"/>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108</a:t>
            </a:fld>
            <a:endParaRPr/>
          </a:p>
        </p:txBody>
      </p:sp>
      <p:pic>
        <p:nvPicPr>
          <p:cNvPr id="1119" name="Google Shape;1119;p120"/>
          <p:cNvPicPr preferRelativeResize="0"/>
          <p:nvPr/>
        </p:nvPicPr>
        <p:blipFill rotWithShape="1">
          <a:blip r:embed="rId3">
            <a:alphaModFix/>
          </a:blip>
          <a:srcRect t="9231"/>
          <a:stretch/>
        </p:blipFill>
        <p:spPr>
          <a:xfrm>
            <a:off x="61912" y="1827525"/>
            <a:ext cx="9020163" cy="1853700"/>
          </a:xfrm>
          <a:prstGeom prst="rect">
            <a:avLst/>
          </a:prstGeom>
          <a:noFill/>
          <a:ln>
            <a:noFill/>
          </a:ln>
        </p:spPr>
      </p:pic>
      <p:sp>
        <p:nvSpPr>
          <p:cNvPr id="1120" name="Google Shape;1120;p120"/>
          <p:cNvSpPr txBox="1">
            <a:spLocks noGrp="1"/>
          </p:cNvSpPr>
          <p:nvPr>
            <p:ph type="title"/>
          </p:nvPr>
        </p:nvSpPr>
        <p:spPr>
          <a:xfrm>
            <a:off x="0" y="0"/>
            <a:ext cx="88323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L</a:t>
            </a:r>
            <a:r>
              <a:rPr lang="en" sz="2400"/>
              <a:t>ANDING </a:t>
            </a:r>
            <a:r>
              <a:rPr lang="en" sz="3000"/>
              <a:t>G</a:t>
            </a:r>
            <a:r>
              <a:rPr lang="en" sz="2400"/>
              <a:t>EAR</a:t>
            </a:r>
            <a:r>
              <a:rPr lang="en" sz="3000"/>
              <a:t> T</a:t>
            </a:r>
            <a:r>
              <a:rPr lang="en" sz="2400"/>
              <a:t>RADE</a:t>
            </a:r>
            <a:r>
              <a:rPr lang="en" sz="3000"/>
              <a:t> S</a:t>
            </a:r>
            <a:r>
              <a:rPr lang="en" sz="2400"/>
              <a:t>TUDY </a:t>
            </a:r>
            <a:r>
              <a:rPr lang="en" sz="3000"/>
              <a:t>R</a:t>
            </a:r>
            <a:r>
              <a:rPr lang="en" sz="2400"/>
              <a:t>ESULTS</a:t>
            </a:r>
            <a:endParaRPr sz="2400">
              <a:latin typeface="Maven Pro"/>
              <a:ea typeface="Maven Pro"/>
              <a:cs typeface="Maven Pro"/>
              <a:sym typeface="Maven Pro"/>
            </a:endParaRPr>
          </a:p>
        </p:txBody>
      </p:sp>
      <p:graphicFrame>
        <p:nvGraphicFramePr>
          <p:cNvPr id="1121" name="Google Shape;1121;p12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5"/>
        <p:cNvGrpSpPr/>
        <p:nvPr/>
      </p:nvGrpSpPr>
      <p:grpSpPr>
        <a:xfrm>
          <a:off x="0" y="0"/>
          <a:ext cx="0" cy="0"/>
          <a:chOff x="0" y="0"/>
          <a:chExt cx="0" cy="0"/>
        </a:xfrm>
      </p:grpSpPr>
      <p:sp>
        <p:nvSpPr>
          <p:cNvPr id="1126" name="Google Shape;1126;p12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T</a:t>
            </a:r>
            <a:r>
              <a:rPr lang="en" sz="2400"/>
              <a:t>AIL </a:t>
            </a:r>
            <a:r>
              <a:rPr lang="en" sz="3000"/>
              <a:t>C</a:t>
            </a:r>
            <a:r>
              <a:rPr lang="en" sz="2400"/>
              <a:t>ONFIGURATION</a:t>
            </a:r>
            <a:r>
              <a:rPr lang="en" sz="3000"/>
              <a:t> T</a:t>
            </a:r>
            <a:r>
              <a:rPr lang="en" sz="2400"/>
              <a:t>RADE</a:t>
            </a:r>
            <a:r>
              <a:rPr lang="en" sz="3000"/>
              <a:t> S</a:t>
            </a:r>
            <a:r>
              <a:rPr lang="en" sz="2400"/>
              <a:t>TUDY </a:t>
            </a:r>
            <a:r>
              <a:rPr lang="en" sz="3000"/>
              <a:t>M</a:t>
            </a:r>
            <a:r>
              <a:rPr lang="en" sz="2400"/>
              <a:t>ETRICS</a:t>
            </a:r>
            <a:r>
              <a:rPr lang="en" sz="3000"/>
              <a:t> </a:t>
            </a:r>
            <a:endParaRPr sz="2400">
              <a:latin typeface="Maven Pro"/>
              <a:ea typeface="Maven Pro"/>
              <a:cs typeface="Maven Pro"/>
              <a:sym typeface="Maven Pro"/>
            </a:endParaRPr>
          </a:p>
        </p:txBody>
      </p:sp>
      <p:sp>
        <p:nvSpPr>
          <p:cNvPr id="1127" name="Google Shape;1127;p121"/>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109</a:t>
            </a:fld>
            <a:endParaRPr/>
          </a:p>
        </p:txBody>
      </p:sp>
      <p:pic>
        <p:nvPicPr>
          <p:cNvPr id="1128" name="Google Shape;1128;p121"/>
          <p:cNvPicPr preferRelativeResize="0"/>
          <p:nvPr/>
        </p:nvPicPr>
        <p:blipFill rotWithShape="1">
          <a:blip r:embed="rId3">
            <a:alphaModFix/>
          </a:blip>
          <a:srcRect l="616" t="3474"/>
          <a:stretch/>
        </p:blipFill>
        <p:spPr>
          <a:xfrm>
            <a:off x="261450" y="1447375"/>
            <a:ext cx="8520600" cy="1813975"/>
          </a:xfrm>
          <a:prstGeom prst="rect">
            <a:avLst/>
          </a:prstGeom>
          <a:noFill/>
          <a:ln>
            <a:noFill/>
          </a:ln>
        </p:spPr>
      </p:pic>
      <p:graphicFrame>
        <p:nvGraphicFramePr>
          <p:cNvPr id="1129" name="Google Shape;1129;p12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a:t>
            </a:fld>
            <a:endParaRPr/>
          </a:p>
        </p:txBody>
      </p:sp>
      <p:sp>
        <p:nvSpPr>
          <p:cNvPr id="143" name="Google Shape;143;p2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OWERTRAIN (</a:t>
            </a:r>
            <a:r>
              <a:rPr lang="en" sz="3300"/>
              <a:t>S</a:t>
            </a:r>
            <a:r>
              <a:rPr lang="en" sz="2650"/>
              <a:t>OLID</a:t>
            </a:r>
            <a:r>
              <a:rPr lang="en" sz="3300"/>
              <a:t> S</a:t>
            </a:r>
            <a:r>
              <a:rPr lang="en" sz="2650"/>
              <a:t>TATE</a:t>
            </a:r>
            <a:r>
              <a:rPr lang="en" sz="2600"/>
              <a:t> </a:t>
            </a:r>
            <a:r>
              <a:rPr lang="en" sz="3300"/>
              <a:t>B</a:t>
            </a:r>
            <a:r>
              <a:rPr lang="en" sz="2650"/>
              <a:t>ATTERIES)</a:t>
            </a:r>
            <a:endParaRPr sz="2650"/>
          </a:p>
        </p:txBody>
      </p:sp>
      <p:pic>
        <p:nvPicPr>
          <p:cNvPr id="144" name="Google Shape;144;p23"/>
          <p:cNvPicPr preferRelativeResize="0"/>
          <p:nvPr/>
        </p:nvPicPr>
        <p:blipFill>
          <a:blip r:embed="rId3">
            <a:alphaModFix/>
          </a:blip>
          <a:stretch>
            <a:fillRect/>
          </a:stretch>
        </p:blipFill>
        <p:spPr>
          <a:xfrm>
            <a:off x="4583325" y="1086000"/>
            <a:ext cx="4265649" cy="3276949"/>
          </a:xfrm>
          <a:prstGeom prst="rect">
            <a:avLst/>
          </a:prstGeom>
          <a:noFill/>
          <a:ln>
            <a:noFill/>
          </a:ln>
        </p:spPr>
      </p:pic>
      <p:graphicFrame>
        <p:nvGraphicFramePr>
          <p:cNvPr id="145" name="Google Shape;145;p23"/>
          <p:cNvGraphicFramePr/>
          <p:nvPr/>
        </p:nvGraphicFramePr>
        <p:xfrm>
          <a:off x="647225" y="3357163"/>
          <a:ext cx="2995050" cy="1005780"/>
        </p:xfrm>
        <a:graphic>
          <a:graphicData uri="http://schemas.openxmlformats.org/drawingml/2006/table">
            <a:tbl>
              <a:tblPr>
                <a:noFill/>
                <a:tableStyleId>{5E8E6FE0-7721-4999-95ED-968F0FBED4CF}</a:tableStyleId>
              </a:tblPr>
              <a:tblGrid>
                <a:gridCol w="1497525">
                  <a:extLst>
                    <a:ext uri="{9D8B030D-6E8A-4147-A177-3AD203B41FA5}">
                      <a16:colId xmlns:a16="http://schemas.microsoft.com/office/drawing/2014/main" val="20000"/>
                    </a:ext>
                  </a:extLst>
                </a:gridCol>
                <a:gridCol w="1497525">
                  <a:extLst>
                    <a:ext uri="{9D8B030D-6E8A-4147-A177-3AD203B41FA5}">
                      <a16:colId xmlns:a16="http://schemas.microsoft.com/office/drawing/2014/main" val="20001"/>
                    </a:ext>
                  </a:extLst>
                </a:gridCol>
              </a:tblGrid>
              <a:tr h="603300">
                <a:tc>
                  <a:txBody>
                    <a:bodyPr/>
                    <a:lstStyle/>
                    <a:p>
                      <a:pPr marL="0" lvl="0" indent="0" algn="l" rtl="0">
                        <a:spcBef>
                          <a:spcPts val="0"/>
                        </a:spcBef>
                        <a:spcAft>
                          <a:spcPts val="0"/>
                        </a:spcAft>
                        <a:buNone/>
                      </a:pPr>
                      <a:r>
                        <a:rPr lang="en">
                          <a:latin typeface="Roboto"/>
                          <a:ea typeface="Roboto"/>
                          <a:cs typeface="Roboto"/>
                          <a:sym typeface="Roboto"/>
                        </a:rPr>
                        <a:t>Volumetric Energy Density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Specific Energy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2125">
                <a:tc>
                  <a:txBody>
                    <a:bodyPr/>
                    <a:lstStyle/>
                    <a:p>
                      <a:pPr marL="0" lvl="0" indent="0" algn="l" rtl="0">
                        <a:spcBef>
                          <a:spcPts val="0"/>
                        </a:spcBef>
                        <a:spcAft>
                          <a:spcPts val="0"/>
                        </a:spcAft>
                        <a:buNone/>
                      </a:pPr>
                      <a:r>
                        <a:rPr lang="en">
                          <a:latin typeface="Roboto"/>
                          <a:ea typeface="Roboto"/>
                          <a:cs typeface="Roboto"/>
                          <a:sym typeface="Roboto"/>
                        </a:rPr>
                        <a:t>580 Wh/kg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1377 Wh/L</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sp>
        <p:nvSpPr>
          <p:cNvPr id="146" name="Google Shape;146;p23"/>
          <p:cNvSpPr txBox="1"/>
          <p:nvPr/>
        </p:nvSpPr>
        <p:spPr>
          <a:xfrm>
            <a:off x="558825" y="1304875"/>
            <a:ext cx="424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147" name="Google Shape;147;p23"/>
          <p:cNvSpPr txBox="1">
            <a:spLocks noGrp="1"/>
          </p:cNvSpPr>
          <p:nvPr>
            <p:ph type="body" idx="1"/>
          </p:nvPr>
        </p:nvSpPr>
        <p:spPr>
          <a:xfrm>
            <a:off x="39050" y="856175"/>
            <a:ext cx="4469100" cy="3175200"/>
          </a:xfrm>
          <a:prstGeom prst="rect">
            <a:avLst/>
          </a:prstGeom>
        </p:spPr>
        <p:txBody>
          <a:bodyPr spcFirstLastPara="1" wrap="square" lIns="91425" tIns="91425" rIns="91425" bIns="91425" anchor="t" anchorCtr="0">
            <a:normAutofit fontScale="77500" lnSpcReduction="20000"/>
          </a:bodyPr>
          <a:lstStyle/>
          <a:p>
            <a:pPr marL="228600" lvl="0" indent="0" algn="l" rtl="0">
              <a:spcBef>
                <a:spcPts val="0"/>
              </a:spcBef>
              <a:spcAft>
                <a:spcPts val="0"/>
              </a:spcAft>
              <a:buNone/>
            </a:pPr>
            <a:r>
              <a:rPr lang="en"/>
              <a:t>Why is NELDA only an airframe design?</a:t>
            </a:r>
            <a:endParaRPr/>
          </a:p>
          <a:p>
            <a:pPr marL="914400" lvl="0" indent="-317182" algn="l" rtl="0">
              <a:spcBef>
                <a:spcPts val="1200"/>
              </a:spcBef>
              <a:spcAft>
                <a:spcPts val="0"/>
              </a:spcAft>
              <a:buSzPct val="100000"/>
              <a:buChar char="➢"/>
            </a:pPr>
            <a:r>
              <a:rPr lang="en"/>
              <a:t>NELDA’s goal is to design a particularly low-drag airframe capable of housing a cutting edge battery bank</a:t>
            </a:r>
            <a:endParaRPr/>
          </a:p>
          <a:p>
            <a:pPr marL="914400" lvl="0" indent="-317182" algn="l" rtl="0">
              <a:spcBef>
                <a:spcPts val="1000"/>
              </a:spcBef>
              <a:spcAft>
                <a:spcPts val="0"/>
              </a:spcAft>
              <a:buSzPct val="100000"/>
              <a:buChar char="➢"/>
            </a:pPr>
            <a:r>
              <a:rPr lang="en"/>
              <a:t>However, known weight, volume, and power output of this battery bank is crucial to the aircraft design</a:t>
            </a:r>
            <a:endParaRPr/>
          </a:p>
          <a:p>
            <a:pPr marL="914400" lvl="0" indent="-317182" algn="l" rtl="0">
              <a:spcBef>
                <a:spcPts val="1000"/>
              </a:spcBef>
              <a:spcAft>
                <a:spcPts val="0"/>
              </a:spcAft>
              <a:buSzPct val="100000"/>
              <a:buChar char="➢"/>
            </a:pPr>
            <a:r>
              <a:rPr lang="en"/>
              <a:t>In-depth battery chemistry/performance analysis is outside of the project scope</a:t>
            </a:r>
            <a:endParaRPr/>
          </a:p>
          <a:p>
            <a:pPr marL="914400" lvl="0" indent="0" algn="l" rtl="0">
              <a:spcBef>
                <a:spcPts val="1000"/>
              </a:spcBef>
              <a:spcAft>
                <a:spcPts val="0"/>
              </a:spcAft>
              <a:buNone/>
            </a:pPr>
            <a:endParaRPr/>
          </a:p>
          <a:p>
            <a:pPr marL="457200" lvl="0" indent="0" algn="l" rtl="0">
              <a:spcBef>
                <a:spcPts val="1200"/>
              </a:spcBef>
              <a:spcAft>
                <a:spcPts val="1200"/>
              </a:spcAft>
              <a:buNone/>
            </a:pPr>
            <a:endParaRPr/>
          </a:p>
        </p:txBody>
      </p:sp>
      <p:pic>
        <p:nvPicPr>
          <p:cNvPr id="148" name="Google Shape;148;p23"/>
          <p:cNvPicPr preferRelativeResize="0"/>
          <p:nvPr/>
        </p:nvPicPr>
        <p:blipFill>
          <a:blip r:embed="rId4">
            <a:alphaModFix/>
          </a:blip>
          <a:stretch>
            <a:fillRect/>
          </a:stretch>
        </p:blipFill>
        <p:spPr>
          <a:xfrm>
            <a:off x="6311250" y="0"/>
            <a:ext cx="2838350" cy="460273"/>
          </a:xfrm>
          <a:prstGeom prst="rect">
            <a:avLst/>
          </a:prstGeom>
          <a:noFill/>
          <a:ln>
            <a:noFill/>
          </a:ln>
        </p:spPr>
      </p:pic>
      <p:graphicFrame>
        <p:nvGraphicFramePr>
          <p:cNvPr id="149" name="Google Shape;149;p2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3"/>
        <p:cNvGrpSpPr/>
        <p:nvPr/>
      </p:nvGrpSpPr>
      <p:grpSpPr>
        <a:xfrm>
          <a:off x="0" y="0"/>
          <a:ext cx="0" cy="0"/>
          <a:chOff x="0" y="0"/>
          <a:chExt cx="0" cy="0"/>
        </a:xfrm>
      </p:grpSpPr>
      <p:sp>
        <p:nvSpPr>
          <p:cNvPr id="1134" name="Google Shape;1134;p122"/>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110</a:t>
            </a:fld>
            <a:endParaRPr/>
          </a:p>
        </p:txBody>
      </p:sp>
      <p:pic>
        <p:nvPicPr>
          <p:cNvPr id="1135" name="Google Shape;1135;p122"/>
          <p:cNvPicPr preferRelativeResize="0"/>
          <p:nvPr/>
        </p:nvPicPr>
        <p:blipFill rotWithShape="1">
          <a:blip r:embed="rId3">
            <a:alphaModFix/>
          </a:blip>
          <a:srcRect t="3081"/>
          <a:stretch/>
        </p:blipFill>
        <p:spPr>
          <a:xfrm>
            <a:off x="47000" y="1780300"/>
            <a:ext cx="9050026" cy="1768075"/>
          </a:xfrm>
          <a:prstGeom prst="rect">
            <a:avLst/>
          </a:prstGeom>
          <a:noFill/>
          <a:ln>
            <a:noFill/>
          </a:ln>
        </p:spPr>
      </p:pic>
      <p:sp>
        <p:nvSpPr>
          <p:cNvPr id="1136" name="Google Shape;1136;p12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T</a:t>
            </a:r>
            <a:r>
              <a:rPr lang="en" sz="2400"/>
              <a:t>AIL </a:t>
            </a:r>
            <a:r>
              <a:rPr lang="en" sz="3000"/>
              <a:t>C</a:t>
            </a:r>
            <a:r>
              <a:rPr lang="en" sz="2400"/>
              <a:t>ONFIGURATION</a:t>
            </a:r>
            <a:r>
              <a:rPr lang="en" sz="3000"/>
              <a:t> T</a:t>
            </a:r>
            <a:r>
              <a:rPr lang="en" sz="2400"/>
              <a:t>RADE</a:t>
            </a:r>
            <a:r>
              <a:rPr lang="en" sz="3000"/>
              <a:t> S</a:t>
            </a:r>
            <a:r>
              <a:rPr lang="en" sz="2400"/>
              <a:t>TUDY </a:t>
            </a:r>
            <a:r>
              <a:rPr lang="en" sz="3000"/>
              <a:t>R</a:t>
            </a:r>
            <a:r>
              <a:rPr lang="en" sz="2400"/>
              <a:t>ESULTS</a:t>
            </a:r>
            <a:endParaRPr sz="2400">
              <a:latin typeface="Maven Pro"/>
              <a:ea typeface="Maven Pro"/>
              <a:cs typeface="Maven Pro"/>
              <a:sym typeface="Maven Pro"/>
            </a:endParaRPr>
          </a:p>
        </p:txBody>
      </p:sp>
      <p:graphicFrame>
        <p:nvGraphicFramePr>
          <p:cNvPr id="1137" name="Google Shape;1137;p12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2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D</a:t>
            </a:r>
            <a:r>
              <a:rPr lang="en" sz="2400"/>
              <a:t>IHEDRAL</a:t>
            </a:r>
            <a:r>
              <a:rPr lang="en" sz="3000"/>
              <a:t> T</a:t>
            </a:r>
            <a:r>
              <a:rPr lang="en" sz="2400"/>
              <a:t>RADE</a:t>
            </a:r>
            <a:r>
              <a:rPr lang="en" sz="3000"/>
              <a:t> S</a:t>
            </a:r>
            <a:r>
              <a:rPr lang="en" sz="2400"/>
              <a:t>TUDY </a:t>
            </a:r>
            <a:r>
              <a:rPr lang="en" sz="3000"/>
              <a:t>M</a:t>
            </a:r>
            <a:r>
              <a:rPr lang="en" sz="2400"/>
              <a:t>ETRICS</a:t>
            </a:r>
            <a:endParaRPr sz="2400">
              <a:latin typeface="Maven Pro"/>
              <a:ea typeface="Maven Pro"/>
              <a:cs typeface="Maven Pro"/>
              <a:sym typeface="Maven Pro"/>
            </a:endParaRPr>
          </a:p>
        </p:txBody>
      </p:sp>
      <p:sp>
        <p:nvSpPr>
          <p:cNvPr id="1143" name="Google Shape;1143;p123"/>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111</a:t>
            </a:fld>
            <a:endParaRPr/>
          </a:p>
        </p:txBody>
      </p:sp>
      <p:pic>
        <p:nvPicPr>
          <p:cNvPr id="1144" name="Google Shape;1144;p123"/>
          <p:cNvPicPr preferRelativeResize="0"/>
          <p:nvPr/>
        </p:nvPicPr>
        <p:blipFill rotWithShape="1">
          <a:blip r:embed="rId3">
            <a:alphaModFix/>
          </a:blip>
          <a:srcRect l="665" t="2619"/>
          <a:stretch/>
        </p:blipFill>
        <p:spPr>
          <a:xfrm>
            <a:off x="311701" y="1111433"/>
            <a:ext cx="8520601" cy="2920630"/>
          </a:xfrm>
          <a:prstGeom prst="rect">
            <a:avLst/>
          </a:prstGeom>
          <a:noFill/>
          <a:ln>
            <a:noFill/>
          </a:ln>
        </p:spPr>
      </p:pic>
      <p:graphicFrame>
        <p:nvGraphicFramePr>
          <p:cNvPr id="1145" name="Google Shape;1145;p12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2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D</a:t>
            </a:r>
            <a:r>
              <a:rPr lang="en" sz="2400"/>
              <a:t>IHEDRAL</a:t>
            </a:r>
            <a:r>
              <a:rPr lang="en" sz="3000"/>
              <a:t> T</a:t>
            </a:r>
            <a:r>
              <a:rPr lang="en" sz="2400"/>
              <a:t>RADE</a:t>
            </a:r>
            <a:r>
              <a:rPr lang="en" sz="3000"/>
              <a:t> S</a:t>
            </a:r>
            <a:r>
              <a:rPr lang="en" sz="2400"/>
              <a:t>TUDY </a:t>
            </a:r>
            <a:r>
              <a:rPr lang="en" sz="3000"/>
              <a:t>R</a:t>
            </a:r>
            <a:r>
              <a:rPr lang="en" sz="2400"/>
              <a:t>ESULTS</a:t>
            </a:r>
            <a:r>
              <a:rPr lang="en" sz="3000"/>
              <a:t> </a:t>
            </a:r>
            <a:endParaRPr sz="2400">
              <a:latin typeface="Maven Pro"/>
              <a:ea typeface="Maven Pro"/>
              <a:cs typeface="Maven Pro"/>
              <a:sym typeface="Maven Pro"/>
            </a:endParaRPr>
          </a:p>
        </p:txBody>
      </p:sp>
      <p:sp>
        <p:nvSpPr>
          <p:cNvPr id="1151" name="Google Shape;1151;p124"/>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112</a:t>
            </a:fld>
            <a:endParaRPr/>
          </a:p>
        </p:txBody>
      </p:sp>
      <p:pic>
        <p:nvPicPr>
          <p:cNvPr id="1152" name="Google Shape;1152;p124"/>
          <p:cNvPicPr preferRelativeResize="0"/>
          <p:nvPr/>
        </p:nvPicPr>
        <p:blipFill rotWithShape="1">
          <a:blip r:embed="rId3">
            <a:alphaModFix/>
          </a:blip>
          <a:srcRect l="732" t="5347" r="257"/>
          <a:stretch/>
        </p:blipFill>
        <p:spPr>
          <a:xfrm>
            <a:off x="709175" y="942200"/>
            <a:ext cx="7705825" cy="3553475"/>
          </a:xfrm>
          <a:prstGeom prst="rect">
            <a:avLst/>
          </a:prstGeom>
          <a:noFill/>
          <a:ln>
            <a:noFill/>
          </a:ln>
        </p:spPr>
      </p:pic>
      <p:graphicFrame>
        <p:nvGraphicFramePr>
          <p:cNvPr id="1153" name="Google Shape;1153;p12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7"/>
        <p:cNvGrpSpPr/>
        <p:nvPr/>
      </p:nvGrpSpPr>
      <p:grpSpPr>
        <a:xfrm>
          <a:off x="0" y="0"/>
          <a:ext cx="0" cy="0"/>
          <a:chOff x="0" y="0"/>
          <a:chExt cx="0" cy="0"/>
        </a:xfrm>
      </p:grpSpPr>
      <p:sp>
        <p:nvSpPr>
          <p:cNvPr id="1158" name="Google Shape;1158;p12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SPECT</a:t>
            </a:r>
            <a:r>
              <a:rPr lang="en" sz="3000"/>
              <a:t> R</a:t>
            </a:r>
            <a:r>
              <a:rPr lang="en" sz="2400"/>
              <a:t>ATIO </a:t>
            </a:r>
            <a:r>
              <a:rPr lang="en" sz="3000"/>
              <a:t>T</a:t>
            </a:r>
            <a:r>
              <a:rPr lang="en" sz="2400"/>
              <a:t>RADE </a:t>
            </a:r>
            <a:r>
              <a:rPr lang="en" sz="3000"/>
              <a:t>S</a:t>
            </a:r>
            <a:r>
              <a:rPr lang="en" sz="2400"/>
              <a:t>TUDY </a:t>
            </a:r>
            <a:r>
              <a:rPr lang="en" sz="3000"/>
              <a:t>M</a:t>
            </a:r>
            <a:r>
              <a:rPr lang="en" sz="2400"/>
              <a:t>ETRICS</a:t>
            </a:r>
            <a:endParaRPr sz="2400">
              <a:latin typeface="Maven Pro"/>
              <a:ea typeface="Maven Pro"/>
              <a:cs typeface="Maven Pro"/>
              <a:sym typeface="Maven Pro"/>
            </a:endParaRPr>
          </a:p>
        </p:txBody>
      </p:sp>
      <p:sp>
        <p:nvSpPr>
          <p:cNvPr id="1159" name="Google Shape;1159;p125"/>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113</a:t>
            </a:fld>
            <a:endParaRPr/>
          </a:p>
        </p:txBody>
      </p:sp>
      <p:pic>
        <p:nvPicPr>
          <p:cNvPr id="1160" name="Google Shape;1160;p125"/>
          <p:cNvPicPr preferRelativeResize="0"/>
          <p:nvPr/>
        </p:nvPicPr>
        <p:blipFill rotWithShape="1">
          <a:blip r:embed="rId3">
            <a:alphaModFix/>
          </a:blip>
          <a:srcRect l="675" t="7893"/>
          <a:stretch/>
        </p:blipFill>
        <p:spPr>
          <a:xfrm>
            <a:off x="495838" y="1918075"/>
            <a:ext cx="8152324" cy="1526975"/>
          </a:xfrm>
          <a:prstGeom prst="rect">
            <a:avLst/>
          </a:prstGeom>
          <a:noFill/>
          <a:ln>
            <a:noFill/>
          </a:ln>
        </p:spPr>
      </p:pic>
      <p:graphicFrame>
        <p:nvGraphicFramePr>
          <p:cNvPr id="1161" name="Google Shape;1161;p12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5"/>
        <p:cNvGrpSpPr/>
        <p:nvPr/>
      </p:nvGrpSpPr>
      <p:grpSpPr>
        <a:xfrm>
          <a:off x="0" y="0"/>
          <a:ext cx="0" cy="0"/>
          <a:chOff x="0" y="0"/>
          <a:chExt cx="0" cy="0"/>
        </a:xfrm>
      </p:grpSpPr>
      <p:sp>
        <p:nvSpPr>
          <p:cNvPr id="1166" name="Google Shape;1166;p126"/>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114</a:t>
            </a:fld>
            <a:endParaRPr/>
          </a:p>
        </p:txBody>
      </p:sp>
      <p:pic>
        <p:nvPicPr>
          <p:cNvPr id="1167" name="Google Shape;1167;p126"/>
          <p:cNvPicPr preferRelativeResize="0"/>
          <p:nvPr/>
        </p:nvPicPr>
        <p:blipFill rotWithShape="1">
          <a:blip r:embed="rId3">
            <a:alphaModFix/>
          </a:blip>
          <a:srcRect t="7587"/>
          <a:stretch/>
        </p:blipFill>
        <p:spPr>
          <a:xfrm>
            <a:off x="263850" y="1810750"/>
            <a:ext cx="8616300" cy="1692750"/>
          </a:xfrm>
          <a:prstGeom prst="rect">
            <a:avLst/>
          </a:prstGeom>
          <a:noFill/>
          <a:ln>
            <a:noFill/>
          </a:ln>
        </p:spPr>
      </p:pic>
      <p:sp>
        <p:nvSpPr>
          <p:cNvPr id="1168" name="Google Shape;1168;p12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SPECT</a:t>
            </a:r>
            <a:r>
              <a:rPr lang="en" sz="3000"/>
              <a:t> R</a:t>
            </a:r>
            <a:r>
              <a:rPr lang="en" sz="2400"/>
              <a:t>ATIO </a:t>
            </a:r>
            <a:r>
              <a:rPr lang="en" sz="3000"/>
              <a:t>T</a:t>
            </a:r>
            <a:r>
              <a:rPr lang="en" sz="2400"/>
              <a:t>RADE </a:t>
            </a:r>
            <a:r>
              <a:rPr lang="en" sz="3000"/>
              <a:t>S</a:t>
            </a:r>
            <a:r>
              <a:rPr lang="en" sz="2400"/>
              <a:t>TUDY </a:t>
            </a:r>
            <a:r>
              <a:rPr lang="en" sz="3000"/>
              <a:t>R</a:t>
            </a:r>
            <a:r>
              <a:rPr lang="en" sz="2400"/>
              <a:t>ESULTS</a:t>
            </a:r>
            <a:endParaRPr sz="2400">
              <a:latin typeface="Maven Pro"/>
              <a:ea typeface="Maven Pro"/>
              <a:cs typeface="Maven Pro"/>
              <a:sym typeface="Maven Pro"/>
            </a:endParaRPr>
          </a:p>
        </p:txBody>
      </p:sp>
      <p:graphicFrame>
        <p:nvGraphicFramePr>
          <p:cNvPr id="1169" name="Google Shape;1169;p12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2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IRFOIL </a:t>
            </a:r>
            <a:r>
              <a:rPr lang="en" sz="3000"/>
              <a:t>T</a:t>
            </a:r>
            <a:r>
              <a:rPr lang="en" sz="2400"/>
              <a:t>RADE </a:t>
            </a:r>
            <a:r>
              <a:rPr lang="en" sz="3000"/>
              <a:t>S</a:t>
            </a:r>
            <a:r>
              <a:rPr lang="en" sz="2400"/>
              <a:t>TUDY </a:t>
            </a:r>
            <a:r>
              <a:rPr lang="en" sz="3000"/>
              <a:t>M</a:t>
            </a:r>
            <a:r>
              <a:rPr lang="en" sz="2400"/>
              <a:t>ETRICS</a:t>
            </a:r>
            <a:endParaRPr sz="2400">
              <a:latin typeface="Maven Pro"/>
              <a:ea typeface="Maven Pro"/>
              <a:cs typeface="Maven Pro"/>
              <a:sym typeface="Maven Pro"/>
            </a:endParaRPr>
          </a:p>
        </p:txBody>
      </p:sp>
      <p:sp>
        <p:nvSpPr>
          <p:cNvPr id="1175" name="Google Shape;1175;p127"/>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115</a:t>
            </a:fld>
            <a:endParaRPr/>
          </a:p>
        </p:txBody>
      </p:sp>
      <p:graphicFrame>
        <p:nvGraphicFramePr>
          <p:cNvPr id="1176" name="Google Shape;1176;p12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pic>
        <p:nvPicPr>
          <p:cNvPr id="1177" name="Google Shape;1177;p127"/>
          <p:cNvPicPr preferRelativeResize="0"/>
          <p:nvPr/>
        </p:nvPicPr>
        <p:blipFill>
          <a:blip r:embed="rId11">
            <a:alphaModFix/>
          </a:blip>
          <a:stretch>
            <a:fillRect/>
          </a:stretch>
        </p:blipFill>
        <p:spPr>
          <a:xfrm>
            <a:off x="152400" y="1814288"/>
            <a:ext cx="8839204" cy="1514922"/>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2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IRFOIL </a:t>
            </a:r>
            <a:r>
              <a:rPr lang="en" sz="3000"/>
              <a:t>T</a:t>
            </a:r>
            <a:r>
              <a:rPr lang="en" sz="2400"/>
              <a:t>RADE</a:t>
            </a:r>
            <a:r>
              <a:rPr lang="en" sz="3000"/>
              <a:t> S</a:t>
            </a:r>
            <a:r>
              <a:rPr lang="en" sz="2400"/>
              <a:t>TUDY </a:t>
            </a:r>
            <a:r>
              <a:rPr lang="en" sz="3000"/>
              <a:t>R</a:t>
            </a:r>
            <a:r>
              <a:rPr lang="en" sz="2400"/>
              <a:t>ESULTS</a:t>
            </a:r>
            <a:r>
              <a:rPr lang="en" sz="3000"/>
              <a:t> </a:t>
            </a:r>
            <a:endParaRPr sz="2400">
              <a:latin typeface="Maven Pro"/>
              <a:ea typeface="Maven Pro"/>
              <a:cs typeface="Maven Pro"/>
              <a:sym typeface="Maven Pro"/>
            </a:endParaRPr>
          </a:p>
        </p:txBody>
      </p:sp>
      <p:sp>
        <p:nvSpPr>
          <p:cNvPr id="1183" name="Google Shape;1183;p128"/>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116</a:t>
            </a:fld>
            <a:endParaRPr/>
          </a:p>
        </p:txBody>
      </p:sp>
      <p:pic>
        <p:nvPicPr>
          <p:cNvPr id="1184" name="Google Shape;1184;p128"/>
          <p:cNvPicPr preferRelativeResize="0"/>
          <p:nvPr/>
        </p:nvPicPr>
        <p:blipFill rotWithShape="1">
          <a:blip r:embed="rId3">
            <a:alphaModFix/>
          </a:blip>
          <a:srcRect t="2090" b="2023"/>
          <a:stretch/>
        </p:blipFill>
        <p:spPr>
          <a:xfrm>
            <a:off x="485775" y="1367000"/>
            <a:ext cx="8172450" cy="2411000"/>
          </a:xfrm>
          <a:prstGeom prst="rect">
            <a:avLst/>
          </a:prstGeom>
          <a:noFill/>
          <a:ln>
            <a:noFill/>
          </a:ln>
        </p:spPr>
      </p:pic>
      <p:graphicFrame>
        <p:nvGraphicFramePr>
          <p:cNvPr id="1185" name="Google Shape;1185;p12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a:t>
            </a:r>
            <a:r>
              <a:rPr lang="en" sz="3600"/>
              <a:t>EFERENCES</a:t>
            </a:r>
            <a:endParaRPr sz="3600">
              <a:latin typeface="Maven Pro"/>
              <a:ea typeface="Maven Pro"/>
              <a:cs typeface="Maven Pro"/>
              <a:sym typeface="Maven Pro"/>
            </a:endParaRPr>
          </a:p>
        </p:txBody>
      </p:sp>
      <p:sp>
        <p:nvSpPr>
          <p:cNvPr id="1191" name="Google Shape;1191;p12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117</a:t>
            </a:fld>
            <a:endParaRPr/>
          </a:p>
        </p:txBody>
      </p:sp>
      <p:graphicFrame>
        <p:nvGraphicFramePr>
          <p:cNvPr id="1192" name="Google Shape;1192;p12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3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S</a:t>
            </a:r>
            <a:r>
              <a:rPr lang="en" sz="2400"/>
              <a:t>IMILAR </a:t>
            </a:r>
            <a:r>
              <a:rPr lang="en" sz="3000"/>
              <a:t>A</a:t>
            </a:r>
            <a:r>
              <a:rPr lang="en" sz="2400"/>
              <a:t>IRCRAFT</a:t>
            </a:r>
            <a:r>
              <a:rPr lang="en" sz="3000"/>
              <a:t> R</a:t>
            </a:r>
            <a:r>
              <a:rPr lang="en" sz="2400"/>
              <a:t>EFERENCES</a:t>
            </a:r>
            <a:endParaRPr sz="1800">
              <a:latin typeface="Maven Pro"/>
              <a:ea typeface="Maven Pro"/>
              <a:cs typeface="Maven Pro"/>
              <a:sym typeface="Maven Pro"/>
            </a:endParaRPr>
          </a:p>
        </p:txBody>
      </p:sp>
      <p:sp>
        <p:nvSpPr>
          <p:cNvPr id="1198" name="Google Shape;1198;p130"/>
          <p:cNvSpPr txBox="1">
            <a:spLocks noGrp="1"/>
          </p:cNvSpPr>
          <p:nvPr>
            <p:ph type="body" idx="1"/>
          </p:nvPr>
        </p:nvSpPr>
        <p:spPr>
          <a:xfrm>
            <a:off x="311700" y="1152475"/>
            <a:ext cx="8520600" cy="3813600"/>
          </a:xfrm>
          <a:prstGeom prst="rect">
            <a:avLst/>
          </a:prstGeom>
        </p:spPr>
        <p:txBody>
          <a:bodyPr spcFirstLastPara="1" wrap="square" lIns="91425" tIns="91425" rIns="91425" bIns="91425" anchor="t" anchorCtr="0">
            <a:normAutofit fontScale="40000"/>
          </a:bodyPr>
          <a:lstStyle/>
          <a:p>
            <a:pPr marL="457200" lvl="0" indent="-345263" algn="l" rtl="0">
              <a:lnSpc>
                <a:spcPct val="150000"/>
              </a:lnSpc>
              <a:spcBef>
                <a:spcPts val="0"/>
              </a:spcBef>
              <a:spcAft>
                <a:spcPts val="0"/>
              </a:spcAft>
              <a:buSzPct val="100000"/>
              <a:buChar char="➢"/>
            </a:pPr>
            <a:r>
              <a:rPr lang="en" sz="4593"/>
              <a:t>Pipistrel Alpha Electro: </a:t>
            </a:r>
            <a:r>
              <a:rPr lang="en" sz="4593" u="sng">
                <a:solidFill>
                  <a:schemeClr val="hlink"/>
                </a:solidFill>
                <a:hlinkClick r:id="rId3"/>
              </a:rPr>
              <a:t>Pipistrel</a:t>
            </a:r>
            <a:endParaRPr sz="4593"/>
          </a:p>
          <a:p>
            <a:pPr marL="457200" lvl="0" indent="-345263" algn="l" rtl="0">
              <a:lnSpc>
                <a:spcPct val="150000"/>
              </a:lnSpc>
              <a:spcBef>
                <a:spcPts val="0"/>
              </a:spcBef>
              <a:spcAft>
                <a:spcPts val="0"/>
              </a:spcAft>
              <a:buSzPct val="100000"/>
              <a:buChar char="➢"/>
            </a:pPr>
            <a:r>
              <a:rPr lang="en" sz="4593"/>
              <a:t>Pipistrel Velis: </a:t>
            </a:r>
            <a:r>
              <a:rPr lang="en" sz="4593" u="sng">
                <a:solidFill>
                  <a:schemeClr val="hlink"/>
                </a:solidFill>
                <a:hlinkClick r:id="rId4"/>
              </a:rPr>
              <a:t>AOPA</a:t>
            </a:r>
            <a:endParaRPr sz="4593"/>
          </a:p>
          <a:p>
            <a:pPr marL="457200" lvl="0" indent="-345263" algn="l" rtl="0">
              <a:lnSpc>
                <a:spcPct val="150000"/>
              </a:lnSpc>
              <a:spcBef>
                <a:spcPts val="0"/>
              </a:spcBef>
              <a:spcAft>
                <a:spcPts val="0"/>
              </a:spcAft>
              <a:buSzPct val="100000"/>
              <a:buChar char="➢"/>
            </a:pPr>
            <a:r>
              <a:rPr lang="en" sz="4593"/>
              <a:t>Phoenix Air Phoenix: </a:t>
            </a:r>
            <a:r>
              <a:rPr lang="en" sz="4593" u="sng">
                <a:solidFill>
                  <a:schemeClr val="hlink"/>
                </a:solidFill>
                <a:hlinkClick r:id="rId5"/>
              </a:rPr>
              <a:t>Phoenix Air</a:t>
            </a:r>
            <a:r>
              <a:rPr lang="en" sz="4593"/>
              <a:t>, </a:t>
            </a:r>
            <a:r>
              <a:rPr lang="en" sz="4593" u="sng">
                <a:solidFill>
                  <a:schemeClr val="hlink"/>
                </a:solidFill>
                <a:hlinkClick r:id="rId6"/>
              </a:rPr>
              <a:t>Phoenix Air USA</a:t>
            </a:r>
            <a:endParaRPr sz="4593"/>
          </a:p>
          <a:p>
            <a:pPr marL="457200" lvl="0" indent="-345263" algn="l" rtl="0">
              <a:lnSpc>
                <a:spcPct val="150000"/>
              </a:lnSpc>
              <a:spcBef>
                <a:spcPts val="0"/>
              </a:spcBef>
              <a:spcAft>
                <a:spcPts val="0"/>
              </a:spcAft>
              <a:buSzPct val="100000"/>
              <a:buChar char="➢"/>
            </a:pPr>
            <a:r>
              <a:rPr lang="en" sz="4593"/>
              <a:t>Zunum Aero: </a:t>
            </a:r>
            <a:r>
              <a:rPr lang="en" sz="4593" u="sng">
                <a:solidFill>
                  <a:schemeClr val="hlink"/>
                </a:solidFill>
                <a:hlinkClick r:id="rId7"/>
              </a:rPr>
              <a:t>Zunum</a:t>
            </a:r>
            <a:endParaRPr sz="4593"/>
          </a:p>
          <a:p>
            <a:pPr marL="457200" lvl="0" indent="-345263" algn="l" rtl="0">
              <a:lnSpc>
                <a:spcPct val="150000"/>
              </a:lnSpc>
              <a:spcBef>
                <a:spcPts val="0"/>
              </a:spcBef>
              <a:spcAft>
                <a:spcPts val="0"/>
              </a:spcAft>
              <a:buSzPct val="100000"/>
              <a:buChar char="➢"/>
            </a:pPr>
            <a:r>
              <a:rPr lang="en" sz="4593"/>
              <a:t>Yuneec International E430: </a:t>
            </a:r>
            <a:r>
              <a:rPr lang="en" sz="4593" u="sng">
                <a:solidFill>
                  <a:schemeClr val="hlink"/>
                </a:solidFill>
                <a:hlinkClick r:id="rId8"/>
              </a:rPr>
              <a:t>Avia.Pro</a:t>
            </a:r>
            <a:endParaRPr sz="4593"/>
          </a:p>
          <a:p>
            <a:pPr marL="457200" lvl="0" indent="-345263" algn="l" rtl="0">
              <a:lnSpc>
                <a:spcPct val="150000"/>
              </a:lnSpc>
              <a:spcBef>
                <a:spcPts val="0"/>
              </a:spcBef>
              <a:spcAft>
                <a:spcPts val="0"/>
              </a:spcAft>
              <a:buSzPct val="100000"/>
              <a:buChar char="➢"/>
            </a:pPr>
            <a:r>
              <a:rPr lang="en" sz="4593"/>
              <a:t>Voltaero Cassio 1: </a:t>
            </a:r>
            <a:r>
              <a:rPr lang="en" sz="4593" u="sng">
                <a:solidFill>
                  <a:schemeClr val="hlink"/>
                </a:solidFill>
                <a:hlinkClick r:id="rId9"/>
              </a:rPr>
              <a:t>Future Flight</a:t>
            </a:r>
            <a:r>
              <a:rPr lang="en" sz="4593"/>
              <a:t>, </a:t>
            </a:r>
            <a:r>
              <a:rPr lang="en" sz="4593" u="sng">
                <a:solidFill>
                  <a:schemeClr val="hlink"/>
                </a:solidFill>
                <a:hlinkClick r:id="rId10"/>
              </a:rPr>
              <a:t>Voltaero</a:t>
            </a:r>
            <a:endParaRPr sz="4593"/>
          </a:p>
          <a:p>
            <a:pPr marL="457200" lvl="0" indent="-345263" algn="l" rtl="0">
              <a:lnSpc>
                <a:spcPct val="150000"/>
              </a:lnSpc>
              <a:spcBef>
                <a:spcPts val="0"/>
              </a:spcBef>
              <a:spcAft>
                <a:spcPts val="0"/>
              </a:spcAft>
              <a:buSzPct val="100000"/>
              <a:buChar char="➢"/>
            </a:pPr>
            <a:r>
              <a:rPr lang="en" sz="4593"/>
              <a:t>Liaoning Ruixiang RX1E: </a:t>
            </a:r>
            <a:r>
              <a:rPr lang="en" sz="4593" u="sng">
                <a:solidFill>
                  <a:schemeClr val="hlink"/>
                </a:solidFill>
                <a:hlinkClick r:id="rId11"/>
              </a:rPr>
              <a:t>All Aero</a:t>
            </a:r>
            <a:endParaRPr sz="4593"/>
          </a:p>
          <a:p>
            <a:pPr marL="457200" lvl="0" indent="-345263" algn="l" rtl="0">
              <a:lnSpc>
                <a:spcPct val="150000"/>
              </a:lnSpc>
              <a:spcBef>
                <a:spcPts val="0"/>
              </a:spcBef>
              <a:spcAft>
                <a:spcPts val="0"/>
              </a:spcAft>
              <a:buSzPct val="100000"/>
              <a:buChar char="➢"/>
            </a:pPr>
            <a:r>
              <a:rPr lang="en" sz="4593"/>
              <a:t>Bye Aerospace EFlyer 2: </a:t>
            </a:r>
            <a:r>
              <a:rPr lang="en" sz="4593" u="sng">
                <a:solidFill>
                  <a:schemeClr val="hlink"/>
                </a:solidFill>
                <a:hlinkClick r:id="rId12"/>
              </a:rPr>
              <a:t>Aerospace Technology</a:t>
            </a:r>
            <a:endParaRPr sz="4593"/>
          </a:p>
          <a:p>
            <a:pPr marL="0" lvl="0" indent="0" algn="l" rtl="0">
              <a:spcBef>
                <a:spcPts val="1200"/>
              </a:spcBef>
              <a:spcAft>
                <a:spcPts val="1200"/>
              </a:spcAft>
              <a:buNone/>
            </a:pPr>
            <a:endParaRPr sz="1600"/>
          </a:p>
        </p:txBody>
      </p:sp>
      <p:sp>
        <p:nvSpPr>
          <p:cNvPr id="1199" name="Google Shape;1199;p130"/>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118</a:t>
            </a:fld>
            <a:endParaRPr/>
          </a:p>
        </p:txBody>
      </p:sp>
      <p:graphicFrame>
        <p:nvGraphicFramePr>
          <p:cNvPr id="1200" name="Google Shape;1200;p13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2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3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S</a:t>
            </a:r>
            <a:r>
              <a:rPr lang="en" sz="2400"/>
              <a:t>IMILAR </a:t>
            </a:r>
            <a:r>
              <a:rPr lang="en" sz="3000"/>
              <a:t>A</a:t>
            </a:r>
            <a:r>
              <a:rPr lang="en" sz="2400"/>
              <a:t>IRCRAFT</a:t>
            </a:r>
            <a:r>
              <a:rPr lang="en" sz="3000"/>
              <a:t> R</a:t>
            </a:r>
            <a:r>
              <a:rPr lang="en" sz="2400"/>
              <a:t>EFERENCES</a:t>
            </a:r>
            <a:endParaRPr sz="1800">
              <a:latin typeface="Maven Pro"/>
              <a:ea typeface="Maven Pro"/>
              <a:cs typeface="Maven Pro"/>
              <a:sym typeface="Maven Pro"/>
            </a:endParaRPr>
          </a:p>
        </p:txBody>
      </p:sp>
      <p:sp>
        <p:nvSpPr>
          <p:cNvPr id="1206" name="Google Shape;1206;p131"/>
          <p:cNvSpPr txBox="1">
            <a:spLocks noGrp="1"/>
          </p:cNvSpPr>
          <p:nvPr>
            <p:ph type="body" idx="1"/>
          </p:nvPr>
        </p:nvSpPr>
        <p:spPr>
          <a:xfrm>
            <a:off x="311700" y="1152475"/>
            <a:ext cx="8520600" cy="38136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Converted Cessna 172: </a:t>
            </a:r>
            <a:r>
              <a:rPr lang="en" u="sng">
                <a:solidFill>
                  <a:schemeClr val="hlink"/>
                </a:solidFill>
                <a:hlinkClick r:id="rId3"/>
              </a:rPr>
              <a:t>Beyond Aviation</a:t>
            </a:r>
            <a:r>
              <a:rPr lang="en"/>
              <a:t> </a:t>
            </a:r>
            <a:endParaRPr/>
          </a:p>
          <a:p>
            <a:pPr marL="457200" lvl="0" indent="-342900" algn="l" rtl="0">
              <a:lnSpc>
                <a:spcPct val="150000"/>
              </a:lnSpc>
              <a:spcBef>
                <a:spcPts val="0"/>
              </a:spcBef>
              <a:spcAft>
                <a:spcPts val="0"/>
              </a:spcAft>
              <a:buSzPts val="1800"/>
              <a:buChar char="➢"/>
            </a:pPr>
            <a:r>
              <a:rPr lang="en"/>
              <a:t>Samad Q-Starling: </a:t>
            </a:r>
            <a:r>
              <a:rPr lang="en" u="sng">
                <a:solidFill>
                  <a:schemeClr val="hlink"/>
                </a:solidFill>
                <a:hlinkClick r:id="rId4"/>
              </a:rPr>
              <a:t>Samad Aerospace</a:t>
            </a:r>
            <a:endParaRPr/>
          </a:p>
          <a:p>
            <a:pPr marL="457200" lvl="0" indent="-342900" algn="l" rtl="0">
              <a:lnSpc>
                <a:spcPct val="150000"/>
              </a:lnSpc>
              <a:spcBef>
                <a:spcPts val="0"/>
              </a:spcBef>
              <a:spcAft>
                <a:spcPts val="0"/>
              </a:spcAft>
              <a:buSzPts val="1800"/>
              <a:buChar char="➢"/>
            </a:pPr>
            <a:r>
              <a:rPr lang="en"/>
              <a:t>Lilium Air Taxi: </a:t>
            </a:r>
            <a:r>
              <a:rPr lang="en" u="sng">
                <a:solidFill>
                  <a:schemeClr val="hlink"/>
                </a:solidFill>
                <a:hlinkClick r:id="rId5"/>
              </a:rPr>
              <a:t>Lilium</a:t>
            </a:r>
            <a:endParaRPr/>
          </a:p>
          <a:p>
            <a:pPr marL="457200" lvl="0" indent="-342900" algn="l" rtl="0">
              <a:lnSpc>
                <a:spcPct val="150000"/>
              </a:lnSpc>
              <a:spcBef>
                <a:spcPts val="0"/>
              </a:spcBef>
              <a:spcAft>
                <a:spcPts val="0"/>
              </a:spcAft>
              <a:buSzPts val="1800"/>
              <a:buChar char="➢"/>
            </a:pPr>
            <a:r>
              <a:rPr lang="en"/>
              <a:t>Eviation Alice: </a:t>
            </a:r>
            <a:r>
              <a:rPr lang="en" u="sng">
                <a:solidFill>
                  <a:schemeClr val="hlink"/>
                </a:solidFill>
                <a:hlinkClick r:id="rId6"/>
              </a:rPr>
              <a:t>Eviation</a:t>
            </a:r>
            <a:endParaRPr/>
          </a:p>
          <a:p>
            <a:pPr marL="0" lvl="0" indent="0" algn="l" rtl="0">
              <a:spcBef>
                <a:spcPts val="1200"/>
              </a:spcBef>
              <a:spcAft>
                <a:spcPts val="1200"/>
              </a:spcAft>
              <a:buNone/>
            </a:pPr>
            <a:endParaRPr sz="1600"/>
          </a:p>
        </p:txBody>
      </p:sp>
      <p:sp>
        <p:nvSpPr>
          <p:cNvPr id="1207" name="Google Shape;1207;p131"/>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119</a:t>
            </a:fld>
            <a:endParaRPr/>
          </a:p>
        </p:txBody>
      </p:sp>
      <p:graphicFrame>
        <p:nvGraphicFramePr>
          <p:cNvPr id="1208" name="Google Shape;1208;p13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a:t>
            </a:fld>
            <a:endParaRPr/>
          </a:p>
        </p:txBody>
      </p:sp>
      <p:sp>
        <p:nvSpPr>
          <p:cNvPr id="155" name="Google Shape;155;p2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50"/>
              <a:t>LEAN</a:t>
            </a:r>
            <a:r>
              <a:rPr lang="en" sz="3300"/>
              <a:t>-S</a:t>
            </a:r>
            <a:r>
              <a:rPr lang="en" sz="2650"/>
              <a:t>HEET</a:t>
            </a:r>
            <a:r>
              <a:rPr lang="en" sz="3300"/>
              <a:t> D</a:t>
            </a:r>
            <a:r>
              <a:rPr lang="en" sz="2650"/>
              <a:t>ESIGN</a:t>
            </a:r>
            <a:r>
              <a:rPr lang="en" sz="3300"/>
              <a:t> M</a:t>
            </a:r>
            <a:r>
              <a:rPr lang="en" sz="2650"/>
              <a:t>OTIVATION</a:t>
            </a:r>
            <a:endParaRPr sz="2650"/>
          </a:p>
        </p:txBody>
      </p:sp>
      <p:sp>
        <p:nvSpPr>
          <p:cNvPr id="156" name="Google Shape;156;p24"/>
          <p:cNvSpPr txBox="1">
            <a:spLocks noGrp="1"/>
          </p:cNvSpPr>
          <p:nvPr>
            <p:ph type="body" idx="1"/>
          </p:nvPr>
        </p:nvSpPr>
        <p:spPr>
          <a:xfrm>
            <a:off x="311700" y="1393575"/>
            <a:ext cx="8520600" cy="31752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Why not retrofit an existing airframe for zero-emissions capability? </a:t>
            </a:r>
            <a:endParaRPr/>
          </a:p>
          <a:p>
            <a:pPr marL="685800" lvl="0" indent="-342900" algn="l" rtl="0">
              <a:spcBef>
                <a:spcPts val="1200"/>
              </a:spcBef>
              <a:spcAft>
                <a:spcPts val="0"/>
              </a:spcAft>
              <a:buSzPts val="1800"/>
              <a:buChar char="➢"/>
            </a:pPr>
            <a:r>
              <a:rPr lang="en"/>
              <a:t>Mr. Schaden retrofitted a Cessna 172 Skyhawk with lithium ion batteries equal in weight and volume to the fuel it would have otherwise carried</a:t>
            </a:r>
            <a:endParaRPr/>
          </a:p>
          <a:p>
            <a:pPr marL="685800" lvl="0" indent="-342900" algn="l" rtl="0">
              <a:spcBef>
                <a:spcPts val="0"/>
              </a:spcBef>
              <a:spcAft>
                <a:spcPts val="0"/>
              </a:spcAft>
              <a:buSzPts val="1800"/>
              <a:buChar char="➢"/>
            </a:pPr>
            <a:r>
              <a:rPr lang="en"/>
              <a:t>While successful, the newly electric aircraft was far from optimal</a:t>
            </a:r>
            <a:endParaRPr/>
          </a:p>
          <a:p>
            <a:pPr marL="1028700" lvl="1" indent="-317500" algn="l" rtl="0">
              <a:spcBef>
                <a:spcPts val="0"/>
              </a:spcBef>
              <a:spcAft>
                <a:spcPts val="0"/>
              </a:spcAft>
              <a:buSzPts val="1400"/>
              <a:buChar char="○"/>
            </a:pPr>
            <a:r>
              <a:rPr lang="en"/>
              <a:t>Low endurance/range stemming from substantial drag</a:t>
            </a:r>
            <a:endParaRPr/>
          </a:p>
          <a:p>
            <a:pPr marL="1028700" lvl="1" indent="-317500" algn="l" rtl="0">
              <a:spcBef>
                <a:spcPts val="0"/>
              </a:spcBef>
              <a:spcAft>
                <a:spcPts val="0"/>
              </a:spcAft>
              <a:buSzPts val="1400"/>
              <a:buChar char="○"/>
            </a:pPr>
            <a:r>
              <a:rPr lang="en"/>
              <a:t>Airframe was not designed around efficiency, rather ease of manufacture</a:t>
            </a:r>
            <a:endParaRPr/>
          </a:p>
          <a:p>
            <a:pPr marL="1028700" lvl="1" indent="-317500" algn="l" rtl="0">
              <a:spcBef>
                <a:spcPts val="0"/>
              </a:spcBef>
              <a:spcAft>
                <a:spcPts val="0"/>
              </a:spcAft>
              <a:buSzPts val="1400"/>
              <a:buChar char="○"/>
            </a:pPr>
            <a:r>
              <a:rPr lang="en"/>
              <a:t>Design space was poorly understood due to limited diversity with limited experience</a:t>
            </a:r>
            <a:endParaRPr/>
          </a:p>
          <a:p>
            <a:pPr marL="457200" lvl="0" indent="0" algn="l" rtl="0">
              <a:spcBef>
                <a:spcPts val="1200"/>
              </a:spcBef>
              <a:spcAft>
                <a:spcPts val="1200"/>
              </a:spcAft>
              <a:buNone/>
            </a:pPr>
            <a:endParaRPr/>
          </a:p>
        </p:txBody>
      </p:sp>
      <p:graphicFrame>
        <p:nvGraphicFramePr>
          <p:cNvPr id="157" name="Google Shape;157;p24"/>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158" name="Google Shape;158;p24"/>
          <p:cNvSpPr txBox="1"/>
          <p:nvPr/>
        </p:nvSpPr>
        <p:spPr>
          <a:xfrm>
            <a:off x="0" y="56257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FR1: </a:t>
            </a:r>
            <a:r>
              <a:rPr lang="en" sz="1200">
                <a:solidFill>
                  <a:schemeClr val="lt1"/>
                </a:solidFill>
                <a:latin typeface="Roboto"/>
                <a:ea typeface="Roboto"/>
                <a:cs typeface="Roboto"/>
                <a:sym typeface="Roboto"/>
              </a:rPr>
              <a:t>The designed aircraft shall be classified as a Class I Light, General Aviation aircraft that emits zero greenhouse gases during standard operation.</a:t>
            </a:r>
            <a:endParaRPr sz="1200" b="1">
              <a:solidFill>
                <a:schemeClr val="lt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graphicFrame>
        <p:nvGraphicFramePr>
          <p:cNvPr id="159" name="Google Shape;159;p2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3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ANUFACTURING</a:t>
            </a:r>
            <a:r>
              <a:rPr lang="en" sz="3000"/>
              <a:t> R</a:t>
            </a:r>
            <a:r>
              <a:rPr lang="en" sz="2400"/>
              <a:t>EFERENCES</a:t>
            </a:r>
            <a:endParaRPr sz="1800">
              <a:latin typeface="Maven Pro"/>
              <a:ea typeface="Maven Pro"/>
              <a:cs typeface="Maven Pro"/>
              <a:sym typeface="Maven Pro"/>
            </a:endParaRPr>
          </a:p>
        </p:txBody>
      </p:sp>
      <p:sp>
        <p:nvSpPr>
          <p:cNvPr id="1214" name="Google Shape;1214;p1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en" sz="1600"/>
              <a:t>3D prints: </a:t>
            </a:r>
            <a:r>
              <a:rPr lang="en" sz="1600" u="sng">
                <a:solidFill>
                  <a:schemeClr val="hlink"/>
                </a:solidFill>
                <a:hlinkClick r:id="rId3"/>
              </a:rPr>
              <a:t>Xoemetry©</a:t>
            </a:r>
            <a:endParaRPr sz="1600"/>
          </a:p>
          <a:p>
            <a:pPr marL="457200" lvl="0" indent="-330200" algn="l" rtl="0">
              <a:lnSpc>
                <a:spcPct val="150000"/>
              </a:lnSpc>
              <a:spcBef>
                <a:spcPts val="0"/>
              </a:spcBef>
              <a:spcAft>
                <a:spcPts val="0"/>
              </a:spcAft>
              <a:buSzPts val="1600"/>
              <a:buChar char="➢"/>
            </a:pPr>
            <a:r>
              <a:rPr lang="en" sz="1600"/>
              <a:t>Machinable Foam: </a:t>
            </a:r>
            <a:r>
              <a:rPr lang="en" sz="1600" u="sng">
                <a:solidFill>
                  <a:schemeClr val="hlink"/>
                </a:solidFill>
                <a:hlinkClick r:id="rId4"/>
              </a:rPr>
              <a:t>General Plastics Manufacturing©</a:t>
            </a:r>
            <a:endParaRPr sz="1600"/>
          </a:p>
          <a:p>
            <a:pPr marL="457200" lvl="0" indent="-330200" algn="l" rtl="0">
              <a:lnSpc>
                <a:spcPct val="150000"/>
              </a:lnSpc>
              <a:spcBef>
                <a:spcPts val="0"/>
              </a:spcBef>
              <a:spcAft>
                <a:spcPts val="0"/>
              </a:spcAft>
              <a:buSzPts val="1600"/>
              <a:buChar char="➢"/>
            </a:pPr>
            <a:r>
              <a:rPr lang="en" sz="1600"/>
              <a:t>Tooling/ Mills: Aerospace Manufacturing center &amp; ITLL Machine Shop</a:t>
            </a:r>
            <a:endParaRPr sz="1600"/>
          </a:p>
          <a:p>
            <a:pPr marL="1371600" lvl="1" indent="-330200" algn="l" rtl="0">
              <a:lnSpc>
                <a:spcPct val="150000"/>
              </a:lnSpc>
              <a:spcBef>
                <a:spcPts val="0"/>
              </a:spcBef>
              <a:spcAft>
                <a:spcPts val="0"/>
              </a:spcAft>
              <a:buSzPts val="1600"/>
              <a:buChar char="○"/>
            </a:pPr>
            <a:r>
              <a:rPr lang="en" sz="1600"/>
              <a:t>Required CNC mills:</a:t>
            </a:r>
            <a:endParaRPr sz="1600"/>
          </a:p>
          <a:p>
            <a:pPr marL="0" lvl="0" indent="0" algn="l" rtl="0">
              <a:spcBef>
                <a:spcPts val="1200"/>
              </a:spcBef>
              <a:spcAft>
                <a:spcPts val="1200"/>
              </a:spcAft>
              <a:buNone/>
            </a:pPr>
            <a:endParaRPr sz="1600"/>
          </a:p>
        </p:txBody>
      </p:sp>
      <p:sp>
        <p:nvSpPr>
          <p:cNvPr id="1215" name="Google Shape;1215;p132"/>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120</a:t>
            </a:fld>
            <a:endParaRPr/>
          </a:p>
        </p:txBody>
      </p:sp>
      <p:graphicFrame>
        <p:nvGraphicFramePr>
          <p:cNvPr id="1216" name="Google Shape;1216;p13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0"/>
        <p:cNvGrpSpPr/>
        <p:nvPr/>
      </p:nvGrpSpPr>
      <p:grpSpPr>
        <a:xfrm>
          <a:off x="0" y="0"/>
          <a:ext cx="0" cy="0"/>
          <a:chOff x="0" y="0"/>
          <a:chExt cx="0" cy="0"/>
        </a:xfrm>
      </p:grpSpPr>
      <p:sp>
        <p:nvSpPr>
          <p:cNvPr id="1221" name="Google Shape;1221;p13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ERODYNAMIC </a:t>
            </a:r>
            <a:r>
              <a:rPr lang="en" sz="3000"/>
              <a:t>M</a:t>
            </a:r>
            <a:r>
              <a:rPr lang="en" sz="2300"/>
              <a:t>ODELING</a:t>
            </a:r>
            <a:r>
              <a:rPr lang="en" sz="3000"/>
              <a:t> R</a:t>
            </a:r>
            <a:r>
              <a:rPr lang="en" sz="2400"/>
              <a:t>EFERENCES</a:t>
            </a:r>
            <a:endParaRPr sz="1800">
              <a:latin typeface="Maven Pro"/>
              <a:ea typeface="Maven Pro"/>
              <a:cs typeface="Maven Pro"/>
              <a:sym typeface="Maven Pro"/>
            </a:endParaRPr>
          </a:p>
        </p:txBody>
      </p:sp>
      <p:sp>
        <p:nvSpPr>
          <p:cNvPr id="1222" name="Google Shape;1222;p1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en" sz="1600" u="sng">
                <a:solidFill>
                  <a:schemeClr val="hlink"/>
                </a:solidFill>
                <a:hlinkClick r:id="rId3"/>
              </a:rPr>
              <a:t>206 Parameters1</a:t>
            </a:r>
            <a:r>
              <a:rPr lang="en" sz="1600"/>
              <a:t>, </a:t>
            </a:r>
            <a:r>
              <a:rPr lang="en" sz="1600" u="sng">
                <a:solidFill>
                  <a:schemeClr val="hlink"/>
                </a:solidFill>
                <a:hlinkClick r:id="rId4"/>
              </a:rPr>
              <a:t>206 Parameters2</a:t>
            </a:r>
            <a:endParaRPr sz="1600"/>
          </a:p>
          <a:p>
            <a:pPr marL="457200" lvl="0" indent="-330200" algn="l" rtl="0">
              <a:lnSpc>
                <a:spcPct val="150000"/>
              </a:lnSpc>
              <a:spcBef>
                <a:spcPts val="0"/>
              </a:spcBef>
              <a:spcAft>
                <a:spcPts val="0"/>
              </a:spcAft>
              <a:buSzPts val="1600"/>
              <a:buChar char="➢"/>
            </a:pPr>
            <a:r>
              <a:rPr lang="en" sz="1600" u="sng">
                <a:solidFill>
                  <a:schemeClr val="hlink"/>
                </a:solidFill>
                <a:hlinkClick r:id="rId5"/>
              </a:rPr>
              <a:t>Drag Prediction</a:t>
            </a:r>
            <a:endParaRPr sz="1600"/>
          </a:p>
          <a:p>
            <a:pPr marL="457200" lvl="0" indent="-330200" algn="l" rtl="0">
              <a:lnSpc>
                <a:spcPct val="150000"/>
              </a:lnSpc>
              <a:spcBef>
                <a:spcPts val="0"/>
              </a:spcBef>
              <a:spcAft>
                <a:spcPts val="0"/>
              </a:spcAft>
              <a:buSzPts val="1600"/>
              <a:buChar char="➢"/>
            </a:pPr>
            <a:r>
              <a:rPr lang="en" sz="1600" u="sng">
                <a:solidFill>
                  <a:schemeClr val="hlink"/>
                </a:solidFill>
                <a:hlinkClick r:id="rId6"/>
              </a:rPr>
              <a:t>Electric Range</a:t>
            </a:r>
            <a:endParaRPr sz="1600"/>
          </a:p>
          <a:p>
            <a:pPr marL="457200" lvl="0" indent="-330200" algn="l" rtl="0">
              <a:lnSpc>
                <a:spcPct val="150000"/>
              </a:lnSpc>
              <a:spcBef>
                <a:spcPts val="0"/>
              </a:spcBef>
              <a:spcAft>
                <a:spcPts val="0"/>
              </a:spcAft>
              <a:buSzPts val="1600"/>
              <a:buChar char="➢"/>
            </a:pPr>
            <a:r>
              <a:rPr lang="en" sz="1600" u="sng">
                <a:solidFill>
                  <a:schemeClr val="hlink"/>
                </a:solidFill>
                <a:hlinkClick r:id="rId7"/>
              </a:rPr>
              <a:t>Airfoil Data</a:t>
            </a:r>
            <a:endParaRPr sz="1600"/>
          </a:p>
          <a:p>
            <a:pPr marL="457200" lvl="0" indent="-330200" algn="l" rtl="0">
              <a:lnSpc>
                <a:spcPct val="150000"/>
              </a:lnSpc>
              <a:spcBef>
                <a:spcPts val="0"/>
              </a:spcBef>
              <a:spcAft>
                <a:spcPts val="0"/>
              </a:spcAft>
              <a:buSzPts val="1600"/>
              <a:buChar char="➢"/>
            </a:pPr>
            <a:r>
              <a:rPr lang="en" sz="1600" u="sng">
                <a:solidFill>
                  <a:schemeClr val="hlink"/>
                </a:solidFill>
                <a:hlinkClick r:id="rId8"/>
              </a:rPr>
              <a:t>Iterative Design Methods</a:t>
            </a:r>
            <a:endParaRPr sz="1600"/>
          </a:p>
          <a:p>
            <a:pPr marL="457200" lvl="0" indent="-330200" algn="l" rtl="0">
              <a:lnSpc>
                <a:spcPct val="150000"/>
              </a:lnSpc>
              <a:spcBef>
                <a:spcPts val="0"/>
              </a:spcBef>
              <a:spcAft>
                <a:spcPts val="0"/>
              </a:spcAft>
              <a:buSzPts val="1600"/>
              <a:buChar char="➢"/>
            </a:pPr>
            <a:r>
              <a:rPr lang="en" sz="1600" u="sng">
                <a:solidFill>
                  <a:schemeClr val="hlink"/>
                </a:solidFill>
                <a:hlinkClick r:id="rId9"/>
              </a:rPr>
              <a:t>Landing Gear Drag</a:t>
            </a:r>
            <a:endParaRPr sz="1600"/>
          </a:p>
          <a:p>
            <a:pPr marL="457200" lvl="0" indent="-330200" algn="l" rtl="0">
              <a:lnSpc>
                <a:spcPct val="150000"/>
              </a:lnSpc>
              <a:spcBef>
                <a:spcPts val="0"/>
              </a:spcBef>
              <a:spcAft>
                <a:spcPts val="0"/>
              </a:spcAft>
              <a:buSzPts val="1600"/>
              <a:buChar char="➢"/>
            </a:pPr>
            <a:r>
              <a:rPr lang="en" sz="1600" u="sng">
                <a:solidFill>
                  <a:schemeClr val="hlink"/>
                </a:solidFill>
                <a:hlinkClick r:id="rId10"/>
              </a:rPr>
              <a:t>Wing Geometry 101</a:t>
            </a:r>
            <a:endParaRPr sz="1600"/>
          </a:p>
          <a:p>
            <a:pPr marL="0" lvl="0" indent="0" algn="l" rtl="0">
              <a:spcBef>
                <a:spcPts val="1200"/>
              </a:spcBef>
              <a:spcAft>
                <a:spcPts val="1200"/>
              </a:spcAft>
              <a:buNone/>
            </a:pPr>
            <a:endParaRPr sz="1600"/>
          </a:p>
        </p:txBody>
      </p:sp>
      <p:graphicFrame>
        <p:nvGraphicFramePr>
          <p:cNvPr id="1223" name="Google Shape;1223;p13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5"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6"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7"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8"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p:nvPr/>
        </p:nvSpPr>
        <p:spPr>
          <a:xfrm>
            <a:off x="0" y="1017725"/>
            <a:ext cx="9144000" cy="3632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graphicFrame>
        <p:nvGraphicFramePr>
          <p:cNvPr id="165" name="Google Shape;165;p25"/>
          <p:cNvGraphicFramePr/>
          <p:nvPr/>
        </p:nvGraphicFramePr>
        <p:xfrm>
          <a:off x="0" y="2345188"/>
          <a:ext cx="2059425" cy="2301115"/>
        </p:xfrm>
        <a:graphic>
          <a:graphicData uri="http://schemas.openxmlformats.org/drawingml/2006/table">
            <a:tbl>
              <a:tblPr>
                <a:noFill/>
                <a:tableStyleId>{5E8E6FE0-7721-4999-95ED-968F0FBED4CF}</a:tableStyleId>
              </a:tblPr>
              <a:tblGrid>
                <a:gridCol w="544375">
                  <a:extLst>
                    <a:ext uri="{9D8B030D-6E8A-4147-A177-3AD203B41FA5}">
                      <a16:colId xmlns:a16="http://schemas.microsoft.com/office/drawing/2014/main" val="20000"/>
                    </a:ext>
                  </a:extLst>
                </a:gridCol>
                <a:gridCol w="1515050">
                  <a:extLst>
                    <a:ext uri="{9D8B030D-6E8A-4147-A177-3AD203B41FA5}">
                      <a16:colId xmlns:a16="http://schemas.microsoft.com/office/drawing/2014/main" val="20001"/>
                    </a:ext>
                  </a:extLst>
                </a:gridCol>
              </a:tblGrid>
              <a:tr h="380975">
                <a:tc>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R</a:t>
                      </a:r>
                      <a:endParaRPr sz="1300">
                        <a:latin typeface="Times New Roman"/>
                        <a:ea typeface="Times New Roman"/>
                        <a:cs typeface="Times New Roman"/>
                        <a:sym typeface="Times New Roman"/>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Roboto"/>
                          <a:ea typeface="Roboto"/>
                          <a:cs typeface="Roboto"/>
                          <a:sym typeface="Roboto"/>
                        </a:rPr>
                        <a:t>Range</a:t>
                      </a:r>
                      <a:endParaRPr sz="1300">
                        <a:latin typeface="Roboto"/>
                        <a:ea typeface="Roboto"/>
                        <a:cs typeface="Roboto"/>
                        <a:sym typeface="Roboto"/>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80975">
                <a:tc>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E</a:t>
                      </a:r>
                      <a:endParaRPr sz="1300">
                        <a:latin typeface="Times New Roman"/>
                        <a:ea typeface="Times New Roman"/>
                        <a:cs typeface="Times New Roman"/>
                        <a:sym typeface="Times New Roman"/>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Roboto"/>
                          <a:ea typeface="Roboto"/>
                          <a:cs typeface="Roboto"/>
                          <a:sym typeface="Roboto"/>
                        </a:rPr>
                        <a:t>Energy</a:t>
                      </a:r>
                      <a:endParaRPr sz="1300">
                        <a:latin typeface="Roboto"/>
                        <a:ea typeface="Roboto"/>
                        <a:cs typeface="Roboto"/>
                        <a:sym typeface="Roboto"/>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80975">
                <a:tc>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𝜂</a:t>
                      </a:r>
                      <a:r>
                        <a:rPr lang="en" sz="1300" baseline="-25000">
                          <a:latin typeface="Times New Roman"/>
                          <a:ea typeface="Times New Roman"/>
                          <a:cs typeface="Times New Roman"/>
                          <a:sym typeface="Times New Roman"/>
                        </a:rPr>
                        <a:t>total</a:t>
                      </a:r>
                      <a:endParaRPr sz="1300" baseline="-25000">
                        <a:latin typeface="Times New Roman"/>
                        <a:ea typeface="Times New Roman"/>
                        <a:cs typeface="Times New Roman"/>
                        <a:sym typeface="Times New Roman"/>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Roboto"/>
                          <a:ea typeface="Roboto"/>
                          <a:cs typeface="Roboto"/>
                          <a:sym typeface="Roboto"/>
                        </a:rPr>
                        <a:t>Efficiency</a:t>
                      </a:r>
                      <a:endParaRPr sz="1300">
                        <a:latin typeface="Roboto"/>
                        <a:ea typeface="Roboto"/>
                        <a:cs typeface="Roboto"/>
                        <a:sym typeface="Roboto"/>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80975">
                <a:tc>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L/D</a:t>
                      </a:r>
                      <a:endParaRPr sz="1300">
                        <a:latin typeface="Times New Roman"/>
                        <a:ea typeface="Times New Roman"/>
                        <a:cs typeface="Times New Roman"/>
                        <a:sym typeface="Times New Roman"/>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Roboto"/>
                          <a:ea typeface="Roboto"/>
                          <a:cs typeface="Roboto"/>
                          <a:sym typeface="Roboto"/>
                        </a:rPr>
                        <a:t>Lift-to-Drag ratio</a:t>
                      </a:r>
                      <a:endParaRPr sz="1300">
                        <a:latin typeface="Roboto"/>
                        <a:ea typeface="Roboto"/>
                        <a:cs typeface="Roboto"/>
                        <a:sym typeface="Roboto"/>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80975">
                <a:tc>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m</a:t>
                      </a:r>
                      <a:endParaRPr sz="1300">
                        <a:latin typeface="Times New Roman"/>
                        <a:ea typeface="Times New Roman"/>
                        <a:cs typeface="Times New Roman"/>
                        <a:sym typeface="Times New Roman"/>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Roboto"/>
                          <a:ea typeface="Roboto"/>
                          <a:cs typeface="Roboto"/>
                          <a:sym typeface="Roboto"/>
                        </a:rPr>
                        <a:t>Mass</a:t>
                      </a:r>
                      <a:endParaRPr sz="1300">
                        <a:latin typeface="Roboto"/>
                        <a:ea typeface="Roboto"/>
                        <a:cs typeface="Roboto"/>
                        <a:sym typeface="Roboto"/>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80975">
                <a:tc>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g</a:t>
                      </a:r>
                      <a:endParaRPr sz="1300">
                        <a:latin typeface="Times New Roman"/>
                        <a:ea typeface="Times New Roman"/>
                        <a:cs typeface="Times New Roman"/>
                        <a:sym typeface="Times New Roman"/>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Roboto"/>
                          <a:ea typeface="Roboto"/>
                          <a:cs typeface="Roboto"/>
                          <a:sym typeface="Roboto"/>
                        </a:rPr>
                        <a:t>Acceleration due to gravity</a:t>
                      </a:r>
                      <a:endParaRPr sz="1300">
                        <a:latin typeface="Roboto"/>
                        <a:ea typeface="Roboto"/>
                        <a:cs typeface="Roboto"/>
                        <a:sym typeface="Roboto"/>
                      </a:endParaRPr>
                    </a:p>
                  </a:txBody>
                  <a:tcPr marL="91425" marR="0"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66" name="Google Shape;166;p2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a:t>
            </a:fld>
            <a:endParaRPr/>
          </a:p>
        </p:txBody>
      </p:sp>
      <p:sp>
        <p:nvSpPr>
          <p:cNvPr id="167" name="Google Shape;167;p2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50"/>
              <a:t>LEAN</a:t>
            </a:r>
            <a:r>
              <a:rPr lang="en" sz="3300"/>
              <a:t>-S</a:t>
            </a:r>
            <a:r>
              <a:rPr lang="en" sz="2650"/>
              <a:t>HEET</a:t>
            </a:r>
            <a:r>
              <a:rPr lang="en" sz="3300"/>
              <a:t> D</a:t>
            </a:r>
            <a:r>
              <a:rPr lang="en" sz="2650"/>
              <a:t>ESIGN</a:t>
            </a:r>
            <a:r>
              <a:rPr lang="en" sz="3300"/>
              <a:t> M</a:t>
            </a:r>
            <a:r>
              <a:rPr lang="en" sz="2650"/>
              <a:t>OTIVATION</a:t>
            </a:r>
            <a:endParaRPr/>
          </a:p>
        </p:txBody>
      </p:sp>
      <p:pic>
        <p:nvPicPr>
          <p:cNvPr id="168" name="Google Shape;168;p25"/>
          <p:cNvPicPr preferRelativeResize="0"/>
          <p:nvPr/>
        </p:nvPicPr>
        <p:blipFill>
          <a:blip r:embed="rId3">
            <a:alphaModFix/>
          </a:blip>
          <a:stretch>
            <a:fillRect/>
          </a:stretch>
        </p:blipFill>
        <p:spPr>
          <a:xfrm>
            <a:off x="1163049" y="1393587"/>
            <a:ext cx="2758151" cy="695125"/>
          </a:xfrm>
          <a:prstGeom prst="rect">
            <a:avLst/>
          </a:prstGeom>
          <a:noFill/>
          <a:ln>
            <a:noFill/>
          </a:ln>
        </p:spPr>
      </p:pic>
      <p:sp>
        <p:nvSpPr>
          <p:cNvPr id="169" name="Google Shape;169;p25"/>
          <p:cNvSpPr txBox="1">
            <a:spLocks noGrp="1"/>
          </p:cNvSpPr>
          <p:nvPr>
            <p:ph type="body" idx="1"/>
          </p:nvPr>
        </p:nvSpPr>
        <p:spPr>
          <a:xfrm>
            <a:off x="1537563" y="2025100"/>
            <a:ext cx="2009100" cy="320100"/>
          </a:xfrm>
          <a:prstGeom prst="rect">
            <a:avLst/>
          </a:prstGeom>
        </p:spPr>
        <p:txBody>
          <a:bodyPr spcFirstLastPara="1" wrap="square" lIns="91425" tIns="91425" rIns="91425" bIns="91425" anchor="t" anchorCtr="0">
            <a:normAutofit fontScale="47500"/>
          </a:bodyPr>
          <a:lstStyle/>
          <a:p>
            <a:pPr marL="0" lvl="0" indent="0" algn="ctr" rtl="0">
              <a:spcBef>
                <a:spcPts val="0"/>
              </a:spcBef>
              <a:spcAft>
                <a:spcPts val="1200"/>
              </a:spcAft>
              <a:buNone/>
            </a:pPr>
            <a:r>
              <a:rPr lang="en">
                <a:solidFill>
                  <a:schemeClr val="lt1"/>
                </a:solidFill>
              </a:rPr>
              <a:t>*Full derivation in </a:t>
            </a:r>
            <a:r>
              <a:rPr lang="en" u="sng">
                <a:solidFill>
                  <a:schemeClr val="hlink"/>
                </a:solidFill>
                <a:hlinkClick r:id="rId4" action="ppaction://hlinksldjump"/>
              </a:rPr>
              <a:t>BackUp Slides</a:t>
            </a:r>
            <a:endParaRPr>
              <a:solidFill>
                <a:schemeClr val="lt1"/>
              </a:solidFill>
            </a:endParaRPr>
          </a:p>
        </p:txBody>
      </p:sp>
      <p:graphicFrame>
        <p:nvGraphicFramePr>
          <p:cNvPr id="170" name="Google Shape;170;p25"/>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171" name="Google Shape;171;p25"/>
          <p:cNvSpPr txBox="1"/>
          <p:nvPr/>
        </p:nvSpPr>
        <p:spPr>
          <a:xfrm>
            <a:off x="0" y="56257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FR1: </a:t>
            </a:r>
            <a:r>
              <a:rPr lang="en" sz="1200">
                <a:solidFill>
                  <a:schemeClr val="lt1"/>
                </a:solidFill>
                <a:latin typeface="Roboto"/>
                <a:ea typeface="Roboto"/>
                <a:cs typeface="Roboto"/>
                <a:sym typeface="Roboto"/>
              </a:rPr>
              <a:t>The designed aircraft shall be classified as a Class I Light, General Aviation aircraft  that emits zero greenhouse gases during standard operation.</a:t>
            </a:r>
            <a:endParaRPr sz="1200" b="1">
              <a:solidFill>
                <a:schemeClr val="lt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sp>
        <p:nvSpPr>
          <p:cNvPr id="172" name="Google Shape;172;p25"/>
          <p:cNvSpPr txBox="1">
            <a:spLocks noGrp="1"/>
          </p:cNvSpPr>
          <p:nvPr>
            <p:ph type="body" idx="1"/>
          </p:nvPr>
        </p:nvSpPr>
        <p:spPr>
          <a:xfrm>
            <a:off x="2153875" y="2508750"/>
            <a:ext cx="2327700" cy="19740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a:solidFill>
                  <a:schemeClr val="lt1"/>
                </a:solidFill>
              </a:rPr>
              <a:t>Adapted version of Breguet Range Equation with no decrease in induced drag due to fuel loss</a:t>
            </a:r>
            <a:endParaRPr sz="1600">
              <a:solidFill>
                <a:schemeClr val="lt1"/>
              </a:solidFill>
            </a:endParaRPr>
          </a:p>
        </p:txBody>
      </p:sp>
      <p:pic>
        <p:nvPicPr>
          <p:cNvPr id="173" name="Google Shape;173;p25"/>
          <p:cNvPicPr preferRelativeResize="0"/>
          <p:nvPr/>
        </p:nvPicPr>
        <p:blipFill>
          <a:blip r:embed="rId5">
            <a:alphaModFix/>
          </a:blip>
          <a:stretch>
            <a:fillRect/>
          </a:stretch>
        </p:blipFill>
        <p:spPr>
          <a:xfrm>
            <a:off x="4424167" y="1393575"/>
            <a:ext cx="4336983" cy="3252725"/>
          </a:xfrm>
          <a:prstGeom prst="rect">
            <a:avLst/>
          </a:prstGeom>
          <a:noFill/>
          <a:ln>
            <a:noFill/>
          </a:ln>
        </p:spPr>
      </p:pic>
      <p:graphicFrame>
        <p:nvGraphicFramePr>
          <p:cNvPr id="174" name="Google Shape;174;p2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p:nvPr/>
        </p:nvSpPr>
        <p:spPr>
          <a:xfrm>
            <a:off x="0" y="1022450"/>
            <a:ext cx="9144000" cy="3417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0" algn="l" rtl="0">
              <a:spcBef>
                <a:spcPts val="0"/>
              </a:spcBef>
              <a:spcAft>
                <a:spcPts val="0"/>
              </a:spcAft>
              <a:buNone/>
            </a:pPr>
            <a:r>
              <a:rPr lang="en" sz="1200">
                <a:solidFill>
                  <a:schemeClr val="dk1"/>
                </a:solidFill>
                <a:latin typeface="Roboto"/>
                <a:ea typeface="Roboto"/>
                <a:cs typeface="Roboto"/>
                <a:sym typeface="Roboto"/>
              </a:rPr>
              <a:t>Independent Trade Studies  →  Not final design decisions</a:t>
            </a:r>
            <a:r>
              <a:rPr lang="en">
                <a:latin typeface="Roboto"/>
                <a:ea typeface="Roboto"/>
                <a:cs typeface="Roboto"/>
                <a:sym typeface="Roboto"/>
              </a:rPr>
              <a:t>										</a:t>
            </a:r>
            <a:endParaRPr>
              <a:latin typeface="Roboto"/>
              <a:ea typeface="Roboto"/>
              <a:cs typeface="Roboto"/>
              <a:sym typeface="Roboto"/>
            </a:endParaRPr>
          </a:p>
        </p:txBody>
      </p:sp>
      <p:sp>
        <p:nvSpPr>
          <p:cNvPr id="180" name="Google Shape;180;p2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a:t>
            </a:fld>
            <a:endParaRPr/>
          </a:p>
        </p:txBody>
      </p:sp>
      <p:sp>
        <p:nvSpPr>
          <p:cNvPr id="181" name="Google Shape;181;p26"/>
          <p:cNvSpPr txBox="1">
            <a:spLocks noGrp="1"/>
          </p:cNvSpPr>
          <p:nvPr>
            <p:ph type="title"/>
          </p:nvPr>
        </p:nvSpPr>
        <p:spPr>
          <a:xfrm>
            <a:off x="0" y="-2005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50"/>
              <a:t>ASELINE</a:t>
            </a:r>
            <a:r>
              <a:rPr lang="en" sz="3300"/>
              <a:t> C</a:t>
            </a:r>
            <a:r>
              <a:rPr lang="en" sz="2650"/>
              <a:t>ONFIGURATION</a:t>
            </a:r>
            <a:endParaRPr sz="2650"/>
          </a:p>
        </p:txBody>
      </p:sp>
      <p:graphicFrame>
        <p:nvGraphicFramePr>
          <p:cNvPr id="182" name="Google Shape;182;p26"/>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183" name="Google Shape;183;p26"/>
          <p:cNvGraphicFramePr/>
          <p:nvPr/>
        </p:nvGraphicFramePr>
        <p:xfrm>
          <a:off x="535250" y="892538"/>
          <a:ext cx="3766800" cy="3136430"/>
        </p:xfrm>
        <a:graphic>
          <a:graphicData uri="http://schemas.openxmlformats.org/drawingml/2006/table">
            <a:tbl>
              <a:tblPr>
                <a:noFill/>
                <a:tableStyleId>{5E8E6FE0-7721-4999-95ED-968F0FBED4CF}</a:tableStyleId>
              </a:tblPr>
              <a:tblGrid>
                <a:gridCol w="1883400">
                  <a:extLst>
                    <a:ext uri="{9D8B030D-6E8A-4147-A177-3AD203B41FA5}">
                      <a16:colId xmlns:a16="http://schemas.microsoft.com/office/drawing/2014/main" val="20000"/>
                    </a:ext>
                  </a:extLst>
                </a:gridCol>
                <a:gridCol w="1883400">
                  <a:extLst>
                    <a:ext uri="{9D8B030D-6E8A-4147-A177-3AD203B41FA5}">
                      <a16:colId xmlns:a16="http://schemas.microsoft.com/office/drawing/2014/main" val="20001"/>
                    </a:ext>
                  </a:extLst>
                </a:gridCol>
              </a:tblGrid>
              <a:tr h="270975">
                <a:tc>
                  <a:txBody>
                    <a:bodyPr/>
                    <a:lstStyle/>
                    <a:p>
                      <a:pPr marL="0" lvl="0" indent="0" algn="ctr" rtl="0">
                        <a:spcBef>
                          <a:spcPts val="0"/>
                        </a:spcBef>
                        <a:spcAft>
                          <a:spcPts val="0"/>
                        </a:spcAft>
                        <a:buNone/>
                      </a:pPr>
                      <a:r>
                        <a:rPr lang="en" sz="1100" b="1">
                          <a:latin typeface="Roboto"/>
                          <a:ea typeface="Roboto"/>
                          <a:cs typeface="Roboto"/>
                          <a:sym typeface="Roboto"/>
                        </a:rPr>
                        <a:t>Trade </a:t>
                      </a:r>
                      <a:endParaRPr sz="1100" b="1">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100" b="1">
                          <a:latin typeface="Roboto"/>
                          <a:ea typeface="Roboto"/>
                          <a:cs typeface="Roboto"/>
                          <a:sym typeface="Roboto"/>
                        </a:rPr>
                        <a:t>Baseline Selection</a:t>
                      </a:r>
                      <a:endParaRPr sz="1100" b="1">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Wing Vertical Mount</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Mid Mounted</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Wing Horizontal Mount</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Aft</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Wing Shape</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Rectangular</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Aspect Ratio</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10-14</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Wing Airfoil Shape</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N-22</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Wing Dihedral</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Positive Dihedral (Γ &gt; 0)</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Tail Configuration</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V-Type</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Landing Gear</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Fixed Tricycle Configuration</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r h="270975">
                <a:tc>
                  <a:txBody>
                    <a:bodyPr/>
                    <a:lstStyle/>
                    <a:p>
                      <a:pPr marL="0" lvl="0" indent="0" algn="ctr" rtl="0">
                        <a:spcBef>
                          <a:spcPts val="0"/>
                        </a:spcBef>
                        <a:spcAft>
                          <a:spcPts val="0"/>
                        </a:spcAft>
                        <a:buNone/>
                      </a:pPr>
                      <a:r>
                        <a:rPr lang="en" sz="1100">
                          <a:latin typeface="Roboto"/>
                          <a:ea typeface="Roboto"/>
                          <a:cs typeface="Roboto"/>
                          <a:sym typeface="Roboto"/>
                        </a:rPr>
                        <a:t>Power Source</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Solid State Batteries</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9"/>
                  </a:ext>
                </a:extLst>
              </a:tr>
              <a:tr h="407950">
                <a:tc>
                  <a:txBody>
                    <a:bodyPr/>
                    <a:lstStyle/>
                    <a:p>
                      <a:pPr marL="0" lvl="0" indent="0" algn="ctr" rtl="0">
                        <a:spcBef>
                          <a:spcPts val="0"/>
                        </a:spcBef>
                        <a:spcAft>
                          <a:spcPts val="0"/>
                        </a:spcAft>
                        <a:buNone/>
                      </a:pPr>
                      <a:r>
                        <a:rPr lang="en" sz="1100">
                          <a:latin typeface="Roboto"/>
                          <a:ea typeface="Roboto"/>
                          <a:cs typeface="Roboto"/>
                          <a:sym typeface="Roboto"/>
                        </a:rPr>
                        <a:t>Primary Material</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Carbon Fiber Reinforced Plastic</a:t>
                      </a:r>
                      <a:endParaRPr sz="1100">
                        <a:latin typeface="Roboto"/>
                        <a:ea typeface="Roboto"/>
                        <a:cs typeface="Roboto"/>
                        <a:sym typeface="Roboto"/>
                      </a:endParaRPr>
                    </a:p>
                  </a:txBody>
                  <a:tcPr marL="45700" marR="45700" marT="45700" marB="457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10"/>
                  </a:ext>
                </a:extLst>
              </a:tr>
            </a:tbl>
          </a:graphicData>
        </a:graphic>
      </p:graphicFrame>
      <p:graphicFrame>
        <p:nvGraphicFramePr>
          <p:cNvPr id="184" name="Google Shape;184;p2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pic>
        <p:nvPicPr>
          <p:cNvPr id="185" name="Google Shape;185;p26"/>
          <p:cNvPicPr preferRelativeResize="0"/>
          <p:nvPr/>
        </p:nvPicPr>
        <p:blipFill>
          <a:blip r:embed="rId11">
            <a:alphaModFix/>
          </a:blip>
          <a:stretch>
            <a:fillRect/>
          </a:stretch>
        </p:blipFill>
        <p:spPr>
          <a:xfrm>
            <a:off x="4362688" y="909579"/>
            <a:ext cx="4370627" cy="3102372"/>
          </a:xfrm>
          <a:prstGeom prst="rect">
            <a:avLst/>
          </a:prstGeom>
          <a:noFill/>
          <a:ln>
            <a:noFill/>
          </a:ln>
        </p:spPr>
      </p:pic>
      <p:sp>
        <p:nvSpPr>
          <p:cNvPr id="186" name="Google Shape;186;p26"/>
          <p:cNvSpPr txBox="1"/>
          <p:nvPr/>
        </p:nvSpPr>
        <p:spPr>
          <a:xfrm>
            <a:off x="4613525" y="3534700"/>
            <a:ext cx="2115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 Just Preliminary Reference </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a:t>
            </a:fld>
            <a:endParaRPr/>
          </a:p>
        </p:txBody>
      </p:sp>
      <p:sp>
        <p:nvSpPr>
          <p:cNvPr id="192" name="Google Shape;192;p2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W</a:t>
            </a:r>
            <a:r>
              <a:rPr lang="en" sz="2600"/>
              <a:t>EIGHT</a:t>
            </a:r>
            <a:r>
              <a:rPr lang="en" sz="3300"/>
              <a:t> A</a:t>
            </a:r>
            <a:r>
              <a:rPr lang="en" sz="2600"/>
              <a:t>NALYSIS</a:t>
            </a:r>
            <a:r>
              <a:rPr lang="en" sz="2650">
                <a:latin typeface="Maven Pro"/>
                <a:ea typeface="Maven Pro"/>
                <a:cs typeface="Maven Pro"/>
                <a:sym typeface="Maven Pro"/>
              </a:rPr>
              <a:t> </a:t>
            </a:r>
            <a:endParaRPr/>
          </a:p>
        </p:txBody>
      </p:sp>
      <p:graphicFrame>
        <p:nvGraphicFramePr>
          <p:cNvPr id="193" name="Google Shape;193;p27"/>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194" name="Google Shape;194;p27"/>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195" name="Google Shape;195;p27"/>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pic>
        <p:nvPicPr>
          <p:cNvPr id="196" name="Google Shape;196;p27"/>
          <p:cNvPicPr preferRelativeResize="0"/>
          <p:nvPr/>
        </p:nvPicPr>
        <p:blipFill>
          <a:blip r:embed="rId3">
            <a:alphaModFix/>
          </a:blip>
          <a:stretch>
            <a:fillRect/>
          </a:stretch>
        </p:blipFill>
        <p:spPr>
          <a:xfrm>
            <a:off x="343825" y="1132025"/>
            <a:ext cx="8389852" cy="3469524"/>
          </a:xfrm>
          <a:prstGeom prst="rect">
            <a:avLst/>
          </a:prstGeom>
          <a:noFill/>
          <a:ln>
            <a:noFill/>
          </a:ln>
        </p:spPr>
      </p:pic>
      <p:sp>
        <p:nvSpPr>
          <p:cNvPr id="197" name="Google Shape;197;p27"/>
          <p:cNvSpPr/>
          <p:nvPr/>
        </p:nvSpPr>
        <p:spPr>
          <a:xfrm>
            <a:off x="4075575" y="2740950"/>
            <a:ext cx="161400" cy="1920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98" name="Google Shape;198;p2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0" y="-11825"/>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W</a:t>
            </a:r>
            <a:r>
              <a:rPr lang="en" sz="2600"/>
              <a:t>EIGHT</a:t>
            </a:r>
            <a:r>
              <a:rPr lang="en" sz="3300"/>
              <a:t> A</a:t>
            </a:r>
            <a:r>
              <a:rPr lang="en" sz="2600"/>
              <a:t>NALYSIS</a:t>
            </a:r>
            <a:r>
              <a:rPr lang="en" sz="2650">
                <a:latin typeface="Maven Pro"/>
                <a:ea typeface="Maven Pro"/>
                <a:cs typeface="Maven Pro"/>
                <a:sym typeface="Maven Pro"/>
              </a:rPr>
              <a:t> </a:t>
            </a:r>
            <a:endParaRPr/>
          </a:p>
        </p:txBody>
      </p:sp>
      <p:sp>
        <p:nvSpPr>
          <p:cNvPr id="204" name="Google Shape;204;p2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a:t>
            </a:fld>
            <a:endParaRPr/>
          </a:p>
        </p:txBody>
      </p:sp>
      <p:sp>
        <p:nvSpPr>
          <p:cNvPr id="205" name="Google Shape;205;p28"/>
          <p:cNvSpPr txBox="1">
            <a:spLocks noGrp="1"/>
          </p:cNvSpPr>
          <p:nvPr>
            <p:ph type="body" idx="1"/>
          </p:nvPr>
        </p:nvSpPr>
        <p:spPr>
          <a:xfrm>
            <a:off x="311700" y="560875"/>
            <a:ext cx="8520600" cy="35109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Comparison of Two Linear Relationships</a:t>
            </a:r>
            <a:endParaRPr>
              <a:latin typeface="Roboto"/>
              <a:ea typeface="Roboto"/>
              <a:cs typeface="Roboto"/>
              <a:sym typeface="Roboto"/>
            </a:endParaRPr>
          </a:p>
          <a:p>
            <a:pPr marL="685800" lvl="0" indent="-330200" algn="l" rtl="0">
              <a:spcBef>
                <a:spcPts val="1200"/>
              </a:spcBef>
              <a:spcAft>
                <a:spcPts val="0"/>
              </a:spcAft>
              <a:buSzPts val="1600"/>
              <a:buFont typeface="Roboto"/>
              <a:buAutoNum type="arabicPeriod"/>
            </a:pPr>
            <a:r>
              <a:rPr lang="en" sz="1600"/>
              <a:t>Summation of Empty, Payload, and Crew Weight to determine Takeoff Weight</a:t>
            </a:r>
            <a:endParaRPr sz="1600">
              <a:latin typeface="Roboto"/>
              <a:ea typeface="Roboto"/>
              <a:cs typeface="Roboto"/>
              <a:sym typeface="Roboto"/>
            </a:endParaRPr>
          </a:p>
          <a:p>
            <a:pPr marL="685800" lvl="0" indent="-330200" algn="l" rtl="0">
              <a:spcBef>
                <a:spcPts val="0"/>
              </a:spcBef>
              <a:spcAft>
                <a:spcPts val="0"/>
              </a:spcAft>
              <a:buSzPts val="1600"/>
              <a:buFont typeface="Roboto"/>
              <a:buAutoNum type="arabicPeriod"/>
            </a:pPr>
            <a:r>
              <a:rPr lang="en" sz="1600"/>
              <a:t>Logarithmic Regression of Relationship Between Takeoff and Empty Weight</a:t>
            </a:r>
            <a:endParaRPr sz="1600">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pic>
        <p:nvPicPr>
          <p:cNvPr id="206" name="Google Shape;206;p28"/>
          <p:cNvPicPr preferRelativeResize="0"/>
          <p:nvPr/>
        </p:nvPicPr>
        <p:blipFill>
          <a:blip r:embed="rId3">
            <a:alphaModFix/>
          </a:blip>
          <a:stretch>
            <a:fillRect/>
          </a:stretch>
        </p:blipFill>
        <p:spPr>
          <a:xfrm>
            <a:off x="656725" y="1862347"/>
            <a:ext cx="7830550" cy="2608029"/>
          </a:xfrm>
          <a:prstGeom prst="rect">
            <a:avLst/>
          </a:prstGeom>
          <a:noFill/>
          <a:ln>
            <a:noFill/>
          </a:ln>
        </p:spPr>
      </p:pic>
      <p:graphicFrame>
        <p:nvGraphicFramePr>
          <p:cNvPr id="207" name="Google Shape;207;p28"/>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08" name="Google Shape;208;p2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9"/>
          <p:cNvPicPr preferRelativeResize="0"/>
          <p:nvPr/>
        </p:nvPicPr>
        <p:blipFill>
          <a:blip r:embed="rId3">
            <a:alphaModFix/>
          </a:blip>
          <a:stretch>
            <a:fillRect/>
          </a:stretch>
        </p:blipFill>
        <p:spPr>
          <a:xfrm>
            <a:off x="311700" y="686025"/>
            <a:ext cx="8426194" cy="3912737"/>
          </a:xfrm>
          <a:prstGeom prst="rect">
            <a:avLst/>
          </a:prstGeom>
          <a:noFill/>
          <a:ln>
            <a:noFill/>
          </a:ln>
        </p:spPr>
      </p:pic>
      <p:sp>
        <p:nvSpPr>
          <p:cNvPr id="214" name="Google Shape;214;p2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a:t>
            </a:fld>
            <a:endParaRPr/>
          </a:p>
        </p:txBody>
      </p:sp>
      <p:sp>
        <p:nvSpPr>
          <p:cNvPr id="215" name="Google Shape;215;p29"/>
          <p:cNvSpPr txBox="1">
            <a:spLocks noGrp="1"/>
          </p:cNvSpPr>
          <p:nvPr>
            <p:ph type="body" idx="1"/>
          </p:nvPr>
        </p:nvSpPr>
        <p:spPr>
          <a:xfrm>
            <a:off x="2280975" y="686025"/>
            <a:ext cx="1984800" cy="393600"/>
          </a:xfrm>
          <a:prstGeom prst="rect">
            <a:avLst/>
          </a:prstGeom>
          <a:solidFill>
            <a:schemeClr val="dk1"/>
          </a:solidFill>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7200" u="sng">
                <a:solidFill>
                  <a:schemeClr val="lt1"/>
                </a:solidFill>
              </a:rPr>
              <a:t>Performance Plot</a:t>
            </a:r>
            <a:endParaRPr sz="7200" u="sng">
              <a:solidFill>
                <a:schemeClr val="lt1"/>
              </a:solidFill>
              <a:latin typeface="Roboto"/>
              <a:ea typeface="Roboto"/>
              <a:cs typeface="Roboto"/>
              <a:sym typeface="Roboto"/>
            </a:endParaRPr>
          </a:p>
          <a:p>
            <a:pPr marL="457200" lvl="0" indent="0" algn="l" rtl="0">
              <a:spcBef>
                <a:spcPts val="1200"/>
              </a:spcBef>
              <a:spcAft>
                <a:spcPts val="0"/>
              </a:spcAft>
              <a:buNone/>
            </a:pPr>
            <a:endParaRPr sz="1600">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216" name="Google Shape;216;p2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W</a:t>
            </a:r>
            <a:r>
              <a:rPr lang="en" sz="2600"/>
              <a:t>EIGHT</a:t>
            </a:r>
            <a:r>
              <a:rPr lang="en" sz="3300"/>
              <a:t> A</a:t>
            </a:r>
            <a:r>
              <a:rPr lang="en" sz="2600"/>
              <a:t>NALYSIS</a:t>
            </a:r>
            <a:r>
              <a:rPr lang="en" sz="2650">
                <a:latin typeface="Maven Pro"/>
                <a:ea typeface="Maven Pro"/>
                <a:cs typeface="Maven Pro"/>
                <a:sym typeface="Maven Pro"/>
              </a:rPr>
              <a:t> </a:t>
            </a:r>
            <a:endParaRPr/>
          </a:p>
        </p:txBody>
      </p:sp>
      <p:sp>
        <p:nvSpPr>
          <p:cNvPr id="217" name="Google Shape;217;p29"/>
          <p:cNvSpPr/>
          <p:nvPr/>
        </p:nvSpPr>
        <p:spPr>
          <a:xfrm>
            <a:off x="4535950" y="3744675"/>
            <a:ext cx="370500" cy="320100"/>
          </a:xfrm>
          <a:prstGeom prst="mathMultiply">
            <a:avLst>
              <a:gd name="adj1" fmla="val 23520"/>
            </a:avLst>
          </a:prstGeom>
          <a:solidFill>
            <a:srgbClr val="E06666"/>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18" name="Google Shape;218;p29"/>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19" name="Google Shape;219;p29"/>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20" name="Google Shape;220;p2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a:t>
            </a:fld>
            <a:endParaRPr/>
          </a:p>
        </p:txBody>
      </p:sp>
      <p:sp>
        <p:nvSpPr>
          <p:cNvPr id="226" name="Google Shape;226;p30"/>
          <p:cNvSpPr txBox="1">
            <a:spLocks noGrp="1"/>
          </p:cNvSpPr>
          <p:nvPr>
            <p:ph type="body" idx="1"/>
          </p:nvPr>
        </p:nvSpPr>
        <p:spPr>
          <a:xfrm>
            <a:off x="1565250" y="4252725"/>
            <a:ext cx="6013500" cy="393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1018"/>
              <a:buNone/>
            </a:pPr>
            <a:r>
              <a:rPr lang="en" sz="1000" i="1"/>
              <a:t>AAA Range and Endurance Estimates Verified with Computational Models</a:t>
            </a:r>
            <a:endParaRPr sz="1000" i="1">
              <a:solidFill>
                <a:schemeClr val="dk1"/>
              </a:solidFill>
              <a:latin typeface="Roboto"/>
              <a:ea typeface="Roboto"/>
              <a:cs typeface="Roboto"/>
              <a:sym typeface="Roboto"/>
            </a:endParaRPr>
          </a:p>
        </p:txBody>
      </p:sp>
      <p:sp>
        <p:nvSpPr>
          <p:cNvPr id="227" name="Google Shape;227;p3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AAA P</a:t>
            </a:r>
            <a:r>
              <a:rPr lang="en" sz="2550"/>
              <a:t>ERFORMANCE</a:t>
            </a:r>
            <a:r>
              <a:rPr lang="en" sz="3333"/>
              <a:t> V</a:t>
            </a:r>
            <a:r>
              <a:rPr lang="en" sz="2600"/>
              <a:t>ERIFICATION</a:t>
            </a:r>
            <a:endParaRPr sz="2600"/>
          </a:p>
        </p:txBody>
      </p:sp>
      <p:graphicFrame>
        <p:nvGraphicFramePr>
          <p:cNvPr id="228" name="Google Shape;228;p30"/>
          <p:cNvGraphicFramePr/>
          <p:nvPr/>
        </p:nvGraphicFramePr>
        <p:xfrm>
          <a:off x="933175" y="1089785"/>
          <a:ext cx="7342000" cy="3073700"/>
        </p:xfrm>
        <a:graphic>
          <a:graphicData uri="http://schemas.openxmlformats.org/drawingml/2006/table">
            <a:tbl>
              <a:tblPr>
                <a:noFill/>
                <a:tableStyleId>{5E8E6FE0-7721-4999-95ED-968F0FBED4CF}</a:tableStyleId>
              </a:tblPr>
              <a:tblGrid>
                <a:gridCol w="2051550">
                  <a:extLst>
                    <a:ext uri="{9D8B030D-6E8A-4147-A177-3AD203B41FA5}">
                      <a16:colId xmlns:a16="http://schemas.microsoft.com/office/drawing/2014/main" val="20000"/>
                    </a:ext>
                  </a:extLst>
                </a:gridCol>
                <a:gridCol w="1731725">
                  <a:extLst>
                    <a:ext uri="{9D8B030D-6E8A-4147-A177-3AD203B41FA5}">
                      <a16:colId xmlns:a16="http://schemas.microsoft.com/office/drawing/2014/main" val="20001"/>
                    </a:ext>
                  </a:extLst>
                </a:gridCol>
                <a:gridCol w="1731725">
                  <a:extLst>
                    <a:ext uri="{9D8B030D-6E8A-4147-A177-3AD203B41FA5}">
                      <a16:colId xmlns:a16="http://schemas.microsoft.com/office/drawing/2014/main" val="20002"/>
                    </a:ext>
                  </a:extLst>
                </a:gridCol>
                <a:gridCol w="1827000">
                  <a:extLst>
                    <a:ext uri="{9D8B030D-6E8A-4147-A177-3AD203B41FA5}">
                      <a16:colId xmlns:a16="http://schemas.microsoft.com/office/drawing/2014/main" val="20003"/>
                    </a:ext>
                  </a:extLst>
                </a:gridCol>
              </a:tblGrid>
              <a:tr h="439100">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Variable</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NELDA</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Cessna 206</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Percent Difference</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39100">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Takeoff Weight [lbs]</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3,800 </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3,600</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+5.5%</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39100">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Empty Weight [lbs]</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2,650</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2,116</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+25%</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39100">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Power Required [hp]</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346</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310</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+11.6%</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39100">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Oswald’s Efficiency </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0.8908</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0.75</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+14%</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439100">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Wing Span [ft]</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45.7</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34.9</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+31%</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439100">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Wing Area [ft</a:t>
                      </a:r>
                      <a:r>
                        <a:rPr lang="en" sz="1600" baseline="30000">
                          <a:solidFill>
                            <a:schemeClr val="lt1"/>
                          </a:solidFill>
                          <a:latin typeface="Roboto"/>
                          <a:ea typeface="Roboto"/>
                          <a:cs typeface="Roboto"/>
                          <a:sym typeface="Roboto"/>
                        </a:rPr>
                        <a:t>2</a:t>
                      </a:r>
                      <a:r>
                        <a:rPr lang="en" sz="1600">
                          <a:solidFill>
                            <a:schemeClr val="lt1"/>
                          </a:solidFill>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174</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174</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a:t>
                      </a:r>
                      <a:endParaRPr sz="16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graphicFrame>
        <p:nvGraphicFramePr>
          <p:cNvPr id="229" name="Google Shape;229;p30"/>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30" name="Google Shape;230;p30"/>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31" name="Google Shape;231;p30"/>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graphicFrame>
        <p:nvGraphicFramePr>
          <p:cNvPr id="232" name="Google Shape;232;p3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a:t>
            </a:fld>
            <a:endParaRPr/>
          </a:p>
        </p:txBody>
      </p:sp>
      <p:sp>
        <p:nvSpPr>
          <p:cNvPr id="238" name="Google Shape;238;p31"/>
          <p:cNvSpPr txBox="1">
            <a:spLocks noGrp="1"/>
          </p:cNvSpPr>
          <p:nvPr>
            <p:ph type="body" idx="1"/>
          </p:nvPr>
        </p:nvSpPr>
        <p:spPr>
          <a:xfrm>
            <a:off x="311700" y="1024275"/>
            <a:ext cx="8520600" cy="35178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MATLAB Models</a:t>
            </a:r>
            <a:endParaRPr>
              <a:solidFill>
                <a:schemeClr val="dk1"/>
              </a:solidFill>
              <a:latin typeface="Roboto"/>
              <a:ea typeface="Roboto"/>
              <a:cs typeface="Roboto"/>
              <a:sym typeface="Roboto"/>
            </a:endParaRPr>
          </a:p>
          <a:p>
            <a:pPr marL="685800" marR="103084" lvl="0" indent="-342900" algn="l" rtl="0">
              <a:spcBef>
                <a:spcPts val="1200"/>
              </a:spcBef>
              <a:spcAft>
                <a:spcPts val="0"/>
              </a:spcAft>
              <a:buClr>
                <a:schemeClr val="dk1"/>
              </a:buClr>
              <a:buSzPts val="1800"/>
              <a:buFont typeface="Roboto"/>
              <a:buChar char="➢"/>
            </a:pPr>
            <a:r>
              <a:rPr lang="en"/>
              <a:t>Started with baseline weights, wing area, and AR used in AAA</a:t>
            </a:r>
            <a:endParaRPr/>
          </a:p>
          <a:p>
            <a:pPr marL="685800" marR="103084" lvl="0" indent="-342900" algn="l" rtl="0">
              <a:spcBef>
                <a:spcPts val="0"/>
              </a:spcBef>
              <a:spcAft>
                <a:spcPts val="0"/>
              </a:spcAft>
              <a:buClr>
                <a:schemeClr val="dk1"/>
              </a:buClr>
              <a:buSzPts val="1800"/>
              <a:buFont typeface="Roboto"/>
              <a:buChar char="➢"/>
            </a:pPr>
            <a:r>
              <a:rPr lang="en"/>
              <a:t>Capable of returning aerodynamic characteristics including Lift-to-Drag Ratio, Span Efficiency Factor,  C</a:t>
            </a:r>
            <a:r>
              <a:rPr lang="en" baseline="-25000"/>
              <a:t>L</a:t>
            </a:r>
            <a:r>
              <a:rPr lang="en"/>
              <a:t>,  C</a:t>
            </a:r>
            <a:r>
              <a:rPr lang="en" baseline="-25000"/>
              <a:t>D</a:t>
            </a:r>
            <a:r>
              <a:rPr lang="en"/>
              <a:t> , and C</a:t>
            </a:r>
            <a:r>
              <a:rPr lang="en" baseline="-25000"/>
              <a:t>L</a:t>
            </a:r>
            <a:r>
              <a:rPr lang="en"/>
              <a:t>/C</a:t>
            </a:r>
            <a:r>
              <a:rPr lang="en" baseline="-25000"/>
              <a:t>D</a:t>
            </a:r>
            <a:r>
              <a:rPr lang="en"/>
              <a:t> vs 𝛂 plots, C</a:t>
            </a:r>
            <a:r>
              <a:rPr lang="en" baseline="-25000"/>
              <a:t>Do</a:t>
            </a:r>
            <a:r>
              <a:rPr lang="en"/>
              <a:t> and Range Estimates</a:t>
            </a:r>
            <a:endParaRPr/>
          </a:p>
          <a:p>
            <a:pPr marL="685800" marR="103084" lvl="0" indent="-342900" algn="l" rtl="0">
              <a:spcBef>
                <a:spcPts val="0"/>
              </a:spcBef>
              <a:spcAft>
                <a:spcPts val="0"/>
              </a:spcAft>
              <a:buSzPts val="1800"/>
              <a:buChar char="➢"/>
            </a:pPr>
            <a:r>
              <a:rPr lang="en"/>
              <a:t>Assist the design team with independently verifying and validating AAA results</a:t>
            </a:r>
            <a:endParaRPr/>
          </a:p>
          <a:p>
            <a:pPr marL="685800" marR="103084" lvl="0" indent="-342900" algn="l" rtl="0">
              <a:spcBef>
                <a:spcPts val="0"/>
              </a:spcBef>
              <a:spcAft>
                <a:spcPts val="0"/>
              </a:spcAft>
              <a:buSzPts val="1800"/>
              <a:buChar char="➢"/>
            </a:pPr>
            <a:r>
              <a:rPr lang="en"/>
              <a:t>Gives the team insight into the interdependencies of design choices</a:t>
            </a:r>
            <a:endParaRPr/>
          </a:p>
        </p:txBody>
      </p:sp>
      <p:sp>
        <p:nvSpPr>
          <p:cNvPr id="239" name="Google Shape;239;p3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C</a:t>
            </a:r>
            <a:r>
              <a:rPr lang="en" sz="2666"/>
              <a:t>OMPUTATIONAL</a:t>
            </a:r>
            <a:r>
              <a:rPr lang="en" sz="3333"/>
              <a:t> A</a:t>
            </a:r>
            <a:r>
              <a:rPr lang="en" sz="2666"/>
              <a:t>NALYSIS</a:t>
            </a:r>
            <a:endParaRPr/>
          </a:p>
        </p:txBody>
      </p:sp>
      <p:graphicFrame>
        <p:nvGraphicFramePr>
          <p:cNvPr id="240" name="Google Shape;240;p31"/>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41" name="Google Shape;241;p31"/>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42" name="Google Shape;242;p31"/>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graphicFrame>
        <p:nvGraphicFramePr>
          <p:cNvPr id="243" name="Google Shape;243;p3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latin typeface="Maven Pro"/>
                <a:ea typeface="Maven Pro"/>
                <a:cs typeface="Maven Pro"/>
                <a:sym typeface="Maven Pro"/>
              </a:rPr>
              <a:t>P</a:t>
            </a:r>
            <a:r>
              <a:rPr lang="en" sz="2400">
                <a:latin typeface="Maven Pro"/>
                <a:ea typeface="Maven Pro"/>
                <a:cs typeface="Maven Pro"/>
                <a:sym typeface="Maven Pro"/>
              </a:rPr>
              <a:t>RESENTATION</a:t>
            </a:r>
            <a:r>
              <a:rPr lang="en" sz="3000">
                <a:latin typeface="Maven Pro"/>
                <a:ea typeface="Maven Pro"/>
                <a:cs typeface="Maven Pro"/>
                <a:sym typeface="Maven Pro"/>
              </a:rPr>
              <a:t> O</a:t>
            </a:r>
            <a:r>
              <a:rPr lang="en" sz="2400">
                <a:latin typeface="Maven Pro"/>
                <a:ea typeface="Maven Pro"/>
                <a:cs typeface="Maven Pro"/>
                <a:sym typeface="Maven Pro"/>
              </a:rPr>
              <a:t>UTLINE</a:t>
            </a:r>
            <a:endParaRPr sz="2400">
              <a:latin typeface="Maven Pro"/>
              <a:ea typeface="Maven Pro"/>
              <a:cs typeface="Maven Pro"/>
              <a:sym typeface="Maven Pro"/>
            </a:endParaRPr>
          </a:p>
        </p:txBody>
      </p:sp>
      <p:sp>
        <p:nvSpPr>
          <p:cNvPr id="64" name="Google Shape;64;p14"/>
          <p:cNvSpPr txBox="1">
            <a:spLocks noGrp="1"/>
          </p:cNvSpPr>
          <p:nvPr>
            <p:ph type="body" idx="1"/>
          </p:nvPr>
        </p:nvSpPr>
        <p:spPr>
          <a:xfrm>
            <a:off x="311700" y="1393200"/>
            <a:ext cx="8103300" cy="2436300"/>
          </a:xfrm>
          <a:prstGeom prst="rect">
            <a:avLst/>
          </a:prstGeom>
        </p:spPr>
        <p:txBody>
          <a:bodyPr spcFirstLastPara="1" wrap="square" lIns="91425" tIns="91425" rIns="91425" bIns="91425" anchor="t" anchorCtr="0">
            <a:normAutofit/>
          </a:bodyPr>
          <a:lstStyle/>
          <a:p>
            <a:pPr marL="685800" lvl="0" indent="-342900" algn="l" rtl="0">
              <a:spcBef>
                <a:spcPts val="0"/>
              </a:spcBef>
              <a:spcAft>
                <a:spcPts val="0"/>
              </a:spcAft>
              <a:buClr>
                <a:schemeClr val="dk1"/>
              </a:buClr>
              <a:buSzPts val="1800"/>
              <a:buFont typeface="Roboto"/>
              <a:buAutoNum type="arabicPeriod"/>
            </a:pPr>
            <a:r>
              <a:rPr lang="en" dirty="0">
                <a:solidFill>
                  <a:schemeClr val="dk1"/>
                </a:solidFill>
                <a:latin typeface="Roboto"/>
                <a:ea typeface="Roboto"/>
                <a:cs typeface="Roboto"/>
                <a:sym typeface="Roboto"/>
              </a:rPr>
              <a:t>Project Overview 				</a:t>
            </a:r>
            <a:r>
              <a:rPr lang="en" sz="1400" dirty="0">
                <a:solidFill>
                  <a:schemeClr val="dk1"/>
                </a:solidFill>
                <a:latin typeface="Roboto"/>
                <a:ea typeface="Roboto"/>
                <a:cs typeface="Roboto"/>
                <a:sym typeface="Roboto"/>
              </a:rPr>
              <a:t>Emerson Be</a:t>
            </a:r>
            <a:r>
              <a:rPr lang="en" sz="1400" dirty="0"/>
              <a:t>inhauer</a:t>
            </a:r>
            <a:endParaRPr sz="1000" dirty="0">
              <a:solidFill>
                <a:schemeClr val="dk1"/>
              </a:solidFill>
              <a:latin typeface="Roboto"/>
              <a:ea typeface="Roboto"/>
              <a:cs typeface="Roboto"/>
              <a:sym typeface="Roboto"/>
            </a:endParaRPr>
          </a:p>
          <a:p>
            <a:pPr marL="685800" lvl="0" indent="-342900" algn="l" rtl="0">
              <a:spcBef>
                <a:spcPts val="0"/>
              </a:spcBef>
              <a:spcAft>
                <a:spcPts val="0"/>
              </a:spcAft>
              <a:buClr>
                <a:schemeClr val="dk1"/>
              </a:buClr>
              <a:buSzPts val="1800"/>
              <a:buFont typeface="Roboto"/>
              <a:buAutoNum type="arabicPeriod"/>
            </a:pPr>
            <a:r>
              <a:rPr lang="en" dirty="0">
                <a:solidFill>
                  <a:schemeClr val="dk1"/>
                </a:solidFill>
                <a:latin typeface="Roboto"/>
                <a:ea typeface="Roboto"/>
                <a:cs typeface="Roboto"/>
                <a:sym typeface="Roboto"/>
              </a:rPr>
              <a:t>Feasibility: Design		</a:t>
            </a:r>
            <a:r>
              <a:rPr lang="en" sz="1400" dirty="0"/>
              <a:t>Christl Haley, Carlin Hornbostel, Tomaz Remec</a:t>
            </a:r>
            <a:endParaRPr sz="1400" dirty="0"/>
          </a:p>
          <a:p>
            <a:pPr marL="685800" lvl="0" indent="-342900" algn="l" rtl="0">
              <a:spcBef>
                <a:spcPts val="0"/>
              </a:spcBef>
              <a:spcAft>
                <a:spcPts val="0"/>
              </a:spcAft>
              <a:buClr>
                <a:schemeClr val="dk1"/>
              </a:buClr>
              <a:buSzPts val="1800"/>
              <a:buFont typeface="Roboto"/>
              <a:buAutoNum type="arabicPeriod"/>
            </a:pPr>
            <a:r>
              <a:rPr lang="en" dirty="0"/>
              <a:t>Feasibility: Testing				</a:t>
            </a:r>
            <a:r>
              <a:rPr lang="en" sz="1400" dirty="0"/>
              <a:t>Fernando Chavez</a:t>
            </a:r>
            <a:endParaRPr dirty="0"/>
          </a:p>
          <a:p>
            <a:pPr marL="685800" lvl="0" indent="-342900" algn="l" rtl="0">
              <a:spcBef>
                <a:spcPts val="0"/>
              </a:spcBef>
              <a:spcAft>
                <a:spcPts val="0"/>
              </a:spcAft>
              <a:buSzPts val="1800"/>
              <a:buAutoNum type="arabicPeriod"/>
            </a:pPr>
            <a:r>
              <a:rPr lang="en" dirty="0"/>
              <a:t>Feasibility: Manufacturing			</a:t>
            </a:r>
            <a:r>
              <a:rPr lang="en" sz="1400" dirty="0"/>
              <a:t>Finn Bailis</a:t>
            </a:r>
            <a:endParaRPr sz="1000" dirty="0"/>
          </a:p>
          <a:p>
            <a:pPr marL="685800" lvl="0" indent="-342900" algn="l" rtl="0">
              <a:spcBef>
                <a:spcPts val="0"/>
              </a:spcBef>
              <a:spcAft>
                <a:spcPts val="0"/>
              </a:spcAft>
              <a:buClr>
                <a:schemeClr val="dk1"/>
              </a:buClr>
              <a:buSzPts val="1800"/>
              <a:buFont typeface="Roboto"/>
              <a:buAutoNum type="arabicPeriod"/>
            </a:pPr>
            <a:r>
              <a:rPr lang="en" dirty="0">
                <a:solidFill>
                  <a:schemeClr val="dk1"/>
                </a:solidFill>
                <a:latin typeface="Roboto"/>
                <a:ea typeface="Roboto"/>
                <a:cs typeface="Roboto"/>
                <a:sym typeface="Roboto"/>
              </a:rPr>
              <a:t>Feasibility: Budget				</a:t>
            </a:r>
            <a:r>
              <a:rPr lang="en" sz="1400" dirty="0"/>
              <a:t>Finn Bailis</a:t>
            </a:r>
            <a:endParaRPr sz="1400" dirty="0">
              <a:solidFill>
                <a:schemeClr val="dk1"/>
              </a:solidFill>
              <a:latin typeface="Roboto"/>
              <a:ea typeface="Roboto"/>
              <a:cs typeface="Roboto"/>
              <a:sym typeface="Roboto"/>
            </a:endParaRPr>
          </a:p>
          <a:p>
            <a:pPr marL="685800" lvl="0" indent="-342900" algn="l" rtl="0">
              <a:spcBef>
                <a:spcPts val="0"/>
              </a:spcBef>
              <a:spcAft>
                <a:spcPts val="0"/>
              </a:spcAft>
              <a:buClr>
                <a:schemeClr val="dk1"/>
              </a:buClr>
              <a:buSzPts val="1800"/>
              <a:buFont typeface="Roboto"/>
              <a:buAutoNum type="arabicPeriod"/>
            </a:pPr>
            <a:r>
              <a:rPr lang="en" dirty="0">
                <a:solidFill>
                  <a:schemeClr val="dk1"/>
                </a:solidFill>
                <a:latin typeface="Roboto"/>
                <a:ea typeface="Roboto"/>
                <a:cs typeface="Roboto"/>
                <a:sym typeface="Roboto"/>
              </a:rPr>
              <a:t>Feasibility Conclusions 			</a:t>
            </a:r>
            <a:r>
              <a:rPr lang="en" sz="1400" dirty="0"/>
              <a:t>Emerson Beinhauer</a:t>
            </a:r>
            <a:endParaRPr sz="1400" dirty="0">
              <a:solidFill>
                <a:schemeClr val="dk1"/>
              </a:solidFill>
              <a:latin typeface="Roboto"/>
              <a:ea typeface="Roboto"/>
              <a:cs typeface="Roboto"/>
              <a:sym typeface="Roboto"/>
            </a:endParaRPr>
          </a:p>
          <a:p>
            <a:pPr marL="685800" lvl="0" indent="-342900" algn="l" rtl="0">
              <a:spcBef>
                <a:spcPts val="0"/>
              </a:spcBef>
              <a:spcAft>
                <a:spcPts val="0"/>
              </a:spcAft>
              <a:buClr>
                <a:schemeClr val="dk1"/>
              </a:buClr>
              <a:buSzPts val="1800"/>
              <a:buFont typeface="Roboto"/>
              <a:buAutoNum type="arabicPeriod"/>
            </a:pPr>
            <a:r>
              <a:rPr lang="en" dirty="0">
                <a:solidFill>
                  <a:schemeClr val="dk1"/>
                </a:solidFill>
                <a:latin typeface="Roboto"/>
                <a:ea typeface="Roboto"/>
                <a:cs typeface="Roboto"/>
                <a:sym typeface="Roboto"/>
              </a:rPr>
              <a:t>Future Work  			</a:t>
            </a:r>
            <a:r>
              <a:rPr lang="en" dirty="0"/>
              <a:t>	</a:t>
            </a:r>
            <a:r>
              <a:rPr lang="en" sz="1400" dirty="0">
                <a:solidFill>
                  <a:schemeClr val="dk1"/>
                </a:solidFill>
                <a:latin typeface="Roboto"/>
                <a:ea typeface="Roboto"/>
                <a:cs typeface="Roboto"/>
                <a:sym typeface="Roboto"/>
              </a:rPr>
              <a:t>Emerson Bein</a:t>
            </a:r>
            <a:r>
              <a:rPr lang="en" sz="1400" dirty="0"/>
              <a:t>hauer</a:t>
            </a:r>
            <a:endParaRPr sz="1400" dirty="0">
              <a:solidFill>
                <a:schemeClr val="dk1"/>
              </a:solidFill>
              <a:latin typeface="Roboto"/>
              <a:ea typeface="Roboto"/>
              <a:cs typeface="Roboto"/>
              <a:sym typeface="Roboto"/>
            </a:endParaRPr>
          </a:p>
        </p:txBody>
      </p:sp>
      <p:sp>
        <p:nvSpPr>
          <p:cNvPr id="65" name="Google Shape;65;p14"/>
          <p:cNvSpPr txBox="1">
            <a:spLocks noGrp="1"/>
          </p:cNvSpPr>
          <p:nvPr>
            <p:ph type="sldNum" idx="12"/>
          </p:nvPr>
        </p:nvSpPr>
        <p:spPr>
          <a:xfrm>
            <a:off x="8733327" y="4673700"/>
            <a:ext cx="410700" cy="393600"/>
          </a:xfrm>
          <a:prstGeom prst="rect">
            <a:avLst/>
          </a:prstGeom>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a:t>
            </a:fld>
            <a:endParaRPr/>
          </a:p>
        </p:txBody>
      </p:sp>
      <p:graphicFrame>
        <p:nvGraphicFramePr>
          <p:cNvPr id="66" name="Google Shape;66;p1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a:t>
            </a:fld>
            <a:endParaRPr/>
          </a:p>
        </p:txBody>
      </p:sp>
      <p:sp>
        <p:nvSpPr>
          <p:cNvPr id="249" name="Google Shape;249;p3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C</a:t>
            </a:r>
            <a:r>
              <a:rPr lang="en" sz="2666"/>
              <a:t>OMPUTATIONAL</a:t>
            </a:r>
            <a:r>
              <a:rPr lang="en" sz="3333"/>
              <a:t> A</a:t>
            </a:r>
            <a:r>
              <a:rPr lang="en" sz="2666"/>
              <a:t>NALYSIS</a:t>
            </a:r>
            <a:endParaRPr sz="2650"/>
          </a:p>
        </p:txBody>
      </p:sp>
      <p:sp>
        <p:nvSpPr>
          <p:cNvPr id="250" name="Google Shape;250;p32"/>
          <p:cNvSpPr txBox="1">
            <a:spLocks noGrp="1"/>
          </p:cNvSpPr>
          <p:nvPr>
            <p:ph type="body" idx="1"/>
          </p:nvPr>
        </p:nvSpPr>
        <p:spPr>
          <a:xfrm>
            <a:off x="356475" y="808850"/>
            <a:ext cx="36780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RANGE</a:t>
            </a:r>
            <a:endParaRPr/>
          </a:p>
          <a:p>
            <a:pPr marL="685800" lvl="0" indent="-342900" algn="l" rtl="0">
              <a:spcBef>
                <a:spcPts val="1200"/>
              </a:spcBef>
              <a:spcAft>
                <a:spcPts val="0"/>
              </a:spcAft>
              <a:buSzPts val="1800"/>
              <a:buChar char="➢"/>
            </a:pPr>
            <a:r>
              <a:rPr lang="en"/>
              <a:t>Range estimated computationally using extrapolated battery efficiency and energy density estimates</a:t>
            </a:r>
            <a:endParaRPr/>
          </a:p>
          <a:p>
            <a:pPr marL="685800" lvl="0" indent="-342900" algn="l" rtl="0">
              <a:spcBef>
                <a:spcPts val="1000"/>
              </a:spcBef>
              <a:spcAft>
                <a:spcPts val="0"/>
              </a:spcAft>
              <a:buSzPts val="1800"/>
              <a:buChar char="➢"/>
            </a:pPr>
            <a:r>
              <a:rPr lang="en"/>
              <a:t>Range = 150 NM</a:t>
            </a:r>
            <a:endParaRPr/>
          </a:p>
        </p:txBody>
      </p:sp>
      <p:pic>
        <p:nvPicPr>
          <p:cNvPr id="251" name="Google Shape;251;p32"/>
          <p:cNvPicPr preferRelativeResize="0"/>
          <p:nvPr/>
        </p:nvPicPr>
        <p:blipFill>
          <a:blip r:embed="rId3">
            <a:alphaModFix/>
          </a:blip>
          <a:stretch>
            <a:fillRect/>
          </a:stretch>
        </p:blipFill>
        <p:spPr>
          <a:xfrm>
            <a:off x="4034475" y="862575"/>
            <a:ext cx="4486100" cy="1387975"/>
          </a:xfrm>
          <a:prstGeom prst="rect">
            <a:avLst/>
          </a:prstGeom>
          <a:noFill/>
          <a:ln>
            <a:noFill/>
          </a:ln>
        </p:spPr>
      </p:pic>
      <p:graphicFrame>
        <p:nvGraphicFramePr>
          <p:cNvPr id="252" name="Google Shape;252;p32"/>
          <p:cNvGraphicFramePr/>
          <p:nvPr/>
        </p:nvGraphicFramePr>
        <p:xfrm>
          <a:off x="4034463" y="2250550"/>
          <a:ext cx="4486125" cy="1763750"/>
        </p:xfrm>
        <a:graphic>
          <a:graphicData uri="http://schemas.openxmlformats.org/drawingml/2006/table">
            <a:tbl>
              <a:tblPr>
                <a:noFill/>
                <a:tableStyleId>{5E8E6FE0-7721-4999-95ED-968F0FBED4CF}</a:tableStyleId>
              </a:tblPr>
              <a:tblGrid>
                <a:gridCol w="435125">
                  <a:extLst>
                    <a:ext uri="{9D8B030D-6E8A-4147-A177-3AD203B41FA5}">
                      <a16:colId xmlns:a16="http://schemas.microsoft.com/office/drawing/2014/main" val="20000"/>
                    </a:ext>
                  </a:extLst>
                </a:gridCol>
                <a:gridCol w="1841650">
                  <a:extLst>
                    <a:ext uri="{9D8B030D-6E8A-4147-A177-3AD203B41FA5}">
                      <a16:colId xmlns:a16="http://schemas.microsoft.com/office/drawing/2014/main" val="20001"/>
                    </a:ext>
                  </a:extLst>
                </a:gridCol>
                <a:gridCol w="535225">
                  <a:extLst>
                    <a:ext uri="{9D8B030D-6E8A-4147-A177-3AD203B41FA5}">
                      <a16:colId xmlns:a16="http://schemas.microsoft.com/office/drawing/2014/main" val="20002"/>
                    </a:ext>
                  </a:extLst>
                </a:gridCol>
                <a:gridCol w="1674125">
                  <a:extLst>
                    <a:ext uri="{9D8B030D-6E8A-4147-A177-3AD203B41FA5}">
                      <a16:colId xmlns:a16="http://schemas.microsoft.com/office/drawing/2014/main" val="20003"/>
                    </a:ext>
                  </a:extLst>
                </a:gridCol>
              </a:tblGrid>
              <a:tr h="338075">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R</a:t>
                      </a:r>
                      <a:endParaRPr sz="1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Range</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i="1">
                          <a:solidFill>
                            <a:schemeClr val="dk1"/>
                          </a:solidFill>
                          <a:latin typeface="Times New Roman"/>
                          <a:ea typeface="Times New Roman"/>
                          <a:cs typeface="Times New Roman"/>
                          <a:sym typeface="Times New Roman"/>
                        </a:rPr>
                        <a:t>e</a:t>
                      </a:r>
                      <a:r>
                        <a:rPr lang="en" sz="1000" baseline="-25000">
                          <a:solidFill>
                            <a:schemeClr val="dk1"/>
                          </a:solidFill>
                          <a:latin typeface="Times New Roman"/>
                          <a:ea typeface="Times New Roman"/>
                          <a:cs typeface="Times New Roman"/>
                          <a:sym typeface="Times New Roman"/>
                        </a:rPr>
                        <a:t>bat</a:t>
                      </a:r>
                      <a:endParaRPr sz="1000" baseline="-25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Battery Energy Density</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38075">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E</a:t>
                      </a:r>
                      <a:r>
                        <a:rPr lang="en" sz="1000" baseline="-25000">
                          <a:solidFill>
                            <a:schemeClr val="dk1"/>
                          </a:solidFill>
                          <a:latin typeface="Times New Roman"/>
                          <a:ea typeface="Times New Roman"/>
                          <a:cs typeface="Times New Roman"/>
                          <a:sym typeface="Times New Roman"/>
                        </a:rPr>
                        <a:t>0,tot</a:t>
                      </a:r>
                      <a:endParaRPr sz="1000" baseline="-25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Total Energy at takeoff</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W</a:t>
                      </a:r>
                      <a:r>
                        <a:rPr lang="en" sz="1000" baseline="-25000">
                          <a:solidFill>
                            <a:schemeClr val="dk1"/>
                          </a:solidFill>
                          <a:latin typeface="Times New Roman"/>
                          <a:ea typeface="Times New Roman"/>
                          <a:cs typeface="Times New Roman"/>
                          <a:sym typeface="Times New Roman"/>
                        </a:rPr>
                        <a:t>OE</a:t>
                      </a:r>
                      <a:endParaRPr sz="1000" baseline="-25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Empty Weight</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38075">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𝜂</a:t>
                      </a:r>
                      <a:r>
                        <a:rPr lang="en" sz="1000" baseline="-25000">
                          <a:solidFill>
                            <a:schemeClr val="dk1"/>
                          </a:solidFill>
                          <a:latin typeface="Times New Roman"/>
                          <a:ea typeface="Times New Roman"/>
                          <a:cs typeface="Times New Roman"/>
                          <a:sym typeface="Times New Roman"/>
                        </a:rPr>
                        <a:t>2</a:t>
                      </a:r>
                      <a:endParaRPr sz="1000" baseline="-25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Propulsive Efficiency</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W</a:t>
                      </a:r>
                      <a:r>
                        <a:rPr lang="en" sz="1000" baseline="-25000">
                          <a:solidFill>
                            <a:schemeClr val="dk1"/>
                          </a:solidFill>
                          <a:latin typeface="Times New Roman"/>
                          <a:ea typeface="Times New Roman"/>
                          <a:cs typeface="Times New Roman"/>
                          <a:sym typeface="Times New Roman"/>
                        </a:rPr>
                        <a:t>PL</a:t>
                      </a:r>
                      <a:endParaRPr sz="1000" baseline="-25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Payload Weight</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38075">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𝜂</a:t>
                      </a:r>
                      <a:r>
                        <a:rPr lang="en" sz="1000" baseline="-25000">
                          <a:solidFill>
                            <a:schemeClr val="dk1"/>
                          </a:solidFill>
                          <a:latin typeface="Times New Roman"/>
                          <a:ea typeface="Times New Roman"/>
                          <a:cs typeface="Times New Roman"/>
                          <a:sym typeface="Times New Roman"/>
                        </a:rPr>
                        <a:t>3</a:t>
                      </a:r>
                      <a:endParaRPr sz="1000" baseline="-25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Battery Efficiency</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L/D</a:t>
                      </a:r>
                      <a:endParaRPr sz="1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Lift-to-Drag Ratio</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38075">
                <a:tc>
                  <a:txBody>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g</a:t>
                      </a:r>
                      <a:endParaRPr sz="1000">
                        <a:solidFill>
                          <a:schemeClr val="dk1"/>
                        </a:solidFill>
                        <a:latin typeface="Times New Roman"/>
                        <a:ea typeface="Times New Roman"/>
                        <a:cs typeface="Times New Roman"/>
                        <a:sym typeface="Times New Roman"/>
                      </a:endParaRPr>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Acceleration due to gravity</a:t>
                      </a:r>
                      <a:endParaRPr sz="10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500"/>
                    </a:p>
                  </a:txBody>
                  <a:tcPr marL="91425" marR="91425" marT="91425" marB="91425">
                    <a:lnL w="2857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500"/>
                    </a:p>
                  </a:txBody>
                  <a:tcPr marL="91425" marR="91425" marT="91425" marB="91425">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53" name="Google Shape;253;p32"/>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54" name="Google Shape;254;p3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21</a:t>
            </a:fld>
            <a:endParaRPr/>
          </a:p>
        </p:txBody>
      </p:sp>
      <p:sp>
        <p:nvSpPr>
          <p:cNvPr id="260" name="Google Shape;260;p33"/>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AAA vs. Computational model comparison</a:t>
            </a:r>
            <a:endParaRPr>
              <a:solidFill>
                <a:schemeClr val="dk1"/>
              </a:solidFill>
              <a:latin typeface="Roboto"/>
              <a:ea typeface="Roboto"/>
              <a:cs typeface="Roboto"/>
              <a:sym typeface="Roboto"/>
            </a:endParaRPr>
          </a:p>
          <a:p>
            <a:pPr marL="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261" name="Google Shape;261;p3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sp>
        <p:nvSpPr>
          <p:cNvPr id="262" name="Google Shape;262;p33"/>
          <p:cNvSpPr txBox="1">
            <a:spLocks noGrp="1"/>
          </p:cNvSpPr>
          <p:nvPr>
            <p:ph type="body" idx="1"/>
          </p:nvPr>
        </p:nvSpPr>
        <p:spPr>
          <a:xfrm>
            <a:off x="1565250" y="3828000"/>
            <a:ext cx="6013500" cy="393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1018"/>
              <a:buNone/>
            </a:pPr>
            <a:r>
              <a:rPr lang="en" sz="1000" i="1"/>
              <a:t>AAA Range and Endurance Estimates Verified with Computational Models</a:t>
            </a:r>
            <a:endParaRPr sz="1000" i="1">
              <a:solidFill>
                <a:schemeClr val="dk1"/>
              </a:solidFill>
              <a:latin typeface="Roboto"/>
              <a:ea typeface="Roboto"/>
              <a:cs typeface="Roboto"/>
              <a:sym typeface="Roboto"/>
            </a:endParaRPr>
          </a:p>
        </p:txBody>
      </p:sp>
      <p:graphicFrame>
        <p:nvGraphicFramePr>
          <p:cNvPr id="263" name="Google Shape;263;p33"/>
          <p:cNvGraphicFramePr/>
          <p:nvPr/>
        </p:nvGraphicFramePr>
        <p:xfrm>
          <a:off x="311688" y="1115290"/>
          <a:ext cx="8103300" cy="2712700"/>
        </p:xfrm>
        <a:graphic>
          <a:graphicData uri="http://schemas.openxmlformats.org/drawingml/2006/table">
            <a:tbl>
              <a:tblPr>
                <a:noFill/>
                <a:tableStyleId>{5E8E6FE0-7721-4999-95ED-968F0FBED4CF}</a:tableStyleId>
              </a:tblPr>
              <a:tblGrid>
                <a:gridCol w="2025825">
                  <a:extLst>
                    <a:ext uri="{9D8B030D-6E8A-4147-A177-3AD203B41FA5}">
                      <a16:colId xmlns:a16="http://schemas.microsoft.com/office/drawing/2014/main" val="20000"/>
                    </a:ext>
                  </a:extLst>
                </a:gridCol>
                <a:gridCol w="2025825">
                  <a:extLst>
                    <a:ext uri="{9D8B030D-6E8A-4147-A177-3AD203B41FA5}">
                      <a16:colId xmlns:a16="http://schemas.microsoft.com/office/drawing/2014/main" val="20001"/>
                    </a:ext>
                  </a:extLst>
                </a:gridCol>
                <a:gridCol w="2025825">
                  <a:extLst>
                    <a:ext uri="{9D8B030D-6E8A-4147-A177-3AD203B41FA5}">
                      <a16:colId xmlns:a16="http://schemas.microsoft.com/office/drawing/2014/main" val="20002"/>
                    </a:ext>
                  </a:extLst>
                </a:gridCol>
                <a:gridCol w="2025825">
                  <a:extLst>
                    <a:ext uri="{9D8B030D-6E8A-4147-A177-3AD203B41FA5}">
                      <a16:colId xmlns:a16="http://schemas.microsoft.com/office/drawing/2014/main" val="20003"/>
                    </a:ext>
                  </a:extLst>
                </a:gridCol>
              </a:tblGrid>
              <a:tr h="678175">
                <a:tc>
                  <a:txBody>
                    <a:bodyPr/>
                    <a:lstStyle/>
                    <a:p>
                      <a:pPr marL="0" lvl="0" indent="0" algn="ctr" rtl="0">
                        <a:spcBef>
                          <a:spcPts val="0"/>
                        </a:spcBef>
                        <a:spcAft>
                          <a:spcPts val="0"/>
                        </a:spcAft>
                        <a:buNone/>
                      </a:pPr>
                      <a:r>
                        <a:rPr lang="en" sz="1600" b="1">
                          <a:solidFill>
                            <a:schemeClr val="lt1"/>
                          </a:solidFill>
                          <a:latin typeface="Roboto"/>
                          <a:ea typeface="Roboto"/>
                          <a:cs typeface="Roboto"/>
                          <a:sym typeface="Roboto"/>
                        </a:rPr>
                        <a:t>Variable</a:t>
                      </a:r>
                      <a:endParaRPr sz="1600"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600" b="1">
                          <a:solidFill>
                            <a:schemeClr val="lt1"/>
                          </a:solidFill>
                          <a:latin typeface="Roboto"/>
                          <a:ea typeface="Roboto"/>
                          <a:cs typeface="Roboto"/>
                          <a:sym typeface="Roboto"/>
                        </a:rPr>
                        <a:t>AAA</a:t>
                      </a:r>
                      <a:endParaRPr sz="1600"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600" b="1">
                          <a:solidFill>
                            <a:schemeClr val="lt1"/>
                          </a:solidFill>
                          <a:latin typeface="Roboto"/>
                          <a:ea typeface="Roboto"/>
                          <a:cs typeface="Roboto"/>
                          <a:sym typeface="Roboto"/>
                        </a:rPr>
                        <a:t>Matlab Model</a:t>
                      </a:r>
                      <a:endParaRPr sz="1600"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600" b="1">
                          <a:solidFill>
                            <a:schemeClr val="lt1"/>
                          </a:solidFill>
                          <a:latin typeface="Roboto"/>
                          <a:ea typeface="Roboto"/>
                          <a:cs typeface="Roboto"/>
                          <a:sym typeface="Roboto"/>
                        </a:rPr>
                        <a:t>Percent Difference</a:t>
                      </a:r>
                      <a:endParaRPr sz="1600"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678175">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L/D</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9.79</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8.67</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-12.9%</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678175">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C</a:t>
                      </a:r>
                      <a:r>
                        <a:rPr lang="en" sz="1600" baseline="-25000">
                          <a:solidFill>
                            <a:schemeClr val="lt1"/>
                          </a:solidFill>
                          <a:latin typeface="Roboto"/>
                          <a:ea typeface="Roboto"/>
                          <a:cs typeface="Roboto"/>
                          <a:sym typeface="Roboto"/>
                        </a:rPr>
                        <a:t>D0</a:t>
                      </a:r>
                      <a:endParaRPr sz="1600" baseline="-250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0.0391</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0.01828</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-113.9%</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678175">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Oswald’s Efficiency </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0.8908</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0.9728</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600">
                          <a:solidFill>
                            <a:schemeClr val="lt1"/>
                          </a:solidFill>
                          <a:latin typeface="Roboto"/>
                          <a:ea typeface="Roboto"/>
                          <a:cs typeface="Roboto"/>
                          <a:sym typeface="Roboto"/>
                        </a:rPr>
                        <a:t>+8.2%</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bl>
          </a:graphicData>
        </a:graphic>
      </p:graphicFrame>
      <p:graphicFrame>
        <p:nvGraphicFramePr>
          <p:cNvPr id="264" name="Google Shape;264;p33"/>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65" name="Google Shape;265;p33"/>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66" name="Google Shape;266;p3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22</a:t>
            </a:fld>
            <a:endParaRPr/>
          </a:p>
        </p:txBody>
      </p:sp>
      <p:sp>
        <p:nvSpPr>
          <p:cNvPr id="272" name="Google Shape;272;p34"/>
          <p:cNvSpPr txBox="1">
            <a:spLocks noGrp="1"/>
          </p:cNvSpPr>
          <p:nvPr>
            <p:ph type="body" idx="1"/>
          </p:nvPr>
        </p:nvSpPr>
        <p:spPr>
          <a:xfrm>
            <a:off x="311700" y="1024275"/>
            <a:ext cx="8520600" cy="31173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Limitations</a:t>
            </a:r>
            <a:endParaRPr>
              <a:solidFill>
                <a:schemeClr val="dk1"/>
              </a:solidFill>
              <a:latin typeface="Roboto"/>
              <a:ea typeface="Roboto"/>
              <a:cs typeface="Roboto"/>
              <a:sym typeface="Roboto"/>
            </a:endParaRPr>
          </a:p>
          <a:p>
            <a:pPr marL="685800" lvl="0" indent="-342900" algn="l" rtl="0">
              <a:spcBef>
                <a:spcPts val="1200"/>
              </a:spcBef>
              <a:spcAft>
                <a:spcPts val="0"/>
              </a:spcAft>
              <a:buClr>
                <a:schemeClr val="dk1"/>
              </a:buClr>
              <a:buSzPts val="1800"/>
              <a:buFont typeface="Roboto"/>
              <a:buChar char="➢"/>
            </a:pPr>
            <a:r>
              <a:rPr lang="en"/>
              <a:t>Precision</a:t>
            </a:r>
            <a:endParaRPr/>
          </a:p>
          <a:p>
            <a:pPr marL="1028700" marR="103084" lvl="1" indent="-317500" algn="l" rtl="0">
              <a:spcBef>
                <a:spcPts val="0"/>
              </a:spcBef>
              <a:spcAft>
                <a:spcPts val="0"/>
              </a:spcAft>
              <a:buSzPts val="1400"/>
              <a:buChar char="○"/>
            </a:pPr>
            <a:r>
              <a:rPr lang="en"/>
              <a:t>Design team c</a:t>
            </a:r>
            <a:r>
              <a:rPr lang="en" sz="1400"/>
              <a:t>annot be confident in results due to lack of knowledge in the models underlying CFD software</a:t>
            </a:r>
            <a:endParaRPr sz="1400"/>
          </a:p>
          <a:p>
            <a:pPr marL="1028700" lvl="1" indent="-317500" algn="l" rtl="0">
              <a:spcBef>
                <a:spcPts val="0"/>
              </a:spcBef>
              <a:spcAft>
                <a:spcPts val="0"/>
              </a:spcAft>
              <a:buSzPts val="1400"/>
              <a:buChar char="○"/>
            </a:pPr>
            <a:r>
              <a:rPr lang="en" sz="1400"/>
              <a:t>Different programs/models</a:t>
            </a:r>
            <a:r>
              <a:rPr lang="en"/>
              <a:t> vary in precision</a:t>
            </a:r>
            <a:r>
              <a:rPr lang="en" sz="1400"/>
              <a:t> due to a variety of factors</a:t>
            </a:r>
            <a:endParaRPr/>
          </a:p>
          <a:p>
            <a:pPr marL="1371600" lvl="2" indent="-317500" algn="l" rtl="0">
              <a:spcBef>
                <a:spcPts val="0"/>
              </a:spcBef>
              <a:spcAft>
                <a:spcPts val="0"/>
              </a:spcAft>
              <a:buSzPts val="1400"/>
              <a:buChar char="■"/>
            </a:pPr>
            <a:r>
              <a:rPr lang="en"/>
              <a:t>R</a:t>
            </a:r>
            <a:r>
              <a:rPr lang="en" sz="1400"/>
              <a:t>equir</a:t>
            </a:r>
            <a:r>
              <a:rPr lang="en"/>
              <a:t>es</a:t>
            </a:r>
            <a:r>
              <a:rPr lang="en" sz="1400"/>
              <a:t> intricate understanding of </a:t>
            </a:r>
            <a:r>
              <a:rPr lang="en"/>
              <a:t>the</a:t>
            </a:r>
            <a:r>
              <a:rPr lang="en" sz="1400"/>
              <a:t> models to account for inconsistencies</a:t>
            </a:r>
            <a:endParaRPr/>
          </a:p>
          <a:p>
            <a:pPr marL="685800" lvl="0" indent="-342900" algn="l" rtl="0">
              <a:spcBef>
                <a:spcPts val="1000"/>
              </a:spcBef>
              <a:spcAft>
                <a:spcPts val="0"/>
              </a:spcAft>
              <a:buSzPts val="1800"/>
              <a:buChar char="➢"/>
            </a:pPr>
            <a:r>
              <a:rPr lang="en"/>
              <a:t>Practical Utility</a:t>
            </a:r>
            <a:endParaRPr/>
          </a:p>
          <a:p>
            <a:pPr marL="1028700" lvl="1" indent="-317500" algn="l" rtl="0">
              <a:spcBef>
                <a:spcPts val="0"/>
              </a:spcBef>
              <a:spcAft>
                <a:spcPts val="0"/>
              </a:spcAft>
              <a:buSzPts val="1400"/>
              <a:buChar char="○"/>
            </a:pPr>
            <a:r>
              <a:rPr lang="en"/>
              <a:t>Limited due to complex geometries, aforementioned limitations, etc.</a:t>
            </a:r>
            <a:endParaRPr/>
          </a:p>
        </p:txBody>
      </p:sp>
      <p:sp>
        <p:nvSpPr>
          <p:cNvPr id="273" name="Google Shape;273;p3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C</a:t>
            </a:r>
            <a:r>
              <a:rPr lang="en" sz="2666"/>
              <a:t>OMPUTATIONAL</a:t>
            </a:r>
            <a:r>
              <a:rPr lang="en" sz="3333"/>
              <a:t> F</a:t>
            </a:r>
            <a:r>
              <a:rPr lang="en" sz="2650"/>
              <a:t>LUID</a:t>
            </a:r>
            <a:r>
              <a:rPr lang="en" sz="3333"/>
              <a:t> D</a:t>
            </a:r>
            <a:r>
              <a:rPr lang="en" sz="2650"/>
              <a:t>YNAMICS</a:t>
            </a:r>
            <a:endParaRPr sz="2650"/>
          </a:p>
        </p:txBody>
      </p:sp>
      <p:graphicFrame>
        <p:nvGraphicFramePr>
          <p:cNvPr id="274" name="Google Shape;274;p34"/>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75" name="Google Shape;275;p34"/>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graphicFrame>
        <p:nvGraphicFramePr>
          <p:cNvPr id="276" name="Google Shape;276;p3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p:nvPr/>
        </p:nvSpPr>
        <p:spPr>
          <a:xfrm>
            <a:off x="0" y="1017725"/>
            <a:ext cx="9144000" cy="3632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282" name="Google Shape;282;p3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23</a:t>
            </a:fld>
            <a:endParaRPr/>
          </a:p>
        </p:txBody>
      </p:sp>
      <p:sp>
        <p:nvSpPr>
          <p:cNvPr id="283" name="Google Shape;283;p35"/>
          <p:cNvSpPr txBox="1">
            <a:spLocks noGrp="1"/>
          </p:cNvSpPr>
          <p:nvPr>
            <p:ph type="body" idx="1"/>
          </p:nvPr>
        </p:nvSpPr>
        <p:spPr>
          <a:xfrm>
            <a:off x="311700" y="1152475"/>
            <a:ext cx="4773000" cy="3416400"/>
          </a:xfrm>
          <a:prstGeom prst="rect">
            <a:avLst/>
          </a:prstGeom>
          <a:noFill/>
        </p:spPr>
        <p:txBody>
          <a:bodyPr spcFirstLastPara="1" wrap="square" lIns="91425" tIns="91425" rIns="91425" bIns="91425" anchor="t" anchorCtr="0">
            <a:normAutofit/>
          </a:bodyPr>
          <a:lstStyle/>
          <a:p>
            <a:pPr marL="228600" lvl="0" indent="0" algn="l" rtl="0">
              <a:spcBef>
                <a:spcPts val="0"/>
              </a:spcBef>
              <a:spcAft>
                <a:spcPts val="0"/>
              </a:spcAft>
              <a:buNone/>
            </a:pPr>
            <a:r>
              <a:rPr lang="en">
                <a:solidFill>
                  <a:schemeClr val="lt1"/>
                </a:solidFill>
              </a:rPr>
              <a:t>Value</a:t>
            </a:r>
            <a:endParaRPr>
              <a:solidFill>
                <a:schemeClr val="lt1"/>
              </a:solidFill>
              <a:latin typeface="Roboto"/>
              <a:ea typeface="Roboto"/>
              <a:cs typeface="Roboto"/>
              <a:sym typeface="Roboto"/>
            </a:endParaRPr>
          </a:p>
          <a:p>
            <a:pPr marL="685800" marR="70274" lvl="0" indent="-342900" algn="l" rtl="0">
              <a:spcBef>
                <a:spcPts val="1200"/>
              </a:spcBef>
              <a:spcAft>
                <a:spcPts val="0"/>
              </a:spcAft>
              <a:buClr>
                <a:schemeClr val="lt1"/>
              </a:buClr>
              <a:buSzPts val="1800"/>
              <a:buChar char="➢"/>
            </a:pPr>
            <a:r>
              <a:rPr lang="en">
                <a:solidFill>
                  <a:schemeClr val="lt1"/>
                </a:solidFill>
              </a:rPr>
              <a:t>Qualitative analysis of flow</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Flow visualization</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Can observe general trends such as localized</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Relative velocity/pressure hotspots</a:t>
            </a:r>
            <a:endParaRPr>
              <a:solidFill>
                <a:schemeClr val="lt1"/>
              </a:solidFill>
            </a:endParaRPr>
          </a:p>
          <a:p>
            <a:pPr marL="685800" marR="70274" lvl="0" indent="-342900" algn="l" rtl="0">
              <a:spcBef>
                <a:spcPts val="0"/>
              </a:spcBef>
              <a:spcAft>
                <a:spcPts val="0"/>
              </a:spcAft>
              <a:buClr>
                <a:schemeClr val="lt1"/>
              </a:buClr>
              <a:buSzPts val="1800"/>
              <a:buChar char="➢"/>
            </a:pPr>
            <a:r>
              <a:rPr lang="en">
                <a:solidFill>
                  <a:schemeClr val="lt1"/>
                </a:solidFill>
              </a:rPr>
              <a:t>Individual component modeling</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Effect of wingtips/winglets on downwash vortices</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Aerodynamic fairings on landing gear</a:t>
            </a:r>
            <a:endParaRPr>
              <a:solidFill>
                <a:schemeClr val="lt1"/>
              </a:solidFill>
            </a:endParaRPr>
          </a:p>
        </p:txBody>
      </p:sp>
      <p:pic>
        <p:nvPicPr>
          <p:cNvPr id="284" name="Google Shape;284;p35"/>
          <p:cNvPicPr preferRelativeResize="0"/>
          <p:nvPr/>
        </p:nvPicPr>
        <p:blipFill>
          <a:blip r:embed="rId3">
            <a:alphaModFix/>
          </a:blip>
          <a:stretch>
            <a:fillRect/>
          </a:stretch>
        </p:blipFill>
        <p:spPr>
          <a:xfrm>
            <a:off x="4859650" y="1299564"/>
            <a:ext cx="4150776" cy="2038625"/>
          </a:xfrm>
          <a:prstGeom prst="rect">
            <a:avLst/>
          </a:prstGeom>
          <a:noFill/>
          <a:ln>
            <a:noFill/>
          </a:ln>
        </p:spPr>
      </p:pic>
      <p:sp>
        <p:nvSpPr>
          <p:cNvPr id="285" name="Google Shape;285;p3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C</a:t>
            </a:r>
            <a:r>
              <a:rPr lang="en" sz="2666"/>
              <a:t>OMPUTATIONAL</a:t>
            </a:r>
            <a:r>
              <a:rPr lang="en" sz="3333"/>
              <a:t> F</a:t>
            </a:r>
            <a:r>
              <a:rPr lang="en" sz="2650"/>
              <a:t>LUID</a:t>
            </a:r>
            <a:r>
              <a:rPr lang="en" sz="3333"/>
              <a:t> D</a:t>
            </a:r>
            <a:r>
              <a:rPr lang="en" sz="2650"/>
              <a:t>YNAMICS</a:t>
            </a:r>
            <a:endParaRPr sz="2650"/>
          </a:p>
        </p:txBody>
      </p:sp>
      <p:graphicFrame>
        <p:nvGraphicFramePr>
          <p:cNvPr id="286" name="Google Shape;286;p35"/>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87" name="Google Shape;287;p35"/>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p:txBody>
      </p:sp>
      <p:graphicFrame>
        <p:nvGraphicFramePr>
          <p:cNvPr id="288" name="Google Shape;288;p3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24</a:t>
            </a:fld>
            <a:endParaRPr/>
          </a:p>
        </p:txBody>
      </p:sp>
      <p:sp>
        <p:nvSpPr>
          <p:cNvPr id="294" name="Google Shape;294;p3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F</a:t>
            </a:r>
            <a:r>
              <a:rPr lang="en" sz="2650"/>
              <a:t>EASIBILITY</a:t>
            </a:r>
            <a:r>
              <a:rPr lang="en" sz="3333"/>
              <a:t> T</a:t>
            </a:r>
            <a:r>
              <a:rPr lang="en" sz="2650"/>
              <a:t>RACKING</a:t>
            </a:r>
            <a:r>
              <a:rPr lang="en" sz="3333"/>
              <a:t>: D</a:t>
            </a:r>
            <a:r>
              <a:rPr lang="en" sz="2650"/>
              <a:t>ESIGN</a:t>
            </a:r>
            <a:endParaRPr sz="2650"/>
          </a:p>
        </p:txBody>
      </p:sp>
      <p:graphicFrame>
        <p:nvGraphicFramePr>
          <p:cNvPr id="295" name="Google Shape;295;p36"/>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296" name="Google Shape;296;p36"/>
          <p:cNvGraphicFramePr/>
          <p:nvPr/>
        </p:nvGraphicFramePr>
        <p:xfrm>
          <a:off x="1077075" y="808375"/>
          <a:ext cx="7051475" cy="1043650"/>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999800">
                  <a:extLst>
                    <a:ext uri="{9D8B030D-6E8A-4147-A177-3AD203B41FA5}">
                      <a16:colId xmlns:a16="http://schemas.microsoft.com/office/drawing/2014/main" val="20002"/>
                    </a:ext>
                  </a:extLst>
                </a:gridCol>
                <a:gridCol w="1052075">
                  <a:extLst>
                    <a:ext uri="{9D8B030D-6E8A-4147-A177-3AD203B41FA5}">
                      <a16:colId xmlns:a16="http://schemas.microsoft.com/office/drawing/2014/main" val="20003"/>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Section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CPEs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Requirements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562125">
                <a:tc>
                  <a:txBody>
                    <a:bodyPr/>
                    <a:lstStyle/>
                    <a:p>
                      <a:pPr marL="0" lvl="0" indent="0" algn="l" rtl="0">
                        <a:spcBef>
                          <a:spcPts val="0"/>
                        </a:spcBef>
                        <a:spcAft>
                          <a:spcPts val="0"/>
                        </a:spcAft>
                        <a:buNone/>
                      </a:pPr>
                      <a:r>
                        <a:rPr lang="en">
                          <a:latin typeface="Roboto"/>
                          <a:ea typeface="Roboto"/>
                          <a:cs typeface="Roboto"/>
                          <a:sym typeface="Roboto"/>
                        </a:rPr>
                        <a:t>Design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CPE1, CPE2, CPE3</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FR1, FR2, FR3, FR6</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graphicFrame>
        <p:nvGraphicFramePr>
          <p:cNvPr id="297" name="Google Shape;297;p36"/>
          <p:cNvGraphicFramePr/>
          <p:nvPr/>
        </p:nvGraphicFramePr>
        <p:xfrm>
          <a:off x="1077075" y="1852025"/>
          <a:ext cx="7051475" cy="2663715"/>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999800">
                  <a:extLst>
                    <a:ext uri="{9D8B030D-6E8A-4147-A177-3AD203B41FA5}">
                      <a16:colId xmlns:a16="http://schemas.microsoft.com/office/drawing/2014/main" val="20002"/>
                    </a:ext>
                  </a:extLst>
                </a:gridCol>
                <a:gridCol w="1052075">
                  <a:extLst>
                    <a:ext uri="{9D8B030D-6E8A-4147-A177-3AD203B41FA5}">
                      <a16:colId xmlns:a16="http://schemas.microsoft.com/office/drawing/2014/main" val="20003"/>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Preliminary Concern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CPEs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Addressed?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latin typeface="Roboto"/>
                          <a:ea typeface="Roboto"/>
                          <a:cs typeface="Roboto"/>
                          <a:sym typeface="Roboto"/>
                        </a:rPr>
                        <a:t>AAA Baseline Weight/Performance</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CPE1, CPE2</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Yes: Work Needed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81525">
                <a:tc>
                  <a:txBody>
                    <a:bodyPr/>
                    <a:lstStyle/>
                    <a:p>
                      <a:pPr marL="0" lvl="0" indent="0" algn="l" rtl="0">
                        <a:spcBef>
                          <a:spcPts val="0"/>
                        </a:spcBef>
                        <a:spcAft>
                          <a:spcPts val="0"/>
                        </a:spcAft>
                        <a:buNone/>
                      </a:pPr>
                      <a:r>
                        <a:rPr lang="en">
                          <a:latin typeface="Roboto"/>
                          <a:ea typeface="Roboto"/>
                          <a:cs typeface="Roboto"/>
                          <a:sym typeface="Roboto"/>
                        </a:rPr>
                        <a:t>Computational Analysis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CPE1, CPE2</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Yes: Work Needed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81525">
                <a:tc>
                  <a:txBody>
                    <a:bodyPr/>
                    <a:lstStyle/>
                    <a:p>
                      <a:pPr marL="0" lvl="0" indent="0" algn="l" rtl="0">
                        <a:spcBef>
                          <a:spcPts val="0"/>
                        </a:spcBef>
                        <a:spcAft>
                          <a:spcPts val="0"/>
                        </a:spcAft>
                        <a:buNone/>
                      </a:pPr>
                      <a:r>
                        <a:rPr lang="en">
                          <a:latin typeface="Roboto"/>
                          <a:ea typeface="Roboto"/>
                          <a:cs typeface="Roboto"/>
                          <a:sym typeface="Roboto"/>
                        </a:rPr>
                        <a:t>Aerodynamic Analysis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CPE2</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Yes: Work Needed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81525">
                <a:tc>
                  <a:txBody>
                    <a:bodyPr/>
                    <a:lstStyle/>
                    <a:p>
                      <a:pPr marL="0" lvl="0" indent="0" algn="l" rtl="0">
                        <a:spcBef>
                          <a:spcPts val="0"/>
                        </a:spcBef>
                        <a:spcAft>
                          <a:spcPts val="0"/>
                        </a:spcAft>
                        <a:buNone/>
                      </a:pPr>
                      <a:r>
                        <a:rPr lang="en">
                          <a:latin typeface="Roboto"/>
                          <a:ea typeface="Roboto"/>
                          <a:cs typeface="Roboto"/>
                          <a:sym typeface="Roboto"/>
                        </a:rPr>
                        <a:t>CFD</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CPE3</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300">
                          <a:latin typeface="Roboto"/>
                          <a:ea typeface="Roboto"/>
                          <a:cs typeface="Roboto"/>
                          <a:sym typeface="Roboto"/>
                        </a:rPr>
                        <a:t>Yes: Very Limited Utilit</a:t>
                      </a:r>
                      <a:r>
                        <a:rPr lang="en">
                          <a:latin typeface="Roboto"/>
                          <a:ea typeface="Roboto"/>
                          <a:cs typeface="Roboto"/>
                          <a:sym typeface="Roboto"/>
                        </a:rPr>
                        <a: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cxnSp>
        <p:nvCxnSpPr>
          <p:cNvPr id="298" name="Google Shape;298;p36"/>
          <p:cNvCxnSpPr/>
          <p:nvPr/>
        </p:nvCxnSpPr>
        <p:spPr>
          <a:xfrm>
            <a:off x="8420650" y="3543550"/>
            <a:ext cx="333000" cy="0"/>
          </a:xfrm>
          <a:prstGeom prst="straightConnector1">
            <a:avLst/>
          </a:prstGeom>
          <a:noFill/>
          <a:ln w="28575" cap="flat" cmpd="sng">
            <a:solidFill>
              <a:schemeClr val="dk1"/>
            </a:solidFill>
            <a:prstDash val="solid"/>
            <a:round/>
            <a:headEnd type="none" w="med" len="med"/>
            <a:tailEnd type="triangle" w="med" len="med"/>
          </a:ln>
        </p:spPr>
      </p:cxnSp>
      <p:graphicFrame>
        <p:nvGraphicFramePr>
          <p:cNvPr id="299" name="Google Shape;299;p3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3" action="ppaction://hlinksldjump"/>
              </a:rPr>
              <a:t>Wind Tunnel Testing</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4" action="ppaction://hlinksldjump"/>
              </a:rPr>
              <a:t>Wind Tunnel Testing Sensors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5" action="ppaction://hlinksldjump"/>
              </a:rPr>
              <a:t>Glider Testing</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
        <p:nvSpPr>
          <p:cNvPr id="305" name="Google Shape;305;p37"/>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t>
            </a:r>
            <a:r>
              <a:rPr lang="en" sz="3600"/>
              <a:t>ESTING</a:t>
            </a:r>
            <a:r>
              <a:rPr lang="en"/>
              <a:t> F</a:t>
            </a:r>
            <a:r>
              <a:rPr lang="en" sz="3600"/>
              <a:t>EASIBILITY</a:t>
            </a:r>
            <a:endParaRPr sz="3600"/>
          </a:p>
          <a:p>
            <a:pPr marL="0" lvl="0" indent="0" algn="ctr" rtl="0">
              <a:spcBef>
                <a:spcPts val="0"/>
              </a:spcBef>
              <a:spcAft>
                <a:spcPts val="0"/>
              </a:spcAft>
              <a:buNone/>
            </a:pPr>
            <a:r>
              <a:rPr lang="en" sz="1800">
                <a:latin typeface="Roboto"/>
                <a:ea typeface="Roboto"/>
                <a:cs typeface="Roboto"/>
                <a:sym typeface="Roboto"/>
              </a:rPr>
              <a:t>Presented by: </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Fernando Chavez</a:t>
            </a:r>
            <a:endParaRPr sz="1800">
              <a:latin typeface="Roboto"/>
              <a:ea typeface="Roboto"/>
              <a:cs typeface="Roboto"/>
              <a:sym typeface="Roboto"/>
            </a:endParaRPr>
          </a:p>
        </p:txBody>
      </p:sp>
      <p:sp>
        <p:nvSpPr>
          <p:cNvPr id="306" name="Google Shape;306;p3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25</a:t>
            </a:fld>
            <a:endParaRPr/>
          </a:p>
        </p:txBody>
      </p:sp>
      <p:cxnSp>
        <p:nvCxnSpPr>
          <p:cNvPr id="307" name="Google Shape;307;p37"/>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26</a:t>
            </a:fld>
            <a:endParaRPr/>
          </a:p>
        </p:txBody>
      </p:sp>
      <p:sp>
        <p:nvSpPr>
          <p:cNvPr id="313" name="Google Shape;313;p38"/>
          <p:cNvSpPr txBox="1">
            <a:spLocks noGrp="1"/>
          </p:cNvSpPr>
          <p:nvPr>
            <p:ph type="title"/>
          </p:nvPr>
        </p:nvSpPr>
        <p:spPr>
          <a:xfrm>
            <a:off x="0" y="4425"/>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T</a:t>
            </a:r>
            <a:r>
              <a:rPr lang="en" sz="2650"/>
              <a:t>ESTING</a:t>
            </a:r>
            <a:endParaRPr/>
          </a:p>
        </p:txBody>
      </p:sp>
      <p:graphicFrame>
        <p:nvGraphicFramePr>
          <p:cNvPr id="314" name="Google Shape;314;p38"/>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315" name="Google Shape;315;p38"/>
          <p:cNvSpPr txBox="1">
            <a:spLocks noGrp="1"/>
          </p:cNvSpPr>
          <p:nvPr>
            <p:ph type="body" idx="1"/>
          </p:nvPr>
        </p:nvSpPr>
        <p:spPr>
          <a:xfrm>
            <a:off x="311700" y="1393575"/>
            <a:ext cx="8520600" cy="27480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Wind Tunnel Aerodynamic Validation (WTAV)</a:t>
            </a:r>
            <a:endParaRPr>
              <a:solidFill>
                <a:schemeClr val="dk1"/>
              </a:solidFill>
              <a:latin typeface="Roboto"/>
              <a:ea typeface="Roboto"/>
              <a:cs typeface="Roboto"/>
              <a:sym typeface="Roboto"/>
            </a:endParaRPr>
          </a:p>
          <a:p>
            <a:pPr marL="685800" lvl="0" indent="-342900" algn="l" rtl="0">
              <a:spcBef>
                <a:spcPts val="1200"/>
              </a:spcBef>
              <a:spcAft>
                <a:spcPts val="0"/>
              </a:spcAft>
              <a:buClr>
                <a:schemeClr val="dk1"/>
              </a:buClr>
              <a:buSzPts val="1800"/>
              <a:buFont typeface="Roboto"/>
              <a:buChar char="➢"/>
            </a:pPr>
            <a:r>
              <a:rPr lang="en"/>
              <a:t>Quantitative aircraft model comparison between NELDA &amp; Cessna 206 </a:t>
            </a:r>
            <a:endParaRPr/>
          </a:p>
          <a:p>
            <a:pPr marL="1028700" lvl="1" indent="-317500" algn="l" rtl="0">
              <a:spcBef>
                <a:spcPts val="0"/>
              </a:spcBef>
              <a:spcAft>
                <a:spcPts val="0"/>
              </a:spcAft>
              <a:buSzPts val="1400"/>
              <a:buChar char="○"/>
            </a:pPr>
            <a:r>
              <a:rPr lang="en"/>
              <a:t>Limited precision due to test section size and airflow speeds</a:t>
            </a:r>
            <a:endParaRPr/>
          </a:p>
          <a:p>
            <a:pPr marL="1028700" lvl="1" indent="-317500" algn="l" rtl="0">
              <a:spcBef>
                <a:spcPts val="0"/>
              </a:spcBef>
              <a:spcAft>
                <a:spcPts val="0"/>
              </a:spcAft>
              <a:buSzPts val="1400"/>
              <a:buChar char="○"/>
            </a:pPr>
            <a:r>
              <a:rPr lang="en"/>
              <a:t>Verification and validate computational models </a:t>
            </a:r>
            <a:endParaRPr/>
          </a:p>
          <a:p>
            <a:pPr marL="1028700" lvl="1" indent="-317500" algn="l" rtl="0">
              <a:spcBef>
                <a:spcPts val="0"/>
              </a:spcBef>
              <a:spcAft>
                <a:spcPts val="0"/>
              </a:spcAft>
              <a:buSzPts val="1400"/>
              <a:buChar char="○"/>
            </a:pPr>
            <a:r>
              <a:rPr lang="en"/>
              <a:t>Evaluate design decisions to predict full scale efficacy (i.e. wing shape, winglets, gear)</a:t>
            </a:r>
            <a:endParaRPr/>
          </a:p>
          <a:p>
            <a:pPr marL="685800" lvl="0" indent="-342900" algn="l" rtl="0">
              <a:spcBef>
                <a:spcPts val="1000"/>
              </a:spcBef>
              <a:spcAft>
                <a:spcPts val="0"/>
              </a:spcAft>
              <a:buSzPts val="1800"/>
              <a:buChar char="➢"/>
            </a:pPr>
            <a:r>
              <a:rPr lang="en"/>
              <a:t>Rationale emphasis:</a:t>
            </a:r>
            <a:endParaRPr/>
          </a:p>
          <a:p>
            <a:pPr marL="1028700" lvl="1" indent="-317500" algn="l" rtl="0">
              <a:spcBef>
                <a:spcPts val="0"/>
              </a:spcBef>
              <a:spcAft>
                <a:spcPts val="0"/>
              </a:spcAft>
              <a:buSzPts val="1400"/>
              <a:buChar char="○"/>
            </a:pPr>
            <a:r>
              <a:rPr lang="en"/>
              <a:t>Prove aerodynamic efficiency against an existing six-passenger GA aircraft (Cessna 206)</a:t>
            </a:r>
            <a:endParaRPr/>
          </a:p>
        </p:txBody>
      </p:sp>
      <p:sp>
        <p:nvSpPr>
          <p:cNvPr id="316" name="Google Shape;316;p38"/>
          <p:cNvSpPr txBox="1"/>
          <p:nvPr/>
        </p:nvSpPr>
        <p:spPr>
          <a:xfrm>
            <a:off x="0" y="56257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FR4: </a:t>
            </a: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b="1">
              <a:solidFill>
                <a:schemeClr val="lt1"/>
              </a:solidFill>
              <a:latin typeface="Roboto"/>
              <a:ea typeface="Roboto"/>
              <a:cs typeface="Roboto"/>
              <a:sym typeface="Roboto"/>
            </a:endParaRPr>
          </a:p>
        </p:txBody>
      </p:sp>
      <p:graphicFrame>
        <p:nvGraphicFramePr>
          <p:cNvPr id="317" name="Google Shape;317;p3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p:nvPr/>
        </p:nvSpPr>
        <p:spPr>
          <a:xfrm>
            <a:off x="0" y="1017725"/>
            <a:ext cx="9144000" cy="3632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23" name="Google Shape;323;p3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27</a:t>
            </a:fld>
            <a:endParaRPr/>
          </a:p>
        </p:txBody>
      </p:sp>
      <p:sp>
        <p:nvSpPr>
          <p:cNvPr id="324" name="Google Shape;324;p39"/>
          <p:cNvSpPr txBox="1">
            <a:spLocks noGrp="1"/>
          </p:cNvSpPr>
          <p:nvPr>
            <p:ph type="title"/>
          </p:nvPr>
        </p:nvSpPr>
        <p:spPr>
          <a:xfrm>
            <a:off x="0" y="4425"/>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T</a:t>
            </a:r>
            <a:r>
              <a:rPr lang="en" sz="2650"/>
              <a:t>ESTING</a:t>
            </a:r>
            <a:endParaRPr/>
          </a:p>
        </p:txBody>
      </p:sp>
      <p:grpSp>
        <p:nvGrpSpPr>
          <p:cNvPr id="325" name="Google Shape;325;p39"/>
          <p:cNvGrpSpPr/>
          <p:nvPr/>
        </p:nvGrpSpPr>
        <p:grpSpPr>
          <a:xfrm>
            <a:off x="5053429" y="1432725"/>
            <a:ext cx="3898500" cy="2052003"/>
            <a:chOff x="5053429" y="1204125"/>
            <a:chExt cx="3898500" cy="2052003"/>
          </a:xfrm>
        </p:grpSpPr>
        <p:pic>
          <p:nvPicPr>
            <p:cNvPr id="326" name="Google Shape;326;p39"/>
            <p:cNvPicPr preferRelativeResize="0"/>
            <p:nvPr/>
          </p:nvPicPr>
          <p:blipFill>
            <a:blip r:embed="rId3">
              <a:alphaModFix/>
            </a:blip>
            <a:stretch>
              <a:fillRect/>
            </a:stretch>
          </p:blipFill>
          <p:spPr>
            <a:xfrm>
              <a:off x="5086675" y="1204125"/>
              <a:ext cx="3832000" cy="1651797"/>
            </a:xfrm>
            <a:prstGeom prst="rect">
              <a:avLst/>
            </a:prstGeom>
            <a:noFill/>
            <a:ln>
              <a:noFill/>
            </a:ln>
          </p:spPr>
        </p:pic>
        <p:sp>
          <p:nvSpPr>
            <p:cNvPr id="327" name="Google Shape;327;p39"/>
            <p:cNvSpPr txBox="1"/>
            <p:nvPr/>
          </p:nvSpPr>
          <p:spPr>
            <a:xfrm>
              <a:off x="5053429" y="2855929"/>
              <a:ext cx="3898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lt1"/>
                  </a:solidFill>
                  <a:latin typeface="Roboto"/>
                  <a:ea typeface="Roboto"/>
                  <a:cs typeface="Roboto"/>
                  <a:sym typeface="Roboto"/>
                </a:rPr>
                <a:t>Aerolab Educational Wind Tunnel</a:t>
              </a:r>
              <a:endParaRPr>
                <a:solidFill>
                  <a:schemeClr val="lt1"/>
                </a:solidFill>
                <a:latin typeface="Roboto"/>
                <a:ea typeface="Roboto"/>
                <a:cs typeface="Roboto"/>
                <a:sym typeface="Roboto"/>
              </a:endParaRPr>
            </a:p>
          </p:txBody>
        </p:sp>
      </p:grpSp>
      <p:sp>
        <p:nvSpPr>
          <p:cNvPr id="328" name="Google Shape;328;p39"/>
          <p:cNvSpPr txBox="1"/>
          <p:nvPr/>
        </p:nvSpPr>
        <p:spPr>
          <a:xfrm>
            <a:off x="429400" y="1393575"/>
            <a:ext cx="5052900" cy="248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lt1"/>
                </a:solidFill>
                <a:latin typeface="Roboto"/>
                <a:ea typeface="Roboto"/>
                <a:cs typeface="Roboto"/>
                <a:sym typeface="Roboto"/>
              </a:rPr>
              <a:t>Wind Tunnel Specifications</a:t>
            </a:r>
            <a:endParaRPr sz="1800">
              <a:solidFill>
                <a:schemeClr val="lt1"/>
              </a:solidFill>
              <a:latin typeface="Roboto"/>
              <a:ea typeface="Roboto"/>
              <a:cs typeface="Roboto"/>
              <a:sym typeface="Roboto"/>
            </a:endParaRPr>
          </a:p>
          <a:p>
            <a:pPr marL="571500" lvl="0" indent="-342900" algn="l" rtl="0">
              <a:lnSpc>
                <a:spcPct val="115000"/>
              </a:lnSpc>
              <a:spcBef>
                <a:spcPts val="1000"/>
              </a:spcBef>
              <a:spcAft>
                <a:spcPts val="0"/>
              </a:spcAft>
              <a:buClr>
                <a:schemeClr val="lt1"/>
              </a:buClr>
              <a:buSzPts val="1800"/>
              <a:buFont typeface="Roboto"/>
              <a:buChar char="➢"/>
            </a:pPr>
            <a:r>
              <a:rPr lang="en" sz="1800">
                <a:solidFill>
                  <a:schemeClr val="lt1"/>
                </a:solidFill>
                <a:latin typeface="Roboto"/>
                <a:ea typeface="Roboto"/>
                <a:cs typeface="Roboto"/>
                <a:sym typeface="Roboto"/>
              </a:rPr>
              <a:t>Test Section Dimensions:</a:t>
            </a:r>
            <a:endParaRPr sz="1800">
              <a:solidFill>
                <a:schemeClr val="lt1"/>
              </a:solidFill>
              <a:latin typeface="Roboto"/>
              <a:ea typeface="Roboto"/>
              <a:cs typeface="Roboto"/>
              <a:sym typeface="Roboto"/>
            </a:endParaRPr>
          </a:p>
          <a:p>
            <a:pPr marL="914400" lvl="1" indent="-317500" algn="l" rtl="0">
              <a:lnSpc>
                <a:spcPct val="115000"/>
              </a:lnSpc>
              <a:spcBef>
                <a:spcPts val="1000"/>
              </a:spcBef>
              <a:spcAft>
                <a:spcPts val="0"/>
              </a:spcAft>
              <a:buClr>
                <a:schemeClr val="lt1"/>
              </a:buClr>
              <a:buSzPts val="1400"/>
              <a:buFont typeface="Roboto"/>
              <a:buChar char="○"/>
            </a:pPr>
            <a:r>
              <a:rPr lang="en">
                <a:solidFill>
                  <a:schemeClr val="lt1"/>
                </a:solidFill>
                <a:latin typeface="Roboto"/>
                <a:ea typeface="Roboto"/>
                <a:cs typeface="Roboto"/>
                <a:sym typeface="Roboto"/>
              </a:rPr>
              <a:t>12” x 12” x 24” (30.5cm x 30.5cm x 61cm)</a:t>
            </a:r>
            <a:endParaRPr>
              <a:solidFill>
                <a:schemeClr val="lt1"/>
              </a:solidFill>
              <a:latin typeface="Roboto"/>
              <a:ea typeface="Roboto"/>
              <a:cs typeface="Roboto"/>
              <a:sym typeface="Roboto"/>
            </a:endParaRPr>
          </a:p>
          <a:p>
            <a:pPr marL="571500" marR="158564" lvl="0" indent="-342900" algn="l" rtl="0">
              <a:lnSpc>
                <a:spcPct val="115000"/>
              </a:lnSpc>
              <a:spcBef>
                <a:spcPts val="1000"/>
              </a:spcBef>
              <a:spcAft>
                <a:spcPts val="0"/>
              </a:spcAft>
              <a:buClr>
                <a:schemeClr val="lt1"/>
              </a:buClr>
              <a:buSzPts val="1800"/>
              <a:buFont typeface="Roboto"/>
              <a:buChar char="➢"/>
            </a:pPr>
            <a:r>
              <a:rPr lang="en" sz="1800">
                <a:solidFill>
                  <a:schemeClr val="lt1"/>
                </a:solidFill>
                <a:latin typeface="Roboto"/>
                <a:ea typeface="Roboto"/>
                <a:cs typeface="Roboto"/>
                <a:sym typeface="Roboto"/>
              </a:rPr>
              <a:t>Airspeed:</a:t>
            </a:r>
            <a:endParaRPr sz="1800">
              <a:solidFill>
                <a:schemeClr val="lt1"/>
              </a:solidFill>
              <a:latin typeface="Roboto"/>
              <a:ea typeface="Roboto"/>
              <a:cs typeface="Roboto"/>
              <a:sym typeface="Roboto"/>
            </a:endParaRPr>
          </a:p>
          <a:p>
            <a:pPr marL="914400" marR="158564"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10 → 145 mph (4.5 → 65 m/s)</a:t>
            </a:r>
            <a:endParaRPr>
              <a:solidFill>
                <a:schemeClr val="lt1"/>
              </a:solidFill>
              <a:latin typeface="Roboto"/>
              <a:ea typeface="Roboto"/>
              <a:cs typeface="Roboto"/>
              <a:sym typeface="Roboto"/>
            </a:endParaRPr>
          </a:p>
          <a:p>
            <a:pPr marL="914400" marR="158564"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Nominal speed of 25 → 40 m/s with test subject  (rough estimate)</a:t>
            </a:r>
            <a:endParaRPr>
              <a:solidFill>
                <a:schemeClr val="lt1"/>
              </a:solidFill>
              <a:latin typeface="Roboto"/>
              <a:ea typeface="Roboto"/>
              <a:cs typeface="Roboto"/>
              <a:sym typeface="Roboto"/>
            </a:endParaRPr>
          </a:p>
        </p:txBody>
      </p:sp>
      <p:graphicFrame>
        <p:nvGraphicFramePr>
          <p:cNvPr id="329" name="Google Shape;329;p39"/>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330" name="Google Shape;330;p39"/>
          <p:cNvSpPr txBox="1"/>
          <p:nvPr/>
        </p:nvSpPr>
        <p:spPr>
          <a:xfrm>
            <a:off x="0" y="56257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FR4: </a:t>
            </a: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b="1">
              <a:solidFill>
                <a:schemeClr val="lt1"/>
              </a:solidFill>
              <a:latin typeface="Roboto"/>
              <a:ea typeface="Roboto"/>
              <a:cs typeface="Roboto"/>
              <a:sym typeface="Roboto"/>
            </a:endParaRPr>
          </a:p>
        </p:txBody>
      </p:sp>
      <p:graphicFrame>
        <p:nvGraphicFramePr>
          <p:cNvPr id="331" name="Google Shape;331;p3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0"/>
          <p:cNvSpPr txBox="1"/>
          <p:nvPr/>
        </p:nvSpPr>
        <p:spPr>
          <a:xfrm>
            <a:off x="0" y="1017725"/>
            <a:ext cx="9144000" cy="3632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37" name="Google Shape;337;p4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28</a:t>
            </a:fld>
            <a:endParaRPr/>
          </a:p>
        </p:txBody>
      </p:sp>
      <p:sp>
        <p:nvSpPr>
          <p:cNvPr id="338" name="Google Shape;338;p40"/>
          <p:cNvSpPr txBox="1">
            <a:spLocks noGrp="1"/>
          </p:cNvSpPr>
          <p:nvPr>
            <p:ph type="title"/>
          </p:nvPr>
        </p:nvSpPr>
        <p:spPr>
          <a:xfrm>
            <a:off x="0" y="4425"/>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T</a:t>
            </a:r>
            <a:r>
              <a:rPr lang="en" sz="2650"/>
              <a:t>ESTING</a:t>
            </a:r>
            <a:endParaRPr/>
          </a:p>
        </p:txBody>
      </p:sp>
      <p:grpSp>
        <p:nvGrpSpPr>
          <p:cNvPr id="339" name="Google Shape;339;p40"/>
          <p:cNvGrpSpPr/>
          <p:nvPr/>
        </p:nvGrpSpPr>
        <p:grpSpPr>
          <a:xfrm>
            <a:off x="5053429" y="1432725"/>
            <a:ext cx="3898500" cy="2052003"/>
            <a:chOff x="5053429" y="1204125"/>
            <a:chExt cx="3898500" cy="2052003"/>
          </a:xfrm>
        </p:grpSpPr>
        <p:pic>
          <p:nvPicPr>
            <p:cNvPr id="340" name="Google Shape;340;p40"/>
            <p:cNvPicPr preferRelativeResize="0"/>
            <p:nvPr/>
          </p:nvPicPr>
          <p:blipFill>
            <a:blip r:embed="rId3">
              <a:alphaModFix/>
            </a:blip>
            <a:stretch>
              <a:fillRect/>
            </a:stretch>
          </p:blipFill>
          <p:spPr>
            <a:xfrm>
              <a:off x="5086675" y="1204125"/>
              <a:ext cx="3832000" cy="1651797"/>
            </a:xfrm>
            <a:prstGeom prst="rect">
              <a:avLst/>
            </a:prstGeom>
            <a:noFill/>
            <a:ln>
              <a:noFill/>
            </a:ln>
          </p:spPr>
        </p:pic>
        <p:sp>
          <p:nvSpPr>
            <p:cNvPr id="341" name="Google Shape;341;p40"/>
            <p:cNvSpPr txBox="1"/>
            <p:nvPr/>
          </p:nvSpPr>
          <p:spPr>
            <a:xfrm>
              <a:off x="5053429" y="2855929"/>
              <a:ext cx="3898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lt1"/>
                  </a:solidFill>
                  <a:latin typeface="Roboto"/>
                  <a:ea typeface="Roboto"/>
                  <a:cs typeface="Roboto"/>
                  <a:sym typeface="Roboto"/>
                </a:rPr>
                <a:t>Aerolab Educational Wind Tunnel</a:t>
              </a:r>
              <a:endParaRPr>
                <a:solidFill>
                  <a:schemeClr val="lt1"/>
                </a:solidFill>
                <a:latin typeface="Roboto"/>
                <a:ea typeface="Roboto"/>
                <a:cs typeface="Roboto"/>
                <a:sym typeface="Roboto"/>
              </a:endParaRPr>
            </a:p>
          </p:txBody>
        </p:sp>
      </p:grpSp>
      <p:graphicFrame>
        <p:nvGraphicFramePr>
          <p:cNvPr id="342" name="Google Shape;342;p40"/>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343" name="Google Shape;343;p40"/>
          <p:cNvSpPr txBox="1">
            <a:spLocks noGrp="1"/>
          </p:cNvSpPr>
          <p:nvPr>
            <p:ph type="body" idx="1"/>
          </p:nvPr>
        </p:nvSpPr>
        <p:spPr>
          <a:xfrm>
            <a:off x="311700" y="1393575"/>
            <a:ext cx="8520600" cy="3280200"/>
          </a:xfrm>
          <a:prstGeom prst="rect">
            <a:avLst/>
          </a:prstGeom>
        </p:spPr>
        <p:txBody>
          <a:bodyPr spcFirstLastPara="1" wrap="square" lIns="91425" tIns="91425" rIns="91425" bIns="91425" anchor="t" anchorCtr="0">
            <a:normAutofit lnSpcReduction="20000"/>
          </a:bodyPr>
          <a:lstStyle/>
          <a:p>
            <a:pPr marL="228600" lvl="0" indent="0" algn="l" rtl="0">
              <a:spcBef>
                <a:spcPts val="0"/>
              </a:spcBef>
              <a:spcAft>
                <a:spcPts val="0"/>
              </a:spcAft>
              <a:buNone/>
            </a:pPr>
            <a:r>
              <a:rPr lang="en">
                <a:solidFill>
                  <a:schemeClr val="lt1"/>
                </a:solidFill>
              </a:rPr>
              <a:t>Desired Data</a:t>
            </a:r>
            <a:endParaRPr>
              <a:solidFill>
                <a:schemeClr val="lt1"/>
              </a:solidFill>
              <a:latin typeface="Roboto"/>
              <a:ea typeface="Roboto"/>
              <a:cs typeface="Roboto"/>
              <a:sym typeface="Roboto"/>
            </a:endParaRPr>
          </a:p>
          <a:p>
            <a:pPr marL="685800" lvl="0" indent="-342900" algn="l" rtl="0">
              <a:spcBef>
                <a:spcPts val="1200"/>
              </a:spcBef>
              <a:spcAft>
                <a:spcPts val="0"/>
              </a:spcAft>
              <a:buClr>
                <a:schemeClr val="lt1"/>
              </a:buClr>
              <a:buSzPts val="1800"/>
              <a:buChar char="➢"/>
            </a:pPr>
            <a:r>
              <a:rPr lang="en">
                <a:solidFill>
                  <a:schemeClr val="lt1"/>
                </a:solidFill>
              </a:rPr>
              <a:t>Aerodynamic Forces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Lift Force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Drag Force</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Minimize boundary layer effects</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Minimize downwash due to wingtip vortices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Moments</a:t>
            </a:r>
            <a:endParaRPr>
              <a:solidFill>
                <a:schemeClr val="lt1"/>
              </a:solidFill>
            </a:endParaRPr>
          </a:p>
          <a:p>
            <a:pPr marL="914400" lvl="0" indent="0" algn="l" rtl="0">
              <a:spcBef>
                <a:spcPts val="1200"/>
              </a:spcBef>
              <a:spcAft>
                <a:spcPts val="0"/>
              </a:spcAft>
              <a:buNone/>
            </a:pPr>
            <a:endParaRPr sz="800">
              <a:solidFill>
                <a:schemeClr val="lt1"/>
              </a:solidFill>
            </a:endParaRPr>
          </a:p>
          <a:p>
            <a:pPr marL="685800" lvl="0" indent="-342900" algn="l" rtl="0">
              <a:spcBef>
                <a:spcPts val="0"/>
              </a:spcBef>
              <a:spcAft>
                <a:spcPts val="0"/>
              </a:spcAft>
              <a:buClr>
                <a:schemeClr val="lt1"/>
              </a:buClr>
              <a:buSzPts val="1800"/>
              <a:buChar char="➢"/>
            </a:pPr>
            <a:r>
              <a:rPr lang="en">
                <a:solidFill>
                  <a:schemeClr val="lt1"/>
                </a:solidFill>
              </a:rPr>
              <a:t>Post Processing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MATLAB</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Directly compare lift (NELDA model vs. Cessna 206 model)</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Build and compare drag polar</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Compare Lift/Drag Ratio </a:t>
            </a:r>
            <a:endParaRPr>
              <a:solidFill>
                <a:schemeClr val="lt1"/>
              </a:solidFill>
            </a:endParaRPr>
          </a:p>
        </p:txBody>
      </p:sp>
      <p:sp>
        <p:nvSpPr>
          <p:cNvPr id="344" name="Google Shape;344;p40"/>
          <p:cNvSpPr txBox="1"/>
          <p:nvPr/>
        </p:nvSpPr>
        <p:spPr>
          <a:xfrm>
            <a:off x="0" y="56257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FR4: </a:t>
            </a: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b="1">
              <a:solidFill>
                <a:schemeClr val="lt1"/>
              </a:solidFill>
              <a:latin typeface="Roboto"/>
              <a:ea typeface="Roboto"/>
              <a:cs typeface="Roboto"/>
              <a:sym typeface="Roboto"/>
            </a:endParaRPr>
          </a:p>
        </p:txBody>
      </p:sp>
      <p:graphicFrame>
        <p:nvGraphicFramePr>
          <p:cNvPr id="345" name="Google Shape;345;p4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29</a:t>
            </a:fld>
            <a:endParaRPr/>
          </a:p>
        </p:txBody>
      </p:sp>
      <p:sp>
        <p:nvSpPr>
          <p:cNvPr id="351" name="Google Shape;351;p4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T</a:t>
            </a:r>
            <a:r>
              <a:rPr lang="en" sz="2650"/>
              <a:t>ESTING </a:t>
            </a:r>
            <a:r>
              <a:rPr lang="en" sz="3300"/>
              <a:t>S</a:t>
            </a:r>
            <a:r>
              <a:rPr lang="en" sz="2650"/>
              <a:t>ENSORS</a:t>
            </a:r>
            <a:endParaRPr/>
          </a:p>
        </p:txBody>
      </p:sp>
      <p:grpSp>
        <p:nvGrpSpPr>
          <p:cNvPr id="352" name="Google Shape;352;p41"/>
          <p:cNvGrpSpPr/>
          <p:nvPr/>
        </p:nvGrpSpPr>
        <p:grpSpPr>
          <a:xfrm>
            <a:off x="1719644" y="1478737"/>
            <a:ext cx="1670776" cy="1416250"/>
            <a:chOff x="2103750" y="1097738"/>
            <a:chExt cx="1670776" cy="1416250"/>
          </a:xfrm>
        </p:grpSpPr>
        <p:pic>
          <p:nvPicPr>
            <p:cNvPr id="353" name="Google Shape;353;p41"/>
            <p:cNvPicPr preferRelativeResize="0"/>
            <p:nvPr/>
          </p:nvPicPr>
          <p:blipFill>
            <a:blip r:embed="rId3">
              <a:alphaModFix/>
            </a:blip>
            <a:stretch>
              <a:fillRect/>
            </a:stretch>
          </p:blipFill>
          <p:spPr>
            <a:xfrm>
              <a:off x="2103750" y="1426512"/>
              <a:ext cx="1670776" cy="1087475"/>
            </a:xfrm>
            <a:prstGeom prst="rect">
              <a:avLst/>
            </a:prstGeom>
            <a:noFill/>
            <a:ln>
              <a:noFill/>
            </a:ln>
          </p:spPr>
        </p:pic>
        <p:sp>
          <p:nvSpPr>
            <p:cNvPr id="354" name="Google Shape;354;p41"/>
            <p:cNvSpPr txBox="1"/>
            <p:nvPr/>
          </p:nvSpPr>
          <p:spPr>
            <a:xfrm>
              <a:off x="2103788" y="1097738"/>
              <a:ext cx="16707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latin typeface="Roboto"/>
                  <a:ea typeface="Roboto"/>
                  <a:cs typeface="Roboto"/>
                  <a:sym typeface="Roboto"/>
                </a:rPr>
                <a:t>Sting ⅜ EWT</a:t>
              </a:r>
              <a:endParaRPr>
                <a:latin typeface="Roboto"/>
                <a:ea typeface="Roboto"/>
                <a:cs typeface="Roboto"/>
                <a:sym typeface="Roboto"/>
              </a:endParaRPr>
            </a:p>
          </p:txBody>
        </p:sp>
      </p:grpSp>
      <p:grpSp>
        <p:nvGrpSpPr>
          <p:cNvPr id="355" name="Google Shape;355;p41"/>
          <p:cNvGrpSpPr/>
          <p:nvPr/>
        </p:nvGrpSpPr>
        <p:grpSpPr>
          <a:xfrm>
            <a:off x="3621026" y="1478738"/>
            <a:ext cx="1841899" cy="1416238"/>
            <a:chOff x="4005125" y="1097738"/>
            <a:chExt cx="1841899" cy="1416238"/>
          </a:xfrm>
        </p:grpSpPr>
        <p:pic>
          <p:nvPicPr>
            <p:cNvPr id="356" name="Google Shape;356;p41"/>
            <p:cNvPicPr preferRelativeResize="0"/>
            <p:nvPr/>
          </p:nvPicPr>
          <p:blipFill>
            <a:blip r:embed="rId4">
              <a:alphaModFix/>
            </a:blip>
            <a:stretch>
              <a:fillRect/>
            </a:stretch>
          </p:blipFill>
          <p:spPr>
            <a:xfrm>
              <a:off x="4005125" y="1426500"/>
              <a:ext cx="1841899" cy="1087476"/>
            </a:xfrm>
            <a:prstGeom prst="rect">
              <a:avLst/>
            </a:prstGeom>
            <a:noFill/>
            <a:ln>
              <a:noFill/>
            </a:ln>
          </p:spPr>
        </p:pic>
        <p:sp>
          <p:nvSpPr>
            <p:cNvPr id="357" name="Google Shape;357;p41"/>
            <p:cNvSpPr txBox="1"/>
            <p:nvPr/>
          </p:nvSpPr>
          <p:spPr>
            <a:xfrm>
              <a:off x="4090725" y="1097738"/>
              <a:ext cx="16707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latin typeface="Roboto"/>
                  <a:ea typeface="Roboto"/>
                  <a:cs typeface="Roboto"/>
                  <a:sym typeface="Roboto"/>
                </a:rPr>
                <a:t>ATI Nano17</a:t>
              </a:r>
              <a:endParaRPr>
                <a:latin typeface="Roboto"/>
                <a:ea typeface="Roboto"/>
                <a:cs typeface="Roboto"/>
                <a:sym typeface="Roboto"/>
              </a:endParaRPr>
            </a:p>
          </p:txBody>
        </p:sp>
      </p:grpSp>
      <p:grpSp>
        <p:nvGrpSpPr>
          <p:cNvPr id="358" name="Google Shape;358;p41"/>
          <p:cNvGrpSpPr/>
          <p:nvPr/>
        </p:nvGrpSpPr>
        <p:grpSpPr>
          <a:xfrm>
            <a:off x="5693531" y="1478738"/>
            <a:ext cx="1730825" cy="1416238"/>
            <a:chOff x="6077638" y="1097738"/>
            <a:chExt cx="1730825" cy="1416238"/>
          </a:xfrm>
        </p:grpSpPr>
        <p:pic>
          <p:nvPicPr>
            <p:cNvPr id="359" name="Google Shape;359;p41"/>
            <p:cNvPicPr preferRelativeResize="0"/>
            <p:nvPr/>
          </p:nvPicPr>
          <p:blipFill>
            <a:blip r:embed="rId5">
              <a:alphaModFix/>
            </a:blip>
            <a:stretch>
              <a:fillRect/>
            </a:stretch>
          </p:blipFill>
          <p:spPr>
            <a:xfrm>
              <a:off x="6077637" y="1426500"/>
              <a:ext cx="1730825" cy="1087476"/>
            </a:xfrm>
            <a:prstGeom prst="rect">
              <a:avLst/>
            </a:prstGeom>
            <a:noFill/>
            <a:ln>
              <a:noFill/>
            </a:ln>
          </p:spPr>
        </p:pic>
        <p:sp>
          <p:nvSpPr>
            <p:cNvPr id="360" name="Google Shape;360;p41"/>
            <p:cNvSpPr txBox="1"/>
            <p:nvPr/>
          </p:nvSpPr>
          <p:spPr>
            <a:xfrm>
              <a:off x="6107700" y="1097738"/>
              <a:ext cx="16707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latin typeface="Roboto"/>
                  <a:ea typeface="Roboto"/>
                  <a:cs typeface="Roboto"/>
                  <a:sym typeface="Roboto"/>
                </a:rPr>
                <a:t>ATI Gamma</a:t>
              </a:r>
              <a:endParaRPr>
                <a:latin typeface="Roboto"/>
                <a:ea typeface="Roboto"/>
                <a:cs typeface="Roboto"/>
                <a:sym typeface="Roboto"/>
              </a:endParaRPr>
            </a:p>
          </p:txBody>
        </p:sp>
      </p:grpSp>
      <p:grpSp>
        <p:nvGrpSpPr>
          <p:cNvPr id="361" name="Google Shape;361;p41"/>
          <p:cNvGrpSpPr/>
          <p:nvPr/>
        </p:nvGrpSpPr>
        <p:grpSpPr>
          <a:xfrm>
            <a:off x="1559349" y="2906065"/>
            <a:ext cx="6025310" cy="1744368"/>
            <a:chOff x="1463349" y="2512149"/>
            <a:chExt cx="6345103" cy="2032826"/>
          </a:xfrm>
        </p:grpSpPr>
        <p:pic>
          <p:nvPicPr>
            <p:cNvPr id="362" name="Google Shape;362;p41"/>
            <p:cNvPicPr preferRelativeResize="0"/>
            <p:nvPr/>
          </p:nvPicPr>
          <p:blipFill>
            <a:blip r:embed="rId6">
              <a:alphaModFix/>
            </a:blip>
            <a:stretch>
              <a:fillRect/>
            </a:stretch>
          </p:blipFill>
          <p:spPr>
            <a:xfrm>
              <a:off x="1463349" y="2924950"/>
              <a:ext cx="6345103" cy="1620025"/>
            </a:xfrm>
            <a:prstGeom prst="rect">
              <a:avLst/>
            </a:prstGeom>
            <a:noFill/>
            <a:ln>
              <a:noFill/>
            </a:ln>
          </p:spPr>
        </p:pic>
        <p:sp>
          <p:nvSpPr>
            <p:cNvPr id="363" name="Google Shape;363;p41"/>
            <p:cNvSpPr txBox="1"/>
            <p:nvPr/>
          </p:nvSpPr>
          <p:spPr>
            <a:xfrm>
              <a:off x="1463400" y="2512149"/>
              <a:ext cx="6345000" cy="466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latin typeface="Roboto"/>
                  <a:ea typeface="Roboto"/>
                  <a:cs typeface="Roboto"/>
                  <a:sym typeface="Roboto"/>
                </a:rPr>
                <a:t>Maximum Load Capacities </a:t>
              </a:r>
              <a:endParaRPr>
                <a:latin typeface="Roboto"/>
                <a:ea typeface="Roboto"/>
                <a:cs typeface="Roboto"/>
                <a:sym typeface="Roboto"/>
              </a:endParaRPr>
            </a:p>
          </p:txBody>
        </p:sp>
      </p:grpSp>
      <p:graphicFrame>
        <p:nvGraphicFramePr>
          <p:cNvPr id="364" name="Google Shape;364;p41"/>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365" name="Google Shape;365;p41"/>
          <p:cNvSpPr txBox="1"/>
          <p:nvPr/>
        </p:nvSpPr>
        <p:spPr>
          <a:xfrm>
            <a:off x="0" y="56257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FR4: </a:t>
            </a: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b="1">
              <a:solidFill>
                <a:schemeClr val="lt1"/>
              </a:solidFill>
              <a:latin typeface="Roboto"/>
              <a:ea typeface="Roboto"/>
              <a:cs typeface="Roboto"/>
              <a:sym typeface="Roboto"/>
            </a:endParaRPr>
          </a:p>
        </p:txBody>
      </p:sp>
      <p:graphicFrame>
        <p:nvGraphicFramePr>
          <p:cNvPr id="366" name="Google Shape;366;p4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endParaRPr sz="6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3" action="ppaction://hlinksldjump"/>
              </a:rPr>
              <a:t>Background</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4" action="ppaction://hlinksldjump"/>
              </a:rPr>
              <a:t>Mission Statement</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5" action="ppaction://hlinksldjump"/>
              </a:rPr>
              <a:t>Concept of Operations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6" action="ppaction://hlinksldjump"/>
              </a:rPr>
              <a:t>Functional Requirements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7" action="ppaction://hlinksldjump"/>
              </a:rPr>
              <a:t>Critical Project Elements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8" action="ppaction://hlinksldjump"/>
              </a:rPr>
              <a:t>Feasibility Elements</a:t>
            </a:r>
            <a:endParaRPr sz="1211">
              <a:solidFill>
                <a:schemeClr val="lt1"/>
              </a:solidFill>
            </a:endParaRPr>
          </a:p>
        </p:txBody>
      </p:sp>
      <p:sp>
        <p:nvSpPr>
          <p:cNvPr id="72" name="Google Shape;72;p15"/>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t>
            </a:r>
            <a:r>
              <a:rPr lang="en" sz="3600"/>
              <a:t>ROJECT</a:t>
            </a:r>
            <a:r>
              <a:rPr lang="en"/>
              <a:t> O</a:t>
            </a:r>
            <a:r>
              <a:rPr lang="en" sz="3600"/>
              <a:t>VERVIEW</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Emerson Beinhauer                                                 </a:t>
            </a:r>
            <a:endParaRPr sz="1800">
              <a:latin typeface="Roboto"/>
              <a:ea typeface="Roboto"/>
              <a:cs typeface="Roboto"/>
              <a:sym typeface="Roboto"/>
            </a:endParaRPr>
          </a:p>
        </p:txBody>
      </p:sp>
      <p:sp>
        <p:nvSpPr>
          <p:cNvPr id="73" name="Google Shape;73;p1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a:t>
            </a:fld>
            <a:endParaRPr/>
          </a:p>
        </p:txBody>
      </p:sp>
      <p:cxnSp>
        <p:nvCxnSpPr>
          <p:cNvPr id="74" name="Google Shape;74;p15"/>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30</a:t>
            </a:fld>
            <a:endParaRPr/>
          </a:p>
        </p:txBody>
      </p:sp>
      <p:sp>
        <p:nvSpPr>
          <p:cNvPr id="372" name="Google Shape;372;p4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T</a:t>
            </a:r>
            <a:r>
              <a:rPr lang="en" sz="2650"/>
              <a:t>ESTING </a:t>
            </a:r>
            <a:r>
              <a:rPr lang="en" sz="3300"/>
              <a:t>S</a:t>
            </a:r>
            <a:r>
              <a:rPr lang="en" sz="2650"/>
              <a:t>ENSORS</a:t>
            </a:r>
            <a:endParaRPr/>
          </a:p>
        </p:txBody>
      </p:sp>
      <p:graphicFrame>
        <p:nvGraphicFramePr>
          <p:cNvPr id="373" name="Google Shape;373;p42"/>
          <p:cNvGraphicFramePr/>
          <p:nvPr/>
        </p:nvGraphicFramePr>
        <p:xfrm>
          <a:off x="364488" y="658228"/>
          <a:ext cx="8050500" cy="4031884"/>
        </p:xfrm>
        <a:graphic>
          <a:graphicData uri="http://schemas.openxmlformats.org/drawingml/2006/table">
            <a:tbl>
              <a:tblPr>
                <a:noFill/>
                <a:tableStyleId>{5E8E6FE0-7721-4999-95ED-968F0FBED4CF}</a:tableStyleId>
              </a:tblPr>
              <a:tblGrid>
                <a:gridCol w="2029000">
                  <a:extLst>
                    <a:ext uri="{9D8B030D-6E8A-4147-A177-3AD203B41FA5}">
                      <a16:colId xmlns:a16="http://schemas.microsoft.com/office/drawing/2014/main" val="20000"/>
                    </a:ext>
                  </a:extLst>
                </a:gridCol>
                <a:gridCol w="3032025">
                  <a:extLst>
                    <a:ext uri="{9D8B030D-6E8A-4147-A177-3AD203B41FA5}">
                      <a16:colId xmlns:a16="http://schemas.microsoft.com/office/drawing/2014/main" val="20001"/>
                    </a:ext>
                  </a:extLst>
                </a:gridCol>
                <a:gridCol w="2989475">
                  <a:extLst>
                    <a:ext uri="{9D8B030D-6E8A-4147-A177-3AD203B41FA5}">
                      <a16:colId xmlns:a16="http://schemas.microsoft.com/office/drawing/2014/main" val="20002"/>
                    </a:ext>
                  </a:extLst>
                </a:gridCol>
              </a:tblGrid>
              <a:tr h="582400">
                <a:tc>
                  <a:txBody>
                    <a:bodyPr/>
                    <a:lstStyle/>
                    <a:p>
                      <a:pPr marL="0" lvl="0" indent="0" algn="ctr" rtl="0">
                        <a:spcBef>
                          <a:spcPts val="0"/>
                        </a:spcBef>
                        <a:spcAft>
                          <a:spcPts val="0"/>
                        </a:spcAft>
                        <a:buNone/>
                      </a:pPr>
                      <a:r>
                        <a:rPr lang="en" sz="1800" b="1">
                          <a:solidFill>
                            <a:schemeClr val="lt1"/>
                          </a:solidFill>
                          <a:latin typeface="Roboto"/>
                          <a:ea typeface="Roboto"/>
                          <a:cs typeface="Roboto"/>
                          <a:sym typeface="Roboto"/>
                        </a:rPr>
                        <a:t>Sensor</a:t>
                      </a:r>
                      <a:endParaRPr sz="18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800" b="1">
                          <a:solidFill>
                            <a:schemeClr val="lt1"/>
                          </a:solidFill>
                          <a:latin typeface="Roboto"/>
                          <a:ea typeface="Roboto"/>
                          <a:cs typeface="Roboto"/>
                          <a:sym typeface="Roboto"/>
                        </a:rPr>
                        <a:t>Pros</a:t>
                      </a:r>
                      <a:endParaRPr sz="18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800" b="1">
                          <a:solidFill>
                            <a:schemeClr val="lt1"/>
                          </a:solidFill>
                          <a:latin typeface="Roboto"/>
                          <a:ea typeface="Roboto"/>
                          <a:cs typeface="Roboto"/>
                          <a:sym typeface="Roboto"/>
                        </a:rPr>
                        <a:t>Cons</a:t>
                      </a:r>
                      <a:endParaRPr sz="18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786350">
                <a:tc>
                  <a:txBody>
                    <a:bodyPr/>
                    <a:lstStyle/>
                    <a:p>
                      <a:pPr marL="0" lvl="0" indent="0" algn="ctr" rtl="0">
                        <a:spcBef>
                          <a:spcPts val="0"/>
                        </a:spcBef>
                        <a:spcAft>
                          <a:spcPts val="0"/>
                        </a:spcAft>
                        <a:buNone/>
                      </a:pPr>
                      <a:r>
                        <a:rPr lang="en" sz="1800">
                          <a:solidFill>
                            <a:schemeClr val="lt1"/>
                          </a:solidFill>
                          <a:latin typeface="Roboto"/>
                          <a:ea typeface="Roboto"/>
                          <a:cs typeface="Roboto"/>
                          <a:sym typeface="Roboto"/>
                        </a:rPr>
                        <a:t>Sting ⅜ EWT</a:t>
                      </a:r>
                      <a:endParaRPr sz="18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Can compute all three forces</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High force and moment limit</a:t>
                      </a:r>
                      <a:r>
                        <a:rPr lang="en" sz="1200">
                          <a:solidFill>
                            <a:srgbClr val="212829"/>
                          </a:solidFill>
                          <a:latin typeface="Roboto"/>
                          <a:ea typeface="Roboto"/>
                          <a:cs typeface="Roboto"/>
                          <a:sym typeface="Roboto"/>
                        </a:rPr>
                        <a:t>s</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rgbClr val="212829"/>
                          </a:solidFill>
                          <a:latin typeface="Roboto"/>
                          <a:ea typeface="Roboto"/>
                          <a:cs typeface="Roboto"/>
                          <a:sym typeface="Roboto"/>
                        </a:rPr>
                        <a:t>Integrated Hardware &amp; Software </a:t>
                      </a:r>
                      <a:endParaRPr sz="12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Pre-set blockage area</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Lack of roll moment</a:t>
                      </a:r>
                      <a:endParaRPr sz="12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996675">
                <a:tc>
                  <a:txBody>
                    <a:bodyPr/>
                    <a:lstStyle/>
                    <a:p>
                      <a:pPr marL="0" lvl="0" indent="0" algn="ctr" rtl="0">
                        <a:spcBef>
                          <a:spcPts val="0"/>
                        </a:spcBef>
                        <a:spcAft>
                          <a:spcPts val="0"/>
                        </a:spcAft>
                        <a:buNone/>
                      </a:pPr>
                      <a:r>
                        <a:rPr lang="en" sz="1800">
                          <a:solidFill>
                            <a:schemeClr val="lt1"/>
                          </a:solidFill>
                          <a:latin typeface="Roboto"/>
                          <a:ea typeface="Roboto"/>
                          <a:cs typeface="Roboto"/>
                          <a:sym typeface="Roboto"/>
                        </a:rPr>
                        <a:t>ATI Nano17 Titanium</a:t>
                      </a:r>
                      <a:endParaRPr sz="18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Can compute all forces and moments</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LabView code is already available</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Was recently calibrated (see backup slide)</a:t>
                      </a:r>
                      <a:endParaRPr sz="1200">
                        <a:solidFill>
                          <a:srgbClr val="212829"/>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Force and moment magnitude is highly limited</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Requires platform integration, test-stand, and a mechanical way to vary angle of attack</a:t>
                      </a:r>
                      <a:endParaRPr sz="1200">
                        <a:solidFill>
                          <a:srgbClr val="212829"/>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1206975">
                <a:tc>
                  <a:txBody>
                    <a:bodyPr/>
                    <a:lstStyle/>
                    <a:p>
                      <a:pPr marL="0" lvl="0" indent="0" algn="ctr" rtl="0">
                        <a:spcBef>
                          <a:spcPts val="0"/>
                        </a:spcBef>
                        <a:spcAft>
                          <a:spcPts val="0"/>
                        </a:spcAft>
                        <a:buNone/>
                      </a:pPr>
                      <a:r>
                        <a:rPr lang="en" sz="1800">
                          <a:solidFill>
                            <a:schemeClr val="lt1"/>
                          </a:solidFill>
                          <a:latin typeface="Roboto"/>
                          <a:ea typeface="Roboto"/>
                          <a:cs typeface="Roboto"/>
                          <a:sym typeface="Roboto"/>
                        </a:rPr>
                        <a:t>ATI Gamma</a:t>
                      </a:r>
                      <a:endParaRPr sz="18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Can compute all forces and moments</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Very high force and moment limits </a:t>
                      </a:r>
                      <a:endParaRPr sz="12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Would require collaboration with       Josh Mellin and LA’s to develop LabView code adaptation</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Requires platform integration, test-stand, and a mechanical way to vary angle of attack</a:t>
                      </a:r>
                      <a:endParaRPr sz="1200">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bl>
          </a:graphicData>
        </a:graphic>
      </p:graphicFrame>
      <p:graphicFrame>
        <p:nvGraphicFramePr>
          <p:cNvPr id="374" name="Google Shape;374;p42"/>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375" name="Google Shape;375;p4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31</a:t>
            </a:fld>
            <a:endParaRPr/>
          </a:p>
        </p:txBody>
      </p:sp>
      <p:sp>
        <p:nvSpPr>
          <p:cNvPr id="381" name="Google Shape;381;p4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G</a:t>
            </a:r>
            <a:r>
              <a:rPr lang="en" sz="2650"/>
              <a:t>LIDER</a:t>
            </a:r>
            <a:r>
              <a:rPr lang="en" sz="3300"/>
              <a:t> T</a:t>
            </a:r>
            <a:r>
              <a:rPr lang="en" sz="2650"/>
              <a:t>ESTING</a:t>
            </a:r>
            <a:r>
              <a:rPr lang="en" sz="2244">
                <a:latin typeface="Maven Pro"/>
                <a:ea typeface="Maven Pro"/>
                <a:cs typeface="Maven Pro"/>
                <a:sym typeface="Maven Pro"/>
              </a:rPr>
              <a:t> </a:t>
            </a:r>
            <a:endParaRPr/>
          </a:p>
        </p:txBody>
      </p:sp>
      <p:graphicFrame>
        <p:nvGraphicFramePr>
          <p:cNvPr id="382" name="Google Shape;382;p43"/>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383" name="Google Shape;383;p43"/>
          <p:cNvSpPr txBox="1">
            <a:spLocks noGrp="1"/>
          </p:cNvSpPr>
          <p:nvPr>
            <p:ph type="body" idx="1"/>
          </p:nvPr>
        </p:nvSpPr>
        <p:spPr>
          <a:xfrm>
            <a:off x="311700" y="1578375"/>
            <a:ext cx="8520600" cy="25632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Characteristic Stability Demonstration (CSD)</a:t>
            </a:r>
            <a:endParaRPr>
              <a:solidFill>
                <a:schemeClr val="dk1"/>
              </a:solidFill>
              <a:latin typeface="Roboto"/>
              <a:ea typeface="Roboto"/>
              <a:cs typeface="Roboto"/>
              <a:sym typeface="Roboto"/>
            </a:endParaRPr>
          </a:p>
          <a:p>
            <a:pPr marL="685800" lvl="0" indent="-342900" algn="l" rtl="0">
              <a:spcBef>
                <a:spcPts val="1200"/>
              </a:spcBef>
              <a:spcAft>
                <a:spcPts val="0"/>
              </a:spcAft>
              <a:buClr>
                <a:schemeClr val="dk1"/>
              </a:buClr>
              <a:buSzPts val="1800"/>
              <a:buFont typeface="Roboto"/>
              <a:buChar char="➢"/>
            </a:pPr>
            <a:r>
              <a:rPr lang="en"/>
              <a:t>Qualitative demonstration of stability in NELDA design</a:t>
            </a:r>
            <a:endParaRPr/>
          </a:p>
          <a:p>
            <a:pPr marL="685800" lvl="0" indent="-342900" algn="l" rtl="0">
              <a:spcBef>
                <a:spcPts val="1000"/>
              </a:spcBef>
              <a:spcAft>
                <a:spcPts val="0"/>
              </a:spcAft>
              <a:buClr>
                <a:schemeClr val="dk1"/>
              </a:buClr>
              <a:buSzPts val="1800"/>
              <a:buFont typeface="Roboto"/>
              <a:buChar char="➢"/>
            </a:pPr>
            <a:r>
              <a:rPr lang="en"/>
              <a:t>Verification &amp; Validation for mathematical/computational models</a:t>
            </a:r>
            <a:endParaRPr/>
          </a:p>
          <a:p>
            <a:pPr marL="685800" lvl="0" indent="-342900" algn="l" rtl="0">
              <a:spcBef>
                <a:spcPts val="1000"/>
              </a:spcBef>
              <a:spcAft>
                <a:spcPts val="0"/>
              </a:spcAft>
              <a:buSzPts val="1800"/>
              <a:buChar char="➢"/>
            </a:pPr>
            <a:r>
              <a:rPr lang="en"/>
              <a:t>Demonstrate endurance based on glide ratio </a:t>
            </a:r>
            <a:endParaRPr/>
          </a:p>
        </p:txBody>
      </p:sp>
      <p:sp>
        <p:nvSpPr>
          <p:cNvPr id="384" name="Google Shape;384;p43"/>
          <p:cNvSpPr txBox="1"/>
          <p:nvPr/>
        </p:nvSpPr>
        <p:spPr>
          <a:xfrm>
            <a:off x="0" y="562575"/>
            <a:ext cx="9144000" cy="10158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FR5: </a:t>
            </a:r>
            <a:r>
              <a:rPr lang="en" sz="1200">
                <a:solidFill>
                  <a:schemeClr val="lt1"/>
                </a:solidFill>
                <a:latin typeface="Roboto"/>
                <a:ea typeface="Roboto"/>
                <a:cs typeface="Roboto"/>
                <a:sym typeface="Roboto"/>
              </a:rPr>
              <a:t>A non-powered, larger scale glider model of the airframe design will be constructed for the purpose of stability analysis and verification.</a:t>
            </a:r>
            <a:endParaRPr sz="1200">
              <a:solidFill>
                <a:schemeClr val="lt1"/>
              </a:solidFill>
              <a:latin typeface="Roboto"/>
              <a:ea typeface="Roboto"/>
              <a:cs typeface="Roboto"/>
              <a:sym typeface="Roboto"/>
            </a:endParaRPr>
          </a:p>
          <a:p>
            <a:pPr marL="228600" lvl="0" indent="0" algn="l" rtl="0">
              <a:spcBef>
                <a:spcPts val="0"/>
              </a:spcBef>
              <a:spcAft>
                <a:spcPts val="0"/>
              </a:spcAft>
              <a:buNone/>
            </a:pPr>
            <a:r>
              <a:rPr lang="en" sz="1200" b="1">
                <a:solidFill>
                  <a:schemeClr val="lt1"/>
                </a:solidFill>
                <a:latin typeface="Roboto"/>
                <a:ea typeface="Roboto"/>
                <a:cs typeface="Roboto"/>
                <a:sym typeface="Roboto"/>
              </a:rPr>
              <a:t>FR6: </a:t>
            </a:r>
            <a:r>
              <a:rPr lang="en" sz="1200">
                <a:solidFill>
                  <a:schemeClr val="lt1"/>
                </a:solidFill>
                <a:latin typeface="Roboto"/>
                <a:ea typeface="Roboto"/>
                <a:cs typeface="Roboto"/>
                <a:sym typeface="Roboto"/>
              </a:rPr>
              <a:t>The full-scale aircraft shall be designed to be statically and dynamically stable.</a:t>
            </a:r>
            <a:endParaRPr sz="1200">
              <a:solidFill>
                <a:schemeClr val="lt1"/>
              </a:solidFill>
              <a:latin typeface="Roboto"/>
              <a:ea typeface="Roboto"/>
              <a:cs typeface="Roboto"/>
              <a:sym typeface="Roboto"/>
            </a:endParaRPr>
          </a:p>
        </p:txBody>
      </p:sp>
      <p:graphicFrame>
        <p:nvGraphicFramePr>
          <p:cNvPr id="385" name="Google Shape;385;p4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32</a:t>
            </a:fld>
            <a:endParaRPr/>
          </a:p>
        </p:txBody>
      </p:sp>
      <p:sp>
        <p:nvSpPr>
          <p:cNvPr id="391" name="Google Shape;391;p44"/>
          <p:cNvSpPr txBox="1">
            <a:spLocks noGrp="1"/>
          </p:cNvSpPr>
          <p:nvPr>
            <p:ph type="body" idx="1"/>
          </p:nvPr>
        </p:nvSpPr>
        <p:spPr>
          <a:xfrm>
            <a:off x="311700" y="1578375"/>
            <a:ext cx="8520600" cy="2990400"/>
          </a:xfrm>
          <a:prstGeom prst="rect">
            <a:avLst/>
          </a:prstGeom>
        </p:spPr>
        <p:txBody>
          <a:bodyPr spcFirstLastPara="1" wrap="square" lIns="91425" tIns="91425" rIns="91425" bIns="91425" anchor="t" anchorCtr="0">
            <a:normAutofit lnSpcReduction="20000"/>
          </a:bodyPr>
          <a:lstStyle/>
          <a:p>
            <a:pPr marL="228600" lvl="0" indent="0" algn="l" rtl="0">
              <a:spcBef>
                <a:spcPts val="0"/>
              </a:spcBef>
              <a:spcAft>
                <a:spcPts val="0"/>
              </a:spcAft>
              <a:buNone/>
            </a:pPr>
            <a:r>
              <a:rPr lang="en"/>
              <a:t>Characteristic Stability Demonstration (CSD)</a:t>
            </a:r>
            <a:endParaRPr>
              <a:solidFill>
                <a:schemeClr val="dk1"/>
              </a:solidFill>
              <a:latin typeface="Roboto"/>
              <a:ea typeface="Roboto"/>
              <a:cs typeface="Roboto"/>
              <a:sym typeface="Roboto"/>
            </a:endParaRPr>
          </a:p>
          <a:p>
            <a:pPr marL="685800" lvl="0" indent="-342900" algn="l" rtl="0">
              <a:spcBef>
                <a:spcPts val="1200"/>
              </a:spcBef>
              <a:spcAft>
                <a:spcPts val="0"/>
              </a:spcAft>
              <a:buSzPts val="1800"/>
              <a:buChar char="➢"/>
            </a:pPr>
            <a:r>
              <a:rPr lang="en"/>
              <a:t>Team decided against accelerometers to measure flight data because of risk of added scope</a:t>
            </a:r>
            <a:endParaRPr/>
          </a:p>
          <a:p>
            <a:pPr marL="685800" lvl="0" indent="-342900" algn="l" rtl="0">
              <a:spcBef>
                <a:spcPts val="1000"/>
              </a:spcBef>
              <a:spcAft>
                <a:spcPts val="0"/>
              </a:spcAft>
              <a:buSzPts val="1800"/>
              <a:buChar char="➢"/>
            </a:pPr>
            <a:r>
              <a:rPr lang="en"/>
              <a:t>One camera parallel to flight path, one camera perpendicular to flight path to qualitatively measure stability</a:t>
            </a:r>
            <a:endParaRPr/>
          </a:p>
          <a:p>
            <a:pPr marL="685800" lvl="0" indent="-342900" algn="l" rtl="0">
              <a:spcBef>
                <a:spcPts val="1000"/>
              </a:spcBef>
              <a:spcAft>
                <a:spcPts val="0"/>
              </a:spcAft>
              <a:buSzPts val="1800"/>
              <a:buChar char="➢"/>
            </a:pPr>
            <a:r>
              <a:rPr lang="en"/>
              <a:t>Rangefinder to determine practical glide ratio</a:t>
            </a:r>
            <a:endParaRPr/>
          </a:p>
          <a:p>
            <a:pPr marL="685800" lvl="0" indent="-342900" algn="l" rtl="0">
              <a:spcBef>
                <a:spcPts val="1000"/>
              </a:spcBef>
              <a:spcAft>
                <a:spcPts val="0"/>
              </a:spcAft>
              <a:buSzPts val="1800"/>
              <a:buChar char="➢"/>
            </a:pPr>
            <a:r>
              <a:rPr lang="en"/>
              <a:t>Launch from roof of aero building (with faculty assistance)</a:t>
            </a:r>
            <a:endParaRPr/>
          </a:p>
          <a:p>
            <a:pPr marL="685800" lvl="0" indent="-342900" algn="l" rtl="0">
              <a:spcBef>
                <a:spcPts val="1000"/>
              </a:spcBef>
              <a:spcAft>
                <a:spcPts val="1000"/>
              </a:spcAft>
              <a:buSzPts val="1800"/>
              <a:buChar char="➢"/>
            </a:pPr>
            <a:r>
              <a:rPr lang="en"/>
              <a:t>Use table bungee launch system provided by IRISS</a:t>
            </a:r>
            <a:endParaRPr/>
          </a:p>
        </p:txBody>
      </p:sp>
      <p:sp>
        <p:nvSpPr>
          <p:cNvPr id="392" name="Google Shape;392;p4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G</a:t>
            </a:r>
            <a:r>
              <a:rPr lang="en" sz="2650"/>
              <a:t>LIDER</a:t>
            </a:r>
            <a:r>
              <a:rPr lang="en" sz="3300"/>
              <a:t> T</a:t>
            </a:r>
            <a:r>
              <a:rPr lang="en" sz="2650"/>
              <a:t>ESTING</a:t>
            </a:r>
            <a:r>
              <a:rPr lang="en" sz="2244">
                <a:latin typeface="Maven Pro"/>
                <a:ea typeface="Maven Pro"/>
                <a:cs typeface="Maven Pro"/>
                <a:sym typeface="Maven Pro"/>
              </a:rPr>
              <a:t> </a:t>
            </a:r>
            <a:endParaRPr/>
          </a:p>
        </p:txBody>
      </p:sp>
      <p:graphicFrame>
        <p:nvGraphicFramePr>
          <p:cNvPr id="393" name="Google Shape;393;p44"/>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394" name="Google Shape;394;p44"/>
          <p:cNvSpPr txBox="1"/>
          <p:nvPr/>
        </p:nvSpPr>
        <p:spPr>
          <a:xfrm>
            <a:off x="0" y="562575"/>
            <a:ext cx="9144000" cy="10158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FR3: </a:t>
            </a:r>
            <a:r>
              <a:rPr lang="en" sz="1200">
                <a:solidFill>
                  <a:schemeClr val="lt1"/>
                </a:solidFill>
                <a:latin typeface="Roboto"/>
                <a:ea typeface="Roboto"/>
                <a:cs typeface="Roboto"/>
                <a:sym typeface="Roboto"/>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FR5: </a:t>
            </a:r>
            <a:r>
              <a:rPr lang="en" sz="1200">
                <a:solidFill>
                  <a:schemeClr val="lt1"/>
                </a:solidFill>
                <a:latin typeface="Roboto"/>
                <a:ea typeface="Roboto"/>
                <a:cs typeface="Roboto"/>
                <a:sym typeface="Roboto"/>
              </a:rPr>
              <a:t>A non-powered, larger scale glider model of the airframe design will be constructed for the purpose of stability analysis and verification.</a:t>
            </a:r>
            <a:endParaRPr sz="1200">
              <a:solidFill>
                <a:schemeClr val="lt1"/>
              </a:solidFill>
              <a:latin typeface="Roboto"/>
              <a:ea typeface="Roboto"/>
              <a:cs typeface="Roboto"/>
              <a:sym typeface="Roboto"/>
            </a:endParaRPr>
          </a:p>
          <a:p>
            <a:pPr marL="228600" lvl="0" indent="0" algn="l" rtl="0">
              <a:spcBef>
                <a:spcPts val="0"/>
              </a:spcBef>
              <a:spcAft>
                <a:spcPts val="0"/>
              </a:spcAft>
              <a:buNone/>
            </a:pPr>
            <a:r>
              <a:rPr lang="en" sz="1200" b="1">
                <a:solidFill>
                  <a:schemeClr val="lt1"/>
                </a:solidFill>
                <a:latin typeface="Roboto"/>
                <a:ea typeface="Roboto"/>
                <a:cs typeface="Roboto"/>
                <a:sym typeface="Roboto"/>
              </a:rPr>
              <a:t>FR6: </a:t>
            </a:r>
            <a:r>
              <a:rPr lang="en" sz="1200">
                <a:solidFill>
                  <a:schemeClr val="lt1"/>
                </a:solidFill>
                <a:latin typeface="Roboto"/>
                <a:ea typeface="Roboto"/>
                <a:cs typeface="Roboto"/>
                <a:sym typeface="Roboto"/>
              </a:rPr>
              <a:t>The full-scale aircraft shall be designed to be statically and dynamically stable.</a:t>
            </a:r>
            <a:endParaRPr sz="1200">
              <a:solidFill>
                <a:schemeClr val="lt1"/>
              </a:solidFill>
              <a:latin typeface="Roboto"/>
              <a:ea typeface="Roboto"/>
              <a:cs typeface="Roboto"/>
              <a:sym typeface="Roboto"/>
            </a:endParaRPr>
          </a:p>
        </p:txBody>
      </p:sp>
      <p:graphicFrame>
        <p:nvGraphicFramePr>
          <p:cNvPr id="395" name="Google Shape;395;p4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33</a:t>
            </a:fld>
            <a:endParaRPr/>
          </a:p>
        </p:txBody>
      </p:sp>
      <p:sp>
        <p:nvSpPr>
          <p:cNvPr id="401" name="Google Shape;401;p45"/>
          <p:cNvSpPr txBox="1">
            <a:spLocks noGrp="1"/>
          </p:cNvSpPr>
          <p:nvPr>
            <p:ph type="body" idx="1"/>
          </p:nvPr>
        </p:nvSpPr>
        <p:spPr>
          <a:xfrm>
            <a:off x="311700" y="1152475"/>
            <a:ext cx="4773000" cy="3416400"/>
          </a:xfrm>
          <a:prstGeom prst="rect">
            <a:avLst/>
          </a:prstGeom>
          <a:noFill/>
        </p:spPr>
        <p:txBody>
          <a:bodyPr spcFirstLastPara="1" wrap="square" lIns="91425" tIns="91425" rIns="91425" bIns="91425" anchor="t" anchorCtr="0">
            <a:normAutofit/>
          </a:bodyPr>
          <a:lstStyle/>
          <a:p>
            <a:pPr marL="228600" lvl="0" indent="0" algn="l" rtl="0">
              <a:spcBef>
                <a:spcPts val="0"/>
              </a:spcBef>
              <a:spcAft>
                <a:spcPts val="0"/>
              </a:spcAft>
              <a:buNone/>
            </a:pPr>
            <a:r>
              <a:rPr lang="en">
                <a:solidFill>
                  <a:schemeClr val="lt1"/>
                </a:solidFill>
              </a:rPr>
              <a:t>Value</a:t>
            </a:r>
            <a:endParaRPr>
              <a:solidFill>
                <a:schemeClr val="lt1"/>
              </a:solidFill>
              <a:latin typeface="Roboto"/>
              <a:ea typeface="Roboto"/>
              <a:cs typeface="Roboto"/>
              <a:sym typeface="Roboto"/>
            </a:endParaRPr>
          </a:p>
          <a:p>
            <a:pPr marL="685800" marR="70274" lvl="0" indent="-342900" algn="l" rtl="0">
              <a:spcBef>
                <a:spcPts val="1200"/>
              </a:spcBef>
              <a:spcAft>
                <a:spcPts val="0"/>
              </a:spcAft>
              <a:buClr>
                <a:schemeClr val="lt1"/>
              </a:buClr>
              <a:buSzPts val="1800"/>
              <a:buChar char="➢"/>
            </a:pPr>
            <a:r>
              <a:rPr lang="en">
                <a:solidFill>
                  <a:schemeClr val="lt1"/>
                </a:solidFill>
              </a:rPr>
              <a:t>Qualitative analysis of flow</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Flow visualization</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Can observe general trends such as localized</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Relative velocity/pressure hotspots</a:t>
            </a:r>
            <a:endParaRPr>
              <a:solidFill>
                <a:schemeClr val="lt1"/>
              </a:solidFill>
            </a:endParaRPr>
          </a:p>
          <a:p>
            <a:pPr marL="685800" marR="70274" lvl="0" indent="-342900" algn="l" rtl="0">
              <a:spcBef>
                <a:spcPts val="0"/>
              </a:spcBef>
              <a:spcAft>
                <a:spcPts val="0"/>
              </a:spcAft>
              <a:buClr>
                <a:schemeClr val="lt1"/>
              </a:buClr>
              <a:buSzPts val="1800"/>
              <a:buChar char="➢"/>
            </a:pPr>
            <a:r>
              <a:rPr lang="en">
                <a:solidFill>
                  <a:schemeClr val="lt1"/>
                </a:solidFill>
              </a:rPr>
              <a:t>Individual component modelling</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Effect of wingtips/winglets on downwash vortices</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Aerodynamic fairings on landing gear</a:t>
            </a:r>
            <a:endParaRPr>
              <a:solidFill>
                <a:schemeClr val="lt1"/>
              </a:solidFill>
            </a:endParaRPr>
          </a:p>
        </p:txBody>
      </p:sp>
      <p:sp>
        <p:nvSpPr>
          <p:cNvPr id="402" name="Google Shape;402;p4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F</a:t>
            </a:r>
            <a:r>
              <a:rPr lang="en" sz="2650"/>
              <a:t>EASIBILITY</a:t>
            </a:r>
            <a:r>
              <a:rPr lang="en" sz="3333"/>
              <a:t> T</a:t>
            </a:r>
            <a:r>
              <a:rPr lang="en" sz="2650"/>
              <a:t>RACKING</a:t>
            </a:r>
            <a:r>
              <a:rPr lang="en" sz="3333"/>
              <a:t>: T</a:t>
            </a:r>
            <a:r>
              <a:rPr lang="en" sz="2650"/>
              <a:t>ESTING</a:t>
            </a:r>
            <a:endParaRPr sz="2650"/>
          </a:p>
        </p:txBody>
      </p:sp>
      <p:graphicFrame>
        <p:nvGraphicFramePr>
          <p:cNvPr id="403" name="Google Shape;403;p45"/>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M</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404" name="Google Shape;404;p45"/>
          <p:cNvGraphicFramePr/>
          <p:nvPr/>
        </p:nvGraphicFramePr>
        <p:xfrm>
          <a:off x="1077075" y="808375"/>
          <a:ext cx="7166675" cy="963050"/>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999800">
                  <a:extLst>
                    <a:ext uri="{9D8B030D-6E8A-4147-A177-3AD203B41FA5}">
                      <a16:colId xmlns:a16="http://schemas.microsoft.com/office/drawing/2014/main" val="20002"/>
                    </a:ext>
                  </a:extLst>
                </a:gridCol>
                <a:gridCol w="1167275">
                  <a:extLst>
                    <a:ext uri="{9D8B030D-6E8A-4147-A177-3AD203B41FA5}">
                      <a16:colId xmlns:a16="http://schemas.microsoft.com/office/drawing/2014/main" val="20003"/>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Section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CPEs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Requirements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CPE5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FR4, FR5, FR6</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graphicFrame>
        <p:nvGraphicFramePr>
          <p:cNvPr id="405" name="Google Shape;405;p45"/>
          <p:cNvGraphicFramePr/>
          <p:nvPr/>
        </p:nvGraphicFramePr>
        <p:xfrm>
          <a:off x="2076988" y="1852025"/>
          <a:ext cx="5188975" cy="2407625"/>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189375">
                  <a:extLst>
                    <a:ext uri="{9D8B030D-6E8A-4147-A177-3AD203B41FA5}">
                      <a16:colId xmlns:a16="http://schemas.microsoft.com/office/drawing/2014/main" val="20002"/>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Preliminary Concern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Addressed?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t>WTAV Logistics</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 Work Needed</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81525">
                <a:tc>
                  <a:txBody>
                    <a:bodyPr/>
                    <a:lstStyle/>
                    <a:p>
                      <a:pPr marL="0" lvl="0" indent="0" algn="l" rtl="0">
                        <a:spcBef>
                          <a:spcPts val="0"/>
                        </a:spcBef>
                        <a:spcAft>
                          <a:spcPts val="0"/>
                        </a:spcAft>
                        <a:buNone/>
                      </a:pPr>
                      <a:r>
                        <a:rPr lang="en"/>
                        <a:t>WTAV Data Utility</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81525">
                <a:tc>
                  <a:txBody>
                    <a:bodyPr/>
                    <a:lstStyle/>
                    <a:p>
                      <a:pPr marL="0" lvl="0" indent="0" algn="l" rtl="0">
                        <a:spcBef>
                          <a:spcPts val="0"/>
                        </a:spcBef>
                        <a:spcAft>
                          <a:spcPts val="0"/>
                        </a:spcAft>
                        <a:buNone/>
                      </a:pPr>
                      <a:r>
                        <a:rPr lang="en"/>
                        <a:t>CSD Logistics</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 Work Needed</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81525">
                <a:tc>
                  <a:txBody>
                    <a:bodyPr/>
                    <a:lstStyle/>
                    <a:p>
                      <a:pPr marL="0" lvl="0" indent="0" algn="l" rtl="0">
                        <a:spcBef>
                          <a:spcPts val="0"/>
                        </a:spcBef>
                        <a:spcAft>
                          <a:spcPts val="0"/>
                        </a:spcAft>
                        <a:buNone/>
                      </a:pPr>
                      <a:r>
                        <a:rPr lang="en"/>
                        <a:t>CSD Data Utility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cxnSp>
        <p:nvCxnSpPr>
          <p:cNvPr id="406" name="Google Shape;406;p45"/>
          <p:cNvCxnSpPr/>
          <p:nvPr/>
        </p:nvCxnSpPr>
        <p:spPr>
          <a:xfrm>
            <a:off x="8415000" y="3853625"/>
            <a:ext cx="333000" cy="0"/>
          </a:xfrm>
          <a:prstGeom prst="straightConnector1">
            <a:avLst/>
          </a:prstGeom>
          <a:noFill/>
          <a:ln w="28575" cap="flat" cmpd="sng">
            <a:solidFill>
              <a:schemeClr val="dk1"/>
            </a:solidFill>
            <a:prstDash val="solid"/>
            <a:round/>
            <a:headEnd type="none" w="med" len="med"/>
            <a:tailEnd type="triangle" w="med" len="med"/>
          </a:ln>
        </p:spPr>
      </p:cxnSp>
      <p:graphicFrame>
        <p:nvGraphicFramePr>
          <p:cNvPr id="407" name="Google Shape;407;p4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6"/>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3" action="ppaction://hlinksldjump"/>
              </a:rPr>
              <a:t>Models Overview</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4" action="ppaction://hlinksldjump"/>
              </a:rPr>
              <a:t>Construction Processes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
        <p:nvSpPr>
          <p:cNvPr id="413" name="Google Shape;413;p46"/>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t>
            </a:r>
            <a:r>
              <a:rPr lang="en" sz="3600"/>
              <a:t>ANUFACTURING</a:t>
            </a:r>
            <a:r>
              <a:rPr lang="en"/>
              <a:t> F</a:t>
            </a:r>
            <a:r>
              <a:rPr lang="en" sz="3600"/>
              <a:t>EASIBILITY</a:t>
            </a:r>
            <a:endParaRPr sz="3600"/>
          </a:p>
          <a:p>
            <a:pPr marL="0" lvl="0" indent="0" algn="ctr" rtl="0">
              <a:spcBef>
                <a:spcPts val="0"/>
              </a:spcBef>
              <a:spcAft>
                <a:spcPts val="0"/>
              </a:spcAft>
              <a:buNone/>
            </a:pPr>
            <a:r>
              <a:rPr lang="en" sz="1800">
                <a:latin typeface="Roboto"/>
                <a:ea typeface="Roboto"/>
                <a:cs typeface="Roboto"/>
                <a:sym typeface="Roboto"/>
              </a:rPr>
              <a:t>Presented by: </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Finn Bailis</a:t>
            </a:r>
            <a:endParaRPr sz="1800">
              <a:latin typeface="Roboto"/>
              <a:ea typeface="Roboto"/>
              <a:cs typeface="Roboto"/>
              <a:sym typeface="Roboto"/>
            </a:endParaRPr>
          </a:p>
        </p:txBody>
      </p:sp>
      <p:sp>
        <p:nvSpPr>
          <p:cNvPr id="414" name="Google Shape;414;p4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34</a:t>
            </a:fld>
            <a:endParaRPr/>
          </a:p>
        </p:txBody>
      </p:sp>
      <p:cxnSp>
        <p:nvCxnSpPr>
          <p:cNvPr id="415" name="Google Shape;415;p46"/>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35</a:t>
            </a:fld>
            <a:endParaRPr/>
          </a:p>
        </p:txBody>
      </p:sp>
      <p:sp>
        <p:nvSpPr>
          <p:cNvPr id="421" name="Google Shape;421;p4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a:t>
            </a:r>
            <a:r>
              <a:rPr lang="en" sz="2650"/>
              <a:t>ANUFACTURED</a:t>
            </a:r>
            <a:r>
              <a:rPr lang="en" sz="3300"/>
              <a:t> M</a:t>
            </a:r>
            <a:r>
              <a:rPr lang="en" sz="2650"/>
              <a:t>ODELS</a:t>
            </a:r>
            <a:endParaRPr sz="2650"/>
          </a:p>
        </p:txBody>
      </p:sp>
      <p:graphicFrame>
        <p:nvGraphicFramePr>
          <p:cNvPr id="422" name="Google Shape;422;p47"/>
          <p:cNvGraphicFramePr/>
          <p:nvPr/>
        </p:nvGraphicFramePr>
        <p:xfrm>
          <a:off x="442400" y="1456861"/>
          <a:ext cx="7972600" cy="3232027"/>
        </p:xfrm>
        <a:graphic>
          <a:graphicData uri="http://schemas.openxmlformats.org/drawingml/2006/table">
            <a:tbl>
              <a:tblPr>
                <a:noFill/>
                <a:tableStyleId>{5E8E6FE0-7721-4999-95ED-968F0FBED4CF}</a:tableStyleId>
              </a:tblPr>
              <a:tblGrid>
                <a:gridCol w="3986300">
                  <a:extLst>
                    <a:ext uri="{9D8B030D-6E8A-4147-A177-3AD203B41FA5}">
                      <a16:colId xmlns:a16="http://schemas.microsoft.com/office/drawing/2014/main" val="20000"/>
                    </a:ext>
                  </a:extLst>
                </a:gridCol>
                <a:gridCol w="3986300">
                  <a:extLst>
                    <a:ext uri="{9D8B030D-6E8A-4147-A177-3AD203B41FA5}">
                      <a16:colId xmlns:a16="http://schemas.microsoft.com/office/drawing/2014/main" val="20001"/>
                    </a:ext>
                  </a:extLst>
                </a:gridCol>
              </a:tblGrid>
              <a:tr h="1029450">
                <a:tc>
                  <a:txBody>
                    <a:bodyPr/>
                    <a:lstStyle/>
                    <a:p>
                      <a:pPr marL="228600" lvl="0" indent="0" algn="ctr" rtl="0">
                        <a:lnSpc>
                          <a:spcPct val="115000"/>
                        </a:lnSpc>
                        <a:spcBef>
                          <a:spcPts val="0"/>
                        </a:spcBef>
                        <a:spcAft>
                          <a:spcPts val="0"/>
                        </a:spcAft>
                        <a:buNone/>
                      </a:pPr>
                      <a:r>
                        <a:rPr lang="en" sz="1800">
                          <a:solidFill>
                            <a:schemeClr val="lt1"/>
                          </a:solidFill>
                          <a:latin typeface="Roboto"/>
                          <a:ea typeface="Roboto"/>
                          <a:cs typeface="Roboto"/>
                          <a:sym typeface="Roboto"/>
                        </a:rPr>
                        <a:t>Wind Tunnel Aerodynamic Validation Models (Nelda and 206)</a:t>
                      </a:r>
                      <a:endParaRPr sz="1800">
                        <a:solidFill>
                          <a:schemeClr val="lt1"/>
                        </a:solidFill>
                        <a:latin typeface="Roboto"/>
                        <a:ea typeface="Roboto"/>
                        <a:cs typeface="Roboto"/>
                        <a:sym typeface="Roboto"/>
                      </a:endParaRPr>
                    </a:p>
                    <a:p>
                      <a:pPr marL="228600" lvl="0" indent="0" algn="ctr" rtl="0">
                        <a:lnSpc>
                          <a:spcPct val="115000"/>
                        </a:lnSpc>
                        <a:spcBef>
                          <a:spcPts val="0"/>
                        </a:spcBef>
                        <a:spcAft>
                          <a:spcPts val="0"/>
                        </a:spcAft>
                        <a:buNone/>
                      </a:pPr>
                      <a:r>
                        <a:rPr lang="en" sz="1800">
                          <a:solidFill>
                            <a:schemeClr val="lt1"/>
                          </a:solidFill>
                          <a:latin typeface="Roboto"/>
                          <a:ea typeface="Roboto"/>
                          <a:cs typeface="Roboto"/>
                          <a:sym typeface="Roboto"/>
                        </a:rPr>
                        <a:t>(</a:t>
                      </a:r>
                      <a:r>
                        <a:rPr lang="en" sz="1800" b="1">
                          <a:solidFill>
                            <a:schemeClr val="lt1"/>
                          </a:solidFill>
                          <a:latin typeface="Roboto"/>
                          <a:ea typeface="Roboto"/>
                          <a:cs typeface="Roboto"/>
                          <a:sym typeface="Roboto"/>
                        </a:rPr>
                        <a:t>WTAV</a:t>
                      </a:r>
                      <a:r>
                        <a:rPr lang="en" sz="1800">
                          <a:solidFill>
                            <a:schemeClr val="lt1"/>
                          </a:solidFill>
                          <a:latin typeface="Roboto"/>
                          <a:ea typeface="Roboto"/>
                          <a:cs typeface="Roboto"/>
                          <a:sym typeface="Roboto"/>
                        </a:rPr>
                        <a:t>)</a:t>
                      </a:r>
                      <a:endParaRPr>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228600" lvl="0" indent="0" algn="ctr" rtl="0">
                        <a:lnSpc>
                          <a:spcPct val="115000"/>
                        </a:lnSpc>
                        <a:spcBef>
                          <a:spcPts val="0"/>
                        </a:spcBef>
                        <a:spcAft>
                          <a:spcPts val="0"/>
                        </a:spcAft>
                        <a:buNone/>
                      </a:pPr>
                      <a:r>
                        <a:rPr lang="en" sz="1800">
                          <a:solidFill>
                            <a:schemeClr val="lt1"/>
                          </a:solidFill>
                          <a:latin typeface="Roboto"/>
                          <a:ea typeface="Roboto"/>
                          <a:cs typeface="Roboto"/>
                          <a:sym typeface="Roboto"/>
                        </a:rPr>
                        <a:t>Characteristic Stability Demonstration Model </a:t>
                      </a:r>
                      <a:endParaRPr sz="1800">
                        <a:solidFill>
                          <a:schemeClr val="lt1"/>
                        </a:solidFill>
                        <a:latin typeface="Roboto"/>
                        <a:ea typeface="Roboto"/>
                        <a:cs typeface="Roboto"/>
                        <a:sym typeface="Roboto"/>
                      </a:endParaRPr>
                    </a:p>
                    <a:p>
                      <a:pPr marL="228600" lvl="0" indent="0" algn="ctr" rtl="0">
                        <a:lnSpc>
                          <a:spcPct val="115000"/>
                        </a:lnSpc>
                        <a:spcBef>
                          <a:spcPts val="0"/>
                        </a:spcBef>
                        <a:spcAft>
                          <a:spcPts val="0"/>
                        </a:spcAft>
                        <a:buNone/>
                      </a:pPr>
                      <a:r>
                        <a:rPr lang="en" sz="1800">
                          <a:solidFill>
                            <a:schemeClr val="lt1"/>
                          </a:solidFill>
                          <a:latin typeface="Roboto"/>
                          <a:ea typeface="Roboto"/>
                          <a:cs typeface="Roboto"/>
                          <a:sym typeface="Roboto"/>
                        </a:rPr>
                        <a:t>(</a:t>
                      </a:r>
                      <a:r>
                        <a:rPr lang="en" sz="1800" b="1">
                          <a:solidFill>
                            <a:schemeClr val="lt1"/>
                          </a:solidFill>
                          <a:latin typeface="Roboto"/>
                          <a:ea typeface="Roboto"/>
                          <a:cs typeface="Roboto"/>
                          <a:sym typeface="Roboto"/>
                        </a:rPr>
                        <a:t>CSD</a:t>
                      </a:r>
                      <a:r>
                        <a:rPr lang="en" sz="1800">
                          <a:solidFill>
                            <a:schemeClr val="lt1"/>
                          </a:solidFill>
                          <a:latin typeface="Roboto"/>
                          <a:ea typeface="Roboto"/>
                          <a:cs typeface="Roboto"/>
                          <a:sym typeface="Roboto"/>
                        </a:rPr>
                        <a:t>) </a:t>
                      </a:r>
                      <a:endParaRPr>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995500">
                <a:tc>
                  <a:txBody>
                    <a:bodyPr/>
                    <a:lstStyle/>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Geometrically scaled to maximum  b = 8.8”</a:t>
                      </a:r>
                      <a:endParaRPr sz="1600">
                        <a:solidFill>
                          <a:schemeClr val="lt1"/>
                        </a:solidFill>
                        <a:latin typeface="Roboto"/>
                        <a:ea typeface="Roboto"/>
                        <a:cs typeface="Roboto"/>
                        <a:sym typeface="Roboto"/>
                      </a:endParaRPr>
                    </a:p>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Requires geometry within 1% accuracy</a:t>
                      </a:r>
                      <a:endParaRPr sz="1600">
                        <a:solidFill>
                          <a:schemeClr val="lt1"/>
                        </a:solidFill>
                        <a:latin typeface="Roboto"/>
                        <a:ea typeface="Roboto"/>
                        <a:cs typeface="Roboto"/>
                        <a:sym typeface="Roboto"/>
                      </a:endParaRPr>
                    </a:p>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Must be sufficiently smooth (Print/Mill layers &lt; 100 microns)</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Geometrically scaled to maximum  b = 3’ (MTOW scaled by the same factor)</a:t>
                      </a:r>
                      <a:endParaRPr sz="1600">
                        <a:solidFill>
                          <a:schemeClr val="lt1"/>
                        </a:solidFill>
                        <a:latin typeface="Roboto"/>
                        <a:ea typeface="Roboto"/>
                        <a:cs typeface="Roboto"/>
                        <a:sym typeface="Roboto"/>
                      </a:endParaRPr>
                    </a:p>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Requires geometry within 5% accuracy of CAD model</a:t>
                      </a:r>
                      <a:endParaRPr sz="1600">
                        <a:solidFill>
                          <a:schemeClr val="lt1"/>
                        </a:solidFill>
                        <a:latin typeface="Roboto"/>
                        <a:ea typeface="Roboto"/>
                        <a:cs typeface="Roboto"/>
                        <a:sym typeface="Roboto"/>
                      </a:endParaRPr>
                    </a:p>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Must have all CG locations within 5% accuracy of full-scale airframe</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graphicFrame>
        <p:nvGraphicFramePr>
          <p:cNvPr id="423" name="Google Shape;423;p47"/>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424" name="Google Shape;424;p47"/>
          <p:cNvSpPr txBox="1"/>
          <p:nvPr/>
        </p:nvSpPr>
        <p:spPr>
          <a:xfrm>
            <a:off x="0" y="543225"/>
            <a:ext cx="9144000" cy="831000"/>
          </a:xfrm>
          <a:prstGeom prst="rect">
            <a:avLst/>
          </a:prstGeom>
          <a:solidFill>
            <a:schemeClr val="accent3"/>
          </a:solidFill>
          <a:ln>
            <a:noFill/>
          </a:ln>
        </p:spPr>
        <p:txBody>
          <a:bodyPr spcFirstLastPara="1" wrap="square" lIns="91425" tIns="45700" rIns="0" bIns="45700" anchor="t" anchorCtr="0">
            <a:spAutoFit/>
          </a:bodyPr>
          <a:lstStyle/>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FR4: </a:t>
            </a: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a:solidFill>
                <a:schemeClr val="lt1"/>
              </a:solidFill>
              <a:latin typeface="Roboto"/>
              <a:ea typeface="Roboto"/>
              <a:cs typeface="Roboto"/>
              <a:sym typeface="Roboto"/>
            </a:endParaRPr>
          </a:p>
          <a:p>
            <a:pPr marL="628650" lvl="0" indent="-400050" algn="l" rtl="0">
              <a:spcBef>
                <a:spcPts val="0"/>
              </a:spcBef>
              <a:spcAft>
                <a:spcPts val="0"/>
              </a:spcAft>
              <a:buNone/>
            </a:pPr>
            <a:r>
              <a:rPr lang="en" sz="1200" b="1">
                <a:solidFill>
                  <a:schemeClr val="lt1"/>
                </a:solidFill>
                <a:latin typeface="Roboto"/>
                <a:ea typeface="Roboto"/>
                <a:cs typeface="Roboto"/>
                <a:sym typeface="Roboto"/>
              </a:rPr>
              <a:t>FR5: </a:t>
            </a:r>
            <a:r>
              <a:rPr lang="en" sz="1200">
                <a:solidFill>
                  <a:schemeClr val="lt1"/>
                </a:solidFill>
                <a:latin typeface="Roboto"/>
                <a:ea typeface="Roboto"/>
                <a:cs typeface="Roboto"/>
                <a:sym typeface="Roboto"/>
              </a:rPr>
              <a:t>A non-powered, larger scale glider model of the airframe design will be constructed for the purpose of stability analysis and verification.</a:t>
            </a:r>
            <a:endParaRPr sz="1200">
              <a:solidFill>
                <a:schemeClr val="lt1"/>
              </a:solidFill>
              <a:latin typeface="Roboto"/>
              <a:ea typeface="Roboto"/>
              <a:cs typeface="Roboto"/>
              <a:sym typeface="Roboto"/>
            </a:endParaRPr>
          </a:p>
        </p:txBody>
      </p:sp>
      <p:graphicFrame>
        <p:nvGraphicFramePr>
          <p:cNvPr id="425" name="Google Shape;425;p4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36</a:t>
            </a:fld>
            <a:endParaRPr/>
          </a:p>
        </p:txBody>
      </p:sp>
      <p:sp>
        <p:nvSpPr>
          <p:cNvPr id="431" name="Google Shape;431;p48"/>
          <p:cNvSpPr txBox="1">
            <a:spLocks noGrp="1"/>
          </p:cNvSpPr>
          <p:nvPr>
            <p:ph type="body" idx="1"/>
          </p:nvPr>
        </p:nvSpPr>
        <p:spPr>
          <a:xfrm>
            <a:off x="311700" y="1100475"/>
            <a:ext cx="4260300" cy="3306000"/>
          </a:xfrm>
          <a:prstGeom prst="rect">
            <a:avLst/>
          </a:prstGeom>
        </p:spPr>
        <p:txBody>
          <a:bodyPr spcFirstLastPara="1" wrap="square" lIns="91425" tIns="91425" rIns="91425" bIns="91425" anchor="t" anchorCtr="0">
            <a:normAutofit/>
          </a:bodyPr>
          <a:lstStyle/>
          <a:p>
            <a:pPr marL="228600" marR="183501" lvl="0" indent="0" algn="l" rtl="0">
              <a:spcBef>
                <a:spcPts val="0"/>
              </a:spcBef>
              <a:spcAft>
                <a:spcPts val="0"/>
              </a:spcAft>
              <a:buNone/>
            </a:pPr>
            <a:r>
              <a:rPr lang="en"/>
              <a:t>3D Printed: Uniform composition, </a:t>
            </a:r>
            <a:endParaRPr/>
          </a:p>
          <a:p>
            <a:pPr marL="228600" marR="183501" lvl="0" indent="0" algn="l" rtl="0">
              <a:spcBef>
                <a:spcPts val="0"/>
              </a:spcBef>
              <a:spcAft>
                <a:spcPts val="0"/>
              </a:spcAft>
              <a:buNone/>
            </a:pPr>
            <a:r>
              <a:rPr lang="en"/>
              <a:t>SLA print on Form 3 or Form 3L</a:t>
            </a:r>
            <a:endParaRPr>
              <a:solidFill>
                <a:schemeClr val="dk1"/>
              </a:solidFill>
              <a:latin typeface="Roboto"/>
              <a:ea typeface="Roboto"/>
              <a:cs typeface="Roboto"/>
              <a:sym typeface="Roboto"/>
            </a:endParaRPr>
          </a:p>
          <a:p>
            <a:pPr marL="685800" marR="183501" lvl="0" indent="-342900" algn="l" rtl="0">
              <a:spcBef>
                <a:spcPts val="1200"/>
              </a:spcBef>
              <a:spcAft>
                <a:spcPts val="0"/>
              </a:spcAft>
              <a:buClr>
                <a:schemeClr val="dk1"/>
              </a:buClr>
              <a:buSzPts val="1800"/>
              <a:buFont typeface="Roboto"/>
              <a:buChar char="➢"/>
            </a:pPr>
            <a:r>
              <a:rPr lang="en"/>
              <a:t>Typical lead times, 2-3 weeks</a:t>
            </a:r>
            <a:endParaRPr/>
          </a:p>
          <a:p>
            <a:pPr marL="685800" marR="183501" lvl="0" indent="-342900" algn="l" rtl="0">
              <a:spcBef>
                <a:spcPts val="0"/>
              </a:spcBef>
              <a:spcAft>
                <a:spcPts val="0"/>
              </a:spcAft>
              <a:buSzPts val="1800"/>
              <a:buChar char="➢"/>
            </a:pPr>
            <a:r>
              <a:rPr lang="en"/>
              <a:t>Typical cost, $100-$200 per print (f-22 quote)</a:t>
            </a:r>
            <a:endParaRPr/>
          </a:p>
          <a:p>
            <a:pPr marL="685800" marR="183501" lvl="0" indent="-342900" algn="l" rtl="0">
              <a:spcBef>
                <a:spcPts val="0"/>
              </a:spcBef>
              <a:spcAft>
                <a:spcPts val="0"/>
              </a:spcAft>
              <a:buSzPts val="1800"/>
              <a:buChar char="➢"/>
            </a:pPr>
            <a:r>
              <a:rPr lang="en"/>
              <a:t>Full completion time estimate: 3-4 weeks</a:t>
            </a:r>
            <a:endParaRPr/>
          </a:p>
          <a:p>
            <a:pPr marL="685800" marR="183501" lvl="0" indent="-342900" algn="l" rtl="0">
              <a:spcBef>
                <a:spcPts val="0"/>
              </a:spcBef>
              <a:spcAft>
                <a:spcPts val="0"/>
              </a:spcAft>
              <a:buSzPts val="1800"/>
              <a:buChar char="➢"/>
            </a:pPr>
            <a:r>
              <a:rPr lang="en"/>
              <a:t>Sting Test insert must also be machined and assembled</a:t>
            </a:r>
            <a:endParaRPr/>
          </a:p>
        </p:txBody>
      </p:sp>
      <p:sp>
        <p:nvSpPr>
          <p:cNvPr id="432" name="Google Shape;432;p4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WTAV M</a:t>
            </a:r>
            <a:r>
              <a:rPr lang="en" sz="2650"/>
              <a:t>ODEL</a:t>
            </a:r>
            <a:r>
              <a:rPr lang="en" sz="3300"/>
              <a:t> C</a:t>
            </a:r>
            <a:r>
              <a:rPr lang="en" sz="2650"/>
              <a:t>ONSTRUCTION</a:t>
            </a:r>
            <a:r>
              <a:rPr lang="en" sz="3300"/>
              <a:t> </a:t>
            </a:r>
            <a:endParaRPr sz="2600"/>
          </a:p>
        </p:txBody>
      </p:sp>
      <p:sp>
        <p:nvSpPr>
          <p:cNvPr id="433" name="Google Shape;433;p48"/>
          <p:cNvSpPr txBox="1">
            <a:spLocks noGrp="1"/>
          </p:cNvSpPr>
          <p:nvPr>
            <p:ph type="body" idx="1"/>
          </p:nvPr>
        </p:nvSpPr>
        <p:spPr>
          <a:xfrm>
            <a:off x="4572000" y="1100475"/>
            <a:ext cx="4260300" cy="3114000"/>
          </a:xfrm>
          <a:prstGeom prst="rect">
            <a:avLst/>
          </a:prstGeom>
        </p:spPr>
        <p:txBody>
          <a:bodyPr spcFirstLastPara="1" wrap="square" lIns="91425" tIns="91425" rIns="91425" bIns="91425" anchor="t" anchorCtr="0">
            <a:normAutofit fontScale="70000" lnSpcReduction="10000"/>
          </a:bodyPr>
          <a:lstStyle/>
          <a:p>
            <a:pPr marL="228600" lvl="0" indent="0" algn="l" rtl="0">
              <a:spcBef>
                <a:spcPts val="0"/>
              </a:spcBef>
              <a:spcAft>
                <a:spcPts val="0"/>
              </a:spcAft>
              <a:buNone/>
            </a:pPr>
            <a:r>
              <a:rPr lang="en" sz="2100"/>
              <a:t>Required Materials:</a:t>
            </a:r>
            <a:endParaRPr sz="2100"/>
          </a:p>
          <a:p>
            <a:pPr marL="457200" lvl="0" indent="0" algn="l" rtl="0">
              <a:spcBef>
                <a:spcPts val="1200"/>
              </a:spcBef>
              <a:spcAft>
                <a:spcPts val="0"/>
              </a:spcAft>
              <a:buNone/>
            </a:pPr>
            <a:r>
              <a:rPr lang="en" sz="2100" u="sng">
                <a:solidFill>
                  <a:schemeClr val="accent1"/>
                </a:solidFill>
                <a:hlinkClick r:id="rId3">
                  <a:extLst>
                    <a:ext uri="{A12FA001-AC4F-418D-AE19-62706E023703}">
                      <ahyp:hlinkClr xmlns:ahyp="http://schemas.microsoft.com/office/drawing/2018/hyperlinkcolor" val="tx"/>
                    </a:ext>
                  </a:extLst>
                </a:hlinkClick>
              </a:rPr>
              <a:t>Form 3L SLA printer:</a:t>
            </a:r>
            <a:r>
              <a:rPr lang="en" sz="2100">
                <a:solidFill>
                  <a:schemeClr val="accent1"/>
                </a:solidFill>
              </a:rPr>
              <a:t> </a:t>
            </a:r>
            <a:endParaRPr sz="2100">
              <a:solidFill>
                <a:schemeClr val="accent1"/>
              </a:solidFill>
            </a:endParaRPr>
          </a:p>
          <a:p>
            <a:pPr marL="457200" lvl="0" indent="0" algn="l" rtl="0">
              <a:spcBef>
                <a:spcPts val="1200"/>
              </a:spcBef>
              <a:spcAft>
                <a:spcPts val="0"/>
              </a:spcAft>
              <a:buNone/>
            </a:pPr>
            <a:r>
              <a:rPr lang="en" sz="2002"/>
              <a:t>2 prints, 3 wk. lead time, ~$120 each</a:t>
            </a:r>
            <a:endParaRPr sz="2002"/>
          </a:p>
          <a:p>
            <a:pPr marL="457200" marR="194238" lvl="0" indent="0" algn="l" rtl="0">
              <a:spcBef>
                <a:spcPts val="1200"/>
              </a:spcBef>
              <a:spcAft>
                <a:spcPts val="0"/>
              </a:spcAft>
              <a:buNone/>
            </a:pPr>
            <a:r>
              <a:rPr lang="en" sz="2100" u="sng">
                <a:solidFill>
                  <a:schemeClr val="accent1"/>
                </a:solidFill>
                <a:hlinkClick r:id="rId4">
                  <a:extLst>
                    <a:ext uri="{A12FA001-AC4F-418D-AE19-62706E023703}">
                      <ahyp:hlinkClr xmlns:ahyp="http://schemas.microsoft.com/office/drawing/2018/hyperlinkcolor" val="tx"/>
                    </a:ext>
                  </a:extLst>
                </a:hlinkClick>
              </a:rPr>
              <a:t>DLMS aluminum printer</a:t>
            </a:r>
            <a:r>
              <a:rPr lang="en" sz="2100" u="sng">
                <a:solidFill>
                  <a:schemeClr val="accent1"/>
                </a:solidFill>
              </a:rPr>
              <a:t>:</a:t>
            </a:r>
            <a:r>
              <a:rPr lang="en" sz="2100"/>
              <a:t> </a:t>
            </a:r>
            <a:endParaRPr sz="2100"/>
          </a:p>
          <a:p>
            <a:pPr marL="457200" marR="194238" lvl="0" indent="0" algn="l" rtl="0">
              <a:spcBef>
                <a:spcPts val="1200"/>
              </a:spcBef>
              <a:spcAft>
                <a:spcPts val="0"/>
              </a:spcAft>
              <a:buNone/>
            </a:pPr>
            <a:r>
              <a:rPr lang="en" sz="2002"/>
              <a:t>2 prints, 1 wk. lead time, ~$680 each </a:t>
            </a:r>
            <a:endParaRPr sz="2002"/>
          </a:p>
          <a:p>
            <a:pPr marL="457200" lvl="0" indent="0" algn="l" rtl="0">
              <a:spcBef>
                <a:spcPts val="1200"/>
              </a:spcBef>
              <a:spcAft>
                <a:spcPts val="0"/>
              </a:spcAft>
              <a:buNone/>
            </a:pPr>
            <a:r>
              <a:rPr lang="en" sz="2100" u="sng">
                <a:solidFill>
                  <a:schemeClr val="accent1"/>
                </a:solidFill>
                <a:hlinkClick r:id="rId5">
                  <a:extLst>
                    <a:ext uri="{A12FA001-AC4F-418D-AE19-62706E023703}">
                      <ahyp:hlinkClr xmlns:ahyp="http://schemas.microsoft.com/office/drawing/2018/hyperlinkcolor" val="tx"/>
                    </a:ext>
                  </a:extLst>
                </a:hlinkClick>
              </a:rPr>
              <a:t>Sting Test Insert:</a:t>
            </a:r>
            <a:r>
              <a:rPr lang="en" sz="2100" u="sng">
                <a:solidFill>
                  <a:schemeClr val="accent1"/>
                </a:solidFill>
              </a:rPr>
              <a:t> </a:t>
            </a:r>
            <a:endParaRPr sz="2100" u="sng">
              <a:solidFill>
                <a:schemeClr val="accent1"/>
              </a:solidFill>
            </a:endParaRPr>
          </a:p>
          <a:p>
            <a:pPr marL="0" marR="194238" lvl="0" indent="457200" algn="l" rtl="0">
              <a:spcBef>
                <a:spcPts val="1200"/>
              </a:spcBef>
              <a:spcAft>
                <a:spcPts val="0"/>
              </a:spcAft>
              <a:buNone/>
            </a:pPr>
            <a:r>
              <a:rPr lang="en" sz="1842"/>
              <a:t>2 columns, Lathe Machined 1 wk. ~$50 each</a:t>
            </a:r>
            <a:endParaRPr sz="2260"/>
          </a:p>
          <a:p>
            <a:pPr marL="457200" lvl="0" indent="457200" algn="l" rtl="0">
              <a:spcBef>
                <a:spcPts val="1200"/>
              </a:spcBef>
              <a:spcAft>
                <a:spcPts val="1200"/>
              </a:spcAft>
              <a:buNone/>
            </a:pPr>
            <a:endParaRPr>
              <a:solidFill>
                <a:schemeClr val="dk1"/>
              </a:solidFill>
              <a:latin typeface="Roboto"/>
              <a:ea typeface="Roboto"/>
              <a:cs typeface="Roboto"/>
              <a:sym typeface="Roboto"/>
            </a:endParaRPr>
          </a:p>
        </p:txBody>
      </p:sp>
      <p:graphicFrame>
        <p:nvGraphicFramePr>
          <p:cNvPr id="434" name="Google Shape;434;p48"/>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435" name="Google Shape;435;p48"/>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marR="7958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FR4: </a:t>
            </a: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a:solidFill>
                <a:schemeClr val="lt1"/>
              </a:solidFill>
              <a:latin typeface="Roboto"/>
              <a:ea typeface="Roboto"/>
              <a:cs typeface="Roboto"/>
              <a:sym typeface="Roboto"/>
            </a:endParaRPr>
          </a:p>
        </p:txBody>
      </p:sp>
      <p:graphicFrame>
        <p:nvGraphicFramePr>
          <p:cNvPr id="436" name="Google Shape;436;p4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37</a:t>
            </a:fld>
            <a:endParaRPr/>
          </a:p>
        </p:txBody>
      </p:sp>
      <p:sp>
        <p:nvSpPr>
          <p:cNvPr id="442" name="Google Shape;442;p4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CSD M</a:t>
            </a:r>
            <a:r>
              <a:rPr lang="en" sz="2650"/>
              <a:t>ODEL</a:t>
            </a:r>
            <a:r>
              <a:rPr lang="en" sz="3300"/>
              <a:t> C</a:t>
            </a:r>
            <a:r>
              <a:rPr lang="en" sz="2650"/>
              <a:t>ONSTRUCTION</a:t>
            </a:r>
            <a:endParaRPr sz="2650"/>
          </a:p>
        </p:txBody>
      </p:sp>
      <p:sp>
        <p:nvSpPr>
          <p:cNvPr id="443" name="Google Shape;443;p49"/>
          <p:cNvSpPr txBox="1">
            <a:spLocks noGrp="1"/>
          </p:cNvSpPr>
          <p:nvPr>
            <p:ph type="body" idx="1"/>
          </p:nvPr>
        </p:nvSpPr>
        <p:spPr>
          <a:xfrm>
            <a:off x="311700" y="1147550"/>
            <a:ext cx="4260300" cy="3183300"/>
          </a:xfrm>
          <a:prstGeom prst="rect">
            <a:avLst/>
          </a:prstGeom>
        </p:spPr>
        <p:txBody>
          <a:bodyPr spcFirstLastPara="1" wrap="square" lIns="91425" tIns="91425" rIns="91425" bIns="91425" anchor="t" anchorCtr="0">
            <a:normAutofit fontScale="40000"/>
          </a:bodyPr>
          <a:lstStyle/>
          <a:p>
            <a:pPr marL="228600" lvl="0" indent="0" algn="l" rtl="0">
              <a:spcBef>
                <a:spcPts val="0"/>
              </a:spcBef>
              <a:spcAft>
                <a:spcPts val="0"/>
              </a:spcAft>
              <a:buNone/>
            </a:pPr>
            <a:r>
              <a:rPr lang="en" sz="4000"/>
              <a:t>Complex foam, strut and laminate composition</a:t>
            </a:r>
            <a:endParaRPr sz="4000"/>
          </a:p>
          <a:p>
            <a:pPr marL="685800" marR="183501" lvl="1" indent="-330200" algn="l" rtl="0">
              <a:spcBef>
                <a:spcPts val="1200"/>
              </a:spcBef>
              <a:spcAft>
                <a:spcPts val="0"/>
              </a:spcAft>
              <a:buSzPct val="100000"/>
              <a:buChar char="➢"/>
            </a:pPr>
            <a:r>
              <a:rPr lang="en" sz="4000"/>
              <a:t>General structure to be CNC milled out of high density foam</a:t>
            </a:r>
            <a:endParaRPr sz="4000"/>
          </a:p>
          <a:p>
            <a:pPr marL="685800" lvl="1" indent="-330200" algn="l" rtl="0">
              <a:spcBef>
                <a:spcPts val="0"/>
              </a:spcBef>
              <a:spcAft>
                <a:spcPts val="0"/>
              </a:spcAft>
              <a:buSzPct val="100000"/>
              <a:buChar char="➢"/>
            </a:pPr>
            <a:r>
              <a:rPr lang="en" sz="4000"/>
              <a:t>Then manually reinforced with carbon fiber rods and epoxy coated</a:t>
            </a:r>
            <a:endParaRPr sz="4000"/>
          </a:p>
          <a:p>
            <a:pPr marL="685800" lvl="1" indent="-330200" algn="l" rtl="0">
              <a:spcBef>
                <a:spcPts val="0"/>
              </a:spcBef>
              <a:spcAft>
                <a:spcPts val="0"/>
              </a:spcAft>
              <a:buSzPct val="100000"/>
              <a:buChar char="➢"/>
            </a:pPr>
            <a:r>
              <a:rPr lang="en" sz="4000"/>
              <a:t>Full construction completion time estimate: 3 weeks/unit</a:t>
            </a:r>
            <a:endParaRPr sz="4000"/>
          </a:p>
          <a:p>
            <a:pPr marL="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444" name="Google Shape;444;p49"/>
          <p:cNvSpPr txBox="1"/>
          <p:nvPr/>
        </p:nvSpPr>
        <p:spPr>
          <a:xfrm>
            <a:off x="4634975" y="1467275"/>
            <a:ext cx="400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445" name="Google Shape;445;p49"/>
          <p:cNvSpPr txBox="1">
            <a:spLocks noGrp="1"/>
          </p:cNvSpPr>
          <p:nvPr>
            <p:ph type="body" idx="1"/>
          </p:nvPr>
        </p:nvSpPr>
        <p:spPr>
          <a:xfrm>
            <a:off x="4572000" y="1147550"/>
            <a:ext cx="3900600" cy="2946000"/>
          </a:xfrm>
          <a:prstGeom prst="rect">
            <a:avLst/>
          </a:prstGeom>
        </p:spPr>
        <p:txBody>
          <a:bodyPr spcFirstLastPara="1" wrap="square" lIns="91425" tIns="91425" rIns="91425" bIns="91425" anchor="t" anchorCtr="0">
            <a:normAutofit lnSpcReduction="20000"/>
          </a:bodyPr>
          <a:lstStyle/>
          <a:p>
            <a:pPr marL="228600" lvl="0" indent="0" algn="l" rtl="0">
              <a:spcBef>
                <a:spcPts val="0"/>
              </a:spcBef>
              <a:spcAft>
                <a:spcPts val="0"/>
              </a:spcAft>
              <a:buNone/>
            </a:pPr>
            <a:r>
              <a:rPr lang="en"/>
              <a:t>Required Materials:</a:t>
            </a:r>
            <a:endParaRPr/>
          </a:p>
          <a:p>
            <a:pPr marL="457200" lvl="0" indent="0" algn="l" rtl="0">
              <a:spcBef>
                <a:spcPts val="1200"/>
              </a:spcBef>
              <a:spcAft>
                <a:spcPts val="0"/>
              </a:spcAft>
              <a:buNone/>
            </a:pPr>
            <a:r>
              <a:rPr lang="en" u="sng">
                <a:solidFill>
                  <a:schemeClr val="accent1"/>
                </a:solidFill>
                <a:hlinkClick r:id="rId3">
                  <a:extLst>
                    <a:ext uri="{A12FA001-AC4F-418D-AE19-62706E023703}">
                      <ahyp:hlinkClr xmlns:ahyp="http://schemas.microsoft.com/office/drawing/2018/hyperlinkcolor" val="tx"/>
                    </a:ext>
                  </a:extLst>
                </a:hlinkClick>
              </a:rPr>
              <a:t>Carbon fiber struts</a:t>
            </a:r>
            <a:r>
              <a:rPr lang="en" u="sng">
                <a:solidFill>
                  <a:schemeClr val="accent1"/>
                </a:solidFill>
              </a:rPr>
              <a:t>:</a:t>
            </a:r>
            <a:r>
              <a:rPr lang="en"/>
              <a:t> </a:t>
            </a:r>
            <a:endParaRPr/>
          </a:p>
          <a:p>
            <a:pPr marL="457200" lvl="0" indent="0" algn="l" rtl="0">
              <a:spcBef>
                <a:spcPts val="1200"/>
              </a:spcBef>
              <a:spcAft>
                <a:spcPts val="0"/>
              </a:spcAft>
              <a:buNone/>
            </a:pPr>
            <a:r>
              <a:rPr lang="en" sz="1600"/>
              <a:t>4, 5 and 6 mm x 400 mm, ~$13 each</a:t>
            </a:r>
            <a:endParaRPr sz="1600"/>
          </a:p>
          <a:p>
            <a:pPr marL="457200" lvl="0" indent="0" algn="l" rtl="0">
              <a:spcBef>
                <a:spcPts val="1200"/>
              </a:spcBef>
              <a:spcAft>
                <a:spcPts val="0"/>
              </a:spcAft>
              <a:buNone/>
            </a:pPr>
            <a:r>
              <a:rPr lang="en" u="sng">
                <a:solidFill>
                  <a:schemeClr val="accent1"/>
                </a:solidFill>
                <a:hlinkClick r:id="rId4">
                  <a:extLst>
                    <a:ext uri="{A12FA001-AC4F-418D-AE19-62706E023703}">
                      <ahyp:hlinkClr xmlns:ahyp="http://schemas.microsoft.com/office/drawing/2018/hyperlinkcolor" val="tx"/>
                    </a:ext>
                  </a:extLst>
                </a:hlinkClick>
              </a:rPr>
              <a:t>High Density foam:</a:t>
            </a:r>
            <a:r>
              <a:rPr lang="en"/>
              <a:t> </a:t>
            </a:r>
            <a:endParaRPr/>
          </a:p>
          <a:p>
            <a:pPr marL="457200" lvl="0" indent="0" algn="l" rtl="0">
              <a:spcBef>
                <a:spcPts val="1200"/>
              </a:spcBef>
              <a:spcAft>
                <a:spcPts val="0"/>
              </a:spcAft>
              <a:buNone/>
            </a:pPr>
            <a:r>
              <a:rPr lang="en" sz="1600"/>
              <a:t>3’ x 3’ x 6” blocks</a:t>
            </a:r>
            <a:r>
              <a:rPr lang="en"/>
              <a:t>, </a:t>
            </a:r>
            <a:r>
              <a:rPr lang="en" sz="1600"/>
              <a:t>~$200</a:t>
            </a:r>
            <a:endParaRPr sz="1600"/>
          </a:p>
          <a:p>
            <a:pPr marL="457200" lvl="0" indent="0" algn="l" rtl="0">
              <a:spcBef>
                <a:spcPts val="1200"/>
              </a:spcBef>
              <a:spcAft>
                <a:spcPts val="0"/>
              </a:spcAft>
              <a:buNone/>
            </a:pPr>
            <a:r>
              <a:rPr lang="en" u="sng">
                <a:solidFill>
                  <a:schemeClr val="accent1"/>
                </a:solidFill>
                <a:hlinkClick r:id="rId5">
                  <a:extLst>
                    <a:ext uri="{A12FA001-AC4F-418D-AE19-62706E023703}">
                      <ahyp:hlinkClr xmlns:ahyp="http://schemas.microsoft.com/office/drawing/2018/hyperlinkcolor" val="tx"/>
                    </a:ext>
                  </a:extLst>
                </a:hlinkClick>
              </a:rPr>
              <a:t>Epoxy Resin:</a:t>
            </a:r>
            <a:r>
              <a:rPr lang="en"/>
              <a:t> </a:t>
            </a:r>
            <a:endParaRPr/>
          </a:p>
          <a:p>
            <a:pPr marL="457200" lvl="0" indent="0" algn="l" rtl="0">
              <a:spcBef>
                <a:spcPts val="1200"/>
              </a:spcBef>
              <a:spcAft>
                <a:spcPts val="1200"/>
              </a:spcAft>
              <a:buNone/>
            </a:pPr>
            <a:r>
              <a:rPr lang="en" sz="1600"/>
              <a:t>1 Liter, ~$65</a:t>
            </a:r>
            <a:endParaRPr sz="1600">
              <a:solidFill>
                <a:schemeClr val="dk1"/>
              </a:solidFill>
              <a:latin typeface="Roboto"/>
              <a:ea typeface="Roboto"/>
              <a:cs typeface="Roboto"/>
              <a:sym typeface="Roboto"/>
            </a:endParaRPr>
          </a:p>
        </p:txBody>
      </p:sp>
      <p:graphicFrame>
        <p:nvGraphicFramePr>
          <p:cNvPr id="446" name="Google Shape;446;p49"/>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447" name="Google Shape;447;p49"/>
          <p:cNvSpPr txBox="1"/>
          <p:nvPr/>
        </p:nvSpPr>
        <p:spPr>
          <a:xfrm>
            <a:off x="0" y="562575"/>
            <a:ext cx="9144000" cy="461700"/>
          </a:xfrm>
          <a:prstGeom prst="rect">
            <a:avLst/>
          </a:prstGeom>
          <a:solidFill>
            <a:schemeClr val="accent3"/>
          </a:solidFill>
          <a:ln>
            <a:noFill/>
          </a:ln>
        </p:spPr>
        <p:txBody>
          <a:bodyPr spcFirstLastPara="1" wrap="square" lIns="91425" tIns="45700" rIns="0" bIns="45700" anchor="t" anchorCtr="0">
            <a:spAutoFit/>
          </a:bodyPr>
          <a:lstStyle/>
          <a:p>
            <a:pPr marL="628650" lvl="0" indent="-400050" algn="l" rtl="0">
              <a:spcBef>
                <a:spcPts val="0"/>
              </a:spcBef>
              <a:spcAft>
                <a:spcPts val="0"/>
              </a:spcAft>
              <a:buNone/>
            </a:pPr>
            <a:r>
              <a:rPr lang="en" sz="1200" b="1">
                <a:solidFill>
                  <a:schemeClr val="lt1"/>
                </a:solidFill>
                <a:latin typeface="Roboto"/>
                <a:ea typeface="Roboto"/>
                <a:cs typeface="Roboto"/>
                <a:sym typeface="Roboto"/>
              </a:rPr>
              <a:t>FR5: </a:t>
            </a:r>
            <a:r>
              <a:rPr lang="en" sz="1200">
                <a:solidFill>
                  <a:schemeClr val="lt1"/>
                </a:solidFill>
                <a:latin typeface="Roboto"/>
                <a:ea typeface="Roboto"/>
                <a:cs typeface="Roboto"/>
                <a:sym typeface="Roboto"/>
              </a:rPr>
              <a:t>A non-powered, larger scale glider model of the airframe design will be constructed for the purpose of stability analysis and verification.</a:t>
            </a:r>
            <a:endParaRPr sz="1200">
              <a:solidFill>
                <a:schemeClr val="lt1"/>
              </a:solidFill>
              <a:latin typeface="Roboto"/>
              <a:ea typeface="Roboto"/>
              <a:cs typeface="Roboto"/>
              <a:sym typeface="Roboto"/>
            </a:endParaRPr>
          </a:p>
        </p:txBody>
      </p:sp>
      <p:graphicFrame>
        <p:nvGraphicFramePr>
          <p:cNvPr id="448" name="Google Shape;448;p4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5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38</a:t>
            </a:fld>
            <a:endParaRPr/>
          </a:p>
        </p:txBody>
      </p:sp>
      <p:sp>
        <p:nvSpPr>
          <p:cNvPr id="454" name="Google Shape;454;p50"/>
          <p:cNvSpPr txBox="1">
            <a:spLocks noGrp="1"/>
          </p:cNvSpPr>
          <p:nvPr>
            <p:ph type="body" idx="1"/>
          </p:nvPr>
        </p:nvSpPr>
        <p:spPr>
          <a:xfrm>
            <a:off x="311700" y="1152475"/>
            <a:ext cx="4773000" cy="3416400"/>
          </a:xfrm>
          <a:prstGeom prst="rect">
            <a:avLst/>
          </a:prstGeom>
          <a:noFill/>
        </p:spPr>
        <p:txBody>
          <a:bodyPr spcFirstLastPara="1" wrap="square" lIns="91425" tIns="91425" rIns="91425" bIns="91425" anchor="t" anchorCtr="0">
            <a:normAutofit/>
          </a:bodyPr>
          <a:lstStyle/>
          <a:p>
            <a:pPr marL="228600" lvl="0" indent="0" algn="l" rtl="0">
              <a:spcBef>
                <a:spcPts val="0"/>
              </a:spcBef>
              <a:spcAft>
                <a:spcPts val="0"/>
              </a:spcAft>
              <a:buNone/>
            </a:pPr>
            <a:r>
              <a:rPr lang="en">
                <a:solidFill>
                  <a:schemeClr val="lt1"/>
                </a:solidFill>
              </a:rPr>
              <a:t>Value</a:t>
            </a:r>
            <a:endParaRPr>
              <a:solidFill>
                <a:schemeClr val="lt1"/>
              </a:solidFill>
              <a:latin typeface="Roboto"/>
              <a:ea typeface="Roboto"/>
              <a:cs typeface="Roboto"/>
              <a:sym typeface="Roboto"/>
            </a:endParaRPr>
          </a:p>
          <a:p>
            <a:pPr marL="685800" marR="70274" lvl="0" indent="-342900" algn="l" rtl="0">
              <a:spcBef>
                <a:spcPts val="1200"/>
              </a:spcBef>
              <a:spcAft>
                <a:spcPts val="0"/>
              </a:spcAft>
              <a:buClr>
                <a:schemeClr val="lt1"/>
              </a:buClr>
              <a:buSzPts val="1800"/>
              <a:buChar char="➢"/>
            </a:pPr>
            <a:r>
              <a:rPr lang="en">
                <a:solidFill>
                  <a:schemeClr val="lt1"/>
                </a:solidFill>
              </a:rPr>
              <a:t>Qualitative analysis of flow</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Flow visualization</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Can observe general trends such as localized</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Relative velocity/pressure hotspots</a:t>
            </a:r>
            <a:endParaRPr>
              <a:solidFill>
                <a:schemeClr val="lt1"/>
              </a:solidFill>
            </a:endParaRPr>
          </a:p>
          <a:p>
            <a:pPr marL="685800" marR="70274" lvl="0" indent="-342900" algn="l" rtl="0">
              <a:spcBef>
                <a:spcPts val="0"/>
              </a:spcBef>
              <a:spcAft>
                <a:spcPts val="0"/>
              </a:spcAft>
              <a:buClr>
                <a:schemeClr val="lt1"/>
              </a:buClr>
              <a:buSzPts val="1800"/>
              <a:buChar char="➢"/>
            </a:pPr>
            <a:r>
              <a:rPr lang="en">
                <a:solidFill>
                  <a:schemeClr val="lt1"/>
                </a:solidFill>
              </a:rPr>
              <a:t>Individual component modelling</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Effect of wingtips/winglets on downwash vortices</a:t>
            </a:r>
            <a:endParaRPr>
              <a:solidFill>
                <a:schemeClr val="lt1"/>
              </a:solidFill>
            </a:endParaRPr>
          </a:p>
          <a:p>
            <a:pPr marL="1028700" marR="70274" lvl="1" indent="-317500" algn="l" rtl="0">
              <a:spcBef>
                <a:spcPts val="0"/>
              </a:spcBef>
              <a:spcAft>
                <a:spcPts val="0"/>
              </a:spcAft>
              <a:buClr>
                <a:schemeClr val="lt1"/>
              </a:buClr>
              <a:buSzPts val="1400"/>
              <a:buChar char="○"/>
            </a:pPr>
            <a:r>
              <a:rPr lang="en">
                <a:solidFill>
                  <a:schemeClr val="lt1"/>
                </a:solidFill>
              </a:rPr>
              <a:t>Aerodynamic fairings on landing gear</a:t>
            </a:r>
            <a:endParaRPr>
              <a:solidFill>
                <a:schemeClr val="lt1"/>
              </a:solidFill>
            </a:endParaRPr>
          </a:p>
        </p:txBody>
      </p:sp>
      <p:sp>
        <p:nvSpPr>
          <p:cNvPr id="455" name="Google Shape;455;p5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33"/>
              <a:t>F</a:t>
            </a:r>
            <a:r>
              <a:rPr lang="en" sz="2650"/>
              <a:t>EASIBILITY</a:t>
            </a:r>
            <a:r>
              <a:rPr lang="en" sz="3333"/>
              <a:t> T</a:t>
            </a:r>
            <a:r>
              <a:rPr lang="en" sz="2650"/>
              <a:t>RACKING</a:t>
            </a:r>
            <a:r>
              <a:rPr lang="en" sz="3333"/>
              <a:t>: M</a:t>
            </a:r>
            <a:r>
              <a:rPr lang="en" sz="2650"/>
              <a:t>ANUFACTURING</a:t>
            </a:r>
            <a:endParaRPr sz="2650"/>
          </a:p>
        </p:txBody>
      </p:sp>
      <p:graphicFrame>
        <p:nvGraphicFramePr>
          <p:cNvPr id="456" name="Google Shape;456;p50"/>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dk1"/>
                          </a:solidFill>
                          <a:latin typeface="Roboto"/>
                          <a:ea typeface="Roboto"/>
                          <a:cs typeface="Roboto"/>
                          <a:sym typeface="Roboto"/>
                        </a:rPr>
                        <a:t>B</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457" name="Google Shape;457;p50"/>
          <p:cNvGraphicFramePr/>
          <p:nvPr/>
        </p:nvGraphicFramePr>
        <p:xfrm>
          <a:off x="1077075" y="808375"/>
          <a:ext cx="7151925" cy="963050"/>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999800">
                  <a:extLst>
                    <a:ext uri="{9D8B030D-6E8A-4147-A177-3AD203B41FA5}">
                      <a16:colId xmlns:a16="http://schemas.microsoft.com/office/drawing/2014/main" val="20002"/>
                    </a:ext>
                  </a:extLst>
                </a:gridCol>
                <a:gridCol w="1152525">
                  <a:extLst>
                    <a:ext uri="{9D8B030D-6E8A-4147-A177-3AD203B41FA5}">
                      <a16:colId xmlns:a16="http://schemas.microsoft.com/office/drawing/2014/main" val="20003"/>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Section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CPEs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Requirements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latin typeface="Roboto"/>
                          <a:ea typeface="Roboto"/>
                          <a:cs typeface="Roboto"/>
                          <a:sym typeface="Roboto"/>
                        </a:rPr>
                        <a:t>Manufacturing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CPE4</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FR4, FR5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graphicFrame>
        <p:nvGraphicFramePr>
          <p:cNvPr id="458" name="Google Shape;458;p50"/>
          <p:cNvGraphicFramePr/>
          <p:nvPr/>
        </p:nvGraphicFramePr>
        <p:xfrm>
          <a:off x="2076988" y="1852025"/>
          <a:ext cx="5130025" cy="2407625"/>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130425">
                  <a:extLst>
                    <a:ext uri="{9D8B030D-6E8A-4147-A177-3AD203B41FA5}">
                      <a16:colId xmlns:a16="http://schemas.microsoft.com/office/drawing/2014/main" val="20002"/>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Preliminary Concern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Addressed?</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t>WTAV Materials</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81525">
                <a:tc>
                  <a:txBody>
                    <a:bodyPr/>
                    <a:lstStyle/>
                    <a:p>
                      <a:pPr marL="0" lvl="0" indent="0" algn="l" rtl="0">
                        <a:spcBef>
                          <a:spcPts val="0"/>
                        </a:spcBef>
                        <a:spcAft>
                          <a:spcPts val="0"/>
                        </a:spcAft>
                        <a:buNone/>
                      </a:pPr>
                      <a:r>
                        <a:rPr lang="en"/>
                        <a:t>WTAV Construction</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 Work Needed</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81525">
                <a:tc>
                  <a:txBody>
                    <a:bodyPr/>
                    <a:lstStyle/>
                    <a:p>
                      <a:pPr marL="0" lvl="0" indent="0" algn="l" rtl="0">
                        <a:spcBef>
                          <a:spcPts val="0"/>
                        </a:spcBef>
                        <a:spcAft>
                          <a:spcPts val="0"/>
                        </a:spcAft>
                        <a:buNone/>
                      </a:pPr>
                      <a:r>
                        <a:rPr lang="en"/>
                        <a:t>CSD Materials</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81525">
                <a:tc>
                  <a:txBody>
                    <a:bodyPr/>
                    <a:lstStyle/>
                    <a:p>
                      <a:pPr marL="0" lvl="0" indent="0" algn="l" rtl="0">
                        <a:spcBef>
                          <a:spcPts val="0"/>
                        </a:spcBef>
                        <a:spcAft>
                          <a:spcPts val="0"/>
                        </a:spcAft>
                        <a:buNone/>
                      </a:pPr>
                      <a:r>
                        <a:rPr lang="en"/>
                        <a:t>CSD Construction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Yes: Work Needed</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cxnSp>
        <p:nvCxnSpPr>
          <p:cNvPr id="459" name="Google Shape;459;p50"/>
          <p:cNvCxnSpPr/>
          <p:nvPr/>
        </p:nvCxnSpPr>
        <p:spPr>
          <a:xfrm>
            <a:off x="8415000" y="4163700"/>
            <a:ext cx="333000" cy="0"/>
          </a:xfrm>
          <a:prstGeom prst="straightConnector1">
            <a:avLst/>
          </a:prstGeom>
          <a:noFill/>
          <a:ln w="28575" cap="flat" cmpd="sng">
            <a:solidFill>
              <a:schemeClr val="dk1"/>
            </a:solidFill>
            <a:prstDash val="solid"/>
            <a:round/>
            <a:headEnd type="none" w="med" len="med"/>
            <a:tailEnd type="triangle" w="med" len="med"/>
          </a:ln>
        </p:spPr>
      </p:cxnSp>
      <p:graphicFrame>
        <p:nvGraphicFramePr>
          <p:cNvPr id="460" name="Google Shape;460;p5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1"/>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rId3" action="ppaction://hlinksldjump"/>
              </a:rPr>
              <a:t>Bills of Materials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
        <p:nvSpPr>
          <p:cNvPr id="466" name="Google Shape;466;p51"/>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r>
              <a:rPr lang="en" sz="3600" dirty="0"/>
              <a:t>UDGET</a:t>
            </a:r>
            <a:r>
              <a:rPr lang="en" dirty="0"/>
              <a:t> F</a:t>
            </a:r>
            <a:r>
              <a:rPr lang="en" sz="3600" dirty="0"/>
              <a:t>EASIBILITY</a:t>
            </a:r>
            <a:endParaRPr sz="3600" dirty="0"/>
          </a:p>
          <a:p>
            <a:pPr marL="0" lvl="0" indent="0" algn="ctr" rtl="0">
              <a:spcBef>
                <a:spcPts val="0"/>
              </a:spcBef>
              <a:spcAft>
                <a:spcPts val="0"/>
              </a:spcAft>
              <a:buNone/>
            </a:pPr>
            <a:r>
              <a:rPr lang="en" sz="1800" dirty="0">
                <a:latin typeface="Roboto"/>
                <a:ea typeface="Roboto"/>
                <a:cs typeface="Roboto"/>
                <a:sym typeface="Roboto"/>
              </a:rPr>
              <a:t>Presented by: </a:t>
            </a:r>
            <a:endParaRPr sz="1800" dirty="0">
              <a:latin typeface="Roboto"/>
              <a:ea typeface="Roboto"/>
              <a:cs typeface="Roboto"/>
              <a:sym typeface="Roboto"/>
            </a:endParaRPr>
          </a:p>
          <a:p>
            <a:pPr marL="0" lvl="0" indent="0" algn="ctr" rtl="0">
              <a:spcBef>
                <a:spcPts val="0"/>
              </a:spcBef>
              <a:spcAft>
                <a:spcPts val="0"/>
              </a:spcAft>
              <a:buNone/>
            </a:pPr>
            <a:r>
              <a:rPr lang="en" sz="1800" dirty="0">
                <a:latin typeface="Roboto"/>
                <a:ea typeface="Roboto"/>
                <a:cs typeface="Roboto"/>
                <a:sym typeface="Roboto"/>
              </a:rPr>
              <a:t>Finn Bailis </a:t>
            </a:r>
            <a:endParaRPr sz="1800" dirty="0">
              <a:latin typeface="Roboto"/>
              <a:ea typeface="Roboto"/>
              <a:cs typeface="Roboto"/>
              <a:sym typeface="Roboto"/>
            </a:endParaRPr>
          </a:p>
        </p:txBody>
      </p:sp>
      <p:sp>
        <p:nvSpPr>
          <p:cNvPr id="467" name="Google Shape;467;p5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39</a:t>
            </a:fld>
            <a:endParaRPr/>
          </a:p>
        </p:txBody>
      </p:sp>
      <p:cxnSp>
        <p:nvCxnSpPr>
          <p:cNvPr id="468" name="Google Shape;468;p51"/>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a:t>
            </a:fld>
            <a:endParaRPr/>
          </a:p>
        </p:txBody>
      </p:sp>
      <p:sp>
        <p:nvSpPr>
          <p:cNvPr id="80" name="Google Shape;80;p1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B</a:t>
            </a:r>
            <a:r>
              <a:rPr lang="en" sz="2650"/>
              <a:t>ACKGROUND</a:t>
            </a:r>
            <a:endParaRPr sz="3300"/>
          </a:p>
        </p:txBody>
      </p:sp>
      <p:sp>
        <p:nvSpPr>
          <p:cNvPr id="81" name="Google Shape;81;p16"/>
          <p:cNvSpPr txBox="1">
            <a:spLocks noGrp="1"/>
          </p:cNvSpPr>
          <p:nvPr>
            <p:ph type="body" idx="1"/>
          </p:nvPr>
        </p:nvSpPr>
        <p:spPr>
          <a:xfrm>
            <a:off x="311700" y="1152475"/>
            <a:ext cx="4813500" cy="3416400"/>
          </a:xfrm>
          <a:prstGeom prst="rect">
            <a:avLst/>
          </a:prstGeom>
        </p:spPr>
        <p:txBody>
          <a:bodyPr spcFirstLastPara="1" wrap="square" lIns="91425" tIns="91425" rIns="91425" bIns="91425" anchor="t" anchorCtr="0">
            <a:normAutofit/>
          </a:bodyPr>
          <a:lstStyle/>
          <a:p>
            <a:pPr marL="685800" marR="60218" lvl="0" indent="-342900" algn="l" rtl="0">
              <a:spcBef>
                <a:spcPts val="0"/>
              </a:spcBef>
              <a:spcAft>
                <a:spcPts val="0"/>
              </a:spcAft>
              <a:buSzPts val="1800"/>
              <a:buChar char="➢"/>
            </a:pPr>
            <a:r>
              <a:rPr lang="en" dirty="0"/>
              <a:t>Customer</a:t>
            </a:r>
            <a:r>
              <a:rPr lang="en" b="1" dirty="0"/>
              <a:t> Richard Schaden </a:t>
            </a:r>
            <a:r>
              <a:rPr lang="en" dirty="0"/>
              <a:t>sees   need for clean-sheet, zero-emission aircraft </a:t>
            </a:r>
            <a:endParaRPr dirty="0"/>
          </a:p>
          <a:p>
            <a:pPr marL="685800" marR="58803" lvl="0" indent="-342900" algn="l" rtl="0">
              <a:spcBef>
                <a:spcPts val="0"/>
              </a:spcBef>
              <a:spcAft>
                <a:spcPts val="0"/>
              </a:spcAft>
              <a:buSzPts val="1800"/>
              <a:buChar char="➢"/>
            </a:pPr>
            <a:r>
              <a:rPr lang="en" b="1" dirty="0"/>
              <a:t>Gap in the market</a:t>
            </a:r>
            <a:r>
              <a:rPr lang="en" dirty="0"/>
              <a:t> for fully electric mid-sized transport aircraft </a:t>
            </a:r>
            <a:endParaRPr dirty="0"/>
          </a:p>
          <a:p>
            <a:pPr marL="685800" marR="58803" lvl="0" indent="-342900" algn="l" rtl="0">
              <a:spcBef>
                <a:spcPts val="0"/>
              </a:spcBef>
              <a:spcAft>
                <a:spcPts val="0"/>
              </a:spcAft>
              <a:buSzPts val="1800"/>
              <a:buChar char="➢"/>
            </a:pPr>
            <a:r>
              <a:rPr lang="en" dirty="0"/>
              <a:t>Concern: General Aviation industry’s contribution to </a:t>
            </a:r>
            <a:r>
              <a:rPr lang="en" i="1" dirty="0"/>
              <a:t>Global Warming</a:t>
            </a:r>
            <a:r>
              <a:rPr lang="en" dirty="0"/>
              <a:t>, 100LL production, future travel, nonrenewable propulsion source</a:t>
            </a:r>
            <a:endParaRPr dirty="0"/>
          </a:p>
        </p:txBody>
      </p:sp>
      <p:grpSp>
        <p:nvGrpSpPr>
          <p:cNvPr id="82" name="Google Shape;82;p16"/>
          <p:cNvGrpSpPr/>
          <p:nvPr/>
        </p:nvGrpSpPr>
        <p:grpSpPr>
          <a:xfrm>
            <a:off x="5125250" y="1209088"/>
            <a:ext cx="3707100" cy="2920988"/>
            <a:chOff x="5125250" y="1209088"/>
            <a:chExt cx="3707100" cy="2920988"/>
          </a:xfrm>
        </p:grpSpPr>
        <p:pic>
          <p:nvPicPr>
            <p:cNvPr id="83" name="Google Shape;83;p16"/>
            <p:cNvPicPr preferRelativeResize="0"/>
            <p:nvPr/>
          </p:nvPicPr>
          <p:blipFill>
            <a:blip r:embed="rId3">
              <a:alphaModFix/>
            </a:blip>
            <a:stretch>
              <a:fillRect/>
            </a:stretch>
          </p:blipFill>
          <p:spPr>
            <a:xfrm>
              <a:off x="5125288" y="1209088"/>
              <a:ext cx="3707025" cy="2520775"/>
            </a:xfrm>
            <a:prstGeom prst="rect">
              <a:avLst/>
            </a:prstGeom>
            <a:noFill/>
            <a:ln>
              <a:noFill/>
            </a:ln>
          </p:spPr>
        </p:pic>
        <p:sp>
          <p:nvSpPr>
            <p:cNvPr id="84" name="Google Shape;84;p16"/>
            <p:cNvSpPr txBox="1"/>
            <p:nvPr/>
          </p:nvSpPr>
          <p:spPr>
            <a:xfrm>
              <a:off x="5125250" y="3729875"/>
              <a:ext cx="3707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Beyond Aviation: All Electric Cessna 172</a:t>
              </a:r>
              <a:endParaRPr>
                <a:solidFill>
                  <a:schemeClr val="dk1"/>
                </a:solidFill>
                <a:latin typeface="Roboto"/>
                <a:ea typeface="Roboto"/>
                <a:cs typeface="Roboto"/>
                <a:sym typeface="Roboto"/>
              </a:endParaRPr>
            </a:p>
          </p:txBody>
        </p:sp>
      </p:grpSp>
      <p:graphicFrame>
        <p:nvGraphicFramePr>
          <p:cNvPr id="85" name="Google Shape;85;p1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40</a:t>
            </a:fld>
            <a:endParaRPr/>
          </a:p>
        </p:txBody>
      </p:sp>
      <p:sp>
        <p:nvSpPr>
          <p:cNvPr id="474" name="Google Shape;474;p5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50"/>
              <a:t>ILL</a:t>
            </a:r>
            <a:r>
              <a:rPr lang="en" sz="3300"/>
              <a:t> O</a:t>
            </a:r>
            <a:r>
              <a:rPr lang="en" sz="2650"/>
              <a:t>F</a:t>
            </a:r>
            <a:r>
              <a:rPr lang="en" sz="3300"/>
              <a:t> M</a:t>
            </a:r>
            <a:r>
              <a:rPr lang="en" sz="2650"/>
              <a:t>ATERIALS</a:t>
            </a:r>
            <a:endParaRPr sz="2650"/>
          </a:p>
        </p:txBody>
      </p:sp>
      <p:graphicFrame>
        <p:nvGraphicFramePr>
          <p:cNvPr id="475" name="Google Shape;475;p52"/>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B</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bl>
          </a:graphicData>
        </a:graphic>
      </p:graphicFrame>
      <p:cxnSp>
        <p:nvCxnSpPr>
          <p:cNvPr id="476" name="Google Shape;476;p52"/>
          <p:cNvCxnSpPr/>
          <p:nvPr/>
        </p:nvCxnSpPr>
        <p:spPr>
          <a:xfrm>
            <a:off x="8415000" y="4501125"/>
            <a:ext cx="333000" cy="0"/>
          </a:xfrm>
          <a:prstGeom prst="straightConnector1">
            <a:avLst/>
          </a:prstGeom>
          <a:noFill/>
          <a:ln w="28575" cap="flat" cmpd="sng">
            <a:solidFill>
              <a:schemeClr val="dk1"/>
            </a:solidFill>
            <a:prstDash val="solid"/>
            <a:round/>
            <a:headEnd type="none" w="med" len="med"/>
            <a:tailEnd type="triangle" w="med" len="med"/>
          </a:ln>
        </p:spPr>
      </p:cxnSp>
      <p:graphicFrame>
        <p:nvGraphicFramePr>
          <p:cNvPr id="477" name="Google Shape;477;p5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pic>
        <p:nvPicPr>
          <p:cNvPr id="478" name="Google Shape;478;p52"/>
          <p:cNvPicPr preferRelativeResize="0"/>
          <p:nvPr/>
        </p:nvPicPr>
        <p:blipFill>
          <a:blip r:embed="rId11">
            <a:alphaModFix/>
          </a:blip>
          <a:stretch>
            <a:fillRect/>
          </a:stretch>
        </p:blipFill>
        <p:spPr>
          <a:xfrm>
            <a:off x="152400" y="725100"/>
            <a:ext cx="8839200" cy="234172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3"/>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
        <p:nvSpPr>
          <p:cNvPr id="484" name="Google Shape;484;p53"/>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a:t>
            </a:r>
            <a:r>
              <a:rPr lang="en" sz="3600" dirty="0"/>
              <a:t>EASIBILITY</a:t>
            </a:r>
            <a:r>
              <a:rPr lang="en" dirty="0"/>
              <a:t> C</a:t>
            </a:r>
            <a:r>
              <a:rPr lang="en" sz="3600" dirty="0"/>
              <a:t>ONCLUSIONS</a:t>
            </a:r>
            <a:endParaRPr sz="3600" dirty="0"/>
          </a:p>
          <a:p>
            <a:pPr marL="0" lvl="0" indent="0" algn="ctr" rtl="0">
              <a:spcBef>
                <a:spcPts val="0"/>
              </a:spcBef>
              <a:spcAft>
                <a:spcPts val="0"/>
              </a:spcAft>
              <a:buNone/>
            </a:pPr>
            <a:r>
              <a:rPr lang="en" sz="1800" dirty="0">
                <a:latin typeface="Roboto"/>
                <a:ea typeface="Roboto"/>
                <a:cs typeface="Roboto"/>
                <a:sym typeface="Roboto"/>
              </a:rPr>
              <a:t>Presented by: </a:t>
            </a:r>
            <a:endParaRPr sz="1800" dirty="0">
              <a:latin typeface="Roboto"/>
              <a:ea typeface="Roboto"/>
              <a:cs typeface="Roboto"/>
              <a:sym typeface="Roboto"/>
            </a:endParaRPr>
          </a:p>
          <a:p>
            <a:pPr marL="0" lvl="0" indent="0" algn="ctr" rtl="0">
              <a:spcBef>
                <a:spcPts val="0"/>
              </a:spcBef>
              <a:spcAft>
                <a:spcPts val="0"/>
              </a:spcAft>
              <a:buNone/>
            </a:pPr>
            <a:r>
              <a:rPr lang="en" sz="1800" dirty="0">
                <a:latin typeface="Roboto"/>
                <a:ea typeface="Roboto"/>
                <a:cs typeface="Roboto"/>
                <a:sym typeface="Roboto"/>
              </a:rPr>
              <a:t>Emerson Beinhauer</a:t>
            </a:r>
            <a:endParaRPr sz="1800" dirty="0">
              <a:latin typeface="Roboto"/>
              <a:ea typeface="Roboto"/>
              <a:cs typeface="Roboto"/>
              <a:sym typeface="Roboto"/>
            </a:endParaRPr>
          </a:p>
        </p:txBody>
      </p:sp>
      <p:sp>
        <p:nvSpPr>
          <p:cNvPr id="485" name="Google Shape;485;p5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41</a:t>
            </a:fld>
            <a:endParaRPr/>
          </a:p>
        </p:txBody>
      </p:sp>
      <p:cxnSp>
        <p:nvCxnSpPr>
          <p:cNvPr id="486" name="Google Shape;486;p53"/>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487" name="Google Shape;487;p53"/>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Feasibility Summary</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42</a:t>
            </a:fld>
            <a:endParaRPr/>
          </a:p>
        </p:txBody>
      </p:sp>
      <p:sp>
        <p:nvSpPr>
          <p:cNvPr id="493" name="Google Shape;493;p5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EASIBILITY</a:t>
            </a:r>
            <a:r>
              <a:rPr lang="en" sz="3300"/>
              <a:t> C</a:t>
            </a:r>
            <a:r>
              <a:rPr lang="en" sz="2650"/>
              <a:t>ONCLUSIONS</a:t>
            </a:r>
            <a:endParaRPr sz="2650"/>
          </a:p>
        </p:txBody>
      </p:sp>
      <p:graphicFrame>
        <p:nvGraphicFramePr>
          <p:cNvPr id="494" name="Google Shape;494;p54"/>
          <p:cNvGraphicFramePr/>
          <p:nvPr/>
        </p:nvGraphicFramePr>
        <p:xfrm>
          <a:off x="1077088" y="1367938"/>
          <a:ext cx="6989825" cy="2407625"/>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999800">
                  <a:extLst>
                    <a:ext uri="{9D8B030D-6E8A-4147-A177-3AD203B41FA5}">
                      <a16:colId xmlns:a16="http://schemas.microsoft.com/office/drawing/2014/main" val="20002"/>
                    </a:ext>
                  </a:extLst>
                </a:gridCol>
                <a:gridCol w="990425">
                  <a:extLst>
                    <a:ext uri="{9D8B030D-6E8A-4147-A177-3AD203B41FA5}">
                      <a16:colId xmlns:a16="http://schemas.microsoft.com/office/drawing/2014/main" val="20003"/>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Section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CPEs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Requirements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latin typeface="Roboto"/>
                          <a:ea typeface="Roboto"/>
                          <a:cs typeface="Roboto"/>
                          <a:sym typeface="Roboto"/>
                        </a:rPr>
                        <a:t>Design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CPE1, CPE2,</a:t>
                      </a:r>
                      <a:r>
                        <a:rPr lang="en" b="1">
                          <a:solidFill>
                            <a:schemeClr val="lt1"/>
                          </a:solidFill>
                          <a:latin typeface="Roboto"/>
                          <a:ea typeface="Roboto"/>
                          <a:cs typeface="Roboto"/>
                          <a:sym typeface="Roboto"/>
                        </a:rPr>
                        <a:t> </a:t>
                      </a:r>
                      <a:r>
                        <a:rPr lang="en">
                          <a:solidFill>
                            <a:schemeClr val="lt1"/>
                          </a:solidFill>
                          <a:latin typeface="Roboto"/>
                          <a:ea typeface="Roboto"/>
                          <a:cs typeface="Roboto"/>
                          <a:sym typeface="Roboto"/>
                        </a:rPr>
                        <a:t>CPE3</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FR1, FR2, FR3, FR6</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81525">
                <a:tc>
                  <a:txBody>
                    <a:bodyPr/>
                    <a:lstStyle/>
                    <a:p>
                      <a:pPr marL="0" lvl="0" indent="0" algn="l" rtl="0">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FR4, FR5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81525">
                <a:tc>
                  <a:txBody>
                    <a:bodyPr/>
                    <a:lstStyle/>
                    <a:p>
                      <a:pPr marL="0" lvl="0" indent="0" algn="l" rtl="0">
                        <a:spcBef>
                          <a:spcPts val="0"/>
                        </a:spcBef>
                        <a:spcAft>
                          <a:spcPts val="0"/>
                        </a:spcAft>
                        <a:buNone/>
                      </a:pPr>
                      <a:r>
                        <a:rPr lang="en">
                          <a:latin typeface="Roboto"/>
                          <a:ea typeface="Roboto"/>
                          <a:cs typeface="Roboto"/>
                          <a:sym typeface="Roboto"/>
                        </a:rPr>
                        <a:t>Manufacturing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CPE4</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FR4, FR5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81525">
                <a:tc>
                  <a:txBody>
                    <a:bodyPr/>
                    <a:lstStyle/>
                    <a:p>
                      <a:pPr marL="0" lvl="0" indent="0" algn="l" rtl="0">
                        <a:spcBef>
                          <a:spcPts val="0"/>
                        </a:spcBef>
                        <a:spcAft>
                          <a:spcPts val="0"/>
                        </a:spcAft>
                        <a:buNone/>
                      </a:pPr>
                      <a:r>
                        <a:rPr lang="en">
                          <a:latin typeface="Roboto"/>
                          <a:ea typeface="Roboto"/>
                          <a:cs typeface="Roboto"/>
                          <a:sym typeface="Roboto"/>
                        </a:rPr>
                        <a:t>Budget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gridSpan="2">
                  <a:txBody>
                    <a:bodyPr/>
                    <a:lstStyle/>
                    <a:p>
                      <a:pPr marL="0" lvl="0" indent="0" algn="l" rtl="0">
                        <a:spcBef>
                          <a:spcPts val="0"/>
                        </a:spcBef>
                        <a:spcAft>
                          <a:spcPts val="0"/>
                        </a:spcAft>
                        <a:buNone/>
                      </a:pPr>
                      <a:r>
                        <a:rPr lang="en">
                          <a:latin typeface="Roboto"/>
                          <a:ea typeface="Roboto"/>
                          <a:cs typeface="Roboto"/>
                          <a:sym typeface="Roboto"/>
                        </a:rPr>
                        <a:t>CPE6: Course funding limitation is $5,000 </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hMerge="1">
                  <a:txBody>
                    <a:bodyPr/>
                    <a:lstStyle/>
                    <a:p>
                      <a:endParaRPr lang="en-US"/>
                    </a:p>
                  </a:txBody>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graphicFrame>
        <p:nvGraphicFramePr>
          <p:cNvPr id="495" name="Google Shape;495;p54"/>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B</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bl>
          </a:graphicData>
        </a:graphic>
      </p:graphicFrame>
      <p:graphicFrame>
        <p:nvGraphicFramePr>
          <p:cNvPr id="496" name="Google Shape;496;p5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5"/>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Design</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3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Manufacturing</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3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Testing</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300">
              <a:solidFill>
                <a:schemeClr val="lt1"/>
              </a:solidFill>
              <a:latin typeface="Roboto"/>
              <a:ea typeface="Roboto"/>
              <a:cs typeface="Roboto"/>
              <a:sym typeface="Roboto"/>
            </a:endParaRPr>
          </a:p>
          <a:p>
            <a:pPr marL="0" lvl="0" indent="0" algn="ctr" rtl="0">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Logistics</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650">
              <a:solidFill>
                <a:schemeClr val="lt1"/>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
        <p:nvSpPr>
          <p:cNvPr id="502" name="Google Shape;502;p55"/>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a:t>
            </a:r>
            <a:r>
              <a:rPr lang="en" sz="3600"/>
              <a:t>UTURE</a:t>
            </a:r>
            <a:r>
              <a:rPr lang="en"/>
              <a:t> W</a:t>
            </a:r>
            <a:r>
              <a:rPr lang="en" sz="3600"/>
              <a:t>ORK</a:t>
            </a:r>
            <a:endParaRPr sz="3600"/>
          </a:p>
          <a:p>
            <a:pPr marL="0" lvl="0" indent="0" algn="ctr" rtl="0">
              <a:spcBef>
                <a:spcPts val="0"/>
              </a:spcBef>
              <a:spcAft>
                <a:spcPts val="0"/>
              </a:spcAft>
              <a:buNone/>
            </a:pPr>
            <a:r>
              <a:rPr lang="en" sz="1800">
                <a:latin typeface="Roboto"/>
                <a:ea typeface="Roboto"/>
                <a:cs typeface="Roboto"/>
                <a:sym typeface="Roboto"/>
              </a:rPr>
              <a:t>Presented by: </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Emerson Beinhauer</a:t>
            </a:r>
            <a:endParaRPr sz="1800">
              <a:latin typeface="Roboto"/>
              <a:ea typeface="Roboto"/>
              <a:cs typeface="Roboto"/>
              <a:sym typeface="Roboto"/>
            </a:endParaRPr>
          </a:p>
        </p:txBody>
      </p:sp>
      <p:sp>
        <p:nvSpPr>
          <p:cNvPr id="503" name="Google Shape;503;p5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43</a:t>
            </a:fld>
            <a:endParaRPr/>
          </a:p>
        </p:txBody>
      </p:sp>
      <p:cxnSp>
        <p:nvCxnSpPr>
          <p:cNvPr id="504" name="Google Shape;504;p55"/>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44</a:t>
            </a:fld>
            <a:endParaRPr/>
          </a:p>
        </p:txBody>
      </p:sp>
      <p:sp>
        <p:nvSpPr>
          <p:cNvPr id="510" name="Google Shape;510;p56"/>
          <p:cNvSpPr txBox="1">
            <a:spLocks noGrp="1"/>
          </p:cNvSpPr>
          <p:nvPr>
            <p:ph type="body" idx="1"/>
          </p:nvPr>
        </p:nvSpPr>
        <p:spPr>
          <a:xfrm>
            <a:off x="311700" y="693113"/>
            <a:ext cx="8520600" cy="38757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sz="1600"/>
              <a:t>Aircraft Design </a:t>
            </a:r>
            <a:endParaRPr sz="1600"/>
          </a:p>
          <a:p>
            <a:pPr marL="914400" lvl="1" indent="-330200" algn="l" rtl="0">
              <a:spcBef>
                <a:spcPts val="0"/>
              </a:spcBef>
              <a:spcAft>
                <a:spcPts val="0"/>
              </a:spcAft>
              <a:buSzPts val="1600"/>
              <a:buChar char="○"/>
            </a:pPr>
            <a:r>
              <a:rPr lang="en" sz="1600"/>
              <a:t>Additional models &amp; more rigorous model testing</a:t>
            </a:r>
            <a:endParaRPr sz="1600"/>
          </a:p>
          <a:p>
            <a:pPr marL="1371600" lvl="2" indent="-330200" algn="l" rtl="0">
              <a:spcBef>
                <a:spcPts val="0"/>
              </a:spcBef>
              <a:spcAft>
                <a:spcPts val="0"/>
              </a:spcAft>
              <a:buSzPts val="1600"/>
              <a:buChar char="■"/>
            </a:pPr>
            <a:r>
              <a:rPr lang="en" sz="1600"/>
              <a:t>Model modification</a:t>
            </a:r>
            <a:endParaRPr sz="1600"/>
          </a:p>
          <a:p>
            <a:pPr marL="1371600" lvl="2" indent="-330200" algn="l" rtl="0">
              <a:spcBef>
                <a:spcPts val="0"/>
              </a:spcBef>
              <a:spcAft>
                <a:spcPts val="0"/>
              </a:spcAft>
              <a:buSzPts val="1600"/>
              <a:buChar char="■"/>
            </a:pPr>
            <a:r>
              <a:rPr lang="en" sz="1600"/>
              <a:t>Sensitivity analyses on each design parameter</a:t>
            </a:r>
            <a:endParaRPr sz="1600"/>
          </a:p>
          <a:p>
            <a:pPr marL="914400" lvl="1" indent="-330200" algn="l" rtl="0">
              <a:spcBef>
                <a:spcPts val="0"/>
              </a:spcBef>
              <a:spcAft>
                <a:spcPts val="0"/>
              </a:spcAft>
              <a:buSzPts val="1600"/>
              <a:buChar char="○"/>
            </a:pPr>
            <a:r>
              <a:rPr lang="en" sz="1600"/>
              <a:t>Stability Model Generation and Testing</a:t>
            </a:r>
            <a:endParaRPr sz="1600"/>
          </a:p>
          <a:p>
            <a:pPr marL="914400" lvl="1" indent="-330200" algn="l" rtl="0">
              <a:spcBef>
                <a:spcPts val="0"/>
              </a:spcBef>
              <a:spcAft>
                <a:spcPts val="0"/>
              </a:spcAft>
              <a:buSzPts val="1600"/>
              <a:buChar char="○"/>
            </a:pPr>
            <a:r>
              <a:rPr lang="en" sz="1600"/>
              <a:t>Validation of different design iterations with computational models </a:t>
            </a:r>
            <a:endParaRPr sz="1600"/>
          </a:p>
          <a:p>
            <a:pPr marL="1371600" lvl="2" indent="-330200" algn="l" rtl="0">
              <a:spcBef>
                <a:spcPts val="0"/>
              </a:spcBef>
              <a:spcAft>
                <a:spcPts val="0"/>
              </a:spcAft>
              <a:buSzPts val="1600"/>
              <a:buChar char="■"/>
            </a:pPr>
            <a:r>
              <a:rPr lang="en" sz="1600"/>
              <a:t>Finalize aircraft design parameters </a:t>
            </a:r>
            <a:endParaRPr sz="1600"/>
          </a:p>
          <a:p>
            <a:pPr marL="1371600" lvl="2" indent="-330200" algn="l" rtl="0">
              <a:spcBef>
                <a:spcPts val="0"/>
              </a:spcBef>
              <a:spcAft>
                <a:spcPts val="0"/>
              </a:spcAft>
              <a:buSzPts val="1600"/>
              <a:buChar char="■"/>
            </a:pPr>
            <a:r>
              <a:rPr lang="en" sz="1600"/>
              <a:t>Drawings → CAD</a:t>
            </a:r>
            <a:endParaRPr sz="1600"/>
          </a:p>
          <a:p>
            <a:pPr marL="457200" lvl="0" indent="-330200" algn="l" rtl="0">
              <a:spcBef>
                <a:spcPts val="0"/>
              </a:spcBef>
              <a:spcAft>
                <a:spcPts val="0"/>
              </a:spcAft>
              <a:buSzPts val="1600"/>
              <a:buChar char="➢"/>
            </a:pPr>
            <a:r>
              <a:rPr lang="en" sz="1600"/>
              <a:t>Testing</a:t>
            </a:r>
            <a:endParaRPr sz="1600"/>
          </a:p>
          <a:p>
            <a:pPr marL="914400" lvl="1" indent="-330200" algn="l" rtl="0">
              <a:spcBef>
                <a:spcPts val="0"/>
              </a:spcBef>
              <a:spcAft>
                <a:spcPts val="0"/>
              </a:spcAft>
              <a:buSzPts val="1600"/>
              <a:buChar char="○"/>
            </a:pPr>
            <a:r>
              <a:rPr lang="en" sz="1600"/>
              <a:t>Test plan selection and testing procedures documentation</a:t>
            </a:r>
            <a:endParaRPr sz="1600"/>
          </a:p>
          <a:p>
            <a:pPr marL="457200" lvl="0" indent="-330200" algn="l" rtl="0">
              <a:spcBef>
                <a:spcPts val="0"/>
              </a:spcBef>
              <a:spcAft>
                <a:spcPts val="0"/>
              </a:spcAft>
              <a:buSzPts val="1600"/>
              <a:buChar char="➢"/>
            </a:pPr>
            <a:r>
              <a:rPr lang="en" sz="1600"/>
              <a:t>Manufacturing </a:t>
            </a:r>
            <a:endParaRPr sz="1600"/>
          </a:p>
          <a:p>
            <a:pPr marL="914400" lvl="1" indent="-330200" algn="l" rtl="0">
              <a:spcBef>
                <a:spcPts val="0"/>
              </a:spcBef>
              <a:spcAft>
                <a:spcPts val="0"/>
              </a:spcAft>
              <a:buSzPts val="1600"/>
              <a:buChar char="○"/>
            </a:pPr>
            <a:r>
              <a:rPr lang="en" sz="1600"/>
              <a:t>Workshops, specific requirements, materials → WTAV, CSD</a:t>
            </a:r>
            <a:endParaRPr sz="1600"/>
          </a:p>
          <a:p>
            <a:pPr marL="457200" lvl="0" indent="-330200" algn="l" rtl="0">
              <a:spcBef>
                <a:spcPts val="0"/>
              </a:spcBef>
              <a:spcAft>
                <a:spcPts val="0"/>
              </a:spcAft>
              <a:buSzPts val="1600"/>
              <a:buChar char="➢"/>
            </a:pPr>
            <a:r>
              <a:rPr lang="en" sz="1600"/>
              <a:t>Finance &amp; Project Management</a:t>
            </a:r>
            <a:endParaRPr sz="1600"/>
          </a:p>
          <a:p>
            <a:pPr marL="914400" lvl="1" indent="-330200" algn="l" rtl="0">
              <a:spcBef>
                <a:spcPts val="0"/>
              </a:spcBef>
              <a:spcAft>
                <a:spcPts val="0"/>
              </a:spcAft>
              <a:buSzPts val="1600"/>
              <a:buChar char="○"/>
            </a:pPr>
            <a:r>
              <a:rPr lang="en" sz="1600"/>
              <a:t>Finalized budget, Gantt chart, Work Breakdown Structure</a:t>
            </a:r>
            <a:endParaRPr sz="1600"/>
          </a:p>
        </p:txBody>
      </p:sp>
      <p:sp>
        <p:nvSpPr>
          <p:cNvPr id="511" name="Google Shape;511;p5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UTURE</a:t>
            </a:r>
            <a:r>
              <a:rPr lang="en" sz="3300"/>
              <a:t> W</a:t>
            </a:r>
            <a:r>
              <a:rPr lang="en" sz="2650"/>
              <a:t>ORK</a:t>
            </a:r>
            <a:endParaRPr sz="2650"/>
          </a:p>
        </p:txBody>
      </p:sp>
      <p:graphicFrame>
        <p:nvGraphicFramePr>
          <p:cNvPr id="512" name="Google Shape;512;p5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45</a:t>
            </a:fld>
            <a:endParaRPr/>
          </a:p>
        </p:txBody>
      </p:sp>
      <p:sp>
        <p:nvSpPr>
          <p:cNvPr id="518" name="Google Shape;518;p5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50"/>
              <a:t>CKNOWLEDGEMENTS</a:t>
            </a:r>
            <a:endParaRPr sz="2650"/>
          </a:p>
        </p:txBody>
      </p:sp>
      <p:sp>
        <p:nvSpPr>
          <p:cNvPr id="519" name="Google Shape;519;p5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685800" lvl="0" indent="-330200" algn="l" rtl="0">
              <a:spcBef>
                <a:spcPts val="0"/>
              </a:spcBef>
              <a:spcAft>
                <a:spcPts val="0"/>
              </a:spcAft>
              <a:buSzPts val="1600"/>
              <a:buChar char="➢"/>
            </a:pPr>
            <a:r>
              <a:rPr lang="en" sz="1600"/>
              <a:t>Dr. Jelliffe Jackson</a:t>
            </a:r>
            <a:endParaRPr sz="1600"/>
          </a:p>
          <a:p>
            <a:pPr marL="685800" lvl="0" indent="-330200" algn="l" rtl="0">
              <a:spcBef>
                <a:spcPts val="0"/>
              </a:spcBef>
              <a:spcAft>
                <a:spcPts val="0"/>
              </a:spcAft>
              <a:buSzPts val="1600"/>
              <a:buChar char="➢"/>
            </a:pPr>
            <a:r>
              <a:rPr lang="en" sz="1600"/>
              <a:t>Dr. Kathryn Wingate</a:t>
            </a:r>
            <a:endParaRPr sz="1600"/>
          </a:p>
          <a:p>
            <a:pPr marL="685800" lvl="0" indent="-330200" algn="l" rtl="0">
              <a:spcBef>
                <a:spcPts val="0"/>
              </a:spcBef>
              <a:spcAft>
                <a:spcPts val="0"/>
              </a:spcAft>
              <a:buSzPts val="1600"/>
              <a:buChar char="➢"/>
            </a:pPr>
            <a:r>
              <a:rPr lang="en" sz="1600"/>
              <a:t>Dr. Brian Argrow</a:t>
            </a:r>
            <a:endParaRPr sz="1600"/>
          </a:p>
          <a:p>
            <a:pPr marL="685800" lvl="0" indent="-330200" algn="l" rtl="0">
              <a:spcBef>
                <a:spcPts val="0"/>
              </a:spcBef>
              <a:spcAft>
                <a:spcPts val="0"/>
              </a:spcAft>
              <a:buSzPts val="1600"/>
              <a:buChar char="➢"/>
            </a:pPr>
            <a:r>
              <a:rPr lang="en" sz="1600"/>
              <a:t>Dr. Donna Gerren</a:t>
            </a:r>
            <a:endParaRPr sz="1600"/>
          </a:p>
          <a:p>
            <a:pPr marL="685800" lvl="0" indent="-330200" algn="l" rtl="0">
              <a:spcBef>
                <a:spcPts val="0"/>
              </a:spcBef>
              <a:spcAft>
                <a:spcPts val="0"/>
              </a:spcAft>
              <a:buSzPts val="1600"/>
              <a:buChar char="➢"/>
            </a:pPr>
            <a:r>
              <a:rPr lang="en" sz="1600"/>
              <a:t>Dr. John Farnsworth</a:t>
            </a:r>
            <a:endParaRPr sz="1600"/>
          </a:p>
          <a:p>
            <a:pPr marL="685800" lvl="0" indent="-330200" algn="l" rtl="0">
              <a:spcBef>
                <a:spcPts val="0"/>
              </a:spcBef>
              <a:spcAft>
                <a:spcPts val="0"/>
              </a:spcAft>
              <a:buSzPts val="1600"/>
              <a:buChar char="➢"/>
            </a:pPr>
            <a:r>
              <a:rPr lang="en" sz="1600"/>
              <a:t>Professor John Mah</a:t>
            </a:r>
            <a:endParaRPr sz="1600"/>
          </a:p>
          <a:p>
            <a:pPr marL="685800" lvl="0" indent="-330200" algn="l" rtl="0">
              <a:spcBef>
                <a:spcPts val="0"/>
              </a:spcBef>
              <a:spcAft>
                <a:spcPts val="0"/>
              </a:spcAft>
              <a:buSzPts val="1600"/>
              <a:buChar char="➢"/>
            </a:pPr>
            <a:r>
              <a:rPr lang="en" sz="1600"/>
              <a:t>Matt Rhode</a:t>
            </a:r>
            <a:endParaRPr sz="1600"/>
          </a:p>
          <a:p>
            <a:pPr marL="685800" lvl="0" indent="-330200" algn="l" rtl="0">
              <a:spcBef>
                <a:spcPts val="0"/>
              </a:spcBef>
              <a:spcAft>
                <a:spcPts val="0"/>
              </a:spcAft>
              <a:buSzPts val="1600"/>
              <a:buChar char="➢"/>
            </a:pPr>
            <a:r>
              <a:rPr lang="en" sz="1600"/>
              <a:t>KatieRae Williamson</a:t>
            </a:r>
            <a:endParaRPr sz="1600"/>
          </a:p>
        </p:txBody>
      </p:sp>
      <p:sp>
        <p:nvSpPr>
          <p:cNvPr id="520" name="Google Shape;520;p5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685800" lvl="0" indent="-330200" algn="l" rtl="0">
              <a:spcBef>
                <a:spcPts val="0"/>
              </a:spcBef>
              <a:spcAft>
                <a:spcPts val="0"/>
              </a:spcAft>
              <a:buSzPts val="1600"/>
              <a:buChar char="➢"/>
            </a:pPr>
            <a:r>
              <a:rPr lang="en" sz="1600"/>
              <a:t>Project Advisory Board</a:t>
            </a:r>
            <a:endParaRPr sz="1600"/>
          </a:p>
          <a:p>
            <a:pPr marL="685800" lvl="0" indent="-330200" algn="l" rtl="0">
              <a:spcBef>
                <a:spcPts val="0"/>
              </a:spcBef>
              <a:spcAft>
                <a:spcPts val="0"/>
              </a:spcAft>
              <a:buSzPts val="1600"/>
              <a:buChar char="➢"/>
            </a:pPr>
            <a:r>
              <a:rPr lang="en" sz="1600"/>
              <a:t>Colin Claytor</a:t>
            </a:r>
            <a:endParaRPr sz="1600"/>
          </a:p>
          <a:p>
            <a:pPr marL="685800" lvl="0" indent="-330200" algn="l" rtl="0">
              <a:spcBef>
                <a:spcPts val="0"/>
              </a:spcBef>
              <a:spcAft>
                <a:spcPts val="0"/>
              </a:spcAft>
              <a:buSzPts val="1600"/>
              <a:buChar char="➢"/>
            </a:pPr>
            <a:r>
              <a:rPr lang="en" sz="1600"/>
              <a:t>Emma Markovich</a:t>
            </a:r>
            <a:endParaRPr sz="1600"/>
          </a:p>
          <a:p>
            <a:pPr marL="685800" lvl="0" indent="-330200" algn="l" rtl="0">
              <a:spcBef>
                <a:spcPts val="0"/>
              </a:spcBef>
              <a:spcAft>
                <a:spcPts val="0"/>
              </a:spcAft>
              <a:buSzPts val="1600"/>
              <a:buChar char="➢"/>
            </a:pPr>
            <a:r>
              <a:rPr lang="en" sz="1600"/>
              <a:t>Richard Schaden</a:t>
            </a:r>
            <a:endParaRPr sz="1600"/>
          </a:p>
          <a:p>
            <a:pPr marL="685800" lvl="0" indent="-330200" algn="l" rtl="0">
              <a:spcBef>
                <a:spcPts val="0"/>
              </a:spcBef>
              <a:spcAft>
                <a:spcPts val="0"/>
              </a:spcAft>
              <a:buSzPts val="1600"/>
              <a:buChar char="➢"/>
            </a:pPr>
            <a:r>
              <a:rPr lang="en" sz="1600"/>
              <a:t>Instructor Bobby Hodgkinson</a:t>
            </a:r>
            <a:endParaRPr sz="1600"/>
          </a:p>
          <a:p>
            <a:pPr marL="685800" lvl="0" indent="-330200" algn="l" rtl="0">
              <a:spcBef>
                <a:spcPts val="0"/>
              </a:spcBef>
              <a:spcAft>
                <a:spcPts val="0"/>
              </a:spcAft>
              <a:buSzPts val="1600"/>
              <a:buChar char="➢"/>
            </a:pPr>
            <a:r>
              <a:rPr lang="en" sz="1600"/>
              <a:t>Josh Mellin</a:t>
            </a:r>
            <a:endParaRPr sz="1600"/>
          </a:p>
          <a:p>
            <a:pPr marL="685800" lvl="0" indent="-330200" algn="l" rtl="0">
              <a:spcBef>
                <a:spcPts val="0"/>
              </a:spcBef>
              <a:spcAft>
                <a:spcPts val="0"/>
              </a:spcAft>
              <a:buSzPts val="1600"/>
              <a:buChar char="➢"/>
            </a:pPr>
            <a:r>
              <a:rPr lang="en" sz="1600"/>
              <a:t>Trudy Schwartz</a:t>
            </a:r>
            <a:endParaRPr sz="1600"/>
          </a:p>
          <a:p>
            <a:pPr marL="685800" lvl="0" indent="-330200" algn="l" rtl="0">
              <a:spcBef>
                <a:spcPts val="0"/>
              </a:spcBef>
              <a:spcAft>
                <a:spcPts val="0"/>
              </a:spcAft>
              <a:buSzPts val="1600"/>
              <a:buChar char="➢"/>
            </a:pPr>
            <a:r>
              <a:rPr lang="en" sz="1600"/>
              <a:t>Michael Rhodes</a:t>
            </a:r>
            <a:endParaRPr sz="1600"/>
          </a:p>
        </p:txBody>
      </p:sp>
      <p:graphicFrame>
        <p:nvGraphicFramePr>
          <p:cNvPr id="521" name="Google Shape;521;p5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8"/>
          <p:cNvSpPr txBox="1">
            <a:spLocks noGrp="1"/>
          </p:cNvSpPr>
          <p:nvPr>
            <p:ph type="ctrTitle" idx="4294967295"/>
          </p:nvPr>
        </p:nvSpPr>
        <p:spPr>
          <a:xfrm>
            <a:off x="0" y="2571750"/>
            <a:ext cx="9144000" cy="2571900"/>
          </a:xfrm>
          <a:prstGeom prst="rect">
            <a:avLst/>
          </a:prstGeom>
          <a:solidFill>
            <a:schemeClr val="dk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endParaRPr sz="1400">
              <a:solidFill>
                <a:schemeClr val="lt1"/>
              </a:solidFill>
              <a:latin typeface="Roboto"/>
              <a:ea typeface="Roboto"/>
              <a:cs typeface="Roboto"/>
              <a:sym typeface="Roboto"/>
            </a:endParaRPr>
          </a:p>
          <a:p>
            <a:pPr marL="0" lvl="0" indent="0" algn="ctr" rtl="0">
              <a:spcBef>
                <a:spcPts val="0"/>
              </a:spcBef>
              <a:spcAft>
                <a:spcPts val="0"/>
              </a:spcAft>
              <a:buNone/>
            </a:pPr>
            <a:br>
              <a:rPr lang="en" sz="1400">
                <a:solidFill>
                  <a:srgbClr val="FF0000"/>
                </a:solidFill>
                <a:latin typeface="Roboto"/>
                <a:ea typeface="Roboto"/>
                <a:cs typeface="Roboto"/>
                <a:sym typeface="Roboto"/>
              </a:rPr>
            </a:br>
            <a:endParaRPr sz="1400">
              <a:solidFill>
                <a:srgbClr val="FF0000"/>
              </a:solidFill>
              <a:latin typeface="Roboto"/>
              <a:ea typeface="Roboto"/>
              <a:cs typeface="Roboto"/>
              <a:sym typeface="Roboto"/>
            </a:endParaRPr>
          </a:p>
          <a:p>
            <a:pPr marL="0" lvl="0" indent="0" algn="ctr" rtl="0">
              <a:spcBef>
                <a:spcPts val="0"/>
              </a:spcBef>
              <a:spcAft>
                <a:spcPts val="0"/>
              </a:spcAft>
              <a:buNone/>
            </a:pPr>
            <a:endParaRPr sz="1066">
              <a:solidFill>
                <a:srgbClr val="FF0000"/>
              </a:solidFill>
              <a:latin typeface="Roboto"/>
              <a:ea typeface="Roboto"/>
              <a:cs typeface="Roboto"/>
              <a:sym typeface="Roboto"/>
            </a:endParaRPr>
          </a:p>
          <a:p>
            <a:pPr marL="0" lvl="0" indent="0" algn="ctr" rtl="0">
              <a:spcBef>
                <a:spcPts val="0"/>
              </a:spcBef>
              <a:spcAft>
                <a:spcPts val="0"/>
              </a:spcAft>
              <a:buNone/>
            </a:pPr>
            <a:endParaRPr sz="1400">
              <a:solidFill>
                <a:srgbClr val="FF0000"/>
              </a:solidFill>
              <a:latin typeface="Roboto"/>
              <a:ea typeface="Roboto"/>
              <a:cs typeface="Roboto"/>
              <a:sym typeface="Roboto"/>
            </a:endParaRPr>
          </a:p>
          <a:p>
            <a:pPr marL="0" lvl="0" indent="0" algn="ctr" rtl="0">
              <a:spcBef>
                <a:spcPts val="0"/>
              </a:spcBef>
              <a:spcAft>
                <a:spcPts val="0"/>
              </a:spcAft>
              <a:buNone/>
            </a:pPr>
            <a:endParaRPr sz="1211">
              <a:solidFill>
                <a:schemeClr val="lt1"/>
              </a:solidFill>
            </a:endParaRPr>
          </a:p>
        </p:txBody>
      </p:sp>
      <p:sp>
        <p:nvSpPr>
          <p:cNvPr id="527" name="Google Shape;527;p58"/>
          <p:cNvSpPr txBox="1">
            <a:spLocks noGrp="1"/>
          </p:cNvSpPr>
          <p:nvPr>
            <p:ph type="title"/>
          </p:nvPr>
        </p:nvSpPr>
        <p:spPr>
          <a:xfrm>
            <a:off x="311700" y="7871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
            </a:r>
            <a:r>
              <a:rPr lang="en" sz="3600"/>
              <a:t>ACK</a:t>
            </a:r>
            <a:r>
              <a:rPr lang="en"/>
              <a:t> U</a:t>
            </a:r>
            <a:r>
              <a:rPr lang="en" sz="3600"/>
              <a:t>P </a:t>
            </a:r>
            <a:r>
              <a:rPr lang="en"/>
              <a:t>S</a:t>
            </a:r>
            <a:r>
              <a:rPr lang="en" sz="3600"/>
              <a:t>LIDES</a:t>
            </a:r>
            <a:endParaRPr sz="1800">
              <a:latin typeface="Roboto"/>
              <a:ea typeface="Roboto"/>
              <a:cs typeface="Roboto"/>
              <a:sym typeface="Roboto"/>
            </a:endParaRPr>
          </a:p>
        </p:txBody>
      </p:sp>
      <p:sp>
        <p:nvSpPr>
          <p:cNvPr id="528" name="Google Shape;528;p5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46</a:t>
            </a:fld>
            <a:endParaRPr/>
          </a:p>
        </p:txBody>
      </p:sp>
      <p:cxnSp>
        <p:nvCxnSpPr>
          <p:cNvPr id="529" name="Google Shape;529;p58"/>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graphicFrame>
        <p:nvGraphicFramePr>
          <p:cNvPr id="530" name="Google Shape;530;p58"/>
          <p:cNvGraphicFramePr/>
          <p:nvPr/>
        </p:nvGraphicFramePr>
        <p:xfrm>
          <a:off x="952500" y="2895735"/>
          <a:ext cx="7239000" cy="1584840"/>
        </p:xfrm>
        <a:graphic>
          <a:graphicData uri="http://schemas.openxmlformats.org/drawingml/2006/table">
            <a:tbl>
              <a:tblPr>
                <a:noFill/>
                <a:tableStyleId>{5E8E6FE0-7721-4999-95ED-968F0FBED4CF}</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0">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3" action="ppaction://hlinksldjump"/>
                        </a:rPr>
                        <a:t>Similar Aircraft</a:t>
                      </a:r>
                      <a:endParaRPr/>
                    </a:p>
                  </a:txBody>
                  <a:tcPr marL="91425" marR="91425" marT="91425" marB="91425"/>
                </a:tc>
                <a:tc>
                  <a:txBody>
                    <a:bodyPr/>
                    <a:lstStyle/>
                    <a:p>
                      <a:pPr marL="0" lvl="0" indent="0" algn="ctr" rtl="0">
                        <a:spcBef>
                          <a:spcPts val="0"/>
                        </a:spcBef>
                        <a:spcAft>
                          <a:spcPts val="0"/>
                        </a:spcAft>
                        <a:buNone/>
                      </a:pPr>
                      <a:r>
                        <a:rPr lang="en" sz="1300" u="sng">
                          <a:solidFill>
                            <a:schemeClr val="hlink"/>
                          </a:solidFill>
                          <a:latin typeface="Roboto"/>
                          <a:ea typeface="Roboto"/>
                          <a:cs typeface="Roboto"/>
                          <a:sym typeface="Roboto"/>
                          <a:hlinkClick r:id="" action="ppaction://hlinkshowjump?jump=nextslide"/>
                        </a:rPr>
                        <a:t>Aero Analysis Method</a:t>
                      </a:r>
                      <a:endParaRPr sz="1300"/>
                    </a:p>
                  </a:txBody>
                  <a:tcPr marL="91425" marR="91425" marT="91425" marB="91425"/>
                </a:tc>
                <a:tc>
                  <a:txBody>
                    <a:bodyPr/>
                    <a:lstStyle/>
                    <a:p>
                      <a:pPr marL="0" lvl="0" indent="0" algn="ctr" rtl="0">
                        <a:spcBef>
                          <a:spcPts val="0"/>
                        </a:spcBef>
                        <a:spcAft>
                          <a:spcPts val="0"/>
                        </a:spcAft>
                        <a:buNone/>
                      </a:pPr>
                      <a:r>
                        <a:rPr lang="en" u="sng">
                          <a:solidFill>
                            <a:schemeClr val="hlink"/>
                          </a:solidFill>
                          <a:hlinkClick r:id="rId4" action="ppaction://hlinksldjump"/>
                        </a:rPr>
                        <a:t>WTAV Testing</a:t>
                      </a:r>
                      <a:endParaRPr>
                        <a:solidFill>
                          <a:srgbClr val="FF0000"/>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5" action="ppaction://hlinksldjump"/>
                        </a:rPr>
                        <a:t>CSD Testing</a:t>
                      </a:r>
                      <a:endParaRPr>
                        <a:solidFill>
                          <a:srgbClr val="FF0000"/>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u="sng">
                          <a:solidFill>
                            <a:schemeClr val="hlink"/>
                          </a:solidFill>
                          <a:hlinkClick r:id="rId6" action="ppaction://hlinksldjump"/>
                        </a:rPr>
                        <a:t>AAA Nomenclature</a:t>
                      </a:r>
                      <a:endParaRPr>
                        <a:solidFill>
                          <a:srgbClr val="FF0000"/>
                        </a:solidFill>
                      </a:endParaRPr>
                    </a:p>
                  </a:txBody>
                  <a:tcPr marL="91425" marR="91425" marT="91425" marB="91425"/>
                </a:tc>
                <a:tc>
                  <a:txBody>
                    <a:bodyPr/>
                    <a:lstStyle/>
                    <a:p>
                      <a:pPr marL="0" lvl="0" indent="0" algn="ctr" rtl="0">
                        <a:spcBef>
                          <a:spcPts val="0"/>
                        </a:spcBef>
                        <a:spcAft>
                          <a:spcPts val="0"/>
                        </a:spcAft>
                        <a:buNone/>
                      </a:pPr>
                      <a:r>
                        <a:rPr lang="en" u="sng">
                          <a:solidFill>
                            <a:schemeClr val="hlink"/>
                          </a:solidFill>
                          <a:hlinkClick r:id="rId7" action="ppaction://hlinksldjump"/>
                        </a:rPr>
                        <a:t>Powertrain</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300" u="sng">
                          <a:solidFill>
                            <a:schemeClr val="hlink"/>
                          </a:solidFill>
                          <a:latin typeface="Roboto"/>
                          <a:ea typeface="Roboto"/>
                          <a:cs typeface="Roboto"/>
                          <a:sym typeface="Roboto"/>
                          <a:hlinkClick r:id="rId8" action="ppaction://hlinksldjump"/>
                        </a:rPr>
                        <a:t>WTAV Manufacturing</a:t>
                      </a:r>
                      <a:endParaRPr sz="1300">
                        <a:solidFill>
                          <a:schemeClr val="lt1"/>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9" action="ppaction://hlinksldjump"/>
                        </a:rPr>
                        <a:t>CSD Manufacturing</a:t>
                      </a:r>
                      <a:endParaRPr>
                        <a:solidFill>
                          <a:schemeClr val="lt1"/>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u="sng">
                          <a:solidFill>
                            <a:schemeClr val="hlink"/>
                          </a:solidFill>
                          <a:hlinkClick r:id="rId10" action="ppaction://hlinksldjump"/>
                        </a:rPr>
                        <a:t>AAA Drag Polars</a:t>
                      </a:r>
                      <a:endParaRPr/>
                    </a:p>
                  </a:txBody>
                  <a:tcPr marL="91425" marR="91425" marT="91425" marB="91425"/>
                </a:tc>
                <a:tc>
                  <a:txBody>
                    <a:bodyPr/>
                    <a:lstStyle/>
                    <a:p>
                      <a:pPr marL="0" lvl="0" indent="0" algn="ctr" rtl="0">
                        <a:spcBef>
                          <a:spcPts val="0"/>
                        </a:spcBef>
                        <a:spcAft>
                          <a:spcPts val="0"/>
                        </a:spcAft>
                        <a:buNone/>
                      </a:pPr>
                      <a:r>
                        <a:rPr lang="en" u="sng">
                          <a:solidFill>
                            <a:schemeClr val="hlink"/>
                          </a:solidFill>
                          <a:hlinkClick r:id="rId11" action="ppaction://hlinksldjump"/>
                        </a:rPr>
                        <a:t>Range</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u="sng">
                          <a:solidFill>
                            <a:schemeClr val="hlink"/>
                          </a:solidFill>
                          <a:latin typeface="Roboto"/>
                          <a:ea typeface="Roboto"/>
                          <a:cs typeface="Roboto"/>
                          <a:sym typeface="Roboto"/>
                          <a:hlinkClick r:id="rId4" action="ppaction://hlinksldjump"/>
                        </a:rPr>
                        <a:t>Wind Tunnel Specs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accent5"/>
                          </a:solidFill>
                          <a:hlinkClick r:id="rId12" action="ppaction://hlinksldjump">
                            <a:extLst>
                              <a:ext uri="{A12FA001-AC4F-418D-AE19-62706E023703}">
                                <ahyp:hlinkClr xmlns:ahyp="http://schemas.microsoft.com/office/drawing/2018/hyperlinkcolor" val="tx"/>
                              </a:ext>
                            </a:extLst>
                          </a:hlinkClick>
                        </a:rPr>
                        <a:t>Trade Studies</a:t>
                      </a:r>
                      <a:endParaRPr>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u="sng">
                          <a:solidFill>
                            <a:schemeClr val="hlink"/>
                          </a:solidFill>
                          <a:hlinkClick r:id="rId13" action="ppaction://hlinksldjump"/>
                        </a:rPr>
                        <a:t>AAA Performance</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hlinkClick r:id="rId14" action="ppaction://hlinksldjump"/>
                        </a:rPr>
                        <a:t>Baseline Code</a:t>
                      </a:r>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hlinkClick r:id="rId15" action="ppaction://hlinksldjump"/>
                        </a:rPr>
                        <a:t>N-22 Airfoil</a:t>
                      </a:r>
                      <a:endParaRPr>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accent5"/>
                          </a:solidFill>
                          <a:latin typeface="Roboto"/>
                          <a:ea typeface="Roboto"/>
                          <a:cs typeface="Roboto"/>
                          <a:sym typeface="Roboto"/>
                          <a:hlinkClick r:id="rId16" action="ppaction://hlinksldjump">
                            <a:extLst>
                              <a:ext uri="{A12FA001-AC4F-418D-AE19-62706E023703}">
                                <ahyp:hlinkClr xmlns:ahyp="http://schemas.microsoft.com/office/drawing/2018/hyperlinkcolor" val="tx"/>
                              </a:ext>
                            </a:extLst>
                          </a:hlinkClick>
                        </a:rPr>
                        <a:t>References</a:t>
                      </a:r>
                      <a:endParaRPr>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31" name="Google Shape;531;p5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7"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8"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9"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20"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21"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22"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23"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24"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47</a:t>
            </a:fld>
            <a:endParaRPr/>
          </a:p>
        </p:txBody>
      </p:sp>
      <p:sp>
        <p:nvSpPr>
          <p:cNvPr id="537" name="Google Shape;537;p59"/>
          <p:cNvSpPr txBox="1">
            <a:spLocks noGrp="1"/>
          </p:cNvSpPr>
          <p:nvPr>
            <p:ph type="body" idx="1"/>
          </p:nvPr>
        </p:nvSpPr>
        <p:spPr>
          <a:xfrm>
            <a:off x="311700" y="822775"/>
            <a:ext cx="8520600" cy="463500"/>
          </a:xfrm>
          <a:prstGeom prst="rect">
            <a:avLst/>
          </a:prstGeom>
        </p:spPr>
        <p:txBody>
          <a:bodyPr spcFirstLastPara="1" wrap="square" lIns="91425" tIns="91425" rIns="91425" bIns="91425" anchor="t" anchorCtr="0">
            <a:normAutofit/>
          </a:bodyPr>
          <a:lstStyle/>
          <a:p>
            <a:pPr marL="228600" lvl="0" indent="0" algn="l" rtl="0">
              <a:spcBef>
                <a:spcPts val="0"/>
              </a:spcBef>
              <a:spcAft>
                <a:spcPts val="1200"/>
              </a:spcAft>
              <a:buNone/>
            </a:pPr>
            <a:r>
              <a:rPr lang="en"/>
              <a:t>Methodology</a:t>
            </a:r>
            <a:endParaRPr>
              <a:solidFill>
                <a:schemeClr val="dk1"/>
              </a:solidFill>
              <a:latin typeface="Roboto"/>
              <a:ea typeface="Roboto"/>
              <a:cs typeface="Roboto"/>
              <a:sym typeface="Roboto"/>
            </a:endParaRPr>
          </a:p>
        </p:txBody>
      </p:sp>
      <p:sp>
        <p:nvSpPr>
          <p:cNvPr id="538" name="Google Shape;538;p5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sp>
        <p:nvSpPr>
          <p:cNvPr id="539" name="Google Shape;539;p59"/>
          <p:cNvSpPr txBox="1"/>
          <p:nvPr/>
        </p:nvSpPr>
        <p:spPr>
          <a:xfrm>
            <a:off x="626575" y="1286275"/>
            <a:ext cx="7893900" cy="28353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sz="1800">
                <a:solidFill>
                  <a:schemeClr val="dk1"/>
                </a:solidFill>
                <a:latin typeface="Roboto"/>
                <a:ea typeface="Roboto"/>
                <a:cs typeface="Roboto"/>
                <a:sym typeface="Roboto"/>
              </a:rPr>
              <a:t>Drag:</a:t>
            </a:r>
            <a:endParaRPr sz="1800">
              <a:solidFill>
                <a:schemeClr val="dk1"/>
              </a:solidFill>
              <a:latin typeface="Roboto"/>
              <a:ea typeface="Roboto"/>
              <a:cs typeface="Roboto"/>
              <a:sym typeface="Roboto"/>
            </a:endParaRPr>
          </a:p>
          <a:p>
            <a:pPr marL="685800" lvl="0" indent="-342900" algn="l" rtl="0">
              <a:lnSpc>
                <a:spcPct val="115000"/>
              </a:lnSpc>
              <a:spcBef>
                <a:spcPts val="1200"/>
              </a:spcBef>
              <a:spcAft>
                <a:spcPts val="0"/>
              </a:spcAft>
              <a:buClr>
                <a:schemeClr val="dk1"/>
              </a:buClr>
              <a:buSzPts val="1800"/>
              <a:buFont typeface="Roboto"/>
              <a:buChar char="➢"/>
            </a:pPr>
            <a:r>
              <a:rPr lang="en" sz="1800">
                <a:solidFill>
                  <a:schemeClr val="dk1"/>
                </a:solidFill>
                <a:latin typeface="Roboto"/>
                <a:ea typeface="Roboto"/>
                <a:cs typeface="Roboto"/>
                <a:sym typeface="Roboto"/>
              </a:rPr>
              <a:t>Utilized PLLT to obtain Cd_i </a:t>
            </a:r>
            <a:endParaRPr sz="1800">
              <a:solidFill>
                <a:schemeClr val="dk1"/>
              </a:solidFill>
              <a:latin typeface="Roboto"/>
              <a:ea typeface="Roboto"/>
              <a:cs typeface="Roboto"/>
              <a:sym typeface="Roboto"/>
            </a:endParaRPr>
          </a:p>
          <a:p>
            <a:pPr marL="6858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Utilized skin friction drag coefficient method to obtain CD0</a:t>
            </a:r>
            <a:endParaRPr sz="1800">
              <a:solidFill>
                <a:schemeClr val="dk1"/>
              </a:solidFill>
              <a:latin typeface="Roboto"/>
              <a:ea typeface="Roboto"/>
              <a:cs typeface="Roboto"/>
              <a:sym typeface="Roboto"/>
            </a:endParaRPr>
          </a:p>
          <a:p>
            <a:pPr marL="6858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Incorporated C_di, Cd0, and landing gear into final model of Drag</a:t>
            </a:r>
            <a:endParaRPr sz="1800">
              <a:solidFill>
                <a:schemeClr val="dk1"/>
              </a:solidFill>
              <a:latin typeface="Roboto"/>
              <a:ea typeface="Roboto"/>
              <a:cs typeface="Roboto"/>
              <a:sym typeface="Roboto"/>
            </a:endParaRPr>
          </a:p>
          <a:p>
            <a:pPr marL="6858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Utilized PLLT to find e</a:t>
            </a:r>
            <a:endParaRPr sz="1800">
              <a:solidFill>
                <a:schemeClr val="dk1"/>
              </a:solidFill>
              <a:latin typeface="Roboto"/>
              <a:ea typeface="Roboto"/>
              <a:cs typeface="Roboto"/>
              <a:sym typeface="Roboto"/>
            </a:endParaRPr>
          </a:p>
          <a:p>
            <a:pPr marL="228600" lvl="0" indent="0" algn="l" rtl="0">
              <a:lnSpc>
                <a:spcPct val="115000"/>
              </a:lnSpc>
              <a:spcBef>
                <a:spcPts val="1200"/>
              </a:spcBef>
              <a:spcAft>
                <a:spcPts val="0"/>
              </a:spcAft>
              <a:buNone/>
            </a:pPr>
            <a:r>
              <a:rPr lang="en" sz="1800">
                <a:solidFill>
                  <a:schemeClr val="dk1"/>
                </a:solidFill>
                <a:latin typeface="Roboto"/>
                <a:ea typeface="Roboto"/>
                <a:cs typeface="Roboto"/>
                <a:sym typeface="Roboto"/>
              </a:rPr>
              <a:t>Lift:</a:t>
            </a:r>
            <a:endParaRPr sz="1800">
              <a:solidFill>
                <a:schemeClr val="dk1"/>
              </a:solidFill>
              <a:latin typeface="Roboto"/>
              <a:ea typeface="Roboto"/>
              <a:cs typeface="Roboto"/>
              <a:sym typeface="Roboto"/>
            </a:endParaRPr>
          </a:p>
          <a:p>
            <a:pPr marL="457200" lvl="0" indent="-342900" algn="l" rtl="0">
              <a:lnSpc>
                <a:spcPct val="115000"/>
              </a:lnSpc>
              <a:spcBef>
                <a:spcPts val="1200"/>
              </a:spcBef>
              <a:spcAft>
                <a:spcPts val="0"/>
              </a:spcAft>
              <a:buClr>
                <a:schemeClr val="dk1"/>
              </a:buClr>
              <a:buSzPts val="1800"/>
              <a:buFont typeface="Roboto"/>
              <a:buChar char="➢"/>
            </a:pPr>
            <a:r>
              <a:rPr lang="en" sz="1800">
                <a:solidFill>
                  <a:schemeClr val="dk1"/>
                </a:solidFill>
                <a:latin typeface="Roboto"/>
                <a:ea typeface="Roboto"/>
                <a:cs typeface="Roboto"/>
                <a:sym typeface="Roboto"/>
              </a:rPr>
              <a:t>Utilized PLLT and Vortex Pannel to obtain C_L</a:t>
            </a:r>
            <a:endParaRPr sz="1600">
              <a:solidFill>
                <a:schemeClr val="dk1"/>
              </a:solidFill>
              <a:latin typeface="Roboto"/>
              <a:ea typeface="Roboto"/>
              <a:cs typeface="Roboto"/>
              <a:sym typeface="Roboto"/>
            </a:endParaRPr>
          </a:p>
        </p:txBody>
      </p:sp>
      <p:graphicFrame>
        <p:nvGraphicFramePr>
          <p:cNvPr id="540" name="Google Shape;540;p5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48</a:t>
            </a:fld>
            <a:endParaRPr/>
          </a:p>
        </p:txBody>
      </p:sp>
      <p:sp>
        <p:nvSpPr>
          <p:cNvPr id="546" name="Google Shape;546;p60"/>
          <p:cNvSpPr txBox="1">
            <a:spLocks noGrp="1"/>
          </p:cNvSpPr>
          <p:nvPr>
            <p:ph type="body" idx="1"/>
          </p:nvPr>
        </p:nvSpPr>
        <p:spPr>
          <a:xfrm>
            <a:off x="311700" y="822775"/>
            <a:ext cx="8520600" cy="463500"/>
          </a:xfrm>
          <a:prstGeom prst="rect">
            <a:avLst/>
          </a:prstGeom>
        </p:spPr>
        <p:txBody>
          <a:bodyPr spcFirstLastPara="1" wrap="square" lIns="91425" tIns="91425" rIns="91425" bIns="91425" anchor="t" anchorCtr="0">
            <a:normAutofit/>
          </a:bodyPr>
          <a:lstStyle/>
          <a:p>
            <a:pPr marL="228600" lvl="0" indent="0" algn="l" rtl="0">
              <a:spcBef>
                <a:spcPts val="0"/>
              </a:spcBef>
              <a:spcAft>
                <a:spcPts val="1200"/>
              </a:spcAft>
              <a:buNone/>
            </a:pPr>
            <a:r>
              <a:rPr lang="en"/>
              <a:t>Cd0 Derivation</a:t>
            </a:r>
            <a:endParaRPr>
              <a:solidFill>
                <a:schemeClr val="dk1"/>
              </a:solidFill>
              <a:latin typeface="Roboto"/>
              <a:ea typeface="Roboto"/>
              <a:cs typeface="Roboto"/>
              <a:sym typeface="Roboto"/>
            </a:endParaRPr>
          </a:p>
        </p:txBody>
      </p:sp>
      <p:sp>
        <p:nvSpPr>
          <p:cNvPr id="547" name="Google Shape;547;p6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sp>
        <p:nvSpPr>
          <p:cNvPr id="548" name="Google Shape;548;p60"/>
          <p:cNvSpPr txBox="1"/>
          <p:nvPr/>
        </p:nvSpPr>
        <p:spPr>
          <a:xfrm>
            <a:off x="626575" y="1286275"/>
            <a:ext cx="4533600" cy="32985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600">
                <a:solidFill>
                  <a:schemeClr val="dk1"/>
                </a:solidFill>
                <a:latin typeface="Roboto"/>
                <a:ea typeface="Roboto"/>
                <a:cs typeface="Roboto"/>
                <a:sym typeface="Roboto"/>
              </a:rPr>
              <a:t>Empirical Data used to determine Skin Friction Coefficient</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Cfe: 0.0045</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Sw: Wing Area</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S_wet,W: Wetted area of wing</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Approximated with 2*S</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S_wet,F: Wetted area of Fuselage</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df: Fuselage Diameter</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lf: Length of Fuselage</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λ_F = lf/df</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Cd0: 0.01828</a:t>
            </a:r>
            <a:endParaRPr sz="1600">
              <a:solidFill>
                <a:schemeClr val="dk1"/>
              </a:solidFill>
              <a:latin typeface="Roboto"/>
              <a:ea typeface="Roboto"/>
              <a:cs typeface="Roboto"/>
              <a:sym typeface="Roboto"/>
            </a:endParaRPr>
          </a:p>
        </p:txBody>
      </p:sp>
      <p:pic>
        <p:nvPicPr>
          <p:cNvPr id="549" name="Google Shape;549;p60"/>
          <p:cNvPicPr preferRelativeResize="0"/>
          <p:nvPr/>
        </p:nvPicPr>
        <p:blipFill>
          <a:blip r:embed="rId3">
            <a:alphaModFix/>
          </a:blip>
          <a:stretch>
            <a:fillRect/>
          </a:stretch>
        </p:blipFill>
        <p:spPr>
          <a:xfrm>
            <a:off x="5983738" y="946413"/>
            <a:ext cx="1848016" cy="782450"/>
          </a:xfrm>
          <a:prstGeom prst="rect">
            <a:avLst/>
          </a:prstGeom>
          <a:noFill/>
          <a:ln>
            <a:noFill/>
          </a:ln>
        </p:spPr>
      </p:pic>
      <p:pic>
        <p:nvPicPr>
          <p:cNvPr id="550" name="Google Shape;550;p60"/>
          <p:cNvPicPr preferRelativeResize="0"/>
          <p:nvPr/>
        </p:nvPicPr>
        <p:blipFill>
          <a:blip r:embed="rId4">
            <a:alphaModFix/>
          </a:blip>
          <a:stretch>
            <a:fillRect/>
          </a:stretch>
        </p:blipFill>
        <p:spPr>
          <a:xfrm>
            <a:off x="5277625" y="2102575"/>
            <a:ext cx="3260250" cy="782450"/>
          </a:xfrm>
          <a:prstGeom prst="rect">
            <a:avLst/>
          </a:prstGeom>
          <a:noFill/>
          <a:ln>
            <a:noFill/>
          </a:ln>
        </p:spPr>
      </p:pic>
      <p:pic>
        <p:nvPicPr>
          <p:cNvPr id="551" name="Google Shape;551;p60"/>
          <p:cNvPicPr preferRelativeResize="0"/>
          <p:nvPr/>
        </p:nvPicPr>
        <p:blipFill>
          <a:blip r:embed="rId5">
            <a:alphaModFix/>
          </a:blip>
          <a:stretch>
            <a:fillRect/>
          </a:stretch>
        </p:blipFill>
        <p:spPr>
          <a:xfrm>
            <a:off x="4817825" y="3206775"/>
            <a:ext cx="3838350" cy="886525"/>
          </a:xfrm>
          <a:prstGeom prst="rect">
            <a:avLst/>
          </a:prstGeom>
          <a:noFill/>
          <a:ln>
            <a:noFill/>
          </a:ln>
        </p:spPr>
      </p:pic>
      <p:graphicFrame>
        <p:nvGraphicFramePr>
          <p:cNvPr id="552" name="Google Shape;552;p6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49</a:t>
            </a:fld>
            <a:endParaRPr/>
          </a:p>
        </p:txBody>
      </p:sp>
      <p:sp>
        <p:nvSpPr>
          <p:cNvPr id="558" name="Google Shape;558;p61"/>
          <p:cNvSpPr txBox="1">
            <a:spLocks noGrp="1"/>
          </p:cNvSpPr>
          <p:nvPr>
            <p:ph type="body" idx="1"/>
          </p:nvPr>
        </p:nvSpPr>
        <p:spPr>
          <a:xfrm>
            <a:off x="311700" y="822775"/>
            <a:ext cx="8520600" cy="463500"/>
          </a:xfrm>
          <a:prstGeom prst="rect">
            <a:avLst/>
          </a:prstGeom>
        </p:spPr>
        <p:txBody>
          <a:bodyPr spcFirstLastPara="1" wrap="square" lIns="91425" tIns="91425" rIns="91425" bIns="91425" anchor="t" anchorCtr="0">
            <a:normAutofit/>
          </a:bodyPr>
          <a:lstStyle/>
          <a:p>
            <a:pPr marL="228600" lvl="0" indent="0" algn="l" rtl="0">
              <a:spcBef>
                <a:spcPts val="0"/>
              </a:spcBef>
              <a:spcAft>
                <a:spcPts val="1200"/>
              </a:spcAft>
              <a:buNone/>
            </a:pPr>
            <a:r>
              <a:rPr lang="en"/>
              <a:t>N-22 Airfoil Cl vs Alpha</a:t>
            </a:r>
            <a:endParaRPr>
              <a:solidFill>
                <a:schemeClr val="dk1"/>
              </a:solidFill>
              <a:latin typeface="Roboto"/>
              <a:ea typeface="Roboto"/>
              <a:cs typeface="Roboto"/>
              <a:sym typeface="Roboto"/>
            </a:endParaRPr>
          </a:p>
        </p:txBody>
      </p:sp>
      <p:sp>
        <p:nvSpPr>
          <p:cNvPr id="559" name="Google Shape;559;p6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sp>
        <p:nvSpPr>
          <p:cNvPr id="560" name="Google Shape;560;p61"/>
          <p:cNvSpPr txBox="1"/>
          <p:nvPr/>
        </p:nvSpPr>
        <p:spPr>
          <a:xfrm>
            <a:off x="626575" y="1286275"/>
            <a:ext cx="4319100" cy="26967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Assumptions: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N-22 airfoil</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Compressibility and Viscous effects considered negligible</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Cl obtained using Vortex Panel Method</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Input Variables: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Root chord: 5 feet</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Airspeed: 150 knots</a:t>
            </a:r>
            <a:endParaRPr sz="1600">
              <a:solidFill>
                <a:schemeClr val="dk1"/>
              </a:solidFill>
              <a:latin typeface="Roboto"/>
              <a:ea typeface="Roboto"/>
              <a:cs typeface="Roboto"/>
              <a:sym typeface="Roboto"/>
            </a:endParaRPr>
          </a:p>
        </p:txBody>
      </p:sp>
      <p:pic>
        <p:nvPicPr>
          <p:cNvPr id="561" name="Google Shape;561;p61"/>
          <p:cNvPicPr preferRelativeResize="0"/>
          <p:nvPr/>
        </p:nvPicPr>
        <p:blipFill rotWithShape="1">
          <a:blip r:embed="rId3">
            <a:alphaModFix/>
          </a:blip>
          <a:srcRect l="4187" t="3044" r="7473"/>
          <a:stretch/>
        </p:blipFill>
        <p:spPr>
          <a:xfrm>
            <a:off x="5161325" y="1184537"/>
            <a:ext cx="3572008" cy="2940399"/>
          </a:xfrm>
          <a:prstGeom prst="rect">
            <a:avLst/>
          </a:prstGeom>
          <a:noFill/>
          <a:ln>
            <a:noFill/>
          </a:ln>
        </p:spPr>
      </p:pic>
      <p:graphicFrame>
        <p:nvGraphicFramePr>
          <p:cNvPr id="562" name="Google Shape;562;p6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a:t>
            </a:fld>
            <a:endParaRPr/>
          </a:p>
        </p:txBody>
      </p:sp>
      <p:sp>
        <p:nvSpPr>
          <p:cNvPr id="91" name="Google Shape;91;p1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M</a:t>
            </a:r>
            <a:r>
              <a:rPr lang="en" sz="2650"/>
              <a:t>ISSION</a:t>
            </a:r>
            <a:r>
              <a:rPr lang="en" sz="3300"/>
              <a:t> S</a:t>
            </a:r>
            <a:r>
              <a:rPr lang="en" sz="2650"/>
              <a:t>TATEMENT</a:t>
            </a:r>
            <a:endParaRPr sz="2650"/>
          </a:p>
        </p:txBody>
      </p:sp>
      <p:sp>
        <p:nvSpPr>
          <p:cNvPr id="92" name="Google Shape;92;p17"/>
          <p:cNvSpPr txBox="1">
            <a:spLocks noGrp="1"/>
          </p:cNvSpPr>
          <p:nvPr>
            <p:ph type="body" idx="1"/>
          </p:nvPr>
        </p:nvSpPr>
        <p:spPr>
          <a:xfrm>
            <a:off x="311700" y="1152475"/>
            <a:ext cx="86307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r>
              <a:rPr lang="en"/>
              <a:t>No Emission, Low Drag Airframe (NELDA), will provide the customer, Richard Schaden, a clean-sheet airframe design concept for a general aviation airplane which includes drawings, scale models, and aircraft performance parameters. The design will emphasize fully-electric powertrain considerations and aerodynamic efficiency. </a:t>
            </a:r>
            <a:endParaRPr>
              <a:solidFill>
                <a:schemeClr val="dk1"/>
              </a:solidFill>
              <a:latin typeface="Roboto"/>
              <a:ea typeface="Roboto"/>
              <a:cs typeface="Roboto"/>
              <a:sym typeface="Roboto"/>
            </a:endParaRPr>
          </a:p>
        </p:txBody>
      </p:sp>
      <p:sp>
        <p:nvSpPr>
          <p:cNvPr id="93" name="Google Shape;93;p17"/>
          <p:cNvSpPr txBox="1"/>
          <p:nvPr/>
        </p:nvSpPr>
        <p:spPr>
          <a:xfrm>
            <a:off x="327450" y="3094150"/>
            <a:ext cx="859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chemeClr val="dk1"/>
                </a:solidFill>
                <a:latin typeface="Roboto"/>
                <a:ea typeface="Roboto"/>
                <a:cs typeface="Roboto"/>
                <a:sym typeface="Roboto"/>
              </a:rPr>
              <a:t>Customer Specified </a:t>
            </a:r>
            <a:r>
              <a:rPr lang="en" sz="1800" b="1" u="sng">
                <a:solidFill>
                  <a:schemeClr val="accent4"/>
                </a:solidFill>
                <a:latin typeface="Roboto"/>
                <a:ea typeface="Roboto"/>
                <a:cs typeface="Roboto"/>
                <a:sym typeface="Roboto"/>
              </a:rPr>
              <a:t>NGO</a:t>
            </a:r>
            <a:r>
              <a:rPr lang="en" sz="1800" b="1" u="sng">
                <a:solidFill>
                  <a:schemeClr val="dk1"/>
                </a:solidFill>
                <a:latin typeface="Roboto"/>
                <a:ea typeface="Roboto"/>
                <a:cs typeface="Roboto"/>
                <a:sym typeface="Roboto"/>
              </a:rPr>
              <a:t>’s</a:t>
            </a:r>
            <a:endParaRPr sz="1800" b="1" u="sng">
              <a:solidFill>
                <a:schemeClr val="dk1"/>
              </a:solidFill>
              <a:latin typeface="Roboto"/>
              <a:ea typeface="Roboto"/>
              <a:cs typeface="Roboto"/>
              <a:sym typeface="Roboto"/>
            </a:endParaRPr>
          </a:p>
          <a:p>
            <a:pPr marL="0" lvl="0" indent="0" algn="l" rtl="0">
              <a:spcBef>
                <a:spcPts val="0"/>
              </a:spcBef>
              <a:spcAft>
                <a:spcPts val="0"/>
              </a:spcAft>
              <a:buNone/>
            </a:pPr>
            <a:r>
              <a:rPr lang="en" sz="1800" b="1">
                <a:solidFill>
                  <a:schemeClr val="accent4"/>
                </a:solidFill>
                <a:latin typeface="Roboto"/>
                <a:ea typeface="Roboto"/>
                <a:cs typeface="Roboto"/>
                <a:sym typeface="Roboto"/>
              </a:rPr>
              <a:t>N</a:t>
            </a:r>
            <a:r>
              <a:rPr lang="en" sz="1800">
                <a:solidFill>
                  <a:schemeClr val="dk1"/>
                </a:solidFill>
                <a:latin typeface="Roboto"/>
                <a:ea typeface="Roboto"/>
                <a:cs typeface="Roboto"/>
                <a:sym typeface="Roboto"/>
              </a:rPr>
              <a:t>eed:</a:t>
            </a:r>
            <a:r>
              <a:rPr lang="en">
                <a:solidFill>
                  <a:schemeClr val="dk1"/>
                </a:solidFill>
                <a:latin typeface="Roboto"/>
                <a:ea typeface="Roboto"/>
                <a:cs typeface="Roboto"/>
                <a:sym typeface="Roboto"/>
              </a:rPr>
              <a:t> Clean-sheet design</a:t>
            </a:r>
            <a:endParaRPr>
              <a:solidFill>
                <a:schemeClr val="dk1"/>
              </a:solidFill>
              <a:latin typeface="Roboto"/>
              <a:ea typeface="Roboto"/>
              <a:cs typeface="Roboto"/>
              <a:sym typeface="Roboto"/>
            </a:endParaRPr>
          </a:p>
          <a:p>
            <a:pPr marL="0" lvl="0" indent="0" algn="l" rtl="0">
              <a:spcBef>
                <a:spcPts val="0"/>
              </a:spcBef>
              <a:spcAft>
                <a:spcPts val="0"/>
              </a:spcAft>
              <a:buNone/>
            </a:pPr>
            <a:r>
              <a:rPr lang="en" sz="1800" b="1">
                <a:solidFill>
                  <a:schemeClr val="accent4"/>
                </a:solidFill>
                <a:latin typeface="Roboto"/>
                <a:ea typeface="Roboto"/>
                <a:cs typeface="Roboto"/>
                <a:sym typeface="Roboto"/>
              </a:rPr>
              <a:t>G</a:t>
            </a:r>
            <a:r>
              <a:rPr lang="en" sz="1800">
                <a:solidFill>
                  <a:schemeClr val="dk1"/>
                </a:solidFill>
                <a:latin typeface="Roboto"/>
                <a:ea typeface="Roboto"/>
                <a:cs typeface="Roboto"/>
                <a:sym typeface="Roboto"/>
              </a:rPr>
              <a:t>oal:</a:t>
            </a:r>
            <a:r>
              <a:rPr lang="en">
                <a:solidFill>
                  <a:schemeClr val="dk1"/>
                </a:solidFill>
                <a:latin typeface="Roboto"/>
                <a:ea typeface="Roboto"/>
                <a:cs typeface="Roboto"/>
                <a:sym typeface="Roboto"/>
              </a:rPr>
              <a:t> Explore design parameter space to estimate performance of an optimized clean-sheet design</a:t>
            </a:r>
            <a:endParaRPr>
              <a:solidFill>
                <a:schemeClr val="dk1"/>
              </a:solidFill>
              <a:latin typeface="Roboto"/>
              <a:ea typeface="Roboto"/>
              <a:cs typeface="Roboto"/>
              <a:sym typeface="Roboto"/>
            </a:endParaRPr>
          </a:p>
          <a:p>
            <a:pPr marL="0" lvl="0" indent="0" algn="l" rtl="0">
              <a:spcBef>
                <a:spcPts val="0"/>
              </a:spcBef>
              <a:spcAft>
                <a:spcPts val="0"/>
              </a:spcAft>
              <a:buNone/>
            </a:pPr>
            <a:r>
              <a:rPr lang="en" sz="1800" b="1">
                <a:solidFill>
                  <a:schemeClr val="accent4"/>
                </a:solidFill>
                <a:latin typeface="Roboto"/>
                <a:ea typeface="Roboto"/>
                <a:cs typeface="Roboto"/>
                <a:sym typeface="Roboto"/>
              </a:rPr>
              <a:t>O</a:t>
            </a:r>
            <a:r>
              <a:rPr lang="en" sz="1800">
                <a:solidFill>
                  <a:schemeClr val="dk1"/>
                </a:solidFill>
                <a:latin typeface="Roboto"/>
                <a:ea typeface="Roboto"/>
                <a:cs typeface="Roboto"/>
                <a:sym typeface="Roboto"/>
              </a:rPr>
              <a:t>bjective: </a:t>
            </a:r>
            <a:r>
              <a:rPr lang="en">
                <a:solidFill>
                  <a:schemeClr val="dk1"/>
                </a:solidFill>
                <a:latin typeface="Roboto"/>
                <a:ea typeface="Roboto"/>
                <a:cs typeface="Roboto"/>
                <a:sym typeface="Roboto"/>
              </a:rPr>
              <a:t>Airframe design; model test; analysis</a:t>
            </a:r>
            <a:endParaRPr>
              <a:solidFill>
                <a:schemeClr val="dk1"/>
              </a:solidFill>
              <a:latin typeface="Roboto"/>
              <a:ea typeface="Roboto"/>
              <a:cs typeface="Roboto"/>
              <a:sym typeface="Roboto"/>
            </a:endParaRPr>
          </a:p>
        </p:txBody>
      </p:sp>
      <p:graphicFrame>
        <p:nvGraphicFramePr>
          <p:cNvPr id="94" name="Google Shape;94;p1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50</a:t>
            </a:fld>
            <a:endParaRPr/>
          </a:p>
        </p:txBody>
      </p:sp>
      <p:sp>
        <p:nvSpPr>
          <p:cNvPr id="568" name="Google Shape;568;p62"/>
          <p:cNvSpPr txBox="1">
            <a:spLocks noGrp="1"/>
          </p:cNvSpPr>
          <p:nvPr>
            <p:ph type="body" idx="1"/>
          </p:nvPr>
        </p:nvSpPr>
        <p:spPr>
          <a:xfrm>
            <a:off x="311700" y="646863"/>
            <a:ext cx="8520600" cy="463500"/>
          </a:xfrm>
          <a:prstGeom prst="rect">
            <a:avLst/>
          </a:prstGeom>
        </p:spPr>
        <p:txBody>
          <a:bodyPr spcFirstLastPara="1" wrap="square" lIns="91425" tIns="91425" rIns="91425" bIns="91425" anchor="t" anchorCtr="0">
            <a:normAutofit/>
          </a:bodyPr>
          <a:lstStyle/>
          <a:p>
            <a:pPr marL="228600" lvl="0" indent="0" algn="l" rtl="0">
              <a:spcBef>
                <a:spcPts val="0"/>
              </a:spcBef>
              <a:spcAft>
                <a:spcPts val="1200"/>
              </a:spcAft>
              <a:buNone/>
            </a:pPr>
            <a:r>
              <a:rPr lang="en"/>
              <a:t>N-22 Airfoil Lift vs Weight:</a:t>
            </a:r>
            <a:endParaRPr>
              <a:solidFill>
                <a:schemeClr val="dk1"/>
              </a:solidFill>
              <a:latin typeface="Roboto"/>
              <a:ea typeface="Roboto"/>
              <a:cs typeface="Roboto"/>
              <a:sym typeface="Roboto"/>
            </a:endParaRPr>
          </a:p>
        </p:txBody>
      </p:sp>
      <p:sp>
        <p:nvSpPr>
          <p:cNvPr id="569" name="Google Shape;569;p6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pic>
        <p:nvPicPr>
          <p:cNvPr id="570" name="Google Shape;570;p62"/>
          <p:cNvPicPr preferRelativeResize="0"/>
          <p:nvPr/>
        </p:nvPicPr>
        <p:blipFill rotWithShape="1">
          <a:blip r:embed="rId3">
            <a:alphaModFix/>
          </a:blip>
          <a:srcRect l="6209" t="1883" r="6575"/>
          <a:stretch/>
        </p:blipFill>
        <p:spPr>
          <a:xfrm>
            <a:off x="4930100" y="572712"/>
            <a:ext cx="3484900" cy="2940399"/>
          </a:xfrm>
          <a:prstGeom prst="rect">
            <a:avLst/>
          </a:prstGeom>
          <a:noFill/>
          <a:ln>
            <a:noFill/>
          </a:ln>
        </p:spPr>
      </p:pic>
      <p:sp>
        <p:nvSpPr>
          <p:cNvPr id="571" name="Google Shape;571;p62"/>
          <p:cNvSpPr txBox="1"/>
          <p:nvPr/>
        </p:nvSpPr>
        <p:spPr>
          <a:xfrm>
            <a:off x="214450" y="1110375"/>
            <a:ext cx="4335600" cy="35463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Assumptions: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N-22 airfoil</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C_l obtained using PLLT</a:t>
            </a:r>
            <a:endParaRPr sz="1600">
              <a:solidFill>
                <a:schemeClr val="dk1"/>
              </a:solidFill>
              <a:latin typeface="Roboto"/>
              <a:ea typeface="Roboto"/>
              <a:cs typeface="Roboto"/>
              <a:sym typeface="Roboto"/>
            </a:endParaRPr>
          </a:p>
          <a:p>
            <a:pPr marL="1371600" lvl="2"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Wing is represented by single finite strength vortex</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Input Variables: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Root chord: 5 feet</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Tip chord: 2.5 feet</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Airspeed: 150 knots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Wing Span: 45 feet</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Lift Slope and Zero Lift AOA</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Density</a:t>
            </a:r>
            <a:endParaRPr sz="1600">
              <a:solidFill>
                <a:schemeClr val="dk1"/>
              </a:solidFill>
              <a:latin typeface="Roboto"/>
              <a:ea typeface="Roboto"/>
              <a:cs typeface="Roboto"/>
              <a:sym typeface="Roboto"/>
            </a:endParaRPr>
          </a:p>
        </p:txBody>
      </p:sp>
      <p:pic>
        <p:nvPicPr>
          <p:cNvPr id="572" name="Google Shape;572;p62"/>
          <p:cNvPicPr preferRelativeResize="0"/>
          <p:nvPr/>
        </p:nvPicPr>
        <p:blipFill>
          <a:blip r:embed="rId4">
            <a:alphaModFix/>
          </a:blip>
          <a:stretch>
            <a:fillRect/>
          </a:stretch>
        </p:blipFill>
        <p:spPr>
          <a:xfrm>
            <a:off x="5513574" y="3646649"/>
            <a:ext cx="2551376" cy="821350"/>
          </a:xfrm>
          <a:prstGeom prst="rect">
            <a:avLst/>
          </a:prstGeom>
          <a:noFill/>
          <a:ln>
            <a:noFill/>
          </a:ln>
        </p:spPr>
      </p:pic>
      <p:graphicFrame>
        <p:nvGraphicFramePr>
          <p:cNvPr id="573" name="Google Shape;573;p6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51</a:t>
            </a:fld>
            <a:endParaRPr/>
          </a:p>
        </p:txBody>
      </p:sp>
      <p:sp>
        <p:nvSpPr>
          <p:cNvPr id="579" name="Google Shape;579;p63"/>
          <p:cNvSpPr txBox="1">
            <a:spLocks noGrp="1"/>
          </p:cNvSpPr>
          <p:nvPr>
            <p:ph type="body" idx="1"/>
          </p:nvPr>
        </p:nvSpPr>
        <p:spPr>
          <a:xfrm>
            <a:off x="311700" y="690875"/>
            <a:ext cx="8520600" cy="463500"/>
          </a:xfrm>
          <a:prstGeom prst="rect">
            <a:avLst/>
          </a:prstGeom>
        </p:spPr>
        <p:txBody>
          <a:bodyPr spcFirstLastPara="1" wrap="square" lIns="91425" tIns="91425" rIns="91425" bIns="91425" anchor="t" anchorCtr="0">
            <a:normAutofit/>
          </a:bodyPr>
          <a:lstStyle/>
          <a:p>
            <a:pPr marL="228600" lvl="0" indent="0" algn="l" rtl="0">
              <a:spcBef>
                <a:spcPts val="0"/>
              </a:spcBef>
              <a:spcAft>
                <a:spcPts val="1200"/>
              </a:spcAft>
              <a:buNone/>
            </a:pPr>
            <a:r>
              <a:rPr lang="en"/>
              <a:t>N-22 Airfoil Cd vs. Alpha:</a:t>
            </a:r>
            <a:endParaRPr>
              <a:solidFill>
                <a:schemeClr val="dk1"/>
              </a:solidFill>
              <a:latin typeface="Roboto"/>
              <a:ea typeface="Roboto"/>
              <a:cs typeface="Roboto"/>
              <a:sym typeface="Roboto"/>
            </a:endParaRPr>
          </a:p>
        </p:txBody>
      </p:sp>
      <p:sp>
        <p:nvSpPr>
          <p:cNvPr id="580" name="Google Shape;580;p6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pic>
        <p:nvPicPr>
          <p:cNvPr id="581" name="Google Shape;581;p63"/>
          <p:cNvPicPr preferRelativeResize="0"/>
          <p:nvPr/>
        </p:nvPicPr>
        <p:blipFill rotWithShape="1">
          <a:blip r:embed="rId3">
            <a:alphaModFix/>
          </a:blip>
          <a:srcRect l="3441" t="2257" r="7850"/>
          <a:stretch/>
        </p:blipFill>
        <p:spPr>
          <a:xfrm>
            <a:off x="5402500" y="816987"/>
            <a:ext cx="3330827" cy="2752300"/>
          </a:xfrm>
          <a:prstGeom prst="rect">
            <a:avLst/>
          </a:prstGeom>
          <a:noFill/>
          <a:ln>
            <a:noFill/>
          </a:ln>
        </p:spPr>
      </p:pic>
      <p:pic>
        <p:nvPicPr>
          <p:cNvPr id="582" name="Google Shape;582;p63"/>
          <p:cNvPicPr preferRelativeResize="0"/>
          <p:nvPr/>
        </p:nvPicPr>
        <p:blipFill>
          <a:blip r:embed="rId4">
            <a:alphaModFix/>
          </a:blip>
          <a:stretch>
            <a:fillRect/>
          </a:stretch>
        </p:blipFill>
        <p:spPr>
          <a:xfrm>
            <a:off x="5741998" y="3813550"/>
            <a:ext cx="2651824" cy="775950"/>
          </a:xfrm>
          <a:prstGeom prst="rect">
            <a:avLst/>
          </a:prstGeom>
          <a:noFill/>
          <a:ln>
            <a:noFill/>
          </a:ln>
        </p:spPr>
      </p:pic>
      <p:sp>
        <p:nvSpPr>
          <p:cNvPr id="583" name="Google Shape;583;p63"/>
          <p:cNvSpPr txBox="1"/>
          <p:nvPr/>
        </p:nvSpPr>
        <p:spPr>
          <a:xfrm>
            <a:off x="412300" y="1154375"/>
            <a:ext cx="4533600" cy="2413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Assumptions: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N-22 airfoil</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C_l, e:  obtained using PLLT</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Input Variables: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C_l vector from Vortex Panel</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Aspect Ratio: 12</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e: 0.9728</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Cd0: 0.01828</a:t>
            </a:r>
            <a:endParaRPr sz="1600">
              <a:solidFill>
                <a:schemeClr val="dk1"/>
              </a:solidFill>
              <a:latin typeface="Roboto"/>
              <a:ea typeface="Roboto"/>
              <a:cs typeface="Roboto"/>
              <a:sym typeface="Roboto"/>
            </a:endParaRPr>
          </a:p>
        </p:txBody>
      </p:sp>
      <p:graphicFrame>
        <p:nvGraphicFramePr>
          <p:cNvPr id="584" name="Google Shape;584;p6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52</a:t>
            </a:fld>
            <a:endParaRPr/>
          </a:p>
        </p:txBody>
      </p:sp>
      <p:sp>
        <p:nvSpPr>
          <p:cNvPr id="590" name="Google Shape;590;p64"/>
          <p:cNvSpPr txBox="1">
            <a:spLocks noGrp="1"/>
          </p:cNvSpPr>
          <p:nvPr>
            <p:ph type="body" idx="1"/>
          </p:nvPr>
        </p:nvSpPr>
        <p:spPr>
          <a:xfrm>
            <a:off x="311700" y="723850"/>
            <a:ext cx="8520600" cy="463500"/>
          </a:xfrm>
          <a:prstGeom prst="rect">
            <a:avLst/>
          </a:prstGeom>
        </p:spPr>
        <p:txBody>
          <a:bodyPr spcFirstLastPara="1" wrap="square" lIns="91425" tIns="91425" rIns="91425" bIns="91425" anchor="t" anchorCtr="0">
            <a:normAutofit/>
          </a:bodyPr>
          <a:lstStyle/>
          <a:p>
            <a:pPr marL="228600" lvl="0" indent="0" algn="l" rtl="0">
              <a:spcBef>
                <a:spcPts val="0"/>
              </a:spcBef>
              <a:spcAft>
                <a:spcPts val="1200"/>
              </a:spcAft>
              <a:buNone/>
            </a:pPr>
            <a:r>
              <a:rPr lang="en"/>
              <a:t>N-22 Airfoil Cl/Cd:</a:t>
            </a:r>
            <a:endParaRPr>
              <a:solidFill>
                <a:schemeClr val="dk1"/>
              </a:solidFill>
              <a:latin typeface="Roboto"/>
              <a:ea typeface="Roboto"/>
              <a:cs typeface="Roboto"/>
              <a:sym typeface="Roboto"/>
            </a:endParaRPr>
          </a:p>
        </p:txBody>
      </p:sp>
      <p:sp>
        <p:nvSpPr>
          <p:cNvPr id="591" name="Google Shape;591;p6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00"/>
              <a:t>ERODYNAMIC</a:t>
            </a:r>
            <a:r>
              <a:rPr lang="en" sz="3300">
                <a:latin typeface="Maven Pro"/>
                <a:ea typeface="Maven Pro"/>
                <a:cs typeface="Maven Pro"/>
                <a:sym typeface="Maven Pro"/>
              </a:rPr>
              <a:t> </a:t>
            </a:r>
            <a:r>
              <a:rPr lang="en" sz="3300"/>
              <a:t>A</a:t>
            </a:r>
            <a:r>
              <a:rPr lang="en" sz="2600"/>
              <a:t>NALYSIS</a:t>
            </a:r>
            <a:r>
              <a:rPr lang="en" sz="2244">
                <a:latin typeface="Maven Pro"/>
                <a:ea typeface="Maven Pro"/>
                <a:cs typeface="Maven Pro"/>
                <a:sym typeface="Maven Pro"/>
              </a:rPr>
              <a:t> </a:t>
            </a:r>
            <a:endParaRPr/>
          </a:p>
        </p:txBody>
      </p:sp>
      <p:pic>
        <p:nvPicPr>
          <p:cNvPr id="592" name="Google Shape;592;p64"/>
          <p:cNvPicPr preferRelativeResize="0"/>
          <p:nvPr/>
        </p:nvPicPr>
        <p:blipFill rotWithShape="1">
          <a:blip r:embed="rId3">
            <a:alphaModFix/>
          </a:blip>
          <a:srcRect l="4476" t="2257" r="7927"/>
          <a:stretch/>
        </p:blipFill>
        <p:spPr>
          <a:xfrm>
            <a:off x="5444575" y="1278600"/>
            <a:ext cx="3288751" cy="2752300"/>
          </a:xfrm>
          <a:prstGeom prst="rect">
            <a:avLst/>
          </a:prstGeom>
          <a:noFill/>
          <a:ln>
            <a:noFill/>
          </a:ln>
        </p:spPr>
      </p:pic>
      <p:sp>
        <p:nvSpPr>
          <p:cNvPr id="593" name="Google Shape;593;p64"/>
          <p:cNvSpPr txBox="1"/>
          <p:nvPr/>
        </p:nvSpPr>
        <p:spPr>
          <a:xfrm>
            <a:off x="412300" y="1154375"/>
            <a:ext cx="4533600" cy="12807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Assumptions: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N-22 airfoil</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C_l:  obtained using PLLT</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C_d derivation on previous slide</a:t>
            </a:r>
            <a:endParaRPr sz="1600">
              <a:solidFill>
                <a:schemeClr val="dk1"/>
              </a:solidFill>
              <a:latin typeface="Roboto"/>
              <a:ea typeface="Roboto"/>
              <a:cs typeface="Roboto"/>
              <a:sym typeface="Roboto"/>
            </a:endParaRPr>
          </a:p>
        </p:txBody>
      </p:sp>
      <p:graphicFrame>
        <p:nvGraphicFramePr>
          <p:cNvPr id="594" name="Google Shape;594;p6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53</a:t>
            </a:fld>
            <a:endParaRPr/>
          </a:p>
        </p:txBody>
      </p:sp>
      <p:sp>
        <p:nvSpPr>
          <p:cNvPr id="600" name="Google Shape;600;p65"/>
          <p:cNvSpPr txBox="1">
            <a:spLocks noGrp="1"/>
          </p:cNvSpPr>
          <p:nvPr>
            <p:ph type="body" idx="1"/>
          </p:nvPr>
        </p:nvSpPr>
        <p:spPr>
          <a:xfrm>
            <a:off x="311700" y="391875"/>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A summary</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01" name="Google Shape;601;p6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 (6-P)</a:t>
            </a:r>
            <a:r>
              <a:rPr lang="en" sz="3300">
                <a:latin typeface="Maven Pro"/>
                <a:ea typeface="Maven Pro"/>
                <a:cs typeface="Maven Pro"/>
                <a:sym typeface="Maven Pro"/>
              </a:rPr>
              <a:t> </a:t>
            </a:r>
            <a:endParaRPr/>
          </a:p>
        </p:txBody>
      </p:sp>
      <p:graphicFrame>
        <p:nvGraphicFramePr>
          <p:cNvPr id="602" name="Google Shape;602;p65"/>
          <p:cNvGraphicFramePr/>
          <p:nvPr/>
        </p:nvGraphicFramePr>
        <p:xfrm>
          <a:off x="412150" y="737963"/>
          <a:ext cx="8321175" cy="2285820"/>
        </p:xfrm>
        <a:graphic>
          <a:graphicData uri="http://schemas.openxmlformats.org/drawingml/2006/table">
            <a:tbl>
              <a:tblPr>
                <a:noFill/>
                <a:tableStyleId>{5E8E6FE0-7721-4999-95ED-968F0FBED4CF}</a:tableStyleId>
              </a:tblPr>
              <a:tblGrid>
                <a:gridCol w="2385800">
                  <a:extLst>
                    <a:ext uri="{9D8B030D-6E8A-4147-A177-3AD203B41FA5}">
                      <a16:colId xmlns:a16="http://schemas.microsoft.com/office/drawing/2014/main" val="20000"/>
                    </a:ext>
                  </a:extLst>
                </a:gridCol>
                <a:gridCol w="1563050">
                  <a:extLst>
                    <a:ext uri="{9D8B030D-6E8A-4147-A177-3AD203B41FA5}">
                      <a16:colId xmlns:a16="http://schemas.microsoft.com/office/drawing/2014/main" val="20001"/>
                    </a:ext>
                  </a:extLst>
                </a:gridCol>
                <a:gridCol w="1441475">
                  <a:extLst>
                    <a:ext uri="{9D8B030D-6E8A-4147-A177-3AD203B41FA5}">
                      <a16:colId xmlns:a16="http://schemas.microsoft.com/office/drawing/2014/main" val="20002"/>
                    </a:ext>
                  </a:extLst>
                </a:gridCol>
                <a:gridCol w="1444750">
                  <a:extLst>
                    <a:ext uri="{9D8B030D-6E8A-4147-A177-3AD203B41FA5}">
                      <a16:colId xmlns:a16="http://schemas.microsoft.com/office/drawing/2014/main" val="20003"/>
                    </a:ext>
                  </a:extLst>
                </a:gridCol>
                <a:gridCol w="1486100">
                  <a:extLst>
                    <a:ext uri="{9D8B030D-6E8A-4147-A177-3AD203B41FA5}">
                      <a16:colId xmlns:a16="http://schemas.microsoft.com/office/drawing/2014/main" val="20004"/>
                    </a:ext>
                  </a:extLst>
                </a:gridCol>
              </a:tblGrid>
              <a:tr h="32070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Y6SPlus </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Bell Nexus 6HX</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Lilium Jet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VA-X4</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4340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Cruise Speed [kts]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110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155</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152</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130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434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50.5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53</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4340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Range (nm)</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70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130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135</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87</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434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434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45.6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49.2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pic>
        <p:nvPicPr>
          <p:cNvPr id="603" name="Google Shape;603;p65"/>
          <p:cNvPicPr preferRelativeResize="0"/>
          <p:nvPr/>
        </p:nvPicPr>
        <p:blipFill>
          <a:blip r:embed="rId3">
            <a:alphaModFix/>
          </a:blip>
          <a:stretch>
            <a:fillRect/>
          </a:stretch>
        </p:blipFill>
        <p:spPr>
          <a:xfrm>
            <a:off x="168341" y="3124291"/>
            <a:ext cx="2480574" cy="1066950"/>
          </a:xfrm>
          <a:prstGeom prst="rect">
            <a:avLst/>
          </a:prstGeom>
          <a:noFill/>
          <a:ln>
            <a:noFill/>
          </a:ln>
        </p:spPr>
      </p:pic>
      <p:pic>
        <p:nvPicPr>
          <p:cNvPr id="604" name="Google Shape;604;p65"/>
          <p:cNvPicPr preferRelativeResize="0"/>
          <p:nvPr/>
        </p:nvPicPr>
        <p:blipFill>
          <a:blip r:embed="rId4">
            <a:alphaModFix/>
          </a:blip>
          <a:stretch>
            <a:fillRect/>
          </a:stretch>
        </p:blipFill>
        <p:spPr>
          <a:xfrm>
            <a:off x="2797950" y="3079150"/>
            <a:ext cx="2057350" cy="1157251"/>
          </a:xfrm>
          <a:prstGeom prst="rect">
            <a:avLst/>
          </a:prstGeom>
          <a:noFill/>
          <a:ln>
            <a:noFill/>
          </a:ln>
        </p:spPr>
      </p:pic>
      <p:pic>
        <p:nvPicPr>
          <p:cNvPr id="605" name="Google Shape;605;p65"/>
          <p:cNvPicPr preferRelativeResize="0"/>
          <p:nvPr/>
        </p:nvPicPr>
        <p:blipFill>
          <a:blip r:embed="rId5">
            <a:alphaModFix/>
          </a:blip>
          <a:stretch>
            <a:fillRect/>
          </a:stretch>
        </p:blipFill>
        <p:spPr>
          <a:xfrm>
            <a:off x="5004350" y="3124300"/>
            <a:ext cx="2133902" cy="1066951"/>
          </a:xfrm>
          <a:prstGeom prst="rect">
            <a:avLst/>
          </a:prstGeom>
          <a:noFill/>
          <a:ln>
            <a:noFill/>
          </a:ln>
        </p:spPr>
      </p:pic>
      <p:pic>
        <p:nvPicPr>
          <p:cNvPr id="606" name="Google Shape;606;p65"/>
          <p:cNvPicPr preferRelativeResize="0"/>
          <p:nvPr/>
        </p:nvPicPr>
        <p:blipFill>
          <a:blip r:embed="rId6">
            <a:alphaModFix/>
          </a:blip>
          <a:stretch>
            <a:fillRect/>
          </a:stretch>
        </p:blipFill>
        <p:spPr>
          <a:xfrm>
            <a:off x="7247200" y="3124300"/>
            <a:ext cx="1896800" cy="1066950"/>
          </a:xfrm>
          <a:prstGeom prst="rect">
            <a:avLst/>
          </a:prstGeom>
          <a:noFill/>
          <a:ln>
            <a:noFill/>
          </a:ln>
        </p:spPr>
      </p:pic>
      <p:sp>
        <p:nvSpPr>
          <p:cNvPr id="607" name="Google Shape;607;p65"/>
          <p:cNvSpPr txBox="1"/>
          <p:nvPr/>
        </p:nvSpPr>
        <p:spPr>
          <a:xfrm>
            <a:off x="251150" y="4269500"/>
            <a:ext cx="235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Y6S Plus</a:t>
            </a:r>
            <a:endParaRPr>
              <a:solidFill>
                <a:schemeClr val="dk1"/>
              </a:solidFill>
              <a:latin typeface="Roboto"/>
              <a:ea typeface="Roboto"/>
              <a:cs typeface="Roboto"/>
              <a:sym typeface="Roboto"/>
            </a:endParaRPr>
          </a:p>
        </p:txBody>
      </p:sp>
      <p:sp>
        <p:nvSpPr>
          <p:cNvPr id="608" name="Google Shape;608;p65"/>
          <p:cNvSpPr txBox="1"/>
          <p:nvPr/>
        </p:nvSpPr>
        <p:spPr>
          <a:xfrm>
            <a:off x="2797950" y="4293099"/>
            <a:ext cx="205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Bell Nexus 6HX</a:t>
            </a:r>
            <a:endParaRPr>
              <a:solidFill>
                <a:schemeClr val="dk1"/>
              </a:solidFill>
              <a:latin typeface="Roboto"/>
              <a:ea typeface="Roboto"/>
              <a:cs typeface="Roboto"/>
              <a:sym typeface="Roboto"/>
            </a:endParaRPr>
          </a:p>
        </p:txBody>
      </p:sp>
      <p:sp>
        <p:nvSpPr>
          <p:cNvPr id="609" name="Google Shape;609;p65"/>
          <p:cNvSpPr txBox="1"/>
          <p:nvPr/>
        </p:nvSpPr>
        <p:spPr>
          <a:xfrm>
            <a:off x="5042600" y="4236400"/>
            <a:ext cx="2133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Lilium Jet Air Taxi</a:t>
            </a:r>
            <a:endParaRPr>
              <a:solidFill>
                <a:schemeClr val="dk1"/>
              </a:solidFill>
              <a:latin typeface="Roboto"/>
              <a:ea typeface="Roboto"/>
              <a:cs typeface="Roboto"/>
              <a:sym typeface="Roboto"/>
            </a:endParaRPr>
          </a:p>
        </p:txBody>
      </p:sp>
      <p:sp>
        <p:nvSpPr>
          <p:cNvPr id="610" name="Google Shape;610;p65"/>
          <p:cNvSpPr txBox="1"/>
          <p:nvPr/>
        </p:nvSpPr>
        <p:spPr>
          <a:xfrm>
            <a:off x="7247225" y="4263925"/>
            <a:ext cx="189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VA-X4</a:t>
            </a:r>
            <a:endParaRPr>
              <a:solidFill>
                <a:schemeClr val="dk1"/>
              </a:solidFill>
              <a:latin typeface="Roboto"/>
              <a:ea typeface="Roboto"/>
              <a:cs typeface="Roboto"/>
              <a:sym typeface="Roboto"/>
            </a:endParaRPr>
          </a:p>
        </p:txBody>
      </p:sp>
      <p:graphicFrame>
        <p:nvGraphicFramePr>
          <p:cNvPr id="611" name="Google Shape;611;p6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Summary of Flyable, Manned A/C</a:t>
            </a:r>
            <a:endParaRPr/>
          </a:p>
        </p:txBody>
      </p:sp>
      <p:sp>
        <p:nvSpPr>
          <p:cNvPr id="617" name="Google Shape;617;p66"/>
          <p:cNvSpPr txBox="1">
            <a:spLocks noGrp="1"/>
          </p:cNvSpPr>
          <p:nvPr>
            <p:ph type="body" idx="1"/>
          </p:nvPr>
        </p:nvSpPr>
        <p:spPr>
          <a:xfrm>
            <a:off x="526350" y="4826275"/>
            <a:ext cx="8091300" cy="297600"/>
          </a:xfrm>
          <a:prstGeom prst="rect">
            <a:avLst/>
          </a:prstGeom>
        </p:spPr>
        <p:txBody>
          <a:bodyPr spcFirstLastPara="1" wrap="square" lIns="0" tIns="0" rIns="0" bIns="0" anchor="t" anchorCtr="0">
            <a:normAutofit fontScale="92500"/>
          </a:bodyPr>
          <a:lstStyle/>
          <a:p>
            <a:pPr marL="0" lvl="0" indent="0" algn="l" rtl="0">
              <a:spcBef>
                <a:spcPts val="0"/>
              </a:spcBef>
              <a:spcAft>
                <a:spcPts val="1200"/>
              </a:spcAft>
              <a:buNone/>
            </a:pPr>
            <a:r>
              <a:rPr lang="en"/>
              <a:t>Source: https://www.sciencedirect.com/science/article/abs/pii/S0376042118300356</a:t>
            </a:r>
            <a:endParaRPr/>
          </a:p>
        </p:txBody>
      </p:sp>
      <p:sp>
        <p:nvSpPr>
          <p:cNvPr id="618" name="Google Shape;618;p6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54</a:t>
            </a:fld>
            <a:endParaRPr/>
          </a:p>
        </p:txBody>
      </p:sp>
      <p:pic>
        <p:nvPicPr>
          <p:cNvPr id="619" name="Google Shape;619;p66"/>
          <p:cNvPicPr preferRelativeResize="0"/>
          <p:nvPr/>
        </p:nvPicPr>
        <p:blipFill>
          <a:blip r:embed="rId3">
            <a:alphaModFix/>
          </a:blip>
          <a:stretch>
            <a:fillRect/>
          </a:stretch>
        </p:blipFill>
        <p:spPr>
          <a:xfrm>
            <a:off x="526387" y="641150"/>
            <a:ext cx="8091224" cy="41851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55</a:t>
            </a:fld>
            <a:endParaRPr/>
          </a:p>
        </p:txBody>
      </p:sp>
      <p:sp>
        <p:nvSpPr>
          <p:cNvPr id="625" name="Google Shape;625;p67"/>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Pipistrel Alpha Electro</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26" name="Google Shape;626;p6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27" name="Google Shape;627;p67"/>
          <p:cNvGraphicFramePr/>
          <p:nvPr/>
        </p:nvGraphicFramePr>
        <p:xfrm>
          <a:off x="311700" y="1047875"/>
          <a:ext cx="4064900" cy="3428730"/>
        </p:xfrm>
        <a:graphic>
          <a:graphicData uri="http://schemas.openxmlformats.org/drawingml/2006/table">
            <a:tbl>
              <a:tblPr>
                <a:noFill/>
                <a:tableStyleId>{5E8E6FE0-7721-4999-95ED-968F0FBED4CF}</a:tableStyleId>
              </a:tblPr>
              <a:tblGrid>
                <a:gridCol w="2032450">
                  <a:extLst>
                    <a:ext uri="{9D8B030D-6E8A-4147-A177-3AD203B41FA5}">
                      <a16:colId xmlns:a16="http://schemas.microsoft.com/office/drawing/2014/main" val="20000"/>
                    </a:ext>
                  </a:extLst>
                </a:gridCol>
                <a:gridCol w="2032450">
                  <a:extLst>
                    <a:ext uri="{9D8B030D-6E8A-4147-A177-3AD203B41FA5}">
                      <a16:colId xmlns:a16="http://schemas.microsoft.com/office/drawing/2014/main" val="20001"/>
                    </a:ext>
                  </a:extLst>
                </a:gridCol>
              </a:tblGrid>
              <a:tr h="3662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Alpha Electro</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1,213</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811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85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34.5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662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102.4</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28" name="Google Shape;628;p67"/>
          <p:cNvPicPr preferRelativeResize="0"/>
          <p:nvPr/>
        </p:nvPicPr>
        <p:blipFill>
          <a:blip r:embed="rId3">
            <a:alphaModFix/>
          </a:blip>
          <a:stretch>
            <a:fillRect/>
          </a:stretch>
        </p:blipFill>
        <p:spPr>
          <a:xfrm>
            <a:off x="4505175" y="2053313"/>
            <a:ext cx="4455700" cy="1934724"/>
          </a:xfrm>
          <a:prstGeom prst="rect">
            <a:avLst/>
          </a:prstGeom>
          <a:noFill/>
          <a:ln>
            <a:noFill/>
          </a:ln>
        </p:spPr>
      </p:pic>
      <p:graphicFrame>
        <p:nvGraphicFramePr>
          <p:cNvPr id="629" name="Google Shape;629;p6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6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56</a:t>
            </a:fld>
            <a:endParaRPr/>
          </a:p>
        </p:txBody>
      </p:sp>
      <p:sp>
        <p:nvSpPr>
          <p:cNvPr id="635" name="Google Shape;635;p68"/>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Pipistrel Velis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36" name="Google Shape;636;p6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37" name="Google Shape;637;p68"/>
          <p:cNvGraphicFramePr/>
          <p:nvPr/>
        </p:nvGraphicFramePr>
        <p:xfrm>
          <a:off x="311700" y="1031000"/>
          <a:ext cx="4444000" cy="3462875"/>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411875">
                <a:tc>
                  <a:txBody>
                    <a:bodyPr/>
                    <a:lstStyle/>
                    <a:p>
                      <a:pPr marL="0" lvl="0" indent="0" algn="ctr" rtl="0">
                        <a:spcBef>
                          <a:spcPts val="0"/>
                        </a:spcBef>
                        <a:spcAft>
                          <a:spcPts val="0"/>
                        </a:spcAft>
                        <a:buNone/>
                      </a:pPr>
                      <a:r>
                        <a:rPr lang="en" sz="1500" b="1">
                          <a:solidFill>
                            <a:schemeClr val="lt1"/>
                          </a:solidFill>
                          <a:latin typeface="Roboto"/>
                          <a:ea typeface="Roboto"/>
                          <a:cs typeface="Roboto"/>
                          <a:sym typeface="Roboto"/>
                        </a:rPr>
                        <a:t>Variable</a:t>
                      </a:r>
                      <a:endParaRPr sz="15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500" b="1">
                          <a:solidFill>
                            <a:schemeClr val="lt1"/>
                          </a:solidFill>
                          <a:latin typeface="Roboto"/>
                          <a:ea typeface="Roboto"/>
                          <a:cs typeface="Roboto"/>
                          <a:sym typeface="Roboto"/>
                        </a:rPr>
                        <a:t>Velis</a:t>
                      </a:r>
                      <a:endParaRPr sz="15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1,320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941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77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90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102.4</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1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38" name="Google Shape;638;p68"/>
          <p:cNvPicPr preferRelativeResize="0"/>
          <p:nvPr/>
        </p:nvPicPr>
        <p:blipFill>
          <a:blip r:embed="rId3">
            <a:alphaModFix/>
          </a:blip>
          <a:stretch>
            <a:fillRect/>
          </a:stretch>
        </p:blipFill>
        <p:spPr>
          <a:xfrm>
            <a:off x="4977700" y="1780325"/>
            <a:ext cx="4043451" cy="2696951"/>
          </a:xfrm>
          <a:prstGeom prst="rect">
            <a:avLst/>
          </a:prstGeom>
          <a:noFill/>
          <a:ln>
            <a:noFill/>
          </a:ln>
        </p:spPr>
      </p:pic>
      <p:graphicFrame>
        <p:nvGraphicFramePr>
          <p:cNvPr id="639" name="Google Shape;639;p6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57</a:t>
            </a:fld>
            <a:endParaRPr/>
          </a:p>
        </p:txBody>
      </p:sp>
      <p:sp>
        <p:nvSpPr>
          <p:cNvPr id="645" name="Google Shape;645;p69"/>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Phoenix Air Phoenix</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46" name="Google Shape;646;p6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47" name="Google Shape;647;p69"/>
          <p:cNvGraphicFramePr/>
          <p:nvPr/>
        </p:nvGraphicFramePr>
        <p:xfrm>
          <a:off x="311700" y="1047875"/>
          <a:ext cx="4444000" cy="3428730"/>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3806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Air Phoenix</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1,042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650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130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49</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48" name="Google Shape;648;p69"/>
          <p:cNvPicPr preferRelativeResize="0"/>
          <p:nvPr/>
        </p:nvPicPr>
        <p:blipFill>
          <a:blip r:embed="rId3">
            <a:alphaModFix/>
          </a:blip>
          <a:stretch>
            <a:fillRect/>
          </a:stretch>
        </p:blipFill>
        <p:spPr>
          <a:xfrm>
            <a:off x="4885750" y="1286777"/>
            <a:ext cx="4075700" cy="3376448"/>
          </a:xfrm>
          <a:prstGeom prst="rect">
            <a:avLst/>
          </a:prstGeom>
          <a:noFill/>
          <a:ln>
            <a:noFill/>
          </a:ln>
        </p:spPr>
      </p:pic>
      <p:graphicFrame>
        <p:nvGraphicFramePr>
          <p:cNvPr id="649" name="Google Shape;649;p6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58</a:t>
            </a:fld>
            <a:endParaRPr/>
          </a:p>
        </p:txBody>
      </p:sp>
      <p:sp>
        <p:nvSpPr>
          <p:cNvPr id="655" name="Google Shape;655;p70"/>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Zunum Aero</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56" name="Google Shape;656;p7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57" name="Google Shape;657;p70"/>
          <p:cNvGraphicFramePr/>
          <p:nvPr/>
        </p:nvGraphicFramePr>
        <p:xfrm>
          <a:off x="311700" y="1047850"/>
          <a:ext cx="4444000" cy="3428775"/>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Aero</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11,500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8,200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1,341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58" name="Google Shape;658;p70"/>
          <p:cNvPicPr preferRelativeResize="0"/>
          <p:nvPr/>
        </p:nvPicPr>
        <p:blipFill>
          <a:blip r:embed="rId3">
            <a:alphaModFix/>
          </a:blip>
          <a:stretch>
            <a:fillRect/>
          </a:stretch>
        </p:blipFill>
        <p:spPr>
          <a:xfrm>
            <a:off x="4872038" y="1615463"/>
            <a:ext cx="4149114" cy="2766076"/>
          </a:xfrm>
          <a:prstGeom prst="rect">
            <a:avLst/>
          </a:prstGeom>
          <a:noFill/>
          <a:ln>
            <a:noFill/>
          </a:ln>
        </p:spPr>
      </p:pic>
      <p:graphicFrame>
        <p:nvGraphicFramePr>
          <p:cNvPr id="659" name="Google Shape;659;p7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59</a:t>
            </a:fld>
            <a:endParaRPr/>
          </a:p>
        </p:txBody>
      </p:sp>
      <p:sp>
        <p:nvSpPr>
          <p:cNvPr id="665" name="Google Shape;665;p71"/>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Yuneec International E430</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66" name="Google Shape;666;p7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67" name="Google Shape;667;p71"/>
          <p:cNvGraphicFramePr/>
          <p:nvPr/>
        </p:nvGraphicFramePr>
        <p:xfrm>
          <a:off x="311700" y="1047750"/>
          <a:ext cx="4444000" cy="3429000"/>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E430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1,037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551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54</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49</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150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68" name="Google Shape;668;p71"/>
          <p:cNvPicPr preferRelativeResize="0"/>
          <p:nvPr/>
        </p:nvPicPr>
        <p:blipFill>
          <a:blip r:embed="rId3">
            <a:alphaModFix/>
          </a:blip>
          <a:stretch>
            <a:fillRect/>
          </a:stretch>
        </p:blipFill>
        <p:spPr>
          <a:xfrm>
            <a:off x="4990254" y="1996225"/>
            <a:ext cx="4030896" cy="2286000"/>
          </a:xfrm>
          <a:prstGeom prst="rect">
            <a:avLst/>
          </a:prstGeom>
          <a:noFill/>
          <a:ln>
            <a:noFill/>
          </a:ln>
        </p:spPr>
      </p:pic>
      <p:graphicFrame>
        <p:nvGraphicFramePr>
          <p:cNvPr id="669" name="Google Shape;669;p7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a:t>
            </a:fld>
            <a:endParaRPr/>
          </a:p>
        </p:txBody>
      </p:sp>
      <p:sp>
        <p:nvSpPr>
          <p:cNvPr id="100" name="Google Shape;100;p1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50"/>
              <a:t>ONCEPT</a:t>
            </a:r>
            <a:r>
              <a:rPr lang="en" sz="3300"/>
              <a:t> O</a:t>
            </a:r>
            <a:r>
              <a:rPr lang="en" sz="2650"/>
              <a:t>F</a:t>
            </a:r>
            <a:r>
              <a:rPr lang="en" sz="3300"/>
              <a:t> O</a:t>
            </a:r>
            <a:r>
              <a:rPr lang="en" sz="2650"/>
              <a:t>PERATIONS</a:t>
            </a:r>
            <a:r>
              <a:rPr lang="en" sz="3300"/>
              <a:t> </a:t>
            </a:r>
            <a:endParaRPr sz="2650"/>
          </a:p>
        </p:txBody>
      </p:sp>
      <p:graphicFrame>
        <p:nvGraphicFramePr>
          <p:cNvPr id="101" name="Google Shape;101;p1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pic>
        <p:nvPicPr>
          <p:cNvPr id="102" name="Google Shape;102;p18"/>
          <p:cNvPicPr preferRelativeResize="0"/>
          <p:nvPr/>
        </p:nvPicPr>
        <p:blipFill>
          <a:blip r:embed="rId11">
            <a:alphaModFix/>
          </a:blip>
          <a:stretch>
            <a:fillRect/>
          </a:stretch>
        </p:blipFill>
        <p:spPr>
          <a:xfrm>
            <a:off x="854314" y="725100"/>
            <a:ext cx="7435372" cy="385927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60</a:t>
            </a:fld>
            <a:endParaRPr/>
          </a:p>
        </p:txBody>
      </p:sp>
      <p:sp>
        <p:nvSpPr>
          <p:cNvPr id="675" name="Google Shape;675;p72"/>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Liaoning Ruixiang RX1E</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76" name="Google Shape;676;p7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77" name="Google Shape;677;p72"/>
          <p:cNvGraphicFramePr/>
          <p:nvPr/>
        </p:nvGraphicFramePr>
        <p:xfrm>
          <a:off x="311700" y="1047875"/>
          <a:ext cx="4440800" cy="3428730"/>
        </p:xfrm>
        <a:graphic>
          <a:graphicData uri="http://schemas.openxmlformats.org/drawingml/2006/table">
            <a:tbl>
              <a:tblPr>
                <a:noFill/>
                <a:tableStyleId>{5E8E6FE0-7721-4999-95ED-968F0FBED4CF}</a:tableStyleId>
              </a:tblPr>
              <a:tblGrid>
                <a:gridCol w="2220400">
                  <a:extLst>
                    <a:ext uri="{9D8B030D-6E8A-4147-A177-3AD203B41FA5}">
                      <a16:colId xmlns:a16="http://schemas.microsoft.com/office/drawing/2014/main" val="20000"/>
                    </a:ext>
                  </a:extLst>
                </a:gridCol>
                <a:gridCol w="2220400">
                  <a:extLst>
                    <a:ext uri="{9D8B030D-6E8A-4147-A177-3AD203B41FA5}">
                      <a16:colId xmlns:a16="http://schemas.microsoft.com/office/drawing/2014/main" val="20001"/>
                    </a:ext>
                  </a:extLst>
                </a:gridCol>
              </a:tblGrid>
              <a:tr h="3453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RX1E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1,102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595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59</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47.5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453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130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78" name="Google Shape;678;p72"/>
          <p:cNvPicPr preferRelativeResize="0"/>
          <p:nvPr/>
        </p:nvPicPr>
        <p:blipFill>
          <a:blip r:embed="rId3">
            <a:alphaModFix/>
          </a:blip>
          <a:stretch>
            <a:fillRect/>
          </a:stretch>
        </p:blipFill>
        <p:spPr>
          <a:xfrm>
            <a:off x="4932275" y="1774500"/>
            <a:ext cx="3999850" cy="2639900"/>
          </a:xfrm>
          <a:prstGeom prst="rect">
            <a:avLst/>
          </a:prstGeom>
          <a:noFill/>
          <a:ln>
            <a:noFill/>
          </a:ln>
        </p:spPr>
      </p:pic>
      <p:graphicFrame>
        <p:nvGraphicFramePr>
          <p:cNvPr id="679" name="Google Shape;679;p7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61</a:t>
            </a:fld>
            <a:endParaRPr/>
          </a:p>
        </p:txBody>
      </p:sp>
      <p:sp>
        <p:nvSpPr>
          <p:cNvPr id="685" name="Google Shape;685;p73"/>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Bye Aerospace EFlyer 2</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86" name="Google Shape;686;p7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87" name="Google Shape;687;p73"/>
          <p:cNvGraphicFramePr/>
          <p:nvPr/>
        </p:nvGraphicFramePr>
        <p:xfrm>
          <a:off x="311700" y="1047850"/>
          <a:ext cx="4444000" cy="3428775"/>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EFlyer 2</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1,900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1,460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55-120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210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38</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129</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88" name="Google Shape;688;p73"/>
          <p:cNvPicPr preferRelativeResize="0"/>
          <p:nvPr/>
        </p:nvPicPr>
        <p:blipFill>
          <a:blip r:embed="rId3">
            <a:alphaModFix/>
          </a:blip>
          <a:stretch>
            <a:fillRect/>
          </a:stretch>
        </p:blipFill>
        <p:spPr>
          <a:xfrm>
            <a:off x="4992300" y="1701201"/>
            <a:ext cx="3840000" cy="2876299"/>
          </a:xfrm>
          <a:prstGeom prst="rect">
            <a:avLst/>
          </a:prstGeom>
          <a:noFill/>
          <a:ln>
            <a:noFill/>
          </a:ln>
        </p:spPr>
      </p:pic>
      <p:graphicFrame>
        <p:nvGraphicFramePr>
          <p:cNvPr id="689" name="Google Shape;689;p7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62</a:t>
            </a:fld>
            <a:endParaRPr/>
          </a:p>
        </p:txBody>
      </p:sp>
      <p:sp>
        <p:nvSpPr>
          <p:cNvPr id="695" name="Google Shape;695;p74"/>
          <p:cNvSpPr txBox="1">
            <a:spLocks noGrp="1"/>
          </p:cNvSpPr>
          <p:nvPr>
            <p:ph type="body" idx="1"/>
          </p:nvPr>
        </p:nvSpPr>
        <p:spPr>
          <a:xfrm>
            <a:off x="212725"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Samad Q-Starling</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696" name="Google Shape;696;p7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697" name="Google Shape;697;p74"/>
          <p:cNvGraphicFramePr/>
          <p:nvPr/>
        </p:nvGraphicFramePr>
        <p:xfrm>
          <a:off x="311700" y="1130838"/>
          <a:ext cx="4444000" cy="3428775"/>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Q-Starling</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2,300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1,920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241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250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936.5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698" name="Google Shape;698;p74"/>
          <p:cNvPicPr preferRelativeResize="0"/>
          <p:nvPr/>
        </p:nvPicPr>
        <p:blipFill>
          <a:blip r:embed="rId3">
            <a:alphaModFix/>
          </a:blip>
          <a:stretch>
            <a:fillRect/>
          </a:stretch>
        </p:blipFill>
        <p:spPr>
          <a:xfrm>
            <a:off x="4817350" y="1949993"/>
            <a:ext cx="4014950" cy="2378725"/>
          </a:xfrm>
          <a:prstGeom prst="rect">
            <a:avLst/>
          </a:prstGeom>
          <a:noFill/>
          <a:ln>
            <a:noFill/>
          </a:ln>
        </p:spPr>
      </p:pic>
      <p:graphicFrame>
        <p:nvGraphicFramePr>
          <p:cNvPr id="699" name="Google Shape;699;p7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7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63</a:t>
            </a:fld>
            <a:endParaRPr/>
          </a:p>
        </p:txBody>
      </p:sp>
      <p:sp>
        <p:nvSpPr>
          <p:cNvPr id="705" name="Google Shape;705;p75"/>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Lilium Air Taxi</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06" name="Google Shape;706;p7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707" name="Google Shape;707;p75"/>
          <p:cNvGraphicFramePr/>
          <p:nvPr/>
        </p:nvGraphicFramePr>
        <p:xfrm>
          <a:off x="311700" y="1047750"/>
          <a:ext cx="4444000" cy="3429000"/>
        </p:xfrm>
        <a:graphic>
          <a:graphicData uri="http://schemas.openxmlformats.org/drawingml/2006/table">
            <a:tbl>
              <a:tblPr>
                <a:noFill/>
                <a:tableStyleId>{5E8E6FE0-7721-4999-95ED-968F0FBED4CF}</a:tableStyleId>
              </a:tblPr>
              <a:tblGrid>
                <a:gridCol w="2222000">
                  <a:extLst>
                    <a:ext uri="{9D8B030D-6E8A-4147-A177-3AD203B41FA5}">
                      <a16:colId xmlns:a16="http://schemas.microsoft.com/office/drawing/2014/main" val="20000"/>
                    </a:ext>
                  </a:extLst>
                </a:gridCol>
                <a:gridCol w="22220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Air Taxi</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~3,112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~2,867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1,300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151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54</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45.6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1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708" name="Google Shape;708;p75"/>
          <p:cNvPicPr preferRelativeResize="0"/>
          <p:nvPr/>
        </p:nvPicPr>
        <p:blipFill>
          <a:blip r:embed="rId3">
            <a:alphaModFix/>
          </a:blip>
          <a:stretch>
            <a:fillRect/>
          </a:stretch>
        </p:blipFill>
        <p:spPr>
          <a:xfrm>
            <a:off x="5074600" y="1840439"/>
            <a:ext cx="3946550" cy="2398087"/>
          </a:xfrm>
          <a:prstGeom prst="rect">
            <a:avLst/>
          </a:prstGeom>
          <a:noFill/>
          <a:ln>
            <a:noFill/>
          </a:ln>
        </p:spPr>
      </p:pic>
      <p:graphicFrame>
        <p:nvGraphicFramePr>
          <p:cNvPr id="709" name="Google Shape;709;p7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64</a:t>
            </a:fld>
            <a:endParaRPr/>
          </a:p>
        </p:txBody>
      </p:sp>
      <p:sp>
        <p:nvSpPr>
          <p:cNvPr id="715" name="Google Shape;715;p76"/>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Voltaero Cassio 1</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16" name="Google Shape;716;p7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717" name="Google Shape;717;p76"/>
          <p:cNvGraphicFramePr/>
          <p:nvPr/>
        </p:nvGraphicFramePr>
        <p:xfrm>
          <a:off x="311700" y="1047872"/>
          <a:ext cx="4398250" cy="3428730"/>
        </p:xfrm>
        <a:graphic>
          <a:graphicData uri="http://schemas.openxmlformats.org/drawingml/2006/table">
            <a:tbl>
              <a:tblPr>
                <a:noFill/>
                <a:tableStyleId>{5E8E6FE0-7721-4999-95ED-968F0FBED4CF}</a:tableStyleId>
              </a:tblPr>
              <a:tblGrid>
                <a:gridCol w="2199125">
                  <a:extLst>
                    <a:ext uri="{9D8B030D-6E8A-4147-A177-3AD203B41FA5}">
                      <a16:colId xmlns:a16="http://schemas.microsoft.com/office/drawing/2014/main" val="20000"/>
                    </a:ext>
                  </a:extLst>
                </a:gridCol>
                <a:gridCol w="2199125">
                  <a:extLst>
                    <a:ext uri="{9D8B030D-6E8A-4147-A177-3AD203B41FA5}">
                      <a16:colId xmlns:a16="http://schemas.microsoft.com/office/drawing/2014/main" val="20001"/>
                    </a:ext>
                  </a:extLst>
                </a:gridCol>
              </a:tblGrid>
              <a:tr h="3806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Cassio 1</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5,511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3,800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210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9</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806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718" name="Google Shape;718;p76"/>
          <p:cNvPicPr preferRelativeResize="0"/>
          <p:nvPr/>
        </p:nvPicPr>
        <p:blipFill>
          <a:blip r:embed="rId3">
            <a:alphaModFix/>
          </a:blip>
          <a:stretch>
            <a:fillRect/>
          </a:stretch>
        </p:blipFill>
        <p:spPr>
          <a:xfrm>
            <a:off x="4788775" y="1358423"/>
            <a:ext cx="4302850" cy="2807651"/>
          </a:xfrm>
          <a:prstGeom prst="rect">
            <a:avLst/>
          </a:prstGeom>
          <a:noFill/>
          <a:ln>
            <a:noFill/>
          </a:ln>
        </p:spPr>
      </p:pic>
      <p:graphicFrame>
        <p:nvGraphicFramePr>
          <p:cNvPr id="719" name="Google Shape;719;p7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65</a:t>
            </a:fld>
            <a:endParaRPr/>
          </a:p>
        </p:txBody>
      </p:sp>
      <p:sp>
        <p:nvSpPr>
          <p:cNvPr id="725" name="Google Shape;725;p77"/>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Eviation Alice</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26" name="Google Shape;726;p7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S</a:t>
            </a:r>
            <a:r>
              <a:rPr lang="en" sz="2650"/>
              <a:t>IMILAR</a:t>
            </a:r>
            <a:r>
              <a:rPr lang="en" sz="3300">
                <a:latin typeface="Maven Pro"/>
                <a:ea typeface="Maven Pro"/>
                <a:cs typeface="Maven Pro"/>
                <a:sym typeface="Maven Pro"/>
              </a:rPr>
              <a:t> </a:t>
            </a:r>
            <a:r>
              <a:rPr lang="en" sz="3300"/>
              <a:t>E</a:t>
            </a:r>
            <a:r>
              <a:rPr lang="en" sz="2650"/>
              <a:t>LECTRIC</a:t>
            </a:r>
            <a:r>
              <a:rPr lang="en" sz="3300">
                <a:latin typeface="Maven Pro"/>
                <a:ea typeface="Maven Pro"/>
                <a:cs typeface="Maven Pro"/>
                <a:sym typeface="Maven Pro"/>
              </a:rPr>
              <a:t> </a:t>
            </a:r>
            <a:r>
              <a:rPr lang="en" sz="3300"/>
              <a:t>A</a:t>
            </a:r>
            <a:r>
              <a:rPr lang="en" sz="2650"/>
              <a:t>IRCRAFT</a:t>
            </a:r>
            <a:r>
              <a:rPr lang="en" sz="3300">
                <a:latin typeface="Maven Pro"/>
                <a:ea typeface="Maven Pro"/>
                <a:cs typeface="Maven Pro"/>
                <a:sym typeface="Maven Pro"/>
              </a:rPr>
              <a:t> </a:t>
            </a:r>
            <a:endParaRPr/>
          </a:p>
        </p:txBody>
      </p:sp>
      <p:graphicFrame>
        <p:nvGraphicFramePr>
          <p:cNvPr id="727" name="Google Shape;727;p77"/>
          <p:cNvGraphicFramePr/>
          <p:nvPr/>
        </p:nvGraphicFramePr>
        <p:xfrm>
          <a:off x="351125" y="1111138"/>
          <a:ext cx="4440800" cy="3428730"/>
        </p:xfrm>
        <a:graphic>
          <a:graphicData uri="http://schemas.openxmlformats.org/drawingml/2006/table">
            <a:tbl>
              <a:tblPr>
                <a:noFill/>
                <a:tableStyleId>{5E8E6FE0-7721-4999-95ED-968F0FBED4CF}</a:tableStyleId>
              </a:tblPr>
              <a:tblGrid>
                <a:gridCol w="2220400">
                  <a:extLst>
                    <a:ext uri="{9D8B030D-6E8A-4147-A177-3AD203B41FA5}">
                      <a16:colId xmlns:a16="http://schemas.microsoft.com/office/drawing/2014/main" val="20000"/>
                    </a:ext>
                  </a:extLst>
                </a:gridCol>
                <a:gridCol w="2220400">
                  <a:extLst>
                    <a:ext uri="{9D8B030D-6E8A-4147-A177-3AD203B41FA5}">
                      <a16:colId xmlns:a16="http://schemas.microsoft.com/office/drawing/2014/main" val="20001"/>
                    </a:ext>
                  </a:extLst>
                </a:gridCol>
              </a:tblGrid>
              <a:tr h="3718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Alice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16,500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14,000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Required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1,716.5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250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Endurance [min]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106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Passengers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9</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Span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63</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71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pic>
        <p:nvPicPr>
          <p:cNvPr id="728" name="Google Shape;728;p77"/>
          <p:cNvPicPr preferRelativeResize="0"/>
          <p:nvPr/>
        </p:nvPicPr>
        <p:blipFill>
          <a:blip r:embed="rId3">
            <a:alphaModFix/>
          </a:blip>
          <a:stretch>
            <a:fillRect/>
          </a:stretch>
        </p:blipFill>
        <p:spPr>
          <a:xfrm>
            <a:off x="4856900" y="1922225"/>
            <a:ext cx="4164250" cy="2344450"/>
          </a:xfrm>
          <a:prstGeom prst="rect">
            <a:avLst/>
          </a:prstGeom>
          <a:noFill/>
          <a:ln>
            <a:noFill/>
          </a:ln>
        </p:spPr>
      </p:pic>
      <p:graphicFrame>
        <p:nvGraphicFramePr>
          <p:cNvPr id="729" name="Google Shape;729;p7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66</a:t>
            </a:fld>
            <a:endParaRPr/>
          </a:p>
        </p:txBody>
      </p:sp>
      <p:sp>
        <p:nvSpPr>
          <p:cNvPr id="735" name="Google Shape;735;p78"/>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36" name="Google Shape;736;p7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37" name="Google Shape;737;p78"/>
          <p:cNvGraphicFramePr/>
          <p:nvPr/>
        </p:nvGraphicFramePr>
        <p:xfrm>
          <a:off x="243100" y="625213"/>
          <a:ext cx="8657800" cy="3893075"/>
        </p:xfrm>
        <a:graphic>
          <a:graphicData uri="http://schemas.openxmlformats.org/drawingml/2006/table">
            <a:tbl>
              <a:tblPr>
                <a:noFill/>
                <a:tableStyleId>{5E8E6FE0-7721-4999-95ED-968F0FBED4CF}</a:tableStyleId>
              </a:tblPr>
              <a:tblGrid>
                <a:gridCol w="877375">
                  <a:extLst>
                    <a:ext uri="{9D8B030D-6E8A-4147-A177-3AD203B41FA5}">
                      <a16:colId xmlns:a16="http://schemas.microsoft.com/office/drawing/2014/main" val="20000"/>
                    </a:ext>
                  </a:extLst>
                </a:gridCol>
                <a:gridCol w="4884550">
                  <a:extLst>
                    <a:ext uri="{9D8B030D-6E8A-4147-A177-3AD203B41FA5}">
                      <a16:colId xmlns:a16="http://schemas.microsoft.com/office/drawing/2014/main" val="20001"/>
                    </a:ext>
                  </a:extLst>
                </a:gridCol>
                <a:gridCol w="289587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𝜆</a:t>
                      </a:r>
                      <a:r>
                        <a:rPr lang="en" sz="1300" baseline="-25000">
                          <a:solidFill>
                            <a:schemeClr val="lt1"/>
                          </a:solidFill>
                          <a:latin typeface="Roboto"/>
                          <a:ea typeface="Roboto"/>
                          <a:cs typeface="Roboto"/>
                          <a:sym typeface="Roboto"/>
                        </a:rPr>
                        <a:t>W</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Taper Ratio</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to be 0.5 from trade studies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a:t>
                      </a:r>
                      <a:r>
                        <a:rPr lang="en" sz="1300" baseline="-25000">
                          <a:solidFill>
                            <a:schemeClr val="lt1"/>
                          </a:solidFill>
                          <a:latin typeface="Roboto"/>
                          <a:ea typeface="Roboto"/>
                          <a:cs typeface="Roboto"/>
                          <a:sym typeface="Roboto"/>
                        </a:rPr>
                        <a:t>DP</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Coefficient for Total Drag Polar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to be 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t>
                      </a:r>
                      <a:r>
                        <a:rPr lang="en" sz="1300" baseline="-25000">
                          <a:solidFill>
                            <a:schemeClr val="lt1"/>
                          </a:solidFill>
                          <a:latin typeface="Roboto"/>
                          <a:ea typeface="Roboto"/>
                          <a:cs typeface="Roboto"/>
                          <a:sym typeface="Roboto"/>
                        </a:rPr>
                        <a:t>DP</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Coefficient for Total Drag Polar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1/(𝝿*AR*e)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4643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a:t>
                      </a:r>
                      <a:r>
                        <a:rPr lang="en" sz="1300" baseline="-25000">
                          <a:solidFill>
                            <a:schemeClr val="lt1"/>
                          </a:solidFill>
                          <a:latin typeface="Roboto"/>
                          <a:ea typeface="Roboto"/>
                          <a:cs typeface="Roboto"/>
                          <a:sym typeface="Roboto"/>
                        </a:rPr>
                        <a:t>DP_clean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Coefficient for Drag Polar with Clean Configuration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to be 0</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t>
                      </a:r>
                      <a:r>
                        <a:rPr lang="en" sz="1300" baseline="-25000">
                          <a:solidFill>
                            <a:schemeClr val="lt1"/>
                          </a:solidFill>
                          <a:latin typeface="Roboto"/>
                          <a:ea typeface="Roboto"/>
                          <a:cs typeface="Roboto"/>
                          <a:sym typeface="Roboto"/>
                        </a:rPr>
                        <a:t>DP_clean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Coefficient for Drag Polar with Clean Configuration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1/(𝝿*AR*e</a:t>
                      </a:r>
                      <a:r>
                        <a:rPr lang="en" sz="1300" baseline="-25000">
                          <a:solidFill>
                            <a:schemeClr val="lt1"/>
                          </a:solidFill>
                          <a:latin typeface="Roboto"/>
                          <a:ea typeface="Roboto"/>
                          <a:cs typeface="Roboto"/>
                          <a:sym typeface="Roboto"/>
                        </a:rPr>
                        <a:t>clean</a:t>
                      </a:r>
                      <a:r>
                        <a:rPr lang="en" sz="1300">
                          <a:solidFill>
                            <a:schemeClr val="lt1"/>
                          </a:solidFill>
                          <a:latin typeface="Roboto"/>
                          <a:ea typeface="Roboto"/>
                          <a:cs typeface="Roboto"/>
                          <a:sym typeface="Roboto"/>
                        </a:rPr>
                        <a: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a:t>
                      </a:r>
                      <a:r>
                        <a:rPr lang="en" sz="1300" baseline="-25000">
                          <a:solidFill>
                            <a:schemeClr val="lt1"/>
                          </a:solidFill>
                          <a:latin typeface="Roboto"/>
                          <a:ea typeface="Roboto"/>
                          <a:cs typeface="Roboto"/>
                          <a:sym typeface="Roboto"/>
                        </a:rPr>
                        <a:t>DP_L_dwn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Coefficient for Drag Polar when Landing with Gear Down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to be 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t>
                      </a:r>
                      <a:r>
                        <a:rPr lang="en" sz="1300" baseline="-25000">
                          <a:solidFill>
                            <a:schemeClr val="lt1"/>
                          </a:solidFill>
                          <a:latin typeface="Roboto"/>
                          <a:ea typeface="Roboto"/>
                          <a:cs typeface="Roboto"/>
                          <a:sym typeface="Roboto"/>
                        </a:rPr>
                        <a:t>DP_L_dwn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Coefficient for Drag Polar when Landing with Gear Down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1/(𝝿*AR*e</a:t>
                      </a:r>
                      <a:r>
                        <a:rPr lang="en" sz="1300" baseline="-25000">
                          <a:solidFill>
                            <a:schemeClr val="lt1"/>
                          </a:solidFill>
                          <a:latin typeface="Roboto"/>
                          <a:ea typeface="Roboto"/>
                          <a:cs typeface="Roboto"/>
                          <a:sym typeface="Roboto"/>
                        </a:rPr>
                        <a:t>L</a:t>
                      </a:r>
                      <a:r>
                        <a:rPr lang="en" sz="1300">
                          <a:solidFill>
                            <a:schemeClr val="lt1"/>
                          </a:solidFill>
                          <a:latin typeface="Roboto"/>
                          <a:ea typeface="Roboto"/>
                          <a:cs typeface="Roboto"/>
                          <a:sym typeface="Roboto"/>
                        </a:rPr>
                        <a: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a:t>
                      </a:r>
                      <a:r>
                        <a:rPr lang="en" sz="1300" baseline="-25000">
                          <a:solidFill>
                            <a:schemeClr val="lt1"/>
                          </a:solidFill>
                          <a:latin typeface="Roboto"/>
                          <a:ea typeface="Roboto"/>
                          <a:cs typeface="Roboto"/>
                          <a:sym typeface="Roboto"/>
                        </a:rPr>
                        <a:t>DP_TO_dwn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Used to determine Drag Polar when Taking Off with Gear Down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to be 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t>
                      </a:r>
                      <a:r>
                        <a:rPr lang="en" sz="1300" baseline="-25000">
                          <a:solidFill>
                            <a:schemeClr val="lt1"/>
                          </a:solidFill>
                          <a:latin typeface="Roboto"/>
                          <a:ea typeface="Roboto"/>
                          <a:cs typeface="Roboto"/>
                          <a:sym typeface="Roboto"/>
                        </a:rPr>
                        <a:t>DP_TO_dwn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Used to determine Drag Polar when Taking Off with Gear Down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1/(𝝿*AR*e</a:t>
                      </a:r>
                      <a:r>
                        <a:rPr lang="en" sz="1300" baseline="-25000">
                          <a:solidFill>
                            <a:schemeClr val="lt1"/>
                          </a:solidFill>
                          <a:latin typeface="Roboto"/>
                          <a:ea typeface="Roboto"/>
                          <a:cs typeface="Roboto"/>
                          <a:sym typeface="Roboto"/>
                        </a:rPr>
                        <a:t>TO</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9"/>
                  </a:ext>
                </a:extLst>
              </a:tr>
            </a:tbl>
          </a:graphicData>
        </a:graphic>
      </p:graphicFrame>
      <p:graphicFrame>
        <p:nvGraphicFramePr>
          <p:cNvPr id="738" name="Google Shape;738;p7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67</a:t>
            </a:fld>
            <a:endParaRPr/>
          </a:p>
        </p:txBody>
      </p:sp>
      <p:sp>
        <p:nvSpPr>
          <p:cNvPr id="744" name="Google Shape;744;p79"/>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45" name="Google Shape;745;p7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46" name="Google Shape;746;p79"/>
          <p:cNvGraphicFramePr/>
          <p:nvPr/>
        </p:nvGraphicFramePr>
        <p:xfrm>
          <a:off x="199363" y="461140"/>
          <a:ext cx="8745275" cy="4221220"/>
        </p:xfrm>
        <a:graphic>
          <a:graphicData uri="http://schemas.openxmlformats.org/drawingml/2006/table">
            <a:tbl>
              <a:tblPr>
                <a:noFill/>
                <a:tableStyleId>{5E8E6FE0-7721-4999-95ED-968F0FBED4CF}</a:tableStyleId>
              </a:tblPr>
              <a:tblGrid>
                <a:gridCol w="877375">
                  <a:extLst>
                    <a:ext uri="{9D8B030D-6E8A-4147-A177-3AD203B41FA5}">
                      <a16:colId xmlns:a16="http://schemas.microsoft.com/office/drawing/2014/main" val="20000"/>
                    </a:ext>
                  </a:extLst>
                </a:gridCol>
                <a:gridCol w="3805325">
                  <a:extLst>
                    <a:ext uri="{9D8B030D-6E8A-4147-A177-3AD203B41FA5}">
                      <a16:colId xmlns:a16="http://schemas.microsoft.com/office/drawing/2014/main" val="20001"/>
                    </a:ext>
                  </a:extLst>
                </a:gridCol>
                <a:gridCol w="406257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AR</a:t>
                      </a:r>
                      <a:r>
                        <a:rPr lang="en" sz="1300" baseline="-25000">
                          <a:solidFill>
                            <a:schemeClr val="lt1"/>
                          </a:solidFill>
                          <a:latin typeface="Roboto"/>
                          <a:ea typeface="Roboto"/>
                          <a:cs typeface="Roboto"/>
                          <a:sym typeface="Roboto"/>
                        </a:rPr>
                        <a:t>W</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Aspect Ratio</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from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4872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Regression Coefficient used to determine Parasite Area from Wetted Area</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Based on desired skin drag coefficient of 0.008</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486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Regression Coefficient used to determine Parasite Area from Wetted Area</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Based on desired skin drag coefficient of 0.008</a:t>
                      </a:r>
                      <a:endParaRPr sz="1300">
                        <a:solidFill>
                          <a:schemeClr val="lt1"/>
                        </a:solidFill>
                        <a:latin typeface="Roboto"/>
                        <a:ea typeface="Roboto"/>
                        <a:cs typeface="Roboto"/>
                        <a:sym typeface="Roboto"/>
                      </a:endParaRPr>
                    </a:p>
                    <a:p>
                      <a:pPr marL="0" lvl="0" indent="0" algn="ctr" rtl="0">
                        <a:spcBef>
                          <a:spcPts val="0"/>
                        </a:spcBef>
                        <a:spcAft>
                          <a:spcPts val="0"/>
                        </a:spcAft>
                        <a:buNone/>
                      </a:pP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486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Regression Coefficient used to determine Wetted Area From Takeoff Weight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486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d</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Regression Coefficient used to determine Wetted Area From Takeoff Weight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485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Parasite Area based on Wetted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log(f) = a + b*log(S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638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CGR</a:t>
                      </a:r>
                      <a:r>
                        <a:rPr lang="en" sz="1300" baseline="-25000">
                          <a:solidFill>
                            <a:schemeClr val="lt1"/>
                          </a:solidFill>
                          <a:latin typeface="Roboto"/>
                          <a:ea typeface="Roboto"/>
                          <a:cs typeface="Roboto"/>
                          <a:sym typeface="Roboto"/>
                        </a:rPr>
                        <a:t>23.77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FAR 23.77 (All Engines Operative) Climb Gradient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FAR 23 Requirement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638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fe</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Equivalent Skin Friction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0.0055 because Light Aircraft Single Engine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bl>
          </a:graphicData>
        </a:graphic>
      </p:graphicFrame>
      <p:graphicFrame>
        <p:nvGraphicFramePr>
          <p:cNvPr id="747" name="Google Shape;747;p7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8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68</a:t>
            </a:fld>
            <a:endParaRPr/>
          </a:p>
        </p:txBody>
      </p:sp>
      <p:sp>
        <p:nvSpPr>
          <p:cNvPr id="753" name="Google Shape;753;p80"/>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54" name="Google Shape;754;p8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55" name="Google Shape;755;p80"/>
          <p:cNvGraphicFramePr/>
          <p:nvPr/>
        </p:nvGraphicFramePr>
        <p:xfrm>
          <a:off x="78800" y="636735"/>
          <a:ext cx="8856250" cy="3870030"/>
        </p:xfrm>
        <a:graphic>
          <a:graphicData uri="http://schemas.openxmlformats.org/drawingml/2006/table">
            <a:tbl>
              <a:tblPr>
                <a:noFill/>
                <a:tableStyleId>{5E8E6FE0-7721-4999-95ED-968F0FBED4CF}</a:tableStyleId>
              </a:tblPr>
              <a:tblGrid>
                <a:gridCol w="850600">
                  <a:extLst>
                    <a:ext uri="{9D8B030D-6E8A-4147-A177-3AD203B41FA5}">
                      <a16:colId xmlns:a16="http://schemas.microsoft.com/office/drawing/2014/main" val="20000"/>
                    </a:ext>
                  </a:extLst>
                </a:gridCol>
                <a:gridCol w="3373850">
                  <a:extLst>
                    <a:ext uri="{9D8B030D-6E8A-4147-A177-3AD203B41FA5}">
                      <a16:colId xmlns:a16="http://schemas.microsoft.com/office/drawing/2014/main" val="20001"/>
                    </a:ext>
                  </a:extLst>
                </a:gridCol>
                <a:gridCol w="4631800">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D0</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Zero Lift Drag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fe</a:t>
                      </a:r>
                      <a:r>
                        <a:rPr lang="en" sz="1300">
                          <a:solidFill>
                            <a:schemeClr val="lt1"/>
                          </a:solidFill>
                          <a:latin typeface="Roboto"/>
                          <a:ea typeface="Roboto"/>
                          <a:cs typeface="Roboto"/>
                          <a:sym typeface="Roboto"/>
                        </a:rPr>
                        <a:t> * (S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r>
                        <a:rPr lang="en" sz="1300">
                          <a:solidFill>
                            <a:schemeClr val="lt1"/>
                          </a:solidFill>
                          <a:latin typeface="Roboto"/>
                          <a:ea typeface="Roboto"/>
                          <a:cs typeface="Roboto"/>
                          <a:sym typeface="Roboto"/>
                        </a:rPr>
                        <a:t>) considers current flight configuration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D0_1</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Class 1 Zero Lift Drag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fe</a:t>
                      </a:r>
                      <a:r>
                        <a:rPr lang="en" sz="1300">
                          <a:solidFill>
                            <a:schemeClr val="lt1"/>
                          </a:solidFill>
                          <a:latin typeface="Roboto"/>
                          <a:ea typeface="Roboto"/>
                          <a:cs typeface="Roboto"/>
                          <a:sym typeface="Roboto"/>
                        </a:rPr>
                        <a:t> * (S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r>
                        <a:rPr lang="en" sz="1300">
                          <a:solidFill>
                            <a:schemeClr val="lt1"/>
                          </a:solidFill>
                          <a:latin typeface="Roboto"/>
                          <a:ea typeface="Roboto"/>
                          <a:cs typeface="Roboto"/>
                          <a:sym typeface="Roboto"/>
                        </a:rPr>
                        <a:t>) considers entire aircraft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4260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ΔC</a:t>
                      </a:r>
                      <a:r>
                        <a:rPr lang="en" sz="1300" baseline="-25000">
                          <a:solidFill>
                            <a:schemeClr val="lt1"/>
                          </a:solidFill>
                          <a:latin typeface="Roboto"/>
                          <a:ea typeface="Roboto"/>
                          <a:cs typeface="Roboto"/>
                          <a:sym typeface="Roboto"/>
                        </a:rPr>
                        <a:t>D0_1</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in Class 1 ZeroLift Drag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D0_clean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Clean Configuration Zero Lift Drag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fe</a:t>
                      </a:r>
                      <a:r>
                        <a:rPr lang="en" sz="1300">
                          <a:solidFill>
                            <a:schemeClr val="lt1"/>
                          </a:solidFill>
                          <a:latin typeface="Roboto"/>
                          <a:ea typeface="Roboto"/>
                          <a:cs typeface="Roboto"/>
                          <a:sym typeface="Roboto"/>
                        </a:rPr>
                        <a:t> * (S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r>
                        <a:rPr lang="en" sz="1300">
                          <a:solidFill>
                            <a:schemeClr val="lt1"/>
                          </a:solidFill>
                          <a:latin typeface="Roboto"/>
                          <a:ea typeface="Roboto"/>
                          <a:cs typeface="Roboto"/>
                          <a:sym typeface="Roboto"/>
                        </a:rPr>
                        <a:t>) considers clean configuration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D0_clean,M</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Clean Configuration Parasite Drag corrected for Mach Effects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D_min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Class 1 Minimum Drag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D0 </a:t>
                      </a:r>
                      <a:r>
                        <a:rPr lang="en" sz="1300">
                          <a:solidFill>
                            <a:schemeClr val="lt1"/>
                          </a:solidFill>
                          <a:latin typeface="Roboto"/>
                          <a:ea typeface="Roboto"/>
                          <a:cs typeface="Roboto"/>
                          <a:sym typeface="Roboto"/>
                        </a:rPr>
                        <a:t>+ B</a:t>
                      </a:r>
                      <a:r>
                        <a:rPr lang="en" sz="1300" baseline="-25000">
                          <a:solidFill>
                            <a:schemeClr val="lt1"/>
                          </a:solidFill>
                          <a:latin typeface="Roboto"/>
                          <a:ea typeface="Roboto"/>
                          <a:cs typeface="Roboto"/>
                          <a:sym typeface="Roboto"/>
                        </a:rPr>
                        <a:t>DP</a:t>
                      </a: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L_min</a:t>
                      </a:r>
                      <a:r>
                        <a:rPr lang="en" sz="1300" baseline="30000">
                          <a:solidFill>
                            <a:schemeClr val="lt1"/>
                          </a:solidFill>
                          <a:latin typeface="Roboto"/>
                          <a:ea typeface="Roboto"/>
                          <a:cs typeface="Roboto"/>
                          <a:sym typeface="Roboto"/>
                        </a:rPr>
                        <a:t>2</a:t>
                      </a:r>
                      <a:endParaRPr sz="1300" b="1" baseline="30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D_1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Airplane Steady State Drag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D0_1 </a:t>
                      </a:r>
                      <a:r>
                        <a:rPr lang="en" sz="1300">
                          <a:solidFill>
                            <a:schemeClr val="lt1"/>
                          </a:solidFill>
                          <a:latin typeface="Roboto"/>
                          <a:ea typeface="Roboto"/>
                          <a:cs typeface="Roboto"/>
                          <a:sym typeface="Roboto"/>
                        </a:rPr>
                        <a:t>+ B</a:t>
                      </a:r>
                      <a:r>
                        <a:rPr lang="en" sz="1300" baseline="-25000">
                          <a:solidFill>
                            <a:schemeClr val="lt1"/>
                          </a:solidFill>
                          <a:latin typeface="Roboto"/>
                          <a:ea typeface="Roboto"/>
                          <a:cs typeface="Roboto"/>
                          <a:sym typeface="Roboto"/>
                        </a:rPr>
                        <a:t>DP</a:t>
                      </a: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L_1</a:t>
                      </a:r>
                      <a:r>
                        <a:rPr lang="en" sz="1300" baseline="30000">
                          <a:solidFill>
                            <a:schemeClr val="lt1"/>
                          </a:solidFill>
                          <a:latin typeface="Roboto"/>
                          <a:ea typeface="Roboto"/>
                          <a:cs typeface="Roboto"/>
                          <a:sym typeface="Roboto"/>
                        </a:rPr>
                        <a:t>2</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D0_L_dwn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Landing with Landing Gear Down and Flaps Zero Lift Drag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 C</a:t>
                      </a:r>
                      <a:r>
                        <a:rPr lang="en" sz="1300" baseline="-25000">
                          <a:solidFill>
                            <a:schemeClr val="lt1"/>
                          </a:solidFill>
                          <a:latin typeface="Roboto"/>
                          <a:ea typeface="Roboto"/>
                          <a:cs typeface="Roboto"/>
                          <a:sym typeface="Roboto"/>
                        </a:rPr>
                        <a:t>fe</a:t>
                      </a:r>
                      <a:r>
                        <a:rPr lang="en" sz="1300">
                          <a:solidFill>
                            <a:schemeClr val="lt1"/>
                          </a:solidFill>
                          <a:latin typeface="Roboto"/>
                          <a:ea typeface="Roboto"/>
                          <a:cs typeface="Roboto"/>
                          <a:sym typeface="Roboto"/>
                        </a:rPr>
                        <a:t> * (S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r>
                        <a:rPr lang="en" sz="1300">
                          <a:solidFill>
                            <a:schemeClr val="lt1"/>
                          </a:solidFill>
                          <a:latin typeface="Roboto"/>
                          <a:ea typeface="Roboto"/>
                          <a:cs typeface="Roboto"/>
                          <a:sym typeface="Roboto"/>
                        </a:rPr>
                        <a:t>) considers landing gear and flaps while landing</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bl>
          </a:graphicData>
        </a:graphic>
      </p:graphicFrame>
      <p:graphicFrame>
        <p:nvGraphicFramePr>
          <p:cNvPr id="756" name="Google Shape;756;p8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8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69</a:t>
            </a:fld>
            <a:endParaRPr/>
          </a:p>
        </p:txBody>
      </p:sp>
      <p:sp>
        <p:nvSpPr>
          <p:cNvPr id="762" name="Google Shape;762;p81"/>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63" name="Google Shape;763;p8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64" name="Google Shape;764;p81"/>
          <p:cNvGraphicFramePr/>
          <p:nvPr/>
        </p:nvGraphicFramePr>
        <p:xfrm>
          <a:off x="311700" y="643963"/>
          <a:ext cx="8520600" cy="3855575"/>
        </p:xfrm>
        <a:graphic>
          <a:graphicData uri="http://schemas.openxmlformats.org/drawingml/2006/table">
            <a:tbl>
              <a:tblPr>
                <a:noFill/>
                <a:tableStyleId>{5E8E6FE0-7721-4999-95ED-968F0FBED4CF}</a:tableStyleId>
              </a:tblPr>
              <a:tblGrid>
                <a:gridCol w="982250">
                  <a:extLst>
                    <a:ext uri="{9D8B030D-6E8A-4147-A177-3AD203B41FA5}">
                      <a16:colId xmlns:a16="http://schemas.microsoft.com/office/drawing/2014/main" val="20000"/>
                    </a:ext>
                  </a:extLst>
                </a:gridCol>
                <a:gridCol w="2919350">
                  <a:extLst>
                    <a:ext uri="{9D8B030D-6E8A-4147-A177-3AD203B41FA5}">
                      <a16:colId xmlns:a16="http://schemas.microsoft.com/office/drawing/2014/main" val="20001"/>
                    </a:ext>
                  </a:extLst>
                </a:gridCol>
                <a:gridCol w="4619000">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ΔC</a:t>
                      </a:r>
                      <a:r>
                        <a:rPr lang="en" sz="1300" baseline="-25000">
                          <a:solidFill>
                            <a:schemeClr val="lt1"/>
                          </a:solidFill>
                          <a:latin typeface="Roboto"/>
                          <a:ea typeface="Roboto"/>
                          <a:cs typeface="Roboto"/>
                          <a:sym typeface="Roboto"/>
                        </a:rPr>
                        <a:t>D0_L_dwn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in C</a:t>
                      </a:r>
                      <a:r>
                        <a:rPr lang="en" sz="1300" baseline="-25000">
                          <a:solidFill>
                            <a:schemeClr val="lt1"/>
                          </a:solidFill>
                          <a:latin typeface="Roboto"/>
                          <a:ea typeface="Roboto"/>
                          <a:cs typeface="Roboto"/>
                          <a:sym typeface="Roboto"/>
                        </a:rPr>
                        <a:t>D0</a:t>
                      </a:r>
                      <a:r>
                        <a:rPr lang="en" sz="1300">
                          <a:solidFill>
                            <a:schemeClr val="lt1"/>
                          </a:solidFill>
                          <a:latin typeface="Roboto"/>
                          <a:ea typeface="Roboto"/>
                          <a:cs typeface="Roboto"/>
                          <a:sym typeface="Roboto"/>
                        </a:rPr>
                        <a:t> with landing gear down while landing with flaps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D0_TO_dwn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with Landing Gear Down and Flaps Zero Lift Drag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fe</a:t>
                      </a:r>
                      <a:r>
                        <a:rPr lang="en" sz="1300">
                          <a:solidFill>
                            <a:schemeClr val="lt1"/>
                          </a:solidFill>
                          <a:latin typeface="Roboto"/>
                          <a:ea typeface="Roboto"/>
                          <a:cs typeface="Roboto"/>
                          <a:sym typeface="Roboto"/>
                        </a:rPr>
                        <a:t> * (S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r>
                        <a:rPr lang="en" sz="1300">
                          <a:solidFill>
                            <a:schemeClr val="lt1"/>
                          </a:solidFill>
                          <a:latin typeface="Roboto"/>
                          <a:ea typeface="Roboto"/>
                          <a:cs typeface="Roboto"/>
                          <a:sym typeface="Roboto"/>
                        </a:rPr>
                        <a:t>) includes landing gear and flaps during takeoff</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ΔC</a:t>
                      </a:r>
                      <a:r>
                        <a:rPr lang="en" sz="1300" baseline="-25000">
                          <a:solidFill>
                            <a:schemeClr val="lt1"/>
                          </a:solidFill>
                          <a:latin typeface="Roboto"/>
                          <a:ea typeface="Roboto"/>
                          <a:cs typeface="Roboto"/>
                          <a:sym typeface="Roboto"/>
                        </a:rPr>
                        <a:t>D0_TO_dwn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in C</a:t>
                      </a:r>
                      <a:r>
                        <a:rPr lang="en" sz="1300" baseline="-25000">
                          <a:solidFill>
                            <a:schemeClr val="lt1"/>
                          </a:solidFill>
                          <a:latin typeface="Roboto"/>
                          <a:ea typeface="Roboto"/>
                          <a:cs typeface="Roboto"/>
                          <a:sym typeface="Roboto"/>
                        </a:rPr>
                        <a:t>D0</a:t>
                      </a:r>
                      <a:r>
                        <a:rPr lang="en" sz="1300">
                          <a:solidFill>
                            <a:schemeClr val="lt1"/>
                          </a:solidFill>
                          <a:latin typeface="Roboto"/>
                          <a:ea typeface="Roboto"/>
                          <a:cs typeface="Roboto"/>
                          <a:sym typeface="Roboto"/>
                        </a:rPr>
                        <a:t> with landing gear down during takeoff</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L_plot_min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Minimum coefficient of lift for constraint plots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optimization of plots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L_plot_max</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coefficient of lift for constraint plots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optimization of plots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ΔC</a:t>
                      </a:r>
                      <a:r>
                        <a:rPr lang="en" sz="1300" baseline="-25000">
                          <a:solidFill>
                            <a:schemeClr val="lt1"/>
                          </a:solidFill>
                          <a:latin typeface="Roboto"/>
                          <a:ea typeface="Roboto"/>
                          <a:cs typeface="Roboto"/>
                          <a:sym typeface="Roboto"/>
                        </a:rPr>
                        <a:t>L_Cl-max</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in Maximum Lift Coefficient During Climb</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bl>
          </a:graphicData>
        </a:graphic>
      </p:graphicFrame>
      <p:graphicFrame>
        <p:nvGraphicFramePr>
          <p:cNvPr id="765" name="Google Shape;765;p8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a:t>
            </a:fld>
            <a:endParaRPr/>
          </a:p>
        </p:txBody>
      </p:sp>
      <p:sp>
        <p:nvSpPr>
          <p:cNvPr id="108" name="Google Shape;108;p1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UNCTIONAL</a:t>
            </a:r>
            <a:r>
              <a:rPr lang="en" sz="3300"/>
              <a:t> R</a:t>
            </a:r>
            <a:r>
              <a:rPr lang="en" sz="2650"/>
              <a:t>EQUIREMENTS</a:t>
            </a:r>
            <a:endParaRPr sz="2650"/>
          </a:p>
        </p:txBody>
      </p:sp>
      <p:graphicFrame>
        <p:nvGraphicFramePr>
          <p:cNvPr id="109" name="Google Shape;109;p19"/>
          <p:cNvGraphicFramePr/>
          <p:nvPr/>
        </p:nvGraphicFramePr>
        <p:xfrm>
          <a:off x="253913" y="865360"/>
          <a:ext cx="8636175" cy="3550395"/>
        </p:xfrm>
        <a:graphic>
          <a:graphicData uri="http://schemas.openxmlformats.org/drawingml/2006/table">
            <a:tbl>
              <a:tblPr>
                <a:noFill/>
                <a:tableStyleId>{5E8E6FE0-7721-4999-95ED-968F0FBED4CF}</a:tableStyleId>
              </a:tblPr>
              <a:tblGrid>
                <a:gridCol w="803575">
                  <a:extLst>
                    <a:ext uri="{9D8B030D-6E8A-4147-A177-3AD203B41FA5}">
                      <a16:colId xmlns:a16="http://schemas.microsoft.com/office/drawing/2014/main" val="20000"/>
                    </a:ext>
                  </a:extLst>
                </a:gridCol>
                <a:gridCol w="1656675">
                  <a:extLst>
                    <a:ext uri="{9D8B030D-6E8A-4147-A177-3AD203B41FA5}">
                      <a16:colId xmlns:a16="http://schemas.microsoft.com/office/drawing/2014/main" val="20001"/>
                    </a:ext>
                  </a:extLst>
                </a:gridCol>
                <a:gridCol w="6175925">
                  <a:extLst>
                    <a:ext uri="{9D8B030D-6E8A-4147-A177-3AD203B41FA5}">
                      <a16:colId xmlns:a16="http://schemas.microsoft.com/office/drawing/2014/main" val="20002"/>
                    </a:ext>
                  </a:extLst>
                </a:gridCol>
              </a:tblGrid>
              <a:tr h="349400">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Number</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Name</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114300" lvl="0" indent="0" algn="l" rtl="0">
                        <a:spcBef>
                          <a:spcPts val="0"/>
                        </a:spcBef>
                        <a:spcAft>
                          <a:spcPts val="0"/>
                        </a:spcAft>
                        <a:buNone/>
                      </a:pPr>
                      <a:r>
                        <a:rPr lang="en" sz="1200">
                          <a:solidFill>
                            <a:schemeClr val="lt1"/>
                          </a:solidFill>
                          <a:latin typeface="Roboto"/>
                          <a:ea typeface="Roboto"/>
                          <a:cs typeface="Roboto"/>
                          <a:sym typeface="Roboto"/>
                        </a:rPr>
                        <a:t>Description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FR1</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Classification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114300" marR="0" lvl="0" indent="0" algn="l" rtl="0">
                        <a:spcBef>
                          <a:spcPts val="0"/>
                        </a:spcBef>
                        <a:spcAft>
                          <a:spcPts val="0"/>
                        </a:spcAft>
                        <a:buNone/>
                      </a:pPr>
                      <a:r>
                        <a:rPr lang="en" sz="1200">
                          <a:solidFill>
                            <a:schemeClr val="lt1"/>
                          </a:solidFill>
                          <a:latin typeface="Roboto"/>
                          <a:ea typeface="Roboto"/>
                          <a:cs typeface="Roboto"/>
                          <a:sym typeface="Roboto"/>
                        </a:rPr>
                        <a:t>The designed aircraft shall be classified as a Class I Light, General Aviation aircraft  that emits zero greenhouse gases during standard operation.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80225">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FR2</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Crew</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114300" marR="0" lvl="0" indent="0" algn="l" rtl="0">
                        <a:spcBef>
                          <a:spcPts val="0"/>
                        </a:spcBef>
                        <a:spcAft>
                          <a:spcPts val="0"/>
                        </a:spcAft>
                        <a:buNone/>
                      </a:pPr>
                      <a:r>
                        <a:rPr lang="en" sz="1200">
                          <a:solidFill>
                            <a:schemeClr val="lt1"/>
                          </a:solidFill>
                          <a:latin typeface="Roboto"/>
                          <a:ea typeface="Roboto"/>
                          <a:cs typeface="Roboto"/>
                          <a:sym typeface="Roboto"/>
                        </a:rPr>
                        <a:t>This General Aviation aircraft shall accommodate one crew member and five</a:t>
                      </a:r>
                      <a:endParaRPr sz="1200">
                        <a:solidFill>
                          <a:schemeClr val="lt1"/>
                        </a:solidFill>
                        <a:latin typeface="Roboto"/>
                        <a:ea typeface="Roboto"/>
                        <a:cs typeface="Roboto"/>
                        <a:sym typeface="Roboto"/>
                      </a:endParaRPr>
                    </a:p>
                    <a:p>
                      <a:pPr marL="114300" lvl="0" indent="0" algn="l" rtl="0">
                        <a:spcBef>
                          <a:spcPts val="0"/>
                        </a:spcBef>
                        <a:spcAft>
                          <a:spcPts val="0"/>
                        </a:spcAft>
                        <a:buNone/>
                      </a:pPr>
                      <a:r>
                        <a:rPr lang="en" sz="1200">
                          <a:solidFill>
                            <a:schemeClr val="lt1"/>
                          </a:solidFill>
                          <a:latin typeface="Roboto"/>
                          <a:ea typeface="Roboto"/>
                          <a:cs typeface="Roboto"/>
                          <a:sym typeface="Roboto"/>
                        </a:rPr>
                        <a:t>passengers.</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529625">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FR3</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Mission Performance</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114300" marR="55121" lvl="0" indent="0" algn="l" rtl="0">
                        <a:spcBef>
                          <a:spcPts val="0"/>
                        </a:spcBef>
                        <a:spcAft>
                          <a:spcPts val="0"/>
                        </a:spcAft>
                        <a:buNone/>
                      </a:pPr>
                      <a:r>
                        <a:rPr lang="en" sz="1200">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The aircraft shall have a maximum range and endurance comparable to or exceeding the performance of six-passenger electric aircraft currently under certification.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555550">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FR4</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Wind Tunnel Model (WTAV)</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114300" marR="0" lvl="0" indent="0" algn="l" rtl="0">
                        <a:spcBef>
                          <a:spcPts val="0"/>
                        </a:spcBef>
                        <a:spcAft>
                          <a:spcPts val="0"/>
                        </a:spcAft>
                        <a:buNone/>
                      </a:pPr>
                      <a:r>
                        <a:rPr lang="en" sz="1200">
                          <a:solidFill>
                            <a:schemeClr val="lt1"/>
                          </a:solidFill>
                          <a:latin typeface="Roboto"/>
                          <a:ea typeface="Roboto"/>
                          <a:cs typeface="Roboto"/>
                          <a:sym typeface="Roboto"/>
                        </a:rPr>
                        <a:t>A non-powered, scale model of the airframe design will be constructed for the   purpose of comparative wind tunnel analysis in the PILOT Lab Wind Tunnel.</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523450">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FR5</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Glider Model</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a:solidFill>
                            <a:schemeClr val="lt1"/>
                          </a:solidFill>
                          <a:latin typeface="Roboto"/>
                          <a:ea typeface="Roboto"/>
                          <a:cs typeface="Roboto"/>
                          <a:sym typeface="Roboto"/>
                        </a:rPr>
                        <a:t>(CSD)</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114300" marR="0" lvl="0" indent="0" algn="l" rtl="0">
                        <a:spcBef>
                          <a:spcPts val="0"/>
                        </a:spcBef>
                        <a:spcAft>
                          <a:spcPts val="0"/>
                        </a:spcAft>
                        <a:buNone/>
                      </a:pPr>
                      <a:r>
                        <a:rPr lang="en" sz="1200">
                          <a:solidFill>
                            <a:schemeClr val="lt1"/>
                          </a:solidFill>
                          <a:latin typeface="Roboto"/>
                          <a:ea typeface="Roboto"/>
                          <a:cs typeface="Roboto"/>
                          <a:sym typeface="Roboto"/>
                        </a:rPr>
                        <a:t>A non-powered, larger scale glider model of the airframe design will be constructed   for the purpose of stability analysis and verification.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434675">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FR6</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Stability</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114300" lvl="0" indent="0" algn="l" rtl="0">
                        <a:spcBef>
                          <a:spcPts val="0"/>
                        </a:spcBef>
                        <a:spcAft>
                          <a:spcPts val="0"/>
                        </a:spcAft>
                        <a:buNone/>
                      </a:pPr>
                      <a:r>
                        <a:rPr lang="en" sz="1200">
                          <a:solidFill>
                            <a:schemeClr val="lt1"/>
                          </a:solidFill>
                          <a:latin typeface="Roboto"/>
                          <a:ea typeface="Roboto"/>
                          <a:cs typeface="Roboto"/>
                          <a:sym typeface="Roboto"/>
                        </a:rPr>
                        <a:t>The full-scale aircraft shall be designed to be statically and dynamically stable.</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graphicFrame>
        <p:nvGraphicFramePr>
          <p:cNvPr id="110" name="Google Shape;110;p1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8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70</a:t>
            </a:fld>
            <a:endParaRPr/>
          </a:p>
        </p:txBody>
      </p:sp>
      <p:sp>
        <p:nvSpPr>
          <p:cNvPr id="771" name="Google Shape;771;p82"/>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72" name="Google Shape;772;p8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73" name="Google Shape;773;p82"/>
          <p:cNvGraphicFramePr/>
          <p:nvPr/>
        </p:nvGraphicFramePr>
        <p:xfrm>
          <a:off x="168125" y="594050"/>
          <a:ext cx="8807750" cy="4019450"/>
        </p:xfrm>
        <a:graphic>
          <a:graphicData uri="http://schemas.openxmlformats.org/drawingml/2006/table">
            <a:tbl>
              <a:tblPr>
                <a:noFill/>
                <a:tableStyleId>{5E8E6FE0-7721-4999-95ED-968F0FBED4CF}</a:tableStyleId>
              </a:tblPr>
              <a:tblGrid>
                <a:gridCol w="889450">
                  <a:extLst>
                    <a:ext uri="{9D8B030D-6E8A-4147-A177-3AD203B41FA5}">
                      <a16:colId xmlns:a16="http://schemas.microsoft.com/office/drawing/2014/main" val="20000"/>
                    </a:ext>
                  </a:extLst>
                </a:gridCol>
                <a:gridCol w="3825900">
                  <a:extLst>
                    <a:ext uri="{9D8B030D-6E8A-4147-A177-3AD203B41FA5}">
                      <a16:colId xmlns:a16="http://schemas.microsoft.com/office/drawing/2014/main" val="20001"/>
                    </a:ext>
                  </a:extLst>
                </a:gridCol>
                <a:gridCol w="4092400">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413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ΔC</a:t>
                      </a:r>
                      <a:r>
                        <a:rPr lang="en" sz="1300" baseline="-25000">
                          <a:solidFill>
                            <a:schemeClr val="lt1"/>
                          </a:solidFill>
                          <a:latin typeface="Roboto"/>
                          <a:ea typeface="Roboto"/>
                          <a:cs typeface="Roboto"/>
                          <a:sym typeface="Roboto"/>
                        </a:rPr>
                        <a:t>L_max</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in Maximum Lift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4490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L_max_clean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Lift Coefficient for Clean Configuration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4196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L_max_L</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Lift Coefficient at Landing</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5791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L_max_S_cln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Lift Coefficient at Stall for Clean Configuration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421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L_max_S</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Lift Coefficient at Stall with Flaps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421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L_max_TO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Lift Coefficient at Takeoff</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421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L@C_D_min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Lift Coefficient at Min drag coefficient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sqrt((C</a:t>
                      </a:r>
                      <a:r>
                        <a:rPr lang="en" sz="1300" baseline="-25000">
                          <a:solidFill>
                            <a:schemeClr val="lt1"/>
                          </a:solidFill>
                          <a:latin typeface="Roboto"/>
                          <a:ea typeface="Roboto"/>
                          <a:cs typeface="Roboto"/>
                          <a:sym typeface="Roboto"/>
                        </a:rPr>
                        <a:t>D_Min </a:t>
                      </a: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D0</a:t>
                      </a:r>
                      <a:r>
                        <a:rPr lang="en" sz="1300">
                          <a:solidFill>
                            <a:schemeClr val="lt1"/>
                          </a:solidFill>
                          <a:latin typeface="Roboto"/>
                          <a:ea typeface="Roboto"/>
                          <a:cs typeface="Roboto"/>
                          <a:sym typeface="Roboto"/>
                        </a:rPr>
                        <a:t>)/B</a:t>
                      </a:r>
                      <a:r>
                        <a:rPr lang="en" sz="1300" baseline="-25000">
                          <a:solidFill>
                            <a:schemeClr val="lt1"/>
                          </a:solidFill>
                          <a:latin typeface="Roboto"/>
                          <a:ea typeface="Roboto"/>
                          <a:cs typeface="Roboto"/>
                          <a:sym typeface="Roboto"/>
                        </a:rPr>
                        <a:t>DP</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4213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L_1</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Airplane Steady State Lift Coefficient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(n*W</a:t>
                      </a:r>
                      <a:r>
                        <a:rPr lang="en" sz="1300" baseline="-25000">
                          <a:solidFill>
                            <a:schemeClr val="lt1"/>
                          </a:solidFill>
                          <a:latin typeface="Roboto"/>
                          <a:ea typeface="Roboto"/>
                          <a:cs typeface="Roboto"/>
                          <a:sym typeface="Roboto"/>
                        </a:rPr>
                        <a:t>current</a:t>
                      </a:r>
                      <a:r>
                        <a:rPr lang="en" sz="1300">
                          <a:solidFill>
                            <a:schemeClr val="lt1"/>
                          </a:solidFill>
                          <a:latin typeface="Roboto"/>
                          <a:ea typeface="Roboto"/>
                          <a:cs typeface="Roboto"/>
                          <a:sym typeface="Roboto"/>
                        </a:rPr>
                        <a:t>)/(q</a:t>
                      </a:r>
                      <a:r>
                        <a:rPr lang="en" sz="1300" baseline="-25000">
                          <a:solidFill>
                            <a:schemeClr val="lt1"/>
                          </a:solidFill>
                          <a:latin typeface="Roboto"/>
                          <a:ea typeface="Roboto"/>
                          <a:cs typeface="Roboto"/>
                          <a:sym typeface="Roboto"/>
                        </a:rPr>
                        <a:t>1</a:t>
                      </a: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bl>
          </a:graphicData>
        </a:graphic>
      </p:graphicFrame>
      <p:graphicFrame>
        <p:nvGraphicFramePr>
          <p:cNvPr id="774" name="Google Shape;774;p8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71</a:t>
            </a:fld>
            <a:endParaRPr/>
          </a:p>
        </p:txBody>
      </p:sp>
      <p:sp>
        <p:nvSpPr>
          <p:cNvPr id="780" name="Google Shape;780;p83"/>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81" name="Google Shape;781;p8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82" name="Google Shape;782;p83"/>
          <p:cNvGraphicFramePr/>
          <p:nvPr/>
        </p:nvGraphicFramePr>
        <p:xfrm>
          <a:off x="264413" y="666875"/>
          <a:ext cx="8615175" cy="3809750"/>
        </p:xfrm>
        <a:graphic>
          <a:graphicData uri="http://schemas.openxmlformats.org/drawingml/2006/table">
            <a:tbl>
              <a:tblPr>
                <a:noFill/>
                <a:tableStyleId>{5E8E6FE0-7721-4999-95ED-968F0FBED4CF}</a:tableStyleId>
              </a:tblPr>
              <a:tblGrid>
                <a:gridCol w="990375">
                  <a:extLst>
                    <a:ext uri="{9D8B030D-6E8A-4147-A177-3AD203B41FA5}">
                      <a16:colId xmlns:a16="http://schemas.microsoft.com/office/drawing/2014/main" val="20000"/>
                    </a:ext>
                  </a:extLst>
                </a:gridCol>
                <a:gridCol w="3544950">
                  <a:extLst>
                    <a:ext uri="{9D8B030D-6E8A-4147-A177-3AD203B41FA5}">
                      <a16:colId xmlns:a16="http://schemas.microsoft.com/office/drawing/2014/main" val="20001"/>
                    </a:ext>
                  </a:extLst>
                </a:gridCol>
                <a:gridCol w="4079850">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Total Span Efficiency Factor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a:t>
                      </a:r>
                      <a:r>
                        <a:rPr lang="en" sz="1300" baseline="-25000">
                          <a:solidFill>
                            <a:schemeClr val="lt1"/>
                          </a:solidFill>
                          <a:latin typeface="Roboto"/>
                          <a:ea typeface="Roboto"/>
                          <a:cs typeface="Roboto"/>
                          <a:sym typeface="Roboto"/>
                        </a:rPr>
                        <a:t>clean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Clean Configuration Span Efficiency Factor</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a:t>
                      </a:r>
                      <a:r>
                        <a:rPr lang="en" sz="1300" baseline="-25000">
                          <a:solidFill>
                            <a:schemeClr val="lt1"/>
                          </a:solidFill>
                          <a:latin typeface="Roboto"/>
                          <a:ea typeface="Roboto"/>
                          <a:cs typeface="Roboto"/>
                          <a:sym typeface="Roboto"/>
                        </a:rPr>
                        <a:t>L</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Landing Span Efficiency Factor</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Span Efficiency Factor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Roskam’s research on single engine propeller aircraft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Ratio at Takeoff</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at Takeoff/Max Power</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t>
                      </a:r>
                      <a:r>
                        <a:rPr lang="en" sz="1300" baseline="-25000">
                          <a:solidFill>
                            <a:schemeClr val="lt1"/>
                          </a:solidFill>
                          <a:latin typeface="Roboto"/>
                          <a:ea typeface="Roboto"/>
                          <a:cs typeface="Roboto"/>
                          <a:sym typeface="Roboto"/>
                        </a:rPr>
                        <a:t>5000</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Ratio at 5000 ft Altitude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 5000 ft/Maximum Power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t>
                      </a:r>
                      <a:r>
                        <a:rPr lang="en" sz="1300" baseline="-25000">
                          <a:solidFill>
                            <a:schemeClr val="lt1"/>
                          </a:solidFill>
                          <a:latin typeface="Roboto"/>
                          <a:ea typeface="Roboto"/>
                          <a:cs typeface="Roboto"/>
                          <a:sym typeface="Roboto"/>
                        </a:rPr>
                        <a:t>Cr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Ratio at Cruise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at Cruise/Maximum Power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t>
                      </a:r>
                      <a:r>
                        <a:rPr lang="en" sz="1300" baseline="-25000">
                          <a:solidFill>
                            <a:schemeClr val="lt1"/>
                          </a:solidFill>
                          <a:latin typeface="Roboto"/>
                          <a:ea typeface="Roboto"/>
                          <a:cs typeface="Roboto"/>
                          <a:sym typeface="Roboto"/>
                        </a:rPr>
                        <a:t>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Ratio During Maneuver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at Maneuver/Maximum Power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t>
                      </a:r>
                      <a:r>
                        <a:rPr lang="en" sz="1300" baseline="-25000">
                          <a:solidFill>
                            <a:schemeClr val="lt1"/>
                          </a:solidFill>
                          <a:latin typeface="Roboto"/>
                          <a:ea typeface="Roboto"/>
                          <a:cs typeface="Roboto"/>
                          <a:sym typeface="Roboto"/>
                        </a:rPr>
                        <a:t>MaxCont</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Power Ratio for Maximum Continuous Thrust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Maximum Continuous Power/ Maximum Power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9"/>
                  </a:ext>
                </a:extLst>
              </a:tr>
            </a:tbl>
          </a:graphicData>
        </a:graphic>
      </p:graphicFrame>
      <p:graphicFrame>
        <p:nvGraphicFramePr>
          <p:cNvPr id="783" name="Google Shape;783;p8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8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72</a:t>
            </a:fld>
            <a:endParaRPr/>
          </a:p>
        </p:txBody>
      </p:sp>
      <p:sp>
        <p:nvSpPr>
          <p:cNvPr id="789" name="Google Shape;789;p84"/>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90" name="Google Shape;790;p8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791" name="Google Shape;791;p84"/>
          <p:cNvGraphicFramePr/>
          <p:nvPr/>
        </p:nvGraphicFramePr>
        <p:xfrm>
          <a:off x="120913" y="468760"/>
          <a:ext cx="8902175" cy="4404095"/>
        </p:xfrm>
        <a:graphic>
          <a:graphicData uri="http://schemas.openxmlformats.org/drawingml/2006/table">
            <a:tbl>
              <a:tblPr>
                <a:noFill/>
                <a:tableStyleId>{5E8E6FE0-7721-4999-95ED-968F0FBED4CF}</a:tableStyleId>
              </a:tblPr>
              <a:tblGrid>
                <a:gridCol w="920250">
                  <a:extLst>
                    <a:ext uri="{9D8B030D-6E8A-4147-A177-3AD203B41FA5}">
                      <a16:colId xmlns:a16="http://schemas.microsoft.com/office/drawing/2014/main" val="20000"/>
                    </a:ext>
                  </a:extLst>
                </a:gridCol>
                <a:gridCol w="3503225">
                  <a:extLst>
                    <a:ext uri="{9D8B030D-6E8A-4147-A177-3AD203B41FA5}">
                      <a16:colId xmlns:a16="http://schemas.microsoft.com/office/drawing/2014/main" val="20001"/>
                    </a:ext>
                  </a:extLst>
                </a:gridCol>
                <a:gridCol w="4478700">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h</a:t>
                      </a:r>
                      <a:r>
                        <a:rPr lang="en" sz="1300" baseline="-25000">
                          <a:solidFill>
                            <a:schemeClr val="lt1"/>
                          </a:solidFill>
                          <a:latin typeface="Roboto"/>
                          <a:ea typeface="Roboto"/>
                          <a:cs typeface="Roboto"/>
                          <a:sym typeface="Roboto"/>
                        </a:rPr>
                        <a:t>cr</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Altitude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from current electric aircraft competition</a:t>
                      </a:r>
                      <a:r>
                        <a:rPr lang="en" sz="1300" b="1">
                          <a:solidFill>
                            <a:schemeClr val="lt1"/>
                          </a:solidFill>
                          <a:latin typeface="Roboto"/>
                          <a:ea typeface="Roboto"/>
                          <a:cs typeface="Roboto"/>
                          <a:sym typeface="Roboto"/>
                        </a:rPr>
                        <a:t> </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h</a:t>
                      </a:r>
                      <a:r>
                        <a:rPr lang="en" sz="1300" baseline="-25000">
                          <a:solidFill>
                            <a:schemeClr val="lt1"/>
                          </a:solidFill>
                          <a:latin typeface="Roboto"/>
                          <a:ea typeface="Roboto"/>
                          <a:cs typeface="Roboto"/>
                          <a:sym typeface="Roboto"/>
                        </a:rPr>
                        <a:t>L</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Landing</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Rocky Mountain Regional Airport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50255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h</a:t>
                      </a:r>
                      <a:r>
                        <a:rPr lang="en" sz="1300" baseline="-25000">
                          <a:solidFill>
                            <a:schemeClr val="lt1"/>
                          </a:solidFill>
                          <a:latin typeface="Roboto"/>
                          <a:ea typeface="Roboto"/>
                          <a:cs typeface="Roboto"/>
                          <a:sym typeface="Roboto"/>
                        </a:rPr>
                        <a:t>M</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for Maneuver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Rocky Mountain Regional Airport, assuming maneuver during takeoff in case of emergency</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5408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h</a:t>
                      </a:r>
                      <a:r>
                        <a:rPr lang="en" sz="1300" baseline="-25000">
                          <a:solidFill>
                            <a:schemeClr val="lt1"/>
                          </a:solidFill>
                          <a:latin typeface="Roboto"/>
                          <a:ea typeface="Roboto"/>
                          <a:cs typeface="Roboto"/>
                          <a:sym typeface="Roboto"/>
                        </a:rPr>
                        <a:t>S</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Stall Out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Rocky Mountain Regional Airport, assuming stall during takeoff in case of emergency</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h</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Takeoff</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Altitude at Rocky Mountain Regional Airport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L/D</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Lift to Drag Ratio for the Aircraft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C</a:t>
                      </a:r>
                      <a:r>
                        <a:rPr lang="en" sz="1300" baseline="-25000">
                          <a:solidFill>
                            <a:schemeClr val="lt1"/>
                          </a:solidFill>
                          <a:latin typeface="Roboto"/>
                          <a:ea typeface="Roboto"/>
                          <a:cs typeface="Roboto"/>
                          <a:sym typeface="Roboto"/>
                        </a:rPr>
                        <a:t>L_1</a:t>
                      </a:r>
                      <a:r>
                        <a:rPr lang="en" sz="1300">
                          <a:solidFill>
                            <a:schemeClr val="lt1"/>
                          </a:solidFill>
                          <a:latin typeface="Roboto"/>
                          <a:ea typeface="Roboto"/>
                          <a:cs typeface="Roboto"/>
                          <a:sym typeface="Roboto"/>
                        </a:rPr>
                        <a:t>/C</a:t>
                      </a:r>
                      <a:r>
                        <a:rPr lang="en" sz="1300" baseline="-25000">
                          <a:solidFill>
                            <a:schemeClr val="lt1"/>
                          </a:solidFill>
                          <a:latin typeface="Roboto"/>
                          <a:ea typeface="Roboto"/>
                          <a:cs typeface="Roboto"/>
                          <a:sym typeface="Roboto"/>
                        </a:rPr>
                        <a:t>D_1</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t>
                      </a:r>
                      <a:r>
                        <a:rPr lang="en" sz="1300" baseline="-25000">
                          <a:solidFill>
                            <a:schemeClr val="lt1"/>
                          </a:solidFill>
                          <a:latin typeface="Roboto"/>
                          <a:ea typeface="Roboto"/>
                          <a:cs typeface="Roboto"/>
                          <a:sym typeface="Roboto"/>
                        </a:rPr>
                        <a:t>Cr_Max</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Critical Mach Number During Cruise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V</a:t>
                      </a:r>
                      <a:r>
                        <a:rPr lang="en" sz="1300" baseline="-25000">
                          <a:solidFill>
                            <a:schemeClr val="lt1"/>
                          </a:solidFill>
                          <a:latin typeface="Roboto"/>
                          <a:ea typeface="Roboto"/>
                          <a:cs typeface="Roboto"/>
                          <a:sym typeface="Roboto"/>
                        </a:rPr>
                        <a:t>Cr_Max</a:t>
                      </a:r>
                      <a:r>
                        <a:rPr lang="en" sz="1300">
                          <a:solidFill>
                            <a:schemeClr val="lt1"/>
                          </a:solidFill>
                          <a:latin typeface="Roboto"/>
                          <a:ea typeface="Roboto"/>
                          <a:cs typeface="Roboto"/>
                          <a:sym typeface="Roboto"/>
                        </a:rPr>
                        <a:t>/628.27 (628.27 kts = Speed of Sound @ 14,000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t>
                      </a:r>
                      <a:r>
                        <a:rPr lang="en" sz="1300" baseline="-25000">
                          <a:solidFill>
                            <a:schemeClr val="lt1"/>
                          </a:solidFill>
                          <a:latin typeface="Roboto"/>
                          <a:ea typeface="Roboto"/>
                          <a:cs typeface="Roboto"/>
                          <a:sym typeface="Roboto"/>
                        </a:rPr>
                        <a:t>M</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Maneuver Mach Number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V</a:t>
                      </a:r>
                      <a:r>
                        <a:rPr lang="en" sz="1300" baseline="-25000">
                          <a:solidFill>
                            <a:schemeClr val="lt1"/>
                          </a:solidFill>
                          <a:latin typeface="Roboto"/>
                          <a:ea typeface="Roboto"/>
                          <a:cs typeface="Roboto"/>
                          <a:sym typeface="Roboto"/>
                        </a:rPr>
                        <a:t>M</a:t>
                      </a:r>
                      <a:r>
                        <a:rPr lang="en" sz="1300">
                          <a:solidFill>
                            <a:schemeClr val="lt1"/>
                          </a:solidFill>
                          <a:latin typeface="Roboto"/>
                          <a:ea typeface="Roboto"/>
                          <a:cs typeface="Roboto"/>
                          <a:sym typeface="Roboto"/>
                        </a:rPr>
                        <a:t>/648.26 ( 648.26 kts = Speed of Sound @ 5,673 ft)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r h="3809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ƞ</a:t>
                      </a:r>
                      <a:r>
                        <a:rPr lang="en" sz="1300" baseline="-25000">
                          <a:solidFill>
                            <a:schemeClr val="lt1"/>
                          </a:solidFill>
                          <a:latin typeface="Roboto"/>
                          <a:ea typeface="Roboto"/>
                          <a:cs typeface="Roboto"/>
                          <a:sym typeface="Roboto"/>
                        </a:rPr>
                        <a:t>⅀prop</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Propeller Efficiency Factor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Determined from current propeller market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9"/>
                  </a:ext>
                </a:extLst>
              </a:tr>
            </a:tbl>
          </a:graphicData>
        </a:graphic>
      </p:graphicFrame>
      <p:graphicFrame>
        <p:nvGraphicFramePr>
          <p:cNvPr id="792" name="Google Shape;792;p8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8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73</a:t>
            </a:fld>
            <a:endParaRPr/>
          </a:p>
        </p:txBody>
      </p:sp>
      <p:sp>
        <p:nvSpPr>
          <p:cNvPr id="798" name="Google Shape;798;p85"/>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799" name="Google Shape;799;p8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800" name="Google Shape;800;p85"/>
          <p:cNvGraphicFramePr/>
          <p:nvPr/>
        </p:nvGraphicFramePr>
        <p:xfrm>
          <a:off x="363638" y="476413"/>
          <a:ext cx="8416725" cy="4190675"/>
        </p:xfrm>
        <a:graphic>
          <a:graphicData uri="http://schemas.openxmlformats.org/drawingml/2006/table">
            <a:tbl>
              <a:tblPr>
                <a:noFill/>
                <a:tableStyleId>{5E8E6FE0-7721-4999-95ED-968F0FBED4CF}</a:tableStyleId>
              </a:tblPr>
              <a:tblGrid>
                <a:gridCol w="801825">
                  <a:extLst>
                    <a:ext uri="{9D8B030D-6E8A-4147-A177-3AD203B41FA5}">
                      <a16:colId xmlns:a16="http://schemas.microsoft.com/office/drawing/2014/main" val="20000"/>
                    </a:ext>
                  </a:extLst>
                </a:gridCol>
                <a:gridCol w="2990100">
                  <a:extLst>
                    <a:ext uri="{9D8B030D-6E8A-4147-A177-3AD203B41FA5}">
                      <a16:colId xmlns:a16="http://schemas.microsoft.com/office/drawing/2014/main" val="20001"/>
                    </a:ext>
                  </a:extLst>
                </a:gridCol>
                <a:gridCol w="4624800">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n</a:t>
                      </a:r>
                      <a:r>
                        <a:rPr lang="en" sz="1300" baseline="-25000">
                          <a:solidFill>
                            <a:schemeClr val="lt1"/>
                          </a:solidFill>
                          <a:latin typeface="Roboto"/>
                          <a:ea typeface="Roboto"/>
                          <a:cs typeface="Roboto"/>
                          <a:sym typeface="Roboto"/>
                        </a:rPr>
                        <a:t>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Number of g’s pulled during maneuver</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1/cos(15°) [15° is a FAR 23 Requirement for banked turns]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q</a:t>
                      </a:r>
                      <a:r>
                        <a:rPr lang="en" sz="1300" baseline="-25000">
                          <a:solidFill>
                            <a:schemeClr val="lt1"/>
                          </a:solidFill>
                          <a:latin typeface="Roboto"/>
                          <a:ea typeface="Roboto"/>
                          <a:cs typeface="Roboto"/>
                          <a:sym typeface="Roboto"/>
                        </a:rPr>
                        <a:t>1</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Dynamic Pressure [lbs/ft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0.5*⍴*V</a:t>
                      </a:r>
                      <a:r>
                        <a:rPr lang="en" sz="1300" baseline="-25000">
                          <a:solidFill>
                            <a:schemeClr val="lt1"/>
                          </a:solidFill>
                          <a:latin typeface="Roboto"/>
                          <a:ea typeface="Roboto"/>
                          <a:cs typeface="Roboto"/>
                          <a:sym typeface="Roboto"/>
                        </a:rPr>
                        <a:t>Cr_max</a:t>
                      </a:r>
                      <a:r>
                        <a:rPr lang="en" sz="1300" baseline="30000">
                          <a:solidFill>
                            <a:schemeClr val="lt1"/>
                          </a:solidFill>
                          <a:latin typeface="Roboto"/>
                          <a:ea typeface="Roboto"/>
                          <a:cs typeface="Roboto"/>
                          <a:sym typeface="Roboto"/>
                        </a:rPr>
                        <a:t>2</a:t>
                      </a:r>
                      <a:endParaRPr sz="1300" baseline="30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RC/V</a:t>
                      </a:r>
                      <a:r>
                        <a:rPr lang="en" sz="1300" baseline="-25000">
                          <a:solidFill>
                            <a:schemeClr val="lt1"/>
                          </a:solidFill>
                          <a:latin typeface="Roboto"/>
                          <a:ea typeface="Roboto"/>
                          <a:cs typeface="Roboto"/>
                          <a:sym typeface="Roboto"/>
                        </a:rPr>
                        <a:t>s</a:t>
                      </a:r>
                      <a:r>
                        <a:rPr lang="en" sz="1300" baseline="30000">
                          <a:solidFill>
                            <a:schemeClr val="lt1"/>
                          </a:solidFill>
                          <a:latin typeface="Roboto"/>
                          <a:ea typeface="Roboto"/>
                          <a:cs typeface="Roboto"/>
                          <a:sym typeface="Roboto"/>
                        </a:rPr>
                        <a:t>2</a:t>
                      </a:r>
                      <a:endParaRPr sz="1300" baseline="30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FAR 23.67 Requirement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Rate of Climb/(Stall Speed)</a:t>
                      </a:r>
                      <a:r>
                        <a:rPr lang="en" sz="1300" baseline="30000">
                          <a:solidFill>
                            <a:schemeClr val="lt1"/>
                          </a:solidFill>
                          <a:latin typeface="Roboto"/>
                          <a:ea typeface="Roboto"/>
                          <a:cs typeface="Roboto"/>
                          <a:sym typeface="Roboto"/>
                        </a:rPr>
                        <a:t>2</a:t>
                      </a:r>
                      <a:endParaRPr sz="1300" b="1" baseline="30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L</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Landing Distance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0.6 * S</a:t>
                      </a:r>
                      <a:r>
                        <a:rPr lang="en" sz="1300" baseline="-25000">
                          <a:solidFill>
                            <a:schemeClr val="lt1"/>
                          </a:solidFill>
                          <a:latin typeface="Roboto"/>
                          <a:ea typeface="Roboto"/>
                          <a:cs typeface="Roboto"/>
                          <a:sym typeface="Roboto"/>
                        </a:rPr>
                        <a:t>TO</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Distance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Runway at Rocky Mountain Regional Airport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TOG</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Ground Roll Distance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S</a:t>
                      </a:r>
                      <a:r>
                        <a:rPr lang="en" sz="1300" baseline="-25000">
                          <a:solidFill>
                            <a:schemeClr val="lt1"/>
                          </a:solidFill>
                          <a:latin typeface="Roboto"/>
                          <a:ea typeface="Roboto"/>
                          <a:cs typeface="Roboto"/>
                          <a:sym typeface="Roboto"/>
                        </a:rPr>
                        <a:t>TO</a:t>
                      </a:r>
                      <a:r>
                        <a:rPr lang="en" sz="1300">
                          <a:solidFill>
                            <a:schemeClr val="lt1"/>
                          </a:solidFill>
                          <a:latin typeface="Roboto"/>
                          <a:ea typeface="Roboto"/>
                          <a:cs typeface="Roboto"/>
                          <a:sym typeface="Roboto"/>
                        </a:rPr>
                        <a:t>/1.66</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Optimal design point on performance plot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a:t>
                      </a:r>
                      <a:r>
                        <a:rPr lang="en" sz="1300" baseline="-25000">
                          <a:solidFill>
                            <a:schemeClr val="lt1"/>
                          </a:solidFill>
                          <a:latin typeface="Roboto"/>
                          <a:ea typeface="Roboto"/>
                          <a:cs typeface="Roboto"/>
                          <a:sym typeface="Roboto"/>
                        </a:rPr>
                        <a:t>WET</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Aircraft Wetted Area [ft</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log(S</a:t>
                      </a:r>
                      <a:r>
                        <a:rPr lang="en" sz="1300" baseline="-25000">
                          <a:solidFill>
                            <a:schemeClr val="lt1"/>
                          </a:solidFill>
                          <a:latin typeface="Roboto"/>
                          <a:ea typeface="Roboto"/>
                          <a:cs typeface="Roboto"/>
                          <a:sym typeface="Roboto"/>
                        </a:rPr>
                        <a:t>WET</a:t>
                      </a:r>
                      <a:r>
                        <a:rPr lang="en" sz="1300">
                          <a:solidFill>
                            <a:schemeClr val="lt1"/>
                          </a:solidFill>
                          <a:latin typeface="Roboto"/>
                          <a:ea typeface="Roboto"/>
                          <a:cs typeface="Roboto"/>
                          <a:sym typeface="Roboto"/>
                        </a:rPr>
                        <a:t>) = c + d*log(W</a:t>
                      </a:r>
                      <a:r>
                        <a:rPr lang="en" sz="1300" baseline="-25000">
                          <a:solidFill>
                            <a:schemeClr val="lt1"/>
                          </a:solidFill>
                          <a:latin typeface="Roboto"/>
                          <a:ea typeface="Roboto"/>
                          <a:cs typeface="Roboto"/>
                          <a:sym typeface="Roboto"/>
                        </a:rPr>
                        <a:t>TO</a:t>
                      </a: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ΔT</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Temperature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9"/>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ΔT</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Change Temperature @ Takeoff</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Chosen for design considerations and trade studies</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10"/>
                  </a:ext>
                </a:extLst>
              </a:tr>
            </a:tbl>
          </a:graphicData>
        </a:graphic>
      </p:graphicFrame>
      <p:graphicFrame>
        <p:nvGraphicFramePr>
          <p:cNvPr id="801" name="Google Shape;801;p8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74</a:t>
            </a:fld>
            <a:endParaRPr/>
          </a:p>
        </p:txBody>
      </p:sp>
      <p:sp>
        <p:nvSpPr>
          <p:cNvPr id="807" name="Google Shape;807;p86"/>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08" name="Google Shape;808;p8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809" name="Google Shape;809;p86"/>
          <p:cNvGraphicFramePr/>
          <p:nvPr/>
        </p:nvGraphicFramePr>
        <p:xfrm>
          <a:off x="415575" y="666897"/>
          <a:ext cx="8312850" cy="3809705"/>
        </p:xfrm>
        <a:graphic>
          <a:graphicData uri="http://schemas.openxmlformats.org/drawingml/2006/table">
            <a:tbl>
              <a:tblPr>
                <a:noFill/>
                <a:tableStyleId>{5E8E6FE0-7721-4999-95ED-968F0FBED4CF}</a:tableStyleId>
              </a:tblPr>
              <a:tblGrid>
                <a:gridCol w="1050775">
                  <a:extLst>
                    <a:ext uri="{9D8B030D-6E8A-4147-A177-3AD203B41FA5}">
                      <a16:colId xmlns:a16="http://schemas.microsoft.com/office/drawing/2014/main" val="20000"/>
                    </a:ext>
                  </a:extLst>
                </a:gridCol>
                <a:gridCol w="3264350">
                  <a:extLst>
                    <a:ext uri="{9D8B030D-6E8A-4147-A177-3AD203B41FA5}">
                      <a16:colId xmlns:a16="http://schemas.microsoft.com/office/drawing/2014/main" val="20001"/>
                    </a:ext>
                  </a:extLst>
                </a:gridCol>
                <a:gridCol w="399772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TurnRate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Turn Rate during Maneuver [rad/s]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g*sqrt(n</a:t>
                      </a:r>
                      <a:r>
                        <a:rPr lang="en" sz="1300" baseline="-25000">
                          <a:solidFill>
                            <a:schemeClr val="lt1"/>
                          </a:solidFill>
                          <a:latin typeface="Roboto"/>
                          <a:ea typeface="Roboto"/>
                          <a:cs typeface="Roboto"/>
                          <a:sym typeface="Roboto"/>
                        </a:rPr>
                        <a:t>M</a:t>
                      </a:r>
                      <a:r>
                        <a:rPr lang="en" sz="1300" baseline="30000">
                          <a:solidFill>
                            <a:schemeClr val="lt1"/>
                          </a:solidFill>
                          <a:latin typeface="Roboto"/>
                          <a:ea typeface="Roboto"/>
                          <a:cs typeface="Roboto"/>
                          <a:sym typeface="Roboto"/>
                        </a:rPr>
                        <a:t>2</a:t>
                      </a:r>
                      <a:r>
                        <a:rPr lang="en" sz="1300">
                          <a:solidFill>
                            <a:schemeClr val="lt1"/>
                          </a:solidFill>
                          <a:latin typeface="Roboto"/>
                          <a:ea typeface="Roboto"/>
                          <a:cs typeface="Roboto"/>
                          <a:sym typeface="Roboto"/>
                        </a:rPr>
                        <a:t> - 1)/V</a:t>
                      </a:r>
                      <a:r>
                        <a:rPr lang="en" sz="1300" baseline="-25000">
                          <a:solidFill>
                            <a:schemeClr val="lt1"/>
                          </a:solidFill>
                          <a:latin typeface="Roboto"/>
                          <a:ea typeface="Roboto"/>
                          <a:cs typeface="Roboto"/>
                          <a:sym typeface="Roboto"/>
                        </a:rPr>
                        <a:t>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U</a:t>
                      </a:r>
                      <a:r>
                        <a:rPr lang="en" sz="1300" baseline="-25000">
                          <a:solidFill>
                            <a:schemeClr val="lt1"/>
                          </a:solidFill>
                          <a:latin typeface="Roboto"/>
                          <a:ea typeface="Roboto"/>
                          <a:cs typeface="Roboto"/>
                          <a:sym typeface="Roboto"/>
                        </a:rPr>
                        <a:t>1</a:t>
                      </a:r>
                      <a:r>
                        <a:rPr lang="en" sz="1300">
                          <a:solidFill>
                            <a:schemeClr val="lt1"/>
                          </a:solidFill>
                          <a:latin typeface="Roboto"/>
                          <a:ea typeface="Roboto"/>
                          <a:cs typeface="Roboto"/>
                          <a:sym typeface="Roboto"/>
                        </a:rPr>
                        <a:t> = V</a:t>
                      </a:r>
                      <a:r>
                        <a:rPr lang="en" sz="1300" baseline="-25000">
                          <a:solidFill>
                            <a:schemeClr val="lt1"/>
                          </a:solidFill>
                          <a:latin typeface="Roboto"/>
                          <a:ea typeface="Roboto"/>
                          <a:cs typeface="Roboto"/>
                          <a:sym typeface="Roboto"/>
                        </a:rPr>
                        <a:t>Cr_Max</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Cruise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Provided by customer</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V</a:t>
                      </a:r>
                      <a:r>
                        <a:rPr lang="en" sz="1300" baseline="-25000">
                          <a:solidFill>
                            <a:schemeClr val="lt1"/>
                          </a:solidFill>
                          <a:latin typeface="Roboto"/>
                          <a:ea typeface="Roboto"/>
                          <a:cs typeface="Roboto"/>
                          <a:sym typeface="Roboto"/>
                        </a:rPr>
                        <a:t>L</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Landing Approach Velocity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1.4 * S</a:t>
                      </a:r>
                      <a:r>
                        <a:rPr lang="en" sz="1300" baseline="-25000">
                          <a:solidFill>
                            <a:schemeClr val="lt1"/>
                          </a:solidFill>
                          <a:latin typeface="Roboto"/>
                          <a:ea typeface="Roboto"/>
                          <a:cs typeface="Roboto"/>
                          <a:sym typeface="Roboto"/>
                        </a:rPr>
                        <a:t>L</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V</a:t>
                      </a:r>
                      <a:r>
                        <a:rPr lang="en" sz="1300" baseline="-25000">
                          <a:solidFill>
                            <a:schemeClr val="lt1"/>
                          </a:solidFill>
                          <a:latin typeface="Roboto"/>
                          <a:ea typeface="Roboto"/>
                          <a:cs typeface="Roboto"/>
                          <a:sym typeface="Roboto"/>
                        </a:rPr>
                        <a:t>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Maneuver Speed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1.4 * V</a:t>
                      </a:r>
                      <a:r>
                        <a:rPr lang="en" sz="1300" baseline="-25000">
                          <a:solidFill>
                            <a:schemeClr val="lt1"/>
                          </a:solidFill>
                          <a:latin typeface="Roboto"/>
                          <a:ea typeface="Roboto"/>
                          <a:cs typeface="Roboto"/>
                          <a:sym typeface="Roboto"/>
                        </a:rPr>
                        <a: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V</a:t>
                      </a:r>
                      <a:r>
                        <a:rPr lang="en" sz="1300" baseline="-25000">
                          <a:solidFill>
                            <a:schemeClr val="lt1"/>
                          </a:solidFill>
                          <a:latin typeface="Roboto"/>
                          <a:ea typeface="Roboto"/>
                          <a:cs typeface="Roboto"/>
                          <a:sym typeface="Roboto"/>
                        </a:rPr>
                        <a: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Stall Speed with Flaps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FAR 23 requirement to have stall speed of 61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Empty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Intersection of regression and sum</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Cr</a:t>
                      </a: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Mid Cruise to Takeoff Weight Ratio</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Equal to 1 because no weight lost during mission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7"/>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L</a:t>
                      </a: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Landing to Takeoff Weight Ratio</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Equal to 1 because no weight lost during mission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8"/>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M</a:t>
                      </a: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Maneuver to Takeoff Weight Ratio</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Equal to 1 because no weight lost during mission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9"/>
                  </a:ext>
                </a:extLst>
              </a:tr>
            </a:tbl>
          </a:graphicData>
        </a:graphic>
      </p:graphicFrame>
      <p:graphicFrame>
        <p:nvGraphicFramePr>
          <p:cNvPr id="810" name="Google Shape;810;p8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8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75</a:t>
            </a:fld>
            <a:endParaRPr/>
          </a:p>
        </p:txBody>
      </p:sp>
      <p:sp>
        <p:nvSpPr>
          <p:cNvPr id="816" name="Google Shape;816;p87"/>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17" name="Google Shape;817;p8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N</a:t>
            </a:r>
            <a:r>
              <a:rPr lang="en" sz="2650"/>
              <a:t>OMENCLATURE</a:t>
            </a:r>
            <a:endParaRPr/>
          </a:p>
        </p:txBody>
      </p:sp>
      <p:graphicFrame>
        <p:nvGraphicFramePr>
          <p:cNvPr id="818" name="Google Shape;818;p87"/>
          <p:cNvGraphicFramePr/>
          <p:nvPr/>
        </p:nvGraphicFramePr>
        <p:xfrm>
          <a:off x="415575" y="842113"/>
          <a:ext cx="8312850" cy="3459275"/>
        </p:xfrm>
        <a:graphic>
          <a:graphicData uri="http://schemas.openxmlformats.org/drawingml/2006/table">
            <a:tbl>
              <a:tblPr>
                <a:noFill/>
                <a:tableStyleId>{5E8E6FE0-7721-4999-95ED-968F0FBED4CF}</a:tableStyleId>
              </a:tblPr>
              <a:tblGrid>
                <a:gridCol w="1223950">
                  <a:extLst>
                    <a:ext uri="{9D8B030D-6E8A-4147-A177-3AD203B41FA5}">
                      <a16:colId xmlns:a16="http://schemas.microsoft.com/office/drawing/2014/main" val="20000"/>
                    </a:ext>
                  </a:extLst>
                </a:gridCol>
                <a:gridCol w="2701975">
                  <a:extLst>
                    <a:ext uri="{9D8B030D-6E8A-4147-A177-3AD203B41FA5}">
                      <a16:colId xmlns:a16="http://schemas.microsoft.com/office/drawing/2014/main" val="20001"/>
                    </a:ext>
                  </a:extLst>
                </a:gridCol>
                <a:gridCol w="438692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Variable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Name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Determination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S</a:t>
                      </a: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Stall to Takeoff Weight Ratio</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1 because no weight lost during mission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a:t>
                      </a:r>
                      <a:r>
                        <a:rPr lang="en" sz="1300" baseline="-25000">
                          <a:solidFill>
                            <a:schemeClr val="lt1"/>
                          </a:solidFill>
                          <a:latin typeface="Roboto"/>
                          <a:ea typeface="Roboto"/>
                          <a:cs typeface="Roboto"/>
                          <a:sym typeface="Roboto"/>
                        </a:rPr>
                        <a:t>TO</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Takeoff Weight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Intersection of regression and sum</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2"/>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(W/S)</a:t>
                      </a:r>
                      <a:r>
                        <a:rPr lang="en" sz="1300" baseline="-25000">
                          <a:solidFill>
                            <a:schemeClr val="lt1"/>
                          </a:solidFill>
                          <a:latin typeface="Roboto"/>
                          <a:ea typeface="Roboto"/>
                          <a:cs typeface="Roboto"/>
                          <a:sym typeface="Roboto"/>
                        </a:rPr>
                        <a:t>TO_S_cln</a:t>
                      </a:r>
                      <a:endParaRPr sz="1300" baseline="-25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Loading for Takeoff Weight at Stall for Clean Configuration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0.5 * C</a:t>
                      </a:r>
                      <a:r>
                        <a:rPr lang="en" sz="1300" baseline="-25000">
                          <a:solidFill>
                            <a:schemeClr val="lt1"/>
                          </a:solidFill>
                          <a:latin typeface="Roboto"/>
                          <a:ea typeface="Roboto"/>
                          <a:cs typeface="Roboto"/>
                          <a:sym typeface="Roboto"/>
                        </a:rPr>
                        <a:t>L_max_S_cln</a:t>
                      </a:r>
                      <a:r>
                        <a:rPr lang="en" sz="1300">
                          <a:solidFill>
                            <a:schemeClr val="lt1"/>
                          </a:solidFill>
                          <a:latin typeface="Roboto"/>
                          <a:ea typeface="Roboto"/>
                          <a:cs typeface="Roboto"/>
                          <a:sym typeface="Roboto"/>
                        </a:rPr>
                        <a:t> * ⍴ * V</a:t>
                      </a:r>
                      <a:r>
                        <a:rPr lang="en" sz="1300" baseline="-25000">
                          <a:solidFill>
                            <a:schemeClr val="lt1"/>
                          </a:solidFill>
                          <a:latin typeface="Roboto"/>
                          <a:ea typeface="Roboto"/>
                          <a:cs typeface="Roboto"/>
                          <a:sym typeface="Roboto"/>
                        </a:rPr>
                        <a:t>S_Clean</a:t>
                      </a:r>
                      <a:r>
                        <a:rPr lang="en" sz="1300" baseline="30000">
                          <a:solidFill>
                            <a:schemeClr val="lt1"/>
                          </a:solidFill>
                          <a:latin typeface="Roboto"/>
                          <a:ea typeface="Roboto"/>
                          <a:cs typeface="Roboto"/>
                          <a:sym typeface="Roboto"/>
                        </a:rPr>
                        <a:t>2</a:t>
                      </a:r>
                      <a:endParaRPr sz="1300" baseline="300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3"/>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(W/S)</a:t>
                      </a:r>
                      <a:r>
                        <a:rPr lang="en" sz="1300" baseline="-25000">
                          <a:solidFill>
                            <a:schemeClr val="lt1"/>
                          </a:solidFill>
                          <a:latin typeface="Roboto"/>
                          <a:ea typeface="Roboto"/>
                          <a:cs typeface="Roboto"/>
                          <a:sym typeface="Roboto"/>
                        </a:rPr>
                        <a:t>L</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Loading for Landing with Flaps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0.5 * C</a:t>
                      </a:r>
                      <a:r>
                        <a:rPr lang="en" sz="1300" baseline="-25000">
                          <a:solidFill>
                            <a:schemeClr val="lt1"/>
                          </a:solidFill>
                          <a:latin typeface="Roboto"/>
                          <a:ea typeface="Roboto"/>
                          <a:cs typeface="Roboto"/>
                          <a:sym typeface="Roboto"/>
                        </a:rPr>
                        <a:t>L_max_L</a:t>
                      </a:r>
                      <a:r>
                        <a:rPr lang="en" sz="1300">
                          <a:solidFill>
                            <a:schemeClr val="lt1"/>
                          </a:solidFill>
                          <a:latin typeface="Roboto"/>
                          <a:ea typeface="Roboto"/>
                          <a:cs typeface="Roboto"/>
                          <a:sym typeface="Roboto"/>
                        </a:rPr>
                        <a:t> * ⍴ * V</a:t>
                      </a:r>
                      <a:r>
                        <a:rPr lang="en" sz="1300" baseline="-25000">
                          <a:solidFill>
                            <a:schemeClr val="lt1"/>
                          </a:solidFill>
                          <a:latin typeface="Roboto"/>
                          <a:ea typeface="Roboto"/>
                          <a:cs typeface="Roboto"/>
                          <a:sym typeface="Roboto"/>
                        </a:rPr>
                        <a:t>L</a:t>
                      </a:r>
                      <a:r>
                        <a:rPr lang="en" sz="1300" baseline="30000">
                          <a:solidFill>
                            <a:schemeClr val="lt1"/>
                          </a:solidFill>
                          <a:latin typeface="Roboto"/>
                          <a:ea typeface="Roboto"/>
                          <a:cs typeface="Roboto"/>
                          <a:sym typeface="Roboto"/>
                        </a:rPr>
                        <a:t>2</a:t>
                      </a:r>
                      <a:endParaRPr sz="1300" baseline="30000">
                        <a:solidFill>
                          <a:schemeClr val="lt1"/>
                        </a:solidFill>
                        <a:latin typeface="Roboto"/>
                        <a:ea typeface="Roboto"/>
                        <a:cs typeface="Roboto"/>
                        <a:sym typeface="Roboto"/>
                      </a:endParaRPr>
                    </a:p>
                    <a:p>
                      <a:pPr marL="0" lvl="0" indent="0" algn="ctr" rtl="0">
                        <a:spcBef>
                          <a:spcPts val="0"/>
                        </a:spcBef>
                        <a:spcAft>
                          <a:spcPts val="0"/>
                        </a:spcAft>
                        <a:buNone/>
                      </a:pP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4"/>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(W/S)</a:t>
                      </a:r>
                      <a:r>
                        <a:rPr lang="en" sz="1300" baseline="-25000">
                          <a:solidFill>
                            <a:schemeClr val="lt1"/>
                          </a:solidFill>
                          <a:latin typeface="Roboto"/>
                          <a:ea typeface="Roboto"/>
                          <a:cs typeface="Roboto"/>
                          <a:sym typeface="Roboto"/>
                        </a:rPr>
                        <a:t>TO_S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Wing Loading for Takeoff Weight at Stall with Flaps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 0.5 * C</a:t>
                      </a:r>
                      <a:r>
                        <a:rPr lang="en" sz="1300" baseline="-25000">
                          <a:solidFill>
                            <a:schemeClr val="lt1"/>
                          </a:solidFill>
                          <a:latin typeface="Roboto"/>
                          <a:ea typeface="Roboto"/>
                          <a:cs typeface="Roboto"/>
                          <a:sym typeface="Roboto"/>
                        </a:rPr>
                        <a:t>L_TO</a:t>
                      </a:r>
                      <a:r>
                        <a:rPr lang="en" sz="1300">
                          <a:solidFill>
                            <a:schemeClr val="lt1"/>
                          </a:solidFill>
                          <a:latin typeface="Roboto"/>
                          <a:ea typeface="Roboto"/>
                          <a:cs typeface="Roboto"/>
                          <a:sym typeface="Roboto"/>
                        </a:rPr>
                        <a:t> * ⍴ * V</a:t>
                      </a:r>
                      <a:r>
                        <a:rPr lang="en" sz="1300" baseline="-25000">
                          <a:solidFill>
                            <a:schemeClr val="lt1"/>
                          </a:solidFill>
                          <a:latin typeface="Roboto"/>
                          <a:ea typeface="Roboto"/>
                          <a:cs typeface="Roboto"/>
                          <a:sym typeface="Roboto"/>
                        </a:rPr>
                        <a:t>Cr_max</a:t>
                      </a:r>
                      <a:r>
                        <a:rPr lang="en" sz="1300" baseline="30000">
                          <a:solidFill>
                            <a:schemeClr val="lt1"/>
                          </a:solidFill>
                          <a:latin typeface="Roboto"/>
                          <a:ea typeface="Roboto"/>
                          <a:cs typeface="Roboto"/>
                          <a:sym typeface="Roboto"/>
                        </a:rPr>
                        <a:t>2</a:t>
                      </a:r>
                      <a:endParaRPr sz="1300" baseline="30000">
                        <a:solidFill>
                          <a:schemeClr val="lt1"/>
                        </a:solidFill>
                        <a:latin typeface="Roboto"/>
                        <a:ea typeface="Roboto"/>
                        <a:cs typeface="Roboto"/>
                        <a:sym typeface="Roboto"/>
                      </a:endParaRPr>
                    </a:p>
                    <a:p>
                      <a:pPr marL="0" lvl="0" indent="0" algn="ctr" rtl="0">
                        <a:spcBef>
                          <a:spcPts val="0"/>
                        </a:spcBef>
                        <a:spcAft>
                          <a:spcPts val="0"/>
                        </a:spcAft>
                        <a:buNone/>
                      </a:pP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5"/>
                  </a:ext>
                </a:extLst>
              </a:tr>
              <a:tr h="32290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V</a:t>
                      </a:r>
                      <a:r>
                        <a:rPr lang="en" sz="1300" baseline="-25000">
                          <a:solidFill>
                            <a:schemeClr val="lt1"/>
                          </a:solidFill>
                          <a:latin typeface="Roboto"/>
                          <a:ea typeface="Roboto"/>
                          <a:cs typeface="Roboto"/>
                          <a:sym typeface="Roboto"/>
                        </a:rPr>
                        <a:t>S_clean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Stall Speed with Clean Configuration [kts]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FAR 23 Requirement of 61 kts for a stall speed</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06"/>
                  </a:ext>
                </a:extLst>
              </a:tr>
            </a:tbl>
          </a:graphicData>
        </a:graphic>
      </p:graphicFrame>
      <p:graphicFrame>
        <p:nvGraphicFramePr>
          <p:cNvPr id="819" name="Google Shape;819;p8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76</a:t>
            </a:fld>
            <a:endParaRPr/>
          </a:p>
        </p:txBody>
      </p:sp>
      <p:sp>
        <p:nvSpPr>
          <p:cNvPr id="825" name="Google Shape;825;p88"/>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Takeoff, Flaps, Gear Down Drag Polars: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26" name="Google Shape;826;p8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D</a:t>
            </a:r>
            <a:r>
              <a:rPr lang="en" sz="2650"/>
              <a:t>RAG</a:t>
            </a:r>
            <a:r>
              <a:rPr lang="en" sz="3300"/>
              <a:t> P</a:t>
            </a:r>
            <a:r>
              <a:rPr lang="en" sz="2650"/>
              <a:t>OLAR</a:t>
            </a:r>
            <a:r>
              <a:rPr lang="en" sz="3300"/>
              <a:t> C</a:t>
            </a:r>
            <a:r>
              <a:rPr lang="en" sz="2650"/>
              <a:t>ALCULATIONS</a:t>
            </a:r>
            <a:endParaRPr/>
          </a:p>
        </p:txBody>
      </p:sp>
      <p:pic>
        <p:nvPicPr>
          <p:cNvPr id="827" name="Google Shape;827;p88"/>
          <p:cNvPicPr preferRelativeResize="0"/>
          <p:nvPr/>
        </p:nvPicPr>
        <p:blipFill rotWithShape="1">
          <a:blip r:embed="rId3">
            <a:alphaModFix/>
          </a:blip>
          <a:srcRect r="1989"/>
          <a:stretch/>
        </p:blipFill>
        <p:spPr>
          <a:xfrm>
            <a:off x="0" y="1081050"/>
            <a:ext cx="9144001" cy="2981400"/>
          </a:xfrm>
          <a:prstGeom prst="rect">
            <a:avLst/>
          </a:prstGeom>
          <a:noFill/>
          <a:ln>
            <a:noFill/>
          </a:ln>
        </p:spPr>
      </p:pic>
      <p:graphicFrame>
        <p:nvGraphicFramePr>
          <p:cNvPr id="828" name="Google Shape;828;p8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77</a:t>
            </a:fld>
            <a:endParaRPr/>
          </a:p>
        </p:txBody>
      </p:sp>
      <p:sp>
        <p:nvSpPr>
          <p:cNvPr id="834" name="Google Shape;834;p89"/>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Landing, Flaps, Gear Down Drag Polars: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35" name="Google Shape;835;p8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D</a:t>
            </a:r>
            <a:r>
              <a:rPr lang="en" sz="2650"/>
              <a:t>RAG</a:t>
            </a:r>
            <a:r>
              <a:rPr lang="en" sz="3300"/>
              <a:t> P</a:t>
            </a:r>
            <a:r>
              <a:rPr lang="en" sz="2650"/>
              <a:t>OLAR</a:t>
            </a:r>
            <a:r>
              <a:rPr lang="en" sz="3300"/>
              <a:t> C</a:t>
            </a:r>
            <a:r>
              <a:rPr lang="en" sz="2650"/>
              <a:t>ALCULATIONS</a:t>
            </a:r>
            <a:endParaRPr/>
          </a:p>
        </p:txBody>
      </p:sp>
      <p:pic>
        <p:nvPicPr>
          <p:cNvPr id="836" name="Google Shape;836;p89"/>
          <p:cNvPicPr preferRelativeResize="0"/>
          <p:nvPr/>
        </p:nvPicPr>
        <p:blipFill>
          <a:blip r:embed="rId3">
            <a:alphaModFix/>
          </a:blip>
          <a:stretch>
            <a:fillRect/>
          </a:stretch>
        </p:blipFill>
        <p:spPr>
          <a:xfrm>
            <a:off x="0" y="1026465"/>
            <a:ext cx="9144001" cy="3090570"/>
          </a:xfrm>
          <a:prstGeom prst="rect">
            <a:avLst/>
          </a:prstGeom>
          <a:noFill/>
          <a:ln>
            <a:noFill/>
          </a:ln>
        </p:spPr>
      </p:pic>
      <p:graphicFrame>
        <p:nvGraphicFramePr>
          <p:cNvPr id="837" name="Google Shape;837;p8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9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78</a:t>
            </a:fld>
            <a:endParaRPr/>
          </a:p>
        </p:txBody>
      </p:sp>
      <p:sp>
        <p:nvSpPr>
          <p:cNvPr id="843" name="Google Shape;843;p90"/>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Clean Configuration Drag Polars: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44" name="Google Shape;844;p9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 D</a:t>
            </a:r>
            <a:r>
              <a:rPr lang="en" sz="2650"/>
              <a:t>RAG</a:t>
            </a:r>
            <a:r>
              <a:rPr lang="en" sz="3300"/>
              <a:t> P</a:t>
            </a:r>
            <a:r>
              <a:rPr lang="en" sz="2650"/>
              <a:t>OLAR</a:t>
            </a:r>
            <a:r>
              <a:rPr lang="en" sz="3300"/>
              <a:t> C</a:t>
            </a:r>
            <a:r>
              <a:rPr lang="en" sz="2650"/>
              <a:t>ALCULATIONS</a:t>
            </a:r>
            <a:endParaRPr/>
          </a:p>
        </p:txBody>
      </p:sp>
      <p:pic>
        <p:nvPicPr>
          <p:cNvPr id="845" name="Google Shape;845;p90"/>
          <p:cNvPicPr preferRelativeResize="0"/>
          <p:nvPr/>
        </p:nvPicPr>
        <p:blipFill rotWithShape="1">
          <a:blip r:embed="rId3">
            <a:alphaModFix/>
          </a:blip>
          <a:srcRect l="278" r="268"/>
          <a:stretch/>
        </p:blipFill>
        <p:spPr>
          <a:xfrm>
            <a:off x="0" y="1026465"/>
            <a:ext cx="9144001" cy="3090571"/>
          </a:xfrm>
          <a:prstGeom prst="rect">
            <a:avLst/>
          </a:prstGeom>
          <a:noFill/>
          <a:ln>
            <a:noFill/>
          </a:ln>
        </p:spPr>
      </p:pic>
      <p:graphicFrame>
        <p:nvGraphicFramePr>
          <p:cNvPr id="846" name="Google Shape;846;p9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9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79</a:t>
            </a:fld>
            <a:endParaRPr/>
          </a:p>
        </p:txBody>
      </p:sp>
      <p:sp>
        <p:nvSpPr>
          <p:cNvPr id="852" name="Google Shape;852;p91"/>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Current Flight Condition Drag Polars: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53" name="Google Shape;853;p9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D</a:t>
            </a:r>
            <a:r>
              <a:rPr lang="en" sz="2650"/>
              <a:t>RAG</a:t>
            </a:r>
            <a:r>
              <a:rPr lang="en" sz="3300">
                <a:latin typeface="Maven Pro"/>
                <a:ea typeface="Maven Pro"/>
                <a:cs typeface="Maven Pro"/>
                <a:sym typeface="Maven Pro"/>
              </a:rPr>
              <a:t> P</a:t>
            </a:r>
            <a:r>
              <a:rPr lang="en" sz="2650"/>
              <a:t>OLAR</a:t>
            </a:r>
            <a:r>
              <a:rPr lang="en" sz="3300">
                <a:latin typeface="Maven Pro"/>
                <a:ea typeface="Maven Pro"/>
                <a:cs typeface="Maven Pro"/>
                <a:sym typeface="Maven Pro"/>
              </a:rPr>
              <a:t> </a:t>
            </a:r>
            <a:r>
              <a:rPr lang="en" sz="3300"/>
              <a:t>C</a:t>
            </a:r>
            <a:r>
              <a:rPr lang="en" sz="2650"/>
              <a:t>ALCULATIONS</a:t>
            </a:r>
            <a:endParaRPr/>
          </a:p>
        </p:txBody>
      </p:sp>
      <p:pic>
        <p:nvPicPr>
          <p:cNvPr id="854" name="Google Shape;854;p91"/>
          <p:cNvPicPr preferRelativeResize="0"/>
          <p:nvPr/>
        </p:nvPicPr>
        <p:blipFill rotWithShape="1">
          <a:blip r:embed="rId3">
            <a:alphaModFix/>
          </a:blip>
          <a:srcRect t="3540" b="3531"/>
          <a:stretch/>
        </p:blipFill>
        <p:spPr>
          <a:xfrm>
            <a:off x="0" y="1026465"/>
            <a:ext cx="9144001" cy="3090571"/>
          </a:xfrm>
          <a:prstGeom prst="rect">
            <a:avLst/>
          </a:prstGeom>
          <a:noFill/>
          <a:ln>
            <a:noFill/>
          </a:ln>
        </p:spPr>
      </p:pic>
      <p:graphicFrame>
        <p:nvGraphicFramePr>
          <p:cNvPr id="855" name="Google Shape;855;p9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a:t>
            </a:fld>
            <a:endParaRPr/>
          </a:p>
        </p:txBody>
      </p:sp>
      <p:sp>
        <p:nvSpPr>
          <p:cNvPr id="116" name="Google Shape;116;p2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50"/>
              <a:t>RITICAL</a:t>
            </a:r>
            <a:r>
              <a:rPr lang="en" sz="3300"/>
              <a:t> P</a:t>
            </a:r>
            <a:r>
              <a:rPr lang="en" sz="2650"/>
              <a:t>ROJECT</a:t>
            </a:r>
            <a:r>
              <a:rPr lang="en" sz="3300"/>
              <a:t> E</a:t>
            </a:r>
            <a:r>
              <a:rPr lang="en" sz="2650"/>
              <a:t>LEMENTS</a:t>
            </a:r>
            <a:r>
              <a:rPr lang="en" sz="3300"/>
              <a:t> </a:t>
            </a:r>
            <a:endParaRPr sz="2650"/>
          </a:p>
        </p:txBody>
      </p:sp>
      <p:graphicFrame>
        <p:nvGraphicFramePr>
          <p:cNvPr id="117" name="Google Shape;117;p20"/>
          <p:cNvGraphicFramePr/>
          <p:nvPr/>
        </p:nvGraphicFramePr>
        <p:xfrm>
          <a:off x="253913" y="865360"/>
          <a:ext cx="8636175" cy="3579475"/>
        </p:xfrm>
        <a:graphic>
          <a:graphicData uri="http://schemas.openxmlformats.org/drawingml/2006/table">
            <a:tbl>
              <a:tblPr>
                <a:noFill/>
                <a:tableStyleId>{5E8E6FE0-7721-4999-95ED-968F0FBED4CF}</a:tableStyleId>
              </a:tblPr>
              <a:tblGrid>
                <a:gridCol w="878725">
                  <a:extLst>
                    <a:ext uri="{9D8B030D-6E8A-4147-A177-3AD203B41FA5}">
                      <a16:colId xmlns:a16="http://schemas.microsoft.com/office/drawing/2014/main" val="20000"/>
                    </a:ext>
                  </a:extLst>
                </a:gridCol>
                <a:gridCol w="2011025">
                  <a:extLst>
                    <a:ext uri="{9D8B030D-6E8A-4147-A177-3AD203B41FA5}">
                      <a16:colId xmlns:a16="http://schemas.microsoft.com/office/drawing/2014/main" val="20001"/>
                    </a:ext>
                  </a:extLst>
                </a:gridCol>
                <a:gridCol w="5746425">
                  <a:extLst>
                    <a:ext uri="{9D8B030D-6E8A-4147-A177-3AD203B41FA5}">
                      <a16:colId xmlns:a16="http://schemas.microsoft.com/office/drawing/2014/main" val="20002"/>
                    </a:ext>
                  </a:extLst>
                </a:gridCol>
              </a:tblGrid>
              <a:tr h="421450">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Number</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Name</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Description</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631225">
                <a:tc>
                  <a:txBody>
                    <a:bodyPr/>
                    <a:lstStyle/>
                    <a:p>
                      <a:pPr marL="0" lvl="0" indent="0" algn="l" rtl="0">
                        <a:spcBef>
                          <a:spcPts val="0"/>
                        </a:spcBef>
                        <a:spcAft>
                          <a:spcPts val="0"/>
                        </a:spcAft>
                        <a:buNone/>
                      </a:pPr>
                      <a:r>
                        <a:rPr lang="en">
                          <a:latin typeface="Roboto"/>
                          <a:ea typeface="Roboto"/>
                          <a:cs typeface="Roboto"/>
                          <a:sym typeface="Roboto"/>
                        </a:rPr>
                        <a:t>CPE1</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Electric Aircraft Design Space Analysis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Similar aircraft must be researched to establish baselines and bases of comparison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21450">
                <a:tc>
                  <a:txBody>
                    <a:bodyPr/>
                    <a:lstStyle/>
                    <a:p>
                      <a:pPr marL="0" lvl="0" indent="0" algn="l" rtl="0">
                        <a:spcBef>
                          <a:spcPts val="0"/>
                        </a:spcBef>
                        <a:spcAft>
                          <a:spcPts val="0"/>
                        </a:spcAft>
                        <a:buNone/>
                      </a:pPr>
                      <a:r>
                        <a:rPr lang="en">
                          <a:latin typeface="Roboto"/>
                          <a:ea typeface="Roboto"/>
                          <a:cs typeface="Roboto"/>
                          <a:sym typeface="Roboto"/>
                        </a:rPr>
                        <a:t>CPE2</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Airframe Design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Aerodynamically efficient; six passengers; 150 kias; fully electric</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631225">
                <a:tc>
                  <a:txBody>
                    <a:bodyPr/>
                    <a:lstStyle/>
                    <a:p>
                      <a:pPr marL="0" lvl="0" indent="0" algn="l" rtl="0">
                        <a:spcBef>
                          <a:spcPts val="0"/>
                        </a:spcBef>
                        <a:spcAft>
                          <a:spcPts val="0"/>
                        </a:spcAft>
                        <a:buNone/>
                      </a:pPr>
                      <a:r>
                        <a:rPr lang="en">
                          <a:latin typeface="Roboto"/>
                          <a:ea typeface="Roboto"/>
                          <a:cs typeface="Roboto"/>
                          <a:sym typeface="Roboto"/>
                        </a:rPr>
                        <a:t>CPE3</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Computational Simulation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MATLAB, SolidWorks CFD, and AAA will serve as a guide for analysis, prediction, verification, design/model iteration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21450">
                <a:tc>
                  <a:txBody>
                    <a:bodyPr/>
                    <a:lstStyle/>
                    <a:p>
                      <a:pPr marL="0" lvl="0" indent="0" algn="l" rtl="0">
                        <a:spcBef>
                          <a:spcPts val="0"/>
                        </a:spcBef>
                        <a:spcAft>
                          <a:spcPts val="0"/>
                        </a:spcAft>
                        <a:buNone/>
                      </a:pPr>
                      <a:r>
                        <a:rPr lang="en">
                          <a:latin typeface="Roboto"/>
                          <a:ea typeface="Roboto"/>
                          <a:cs typeface="Roboto"/>
                          <a:sym typeface="Roboto"/>
                        </a:rPr>
                        <a:t>CPE4</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Manufacturing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Scale models will need to be constructed for Practical 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631225">
                <a:tc>
                  <a:txBody>
                    <a:bodyPr/>
                    <a:lstStyle/>
                    <a:p>
                      <a:pPr marL="0" lvl="0" indent="0" algn="l" rtl="0">
                        <a:spcBef>
                          <a:spcPts val="0"/>
                        </a:spcBef>
                        <a:spcAft>
                          <a:spcPts val="0"/>
                        </a:spcAft>
                        <a:buNone/>
                      </a:pPr>
                      <a:r>
                        <a:rPr lang="en">
                          <a:latin typeface="Roboto"/>
                          <a:ea typeface="Roboto"/>
                          <a:cs typeface="Roboto"/>
                          <a:sym typeface="Roboto"/>
                        </a:rPr>
                        <a:t>CPE5</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Practical 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Wind Tunnel Aerodynamic Validation (</a:t>
                      </a:r>
                      <a:r>
                        <a:rPr lang="en">
                          <a:latin typeface="Roboto"/>
                          <a:ea typeface="Roboto"/>
                          <a:cs typeface="Roboto"/>
                          <a:sym typeface="Roboto"/>
                        </a:rPr>
                        <a:t>WTAV), and Characteristic Stability Demonstration (CSD)</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421450">
                <a:tc>
                  <a:txBody>
                    <a:bodyPr/>
                    <a:lstStyle/>
                    <a:p>
                      <a:pPr marL="0" lvl="0" indent="0" algn="l" rtl="0">
                        <a:spcBef>
                          <a:spcPts val="0"/>
                        </a:spcBef>
                        <a:spcAft>
                          <a:spcPts val="0"/>
                        </a:spcAft>
                        <a:buNone/>
                      </a:pPr>
                      <a:r>
                        <a:rPr lang="en">
                          <a:latin typeface="Roboto"/>
                          <a:ea typeface="Roboto"/>
                          <a:cs typeface="Roboto"/>
                          <a:sym typeface="Roboto"/>
                        </a:rPr>
                        <a:t>CPE6</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Budget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Course funding limitation: $5,000 (Not a customer requirement)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graphicFrame>
        <p:nvGraphicFramePr>
          <p:cNvPr id="118" name="Google Shape;118;p2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9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80</a:t>
            </a:fld>
            <a:endParaRPr/>
          </a:p>
        </p:txBody>
      </p:sp>
      <p:sp>
        <p:nvSpPr>
          <p:cNvPr id="861" name="Google Shape;861;p92"/>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All Drag Polar Inputs: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62" name="Google Shape;862;p9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D</a:t>
            </a:r>
            <a:r>
              <a:rPr lang="en" sz="2650"/>
              <a:t>RAG</a:t>
            </a:r>
            <a:r>
              <a:rPr lang="en" sz="3300">
                <a:latin typeface="Maven Pro"/>
                <a:ea typeface="Maven Pro"/>
                <a:cs typeface="Maven Pro"/>
                <a:sym typeface="Maven Pro"/>
              </a:rPr>
              <a:t> P</a:t>
            </a:r>
            <a:r>
              <a:rPr lang="en" sz="2650"/>
              <a:t>OLAR</a:t>
            </a:r>
            <a:r>
              <a:rPr lang="en" sz="3300">
                <a:latin typeface="Maven Pro"/>
                <a:ea typeface="Maven Pro"/>
                <a:cs typeface="Maven Pro"/>
                <a:sym typeface="Maven Pro"/>
              </a:rPr>
              <a:t> </a:t>
            </a:r>
            <a:r>
              <a:rPr lang="en" sz="3300"/>
              <a:t>C</a:t>
            </a:r>
            <a:r>
              <a:rPr lang="en" sz="2650"/>
              <a:t>ALCULATIONS</a:t>
            </a:r>
            <a:endParaRPr/>
          </a:p>
        </p:txBody>
      </p:sp>
      <p:pic>
        <p:nvPicPr>
          <p:cNvPr id="863" name="Google Shape;863;p92"/>
          <p:cNvPicPr preferRelativeResize="0"/>
          <p:nvPr/>
        </p:nvPicPr>
        <p:blipFill>
          <a:blip r:embed="rId3">
            <a:alphaModFix/>
          </a:blip>
          <a:stretch>
            <a:fillRect/>
          </a:stretch>
        </p:blipFill>
        <p:spPr>
          <a:xfrm>
            <a:off x="0" y="1039750"/>
            <a:ext cx="9143999" cy="3064000"/>
          </a:xfrm>
          <a:prstGeom prst="rect">
            <a:avLst/>
          </a:prstGeom>
          <a:noFill/>
          <a:ln>
            <a:noFill/>
          </a:ln>
        </p:spPr>
      </p:pic>
      <p:graphicFrame>
        <p:nvGraphicFramePr>
          <p:cNvPr id="864" name="Google Shape;864;p9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9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81</a:t>
            </a:fld>
            <a:endParaRPr/>
          </a:p>
        </p:txBody>
      </p:sp>
      <p:sp>
        <p:nvSpPr>
          <p:cNvPr id="870" name="Google Shape;870;p93"/>
          <p:cNvSpPr txBox="1">
            <a:spLocks noGrp="1"/>
          </p:cNvSpPr>
          <p:nvPr>
            <p:ph type="body" idx="1"/>
          </p:nvPr>
        </p:nvSpPr>
        <p:spPr>
          <a:xfrm>
            <a:off x="351125"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All Output Drag Polars: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71" name="Google Shape;871;p9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D</a:t>
            </a:r>
            <a:r>
              <a:rPr lang="en" sz="2650"/>
              <a:t>RAG</a:t>
            </a:r>
            <a:r>
              <a:rPr lang="en" sz="3300">
                <a:latin typeface="Maven Pro"/>
                <a:ea typeface="Maven Pro"/>
                <a:cs typeface="Maven Pro"/>
                <a:sym typeface="Maven Pro"/>
              </a:rPr>
              <a:t> P</a:t>
            </a:r>
            <a:r>
              <a:rPr lang="en" sz="2650"/>
              <a:t>OLAR</a:t>
            </a:r>
            <a:r>
              <a:rPr lang="en" sz="3300">
                <a:latin typeface="Maven Pro"/>
                <a:ea typeface="Maven Pro"/>
                <a:cs typeface="Maven Pro"/>
                <a:sym typeface="Maven Pro"/>
              </a:rPr>
              <a:t> </a:t>
            </a:r>
            <a:r>
              <a:rPr lang="en" sz="3300"/>
              <a:t>C</a:t>
            </a:r>
            <a:r>
              <a:rPr lang="en" sz="2650"/>
              <a:t>ALCULATIONS</a:t>
            </a:r>
            <a:endParaRPr/>
          </a:p>
        </p:txBody>
      </p:sp>
      <p:pic>
        <p:nvPicPr>
          <p:cNvPr id="872" name="Google Shape;872;p93"/>
          <p:cNvPicPr preferRelativeResize="0"/>
          <p:nvPr/>
        </p:nvPicPr>
        <p:blipFill rotWithShape="1">
          <a:blip r:embed="rId3">
            <a:alphaModFix/>
          </a:blip>
          <a:srcRect r="3409"/>
          <a:stretch/>
        </p:blipFill>
        <p:spPr>
          <a:xfrm>
            <a:off x="155850" y="1366425"/>
            <a:ext cx="8832300" cy="1828950"/>
          </a:xfrm>
          <a:prstGeom prst="rect">
            <a:avLst/>
          </a:prstGeom>
          <a:noFill/>
          <a:ln>
            <a:noFill/>
          </a:ln>
        </p:spPr>
      </p:pic>
      <p:graphicFrame>
        <p:nvGraphicFramePr>
          <p:cNvPr id="873" name="Google Shape;873;p9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7"/>
        <p:cNvGrpSpPr/>
        <p:nvPr/>
      </p:nvGrpSpPr>
      <p:grpSpPr>
        <a:xfrm>
          <a:off x="0" y="0"/>
          <a:ext cx="0" cy="0"/>
          <a:chOff x="0" y="0"/>
          <a:chExt cx="0" cy="0"/>
        </a:xfrm>
      </p:grpSpPr>
      <p:sp>
        <p:nvSpPr>
          <p:cNvPr id="878" name="Google Shape;878;p9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82</a:t>
            </a:fld>
            <a:endParaRPr/>
          </a:p>
        </p:txBody>
      </p:sp>
      <p:sp>
        <p:nvSpPr>
          <p:cNvPr id="879" name="Google Shape;879;p94"/>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Takeoff Requirements: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80" name="Google Shape;880;p9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latin typeface="Maven Pro"/>
                <a:ea typeface="Maven Pro"/>
                <a:cs typeface="Maven Pro"/>
                <a:sym typeface="Maven Pro"/>
              </a:rPr>
              <a:t> </a:t>
            </a:r>
            <a:r>
              <a:rPr lang="en" sz="3300"/>
              <a:t>A</a:t>
            </a:r>
            <a:r>
              <a:rPr lang="en" sz="2650"/>
              <a:t>ND </a:t>
            </a:r>
            <a:r>
              <a:rPr lang="en" sz="3300"/>
              <a:t>P</a:t>
            </a:r>
            <a:r>
              <a:rPr lang="en" sz="2650"/>
              <a:t>ERFORMANCE</a:t>
            </a:r>
            <a:endParaRPr/>
          </a:p>
        </p:txBody>
      </p:sp>
      <p:pic>
        <p:nvPicPr>
          <p:cNvPr id="881" name="Google Shape;881;p94"/>
          <p:cNvPicPr preferRelativeResize="0"/>
          <p:nvPr/>
        </p:nvPicPr>
        <p:blipFill>
          <a:blip r:embed="rId3">
            <a:alphaModFix/>
          </a:blip>
          <a:stretch>
            <a:fillRect/>
          </a:stretch>
        </p:blipFill>
        <p:spPr>
          <a:xfrm>
            <a:off x="0" y="1246388"/>
            <a:ext cx="9144000" cy="2069025"/>
          </a:xfrm>
          <a:prstGeom prst="rect">
            <a:avLst/>
          </a:prstGeom>
          <a:noFill/>
          <a:ln>
            <a:noFill/>
          </a:ln>
        </p:spPr>
      </p:pic>
      <p:graphicFrame>
        <p:nvGraphicFramePr>
          <p:cNvPr id="882" name="Google Shape;882;p9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9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83</a:t>
            </a:fld>
            <a:endParaRPr/>
          </a:p>
        </p:txBody>
      </p:sp>
      <p:sp>
        <p:nvSpPr>
          <p:cNvPr id="888" name="Google Shape;888;p95"/>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Climb Requirements: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89" name="Google Shape;889;p9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latin typeface="Maven Pro"/>
                <a:ea typeface="Maven Pro"/>
                <a:cs typeface="Maven Pro"/>
                <a:sym typeface="Maven Pro"/>
              </a:rPr>
              <a:t> </a:t>
            </a:r>
            <a:r>
              <a:rPr lang="en" sz="3300"/>
              <a:t>A</a:t>
            </a:r>
            <a:r>
              <a:rPr lang="en" sz="2650"/>
              <a:t>ND </a:t>
            </a:r>
            <a:r>
              <a:rPr lang="en" sz="3300"/>
              <a:t>P</a:t>
            </a:r>
            <a:r>
              <a:rPr lang="en" sz="2650"/>
              <a:t>ERFORMANCE</a:t>
            </a:r>
            <a:endParaRPr/>
          </a:p>
        </p:txBody>
      </p:sp>
      <p:pic>
        <p:nvPicPr>
          <p:cNvPr id="890" name="Google Shape;890;p95"/>
          <p:cNvPicPr preferRelativeResize="0"/>
          <p:nvPr/>
        </p:nvPicPr>
        <p:blipFill>
          <a:blip r:embed="rId3">
            <a:alphaModFix/>
          </a:blip>
          <a:stretch>
            <a:fillRect/>
          </a:stretch>
        </p:blipFill>
        <p:spPr>
          <a:xfrm>
            <a:off x="0" y="1364274"/>
            <a:ext cx="9143999" cy="2414963"/>
          </a:xfrm>
          <a:prstGeom prst="rect">
            <a:avLst/>
          </a:prstGeom>
          <a:noFill/>
          <a:ln>
            <a:noFill/>
          </a:ln>
        </p:spPr>
      </p:pic>
      <p:graphicFrame>
        <p:nvGraphicFramePr>
          <p:cNvPr id="891" name="Google Shape;891;p9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5"/>
        <p:cNvGrpSpPr/>
        <p:nvPr/>
      </p:nvGrpSpPr>
      <p:grpSpPr>
        <a:xfrm>
          <a:off x="0" y="0"/>
          <a:ext cx="0" cy="0"/>
          <a:chOff x="0" y="0"/>
          <a:chExt cx="0" cy="0"/>
        </a:xfrm>
      </p:grpSpPr>
      <p:sp>
        <p:nvSpPr>
          <p:cNvPr id="896" name="Google Shape;896;p9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84</a:t>
            </a:fld>
            <a:endParaRPr/>
          </a:p>
        </p:txBody>
      </p:sp>
      <p:sp>
        <p:nvSpPr>
          <p:cNvPr id="897" name="Google Shape;897;p96"/>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Cruise Requirements: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898" name="Google Shape;898;p9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latin typeface="Maven Pro"/>
                <a:ea typeface="Maven Pro"/>
                <a:cs typeface="Maven Pro"/>
                <a:sym typeface="Maven Pro"/>
              </a:rPr>
              <a:t> </a:t>
            </a:r>
            <a:r>
              <a:rPr lang="en" sz="3300"/>
              <a:t>A</a:t>
            </a:r>
            <a:r>
              <a:rPr lang="en" sz="2650"/>
              <a:t>ND </a:t>
            </a:r>
            <a:r>
              <a:rPr lang="en" sz="3300"/>
              <a:t>P</a:t>
            </a:r>
            <a:r>
              <a:rPr lang="en" sz="2650"/>
              <a:t>ERFORMANCE</a:t>
            </a:r>
            <a:endParaRPr/>
          </a:p>
        </p:txBody>
      </p:sp>
      <p:pic>
        <p:nvPicPr>
          <p:cNvPr id="899" name="Google Shape;899;p96"/>
          <p:cNvPicPr preferRelativeResize="0"/>
          <p:nvPr/>
        </p:nvPicPr>
        <p:blipFill rotWithShape="1">
          <a:blip r:embed="rId3">
            <a:alphaModFix/>
          </a:blip>
          <a:srcRect l="169" r="169"/>
          <a:stretch/>
        </p:blipFill>
        <p:spPr>
          <a:xfrm>
            <a:off x="0" y="1247418"/>
            <a:ext cx="9144001" cy="2648663"/>
          </a:xfrm>
          <a:prstGeom prst="rect">
            <a:avLst/>
          </a:prstGeom>
          <a:noFill/>
          <a:ln>
            <a:noFill/>
          </a:ln>
        </p:spPr>
      </p:pic>
      <p:graphicFrame>
        <p:nvGraphicFramePr>
          <p:cNvPr id="900" name="Google Shape;900;p9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4"/>
        <p:cNvGrpSpPr/>
        <p:nvPr/>
      </p:nvGrpSpPr>
      <p:grpSpPr>
        <a:xfrm>
          <a:off x="0" y="0"/>
          <a:ext cx="0" cy="0"/>
          <a:chOff x="0" y="0"/>
          <a:chExt cx="0" cy="0"/>
        </a:xfrm>
      </p:grpSpPr>
      <p:sp>
        <p:nvSpPr>
          <p:cNvPr id="905" name="Google Shape;905;p9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85</a:t>
            </a:fld>
            <a:endParaRPr/>
          </a:p>
        </p:txBody>
      </p:sp>
      <p:sp>
        <p:nvSpPr>
          <p:cNvPr id="906" name="Google Shape;906;p97"/>
          <p:cNvSpPr txBox="1">
            <a:spLocks noGrp="1"/>
          </p:cNvSpPr>
          <p:nvPr>
            <p:ph type="body" idx="1"/>
          </p:nvPr>
        </p:nvSpPr>
        <p:spPr>
          <a:xfrm>
            <a:off x="311700" y="557575"/>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Maneuver Requirements: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907" name="Google Shape;907;p97"/>
          <p:cNvSpPr txBox="1">
            <a:spLocks noGrp="1"/>
          </p:cNvSpPr>
          <p:nvPr>
            <p:ph type="title"/>
          </p:nvPr>
        </p:nvSpPr>
        <p:spPr>
          <a:xfrm>
            <a:off x="0" y="-15125"/>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latin typeface="Maven Pro"/>
                <a:ea typeface="Maven Pro"/>
                <a:cs typeface="Maven Pro"/>
                <a:sym typeface="Maven Pro"/>
              </a:rPr>
              <a:t> </a:t>
            </a:r>
            <a:r>
              <a:rPr lang="en" sz="3300"/>
              <a:t>A</a:t>
            </a:r>
            <a:r>
              <a:rPr lang="en" sz="2650"/>
              <a:t>ND </a:t>
            </a:r>
            <a:r>
              <a:rPr lang="en" sz="3300"/>
              <a:t>P</a:t>
            </a:r>
            <a:r>
              <a:rPr lang="en" sz="2650"/>
              <a:t>ERFORMANCE</a:t>
            </a:r>
            <a:endParaRPr/>
          </a:p>
        </p:txBody>
      </p:sp>
      <p:pic>
        <p:nvPicPr>
          <p:cNvPr id="908" name="Google Shape;908;p97"/>
          <p:cNvPicPr preferRelativeResize="0"/>
          <p:nvPr/>
        </p:nvPicPr>
        <p:blipFill>
          <a:blip r:embed="rId3">
            <a:alphaModFix/>
          </a:blip>
          <a:stretch>
            <a:fillRect/>
          </a:stretch>
        </p:blipFill>
        <p:spPr>
          <a:xfrm>
            <a:off x="0" y="1494872"/>
            <a:ext cx="9143999" cy="2687956"/>
          </a:xfrm>
          <a:prstGeom prst="rect">
            <a:avLst/>
          </a:prstGeom>
          <a:noFill/>
          <a:ln>
            <a:noFill/>
          </a:ln>
        </p:spPr>
      </p:pic>
      <p:graphicFrame>
        <p:nvGraphicFramePr>
          <p:cNvPr id="909" name="Google Shape;909;p9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3"/>
        <p:cNvGrpSpPr/>
        <p:nvPr/>
      </p:nvGrpSpPr>
      <p:grpSpPr>
        <a:xfrm>
          <a:off x="0" y="0"/>
          <a:ext cx="0" cy="0"/>
          <a:chOff x="0" y="0"/>
          <a:chExt cx="0" cy="0"/>
        </a:xfrm>
      </p:grpSpPr>
      <p:sp>
        <p:nvSpPr>
          <p:cNvPr id="914" name="Google Shape;914;p9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86</a:t>
            </a:fld>
            <a:endParaRPr/>
          </a:p>
        </p:txBody>
      </p:sp>
      <p:sp>
        <p:nvSpPr>
          <p:cNvPr id="915" name="Google Shape;915;p98"/>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Stall Speed Requirements: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916" name="Google Shape;916;p9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latin typeface="Maven Pro"/>
                <a:ea typeface="Maven Pro"/>
                <a:cs typeface="Maven Pro"/>
                <a:sym typeface="Maven Pro"/>
              </a:rPr>
              <a:t> </a:t>
            </a:r>
            <a:r>
              <a:rPr lang="en" sz="3300"/>
              <a:t>A</a:t>
            </a:r>
            <a:r>
              <a:rPr lang="en" sz="2650"/>
              <a:t>ND </a:t>
            </a:r>
            <a:r>
              <a:rPr lang="en" sz="3300"/>
              <a:t>P</a:t>
            </a:r>
            <a:r>
              <a:rPr lang="en" sz="2650"/>
              <a:t>ERFORMANCE</a:t>
            </a:r>
            <a:endParaRPr/>
          </a:p>
        </p:txBody>
      </p:sp>
      <p:pic>
        <p:nvPicPr>
          <p:cNvPr id="917" name="Google Shape;917;p98"/>
          <p:cNvPicPr preferRelativeResize="0"/>
          <p:nvPr/>
        </p:nvPicPr>
        <p:blipFill>
          <a:blip r:embed="rId3">
            <a:alphaModFix/>
          </a:blip>
          <a:stretch>
            <a:fillRect/>
          </a:stretch>
        </p:blipFill>
        <p:spPr>
          <a:xfrm>
            <a:off x="0" y="1242159"/>
            <a:ext cx="9144000" cy="2659183"/>
          </a:xfrm>
          <a:prstGeom prst="rect">
            <a:avLst/>
          </a:prstGeom>
          <a:noFill/>
          <a:ln>
            <a:noFill/>
          </a:ln>
        </p:spPr>
      </p:pic>
      <p:graphicFrame>
        <p:nvGraphicFramePr>
          <p:cNvPr id="918" name="Google Shape;918;p9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2"/>
        <p:cNvGrpSpPr/>
        <p:nvPr/>
      </p:nvGrpSpPr>
      <p:grpSpPr>
        <a:xfrm>
          <a:off x="0" y="0"/>
          <a:ext cx="0" cy="0"/>
          <a:chOff x="0" y="0"/>
          <a:chExt cx="0" cy="0"/>
        </a:xfrm>
      </p:grpSpPr>
      <p:sp>
        <p:nvSpPr>
          <p:cNvPr id="923" name="Google Shape;923;p9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87</a:t>
            </a:fld>
            <a:endParaRPr/>
          </a:p>
        </p:txBody>
      </p:sp>
      <p:sp>
        <p:nvSpPr>
          <p:cNvPr id="924" name="Google Shape;924;p99"/>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Landing Requirements:</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925" name="Google Shape;925;p9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latin typeface="Maven Pro"/>
                <a:ea typeface="Maven Pro"/>
                <a:cs typeface="Maven Pro"/>
                <a:sym typeface="Maven Pro"/>
              </a:rPr>
              <a:t> </a:t>
            </a:r>
            <a:r>
              <a:rPr lang="en" sz="3300"/>
              <a:t>A</a:t>
            </a:r>
            <a:r>
              <a:rPr lang="en" sz="2650"/>
              <a:t>ND </a:t>
            </a:r>
            <a:r>
              <a:rPr lang="en" sz="3300"/>
              <a:t>P</a:t>
            </a:r>
            <a:r>
              <a:rPr lang="en" sz="2650"/>
              <a:t>ERFORMANCE</a:t>
            </a:r>
            <a:endParaRPr/>
          </a:p>
        </p:txBody>
      </p:sp>
      <p:pic>
        <p:nvPicPr>
          <p:cNvPr id="926" name="Google Shape;926;p99"/>
          <p:cNvPicPr preferRelativeResize="0"/>
          <p:nvPr/>
        </p:nvPicPr>
        <p:blipFill>
          <a:blip r:embed="rId3">
            <a:alphaModFix/>
          </a:blip>
          <a:stretch>
            <a:fillRect/>
          </a:stretch>
        </p:blipFill>
        <p:spPr>
          <a:xfrm>
            <a:off x="388450" y="968663"/>
            <a:ext cx="8367101" cy="3206175"/>
          </a:xfrm>
          <a:prstGeom prst="rect">
            <a:avLst/>
          </a:prstGeom>
          <a:noFill/>
          <a:ln>
            <a:noFill/>
          </a:ln>
        </p:spPr>
      </p:pic>
      <p:graphicFrame>
        <p:nvGraphicFramePr>
          <p:cNvPr id="927" name="Google Shape;927;p9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1"/>
        <p:cNvGrpSpPr/>
        <p:nvPr/>
      </p:nvGrpSpPr>
      <p:grpSpPr>
        <a:xfrm>
          <a:off x="0" y="0"/>
          <a:ext cx="0" cy="0"/>
          <a:chOff x="0" y="0"/>
          <a:chExt cx="0" cy="0"/>
        </a:xfrm>
      </p:grpSpPr>
      <p:sp>
        <p:nvSpPr>
          <p:cNvPr id="932" name="Google Shape;932;p10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88</a:t>
            </a:fld>
            <a:endParaRPr/>
          </a:p>
        </p:txBody>
      </p:sp>
      <p:sp>
        <p:nvSpPr>
          <p:cNvPr id="933" name="Google Shape;933;p100"/>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rmAutofit/>
          </a:bodyPr>
          <a:lstStyle/>
          <a:p>
            <a:pPr marL="228600" lvl="0" indent="0" algn="l" rtl="0">
              <a:spcBef>
                <a:spcPts val="0"/>
              </a:spcBef>
              <a:spcAft>
                <a:spcPts val="0"/>
              </a:spcAft>
              <a:buNone/>
            </a:pPr>
            <a:r>
              <a:rPr lang="en"/>
              <a:t>1st Iteration Wing Geometry:</a:t>
            </a:r>
            <a:endParaRPr>
              <a:solidFill>
                <a:schemeClr val="dk1"/>
              </a:solidFill>
              <a:latin typeface="Roboto"/>
              <a:ea typeface="Roboto"/>
              <a:cs typeface="Roboto"/>
              <a:sym typeface="Roboto"/>
            </a:endParaRPr>
          </a:p>
          <a:p>
            <a:pPr marL="457200" lvl="0" indent="0" algn="l" rtl="0">
              <a:spcBef>
                <a:spcPts val="1200"/>
              </a:spcBef>
              <a:spcAft>
                <a:spcPts val="1200"/>
              </a:spcAft>
              <a:buNone/>
            </a:pPr>
            <a:endParaRPr>
              <a:solidFill>
                <a:schemeClr val="dk1"/>
              </a:solidFill>
              <a:latin typeface="Roboto"/>
              <a:ea typeface="Roboto"/>
              <a:cs typeface="Roboto"/>
              <a:sym typeface="Roboto"/>
            </a:endParaRPr>
          </a:p>
        </p:txBody>
      </p:sp>
      <p:sp>
        <p:nvSpPr>
          <p:cNvPr id="934" name="Google Shape;934;p10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AAA</a:t>
            </a:r>
            <a:r>
              <a:rPr lang="en" sz="3300">
                <a:latin typeface="Maven Pro"/>
                <a:ea typeface="Maven Pro"/>
                <a:cs typeface="Maven Pro"/>
                <a:sym typeface="Maven Pro"/>
              </a:rPr>
              <a:t> </a:t>
            </a:r>
            <a:r>
              <a:rPr lang="en" sz="3300"/>
              <a:t>F</a:t>
            </a:r>
            <a:r>
              <a:rPr lang="en" sz="2650"/>
              <a:t>LIGHT</a:t>
            </a:r>
            <a:r>
              <a:rPr lang="en" sz="3300">
                <a:latin typeface="Maven Pro"/>
                <a:ea typeface="Maven Pro"/>
                <a:cs typeface="Maven Pro"/>
                <a:sym typeface="Maven Pro"/>
              </a:rPr>
              <a:t> </a:t>
            </a:r>
            <a:r>
              <a:rPr lang="en" sz="3300"/>
              <a:t>R</a:t>
            </a:r>
            <a:r>
              <a:rPr lang="en" sz="2650"/>
              <a:t>EQUIREMENTS</a:t>
            </a:r>
            <a:r>
              <a:rPr lang="en" sz="3300"/>
              <a:t> A</a:t>
            </a:r>
            <a:r>
              <a:rPr lang="en" sz="2650"/>
              <a:t>ND </a:t>
            </a:r>
            <a:r>
              <a:rPr lang="en" sz="3300"/>
              <a:t>P</a:t>
            </a:r>
            <a:r>
              <a:rPr lang="en" sz="2650"/>
              <a:t>ERFORMANCE</a:t>
            </a:r>
            <a:endParaRPr/>
          </a:p>
        </p:txBody>
      </p:sp>
      <p:pic>
        <p:nvPicPr>
          <p:cNvPr id="935" name="Google Shape;935;p100"/>
          <p:cNvPicPr preferRelativeResize="0"/>
          <p:nvPr/>
        </p:nvPicPr>
        <p:blipFill rotWithShape="1">
          <a:blip r:embed="rId3">
            <a:alphaModFix/>
          </a:blip>
          <a:srcRect t="999" b="1009"/>
          <a:stretch/>
        </p:blipFill>
        <p:spPr>
          <a:xfrm>
            <a:off x="0" y="1242159"/>
            <a:ext cx="9144001" cy="2659183"/>
          </a:xfrm>
          <a:prstGeom prst="rect">
            <a:avLst/>
          </a:prstGeom>
          <a:noFill/>
          <a:ln>
            <a:noFill/>
          </a:ln>
        </p:spPr>
      </p:pic>
      <p:graphicFrame>
        <p:nvGraphicFramePr>
          <p:cNvPr id="936" name="Google Shape;936;p10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0"/>
        <p:cNvGrpSpPr/>
        <p:nvPr/>
      </p:nvGrpSpPr>
      <p:grpSpPr>
        <a:xfrm>
          <a:off x="0" y="0"/>
          <a:ext cx="0" cy="0"/>
          <a:chOff x="0" y="0"/>
          <a:chExt cx="0" cy="0"/>
        </a:xfrm>
      </p:grpSpPr>
      <p:sp>
        <p:nvSpPr>
          <p:cNvPr id="941" name="Google Shape;941;p10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89</a:t>
            </a:fld>
            <a:endParaRPr/>
          </a:p>
        </p:txBody>
      </p:sp>
      <p:sp>
        <p:nvSpPr>
          <p:cNvPr id="942" name="Google Shape;942;p101"/>
          <p:cNvSpPr txBox="1">
            <a:spLocks noGrp="1"/>
          </p:cNvSpPr>
          <p:nvPr>
            <p:ph type="title"/>
          </p:nvPr>
        </p:nvSpPr>
        <p:spPr>
          <a:xfrm>
            <a:off x="0" y="184925"/>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SzPts val="990"/>
              <a:buNone/>
            </a:pPr>
            <a:r>
              <a:rPr lang="en" sz="2488"/>
              <a:t>WTAV </a:t>
            </a:r>
            <a:r>
              <a:rPr lang="en" sz="2988"/>
              <a:t>M</a:t>
            </a:r>
            <a:r>
              <a:rPr lang="en" sz="2488"/>
              <a:t>ODEL </a:t>
            </a:r>
            <a:r>
              <a:rPr lang="en" sz="2988"/>
              <a:t>C</a:t>
            </a:r>
            <a:r>
              <a:rPr lang="en" sz="2488"/>
              <a:t>ONSTRUCTION</a:t>
            </a:r>
            <a:endParaRPr sz="2488"/>
          </a:p>
        </p:txBody>
      </p:sp>
      <p:sp>
        <p:nvSpPr>
          <p:cNvPr id="943" name="Google Shape;943;p101"/>
          <p:cNvSpPr txBox="1"/>
          <p:nvPr/>
        </p:nvSpPr>
        <p:spPr>
          <a:xfrm>
            <a:off x="625125" y="684400"/>
            <a:ext cx="424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944" name="Google Shape;944;p101"/>
          <p:cNvPicPr preferRelativeResize="0"/>
          <p:nvPr/>
        </p:nvPicPr>
        <p:blipFill>
          <a:blip r:embed="rId3">
            <a:alphaModFix/>
          </a:blip>
          <a:stretch>
            <a:fillRect/>
          </a:stretch>
        </p:blipFill>
        <p:spPr>
          <a:xfrm>
            <a:off x="6420050" y="2477875"/>
            <a:ext cx="2155425" cy="2195824"/>
          </a:xfrm>
          <a:prstGeom prst="rect">
            <a:avLst/>
          </a:prstGeom>
          <a:noFill/>
          <a:ln>
            <a:noFill/>
          </a:ln>
        </p:spPr>
      </p:pic>
      <p:pic>
        <p:nvPicPr>
          <p:cNvPr id="945" name="Google Shape;945;p101"/>
          <p:cNvPicPr preferRelativeResize="0"/>
          <p:nvPr/>
        </p:nvPicPr>
        <p:blipFill>
          <a:blip r:embed="rId4">
            <a:alphaModFix/>
          </a:blip>
          <a:stretch>
            <a:fillRect/>
          </a:stretch>
        </p:blipFill>
        <p:spPr>
          <a:xfrm>
            <a:off x="6420050" y="184925"/>
            <a:ext cx="2155425" cy="2146225"/>
          </a:xfrm>
          <a:prstGeom prst="rect">
            <a:avLst/>
          </a:prstGeom>
          <a:noFill/>
          <a:ln>
            <a:noFill/>
          </a:ln>
        </p:spPr>
      </p:pic>
      <p:graphicFrame>
        <p:nvGraphicFramePr>
          <p:cNvPr id="946" name="Google Shape;946;p101"/>
          <p:cNvGraphicFramePr/>
          <p:nvPr/>
        </p:nvGraphicFramePr>
        <p:xfrm>
          <a:off x="181650" y="1196303"/>
          <a:ext cx="4546450" cy="2572295"/>
        </p:xfrm>
        <a:graphic>
          <a:graphicData uri="http://schemas.openxmlformats.org/drawingml/2006/table">
            <a:tbl>
              <a:tblPr>
                <a:noFill/>
                <a:tableStyleId>{5E8E6FE0-7721-4999-95ED-968F0FBED4CF}</a:tableStyleId>
              </a:tblPr>
              <a:tblGrid>
                <a:gridCol w="1410200">
                  <a:extLst>
                    <a:ext uri="{9D8B030D-6E8A-4147-A177-3AD203B41FA5}">
                      <a16:colId xmlns:a16="http://schemas.microsoft.com/office/drawing/2014/main" val="20000"/>
                    </a:ext>
                  </a:extLst>
                </a:gridCol>
                <a:gridCol w="1631250">
                  <a:extLst>
                    <a:ext uri="{9D8B030D-6E8A-4147-A177-3AD203B41FA5}">
                      <a16:colId xmlns:a16="http://schemas.microsoft.com/office/drawing/2014/main" val="20001"/>
                    </a:ext>
                  </a:extLst>
                </a:gridCol>
                <a:gridCol w="1505000">
                  <a:extLst>
                    <a:ext uri="{9D8B030D-6E8A-4147-A177-3AD203B41FA5}">
                      <a16:colId xmlns:a16="http://schemas.microsoft.com/office/drawing/2014/main" val="20002"/>
                    </a:ext>
                  </a:extLst>
                </a:gridCol>
              </a:tblGrid>
              <a:tr h="355425">
                <a:tc>
                  <a:txBody>
                    <a:bodyPr/>
                    <a:lstStyle/>
                    <a:p>
                      <a:pPr marL="0" lvl="0" indent="0" algn="ctr" rtl="0">
                        <a:spcBef>
                          <a:spcPts val="0"/>
                        </a:spcBef>
                        <a:spcAft>
                          <a:spcPts val="0"/>
                        </a:spcAft>
                        <a:buNone/>
                      </a:pP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Form 3</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Form 3L</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3710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Build Volume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chemeClr val="lt1"/>
                          </a:solidFill>
                          <a:latin typeface="Proxima Nova"/>
                          <a:ea typeface="Proxima Nova"/>
                          <a:cs typeface="Proxima Nova"/>
                          <a:sym typeface="Proxima Nova"/>
                        </a:rPr>
                        <a:t>14.5 × 14.5 × 18.5 cm </a:t>
                      </a:r>
                      <a:endParaRPr sz="1200">
                        <a:solidFill>
                          <a:schemeClr val="lt1"/>
                        </a:solidFill>
                        <a:latin typeface="Proxima Nova"/>
                        <a:ea typeface="Proxima Nova"/>
                        <a:cs typeface="Proxima Nova"/>
                        <a:sym typeface="Proxima Nova"/>
                      </a:endParaRPr>
                    </a:p>
                    <a:p>
                      <a:pPr marL="0" lvl="0" indent="0" algn="ctr" rtl="0">
                        <a:spcBef>
                          <a:spcPts val="0"/>
                        </a:spcBef>
                        <a:spcAft>
                          <a:spcPts val="0"/>
                        </a:spcAft>
                        <a:buNone/>
                      </a:pPr>
                      <a:r>
                        <a:rPr lang="en" sz="1200">
                          <a:solidFill>
                            <a:schemeClr val="lt1"/>
                          </a:solidFill>
                          <a:latin typeface="Proxima Nova"/>
                          <a:ea typeface="Proxima Nova"/>
                          <a:cs typeface="Proxima Nova"/>
                          <a:sym typeface="Proxima Nova"/>
                        </a:rPr>
                        <a:t>(5.7 × 5.7 × 7.3 in)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chemeClr val="lt1"/>
                          </a:solidFill>
                          <a:latin typeface="Proxima Nova"/>
                          <a:ea typeface="Proxima Nova"/>
                          <a:cs typeface="Proxima Nova"/>
                          <a:sym typeface="Proxima Nova"/>
                        </a:rPr>
                        <a:t> 33.5 × 20 × 30 cm (13.2 × 7.9 × 11.8 in)</a:t>
                      </a:r>
                      <a:endParaRPr sz="12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371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Resolution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chemeClr val="lt1"/>
                          </a:solidFill>
                        </a:rPr>
                        <a:t>25 μm</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chemeClr val="lt1"/>
                          </a:solidFill>
                        </a:rPr>
                        <a:t>25 μm</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43650">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Access</a:t>
                      </a:r>
                      <a:endParaRPr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chemeClr val="lt1"/>
                          </a:solidFill>
                        </a:rPr>
                        <a:t>ITLL</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chemeClr val="lt1"/>
                          </a:solidFill>
                        </a:rPr>
                        <a:t>Outsourced</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554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Cost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chemeClr val="lt1"/>
                          </a:solidFill>
                        </a:rPr>
                        <a:t>~$25</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chemeClr val="lt1"/>
                          </a:solidFill>
                        </a:rPr>
                        <a:t>~$100</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55425">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Print Time</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chemeClr val="lt1"/>
                          </a:solidFill>
                        </a:rPr>
                        <a:t>10-15 hours</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chemeClr val="lt1"/>
                          </a:solidFill>
                        </a:rPr>
                        <a:t>2-3 weeks</a:t>
                      </a:r>
                      <a:endParaRPr sz="12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graphicFrame>
        <p:nvGraphicFramePr>
          <p:cNvPr id="947" name="Google Shape;947;p10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a:t>
            </a:fld>
            <a:endParaRPr/>
          </a:p>
        </p:txBody>
      </p:sp>
      <p:sp>
        <p:nvSpPr>
          <p:cNvPr id="124" name="Google Shape;124;p2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50"/>
              <a:t>EASIBILITY</a:t>
            </a:r>
            <a:r>
              <a:rPr lang="en" sz="3300"/>
              <a:t> E</a:t>
            </a:r>
            <a:r>
              <a:rPr lang="en" sz="2650"/>
              <a:t>LEMENTS</a:t>
            </a:r>
            <a:r>
              <a:rPr lang="en" sz="3300"/>
              <a:t> </a:t>
            </a:r>
            <a:endParaRPr sz="2650"/>
          </a:p>
        </p:txBody>
      </p:sp>
      <p:graphicFrame>
        <p:nvGraphicFramePr>
          <p:cNvPr id="125" name="Google Shape;125;p21"/>
          <p:cNvGraphicFramePr/>
          <p:nvPr/>
        </p:nvGraphicFramePr>
        <p:xfrm>
          <a:off x="8761150" y="3370225"/>
          <a:ext cx="382850" cy="1280200"/>
        </p:xfrm>
        <a:graphic>
          <a:graphicData uri="http://schemas.openxmlformats.org/drawingml/2006/table">
            <a:tbl>
              <a:tblPr>
                <a:noFill/>
                <a:tableStyleId>{5E8E6FE0-7721-4999-95ED-968F0FBED4CF}</a:tableStyleId>
              </a:tblPr>
              <a:tblGrid>
                <a:gridCol w="382850">
                  <a:extLst>
                    <a:ext uri="{9D8B030D-6E8A-4147-A177-3AD203B41FA5}">
                      <a16:colId xmlns:a16="http://schemas.microsoft.com/office/drawing/2014/main" val="20000"/>
                    </a:ext>
                  </a:extLst>
                </a:gridCol>
              </a:tblGrid>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D</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M</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320050">
                <a:tc>
                  <a:txBody>
                    <a:bodyPr/>
                    <a:lstStyle/>
                    <a:p>
                      <a:pPr marL="0" lvl="0" indent="0" algn="ctr" rtl="0">
                        <a:spcBef>
                          <a:spcPts val="0"/>
                        </a:spcBef>
                        <a:spcAft>
                          <a:spcPts val="0"/>
                        </a:spcAft>
                        <a:buNone/>
                      </a:pPr>
                      <a:r>
                        <a:rPr lang="en" sz="800" b="1" i="1">
                          <a:solidFill>
                            <a:schemeClr val="lt1"/>
                          </a:solidFill>
                          <a:latin typeface="Roboto"/>
                          <a:ea typeface="Roboto"/>
                          <a:cs typeface="Roboto"/>
                          <a:sym typeface="Roboto"/>
                        </a:rPr>
                        <a:t>B</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bl>
          </a:graphicData>
        </a:graphic>
      </p:graphicFrame>
      <p:graphicFrame>
        <p:nvGraphicFramePr>
          <p:cNvPr id="126" name="Google Shape;126;p21"/>
          <p:cNvGraphicFramePr/>
          <p:nvPr/>
        </p:nvGraphicFramePr>
        <p:xfrm>
          <a:off x="1077088" y="1237875"/>
          <a:ext cx="7093000" cy="2407625"/>
        </p:xfrm>
        <a:graphic>
          <a:graphicData uri="http://schemas.openxmlformats.org/drawingml/2006/table">
            <a:tbl>
              <a:tblPr>
                <a:noFill/>
                <a:tableStyleId>{5E8E6FE0-7721-4999-95ED-968F0FBED4CF}</a:tableStyleId>
              </a:tblPr>
              <a:tblGrid>
                <a:gridCol w="1999800">
                  <a:extLst>
                    <a:ext uri="{9D8B030D-6E8A-4147-A177-3AD203B41FA5}">
                      <a16:colId xmlns:a16="http://schemas.microsoft.com/office/drawing/2014/main" val="20000"/>
                    </a:ext>
                  </a:extLst>
                </a:gridCol>
                <a:gridCol w="1999800">
                  <a:extLst>
                    <a:ext uri="{9D8B030D-6E8A-4147-A177-3AD203B41FA5}">
                      <a16:colId xmlns:a16="http://schemas.microsoft.com/office/drawing/2014/main" val="20001"/>
                    </a:ext>
                  </a:extLst>
                </a:gridCol>
                <a:gridCol w="1999800">
                  <a:extLst>
                    <a:ext uri="{9D8B030D-6E8A-4147-A177-3AD203B41FA5}">
                      <a16:colId xmlns:a16="http://schemas.microsoft.com/office/drawing/2014/main" val="20002"/>
                    </a:ext>
                  </a:extLst>
                </a:gridCol>
                <a:gridCol w="1093600">
                  <a:extLst>
                    <a:ext uri="{9D8B030D-6E8A-4147-A177-3AD203B41FA5}">
                      <a16:colId xmlns:a16="http://schemas.microsoft.com/office/drawing/2014/main" val="20003"/>
                    </a:ext>
                  </a:extLst>
                </a:gridCol>
              </a:tblGrid>
              <a:tr h="481525">
                <a:tc>
                  <a:txBody>
                    <a:bodyPr/>
                    <a:lstStyle/>
                    <a:p>
                      <a:pPr marL="0" lvl="0" indent="0" algn="l" rtl="0">
                        <a:spcBef>
                          <a:spcPts val="0"/>
                        </a:spcBef>
                        <a:spcAft>
                          <a:spcPts val="0"/>
                        </a:spcAft>
                        <a:buNone/>
                      </a:pPr>
                      <a:r>
                        <a:rPr lang="en">
                          <a:latin typeface="Roboto"/>
                          <a:ea typeface="Roboto"/>
                          <a:cs typeface="Roboto"/>
                          <a:sym typeface="Roboto"/>
                        </a:rPr>
                        <a:t>Section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CPEs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Requirements</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latin typeface="Roboto"/>
                          <a:ea typeface="Roboto"/>
                          <a:cs typeface="Roboto"/>
                          <a:sym typeface="Roboto"/>
                        </a:rPr>
                        <a:t>Feasibility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81525">
                <a:tc>
                  <a:txBody>
                    <a:bodyPr/>
                    <a:lstStyle/>
                    <a:p>
                      <a:pPr marL="0" lvl="0" indent="0" algn="l" rtl="0">
                        <a:spcBef>
                          <a:spcPts val="0"/>
                        </a:spcBef>
                        <a:spcAft>
                          <a:spcPts val="0"/>
                        </a:spcAft>
                        <a:buNone/>
                      </a:pPr>
                      <a:r>
                        <a:rPr lang="en">
                          <a:latin typeface="Roboto"/>
                          <a:ea typeface="Roboto"/>
                          <a:cs typeface="Roboto"/>
                          <a:sym typeface="Roboto"/>
                        </a:rPr>
                        <a:t>Design</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CPE1, CPE2, CPE3</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FR1, FR2, FR3, FR6</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 or </a:t>
                      </a:r>
                      <a:r>
                        <a:rPr lang="en" sz="1600" b="1">
                          <a:solidFill>
                            <a:srgbClr val="FF0000"/>
                          </a:solidFill>
                          <a:latin typeface="Roboto"/>
                          <a:ea typeface="Roboto"/>
                          <a:cs typeface="Roboto"/>
                          <a:sym typeface="Roboto"/>
                        </a:rPr>
                        <a:t>✖</a:t>
                      </a:r>
                      <a:r>
                        <a:rPr lang="en" sz="1600">
                          <a:solidFill>
                            <a:schemeClr val="lt1"/>
                          </a:solidFill>
                          <a:latin typeface="Roboto"/>
                          <a:ea typeface="Roboto"/>
                          <a:cs typeface="Roboto"/>
                          <a:sym typeface="Roboto"/>
                        </a:rPr>
                        <a:t>?</a:t>
                      </a:r>
                      <a:endParaRPr sz="1600">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481525">
                <a:tc>
                  <a:txBody>
                    <a:bodyPr/>
                    <a:lstStyle/>
                    <a:p>
                      <a:pPr marL="0" lvl="0" indent="0" algn="l" rtl="0">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FR4, FR5, FR6</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 or </a:t>
                      </a:r>
                      <a:r>
                        <a:rPr lang="en" sz="1600" b="1">
                          <a:solidFill>
                            <a:srgbClr val="FF0000"/>
                          </a:solidFill>
                          <a:latin typeface="Roboto"/>
                          <a:ea typeface="Roboto"/>
                          <a:cs typeface="Roboto"/>
                          <a:sym typeface="Roboto"/>
                        </a:rPr>
                        <a:t>✖</a:t>
                      </a:r>
                      <a:r>
                        <a:rPr lang="en" sz="1600">
                          <a:solidFill>
                            <a:schemeClr val="lt1"/>
                          </a:solidFill>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481525">
                <a:tc>
                  <a:txBody>
                    <a:bodyPr/>
                    <a:lstStyle/>
                    <a:p>
                      <a:pPr marL="0" lvl="0" indent="0" algn="l" rtl="0">
                        <a:spcBef>
                          <a:spcPts val="0"/>
                        </a:spcBef>
                        <a:spcAft>
                          <a:spcPts val="0"/>
                        </a:spcAft>
                        <a:buNone/>
                      </a:pPr>
                      <a:r>
                        <a:rPr lang="en">
                          <a:latin typeface="Roboto"/>
                          <a:ea typeface="Roboto"/>
                          <a:cs typeface="Roboto"/>
                          <a:sym typeface="Roboto"/>
                        </a:rPr>
                        <a:t>Manufacturing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latin typeface="Roboto"/>
                          <a:ea typeface="Roboto"/>
                          <a:cs typeface="Roboto"/>
                          <a:sym typeface="Roboto"/>
                        </a:rPr>
                        <a:t>CPE4</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FR4, FR5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latin typeface="Roboto"/>
                          <a:ea typeface="Roboto"/>
                          <a:cs typeface="Roboto"/>
                          <a:sym typeface="Roboto"/>
                        </a:rPr>
                        <a:t>✅ or </a:t>
                      </a:r>
                      <a:r>
                        <a:rPr lang="en" sz="1600" b="1">
                          <a:solidFill>
                            <a:srgbClr val="FF0000"/>
                          </a:solidFill>
                          <a:latin typeface="Roboto"/>
                          <a:ea typeface="Roboto"/>
                          <a:cs typeface="Roboto"/>
                          <a:sym typeface="Roboto"/>
                        </a:rPr>
                        <a:t>✖</a:t>
                      </a:r>
                      <a:r>
                        <a:rPr lang="en" sz="1600">
                          <a:solidFill>
                            <a:schemeClr val="lt1"/>
                          </a:solidFill>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481525">
                <a:tc>
                  <a:txBody>
                    <a:bodyPr/>
                    <a:lstStyle/>
                    <a:p>
                      <a:pPr marL="0" lvl="0" indent="0" algn="l" rtl="0">
                        <a:spcBef>
                          <a:spcPts val="0"/>
                        </a:spcBef>
                        <a:spcAft>
                          <a:spcPts val="0"/>
                        </a:spcAft>
                        <a:buNone/>
                      </a:pPr>
                      <a:r>
                        <a:rPr lang="en">
                          <a:latin typeface="Roboto"/>
                          <a:ea typeface="Roboto"/>
                          <a:cs typeface="Roboto"/>
                          <a:sym typeface="Roboto"/>
                        </a:rPr>
                        <a:t>Budget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gridSpan="2">
                  <a:txBody>
                    <a:bodyPr/>
                    <a:lstStyle/>
                    <a:p>
                      <a:pPr marL="0" lvl="0" indent="0" algn="l" rtl="0">
                        <a:spcBef>
                          <a:spcPts val="0"/>
                        </a:spcBef>
                        <a:spcAft>
                          <a:spcPts val="0"/>
                        </a:spcAft>
                        <a:buNone/>
                      </a:pPr>
                      <a:r>
                        <a:rPr lang="en">
                          <a:latin typeface="Roboto"/>
                          <a:ea typeface="Roboto"/>
                          <a:cs typeface="Roboto"/>
                          <a:sym typeface="Roboto"/>
                        </a:rPr>
                        <a:t>CPE6: Course funding limitation is $5,000 </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hMerge="1">
                  <a:txBody>
                    <a:bodyPr/>
                    <a:lstStyle/>
                    <a:p>
                      <a:endParaRPr lang="en-US"/>
                    </a:p>
                  </a:txBody>
                  <a:tcPr/>
                </a:tc>
                <a:tc>
                  <a:txBody>
                    <a:bodyPr/>
                    <a:lstStyle/>
                    <a:p>
                      <a:pPr marL="0" lvl="0" indent="0" algn="l" rtl="0">
                        <a:spcBef>
                          <a:spcPts val="0"/>
                        </a:spcBef>
                        <a:spcAft>
                          <a:spcPts val="0"/>
                        </a:spcAft>
                        <a:buNone/>
                      </a:pPr>
                      <a:r>
                        <a:rPr lang="en">
                          <a:latin typeface="Roboto"/>
                          <a:ea typeface="Roboto"/>
                          <a:cs typeface="Roboto"/>
                          <a:sym typeface="Roboto"/>
                        </a:rPr>
                        <a:t>✅ or </a:t>
                      </a:r>
                      <a:r>
                        <a:rPr lang="en" sz="1600" b="1">
                          <a:solidFill>
                            <a:srgbClr val="FF0000"/>
                          </a:solidFill>
                          <a:latin typeface="Roboto"/>
                          <a:ea typeface="Roboto"/>
                          <a:cs typeface="Roboto"/>
                          <a:sym typeface="Roboto"/>
                        </a:rPr>
                        <a:t>✖</a:t>
                      </a:r>
                      <a:r>
                        <a:rPr lang="en" sz="1600">
                          <a:solidFill>
                            <a:schemeClr val="lt1"/>
                          </a:solidFill>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sp>
        <p:nvSpPr>
          <p:cNvPr id="127" name="Google Shape;127;p21"/>
          <p:cNvSpPr txBox="1"/>
          <p:nvPr/>
        </p:nvSpPr>
        <p:spPr>
          <a:xfrm>
            <a:off x="1077150" y="3792888"/>
            <a:ext cx="6989700" cy="41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Roboto"/>
                <a:ea typeface="Roboto"/>
                <a:cs typeface="Roboto"/>
                <a:sym typeface="Roboto"/>
              </a:rPr>
              <a:t>Feasibility will be tracked through each section with this bar on the bottom right (green = feasible)</a:t>
            </a:r>
            <a:endParaRPr sz="1500">
              <a:solidFill>
                <a:schemeClr val="dk1"/>
              </a:solidFill>
              <a:latin typeface="Roboto"/>
              <a:ea typeface="Roboto"/>
              <a:cs typeface="Roboto"/>
              <a:sym typeface="Roboto"/>
            </a:endParaRPr>
          </a:p>
        </p:txBody>
      </p:sp>
      <p:cxnSp>
        <p:nvCxnSpPr>
          <p:cNvPr id="128" name="Google Shape;128;p21"/>
          <p:cNvCxnSpPr>
            <a:stCxn id="127" idx="3"/>
          </p:cNvCxnSpPr>
          <p:nvPr/>
        </p:nvCxnSpPr>
        <p:spPr>
          <a:xfrm>
            <a:off x="8066850" y="4000638"/>
            <a:ext cx="534300" cy="0"/>
          </a:xfrm>
          <a:prstGeom prst="straightConnector1">
            <a:avLst/>
          </a:prstGeom>
          <a:noFill/>
          <a:ln w="38100" cap="flat" cmpd="sng">
            <a:solidFill>
              <a:schemeClr val="dk1"/>
            </a:solidFill>
            <a:prstDash val="solid"/>
            <a:round/>
            <a:headEnd type="none" w="med" len="med"/>
            <a:tailEnd type="triangle" w="med" len="med"/>
          </a:ln>
        </p:spPr>
      </p:cxnSp>
      <p:graphicFrame>
        <p:nvGraphicFramePr>
          <p:cNvPr id="129" name="Google Shape;129;p2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DESIGN</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TESTING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MANUFACTURING</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BUDGET</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CONCLUSIONS</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FUTURE WORK</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BACK UP</a:t>
                      </a:r>
                      <a:endParaRPr sz="800" b="1" i="1">
                        <a:solidFill>
                          <a:schemeClr val="dk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1"/>
        <p:cNvGrpSpPr/>
        <p:nvPr/>
      </p:nvGrpSpPr>
      <p:grpSpPr>
        <a:xfrm>
          <a:off x="0" y="0"/>
          <a:ext cx="0" cy="0"/>
          <a:chOff x="0" y="0"/>
          <a:chExt cx="0" cy="0"/>
        </a:xfrm>
      </p:grpSpPr>
      <p:sp>
        <p:nvSpPr>
          <p:cNvPr id="952" name="Google Shape;952;p102"/>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90</a:t>
            </a:fld>
            <a:endParaRPr/>
          </a:p>
        </p:txBody>
      </p:sp>
      <p:sp>
        <p:nvSpPr>
          <p:cNvPr id="953" name="Google Shape;953;p10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SzPts val="990"/>
              <a:buNone/>
            </a:pPr>
            <a:r>
              <a:rPr lang="en" sz="2488"/>
              <a:t>CSD </a:t>
            </a:r>
            <a:r>
              <a:rPr lang="en" sz="2988"/>
              <a:t>M</a:t>
            </a:r>
            <a:r>
              <a:rPr lang="en" sz="2488"/>
              <a:t>ODEL </a:t>
            </a:r>
            <a:r>
              <a:rPr lang="en" sz="2988"/>
              <a:t>C</a:t>
            </a:r>
            <a:r>
              <a:rPr lang="en" sz="2488"/>
              <a:t>ONSTRUCTION</a:t>
            </a:r>
            <a:endParaRPr sz="2488"/>
          </a:p>
        </p:txBody>
      </p:sp>
      <p:sp>
        <p:nvSpPr>
          <p:cNvPr id="954" name="Google Shape;954;p102"/>
          <p:cNvSpPr txBox="1"/>
          <p:nvPr/>
        </p:nvSpPr>
        <p:spPr>
          <a:xfrm>
            <a:off x="359875" y="684425"/>
            <a:ext cx="4244100" cy="4063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CNC Machining of high density foam is feasible with the mills available to us at both the ITLL and Aerospace manufacturing center. </a:t>
            </a:r>
            <a:endParaRPr>
              <a:solidFill>
                <a:schemeClr val="dk1"/>
              </a:solidFill>
              <a:latin typeface="Roboto"/>
              <a:ea typeface="Roboto"/>
              <a:cs typeface="Roboto"/>
              <a:sym typeface="Roboto"/>
            </a:endParaRPr>
          </a:p>
          <a:p>
            <a:pPr marL="457200" lvl="0" indent="0" algn="l" rtl="0">
              <a:spcBef>
                <a:spcPts val="0"/>
              </a:spcBef>
              <a:spcAft>
                <a:spcPts val="0"/>
              </a:spcAft>
              <a:buNone/>
            </a:pP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Extensive work with learning SolidCam and Solid Works will be crucial in achieving these models.</a:t>
            </a:r>
            <a:endParaRPr>
              <a:solidFill>
                <a:schemeClr val="dk1"/>
              </a:solidFill>
              <a:latin typeface="Roboto"/>
              <a:ea typeface="Roboto"/>
              <a:cs typeface="Roboto"/>
              <a:sym typeface="Roboto"/>
            </a:endParaRPr>
          </a:p>
          <a:p>
            <a:pPr marL="457200" lvl="0" indent="0" algn="l" rtl="0">
              <a:spcBef>
                <a:spcPts val="0"/>
              </a:spcBef>
              <a:spcAft>
                <a:spcPts val="0"/>
              </a:spcAft>
              <a:buNone/>
            </a:pP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Components such as the tail and wings can be manufactured several times for replacements.</a:t>
            </a:r>
            <a:endParaRPr>
              <a:solidFill>
                <a:schemeClr val="dk1"/>
              </a:solidFill>
              <a:latin typeface="Roboto"/>
              <a:ea typeface="Roboto"/>
              <a:cs typeface="Roboto"/>
              <a:sym typeface="Roboto"/>
            </a:endParaRPr>
          </a:p>
          <a:p>
            <a:pPr marL="457200" lvl="0" indent="0" algn="l" rtl="0">
              <a:spcBef>
                <a:spcPts val="0"/>
              </a:spcBef>
              <a:spcAft>
                <a:spcPts val="0"/>
              </a:spcAft>
              <a:buNone/>
            </a:pP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Each piece will be assembled using glue and struts when applicable</a:t>
            </a:r>
            <a:endParaRPr>
              <a:solidFill>
                <a:schemeClr val="dk1"/>
              </a:solidFill>
              <a:latin typeface="Roboto"/>
              <a:ea typeface="Roboto"/>
              <a:cs typeface="Roboto"/>
              <a:sym typeface="Roboto"/>
            </a:endParaRPr>
          </a:p>
          <a:p>
            <a:pPr marL="45720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pic>
        <p:nvPicPr>
          <p:cNvPr id="955" name="Google Shape;955;p102"/>
          <p:cNvPicPr preferRelativeResize="0"/>
          <p:nvPr/>
        </p:nvPicPr>
        <p:blipFill>
          <a:blip r:embed="rId3">
            <a:alphaModFix/>
          </a:blip>
          <a:stretch>
            <a:fillRect/>
          </a:stretch>
        </p:blipFill>
        <p:spPr>
          <a:xfrm>
            <a:off x="5021521" y="464899"/>
            <a:ext cx="2944226" cy="1687950"/>
          </a:xfrm>
          <a:prstGeom prst="rect">
            <a:avLst/>
          </a:prstGeom>
          <a:noFill/>
          <a:ln>
            <a:noFill/>
          </a:ln>
        </p:spPr>
      </p:pic>
      <p:pic>
        <p:nvPicPr>
          <p:cNvPr id="956" name="Google Shape;956;p102"/>
          <p:cNvPicPr preferRelativeResize="0"/>
          <p:nvPr/>
        </p:nvPicPr>
        <p:blipFill>
          <a:blip r:embed="rId4">
            <a:alphaModFix/>
          </a:blip>
          <a:stretch>
            <a:fillRect/>
          </a:stretch>
        </p:blipFill>
        <p:spPr>
          <a:xfrm flipH="1">
            <a:off x="5707409" y="2402800"/>
            <a:ext cx="2139000" cy="2270900"/>
          </a:xfrm>
          <a:prstGeom prst="rect">
            <a:avLst/>
          </a:prstGeom>
          <a:noFill/>
          <a:ln>
            <a:noFill/>
          </a:ln>
        </p:spPr>
      </p:pic>
      <p:graphicFrame>
        <p:nvGraphicFramePr>
          <p:cNvPr id="957" name="Google Shape;957;p102"/>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1"/>
        <p:cNvGrpSpPr/>
        <p:nvPr/>
      </p:nvGrpSpPr>
      <p:grpSpPr>
        <a:xfrm>
          <a:off x="0" y="0"/>
          <a:ext cx="0" cy="0"/>
          <a:chOff x="0" y="0"/>
          <a:chExt cx="0" cy="0"/>
        </a:xfrm>
      </p:grpSpPr>
      <p:sp>
        <p:nvSpPr>
          <p:cNvPr id="962" name="Google Shape;962;p103"/>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91</a:t>
            </a:fld>
            <a:endParaRPr/>
          </a:p>
        </p:txBody>
      </p:sp>
      <p:sp>
        <p:nvSpPr>
          <p:cNvPr id="963" name="Google Shape;963;p103"/>
          <p:cNvSpPr txBox="1">
            <a:spLocks noGrp="1"/>
          </p:cNvSpPr>
          <p:nvPr>
            <p:ph type="body" idx="1"/>
          </p:nvPr>
        </p:nvSpPr>
        <p:spPr>
          <a:xfrm>
            <a:off x="311750" y="1578275"/>
            <a:ext cx="4045200" cy="2784600"/>
          </a:xfrm>
          <a:prstGeom prst="rect">
            <a:avLst/>
          </a:prstGeom>
        </p:spPr>
        <p:txBody>
          <a:bodyPr spcFirstLastPara="1" wrap="square" lIns="91425" tIns="91425" rIns="91425" bIns="91425" anchor="t" anchorCtr="0">
            <a:normAutofit fontScale="25000" lnSpcReduction="20000"/>
          </a:bodyPr>
          <a:lstStyle/>
          <a:p>
            <a:pPr marL="228600" lvl="0" indent="0" algn="l" rtl="0">
              <a:lnSpc>
                <a:spcPct val="100000"/>
              </a:lnSpc>
              <a:spcBef>
                <a:spcPts val="0"/>
              </a:spcBef>
              <a:spcAft>
                <a:spcPts val="0"/>
              </a:spcAft>
              <a:buNone/>
            </a:pPr>
            <a:r>
              <a:rPr lang="en" sz="7200"/>
              <a:t>Necessary Assumptions:</a:t>
            </a:r>
            <a:r>
              <a:rPr lang="en" sz="7984"/>
              <a:t> </a:t>
            </a:r>
            <a:endParaRPr sz="7984"/>
          </a:p>
          <a:p>
            <a:pPr marL="685800" lvl="0" indent="-317500" algn="l" rtl="0">
              <a:lnSpc>
                <a:spcPct val="100000"/>
              </a:lnSpc>
              <a:spcBef>
                <a:spcPts val="1200"/>
              </a:spcBef>
              <a:spcAft>
                <a:spcPts val="0"/>
              </a:spcAft>
              <a:buSzPct val="100000"/>
              <a:buChar char="➢"/>
            </a:pPr>
            <a:r>
              <a:rPr lang="en" sz="5600"/>
              <a:t>Composition: </a:t>
            </a:r>
            <a:r>
              <a:rPr lang="en" sz="5600">
                <a:solidFill>
                  <a:srgbClr val="D9D9D9"/>
                </a:solidFill>
              </a:rPr>
              <a:t>Anode Lithium metal (β-Li), solid electrolyte (β-Li3PS4) and active cathode (Li(Ni0.6Co0.2Mn0.2)O2</a:t>
            </a:r>
            <a:endParaRPr sz="5600">
              <a:solidFill>
                <a:srgbClr val="D9D9D9"/>
              </a:solidFill>
            </a:endParaRPr>
          </a:p>
          <a:p>
            <a:pPr marL="685800" lvl="0" indent="-317500" algn="l" rtl="0">
              <a:lnSpc>
                <a:spcPct val="100000"/>
              </a:lnSpc>
              <a:spcBef>
                <a:spcPts val="1000"/>
              </a:spcBef>
              <a:spcAft>
                <a:spcPts val="0"/>
              </a:spcAft>
              <a:buSzPct val="100000"/>
              <a:buChar char="➢"/>
            </a:pPr>
            <a:r>
              <a:rPr lang="en" sz="5600"/>
              <a:t>Efficiency: </a:t>
            </a:r>
            <a:r>
              <a:rPr lang="en" sz="5600">
                <a:solidFill>
                  <a:srgbClr val="D9D9D9"/>
                </a:solidFill>
              </a:rPr>
              <a:t>90 percent Efficiency was assumed for all battery types</a:t>
            </a:r>
            <a:endParaRPr sz="5600">
              <a:solidFill>
                <a:srgbClr val="D9D9D9"/>
              </a:solidFill>
            </a:endParaRPr>
          </a:p>
          <a:p>
            <a:pPr marL="685800" lvl="0" indent="-317500" algn="l" rtl="0">
              <a:lnSpc>
                <a:spcPct val="100000"/>
              </a:lnSpc>
              <a:spcBef>
                <a:spcPts val="1000"/>
              </a:spcBef>
              <a:spcAft>
                <a:spcPts val="0"/>
              </a:spcAft>
              <a:buSzPct val="100000"/>
              <a:buChar char="➢"/>
            </a:pPr>
            <a:r>
              <a:rPr lang="en" sz="5600"/>
              <a:t>Formability: </a:t>
            </a:r>
            <a:r>
              <a:rPr lang="en" sz="5600">
                <a:solidFill>
                  <a:srgbClr val="D9D9D9"/>
                </a:solidFill>
              </a:rPr>
              <a:t>The Cathode, Electrolyte and Anode layers are not only sufficiently thin but also pliable to configure in most simple Geometries (i.e. a wing)</a:t>
            </a:r>
            <a:endParaRPr sz="5600">
              <a:solidFill>
                <a:srgbClr val="D9D9D9"/>
              </a:solidFill>
            </a:endParaRPr>
          </a:p>
          <a:p>
            <a:pPr marL="0" lvl="0" indent="0" algn="l" rtl="0">
              <a:lnSpc>
                <a:spcPct val="100000"/>
              </a:lnSpc>
              <a:spcBef>
                <a:spcPts val="1000"/>
              </a:spcBef>
              <a:spcAft>
                <a:spcPts val="0"/>
              </a:spcAft>
              <a:buNone/>
            </a:pPr>
            <a:endParaRPr sz="5600">
              <a:solidFill>
                <a:srgbClr val="D9D9D9"/>
              </a:solidFill>
            </a:endParaRPr>
          </a:p>
          <a:p>
            <a:pPr marL="228600" lvl="0" indent="0" algn="l" rtl="0">
              <a:lnSpc>
                <a:spcPct val="100000"/>
              </a:lnSpc>
              <a:spcBef>
                <a:spcPts val="0"/>
              </a:spcBef>
              <a:spcAft>
                <a:spcPts val="0"/>
              </a:spcAft>
              <a:buNone/>
            </a:pPr>
            <a:endParaRPr sz="1400">
              <a:solidFill>
                <a:srgbClr val="D9D9D9"/>
              </a:solidFill>
            </a:endParaRPr>
          </a:p>
          <a:p>
            <a:pPr marL="228600" lvl="0" indent="0" algn="l" rtl="0">
              <a:lnSpc>
                <a:spcPct val="100000"/>
              </a:lnSpc>
              <a:spcBef>
                <a:spcPts val="0"/>
              </a:spcBef>
              <a:spcAft>
                <a:spcPts val="0"/>
              </a:spcAft>
              <a:buNone/>
            </a:pPr>
            <a:endParaRPr sz="1400">
              <a:solidFill>
                <a:srgbClr val="D9D9D9"/>
              </a:solidFill>
            </a:endParaRPr>
          </a:p>
          <a:p>
            <a:pPr marL="228600" lvl="0" indent="0" algn="l" rtl="0">
              <a:lnSpc>
                <a:spcPct val="100000"/>
              </a:lnSpc>
              <a:spcBef>
                <a:spcPts val="0"/>
              </a:spcBef>
              <a:spcAft>
                <a:spcPts val="0"/>
              </a:spcAft>
              <a:buNone/>
            </a:pPr>
            <a:endParaRPr sz="1400">
              <a:solidFill>
                <a:srgbClr val="D9D9D9"/>
              </a:solidFill>
              <a:latin typeface="Times New Roman"/>
              <a:ea typeface="Times New Roman"/>
              <a:cs typeface="Times New Roman"/>
              <a:sym typeface="Times New Roman"/>
            </a:endParaRPr>
          </a:p>
          <a:p>
            <a:pPr marL="228600" lvl="0" indent="0" algn="l" rtl="0">
              <a:lnSpc>
                <a:spcPct val="100000"/>
              </a:lnSpc>
              <a:spcBef>
                <a:spcPts val="0"/>
              </a:spcBef>
              <a:spcAft>
                <a:spcPts val="0"/>
              </a:spcAft>
              <a:buNone/>
            </a:pPr>
            <a:endParaRPr>
              <a:solidFill>
                <a:srgbClr val="EFEFEF"/>
              </a:solidFill>
              <a:latin typeface="Times New Roman"/>
              <a:ea typeface="Times New Roman"/>
              <a:cs typeface="Times New Roman"/>
              <a:sym typeface="Times New Roman"/>
            </a:endParaRPr>
          </a:p>
          <a:p>
            <a:pPr marL="0" lvl="0" indent="0" algn="l" rtl="0">
              <a:spcBef>
                <a:spcPts val="1200"/>
              </a:spcBef>
              <a:spcAft>
                <a:spcPts val="1200"/>
              </a:spcAft>
              <a:buNone/>
            </a:pPr>
            <a:r>
              <a:rPr lang="en"/>
              <a:t>	</a:t>
            </a:r>
            <a:endParaRPr>
              <a:solidFill>
                <a:schemeClr val="dk1"/>
              </a:solidFill>
              <a:latin typeface="Roboto"/>
              <a:ea typeface="Roboto"/>
              <a:cs typeface="Roboto"/>
              <a:sym typeface="Roboto"/>
            </a:endParaRPr>
          </a:p>
        </p:txBody>
      </p:sp>
      <p:sp>
        <p:nvSpPr>
          <p:cNvPr id="964" name="Google Shape;964;p10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L</a:t>
            </a:r>
            <a:r>
              <a:rPr lang="en" sz="2650"/>
              <a:t>ITHIUM</a:t>
            </a:r>
            <a:r>
              <a:rPr lang="en" sz="3300"/>
              <a:t> M</a:t>
            </a:r>
            <a:r>
              <a:rPr lang="en" sz="2650"/>
              <a:t>ETAL</a:t>
            </a:r>
            <a:r>
              <a:rPr lang="en" sz="3300"/>
              <a:t> S</a:t>
            </a:r>
            <a:r>
              <a:rPr lang="en" sz="2650"/>
              <a:t>OLID</a:t>
            </a:r>
            <a:r>
              <a:rPr lang="en" sz="3300"/>
              <a:t> S</a:t>
            </a:r>
            <a:r>
              <a:rPr lang="en" sz="2650"/>
              <a:t>TATE</a:t>
            </a:r>
            <a:r>
              <a:rPr lang="en" sz="2600"/>
              <a:t> </a:t>
            </a:r>
            <a:r>
              <a:rPr lang="en" sz="3300"/>
              <a:t>B</a:t>
            </a:r>
            <a:r>
              <a:rPr lang="en" sz="2650"/>
              <a:t>ATTERIES</a:t>
            </a:r>
            <a:endParaRPr sz="2650"/>
          </a:p>
        </p:txBody>
      </p:sp>
      <p:pic>
        <p:nvPicPr>
          <p:cNvPr id="965" name="Google Shape;965;p103"/>
          <p:cNvPicPr preferRelativeResize="0"/>
          <p:nvPr/>
        </p:nvPicPr>
        <p:blipFill>
          <a:blip r:embed="rId3">
            <a:alphaModFix/>
          </a:blip>
          <a:stretch>
            <a:fillRect/>
          </a:stretch>
        </p:blipFill>
        <p:spPr>
          <a:xfrm>
            <a:off x="4499425" y="639000"/>
            <a:ext cx="2723426" cy="1893875"/>
          </a:xfrm>
          <a:prstGeom prst="rect">
            <a:avLst/>
          </a:prstGeom>
          <a:noFill/>
          <a:ln>
            <a:noFill/>
          </a:ln>
        </p:spPr>
      </p:pic>
      <p:sp>
        <p:nvSpPr>
          <p:cNvPr id="966" name="Google Shape;966;p103"/>
          <p:cNvSpPr txBox="1"/>
          <p:nvPr/>
        </p:nvSpPr>
        <p:spPr>
          <a:xfrm>
            <a:off x="625125" y="1178075"/>
            <a:ext cx="424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graphicFrame>
        <p:nvGraphicFramePr>
          <p:cNvPr id="967" name="Google Shape;967;p103"/>
          <p:cNvGraphicFramePr/>
          <p:nvPr/>
        </p:nvGraphicFramePr>
        <p:xfrm>
          <a:off x="657075" y="572700"/>
          <a:ext cx="2995050" cy="1005780"/>
        </p:xfrm>
        <a:graphic>
          <a:graphicData uri="http://schemas.openxmlformats.org/drawingml/2006/table">
            <a:tbl>
              <a:tblPr>
                <a:noFill/>
                <a:tableStyleId>{5E8E6FE0-7721-4999-95ED-968F0FBED4CF}</a:tableStyleId>
              </a:tblPr>
              <a:tblGrid>
                <a:gridCol w="1497525">
                  <a:extLst>
                    <a:ext uri="{9D8B030D-6E8A-4147-A177-3AD203B41FA5}">
                      <a16:colId xmlns:a16="http://schemas.microsoft.com/office/drawing/2014/main" val="20000"/>
                    </a:ext>
                  </a:extLst>
                </a:gridCol>
                <a:gridCol w="1497525">
                  <a:extLst>
                    <a:ext uri="{9D8B030D-6E8A-4147-A177-3AD203B41FA5}">
                      <a16:colId xmlns:a16="http://schemas.microsoft.com/office/drawing/2014/main" val="20001"/>
                    </a:ext>
                  </a:extLst>
                </a:gridCol>
              </a:tblGrid>
              <a:tr h="603300">
                <a:tc>
                  <a:txBody>
                    <a:bodyPr/>
                    <a:lstStyle/>
                    <a:p>
                      <a:pPr marL="0" lvl="0" indent="0" algn="l" rtl="0">
                        <a:spcBef>
                          <a:spcPts val="0"/>
                        </a:spcBef>
                        <a:spcAft>
                          <a:spcPts val="0"/>
                        </a:spcAft>
                        <a:buNone/>
                      </a:pPr>
                      <a:r>
                        <a:rPr lang="en">
                          <a:latin typeface="Roboto"/>
                          <a:ea typeface="Roboto"/>
                          <a:cs typeface="Roboto"/>
                          <a:sym typeface="Roboto"/>
                        </a:rPr>
                        <a:t>Volumetric Energy Density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Specific Energy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2125">
                <a:tc>
                  <a:txBody>
                    <a:bodyPr/>
                    <a:lstStyle/>
                    <a:p>
                      <a:pPr marL="0" lvl="0" indent="0" algn="l" rtl="0">
                        <a:spcBef>
                          <a:spcPts val="0"/>
                        </a:spcBef>
                        <a:spcAft>
                          <a:spcPts val="0"/>
                        </a:spcAft>
                        <a:buNone/>
                      </a:pPr>
                      <a:r>
                        <a:rPr lang="en">
                          <a:latin typeface="Roboto"/>
                          <a:ea typeface="Roboto"/>
                          <a:cs typeface="Roboto"/>
                          <a:sym typeface="Roboto"/>
                        </a:rPr>
                        <a:t>580 Wh/kg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1377 Wh/L</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pic>
        <p:nvPicPr>
          <p:cNvPr id="968" name="Google Shape;968;p103"/>
          <p:cNvPicPr preferRelativeResize="0"/>
          <p:nvPr/>
        </p:nvPicPr>
        <p:blipFill>
          <a:blip r:embed="rId4">
            <a:alphaModFix/>
          </a:blip>
          <a:stretch>
            <a:fillRect/>
          </a:stretch>
        </p:blipFill>
        <p:spPr>
          <a:xfrm>
            <a:off x="4499425" y="2708287"/>
            <a:ext cx="2723436" cy="1965401"/>
          </a:xfrm>
          <a:prstGeom prst="rect">
            <a:avLst/>
          </a:prstGeom>
          <a:noFill/>
          <a:ln>
            <a:noFill/>
          </a:ln>
        </p:spPr>
      </p:pic>
      <p:sp>
        <p:nvSpPr>
          <p:cNvPr id="969" name="Google Shape;969;p103"/>
          <p:cNvSpPr txBox="1"/>
          <p:nvPr/>
        </p:nvSpPr>
        <p:spPr>
          <a:xfrm>
            <a:off x="7299350" y="3592324"/>
            <a:ext cx="343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3F3F3"/>
                </a:solidFill>
                <a:latin typeface="Roboto"/>
                <a:ea typeface="Roboto"/>
                <a:cs typeface="Roboto"/>
                <a:sym typeface="Roboto"/>
              </a:rPr>
              <a:t>-Benjamin J. Brelje∗</a:t>
            </a:r>
            <a:endParaRPr sz="1000">
              <a:solidFill>
                <a:srgbClr val="F3F3F3"/>
              </a:solidFill>
              <a:latin typeface="Roboto"/>
              <a:ea typeface="Roboto"/>
              <a:cs typeface="Roboto"/>
              <a:sym typeface="Roboto"/>
            </a:endParaRPr>
          </a:p>
          <a:p>
            <a:pPr marL="0" lvl="0" indent="0" algn="l" rtl="0">
              <a:spcBef>
                <a:spcPts val="0"/>
              </a:spcBef>
              <a:spcAft>
                <a:spcPts val="0"/>
              </a:spcAft>
              <a:buNone/>
            </a:pPr>
            <a:r>
              <a:rPr lang="en" sz="800">
                <a:solidFill>
                  <a:srgbClr val="F3F3F3"/>
                </a:solidFill>
                <a:latin typeface="Roboto"/>
                <a:ea typeface="Roboto"/>
                <a:cs typeface="Roboto"/>
                <a:sym typeface="Roboto"/>
              </a:rPr>
              <a:t>Joaquim R.R.A. Martins</a:t>
            </a:r>
            <a:endParaRPr sz="800">
              <a:solidFill>
                <a:srgbClr val="F3F3F3"/>
              </a:solidFill>
              <a:latin typeface="Roboto"/>
              <a:ea typeface="Roboto"/>
              <a:cs typeface="Roboto"/>
              <a:sym typeface="Roboto"/>
            </a:endParaRPr>
          </a:p>
          <a:p>
            <a:pPr marL="0" lvl="0" indent="0" algn="l" rtl="0">
              <a:spcBef>
                <a:spcPts val="0"/>
              </a:spcBef>
              <a:spcAft>
                <a:spcPts val="0"/>
              </a:spcAft>
              <a:buNone/>
            </a:pPr>
            <a:r>
              <a:rPr lang="en" sz="800">
                <a:solidFill>
                  <a:srgbClr val="F3F3F3"/>
                </a:solidFill>
                <a:latin typeface="Roboto"/>
                <a:ea typeface="Roboto"/>
                <a:cs typeface="Roboto"/>
                <a:sym typeface="Roboto"/>
              </a:rPr>
              <a:t>University of Michigan, Department of</a:t>
            </a:r>
            <a:endParaRPr sz="800">
              <a:solidFill>
                <a:srgbClr val="F3F3F3"/>
              </a:solidFill>
              <a:latin typeface="Roboto"/>
              <a:ea typeface="Roboto"/>
              <a:cs typeface="Roboto"/>
              <a:sym typeface="Roboto"/>
            </a:endParaRPr>
          </a:p>
          <a:p>
            <a:pPr marL="0" lvl="0" indent="0" algn="l" rtl="0">
              <a:spcBef>
                <a:spcPts val="0"/>
              </a:spcBef>
              <a:spcAft>
                <a:spcPts val="0"/>
              </a:spcAft>
              <a:buNone/>
            </a:pPr>
            <a:r>
              <a:rPr lang="en" sz="800">
                <a:solidFill>
                  <a:srgbClr val="F3F3F3"/>
                </a:solidFill>
                <a:latin typeface="Roboto"/>
                <a:ea typeface="Roboto"/>
                <a:cs typeface="Roboto"/>
                <a:sym typeface="Roboto"/>
              </a:rPr>
              <a:t> Aerospace Engineering, MI, USA</a:t>
            </a:r>
            <a:endParaRPr sz="800">
              <a:solidFill>
                <a:srgbClr val="F3F3F3"/>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graphicFrame>
        <p:nvGraphicFramePr>
          <p:cNvPr id="970" name="Google Shape;970;p103"/>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4"/>
        <p:cNvGrpSpPr/>
        <p:nvPr/>
      </p:nvGrpSpPr>
      <p:grpSpPr>
        <a:xfrm>
          <a:off x="0" y="0"/>
          <a:ext cx="0" cy="0"/>
          <a:chOff x="0" y="0"/>
          <a:chExt cx="0" cy="0"/>
        </a:xfrm>
      </p:grpSpPr>
      <p:sp>
        <p:nvSpPr>
          <p:cNvPr id="975" name="Google Shape;975;p104"/>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92</a:t>
            </a:fld>
            <a:endParaRPr/>
          </a:p>
        </p:txBody>
      </p:sp>
      <p:sp>
        <p:nvSpPr>
          <p:cNvPr id="976" name="Google Shape;976;p10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50"/>
              <a:t>RUSHLESS</a:t>
            </a:r>
            <a:r>
              <a:rPr lang="en" sz="3300"/>
              <a:t> E</a:t>
            </a:r>
            <a:r>
              <a:rPr lang="en" sz="2650"/>
              <a:t>LECTRIC</a:t>
            </a:r>
            <a:r>
              <a:rPr lang="en" sz="3300"/>
              <a:t> P</a:t>
            </a:r>
            <a:r>
              <a:rPr lang="en" sz="2650"/>
              <a:t>ROPULSION</a:t>
            </a:r>
            <a:r>
              <a:rPr lang="en" sz="3300"/>
              <a:t> U</a:t>
            </a:r>
            <a:r>
              <a:rPr lang="en" sz="2650"/>
              <a:t>NIT</a:t>
            </a:r>
            <a:r>
              <a:rPr lang="en" sz="2600"/>
              <a:t> </a:t>
            </a:r>
            <a:endParaRPr sz="2650"/>
          </a:p>
        </p:txBody>
      </p:sp>
      <p:pic>
        <p:nvPicPr>
          <p:cNvPr id="977" name="Google Shape;977;p104"/>
          <p:cNvPicPr preferRelativeResize="0"/>
          <p:nvPr/>
        </p:nvPicPr>
        <p:blipFill rotWithShape="1">
          <a:blip r:embed="rId3">
            <a:alphaModFix/>
          </a:blip>
          <a:srcRect l="8195" r="7051"/>
          <a:stretch/>
        </p:blipFill>
        <p:spPr>
          <a:xfrm>
            <a:off x="4928200" y="1094488"/>
            <a:ext cx="3934648" cy="2954525"/>
          </a:xfrm>
          <a:prstGeom prst="rect">
            <a:avLst/>
          </a:prstGeom>
          <a:noFill/>
          <a:ln>
            <a:noFill/>
          </a:ln>
        </p:spPr>
      </p:pic>
      <p:graphicFrame>
        <p:nvGraphicFramePr>
          <p:cNvPr id="978" name="Google Shape;978;p104"/>
          <p:cNvGraphicFramePr/>
          <p:nvPr/>
        </p:nvGraphicFramePr>
        <p:xfrm>
          <a:off x="181650" y="572703"/>
          <a:ext cx="4546450" cy="4023090"/>
        </p:xfrm>
        <a:graphic>
          <a:graphicData uri="http://schemas.openxmlformats.org/drawingml/2006/table">
            <a:tbl>
              <a:tblPr>
                <a:noFill/>
                <a:tableStyleId>{5E8E6FE0-7721-4999-95ED-968F0FBED4CF}</a:tableStyleId>
              </a:tblPr>
              <a:tblGrid>
                <a:gridCol w="1410200">
                  <a:extLst>
                    <a:ext uri="{9D8B030D-6E8A-4147-A177-3AD203B41FA5}">
                      <a16:colId xmlns:a16="http://schemas.microsoft.com/office/drawing/2014/main" val="20000"/>
                    </a:ext>
                  </a:extLst>
                </a:gridCol>
                <a:gridCol w="1410200">
                  <a:extLst>
                    <a:ext uri="{9D8B030D-6E8A-4147-A177-3AD203B41FA5}">
                      <a16:colId xmlns:a16="http://schemas.microsoft.com/office/drawing/2014/main" val="20001"/>
                    </a:ext>
                  </a:extLst>
                </a:gridCol>
                <a:gridCol w="1726050">
                  <a:extLst>
                    <a:ext uri="{9D8B030D-6E8A-4147-A177-3AD203B41FA5}">
                      <a16:colId xmlns:a16="http://schemas.microsoft.com/office/drawing/2014/main" val="20002"/>
                    </a:ext>
                  </a:extLst>
                </a:gridCol>
              </a:tblGrid>
              <a:tr h="355425">
                <a:tc>
                  <a:txBody>
                    <a:bodyPr/>
                    <a:lstStyle/>
                    <a:p>
                      <a:pPr marL="0" lvl="0" indent="0" algn="ctr" rtl="0">
                        <a:spcBef>
                          <a:spcPts val="0"/>
                        </a:spcBef>
                        <a:spcAft>
                          <a:spcPts val="0"/>
                        </a:spcAft>
                        <a:buNone/>
                      </a:pP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u="sng">
                          <a:solidFill>
                            <a:schemeClr val="dk2"/>
                          </a:solidFill>
                          <a:latin typeface="Roboto"/>
                          <a:ea typeface="Roboto"/>
                          <a:cs typeface="Roboto"/>
                          <a:sym typeface="Roboto"/>
                          <a:hlinkClick r:id="rId4">
                            <a:extLst>
                              <a:ext uri="{A12FA001-AC4F-418D-AE19-62706E023703}">
                                <ahyp:hlinkClr xmlns:ahyp="http://schemas.microsoft.com/office/drawing/2018/hyperlinkcolor" val="tx"/>
                              </a:ext>
                            </a:extLst>
                          </a:hlinkClick>
                        </a:rPr>
                        <a:t>MagniX 350</a:t>
                      </a:r>
                      <a:endParaRPr sz="1300" b="1">
                        <a:solidFill>
                          <a:schemeClr val="dk2"/>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Design Requirement</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5402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Continuous Power Output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280 kW / 381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346 Hp -AAA</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5402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 Power Output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350 kW / 476 Hp</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54027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Continuous Torque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1410 Nm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554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Max. Torque</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1610 Nm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554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Output RPM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1200-2300 RPM</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554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Dry Weight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112 kg / 246 lbs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TBD</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55425">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Operating Volt.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500-800 VDC</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Service Ceiling</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35,000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20,000 ft</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graphicFrame>
        <p:nvGraphicFramePr>
          <p:cNvPr id="979" name="Google Shape;979;p104"/>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3"/>
        <p:cNvGrpSpPr/>
        <p:nvPr/>
      </p:nvGrpSpPr>
      <p:grpSpPr>
        <a:xfrm>
          <a:off x="0" y="0"/>
          <a:ext cx="0" cy="0"/>
          <a:chOff x="0" y="0"/>
          <a:chExt cx="0" cy="0"/>
        </a:xfrm>
      </p:grpSpPr>
      <p:sp>
        <p:nvSpPr>
          <p:cNvPr id="984" name="Google Shape;984;p105"/>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93</a:t>
            </a:fld>
            <a:endParaRPr/>
          </a:p>
        </p:txBody>
      </p:sp>
      <p:sp>
        <p:nvSpPr>
          <p:cNvPr id="985" name="Google Shape;985;p105"/>
          <p:cNvSpPr txBox="1">
            <a:spLocks noGrp="1"/>
          </p:cNvSpPr>
          <p:nvPr>
            <p:ph type="body" idx="1"/>
          </p:nvPr>
        </p:nvSpPr>
        <p:spPr>
          <a:xfrm>
            <a:off x="311700" y="1841275"/>
            <a:ext cx="4555200" cy="3262800"/>
          </a:xfrm>
          <a:prstGeom prst="rect">
            <a:avLst/>
          </a:prstGeom>
        </p:spPr>
        <p:txBody>
          <a:bodyPr spcFirstLastPara="1" wrap="square" lIns="91425" tIns="91425" rIns="91425" bIns="91425" anchor="t" anchorCtr="0">
            <a:normAutofit/>
          </a:bodyPr>
          <a:lstStyle/>
          <a:p>
            <a:pPr marL="685800" lvl="0" indent="-342900" algn="l" rtl="0">
              <a:spcBef>
                <a:spcPts val="0"/>
              </a:spcBef>
              <a:spcAft>
                <a:spcPts val="0"/>
              </a:spcAft>
              <a:buClr>
                <a:schemeClr val="dk1"/>
              </a:buClr>
              <a:buSzPts val="1800"/>
              <a:buFont typeface="Roboto"/>
              <a:buChar char="➢"/>
            </a:pPr>
            <a:r>
              <a:rPr lang="en"/>
              <a:t>Source: Electric Flight – Potential and Limitations, Martin Hepperle, German Aerospace Center</a:t>
            </a:r>
            <a:endParaRPr>
              <a:latin typeface="Roboto"/>
              <a:ea typeface="Roboto"/>
              <a:cs typeface="Roboto"/>
              <a:sym typeface="Roboto"/>
            </a:endParaRPr>
          </a:p>
        </p:txBody>
      </p:sp>
      <p:sp>
        <p:nvSpPr>
          <p:cNvPr id="986" name="Google Shape;986;p105"/>
          <p:cNvSpPr txBox="1">
            <a:spLocks noGrp="1"/>
          </p:cNvSpPr>
          <p:nvPr>
            <p:ph type="title"/>
          </p:nvPr>
        </p:nvSpPr>
        <p:spPr>
          <a:xfrm>
            <a:off x="0" y="0"/>
            <a:ext cx="4711500" cy="1106100"/>
          </a:xfrm>
          <a:prstGeom prst="rect">
            <a:avLst/>
          </a:prstGeom>
        </p:spPr>
        <p:txBody>
          <a:bodyPr spcFirstLastPara="1" wrap="square" lIns="91425" tIns="91425" rIns="91425" bIns="91425" anchor="ctr" anchorCtr="0">
            <a:normAutofit/>
          </a:bodyPr>
          <a:lstStyle/>
          <a:p>
            <a:pPr marL="228600" lvl="0" indent="0" algn="l" rtl="0">
              <a:spcBef>
                <a:spcPts val="0"/>
              </a:spcBef>
              <a:spcAft>
                <a:spcPts val="0"/>
              </a:spcAft>
              <a:buNone/>
            </a:pPr>
            <a:r>
              <a:rPr lang="en" sz="3000"/>
              <a:t>E</a:t>
            </a:r>
            <a:r>
              <a:rPr lang="en" sz="2400"/>
              <a:t>LECTRIC</a:t>
            </a:r>
            <a:r>
              <a:rPr lang="en" sz="3000"/>
              <a:t> A</a:t>
            </a:r>
            <a:r>
              <a:rPr lang="en" sz="2400"/>
              <a:t>IRCRAFT</a:t>
            </a:r>
            <a:r>
              <a:rPr lang="en" sz="3000"/>
              <a:t> </a:t>
            </a:r>
            <a:endParaRPr sz="3000"/>
          </a:p>
          <a:p>
            <a:pPr marL="228600" lvl="0" indent="0" algn="l" rtl="0">
              <a:spcBef>
                <a:spcPts val="0"/>
              </a:spcBef>
              <a:spcAft>
                <a:spcPts val="0"/>
              </a:spcAft>
              <a:buNone/>
            </a:pPr>
            <a:r>
              <a:rPr lang="en" sz="3000"/>
              <a:t>R</a:t>
            </a:r>
            <a:r>
              <a:rPr lang="en" sz="2400"/>
              <a:t>ANGE</a:t>
            </a:r>
            <a:r>
              <a:rPr lang="en" sz="3000"/>
              <a:t> E</a:t>
            </a:r>
            <a:r>
              <a:rPr lang="en" sz="2400"/>
              <a:t>QUATION</a:t>
            </a:r>
            <a:r>
              <a:rPr lang="en" sz="3000"/>
              <a:t> 1</a:t>
            </a:r>
            <a:endParaRPr sz="3000"/>
          </a:p>
        </p:txBody>
      </p:sp>
      <p:pic>
        <p:nvPicPr>
          <p:cNvPr id="987" name="Google Shape;987;p105"/>
          <p:cNvPicPr preferRelativeResize="0"/>
          <p:nvPr/>
        </p:nvPicPr>
        <p:blipFill>
          <a:blip r:embed="rId3">
            <a:alphaModFix/>
          </a:blip>
          <a:stretch>
            <a:fillRect/>
          </a:stretch>
        </p:blipFill>
        <p:spPr>
          <a:xfrm>
            <a:off x="4711275" y="121550"/>
            <a:ext cx="4309874" cy="4541674"/>
          </a:xfrm>
          <a:prstGeom prst="rect">
            <a:avLst/>
          </a:prstGeom>
          <a:noFill/>
          <a:ln>
            <a:noFill/>
          </a:ln>
        </p:spPr>
      </p:pic>
      <p:sp>
        <p:nvSpPr>
          <p:cNvPr id="988" name="Google Shape;988;p105"/>
          <p:cNvSpPr txBox="1"/>
          <p:nvPr/>
        </p:nvSpPr>
        <p:spPr>
          <a:xfrm>
            <a:off x="60500" y="4365500"/>
            <a:ext cx="46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Full Source: </a:t>
            </a:r>
            <a:r>
              <a:rPr lang="en" sz="1100" u="sng">
                <a:solidFill>
                  <a:schemeClr val="dk1"/>
                </a:solidFill>
                <a:hlinkClick r:id="rId4">
                  <a:extLst>
                    <a:ext uri="{A12FA001-AC4F-418D-AE19-62706E023703}">
                      <ahyp:hlinkClr xmlns:ahyp="http://schemas.microsoft.com/office/drawing/2018/hyperlinkcolor" val="tx"/>
                    </a:ext>
                  </a:extLst>
                </a:hlinkClick>
              </a:rPr>
              <a:t>Microsoft Word - MP-AVT-209-09.doc (dlr.de)</a:t>
            </a:r>
            <a:endParaRPr>
              <a:solidFill>
                <a:schemeClr val="dk1"/>
              </a:solidFill>
              <a:latin typeface="Roboto"/>
              <a:ea typeface="Roboto"/>
              <a:cs typeface="Roboto"/>
              <a:sym typeface="Roboto"/>
            </a:endParaRPr>
          </a:p>
        </p:txBody>
      </p:sp>
      <p:sp>
        <p:nvSpPr>
          <p:cNvPr id="989" name="Google Shape;989;p105"/>
          <p:cNvSpPr txBox="1"/>
          <p:nvPr/>
        </p:nvSpPr>
        <p:spPr>
          <a:xfrm>
            <a:off x="4069875" y="4365500"/>
            <a:ext cx="64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Roboto"/>
                <a:ea typeface="Roboto"/>
                <a:cs typeface="Roboto"/>
                <a:sym typeface="Roboto"/>
                <a:hlinkClick r:id="rId5" action="ppaction://hlinksldjump"/>
              </a:rPr>
              <a:t>Back</a:t>
            </a:r>
            <a:endParaRPr>
              <a:solidFill>
                <a:schemeClr val="dk1"/>
              </a:solidFill>
              <a:latin typeface="Roboto"/>
              <a:ea typeface="Roboto"/>
              <a:cs typeface="Roboto"/>
              <a:sym typeface="Roboto"/>
            </a:endParaRPr>
          </a:p>
        </p:txBody>
      </p:sp>
      <p:graphicFrame>
        <p:nvGraphicFramePr>
          <p:cNvPr id="990" name="Google Shape;990;p105"/>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4"/>
        <p:cNvGrpSpPr/>
        <p:nvPr/>
      </p:nvGrpSpPr>
      <p:grpSpPr>
        <a:xfrm>
          <a:off x="0" y="0"/>
          <a:ext cx="0" cy="0"/>
          <a:chOff x="0" y="0"/>
          <a:chExt cx="0" cy="0"/>
        </a:xfrm>
      </p:grpSpPr>
      <p:sp>
        <p:nvSpPr>
          <p:cNvPr id="995" name="Google Shape;995;p106"/>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94</a:t>
            </a:fld>
            <a:endParaRPr/>
          </a:p>
        </p:txBody>
      </p:sp>
      <p:sp>
        <p:nvSpPr>
          <p:cNvPr id="996" name="Google Shape;996;p106"/>
          <p:cNvSpPr txBox="1">
            <a:spLocks noGrp="1"/>
          </p:cNvSpPr>
          <p:nvPr>
            <p:ph type="body" idx="1"/>
          </p:nvPr>
        </p:nvSpPr>
        <p:spPr>
          <a:xfrm>
            <a:off x="311700" y="1841275"/>
            <a:ext cx="4555200" cy="3262800"/>
          </a:xfrm>
          <a:prstGeom prst="rect">
            <a:avLst/>
          </a:prstGeom>
        </p:spPr>
        <p:txBody>
          <a:bodyPr spcFirstLastPara="1" wrap="square" lIns="91425" tIns="91425" rIns="91425" bIns="91425" anchor="t" anchorCtr="0">
            <a:normAutofit/>
          </a:bodyPr>
          <a:lstStyle/>
          <a:p>
            <a:pPr marL="685800" lvl="0" indent="-342900" algn="l" rtl="0">
              <a:spcBef>
                <a:spcPts val="0"/>
              </a:spcBef>
              <a:spcAft>
                <a:spcPts val="0"/>
              </a:spcAft>
              <a:buClr>
                <a:schemeClr val="dk1"/>
              </a:buClr>
              <a:buSzPts val="1800"/>
              <a:buFont typeface="Roboto"/>
              <a:buChar char="➢"/>
            </a:pPr>
            <a:r>
              <a:rPr lang="en"/>
              <a:t>Source: Range Equation for Hybrid-Electric Aircraft with Constant Power Split</a:t>
            </a:r>
            <a:endParaRPr>
              <a:solidFill>
                <a:schemeClr val="dk1"/>
              </a:solidFill>
              <a:latin typeface="Roboto"/>
              <a:ea typeface="Roboto"/>
              <a:cs typeface="Roboto"/>
              <a:sym typeface="Roboto"/>
            </a:endParaRPr>
          </a:p>
        </p:txBody>
      </p:sp>
      <p:sp>
        <p:nvSpPr>
          <p:cNvPr id="997" name="Google Shape;997;p106"/>
          <p:cNvSpPr txBox="1"/>
          <p:nvPr/>
        </p:nvSpPr>
        <p:spPr>
          <a:xfrm>
            <a:off x="60500" y="4365500"/>
            <a:ext cx="4650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Full Source: </a:t>
            </a:r>
            <a:r>
              <a:rPr lang="en" sz="1600"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Electric Range</a:t>
            </a:r>
            <a:endParaRPr>
              <a:solidFill>
                <a:schemeClr val="dk1"/>
              </a:solidFill>
              <a:latin typeface="Roboto"/>
              <a:ea typeface="Roboto"/>
              <a:cs typeface="Roboto"/>
              <a:sym typeface="Roboto"/>
            </a:endParaRPr>
          </a:p>
        </p:txBody>
      </p:sp>
      <p:pic>
        <p:nvPicPr>
          <p:cNvPr id="998" name="Google Shape;998;p106"/>
          <p:cNvPicPr preferRelativeResize="0"/>
          <p:nvPr/>
        </p:nvPicPr>
        <p:blipFill>
          <a:blip r:embed="rId4">
            <a:alphaModFix/>
          </a:blip>
          <a:stretch>
            <a:fillRect/>
          </a:stretch>
        </p:blipFill>
        <p:spPr>
          <a:xfrm>
            <a:off x="4168409" y="762375"/>
            <a:ext cx="4852741" cy="3262802"/>
          </a:xfrm>
          <a:prstGeom prst="rect">
            <a:avLst/>
          </a:prstGeom>
          <a:noFill/>
          <a:ln>
            <a:noFill/>
          </a:ln>
        </p:spPr>
      </p:pic>
      <p:sp>
        <p:nvSpPr>
          <p:cNvPr id="999" name="Google Shape;999;p106"/>
          <p:cNvSpPr txBox="1">
            <a:spLocks noGrp="1"/>
          </p:cNvSpPr>
          <p:nvPr>
            <p:ph type="title"/>
          </p:nvPr>
        </p:nvSpPr>
        <p:spPr>
          <a:xfrm>
            <a:off x="0" y="0"/>
            <a:ext cx="4711500" cy="1106100"/>
          </a:xfrm>
          <a:prstGeom prst="rect">
            <a:avLst/>
          </a:prstGeom>
        </p:spPr>
        <p:txBody>
          <a:bodyPr spcFirstLastPara="1" wrap="square" lIns="91425" tIns="91425" rIns="91425" bIns="91425" anchor="ctr" anchorCtr="0">
            <a:normAutofit/>
          </a:bodyPr>
          <a:lstStyle/>
          <a:p>
            <a:pPr marL="228600" lvl="0" indent="0" algn="l" rtl="0">
              <a:spcBef>
                <a:spcPts val="0"/>
              </a:spcBef>
              <a:spcAft>
                <a:spcPts val="0"/>
              </a:spcAft>
              <a:buNone/>
            </a:pPr>
            <a:r>
              <a:rPr lang="en" sz="3000"/>
              <a:t>E</a:t>
            </a:r>
            <a:r>
              <a:rPr lang="en" sz="2400"/>
              <a:t>LECTRIC</a:t>
            </a:r>
            <a:r>
              <a:rPr lang="en" sz="3000"/>
              <a:t> A</a:t>
            </a:r>
            <a:r>
              <a:rPr lang="en" sz="2400"/>
              <a:t>IRCRAFT</a:t>
            </a:r>
            <a:r>
              <a:rPr lang="en" sz="3000"/>
              <a:t> </a:t>
            </a:r>
            <a:endParaRPr sz="3000"/>
          </a:p>
          <a:p>
            <a:pPr marL="228600" lvl="0" indent="0" algn="l" rtl="0">
              <a:spcBef>
                <a:spcPts val="0"/>
              </a:spcBef>
              <a:spcAft>
                <a:spcPts val="0"/>
              </a:spcAft>
              <a:buNone/>
            </a:pPr>
            <a:r>
              <a:rPr lang="en" sz="3000"/>
              <a:t>R</a:t>
            </a:r>
            <a:r>
              <a:rPr lang="en" sz="2400"/>
              <a:t>ANGE</a:t>
            </a:r>
            <a:r>
              <a:rPr lang="en" sz="3000"/>
              <a:t> E</a:t>
            </a:r>
            <a:r>
              <a:rPr lang="en" sz="2400"/>
              <a:t>QUATION</a:t>
            </a:r>
            <a:r>
              <a:rPr lang="en" sz="3000"/>
              <a:t> 2</a:t>
            </a:r>
            <a:endParaRPr sz="3000"/>
          </a:p>
        </p:txBody>
      </p:sp>
      <p:graphicFrame>
        <p:nvGraphicFramePr>
          <p:cNvPr id="1000" name="Google Shape;1000;p106"/>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07"/>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95</a:t>
            </a:fld>
            <a:endParaRPr/>
          </a:p>
        </p:txBody>
      </p:sp>
      <p:sp>
        <p:nvSpPr>
          <p:cNvPr id="1006" name="Google Shape;1006;p10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ASELINE</a:t>
            </a:r>
            <a:r>
              <a:rPr lang="en" sz="3000"/>
              <a:t> M</a:t>
            </a:r>
            <a:r>
              <a:rPr lang="en" sz="2400"/>
              <a:t>ETHODOLOGY</a:t>
            </a:r>
            <a:r>
              <a:rPr lang="en" sz="3000"/>
              <a:t> C</a:t>
            </a:r>
            <a:r>
              <a:rPr lang="en" sz="2400"/>
              <a:t>ODE</a:t>
            </a:r>
            <a:endParaRPr sz="2400"/>
          </a:p>
        </p:txBody>
      </p:sp>
      <p:pic>
        <p:nvPicPr>
          <p:cNvPr id="1007" name="Google Shape;1007;p107"/>
          <p:cNvPicPr preferRelativeResize="0"/>
          <p:nvPr/>
        </p:nvPicPr>
        <p:blipFill>
          <a:blip r:embed="rId3">
            <a:alphaModFix/>
          </a:blip>
          <a:stretch>
            <a:fillRect/>
          </a:stretch>
        </p:blipFill>
        <p:spPr>
          <a:xfrm>
            <a:off x="2270250" y="688600"/>
            <a:ext cx="3874510" cy="3859276"/>
          </a:xfrm>
          <a:prstGeom prst="rect">
            <a:avLst/>
          </a:prstGeom>
          <a:noFill/>
          <a:ln>
            <a:noFill/>
          </a:ln>
        </p:spPr>
      </p:pic>
      <p:graphicFrame>
        <p:nvGraphicFramePr>
          <p:cNvPr id="1008" name="Google Shape;1008;p107"/>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08"/>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96</a:t>
            </a:fld>
            <a:endParaRPr/>
          </a:p>
        </p:txBody>
      </p:sp>
      <p:sp>
        <p:nvSpPr>
          <p:cNvPr id="1014" name="Google Shape;1014;p10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ASELINE</a:t>
            </a:r>
            <a:r>
              <a:rPr lang="en" sz="3000"/>
              <a:t> M</a:t>
            </a:r>
            <a:r>
              <a:rPr lang="en" sz="2400"/>
              <a:t>ETHODOLOGY</a:t>
            </a:r>
            <a:r>
              <a:rPr lang="en" sz="3000"/>
              <a:t> C</a:t>
            </a:r>
            <a:r>
              <a:rPr lang="en" sz="2400"/>
              <a:t>ODE</a:t>
            </a:r>
            <a:endParaRPr sz="2400"/>
          </a:p>
        </p:txBody>
      </p:sp>
      <p:pic>
        <p:nvPicPr>
          <p:cNvPr id="1015" name="Google Shape;1015;p108"/>
          <p:cNvPicPr preferRelativeResize="0"/>
          <p:nvPr/>
        </p:nvPicPr>
        <p:blipFill>
          <a:blip r:embed="rId3">
            <a:alphaModFix/>
          </a:blip>
          <a:stretch>
            <a:fillRect/>
          </a:stretch>
        </p:blipFill>
        <p:spPr>
          <a:xfrm>
            <a:off x="158400" y="921200"/>
            <a:ext cx="4262989" cy="3467051"/>
          </a:xfrm>
          <a:prstGeom prst="rect">
            <a:avLst/>
          </a:prstGeom>
          <a:noFill/>
          <a:ln>
            <a:noFill/>
          </a:ln>
        </p:spPr>
      </p:pic>
      <p:pic>
        <p:nvPicPr>
          <p:cNvPr id="1016" name="Google Shape;1016;p108"/>
          <p:cNvPicPr preferRelativeResize="0"/>
          <p:nvPr/>
        </p:nvPicPr>
        <p:blipFill>
          <a:blip r:embed="rId4">
            <a:alphaModFix/>
          </a:blip>
          <a:stretch>
            <a:fillRect/>
          </a:stretch>
        </p:blipFill>
        <p:spPr>
          <a:xfrm>
            <a:off x="4695012" y="921212"/>
            <a:ext cx="4347287" cy="3467050"/>
          </a:xfrm>
          <a:prstGeom prst="rect">
            <a:avLst/>
          </a:prstGeom>
          <a:noFill/>
          <a:ln>
            <a:noFill/>
          </a:ln>
        </p:spPr>
      </p:pic>
      <p:graphicFrame>
        <p:nvGraphicFramePr>
          <p:cNvPr id="1017" name="Google Shape;1017;p108"/>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9"/>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97</a:t>
            </a:fld>
            <a:endParaRPr/>
          </a:p>
        </p:txBody>
      </p:sp>
      <p:pic>
        <p:nvPicPr>
          <p:cNvPr id="1023" name="Google Shape;1023;p109"/>
          <p:cNvPicPr preferRelativeResize="0"/>
          <p:nvPr/>
        </p:nvPicPr>
        <p:blipFill>
          <a:blip r:embed="rId3">
            <a:alphaModFix/>
          </a:blip>
          <a:stretch>
            <a:fillRect/>
          </a:stretch>
        </p:blipFill>
        <p:spPr>
          <a:xfrm>
            <a:off x="152400" y="1170125"/>
            <a:ext cx="4419212" cy="3414250"/>
          </a:xfrm>
          <a:prstGeom prst="rect">
            <a:avLst/>
          </a:prstGeom>
          <a:noFill/>
          <a:ln>
            <a:noFill/>
          </a:ln>
        </p:spPr>
      </p:pic>
      <p:sp>
        <p:nvSpPr>
          <p:cNvPr id="1024" name="Google Shape;1024;p10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ASELINE</a:t>
            </a:r>
            <a:r>
              <a:rPr lang="en" sz="3000"/>
              <a:t> M</a:t>
            </a:r>
            <a:r>
              <a:rPr lang="en" sz="2400"/>
              <a:t>ETHODOLOGY</a:t>
            </a:r>
            <a:r>
              <a:rPr lang="en" sz="3000"/>
              <a:t> C</a:t>
            </a:r>
            <a:r>
              <a:rPr lang="en" sz="2400"/>
              <a:t>ODE</a:t>
            </a:r>
            <a:endParaRPr sz="2400"/>
          </a:p>
        </p:txBody>
      </p:sp>
      <p:pic>
        <p:nvPicPr>
          <p:cNvPr id="1025" name="Google Shape;1025;p109"/>
          <p:cNvPicPr preferRelativeResize="0"/>
          <p:nvPr/>
        </p:nvPicPr>
        <p:blipFill>
          <a:blip r:embed="rId4">
            <a:alphaModFix/>
          </a:blip>
          <a:stretch>
            <a:fillRect/>
          </a:stretch>
        </p:blipFill>
        <p:spPr>
          <a:xfrm>
            <a:off x="4658000" y="2160024"/>
            <a:ext cx="4371051" cy="1311300"/>
          </a:xfrm>
          <a:prstGeom prst="rect">
            <a:avLst/>
          </a:prstGeom>
          <a:noFill/>
          <a:ln>
            <a:noFill/>
          </a:ln>
        </p:spPr>
      </p:pic>
      <p:graphicFrame>
        <p:nvGraphicFramePr>
          <p:cNvPr id="1026" name="Google Shape;1026;p109"/>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10"/>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98</a:t>
            </a:fld>
            <a:endParaRPr/>
          </a:p>
        </p:txBody>
      </p:sp>
      <p:pic>
        <p:nvPicPr>
          <p:cNvPr id="1032" name="Google Shape;1032;p110"/>
          <p:cNvPicPr preferRelativeResize="0"/>
          <p:nvPr/>
        </p:nvPicPr>
        <p:blipFill>
          <a:blip r:embed="rId3">
            <a:alphaModFix/>
          </a:blip>
          <a:stretch>
            <a:fillRect/>
          </a:stretch>
        </p:blipFill>
        <p:spPr>
          <a:xfrm>
            <a:off x="152400" y="1158150"/>
            <a:ext cx="4404192" cy="3426225"/>
          </a:xfrm>
          <a:prstGeom prst="rect">
            <a:avLst/>
          </a:prstGeom>
          <a:noFill/>
          <a:ln>
            <a:noFill/>
          </a:ln>
        </p:spPr>
      </p:pic>
      <p:pic>
        <p:nvPicPr>
          <p:cNvPr id="1033" name="Google Shape;1033;p110"/>
          <p:cNvPicPr preferRelativeResize="0"/>
          <p:nvPr/>
        </p:nvPicPr>
        <p:blipFill>
          <a:blip r:embed="rId4">
            <a:alphaModFix/>
          </a:blip>
          <a:stretch>
            <a:fillRect/>
          </a:stretch>
        </p:blipFill>
        <p:spPr>
          <a:xfrm>
            <a:off x="4556601" y="1158150"/>
            <a:ext cx="4558329" cy="3426225"/>
          </a:xfrm>
          <a:prstGeom prst="rect">
            <a:avLst/>
          </a:prstGeom>
          <a:noFill/>
          <a:ln>
            <a:noFill/>
          </a:ln>
        </p:spPr>
      </p:pic>
      <p:sp>
        <p:nvSpPr>
          <p:cNvPr id="1034" name="Google Shape;1034;p11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ASELINE</a:t>
            </a:r>
            <a:r>
              <a:rPr lang="en" sz="3000"/>
              <a:t> M</a:t>
            </a:r>
            <a:r>
              <a:rPr lang="en" sz="2400"/>
              <a:t>ETHODOLOGY</a:t>
            </a:r>
            <a:r>
              <a:rPr lang="en" sz="3000"/>
              <a:t> C</a:t>
            </a:r>
            <a:r>
              <a:rPr lang="en" sz="2400"/>
              <a:t>ODE</a:t>
            </a:r>
            <a:endParaRPr sz="2400"/>
          </a:p>
        </p:txBody>
      </p:sp>
      <p:graphicFrame>
        <p:nvGraphicFramePr>
          <p:cNvPr id="1035" name="Google Shape;1035;p110"/>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11"/>
          <p:cNvSpPr txBox="1">
            <a:spLocks noGrp="1"/>
          </p:cNvSpPr>
          <p:nvPr>
            <p:ph type="sldNum" idx="12"/>
          </p:nvPr>
        </p:nvSpPr>
        <p:spPr>
          <a:xfrm>
            <a:off x="8733327" y="46737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99</a:t>
            </a:fld>
            <a:endParaRPr/>
          </a:p>
        </p:txBody>
      </p:sp>
      <p:sp>
        <p:nvSpPr>
          <p:cNvPr id="1041" name="Google Shape;1041;p11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S</a:t>
            </a:r>
            <a:r>
              <a:rPr lang="en" sz="2650"/>
              <a:t>PECIFICATIONS</a:t>
            </a:r>
            <a:endParaRPr sz="2650"/>
          </a:p>
        </p:txBody>
      </p:sp>
      <p:pic>
        <p:nvPicPr>
          <p:cNvPr id="1042" name="Google Shape;1042;p111"/>
          <p:cNvPicPr preferRelativeResize="0"/>
          <p:nvPr/>
        </p:nvPicPr>
        <p:blipFill>
          <a:blip r:embed="rId3">
            <a:alphaModFix/>
          </a:blip>
          <a:stretch>
            <a:fillRect/>
          </a:stretch>
        </p:blipFill>
        <p:spPr>
          <a:xfrm>
            <a:off x="416089" y="1101300"/>
            <a:ext cx="8311822" cy="3484150"/>
          </a:xfrm>
          <a:prstGeom prst="rect">
            <a:avLst/>
          </a:prstGeom>
          <a:noFill/>
          <a:ln>
            <a:noFill/>
          </a:ln>
        </p:spPr>
      </p:pic>
      <p:graphicFrame>
        <p:nvGraphicFramePr>
          <p:cNvPr id="1043" name="Google Shape;1043;p111"/>
          <p:cNvGraphicFramePr/>
          <p:nvPr/>
        </p:nvGraphicFramePr>
        <p:xfrm>
          <a:off x="0" y="4736775"/>
          <a:ext cx="8415000" cy="320050"/>
        </p:xfrm>
        <a:graphic>
          <a:graphicData uri="http://schemas.openxmlformats.org/drawingml/2006/table">
            <a:tbl>
              <a:tblPr>
                <a:noFill/>
                <a:tableStyleId>{5E8E6FE0-7721-4999-95ED-968F0FBED4CF}</a:tableStyleId>
              </a:tblPr>
              <a:tblGrid>
                <a:gridCol w="1051875">
                  <a:extLst>
                    <a:ext uri="{9D8B030D-6E8A-4147-A177-3AD203B41FA5}">
                      <a16:colId xmlns:a16="http://schemas.microsoft.com/office/drawing/2014/main" val="20000"/>
                    </a:ext>
                  </a:extLst>
                </a:gridCol>
                <a:gridCol w="1051875">
                  <a:extLst>
                    <a:ext uri="{9D8B030D-6E8A-4147-A177-3AD203B41FA5}">
                      <a16:colId xmlns:a16="http://schemas.microsoft.com/office/drawing/2014/main" val="20001"/>
                    </a:ext>
                  </a:extLst>
                </a:gridCol>
                <a:gridCol w="1051875">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OVERVIEW</a:t>
                      </a:r>
                      <a:endParaRPr sz="8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DESIGN</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val="tx"/>
                              </a:ext>
                            </a:extLst>
                          </a:hlinkClick>
                        </a:rPr>
                        <a:t>TESTING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val="tx"/>
                              </a:ext>
                            </a:extLst>
                          </a:hlinkClick>
                        </a:rPr>
                        <a:t>MANUFACTURING</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BUDGET</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CONCLUSIONS</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FUTURE WORK</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8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BACK UP</a:t>
                      </a:r>
                      <a:endParaRPr sz="800" b="1" i="1">
                        <a:solidFill>
                          <a:schemeClr val="lt1"/>
                        </a:solidFill>
                        <a:latin typeface="Roboto"/>
                        <a:ea typeface="Roboto"/>
                        <a:cs typeface="Roboto"/>
                        <a:sym typeface="Roboto"/>
                      </a:endParaRPr>
                    </a:p>
                  </a:txBody>
                  <a:tcPr marL="91425" marR="91425" marT="91425" marB="0">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Modern Dark">
  <a:themeElements>
    <a:clrScheme name="Simple Dark">
      <a:dk1>
        <a:srgbClr val="FFFFFF"/>
      </a:dk1>
      <a:lt1>
        <a:srgbClr val="212121"/>
      </a:lt1>
      <a:dk2>
        <a:srgbClr val="303030"/>
      </a:dk2>
      <a:lt2>
        <a:srgbClr val="ADADAD"/>
      </a:lt2>
      <a:accent1>
        <a:srgbClr val="00C6B4"/>
      </a:accent1>
      <a:accent2>
        <a:srgbClr val="EEEEEE"/>
      </a:accent2>
      <a:accent3>
        <a:srgbClr val="9783D3"/>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10061</Words>
  <Application>Microsoft Office PowerPoint</Application>
  <PresentationFormat>On-screen Show (16:9)</PresentationFormat>
  <Paragraphs>2845</Paragraphs>
  <Slides>121</Slides>
  <Notes>121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Maven Pro</vt:lpstr>
      <vt:lpstr>Times New Roman</vt:lpstr>
      <vt:lpstr>Proxima Nova</vt:lpstr>
      <vt:lpstr>Roboto</vt:lpstr>
      <vt:lpstr>Arial</vt:lpstr>
      <vt:lpstr>Modern Dark</vt:lpstr>
      <vt:lpstr>  PRELIMINARY DESIGN REVIEW OCTOBER 20TH, 2021 ASEN 4018-011</vt:lpstr>
      <vt:lpstr>PRESENTATION OUTLINE</vt:lpstr>
      <vt:lpstr> Background  Mission Statement  Concept of Operations  Functional Requirements  Critical Project Elements  Feasibility Elements</vt:lpstr>
      <vt:lpstr>PROJECT BACKGROUND</vt:lpstr>
      <vt:lpstr>MISSION STATEMENT</vt:lpstr>
      <vt:lpstr>CONCEPT OF OPERATIONS </vt:lpstr>
      <vt:lpstr>FUNCTIONAL REQUIREMENTS</vt:lpstr>
      <vt:lpstr>CRITICAL PROJECT ELEMENTS </vt:lpstr>
      <vt:lpstr>FEASIBILITY ELEMENTS </vt:lpstr>
      <vt:lpstr> Powertrain  Clean-Sheet Design Motivation  Baseline Configuration  AAA Weight Analysis  Computational Analysis  Aerodynamic Analysis  Computational Fluid Dynamics (CFD)</vt:lpstr>
      <vt:lpstr>POWERTRAIN (SOLID STATE BATTERIES)</vt:lpstr>
      <vt:lpstr>CLEAN-SHEET DESIGN MOTIVATION</vt:lpstr>
      <vt:lpstr>CLEAN-SHEET DESIGN MOTIVATION</vt:lpstr>
      <vt:lpstr>BASELINE CONFIGURATION</vt:lpstr>
      <vt:lpstr>AAA WEIGHT ANALYSIS </vt:lpstr>
      <vt:lpstr>AAA WEIGHT ANALYSIS </vt:lpstr>
      <vt:lpstr>AAA WEIGHT ANALYSIS </vt:lpstr>
      <vt:lpstr>AAA PERFORMANCE VERIFICATION</vt:lpstr>
      <vt:lpstr>COMPUTATIONAL ANALYSIS</vt:lpstr>
      <vt:lpstr>COMPUTATIONAL ANALYSIS</vt:lpstr>
      <vt:lpstr>AERODYNAMIC ANALYSIS </vt:lpstr>
      <vt:lpstr>COMPUTATIONAL FLUID DYNAMICS</vt:lpstr>
      <vt:lpstr>COMPUTATIONAL FLUID DYNAMICS</vt:lpstr>
      <vt:lpstr>FEASIBILITY TRACKING: DESIGN</vt:lpstr>
      <vt:lpstr> Wind Tunnel Testing  Wind Tunnel Testing Sensors  Glider Testing  </vt:lpstr>
      <vt:lpstr>WIND TUNNEL TESTING</vt:lpstr>
      <vt:lpstr>WIND TUNNEL TESTING</vt:lpstr>
      <vt:lpstr>WIND TUNNEL TESTING</vt:lpstr>
      <vt:lpstr>WIND TUNNEL TESTING SENSORS</vt:lpstr>
      <vt:lpstr>WIND TUNNEL TESTING SENSORS</vt:lpstr>
      <vt:lpstr>GLIDER TESTING </vt:lpstr>
      <vt:lpstr>GLIDER TESTING </vt:lpstr>
      <vt:lpstr>FEASIBILITY TRACKING: TESTING</vt:lpstr>
      <vt:lpstr>  Models Overview  Construction Processes  </vt:lpstr>
      <vt:lpstr>MANUFACTURED MODELS</vt:lpstr>
      <vt:lpstr>WTAV MODEL CONSTRUCTION </vt:lpstr>
      <vt:lpstr>CSD MODEL CONSTRUCTION</vt:lpstr>
      <vt:lpstr>FEASIBILITY TRACKING: MANUFACTURING</vt:lpstr>
      <vt:lpstr>   Bills of Materials   </vt:lpstr>
      <vt:lpstr>BILL OF MATERIALS</vt:lpstr>
      <vt:lpstr>      </vt:lpstr>
      <vt:lpstr>FEASIBILITY CONCLUSIONS</vt:lpstr>
      <vt:lpstr> Design  Manufacturing  Testing  Logistics   </vt:lpstr>
      <vt:lpstr>FUTURE WORK</vt:lpstr>
      <vt:lpstr>ACKNOWLEDGEMENTS</vt:lpstr>
      <vt:lpstr>             </vt:lpstr>
      <vt:lpstr>AERODYNAMIC ANALYSIS </vt:lpstr>
      <vt:lpstr>AERODYNAMIC ANALYSIS </vt:lpstr>
      <vt:lpstr>AERODYNAMIC ANALYSIS </vt:lpstr>
      <vt:lpstr>AERODYNAMIC ANALYSIS </vt:lpstr>
      <vt:lpstr>AERODYNAMIC ANALYSIS </vt:lpstr>
      <vt:lpstr>AERODYNAMIC ANALYSIS </vt:lpstr>
      <vt:lpstr>SIMILAR ELECTRIC AIRCRAFT (6-P) </vt:lpstr>
      <vt:lpstr>Summary of Flyable, Manned A/C</vt:lpstr>
      <vt:lpstr>SIMILAR ELECTRIC AIRCRAFT </vt:lpstr>
      <vt:lpstr>SIMILAR ELECTRIC AIRCRAFT </vt:lpstr>
      <vt:lpstr>SIMILAR ELECTRIC AIRCRAFT </vt:lpstr>
      <vt:lpstr>SIMILAR ELECTRIC AIRCRAFT </vt:lpstr>
      <vt:lpstr>SIMILAR ELECTRIC AIRCRAFT </vt:lpstr>
      <vt:lpstr>SIMILAR ELECTRIC AIRCRAFT </vt:lpstr>
      <vt:lpstr>SIMILAR ELECTRIC AIRCRAFT </vt:lpstr>
      <vt:lpstr>SIMILAR ELECTRIC AIRCRAFT </vt:lpstr>
      <vt:lpstr>SIMILAR ELECTRIC AIRCRAFT </vt:lpstr>
      <vt:lpstr>SIMILAR ELECTRIC AIRCRAFT </vt:lpstr>
      <vt:lpstr>SIMILAR ELECTRIC AIRCRAFT </vt:lpstr>
      <vt:lpstr>AAA NOMENCLATURE</vt:lpstr>
      <vt:lpstr>AAA NOMENCLATURE</vt:lpstr>
      <vt:lpstr>AAA NOMENCLATURE</vt:lpstr>
      <vt:lpstr>AAA NOMENCLATURE</vt:lpstr>
      <vt:lpstr>AAA NOMENCLATURE</vt:lpstr>
      <vt:lpstr>AAA NOMENCLATURE</vt:lpstr>
      <vt:lpstr>AAA NOMENCLATURE</vt:lpstr>
      <vt:lpstr>AAA NOMENCLATURE</vt:lpstr>
      <vt:lpstr>AAA NOMENCLATURE</vt:lpstr>
      <vt:lpstr>AAA NOMENCLATURE</vt:lpstr>
      <vt:lpstr>AAA DRAG POLAR CALCULATIONS</vt:lpstr>
      <vt:lpstr>AAA DRAG POLAR CALCULATIONS</vt:lpstr>
      <vt:lpstr>AAA DRAG POLAR CALCULATIONS</vt:lpstr>
      <vt:lpstr>AAA DRAG POLAR CALCULATIONS</vt:lpstr>
      <vt:lpstr>AAA DRAG POLAR CALCULATIONS</vt:lpstr>
      <vt:lpstr>AAA DRAG POLAR CALCULATIONS</vt:lpstr>
      <vt:lpstr>AAA FLIGHT REQUIREMENTS AND PERFORMANCE</vt:lpstr>
      <vt:lpstr>AAA FLIGHT REQUIREMENTS AND PERFORMANCE</vt:lpstr>
      <vt:lpstr>AAA FLIGHT REQUIREMENTS AND PERFORMANCE</vt:lpstr>
      <vt:lpstr>AAA FLIGHT REQUIREMENTS AND PERFORMANCE</vt:lpstr>
      <vt:lpstr>AAA FLIGHT REQUIREMENTS AND PERFORMANCE</vt:lpstr>
      <vt:lpstr>AAA FLIGHT REQUIREMENTS AND PERFORMANCE</vt:lpstr>
      <vt:lpstr>AAA FLIGHT REQUIREMENTS AND PERFORMANCE</vt:lpstr>
      <vt:lpstr>WTAV MODEL CONSTRUCTION</vt:lpstr>
      <vt:lpstr>CSD MODEL CONSTRUCTION</vt:lpstr>
      <vt:lpstr>LITHIUM METAL SOLID STATE BATTERIES</vt:lpstr>
      <vt:lpstr>BRUSHLESS ELECTRIC PROPULSION UNIT </vt:lpstr>
      <vt:lpstr>ELECTRIC AIRCRAFT  RANGE EQUATION 1</vt:lpstr>
      <vt:lpstr>ELECTRIC AIRCRAFT  RANGE EQUATION 2</vt:lpstr>
      <vt:lpstr>BASELINE METHODOLOGY CODE</vt:lpstr>
      <vt:lpstr>BASELINE METHODOLOGY CODE</vt:lpstr>
      <vt:lpstr>BASELINE METHODOLOGY CODE</vt:lpstr>
      <vt:lpstr>BASELINE METHODOLOGY CODE</vt:lpstr>
      <vt:lpstr>WIND TUNNEL SPECIFICATIONS</vt:lpstr>
      <vt:lpstr>WIND TUNNEL - SUPPORTING STABILITY DATA</vt:lpstr>
      <vt:lpstr>ATI SIX-AXIS FORCE/TORQUE SENSOR</vt:lpstr>
      <vt:lpstr>SCALABILITY</vt:lpstr>
      <vt:lpstr>CHARACTERISTIC STABILITY DEMONSTRATION MODEL</vt:lpstr>
      <vt:lpstr>GLIDER TEST LAUNCH SYSTEM</vt:lpstr>
      <vt:lpstr>MATERIALS TRADE STUDY METRICS </vt:lpstr>
      <vt:lpstr>MATERIALS TRADE STUDY RESULTS</vt:lpstr>
      <vt:lpstr>LANDING GEAR TRADE STUDY METRICS</vt:lpstr>
      <vt:lpstr>LANDING GEAR TRADE STUDY RESULTS</vt:lpstr>
      <vt:lpstr>TAIL CONFIGURATION TRADE STUDY METRICS </vt:lpstr>
      <vt:lpstr>TAIL CONFIGURATION TRADE STUDY RESULTS</vt:lpstr>
      <vt:lpstr>DIHEDRAL TRADE STUDY METRICS</vt:lpstr>
      <vt:lpstr>DIHEDRAL TRADE STUDY RESULTS </vt:lpstr>
      <vt:lpstr>ASPECT RATIO TRADE STUDY METRICS</vt:lpstr>
      <vt:lpstr>ASPECT RATIO TRADE STUDY RESULTS</vt:lpstr>
      <vt:lpstr>AIRFOIL TRADE STUDY METRICS</vt:lpstr>
      <vt:lpstr>AIRFOIL TRADE STUDY RESULTS </vt:lpstr>
      <vt:lpstr>REFERENCES</vt:lpstr>
      <vt:lpstr>SIMILAR AIRCRAFT REFERENCES</vt:lpstr>
      <vt:lpstr>SIMILAR AIRCRAFT REFERENCES</vt:lpstr>
      <vt:lpstr>MANUFACTURING REFERENCES</vt:lpstr>
      <vt:lpstr>AERODYNAMIC MODELING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PRELIMINARY DESIGN REVIEW OCTOBER 20TH, 2021 ASEN 4018-011</dc:title>
  <cp:lastModifiedBy>Michael Beinhauer</cp:lastModifiedBy>
  <cp:revision>1</cp:revision>
  <dcterms:modified xsi:type="dcterms:W3CDTF">2021-10-11T13:36:57Z</dcterms:modified>
</cp:coreProperties>
</file>