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9144000" cy="5143500" type="screen16x9"/>
  <p:notesSz cx="6858000" cy="9144000"/>
  <p:embeddedFontLst>
    <p:embeddedFont>
      <p:font typeface="Roboto Slab" panose="020B0604020202020204" charset="0"/>
      <p:regular r:id="rId70"/>
      <p:bold r:id="rId71"/>
    </p:embeddedFont>
    <p:embeddedFont>
      <p:font typeface="Roboto" panose="02000000000000000000" pitchFamily="2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67ADDD3-E03A-4116-8849-A326911BBC88}">
  <a:tblStyle styleId="{967ADDD3-E03A-4116-8849-A326911BBC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of us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312ecf6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1312ecf63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fb9b14b6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fb9b14b6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Baer: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fa6357047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fa6357047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0e1f7e161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0e1f7e161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fa8b5abc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fa8b5abc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Evan - dimensions, remove sides, structure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51205a16d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151205a16d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Evan - dimensions, remove sides, structure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0e1f7e161a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0e1f7e161a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4fd4019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14fd4019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358a2d4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1358a2d4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1044d130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1044d130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f5d0581443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f5d0581443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Amanda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d1d9b2fb0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d1d9b2fb0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1st alignment Feb 25, next March 4, another week of margin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vibe test March 17, Alignment check test March 18th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Contingency dates: March 28th, Alignment Check April 1st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14f17ecc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14f17ecc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1044d130c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1044d130c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d1d9b2fb0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d1d9b2fb0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alignment will be conducted to measure and reduce the misalignment of the system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Characterize adequate performance to resolve vibration effects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12c465b41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12c465b41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test is measuring how much degradation is induced by vibration exposure.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12c465b4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12c465b4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12c465b41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12c465b41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isn't so much that the force is reproducible as it holds the stack in two directions while the force is applied to hold the third and fix those two by friction.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14fd4019d7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14fd4019d7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3C4043"/>
                </a:solidFill>
                <a:highlight>
                  <a:srgbClr val="FFE6F2"/>
                </a:highlight>
                <a:latin typeface="Roboto"/>
                <a:ea typeface="Roboto"/>
                <a:cs typeface="Roboto"/>
                <a:sym typeface="Roboto"/>
              </a:rPr>
              <a:t>Slide 26  Suggestion: Simplify and make text larger.  Include only Z9 Z10 and RMS in big legend in open space on graph.  Minimum RMS is the goal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0e312c32a2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0e312c32a2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1312ecf63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1312ecf63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a6357047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fa6357047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14f601243a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14f601243a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d1d9b2fb0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d1d9b2fb0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2c465b41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2c465b41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12c465b41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12c465b41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d1d9b2fb0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d1d9b2fb0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Vibe table is unidirectional so have to vibrate on each axis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1312ecf63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1312ecf63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Orthogrid walls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Hole size change - my bad!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Wider isolator panels?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d1d9b2fb0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d1d9b2fb0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system will control and power all payload subsystems, while remaining resilient to launch and operation environment.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Picture idea: show electronics design/FBD, picture of teensy, pcb design pic, icons for thermal testing(fire),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CDR we showed our that conceptual design satisfied these requirements, now we will explain the testing process proposed to verify them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At CDR we showed our that conceptual design satisfied these requirements, now we will explain the testing process proposed to verify them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1312ecf63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1312ecf63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STAR: Placed to let PAB know we won’t really dive into vibration testing in this electronics section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1202dd2c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1202dd2c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the laser, our teammate Raymie has spoken with the EE department about securing a He-Ne laser for use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Concern: not yet sure if we can access laser outside of lab to apply testing at various temperatures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trend of doubled response for every 10 °C temperature increase 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-Must know response variation to counteract it with software and record proper solar attenuation measurements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1202dd2ca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1202dd2ca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Transimpedance setup required as current is ~pA which generally cannot be measured with standard multimeter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Transimpedance setup will use the same R and C values as in actual design.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Datasheet value is at 25degC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beams have 0.5 mm diameter, so no area problem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036bd79f12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036bd79f12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121abde1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1121abde1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Nano SAM II did not perform this characterization and used thermal data from a completely different photodiode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Transimpedance setup required as current is ~pA which generally cannot be measured with standard multimeter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Transimpedance setup will use the same R and C values as in actual design.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Datasheet value is at 25degC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beams have 0.5 mm diameter, so no area problem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 have 0.4/0.44 = 90.9% current produced per optical watt compared to test wavelength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needed, adjust R and C in amplifier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2c465b41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12c465b41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Adafruit adapter most important for data to board through pins as it steps down 5 V to 3.3 V to not damage board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112c465b41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112c465b41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 to CPU via digital out pin and GND during TTL UART testing setup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Adafruit Adapter allows read in of 3.3 V TTL UART to a 5 V CPU input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use 6 Ain pins: 3 for the three thermocouples, 1 for battery voltage, 1 for bus current, 1 for photodiode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I.e. Send some voltages corresponding to photodiode incident optical power and ensure the Teensy 4.0 returns optical power values as characterized in E-TEST 1 for the test voltages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1202dd2ca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1202dd2ca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Intermediate test to ensure we can send proper UART data to the RS-422 transceiver - this is why we’re doing 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Adafruit Adapter allows read in of 3.3 V TTL UART to a 5 V CPU input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 Possibly use Arduino language instead of MATLAB for read in.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through the TTL UART USB adapter - removed from bullett 3 but just know we have an adapter to accomplish this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1202dd2ca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11202dd2ca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Speak with Trudy to confirm access to needle probes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PCB is in creation so I left it marked yellow (intermediate status)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1202dd2ca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1202dd2ca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IMPORTANT***”Let’s expand on the thermal measurement &amp; management circuit, as the photodiode circuit testing will be analogous to E-TEST1 and the remaining analog circuits of item 2 are trivial to test”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1202dd2ca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11202dd2cab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Adjust thermocouple R - T relation if necessary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 will be written to pull a thermal measurement after a user specified time, allowing the Teensy to remain in oven and collect measurement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Could get a very accurate 0C thermal measurement if placed in sealed container in ice water - I’m scared to do this however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Useful notes: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Bounds are set to allow hysteresis and ensure we never drop below acceptable operating temperatures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 concern regarding over temperature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If can head outside where we have convection - system should be validated for vacuum application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1202dd2ca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1202dd2ca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1312ecf63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1312ecf63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1202dd2ca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11202dd2ca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36bd79f12_2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036bd79f12_2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Merge slides 4 &amp; 5 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044d130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044d130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0e1f7e161a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0e1f7e161a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1312ecf630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1312ecf630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d1d9b2fb0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d1d9b2fb0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0e1f7e161a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0e1f7e161a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0e1f7e161a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0e1f7e161a_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151205a16d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1151205a16d_6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10e312c32a2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10e312c32a2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14c648b2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114c648b2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114fd4019d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114fd4019d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036bd79f12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036bd79f12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Baer: Goal: 	Preserve performance through vibration testing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How: 	Improve Structure of NanoSAM 2 0.5 U design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mirror registration features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Optimize mirror mounting bolt torque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vibe-proof filter mounts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 vibe-proof “null optic” for testing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Iterate NanoSAM 2 electronics board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21abde13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21abde13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Transimpedance setup required as current is ~pA which generally cannot be measured with standard multimeter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Transimpedance setup will use the same R and C values as in actual design.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Datasheet value is at 25degC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beams have 0.5 mm diameter, so no area problem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0e1f7e161a_1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10e1f7e161a_1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114fd4019d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114fd4019d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114fd4019d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114fd4019d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114fd4019d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114fd4019d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114fd4019d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114fd4019d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114fd4019d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114fd4019d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14fd4019d7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114fd4019d7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a6357047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fa63570474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Clean this up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video takes a long time.  Is it really necessary.  The board has seen this before.  How about a still with a brief reference to the previous presentation.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hardest thing to do is to throw out good material once the time limit is exceeded.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36bd79f12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036bd79f12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excellent video takes a lot of the limited time.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312ecf630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1312ecf630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“Pertubation” or “deformation” instead of “distortion” which has a technical definition in optics</a:t>
            </a:r>
            <a:br>
              <a:rPr lang="en"/>
            </a:b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3" name="Google Shape;13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4" name="Google Shape;14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" name="Google Shape;46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66750" cy="6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250" y="0"/>
            <a:ext cx="666750" cy="6657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B1svmDuzSfzn3HrgvEBAslalyRTiLjUBkwg8rXMZBvw/edit#gid=0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 idx="4294967295"/>
          </p:nvPr>
        </p:nvSpPr>
        <p:spPr>
          <a:xfrm>
            <a:off x="921900" y="978850"/>
            <a:ext cx="4281600" cy="102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NanoSAM III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Test Readiness Review</a:t>
            </a:r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4294967295"/>
          </p:nvPr>
        </p:nvSpPr>
        <p:spPr>
          <a:xfrm>
            <a:off x="921900" y="2000650"/>
            <a:ext cx="4281600" cy="9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Company Customer: Ball Aerospace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Jaykob Velasquez &amp; Jim Baer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Advisor: Chris Roseman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68" name="Google Shape;68;p13"/>
          <p:cNvSpPr txBox="1"/>
          <p:nvPr/>
        </p:nvSpPr>
        <p:spPr>
          <a:xfrm>
            <a:off x="547650" y="3303675"/>
            <a:ext cx="4656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Presenters: Evan Hiemstra, Robert MacFarland, Amanda Nelson, Donny Wolfe, Andrew Haskett, Raymie Fotherby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 Presenting: Austin Bathgate, Peter DiCerbo, Alex Israel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800" y="978850"/>
            <a:ext cx="2909655" cy="34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Overview 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0" name="Google Shape;170;p22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1" name="Google Shape;171;p22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2" name="Google Shape;172;p22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aphicFrame>
        <p:nvGraphicFramePr>
          <p:cNvPr id="175" name="Google Shape;175;p22"/>
          <p:cNvGraphicFramePr/>
          <p:nvPr/>
        </p:nvGraphicFramePr>
        <p:xfrm>
          <a:off x="387900" y="1602000"/>
          <a:ext cx="8368150" cy="2890140"/>
        </p:xfrm>
        <a:graphic>
          <a:graphicData uri="http://schemas.openxmlformats.org/drawingml/2006/table">
            <a:tbl>
              <a:tblPr>
                <a:noFill/>
                <a:tableStyleId>{967ADDD3-E03A-4116-8849-A326911BBC88}</a:tableStyleId>
              </a:tblPr>
              <a:tblGrid>
                <a:gridCol w="106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Objective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Level 1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Level 2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Level 3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Launch Ready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All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systems functional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and MTF of 0.74 post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L1 vibe test.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Same as Level 1.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All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systems functional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and MTF of 0.74 post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L3 vibe test</a:t>
                      </a:r>
                      <a:r>
                        <a:rPr lang="en" i="1" strike="sngStrike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strike="sngStrike">
                          <a:solidFill>
                            <a:schemeClr val="dk1"/>
                          </a:solidFill>
                        </a:rPr>
                        <a:t>and thermal vacuum test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Electronics Boards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Provides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all power and control functions from NS II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without white wire fixes.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Same as Level 1.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Includes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 thermal control system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to regulate bus temperature.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Data Capture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Electronics and software system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correctly captures and stores data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Required memory and data budget determined from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downlink study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>
                          <a:solidFill>
                            <a:schemeClr val="dk1"/>
                          </a:solidFill>
                        </a:rPr>
                        <a:t>Data can be transferred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from payload to standard bus RF/Comms system.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Overview 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1" name="Google Shape;181;p23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2" name="Google Shape;182;p23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3" name="Google Shape;183;p23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65295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FBD</a:t>
            </a:r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86" name="Google Shape;18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88" name="Google Shape;188;p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1200" y="516800"/>
            <a:ext cx="5634949" cy="41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 Design Updates</a:t>
            </a:r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Overview 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1" name="Google Shape;201;p25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2" name="Google Shape;202;p25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3" name="Google Shape;203;p25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Design Changes</a:t>
            </a:r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50367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Orthogrid walls* to prevent drumming in structure walls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Aligned aperture plate with mirror to 75 ㎛tolerance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Resized bus mount holes to fit standard CubeSat interface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Designed tool to aid in shimming process</a:t>
            </a:r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07" name="Google Shape;207;p25"/>
          <p:cNvSpPr txBox="1"/>
          <p:nvPr/>
        </p:nvSpPr>
        <p:spPr>
          <a:xfrm>
            <a:off x="334525" y="4213325"/>
            <a:ext cx="5996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*Orthogrid panels are hollowed-out structures, similar to isogrid, which utilize rectangular patterns instead of triangular patterns to maintain strength while reducing weight</a:t>
            </a:r>
            <a:endParaRPr sz="11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8" name="Google Shape;208;p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600" y="1144125"/>
            <a:ext cx="3331500" cy="2438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Overview 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4" name="Google Shape;214;p26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5" name="Google Shape;215;p26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6" name="Google Shape;216;p26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" name="Google Shape;21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18" name="Google Shape;21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19" name="Google Shape;21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20" name="Google Shape;220;p2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575" y="304800"/>
            <a:ext cx="6324859" cy="4431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26"/>
          <p:cNvCxnSpPr/>
          <p:nvPr/>
        </p:nvCxnSpPr>
        <p:spPr>
          <a:xfrm>
            <a:off x="1769750" y="3700400"/>
            <a:ext cx="3266400" cy="78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222" name="Google Shape;222;p26"/>
          <p:cNvCxnSpPr/>
          <p:nvPr/>
        </p:nvCxnSpPr>
        <p:spPr>
          <a:xfrm rot="10800000">
            <a:off x="5197200" y="1940275"/>
            <a:ext cx="4800" cy="2457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23" name="Google Shape;223;p26"/>
          <p:cNvSpPr txBox="1"/>
          <p:nvPr/>
        </p:nvSpPr>
        <p:spPr>
          <a:xfrm>
            <a:off x="5323900" y="2769200"/>
            <a:ext cx="111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5.32 cm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26"/>
          <p:cNvSpPr txBox="1"/>
          <p:nvPr/>
        </p:nvSpPr>
        <p:spPr>
          <a:xfrm>
            <a:off x="2521850" y="4057550"/>
            <a:ext cx="111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9.33 cm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5" name="Google Shape;225;p26"/>
          <p:cNvCxnSpPr/>
          <p:nvPr/>
        </p:nvCxnSpPr>
        <p:spPr>
          <a:xfrm rot="10800000" flipH="1">
            <a:off x="5160125" y="3373700"/>
            <a:ext cx="2196900" cy="1166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26" name="Google Shape;226;p26"/>
          <p:cNvSpPr txBox="1"/>
          <p:nvPr/>
        </p:nvSpPr>
        <p:spPr>
          <a:xfrm>
            <a:off x="6244025" y="3892700"/>
            <a:ext cx="111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9.91 cm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Overview 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2" name="Google Shape;232;p27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3" name="Google Shape;233;p27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4" name="Google Shape;234;p27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5" name="Google Shape;23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38" name="Google Shape;238;p2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"/>
            <a:ext cx="9144003" cy="474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25" y="13388"/>
            <a:ext cx="9144003" cy="471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" y="13388"/>
            <a:ext cx="9144003" cy="471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470595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/>
          <p:nvPr/>
        </p:nvSpPr>
        <p:spPr>
          <a:xfrm rot="-785833" flipH="1">
            <a:off x="5202454" y="865470"/>
            <a:ext cx="2046742" cy="139211"/>
          </a:xfrm>
          <a:prstGeom prst="rightArrow">
            <a:avLst>
              <a:gd name="adj1" fmla="val 50000"/>
              <a:gd name="adj2" fmla="val 147605"/>
            </a:avLst>
          </a:prstGeom>
          <a:solidFill>
            <a:srgbClr val="FF0000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43" name="Google Shape;243;p27"/>
          <p:cNvSpPr txBox="1"/>
          <p:nvPr/>
        </p:nvSpPr>
        <p:spPr>
          <a:xfrm>
            <a:off x="7282500" y="482650"/>
            <a:ext cx="150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Orthogrid walls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4" name="Google Shape;244;p27"/>
          <p:cNvSpPr/>
          <p:nvPr/>
        </p:nvSpPr>
        <p:spPr>
          <a:xfrm rot="-8524664" flipH="1">
            <a:off x="1860534" y="3771421"/>
            <a:ext cx="797114" cy="139163"/>
          </a:xfrm>
          <a:prstGeom prst="rightArrow">
            <a:avLst>
              <a:gd name="adj1" fmla="val 50000"/>
              <a:gd name="adj2" fmla="val 147605"/>
            </a:avLst>
          </a:prstGeom>
          <a:solidFill>
            <a:srgbClr val="FF0000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45" name="Google Shape;245;p27"/>
          <p:cNvSpPr txBox="1"/>
          <p:nvPr/>
        </p:nvSpPr>
        <p:spPr>
          <a:xfrm>
            <a:off x="698850" y="3199475"/>
            <a:ext cx="1501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Resized bus mount holes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Overview 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1" name="Google Shape;251;p28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2" name="Google Shape;252;p28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3" name="Google Shape;253;p28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4" name="Google Shape;25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55" name="Google Shape;255;p2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099" y="459447"/>
            <a:ext cx="4603800" cy="427707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8"/>
          <p:cNvSpPr txBox="1"/>
          <p:nvPr/>
        </p:nvSpPr>
        <p:spPr>
          <a:xfrm>
            <a:off x="881400" y="2365275"/>
            <a:ext cx="1227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Return Sphere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p28"/>
          <p:cNvSpPr/>
          <p:nvPr/>
        </p:nvSpPr>
        <p:spPr>
          <a:xfrm>
            <a:off x="1956600" y="2838950"/>
            <a:ext cx="3298200" cy="139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58" name="Google Shape;258;p28"/>
          <p:cNvSpPr txBox="1"/>
          <p:nvPr/>
        </p:nvSpPr>
        <p:spPr>
          <a:xfrm>
            <a:off x="7221925" y="1135575"/>
            <a:ext cx="1491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Filter Mounts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28"/>
          <p:cNvSpPr/>
          <p:nvPr/>
        </p:nvSpPr>
        <p:spPr>
          <a:xfrm flipH="1">
            <a:off x="5826000" y="1280325"/>
            <a:ext cx="1304100" cy="139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60" name="Google Shape;260;p28"/>
          <p:cNvSpPr/>
          <p:nvPr/>
        </p:nvSpPr>
        <p:spPr>
          <a:xfrm flipH="1">
            <a:off x="6301500" y="1661325"/>
            <a:ext cx="828600" cy="139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61" name="Google Shape;261;p28"/>
          <p:cNvSpPr txBox="1"/>
          <p:nvPr/>
        </p:nvSpPr>
        <p:spPr>
          <a:xfrm>
            <a:off x="806575" y="1419525"/>
            <a:ext cx="149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OAP Pins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28"/>
          <p:cNvSpPr/>
          <p:nvPr/>
        </p:nvSpPr>
        <p:spPr>
          <a:xfrm rot="-1310252">
            <a:off x="2112744" y="1433452"/>
            <a:ext cx="618588" cy="13932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806575" y="3328850"/>
            <a:ext cx="1491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Holding Tool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28"/>
          <p:cNvSpPr/>
          <p:nvPr/>
        </p:nvSpPr>
        <p:spPr>
          <a:xfrm>
            <a:off x="2042200" y="3525725"/>
            <a:ext cx="2655900" cy="139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65" name="Google Shape;265;p28"/>
          <p:cNvSpPr txBox="1"/>
          <p:nvPr/>
        </p:nvSpPr>
        <p:spPr>
          <a:xfrm>
            <a:off x="7221925" y="2252775"/>
            <a:ext cx="1491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Centered Aperture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28"/>
          <p:cNvSpPr/>
          <p:nvPr/>
        </p:nvSpPr>
        <p:spPr>
          <a:xfrm rot="2033630" flipH="1">
            <a:off x="5955720" y="2183224"/>
            <a:ext cx="1240012" cy="1392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Overview 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2" name="Google Shape;272;p29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3" name="Google Shape;273;p29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4" name="Google Shape;274;p29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5" name="Google Shape;275;p2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Design Changes - Electronics</a:t>
            </a:r>
            <a:endParaRPr/>
          </a:p>
        </p:txBody>
      </p:sp>
      <p:sp>
        <p:nvSpPr>
          <p:cNvPr id="276" name="Google Shape;276;p29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66483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Large electrical overhaul of “white wire” fixes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Retained: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Microcontroller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Software Structure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Flash Memory Configuration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Photodiode Measurement Circuit Topography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Current Sense Monitor w/ Small Configuration Changes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Eliminated: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Additional 16 bit ADC (redundant data and only require 12 bit resolution from Teensy)</a:t>
            </a:r>
            <a:endParaRPr sz="1600"/>
          </a:p>
        </p:txBody>
      </p:sp>
      <p:sp>
        <p:nvSpPr>
          <p:cNvPr id="277" name="Google Shape;27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278" name="Google Shape;278;p2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125" y="3131000"/>
            <a:ext cx="1288600" cy="153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550" y="1015400"/>
            <a:ext cx="1363750" cy="1363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29"/>
          <p:cNvCxnSpPr/>
          <p:nvPr/>
        </p:nvCxnSpPr>
        <p:spPr>
          <a:xfrm rot="2700000">
            <a:off x="7768747" y="2526408"/>
            <a:ext cx="457357" cy="457357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Overview 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6" name="Google Shape;286;p30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7" name="Google Shape;287;p30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8" name="Google Shape;288;p30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9" name="Google Shape;289;p3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Project Elements</a:t>
            </a:r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aphicFrame>
        <p:nvGraphicFramePr>
          <p:cNvPr id="291" name="Google Shape;291;p30"/>
          <p:cNvGraphicFramePr/>
          <p:nvPr/>
        </p:nvGraphicFramePr>
        <p:xfrm>
          <a:off x="207500" y="1550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{967ADDD3-E03A-4116-8849-A326911BBC88}</a:tableStyleId>
              </a:tblPr>
              <a:tblGrid>
                <a:gridCol w="2541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CPE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Rationale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Structure - robust to vibration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Instrument must function after launch and be aligned to collect quality data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Optics - match SAM-II instrument performance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NanoSAM can provide SAM-II quality data at smaller cost &amp; size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Electronics &amp; Software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Electronic boards must communicate with COTS bus to correctly collect mission data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2" name="Google Shape;292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1950" y="1550800"/>
            <a:ext cx="2730501" cy="25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287" y="1527850"/>
            <a:ext cx="2916924" cy="275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200" y="1550800"/>
            <a:ext cx="3410594" cy="257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sp>
        <p:nvSpPr>
          <p:cNvPr id="300" name="Google Shape;30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Overview 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652950" y="43677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Outline</a:t>
            </a:r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Project Overview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Schedule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Test Readiness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Optical Alignment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Vibration Testing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Electronics and Software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Budget</a:t>
            </a: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cxnSp>
        <p:nvCxnSpPr>
          <p:cNvPr id="79" name="Google Shape;79;p14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0" name="Google Shape;80;p14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1" name="Google Shape;81;p14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 Schedule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6" name="Google Shape;306;p32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7" name="Google Shape;307;p32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8" name="Google Shape;308;p32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9" name="Google Shape;309;p3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 - Build and Testing</a:t>
            </a:r>
            <a:endParaRPr/>
          </a:p>
        </p:txBody>
      </p:sp>
      <p:sp>
        <p:nvSpPr>
          <p:cNvPr id="310" name="Google Shape;31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311" name="Google Shape;311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76" y="1076375"/>
            <a:ext cx="8718075" cy="36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2"/>
          <p:cNvSpPr/>
          <p:nvPr/>
        </p:nvSpPr>
        <p:spPr>
          <a:xfrm>
            <a:off x="2142050" y="1676400"/>
            <a:ext cx="76200" cy="1101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2"/>
          <p:cNvSpPr/>
          <p:nvPr/>
        </p:nvSpPr>
        <p:spPr>
          <a:xfrm>
            <a:off x="3649125" y="2133600"/>
            <a:ext cx="76200" cy="1101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2"/>
          <p:cNvSpPr/>
          <p:nvPr/>
        </p:nvSpPr>
        <p:spPr>
          <a:xfrm>
            <a:off x="6561650" y="4127500"/>
            <a:ext cx="76200" cy="1101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2"/>
          <p:cNvSpPr/>
          <p:nvPr/>
        </p:nvSpPr>
        <p:spPr>
          <a:xfrm>
            <a:off x="6413475" y="3962400"/>
            <a:ext cx="76200" cy="1101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6951100" y="4572000"/>
            <a:ext cx="76200" cy="1101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7" name="Google Shape;317;p32"/>
          <p:cNvCxnSpPr/>
          <p:nvPr/>
        </p:nvCxnSpPr>
        <p:spPr>
          <a:xfrm>
            <a:off x="2192875" y="1130300"/>
            <a:ext cx="0" cy="2370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3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 Schedule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3" name="Google Shape;323;p33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4" name="Google Shape;324;p33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5" name="Google Shape;325;p33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6" name="Google Shape;326;p3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Schedule</a:t>
            </a:r>
            <a:endParaRPr/>
          </a:p>
        </p:txBody>
      </p:sp>
      <p:sp>
        <p:nvSpPr>
          <p:cNvPr id="327" name="Google Shape;32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328" name="Google Shape;328;p3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296525"/>
            <a:ext cx="8839199" cy="3046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3"/>
          <p:cNvSpPr/>
          <p:nvPr/>
        </p:nvSpPr>
        <p:spPr>
          <a:xfrm>
            <a:off x="2510350" y="2048925"/>
            <a:ext cx="76200" cy="1101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3"/>
          <p:cNvSpPr/>
          <p:nvPr/>
        </p:nvSpPr>
        <p:spPr>
          <a:xfrm>
            <a:off x="4444975" y="3361275"/>
            <a:ext cx="76200" cy="1101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3"/>
          <p:cNvSpPr/>
          <p:nvPr/>
        </p:nvSpPr>
        <p:spPr>
          <a:xfrm>
            <a:off x="4533900" y="3471375"/>
            <a:ext cx="76200" cy="1101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3"/>
          <p:cNvSpPr/>
          <p:nvPr/>
        </p:nvSpPr>
        <p:spPr>
          <a:xfrm>
            <a:off x="4817500" y="3805775"/>
            <a:ext cx="76200" cy="1101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3"/>
          <p:cNvSpPr/>
          <p:nvPr/>
        </p:nvSpPr>
        <p:spPr>
          <a:xfrm>
            <a:off x="7206300" y="4017425"/>
            <a:ext cx="76200" cy="1101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3"/>
          <p:cNvSpPr/>
          <p:nvPr/>
        </p:nvSpPr>
        <p:spPr>
          <a:xfrm>
            <a:off x="7497200" y="4127525"/>
            <a:ext cx="76200" cy="1101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3"/>
          <p:cNvSpPr/>
          <p:nvPr/>
        </p:nvSpPr>
        <p:spPr>
          <a:xfrm>
            <a:off x="8826500" y="4237625"/>
            <a:ext cx="76200" cy="1101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4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</a:t>
            </a:r>
            <a:endParaRPr/>
          </a:p>
        </p:txBody>
      </p:sp>
      <p:sp>
        <p:nvSpPr>
          <p:cNvPr id="341" name="Google Shape;34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47" name="Google Shape;347;p35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8" name="Google Shape;348;p35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9" name="Google Shape;349;p35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0" name="Google Shape;350;p3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Alignment Testing - Purpose</a:t>
            </a:r>
            <a:endParaRPr/>
          </a:p>
        </p:txBody>
      </p:sp>
      <p:sp>
        <p:nvSpPr>
          <p:cNvPr id="351" name="Google Shape;351;p35"/>
          <p:cNvSpPr txBox="1">
            <a:spLocks noGrp="1"/>
          </p:cNvSpPr>
          <p:nvPr>
            <p:ph type="body" idx="1"/>
          </p:nvPr>
        </p:nvSpPr>
        <p:spPr>
          <a:xfrm>
            <a:off x="188125" y="1279075"/>
            <a:ext cx="5099700" cy="32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Requirements: 4 (4.0, 4.2, 4.2.2, 4.2.3)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4.0/4.2 : NS3 will have optical performance equivalent to or surpass that of SAM-II’s idealized optical performance in alignment verification tests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4.2.2: The optical alignment must be within the allowable max displacement error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Align optics system with interferometer, conduct vibration testing, then conduct alignment testing again to determine and resolve the performance of the optical system due to vibration effects</a:t>
            </a:r>
            <a:endParaRPr/>
          </a:p>
        </p:txBody>
      </p:sp>
      <p:sp>
        <p:nvSpPr>
          <p:cNvPr id="352" name="Google Shape;352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353" name="Google Shape;353;p3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875" y="1753900"/>
            <a:ext cx="3762877" cy="229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6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59" name="Google Shape;359;p36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0" name="Google Shape;360;p36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1" name="Google Shape;361;p36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2" name="Google Shape;362;p3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Alignment Testing - Overview</a:t>
            </a:r>
            <a:endParaRPr/>
          </a:p>
        </p:txBody>
      </p:sp>
      <p:sp>
        <p:nvSpPr>
          <p:cNvPr id="363" name="Google Shape;363;p3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Initial alignment of NS3 bench on Feb. 25th, March 4th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Reduce Zernike Coefficients using interferometer using newly manufactured optical bench (including coated sphere, OAP with optimized 2 in-lb of torque)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Two four hour sessions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Vibrational Testing either March 17th or 28th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Final alignment testing March 18th or April 1st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Confirm optical requirements hold after vibration testing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Repeat alignment procedure driving down Zernike Coefficients and RMS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Only one session predicted to be needed </a:t>
            </a:r>
            <a:endParaRPr/>
          </a:p>
        </p:txBody>
      </p:sp>
      <p:sp>
        <p:nvSpPr>
          <p:cNvPr id="364" name="Google Shape;36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365" name="Google Shape;365;p3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550" y="2527600"/>
            <a:ext cx="1575124" cy="2082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7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71" name="Google Shape;371;p37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2" name="Google Shape;372;p37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3" name="Google Shape;373;p37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4" name="Google Shape;374;p3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Alignment Testing - Facilities</a:t>
            </a:r>
            <a:endParaRPr/>
          </a:p>
        </p:txBody>
      </p:sp>
      <p:sp>
        <p:nvSpPr>
          <p:cNvPr id="375" name="Google Shape;375;p37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Optical Testing Lab at Ball Aerospace, Boulder campus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Sessions are coordinated with our customer, Jaykob Velasquez</a:t>
            </a:r>
            <a:endParaRPr/>
          </a:p>
        </p:txBody>
      </p:sp>
      <p:sp>
        <p:nvSpPr>
          <p:cNvPr id="376" name="Google Shape;376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377" name="Google Shape;377;p3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275" y="2630062"/>
            <a:ext cx="2538476" cy="190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75" y="2630049"/>
            <a:ext cx="2538476" cy="190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563" y="2630050"/>
            <a:ext cx="2538476" cy="1903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Alignment Testing - Test Fixtures</a:t>
            </a:r>
            <a:endParaRPr/>
          </a:p>
        </p:txBody>
      </p:sp>
      <p:sp>
        <p:nvSpPr>
          <p:cNvPr id="385" name="Google Shape;38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386" name="Google Shape;386;p3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50" y="2052225"/>
            <a:ext cx="3022577" cy="22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8"/>
          <p:cNvSpPr/>
          <p:nvPr/>
        </p:nvSpPr>
        <p:spPr>
          <a:xfrm rot="10800000" flipH="1">
            <a:off x="429300" y="2009325"/>
            <a:ext cx="327900" cy="14169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8"/>
          <p:cNvSpPr txBox="1"/>
          <p:nvPr/>
        </p:nvSpPr>
        <p:spPr>
          <a:xfrm>
            <a:off x="-237400" y="1436625"/>
            <a:ext cx="1467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Three Axis Mount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38"/>
          <p:cNvSpPr/>
          <p:nvPr/>
        </p:nvSpPr>
        <p:spPr>
          <a:xfrm rot="-5400000" flipH="1">
            <a:off x="2180900" y="2103925"/>
            <a:ext cx="1399800" cy="283200"/>
          </a:xfrm>
          <a:prstGeom prst="bentArrow">
            <a:avLst>
              <a:gd name="adj1" fmla="val 25000"/>
              <a:gd name="adj2" fmla="val 24996"/>
              <a:gd name="adj3" fmla="val 25000"/>
              <a:gd name="adj4" fmla="val 4375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8"/>
          <p:cNvSpPr txBox="1"/>
          <p:nvPr/>
        </p:nvSpPr>
        <p:spPr>
          <a:xfrm>
            <a:off x="3022525" y="1337975"/>
            <a:ext cx="121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Tip-tilt Stage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1" name="Google Shape;391;p38"/>
          <p:cNvSpPr/>
          <p:nvPr/>
        </p:nvSpPr>
        <p:spPr>
          <a:xfrm rot="5400000" flipH="1">
            <a:off x="1674375" y="4095900"/>
            <a:ext cx="266400" cy="7125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0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8"/>
          <p:cNvSpPr txBox="1"/>
          <p:nvPr/>
        </p:nvSpPr>
        <p:spPr>
          <a:xfrm>
            <a:off x="309100" y="4291425"/>
            <a:ext cx="121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Optical Breadboard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3" name="Google Shape;393;p38"/>
          <p:cNvSpPr/>
          <p:nvPr/>
        </p:nvSpPr>
        <p:spPr>
          <a:xfrm rot="-1327920" flipH="1">
            <a:off x="3028199" y="3727119"/>
            <a:ext cx="154483" cy="85938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8"/>
          <p:cNvSpPr txBox="1"/>
          <p:nvPr/>
        </p:nvSpPr>
        <p:spPr>
          <a:xfrm>
            <a:off x="2387125" y="4492125"/>
            <a:ext cx="1974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OAP, Mounting Plate, Optical Bench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5" name="Google Shape;395;p38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850" y="1545625"/>
            <a:ext cx="2381399" cy="178604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8"/>
          <p:cNvSpPr/>
          <p:nvPr/>
        </p:nvSpPr>
        <p:spPr>
          <a:xfrm>
            <a:off x="5813275" y="2571750"/>
            <a:ext cx="1467600" cy="180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8"/>
          <p:cNvSpPr txBox="1"/>
          <p:nvPr/>
        </p:nvSpPr>
        <p:spPr>
          <a:xfrm>
            <a:off x="7393275" y="2461800"/>
            <a:ext cx="139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Torque Wrench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8" name="Google Shape;398;p38"/>
          <p:cNvSpPr txBox="1"/>
          <p:nvPr/>
        </p:nvSpPr>
        <p:spPr>
          <a:xfrm>
            <a:off x="4010025" y="3496250"/>
            <a:ext cx="4851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Note - Mounting plate will be replaced with NanoSAM III side wall for alignment of the full system with the pressure mount.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9" name="Google Shape;399;p38"/>
          <p:cNvSpPr/>
          <p:nvPr/>
        </p:nvSpPr>
        <p:spPr>
          <a:xfrm rot="-1366223">
            <a:off x="2303590" y="1818030"/>
            <a:ext cx="131770" cy="168775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8"/>
          <p:cNvSpPr txBox="1"/>
          <p:nvPr/>
        </p:nvSpPr>
        <p:spPr>
          <a:xfrm>
            <a:off x="1313775" y="1393725"/>
            <a:ext cx="1159500" cy="615600"/>
          </a:xfrm>
          <a:prstGeom prst="rect">
            <a:avLst/>
          </a:prstGeom>
          <a:solidFill>
            <a:srgbClr val="9E9E9E">
              <a:alpha val="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Reflecting sphere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1" name="Google Shape;401;p38"/>
          <p:cNvSpPr/>
          <p:nvPr/>
        </p:nvSpPr>
        <p:spPr>
          <a:xfrm>
            <a:off x="4828525" y="4405238"/>
            <a:ext cx="214800" cy="1803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8"/>
          <p:cNvSpPr/>
          <p:nvPr/>
        </p:nvSpPr>
        <p:spPr>
          <a:xfrm>
            <a:off x="4828525" y="4620300"/>
            <a:ext cx="214800" cy="1803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8"/>
          <p:cNvSpPr txBox="1"/>
          <p:nvPr/>
        </p:nvSpPr>
        <p:spPr>
          <a:xfrm>
            <a:off x="4962775" y="4291425"/>
            <a:ext cx="316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-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Ball Aerospace Equipment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-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NanoSAM III Equipment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Alignment - Previous Alignment Sessions</a:t>
            </a:r>
            <a:endParaRPr/>
          </a:p>
        </p:txBody>
      </p:sp>
      <p:sp>
        <p:nvSpPr>
          <p:cNvPr id="409" name="Google Shape;409;p39"/>
          <p:cNvSpPr txBox="1">
            <a:spLocks noGrp="1"/>
          </p:cNvSpPr>
          <p:nvPr>
            <p:ph type="body" idx="1"/>
          </p:nvPr>
        </p:nvSpPr>
        <p:spPr>
          <a:xfrm>
            <a:off x="5029300" y="1741725"/>
            <a:ext cx="39150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Optics team has conducted 3 previous alignment sessions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 sessions with previous optics bench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3rd session determined relationship between torque and deformation of OAP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Experimentally determined 2 in-lb as the ideal torque amount for the OAP</a:t>
            </a:r>
            <a:endParaRPr/>
          </a:p>
        </p:txBody>
      </p:sp>
      <p:sp>
        <p:nvSpPr>
          <p:cNvPr id="410" name="Google Shape;410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411" name="Google Shape;411;p3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50" y="1361825"/>
            <a:ext cx="4724500" cy="354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Alignment - Risk Reduction</a:t>
            </a:r>
            <a:endParaRPr/>
          </a:p>
        </p:txBody>
      </p:sp>
      <p:sp>
        <p:nvSpPr>
          <p:cNvPr id="417" name="Google Shape;417;p40"/>
          <p:cNvSpPr txBox="1">
            <a:spLocks noGrp="1"/>
          </p:cNvSpPr>
          <p:nvPr>
            <p:ph type="body" idx="1"/>
          </p:nvPr>
        </p:nvSpPr>
        <p:spPr>
          <a:xfrm>
            <a:off x="64800" y="2106475"/>
            <a:ext cx="2901900" cy="21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Detailed alignment procedure and calculations created to streamline testing process while in lab</a:t>
            </a:r>
            <a:endParaRPr/>
          </a:p>
        </p:txBody>
      </p:sp>
      <p:sp>
        <p:nvSpPr>
          <p:cNvPr id="418" name="Google Shape;418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419" name="Google Shape;419;p4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750" y="1497107"/>
            <a:ext cx="5905601" cy="3268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1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25" name="Google Shape;425;p41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6" name="Google Shape;426;p41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7" name="Google Shape;427;p41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8" name="Google Shape;428;p41"/>
          <p:cNvSpPr txBox="1">
            <a:spLocks noGrp="1"/>
          </p:cNvSpPr>
          <p:nvPr>
            <p:ph type="title"/>
          </p:nvPr>
        </p:nvSpPr>
        <p:spPr>
          <a:xfrm>
            <a:off x="387900" y="5946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/>
              <a:t>Optical Alignment Testing - Risk Reduction</a:t>
            </a:r>
            <a:endParaRPr sz="2400"/>
          </a:p>
        </p:txBody>
      </p:sp>
      <p:sp>
        <p:nvSpPr>
          <p:cNvPr id="429" name="Google Shape;429;p41"/>
          <p:cNvSpPr txBox="1">
            <a:spLocks noGrp="1"/>
          </p:cNvSpPr>
          <p:nvPr>
            <p:ph type="body" idx="1"/>
          </p:nvPr>
        </p:nvSpPr>
        <p:spPr>
          <a:xfrm>
            <a:off x="438675" y="1937113"/>
            <a:ext cx="48711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Full clean room garb is required for testing in Ball facilities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Optimal torque specifications determined will reduce deformation risk in alignment.</a:t>
            </a:r>
            <a:endParaRPr/>
          </a:p>
        </p:txBody>
      </p:sp>
      <p:sp>
        <p:nvSpPr>
          <p:cNvPr id="430" name="Google Shape;430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431" name="Google Shape;431;p4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725" y="1280750"/>
            <a:ext cx="2536850" cy="338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2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37" name="Google Shape;437;p42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8" name="Google Shape;438;p42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9" name="Google Shape;439;p42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0" name="Google Shape;440;p4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Vibration Testing - Purpose</a:t>
            </a:r>
            <a:endParaRPr/>
          </a:p>
        </p:txBody>
      </p:sp>
      <p:sp>
        <p:nvSpPr>
          <p:cNvPr id="441" name="Google Shape;441;p42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8368200" cy="3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Requirements: 1.0 (1.1.1, 1.1.2), 3.0 (3.2, 3.4), 4.0 (4.2)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1.0: System will survive (i.e. components will remain intact, in place, and functional) through a 20-2000 Hz random vibration range simulating a launch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3.0: Electronics components will survive random vibrations simulating a launch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4.0: Optical components will survive random vibrations simulating a launch</a:t>
            </a:r>
            <a:endParaRPr/>
          </a:p>
        </p:txBody>
      </p:sp>
      <p:sp>
        <p:nvSpPr>
          <p:cNvPr id="442" name="Google Shape;442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3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48" name="Google Shape;448;p43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9" name="Google Shape;449;p43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0" name="Google Shape;450;p43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1" name="Google Shape;451;p4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Vibration Testing - Purpose</a:t>
            </a:r>
            <a:endParaRPr/>
          </a:p>
        </p:txBody>
      </p:sp>
      <p:sp>
        <p:nvSpPr>
          <p:cNvPr id="452" name="Google Shape;452;p43"/>
          <p:cNvSpPr txBox="1">
            <a:spLocks noGrp="1"/>
          </p:cNvSpPr>
          <p:nvPr>
            <p:ph type="body" idx="1"/>
          </p:nvPr>
        </p:nvSpPr>
        <p:spPr>
          <a:xfrm>
            <a:off x="387900" y="13642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Testing will be conducted after alignment of the optical systems and prior to a second test ascertaining whether alignment has been retained post-vibration and that the optical instrument will survive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Ensure the subsystems and overall system can survive a launch-like environment</a:t>
            </a:r>
            <a:endParaRPr/>
          </a:p>
        </p:txBody>
      </p:sp>
      <p:sp>
        <p:nvSpPr>
          <p:cNvPr id="453" name="Google Shape;453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454" name="Google Shape;454;p4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950" y="2849800"/>
            <a:ext cx="3074100" cy="15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3"/>
          <p:cNvSpPr txBox="1"/>
          <p:nvPr/>
        </p:nvSpPr>
        <p:spPr>
          <a:xfrm>
            <a:off x="3168775" y="4403800"/>
            <a:ext cx="3445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NASA-STD-7001b Random Vibration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4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61" name="Google Shape;461;p44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2" name="Google Shape;462;p44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3" name="Google Shape;463;p44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4" name="Google Shape;464;p4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Vibration Testing - Test Fixtures</a:t>
            </a:r>
            <a:endParaRPr/>
          </a:p>
        </p:txBody>
      </p:sp>
      <p:sp>
        <p:nvSpPr>
          <p:cNvPr id="465" name="Google Shape;465;p4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Designing mounting bracket specifically for simulating the mounting configuration the NanoSAM III instrument would be in when integrated with COTS systems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Mounting bracket attaches to vibration table and to NanoSAM III instrument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66" name="Google Shape;466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467" name="Google Shape;467;p4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300" y="2823850"/>
            <a:ext cx="1577700" cy="183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500" y="3166098"/>
            <a:ext cx="2352652" cy="115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5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74" name="Google Shape;474;p45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5" name="Google Shape;475;p45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6" name="Google Shape;476;p45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7" name="Google Shape;477;p4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Vibration Testing - Facilities</a:t>
            </a:r>
            <a:endParaRPr/>
          </a:p>
        </p:txBody>
      </p:sp>
      <p:sp>
        <p:nvSpPr>
          <p:cNvPr id="478" name="Google Shape;478;p45"/>
          <p:cNvSpPr txBox="1">
            <a:spLocks noGrp="1"/>
          </p:cNvSpPr>
          <p:nvPr>
            <p:ph type="body" idx="1"/>
          </p:nvPr>
        </p:nvSpPr>
        <p:spPr>
          <a:xfrm>
            <a:off x="279175" y="1509875"/>
            <a:ext cx="52491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Utilizing the vibration tables in the Aerospace building and accelerometers provided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May team up with other teams to share costs of testing and of any additional accelerometers that could be needed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79" name="Google Shape;479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480" name="Google Shape;480;p4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500" y="1575550"/>
            <a:ext cx="2980596" cy="21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5"/>
          <p:cNvSpPr txBox="1"/>
          <p:nvPr/>
        </p:nvSpPr>
        <p:spPr>
          <a:xfrm>
            <a:off x="5887850" y="3732850"/>
            <a:ext cx="2926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Altius Space Systems’ Vibration Table used by NS-II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6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87" name="Google Shape;487;p46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8" name="Google Shape;488;p46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9" name="Google Shape;489;p46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0" name="Google Shape;490;p4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Vibration Testing - Overview</a:t>
            </a:r>
            <a:endParaRPr/>
          </a:p>
        </p:txBody>
      </p:sp>
      <p:sp>
        <p:nvSpPr>
          <p:cNvPr id="491" name="Google Shape;491;p46"/>
          <p:cNvSpPr txBox="1">
            <a:spLocks noGrp="1"/>
          </p:cNvSpPr>
          <p:nvPr>
            <p:ph type="body" idx="1"/>
          </p:nvPr>
        </p:nvSpPr>
        <p:spPr>
          <a:xfrm>
            <a:off x="387900" y="1339275"/>
            <a:ext cx="6654000" cy="3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Perform baseline sine sweep vibration on mounting bracket so we can isolate, remove natural frequency of bracket in analysis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 random vibration tests - once per axis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Accelerometers will be placed in areas of interest and areas of concern due to possible resonance from modeling (filter mount, thermal isolators, side walls, PCBs, diode block)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Performed at intervals from NASA-STD-7001b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Accelerometer output will be put through a Fast Fourier Transform (FFT)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Looking for frequencies in 20 - 2000 Hz random vibration range</a:t>
            </a:r>
            <a:endParaRPr/>
          </a:p>
        </p:txBody>
      </p:sp>
      <p:sp>
        <p:nvSpPr>
          <p:cNvPr id="492" name="Google Shape;492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493" name="Google Shape;493;p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6425" y="130773"/>
            <a:ext cx="2352652" cy="115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00" y="1531063"/>
            <a:ext cx="2023851" cy="12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7996" y="2997525"/>
            <a:ext cx="2099578" cy="130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7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01" name="Google Shape;501;p47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2" name="Google Shape;502;p47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3" name="Google Shape;503;p47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4" name="Google Shape;504;p4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Vibration Testing - Risk Reduction and Results</a:t>
            </a:r>
            <a:endParaRPr/>
          </a:p>
        </p:txBody>
      </p:sp>
      <p:sp>
        <p:nvSpPr>
          <p:cNvPr id="505" name="Google Shape;505;p47"/>
          <p:cNvSpPr txBox="1">
            <a:spLocks noGrp="1"/>
          </p:cNvSpPr>
          <p:nvPr>
            <p:ph type="body" idx="1"/>
          </p:nvPr>
        </p:nvSpPr>
        <p:spPr>
          <a:xfrm>
            <a:off x="209075" y="1238250"/>
            <a:ext cx="7267800" cy="3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Iterative modeling allows better understanding of system behavior during vibration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Redesigned components based on CDR feedback to increase natural frequencies of components, overall system</a:t>
            </a:r>
            <a:endParaRPr/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ANSYS results from last year were fairly accurate in modeling real results, can satisfy our requirements even with 30% error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NS-II: 7.3% error at location of ω</a:t>
            </a:r>
            <a:r>
              <a:rPr lang="en" baseline="-25000"/>
              <a:t>n,1</a:t>
            </a:r>
            <a:r>
              <a:rPr lang="en"/>
              <a:t> (840 Hz ANSYS, 901.1 Hz actual)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NS-III: ω</a:t>
            </a:r>
            <a:r>
              <a:rPr lang="en" baseline="-25000"/>
              <a:t>n,1</a:t>
            </a:r>
            <a:r>
              <a:rPr lang="en"/>
              <a:t> = 2930 Hz = 1.465*ω</a:t>
            </a:r>
            <a:r>
              <a:rPr lang="en" baseline="-25000"/>
              <a:t>max_range</a:t>
            </a:r>
            <a:r>
              <a:rPr lang="en"/>
              <a:t> worst sim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NS-III: ω</a:t>
            </a:r>
            <a:r>
              <a:rPr lang="en" baseline="-25000"/>
              <a:t>n,1</a:t>
            </a:r>
            <a:r>
              <a:rPr lang="en"/>
              <a:t> =  5736.5 Hz = 2.868*ω</a:t>
            </a:r>
            <a:r>
              <a:rPr lang="en" baseline="-25000"/>
              <a:t>max_range</a:t>
            </a:r>
            <a:r>
              <a:rPr lang="en"/>
              <a:t> best sim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506" name="Google Shape;506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pic>
        <p:nvPicPr>
          <p:cNvPr id="507" name="Google Shape;507;p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6900" y="2934575"/>
            <a:ext cx="1532226" cy="1288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8" name="Google Shape;508;p47"/>
          <p:cNvCxnSpPr/>
          <p:nvPr/>
        </p:nvCxnSpPr>
        <p:spPr>
          <a:xfrm rot="10800000" flipH="1">
            <a:off x="8104150" y="4081500"/>
            <a:ext cx="125400" cy="309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09" name="Google Shape;509;p4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007" y="1447075"/>
            <a:ext cx="1761118" cy="128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8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15" name="Google Shape;515;p48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6" name="Google Shape;516;p48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7" name="Google Shape;517;p48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8" name="Google Shape;518;p4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and Software Testing - Purpose</a:t>
            </a:r>
            <a:endParaRPr/>
          </a:p>
        </p:txBody>
      </p:sp>
      <p:sp>
        <p:nvSpPr>
          <p:cNvPr id="519" name="Google Shape;519;p4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07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design requirements: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2.0: </a:t>
            </a:r>
            <a:r>
              <a:rPr lang="en" sz="1500"/>
              <a:t>Electronics and software will collect and store data</a:t>
            </a:r>
            <a:endParaRPr sz="1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3.0: </a:t>
            </a:r>
            <a:r>
              <a:rPr lang="en" sz="1500"/>
              <a:t>Electronics system will control and power all payload subsystems, while remaining resilient to launch (vibration) and operation (thermal) environment.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20" name="Google Shape;52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521" name="Google Shape;521;p4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800" y="1489825"/>
            <a:ext cx="4608425" cy="2564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9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27" name="Google Shape;527;p49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8" name="Google Shape;528;p49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9" name="Google Shape;529;p49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0" name="Google Shape;530;p4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and Software - Test Breakdown</a:t>
            </a:r>
            <a:endParaRPr/>
          </a:p>
        </p:txBody>
      </p:sp>
      <p:sp>
        <p:nvSpPr>
          <p:cNvPr id="531" name="Google Shape;531;p49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7035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Subcategories:</a:t>
            </a:r>
            <a:endParaRPr/>
          </a:p>
          <a:p>
            <a:pPr marL="9144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E-TEST1: Photodiode Characterization</a:t>
            </a:r>
            <a:endParaRPr/>
          </a:p>
          <a:p>
            <a:pPr marL="9144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E-TEST2: Teensy 4.0 Standalone Verification</a:t>
            </a:r>
            <a:endParaRPr/>
          </a:p>
          <a:p>
            <a:pPr marL="9144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E-TEST3: Analog Subcircuit Verification / PCB Integration</a:t>
            </a:r>
            <a:endParaRPr/>
          </a:p>
          <a:p>
            <a:pPr marL="9144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E-TEST4: Digital I/O and Flash Storage Testing</a:t>
            </a:r>
            <a:endParaRPr/>
          </a:p>
          <a:p>
            <a:pPr marL="457200" lvl="0" indent="-32575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Tests 1 &amp; 2 performed prior to PCB arrival (can begin early as Feb. 23)</a:t>
            </a:r>
            <a:endParaRPr/>
          </a:p>
          <a:p>
            <a:pPr marL="457200" lvl="0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Tests 3 &amp; 4 conducted after PCB arrival (estimated March 11)</a:t>
            </a:r>
            <a:endParaRPr/>
          </a:p>
          <a:p>
            <a:pPr marL="457200" lvl="0" indent="-325755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ct val="100000"/>
              <a:buChar char="★"/>
            </a:pPr>
            <a:r>
              <a:rPr lang="en"/>
              <a:t>PCBs installed in payload and run after vibration testing to verify continued functionality</a:t>
            </a:r>
            <a:endParaRPr/>
          </a:p>
        </p:txBody>
      </p:sp>
      <p:sp>
        <p:nvSpPr>
          <p:cNvPr id="532" name="Google Shape;532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533" name="Google Shape;533;p4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525" y="1277575"/>
            <a:ext cx="1072401" cy="108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7650" y="2252350"/>
            <a:ext cx="1823500" cy="14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9"/>
          <p:cNvSpPr txBox="1"/>
          <p:nvPr/>
        </p:nvSpPr>
        <p:spPr>
          <a:xfrm>
            <a:off x="7059925" y="1277575"/>
            <a:ext cx="161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←  Photodiode (THOR Labs FD11A)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6" name="Google Shape;536;p49"/>
          <p:cNvSpPr txBox="1"/>
          <p:nvPr/>
        </p:nvSpPr>
        <p:spPr>
          <a:xfrm>
            <a:off x="7353275" y="1807550"/>
            <a:ext cx="152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Teensy 4.0 Microcontroller  ↓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0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42" name="Google Shape;542;p50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3" name="Google Shape;543;p50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4" name="Google Shape;544;p50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5" name="Google Shape;545;p5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/>
              <a:t>Electronics and Software - Photodiode Characterization</a:t>
            </a:r>
            <a:endParaRPr sz="2400"/>
          </a:p>
        </p:txBody>
      </p:sp>
      <p:sp>
        <p:nvSpPr>
          <p:cNvPr id="546" name="Google Shape;546;p50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7164000" cy="23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Photodiode response varies with temperature and reverse bias voltage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NanoSAM III operates 0 - 50 °C with 5 V reverse bias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Datasheets only have response at 25 °C with 10 mV reverse bias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Equipment: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547" name="Google Shape;547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graphicFrame>
        <p:nvGraphicFramePr>
          <p:cNvPr id="548" name="Google Shape;548;p50"/>
          <p:cNvGraphicFramePr/>
          <p:nvPr/>
        </p:nvGraphicFramePr>
        <p:xfrm>
          <a:off x="821625" y="3085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{967ADDD3-E03A-4116-8849-A326911BBC88}</a:tableStyleId>
              </a:tblPr>
              <a:tblGrid>
                <a:gridCol w="334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450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5V Power Supply </a:t>
                      </a:r>
                      <a:r>
                        <a:rPr lang="en">
                          <a:solidFill>
                            <a:schemeClr val="accent2"/>
                          </a:solidFill>
                        </a:rPr>
                        <a:t>✔</a:t>
                      </a:r>
                      <a:endParaRPr>
                        <a:solidFill>
                          <a:schemeClr val="accent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Assorted Passive Components </a:t>
                      </a:r>
                      <a:r>
                        <a:rPr lang="en">
                          <a:solidFill>
                            <a:schemeClr val="accent2"/>
                          </a:solidFill>
                        </a:rPr>
                        <a:t>✔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25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Multimeter </a:t>
                      </a:r>
                      <a:r>
                        <a:rPr lang="en">
                          <a:solidFill>
                            <a:schemeClr val="accent2"/>
                          </a:solidFill>
                        </a:rPr>
                        <a:t>✔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Breadboard </a:t>
                      </a:r>
                      <a:r>
                        <a:rPr lang="en">
                          <a:solidFill>
                            <a:schemeClr val="accent2"/>
                          </a:solidFill>
                        </a:rPr>
                        <a:t>✔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Laser (power and wavelength well characterized) </a:t>
                      </a:r>
                      <a:r>
                        <a:rPr lang="en" b="1">
                          <a:solidFill>
                            <a:srgbClr val="FFD966"/>
                          </a:solidFill>
                        </a:rPr>
                        <a:t>⍻</a:t>
                      </a:r>
                      <a:endParaRPr b="1">
                        <a:solidFill>
                          <a:srgbClr val="FFD96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Photodiode </a:t>
                      </a:r>
                      <a:r>
                        <a:rPr lang="en">
                          <a:solidFill>
                            <a:schemeClr val="accent2"/>
                          </a:solidFill>
                        </a:rPr>
                        <a:t>✔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49" name="Google Shape;549;p5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2250" y="1489825"/>
            <a:ext cx="1172300" cy="159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788" y="3289113"/>
            <a:ext cx="883225" cy="129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1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56" name="Google Shape;556;p51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7" name="Google Shape;557;p51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8" name="Google Shape;558;p51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9" name="Google Shape;559;p5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/>
              <a:t>Electronics and Software - Photodiode Characterization</a:t>
            </a:r>
            <a:endParaRPr sz="2400"/>
          </a:p>
        </p:txBody>
      </p:sp>
      <p:sp>
        <p:nvSpPr>
          <p:cNvPr id="560" name="Google Shape;560;p51"/>
          <p:cNvSpPr txBox="1">
            <a:spLocks noGrp="1"/>
          </p:cNvSpPr>
          <p:nvPr>
            <p:ph type="body" idx="1"/>
          </p:nvPr>
        </p:nvSpPr>
        <p:spPr>
          <a:xfrm>
            <a:off x="387900" y="1289075"/>
            <a:ext cx="5744700" cy="35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Setup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Photodiode placed in breadboard with -5V bias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Photodiode current output sent to transimpedance amplifier to create voltage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He-Ne (632.8 nm) laser beam with A</a:t>
            </a:r>
            <a:r>
              <a:rPr lang="en" baseline="-25000"/>
              <a:t>beam</a:t>
            </a:r>
            <a:r>
              <a:rPr lang="en"/>
              <a:t> &lt; A</a:t>
            </a:r>
            <a:r>
              <a:rPr lang="en" baseline="-25000"/>
              <a:t>diode</a:t>
            </a:r>
            <a:r>
              <a:rPr lang="en"/>
              <a:t> aligned incident with the photodiode active area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Active area smallest dimension = 1.1mm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Typical beam diameter = 0.48 - 0.52 mm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561" name="Google Shape;561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pic>
        <p:nvPicPr>
          <p:cNvPr id="562" name="Google Shape;562;p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7650" y="1813752"/>
            <a:ext cx="2801574" cy="174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Overview 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3" name="Google Shape;93;p16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4" name="Google Shape;94;p16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5" name="Google Shape;95;p16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Aerosol Density Measurement Background</a:t>
            </a:r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137" y="1240862"/>
            <a:ext cx="4879063" cy="33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99" name="Google Shape;99;p16"/>
          <p:cNvSpPr txBox="1"/>
          <p:nvPr/>
        </p:nvSpPr>
        <p:spPr>
          <a:xfrm>
            <a:off x="7196650" y="4301075"/>
            <a:ext cx="783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[6]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01" name="Google Shape;101;p16"/>
          <p:cNvSpPr/>
          <p:nvPr/>
        </p:nvSpPr>
        <p:spPr>
          <a:xfrm>
            <a:off x="2389500" y="1674000"/>
            <a:ext cx="1944000" cy="1971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75" y="2005969"/>
            <a:ext cx="1311850" cy="163427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/>
          <p:nvPr/>
        </p:nvSpPr>
        <p:spPr>
          <a:xfrm>
            <a:off x="2488350" y="1574275"/>
            <a:ext cx="1746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Roboto"/>
                <a:ea typeface="Roboto"/>
                <a:cs typeface="Roboto"/>
                <a:sym typeface="Roboto"/>
              </a:rPr>
              <a:t>(1978-1993)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2488350" y="1313700"/>
            <a:ext cx="1845300" cy="83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Roboto"/>
                <a:ea typeface="Roboto"/>
                <a:cs typeface="Roboto"/>
                <a:sym typeface="Roboto"/>
              </a:rPr>
              <a:t>       SAM  1975 (ASTP)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4411800" y="1240850"/>
            <a:ext cx="2580000" cy="83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Roboto"/>
                <a:ea typeface="Roboto"/>
                <a:cs typeface="Roboto"/>
                <a:sym typeface="Roboto"/>
              </a:rPr>
              <a:t>       SAM-II 1978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Roboto"/>
                <a:ea typeface="Roboto"/>
                <a:cs typeface="Roboto"/>
                <a:sym typeface="Roboto"/>
              </a:rPr>
              <a:t>SAGE-I, -II, -III 1981- 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5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550" y="1144125"/>
            <a:ext cx="3106673" cy="2116124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2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69" name="Google Shape;569;p52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0" name="Google Shape;570;p52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1" name="Google Shape;571;p52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2" name="Google Shape;572;p5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/>
              <a:t>Electronics and Software - Photodiode Characterization</a:t>
            </a:r>
            <a:endParaRPr sz="2400"/>
          </a:p>
        </p:txBody>
      </p:sp>
      <p:sp>
        <p:nvSpPr>
          <p:cNvPr id="573" name="Google Shape;573;p52"/>
          <p:cNvSpPr txBox="1">
            <a:spLocks noGrp="1"/>
          </p:cNvSpPr>
          <p:nvPr>
            <p:ph type="body" idx="1"/>
          </p:nvPr>
        </p:nvSpPr>
        <p:spPr>
          <a:xfrm>
            <a:off x="235500" y="1289075"/>
            <a:ext cx="5498400" cy="3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Process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Measure output voltage at:</a:t>
            </a:r>
            <a:endParaRPr/>
          </a:p>
          <a:p>
            <a: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3 temperatures</a:t>
            </a:r>
            <a:endParaRPr/>
          </a:p>
          <a:p>
            <a: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3 well characterized laser power levels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Verify linear current to optical power relation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Extrapolate to mission wavelength (1020 nm)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Known photodiode response variation with temperature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Known relation between incident optical power and output voltage (current) to compare to datasheet </a:t>
            </a:r>
            <a:endParaRPr/>
          </a:p>
        </p:txBody>
      </p:sp>
      <p:sp>
        <p:nvSpPr>
          <p:cNvPr id="574" name="Google Shape;574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575" name="Google Shape;575;p52"/>
          <p:cNvSpPr txBox="1"/>
          <p:nvPr/>
        </p:nvSpPr>
        <p:spPr>
          <a:xfrm>
            <a:off x="6359182" y="1371788"/>
            <a:ext cx="795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TEST</a:t>
            </a:r>
            <a:endParaRPr sz="10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(632, 0.44)</a:t>
            </a:r>
            <a:endParaRPr sz="10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6" name="Google Shape;576;p52"/>
          <p:cNvSpPr txBox="1"/>
          <p:nvPr/>
        </p:nvSpPr>
        <p:spPr>
          <a:xfrm>
            <a:off x="7464075" y="1864395"/>
            <a:ext cx="910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MISSION</a:t>
            </a:r>
            <a:endParaRPr sz="10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(1020, 0.4)</a:t>
            </a:r>
            <a:endParaRPr sz="10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7" name="Google Shape;577;p5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413" y="3260250"/>
            <a:ext cx="2906957" cy="13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3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83" name="Google Shape;583;p53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4" name="Google Shape;584;p53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5" name="Google Shape;585;p53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6" name="Google Shape;586;p53"/>
          <p:cNvSpPr txBox="1">
            <a:spLocks noGrp="1"/>
          </p:cNvSpPr>
          <p:nvPr>
            <p:ph type="title"/>
          </p:nvPr>
        </p:nvSpPr>
        <p:spPr>
          <a:xfrm>
            <a:off x="583800" y="524725"/>
            <a:ext cx="81723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Electronics and Software Testing - Teensy 4.0 Standalone Verification</a:t>
            </a:r>
            <a:endParaRPr sz="2500"/>
          </a:p>
        </p:txBody>
      </p:sp>
      <p:sp>
        <p:nvSpPr>
          <p:cNvPr id="587" name="Google Shape;587;p53"/>
          <p:cNvSpPr txBox="1">
            <a:spLocks noGrp="1"/>
          </p:cNvSpPr>
          <p:nvPr>
            <p:ph type="body" idx="1"/>
          </p:nvPr>
        </p:nvSpPr>
        <p:spPr>
          <a:xfrm>
            <a:off x="235500" y="1501125"/>
            <a:ext cx="67344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Microprocessor collects analog data and sends data to storage and communications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identify software bugs and microprocessor issues before PCB arrives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Equipment:</a:t>
            </a:r>
            <a:endParaRPr/>
          </a:p>
        </p:txBody>
      </p:sp>
      <p:sp>
        <p:nvSpPr>
          <p:cNvPr id="588" name="Google Shape;588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graphicFrame>
        <p:nvGraphicFramePr>
          <p:cNvPr id="589" name="Google Shape;589;p53"/>
          <p:cNvGraphicFramePr/>
          <p:nvPr/>
        </p:nvGraphicFramePr>
        <p:xfrm>
          <a:off x="755250" y="32554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{967ADDD3-E03A-4116-8849-A326911BBC88}</a:tableStyleId>
              </a:tblPr>
              <a:tblGrid>
                <a:gridCol w="278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4450">
                <a:tc>
                  <a:txBody>
                    <a:bodyPr/>
                    <a:lstStyle/>
                    <a:p>
                      <a:pPr marL="457200" lvl="0" indent="-311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Char char="●"/>
                      </a:pPr>
                      <a:r>
                        <a:rPr lang="en" sz="1300">
                          <a:solidFill>
                            <a:schemeClr val="dk1"/>
                          </a:solidFill>
                        </a:rPr>
                        <a:t>5 V Power Supply </a:t>
                      </a:r>
                      <a:r>
                        <a:rPr lang="en">
                          <a:solidFill>
                            <a:schemeClr val="accent2"/>
                          </a:solidFill>
                        </a:rPr>
                        <a:t>✔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1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Char char="●"/>
                      </a:pPr>
                      <a:r>
                        <a:rPr lang="en" sz="1300">
                          <a:solidFill>
                            <a:schemeClr val="dk1"/>
                          </a:solidFill>
                        </a:rPr>
                        <a:t>Breadboard </a:t>
                      </a:r>
                      <a:r>
                        <a:rPr lang="en">
                          <a:solidFill>
                            <a:schemeClr val="accent2"/>
                          </a:solidFill>
                        </a:rPr>
                        <a:t>✔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450">
                <a:tc>
                  <a:txBody>
                    <a:bodyPr/>
                    <a:lstStyle/>
                    <a:p>
                      <a:pPr marL="457200" lvl="0" indent="-311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Char char="●"/>
                      </a:pPr>
                      <a:r>
                        <a:rPr lang="en" sz="1300">
                          <a:solidFill>
                            <a:schemeClr val="dk1"/>
                          </a:solidFill>
                        </a:rPr>
                        <a:t>Variable Power Supply </a:t>
                      </a:r>
                      <a:r>
                        <a:rPr lang="en">
                          <a:solidFill>
                            <a:schemeClr val="accent2"/>
                          </a:solidFill>
                        </a:rPr>
                        <a:t>✔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1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Char char="●"/>
                      </a:pPr>
                      <a:r>
                        <a:rPr lang="en" sz="1300">
                          <a:solidFill>
                            <a:schemeClr val="dk1"/>
                          </a:solidFill>
                        </a:rPr>
                        <a:t>Computer </a:t>
                      </a:r>
                      <a:r>
                        <a:rPr lang="en">
                          <a:solidFill>
                            <a:schemeClr val="accent2"/>
                          </a:solidFill>
                        </a:rPr>
                        <a:t>✔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25">
                <a:tc>
                  <a:txBody>
                    <a:bodyPr/>
                    <a:lstStyle/>
                    <a:p>
                      <a:pPr marL="457200" lvl="0" indent="-311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Char char="●"/>
                      </a:pPr>
                      <a:r>
                        <a:rPr lang="en" sz="1300">
                          <a:solidFill>
                            <a:schemeClr val="dk1"/>
                          </a:solidFill>
                        </a:rPr>
                        <a:t>TTL UART to USB converter (Adafruit 954) </a:t>
                      </a:r>
                      <a:r>
                        <a:rPr lang="en">
                          <a:solidFill>
                            <a:schemeClr val="accent2"/>
                          </a:solidFill>
                        </a:rPr>
                        <a:t>✔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1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Char char="●"/>
                      </a:pPr>
                      <a:r>
                        <a:rPr lang="en" sz="1300">
                          <a:solidFill>
                            <a:schemeClr val="dk1"/>
                          </a:solidFill>
                        </a:rPr>
                        <a:t>Assorted Passive Electronic Components </a:t>
                      </a:r>
                      <a:r>
                        <a:rPr lang="en">
                          <a:solidFill>
                            <a:schemeClr val="accent2"/>
                          </a:solidFill>
                        </a:rPr>
                        <a:t>✔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0" name="Google Shape;590;p5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350" y="3220400"/>
            <a:ext cx="2268750" cy="144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900" y="1058030"/>
            <a:ext cx="1830200" cy="138399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3"/>
          <p:cNvSpPr txBox="1"/>
          <p:nvPr/>
        </p:nvSpPr>
        <p:spPr>
          <a:xfrm>
            <a:off x="6969975" y="2631400"/>
            <a:ext cx="19281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Teensy 4.0 Underside </a:t>
            </a:r>
            <a:r>
              <a:rPr lang="en" sz="1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🡱</a:t>
            </a:r>
            <a:endParaRPr sz="1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Adafruit 954 Adapter  🡳</a:t>
            </a:r>
            <a:endParaRPr sz="1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5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734" y="3401625"/>
            <a:ext cx="1848128" cy="119802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54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99" name="Google Shape;599;p54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0" name="Google Shape;600;p54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1" name="Google Shape;601;p54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2" name="Google Shape;602;p54"/>
          <p:cNvSpPr txBox="1">
            <a:spLocks noGrp="1"/>
          </p:cNvSpPr>
          <p:nvPr>
            <p:ph type="body" idx="1"/>
          </p:nvPr>
        </p:nvSpPr>
        <p:spPr>
          <a:xfrm>
            <a:off x="387900" y="1399925"/>
            <a:ext cx="5862900" cy="32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Setup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Teensy 4.0 with 5V and connect to computer through USB during analog testing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Variable power supply used to simulate voltages for analog testing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Process - Analog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Simulate 3 voltages for each analog subcircuit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Compare recorded measurements to actual values</a:t>
            </a:r>
            <a:endParaRPr/>
          </a:p>
        </p:txBody>
      </p:sp>
      <p:sp>
        <p:nvSpPr>
          <p:cNvPr id="603" name="Google Shape;603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604" name="Google Shape;604;p54"/>
          <p:cNvSpPr txBox="1">
            <a:spLocks noGrp="1"/>
          </p:cNvSpPr>
          <p:nvPr>
            <p:ph type="title"/>
          </p:nvPr>
        </p:nvSpPr>
        <p:spPr>
          <a:xfrm>
            <a:off x="583800" y="524725"/>
            <a:ext cx="81723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Electronics and Software Testing - Teensy 4.0 Standalone Verification</a:t>
            </a:r>
            <a:endParaRPr sz="2500"/>
          </a:p>
        </p:txBody>
      </p:sp>
      <p:pic>
        <p:nvPicPr>
          <p:cNvPr id="605" name="Google Shape;605;p5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820" y="1628532"/>
            <a:ext cx="2461950" cy="1407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6" name="Google Shape;606;p54"/>
          <p:cNvCxnSpPr/>
          <p:nvPr/>
        </p:nvCxnSpPr>
        <p:spPr>
          <a:xfrm rot="5400000" flipH="1">
            <a:off x="6572675" y="2854925"/>
            <a:ext cx="1386300" cy="1338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607" name="Google Shape;607;p54"/>
          <p:cNvCxnSpPr/>
          <p:nvPr/>
        </p:nvCxnSpPr>
        <p:spPr>
          <a:xfrm rot="-5400000">
            <a:off x="7106500" y="2802050"/>
            <a:ext cx="2471400" cy="350100"/>
          </a:xfrm>
          <a:prstGeom prst="curvedConnector3">
            <a:avLst>
              <a:gd name="adj1" fmla="val 38926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8" name="Google Shape;608;p54"/>
          <p:cNvSpPr txBox="1"/>
          <p:nvPr/>
        </p:nvSpPr>
        <p:spPr>
          <a:xfrm>
            <a:off x="8167150" y="4056650"/>
            <a:ext cx="22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+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9" name="Google Shape;609;p54"/>
          <p:cNvSpPr txBox="1"/>
          <p:nvPr/>
        </p:nvSpPr>
        <p:spPr>
          <a:xfrm>
            <a:off x="7619225" y="4056650"/>
            <a:ext cx="22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-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0" name="Google Shape;610;p54"/>
          <p:cNvSpPr/>
          <p:nvPr/>
        </p:nvSpPr>
        <p:spPr>
          <a:xfrm>
            <a:off x="6984175" y="1629225"/>
            <a:ext cx="1646700" cy="2838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54"/>
          <p:cNvSpPr txBox="1"/>
          <p:nvPr/>
        </p:nvSpPr>
        <p:spPr>
          <a:xfrm>
            <a:off x="7001675" y="1151300"/>
            <a:ext cx="1455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Analog Input Pins A0 - A9 (6 req.)</a:t>
            </a:r>
            <a:endParaRPr sz="1200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5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17" name="Google Shape;617;p55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8" name="Google Shape;618;p55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9" name="Google Shape;619;p55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0" name="Google Shape;620;p55"/>
          <p:cNvSpPr txBox="1">
            <a:spLocks noGrp="1"/>
          </p:cNvSpPr>
          <p:nvPr>
            <p:ph type="body" idx="1"/>
          </p:nvPr>
        </p:nvSpPr>
        <p:spPr>
          <a:xfrm>
            <a:off x="387900" y="1370950"/>
            <a:ext cx="6137400" cy="3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Process - Digital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Load mock data file to Teensy via USB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Output data via D</a:t>
            </a:r>
            <a:r>
              <a:rPr lang="en" baseline="-25000"/>
              <a:t>x</a:t>
            </a:r>
            <a:r>
              <a:rPr lang="en"/>
              <a:t> (referenced to ground) to computer via probe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Repeat for 3 files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Compare sent and received data, count any bit mismatches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Repeat, but input through D</a:t>
            </a:r>
            <a:r>
              <a:rPr lang="en" baseline="-25000"/>
              <a:t>y</a:t>
            </a:r>
            <a:r>
              <a:rPr lang="en"/>
              <a:t> pin and output via USB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Analog input testing verifies the microcontroller can process analog data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Digital testing confirms the microprocessor is set up to send and receive TTL UART signaling</a:t>
            </a:r>
            <a:endParaRPr/>
          </a:p>
        </p:txBody>
      </p:sp>
      <p:sp>
        <p:nvSpPr>
          <p:cNvPr id="621" name="Google Shape;621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title"/>
          </p:nvPr>
        </p:nvSpPr>
        <p:spPr>
          <a:xfrm>
            <a:off x="583800" y="524725"/>
            <a:ext cx="81723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Electronics and Software Testing - Teensy 4.0 Standalone Verification</a:t>
            </a:r>
            <a:endParaRPr sz="2500"/>
          </a:p>
        </p:txBody>
      </p:sp>
      <p:pic>
        <p:nvPicPr>
          <p:cNvPr id="623" name="Google Shape;623;p5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525" y="1323025"/>
            <a:ext cx="2318874" cy="327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6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29" name="Google Shape;629;p56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0" name="Google Shape;630;p56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1" name="Google Shape;631;p56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2" name="Google Shape;632;p56"/>
          <p:cNvSpPr txBox="1">
            <a:spLocks noGrp="1"/>
          </p:cNvSpPr>
          <p:nvPr>
            <p:ph type="title"/>
          </p:nvPr>
        </p:nvSpPr>
        <p:spPr>
          <a:xfrm>
            <a:off x="596925" y="523625"/>
            <a:ext cx="8028900" cy="8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Electronics and Software Testing - Analog Subcircuit Verification and PCB Integration</a:t>
            </a:r>
            <a:endParaRPr sz="2500"/>
          </a:p>
        </p:txBody>
      </p:sp>
      <p:sp>
        <p:nvSpPr>
          <p:cNvPr id="633" name="Google Shape;633;p56"/>
          <p:cNvSpPr txBox="1">
            <a:spLocks noGrp="1"/>
          </p:cNvSpPr>
          <p:nvPr>
            <p:ph type="body" idx="1"/>
          </p:nvPr>
        </p:nvSpPr>
        <p:spPr>
          <a:xfrm>
            <a:off x="387900" y="1351325"/>
            <a:ext cx="6249000" cy="23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By the time the PCB arrives, we have already: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Verified the photodiode response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Verified the Teensy 4.0 correctly reads analog voltages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to verify PCB connections and voltages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Repeat E-TEST3 after integration and vibration testing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Equipment:</a:t>
            </a:r>
            <a:endParaRPr/>
          </a:p>
        </p:txBody>
      </p:sp>
      <p:sp>
        <p:nvSpPr>
          <p:cNvPr id="634" name="Google Shape;634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graphicFrame>
        <p:nvGraphicFramePr>
          <p:cNvPr id="635" name="Google Shape;635;p56"/>
          <p:cNvGraphicFramePr/>
          <p:nvPr/>
        </p:nvGraphicFramePr>
        <p:xfrm>
          <a:off x="930250" y="34892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{967ADDD3-E03A-4116-8849-A326911BBC88}</a:tableStyleId>
              </a:tblPr>
              <a:tblGrid>
                <a:gridCol w="287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300"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Char char="○"/>
                      </a:pPr>
                      <a:r>
                        <a:rPr lang="en" sz="1300">
                          <a:solidFill>
                            <a:schemeClr val="dk1"/>
                          </a:solidFill>
                        </a:rPr>
                        <a:t>Populated PCBs w/ Test Ports </a:t>
                      </a:r>
                      <a:r>
                        <a:rPr lang="en" b="1">
                          <a:solidFill>
                            <a:srgbClr val="FFD966"/>
                          </a:solidFill>
                        </a:rPr>
                        <a:t>⍻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Char char="○"/>
                      </a:pPr>
                      <a:r>
                        <a:rPr lang="en" sz="1300">
                          <a:solidFill>
                            <a:schemeClr val="dk1"/>
                          </a:solidFill>
                        </a:rPr>
                        <a:t>USB Cable </a:t>
                      </a:r>
                      <a:r>
                        <a:rPr lang="en">
                          <a:solidFill>
                            <a:schemeClr val="accent2"/>
                          </a:solidFill>
                        </a:rPr>
                        <a:t>✔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800"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Char char="○"/>
                      </a:pPr>
                      <a:r>
                        <a:rPr lang="en" sz="1300">
                          <a:solidFill>
                            <a:schemeClr val="dk1"/>
                          </a:solidFill>
                        </a:rPr>
                        <a:t>12V Power Source </a:t>
                      </a:r>
                      <a:r>
                        <a:rPr lang="en">
                          <a:solidFill>
                            <a:schemeClr val="accent2"/>
                          </a:solidFill>
                        </a:rPr>
                        <a:t>✔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Char char="○"/>
                      </a:pPr>
                      <a:r>
                        <a:rPr lang="en" sz="1300">
                          <a:solidFill>
                            <a:schemeClr val="dk1"/>
                          </a:solidFill>
                        </a:rPr>
                        <a:t>Computer </a:t>
                      </a:r>
                      <a:r>
                        <a:rPr lang="en">
                          <a:solidFill>
                            <a:schemeClr val="accent2"/>
                          </a:solidFill>
                        </a:rPr>
                        <a:t>✔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Char char="○"/>
                      </a:pPr>
                      <a:r>
                        <a:rPr lang="en" sz="1300">
                          <a:solidFill>
                            <a:schemeClr val="dk1"/>
                          </a:solidFill>
                        </a:rPr>
                        <a:t>Multimeter with small probes </a:t>
                      </a:r>
                      <a:r>
                        <a:rPr lang="en" b="1">
                          <a:solidFill>
                            <a:srgbClr val="FFD966"/>
                          </a:solidFill>
                        </a:rPr>
                        <a:t>⍻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36" name="Google Shape;636;p56"/>
          <p:cNvSpPr txBox="1"/>
          <p:nvPr/>
        </p:nvSpPr>
        <p:spPr>
          <a:xfrm>
            <a:off x="6433800" y="3738700"/>
            <a:ext cx="24048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➢"/>
            </a:pPr>
            <a:r>
              <a:rPr lang="en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*Subcircuit Schematics in Backup Slides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7" name="Google Shape;637;p56"/>
          <p:cNvSpPr/>
          <p:nvPr/>
        </p:nvSpPr>
        <p:spPr>
          <a:xfrm>
            <a:off x="7282500" y="1453550"/>
            <a:ext cx="1179600" cy="43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12V Bus</a:t>
            </a:r>
            <a:endParaRPr/>
          </a:p>
        </p:txBody>
      </p:sp>
      <p:sp>
        <p:nvSpPr>
          <p:cNvPr id="638" name="Google Shape;638;p56"/>
          <p:cNvSpPr/>
          <p:nvPr/>
        </p:nvSpPr>
        <p:spPr>
          <a:xfrm>
            <a:off x="7282500" y="2365175"/>
            <a:ext cx="1179600" cy="430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</a:t>
            </a:r>
            <a:endParaRPr/>
          </a:p>
        </p:txBody>
      </p:sp>
      <p:sp>
        <p:nvSpPr>
          <p:cNvPr id="639" name="Google Shape;639;p56"/>
          <p:cNvSpPr/>
          <p:nvPr/>
        </p:nvSpPr>
        <p:spPr>
          <a:xfrm>
            <a:off x="7282500" y="3276788"/>
            <a:ext cx="1179600" cy="4302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Multimeter</a:t>
            </a:r>
            <a:endParaRPr/>
          </a:p>
        </p:txBody>
      </p:sp>
      <p:cxnSp>
        <p:nvCxnSpPr>
          <p:cNvPr id="640" name="Google Shape;640;p56"/>
          <p:cNvCxnSpPr>
            <a:stCxn id="637" idx="2"/>
          </p:cNvCxnSpPr>
          <p:nvPr/>
        </p:nvCxnSpPr>
        <p:spPr>
          <a:xfrm>
            <a:off x="7872300" y="1883750"/>
            <a:ext cx="0" cy="481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1" name="Google Shape;641;p56"/>
          <p:cNvCxnSpPr/>
          <p:nvPr/>
        </p:nvCxnSpPr>
        <p:spPr>
          <a:xfrm>
            <a:off x="7872300" y="2795375"/>
            <a:ext cx="0" cy="481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7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47" name="Google Shape;647;p57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8" name="Google Shape;648;p57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9" name="Google Shape;649;p57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0" name="Google Shape;650;p57"/>
          <p:cNvSpPr txBox="1">
            <a:spLocks noGrp="1"/>
          </p:cNvSpPr>
          <p:nvPr>
            <p:ph type="title"/>
          </p:nvPr>
        </p:nvSpPr>
        <p:spPr>
          <a:xfrm>
            <a:off x="596925" y="523625"/>
            <a:ext cx="8079900" cy="8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Electronics and Software Testing - Analog Subcircuit Verification and PCB Integration</a:t>
            </a:r>
            <a:endParaRPr sz="2500"/>
          </a:p>
        </p:txBody>
      </p:sp>
      <p:sp>
        <p:nvSpPr>
          <p:cNvPr id="651" name="Google Shape;651;p57"/>
          <p:cNvSpPr txBox="1">
            <a:spLocks noGrp="1"/>
          </p:cNvSpPr>
          <p:nvPr>
            <p:ph type="body" idx="1"/>
          </p:nvPr>
        </p:nvSpPr>
        <p:spPr>
          <a:xfrm>
            <a:off x="387900" y="1454300"/>
            <a:ext cx="6609000" cy="3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Setup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PCB stack with 12V power supply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Connect Teensy 4.0 to computer for data verification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Process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Verify all PCB power lines on both boards (+/- 5 and 3.3 V) using the multimeter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Verify expected voltages are produced by all analog subcircuits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Bus Current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Bus Voltage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Photodiode Circuit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"/>
              <a:t>Thermal Measurement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"/>
              <a:t>Thermal Management</a:t>
            </a:r>
            <a:endParaRPr/>
          </a:p>
        </p:txBody>
      </p:sp>
      <p:sp>
        <p:nvSpPr>
          <p:cNvPr id="652" name="Google Shape;652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653" name="Google Shape;653;p57"/>
          <p:cNvSpPr/>
          <p:nvPr/>
        </p:nvSpPr>
        <p:spPr>
          <a:xfrm>
            <a:off x="7282500" y="1445025"/>
            <a:ext cx="1179600" cy="43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12V Bus</a:t>
            </a:r>
            <a:endParaRPr/>
          </a:p>
        </p:txBody>
      </p:sp>
      <p:sp>
        <p:nvSpPr>
          <p:cNvPr id="654" name="Google Shape;654;p57"/>
          <p:cNvSpPr/>
          <p:nvPr/>
        </p:nvSpPr>
        <p:spPr>
          <a:xfrm>
            <a:off x="7282500" y="2356650"/>
            <a:ext cx="1179600" cy="430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</a:t>
            </a:r>
            <a:endParaRPr/>
          </a:p>
        </p:txBody>
      </p:sp>
      <p:sp>
        <p:nvSpPr>
          <p:cNvPr id="655" name="Google Shape;655;p57"/>
          <p:cNvSpPr/>
          <p:nvPr/>
        </p:nvSpPr>
        <p:spPr>
          <a:xfrm>
            <a:off x="7282500" y="3268263"/>
            <a:ext cx="1179600" cy="4302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Multimeter</a:t>
            </a:r>
            <a:endParaRPr/>
          </a:p>
        </p:txBody>
      </p:sp>
      <p:cxnSp>
        <p:nvCxnSpPr>
          <p:cNvPr id="656" name="Google Shape;656;p57"/>
          <p:cNvCxnSpPr>
            <a:stCxn id="653" idx="2"/>
          </p:cNvCxnSpPr>
          <p:nvPr/>
        </p:nvCxnSpPr>
        <p:spPr>
          <a:xfrm>
            <a:off x="7872300" y="1875225"/>
            <a:ext cx="0" cy="481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7" name="Google Shape;657;p57"/>
          <p:cNvCxnSpPr/>
          <p:nvPr/>
        </p:nvCxnSpPr>
        <p:spPr>
          <a:xfrm>
            <a:off x="7872300" y="2786850"/>
            <a:ext cx="0" cy="481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8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63" name="Google Shape;663;p58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4" name="Google Shape;664;p58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5" name="Google Shape;665;p58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6" name="Google Shape;666;p58"/>
          <p:cNvSpPr txBox="1">
            <a:spLocks noGrp="1"/>
          </p:cNvSpPr>
          <p:nvPr>
            <p:ph type="title"/>
          </p:nvPr>
        </p:nvSpPr>
        <p:spPr>
          <a:xfrm>
            <a:off x="596925" y="523625"/>
            <a:ext cx="8303400" cy="8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Electronics and Software Testing - Thermal Circuits</a:t>
            </a:r>
            <a:endParaRPr sz="2500"/>
          </a:p>
        </p:txBody>
      </p:sp>
      <p:sp>
        <p:nvSpPr>
          <p:cNvPr id="667" name="Google Shape;667;p58"/>
          <p:cNvSpPr txBox="1">
            <a:spLocks noGrp="1"/>
          </p:cNvSpPr>
          <p:nvPr>
            <p:ph type="body" idx="1"/>
          </p:nvPr>
        </p:nvSpPr>
        <p:spPr>
          <a:xfrm>
            <a:off x="322725" y="1483263"/>
            <a:ext cx="6038400" cy="33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Thermal Measurement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Place  PCB stack and all 3 thermocouples in temperature controlled environment until steady state is reached 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Record temperature from thermocouple 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Repeat for 3 temperatures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Thermal Regulation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Verify that the three heaters turn on at temperatures below 2.5°C and off above 5.5°C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Place outside or in freezer with T &lt; 2.5°C and monitor thermocouples and digital state of heater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System verified if heaters switch on and temperature increases</a:t>
            </a:r>
            <a:endParaRPr/>
          </a:p>
        </p:txBody>
      </p:sp>
      <p:sp>
        <p:nvSpPr>
          <p:cNvPr id="668" name="Google Shape;668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pic>
        <p:nvPicPr>
          <p:cNvPr id="669" name="Google Shape;669;p5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7563" y="1351325"/>
            <a:ext cx="2217227" cy="152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58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396" y="3668688"/>
            <a:ext cx="1291428" cy="8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58"/>
          <p:cNvSpPr txBox="1"/>
          <p:nvPr/>
        </p:nvSpPr>
        <p:spPr>
          <a:xfrm>
            <a:off x="6361126" y="3145500"/>
            <a:ext cx="263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10 W Photodiode Heater (L)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1.5W Board Heating Resistor (R) [X4]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2" name="Google Shape;672;p5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663" y="3672225"/>
            <a:ext cx="1162175" cy="95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59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78" name="Google Shape;678;p59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9" name="Google Shape;679;p59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0" name="Google Shape;680;p59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81" name="Google Shape;681;p59"/>
          <p:cNvSpPr txBox="1">
            <a:spLocks noGrp="1"/>
          </p:cNvSpPr>
          <p:nvPr>
            <p:ph type="title"/>
          </p:nvPr>
        </p:nvSpPr>
        <p:spPr>
          <a:xfrm>
            <a:off x="596925" y="523625"/>
            <a:ext cx="8303400" cy="8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Electronics and Software Testing - Analog Subcircuit Verification and PCB Integration</a:t>
            </a:r>
            <a:endParaRPr sz="2500"/>
          </a:p>
        </p:txBody>
      </p:sp>
      <p:sp>
        <p:nvSpPr>
          <p:cNvPr id="682" name="Google Shape;682;p59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71790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Following success of E-TEST3 pre vibration testing, the team can confirm: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All analog subcircuits (including the power system) are functioning as expected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PCB layout / continuity is confirmed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Teensy 4.0 is fully integrable with analog subcircuits on the PCB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items of E-TEST3 will be repeated following vibration of the entire payload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Will confirm PCB and electronic components are launch ready 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If E-TEST3 is successful, we have verified FR 3.0</a:t>
            </a:r>
            <a:endParaRPr/>
          </a:p>
        </p:txBody>
      </p:sp>
      <p:sp>
        <p:nvSpPr>
          <p:cNvPr id="683" name="Google Shape;683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pic>
        <p:nvPicPr>
          <p:cNvPr id="684" name="Google Shape;684;p5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250" y="1489813"/>
            <a:ext cx="1512725" cy="151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0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90" name="Google Shape;690;p60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1" name="Google Shape;691;p60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2" name="Google Shape;692;p60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3" name="Google Shape;693;p60"/>
          <p:cNvSpPr txBox="1">
            <a:spLocks noGrp="1"/>
          </p:cNvSpPr>
          <p:nvPr>
            <p:ph type="title"/>
          </p:nvPr>
        </p:nvSpPr>
        <p:spPr>
          <a:xfrm>
            <a:off x="688750" y="458025"/>
            <a:ext cx="80673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00"/>
              <a:t>Electronics and Software Testing - Digital I/O and Flash Storage</a:t>
            </a:r>
            <a:endParaRPr sz="2100"/>
          </a:p>
        </p:txBody>
      </p:sp>
      <p:sp>
        <p:nvSpPr>
          <p:cNvPr id="694" name="Google Shape;694;p60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58704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Expansion on E-TEST2 Software testing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Process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Activate data collection mode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Disconnect from computer and wait 2 hours for data capture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Reconnect RS-422 output to computer USB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Initiate data transfer mode and analyze collected data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 E-TEST4 will verify that the electronics system can capture, store, and transfer data from each sensor (FR 2.0)</a:t>
            </a:r>
            <a:endParaRPr/>
          </a:p>
        </p:txBody>
      </p:sp>
      <p:sp>
        <p:nvSpPr>
          <p:cNvPr id="695" name="Google Shape;695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pic>
        <p:nvPicPr>
          <p:cNvPr id="696" name="Google Shape;69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5375" y="1489825"/>
            <a:ext cx="1497200" cy="14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60"/>
          <p:cNvSpPr txBox="1"/>
          <p:nvPr/>
        </p:nvSpPr>
        <p:spPr>
          <a:xfrm>
            <a:off x="6518926" y="3036225"/>
            <a:ext cx="263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128 Mb Flash Memory Chip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1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03" name="Google Shape;703;p61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4" name="Google Shape;704;p61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5" name="Google Shape;705;p61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6" name="Google Shape;706;p6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00"/>
              <a:t>Electronics and Software Testing - Risk Reduction and Results</a:t>
            </a:r>
            <a:endParaRPr sz="2100"/>
          </a:p>
        </p:txBody>
      </p:sp>
      <p:sp>
        <p:nvSpPr>
          <p:cNvPr id="707" name="Google Shape;707;p61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8368200" cy="29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E-TEST1 and E-TEST2 allow software debugging and photodiode characterization to occur in parallel with PCB assembly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Iterative software development will allow fast turnaround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Most critical electronics components have already arrived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Remaining testing devices are being sourced</a:t>
            </a:r>
            <a:endParaRPr/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08" name="Google Shape;708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Description	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Requirements	         Risks		       V&amp;V		Planning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1" name="Google Shape;111;p17"/>
          <p:cNvCxnSpPr/>
          <p:nvPr/>
        </p:nvCxnSpPr>
        <p:spPr>
          <a:xfrm>
            <a:off x="1157850" y="4943100"/>
            <a:ext cx="278400" cy="11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2" name="Google Shape;112;p17"/>
          <p:cNvCxnSpPr/>
          <p:nvPr/>
        </p:nvCxnSpPr>
        <p:spPr>
          <a:xfrm>
            <a:off x="3891000" y="4940075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3" name="Google Shape;113;p17"/>
          <p:cNvCxnSpPr/>
          <p:nvPr/>
        </p:nvCxnSpPr>
        <p:spPr>
          <a:xfrm>
            <a:off x="4962300" y="4940075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4" name="Google Shape;114;p17"/>
          <p:cNvCxnSpPr/>
          <p:nvPr/>
        </p:nvCxnSpPr>
        <p:spPr>
          <a:xfrm>
            <a:off x="66306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NanoSAM Project Background</a:t>
            </a:r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477" y="1423638"/>
            <a:ext cx="2382049" cy="327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18" name="Google Shape;118;p17"/>
          <p:cNvSpPr txBox="1"/>
          <p:nvPr/>
        </p:nvSpPr>
        <p:spPr>
          <a:xfrm>
            <a:off x="5378625" y="1423650"/>
            <a:ext cx="2586600" cy="3232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NanoSAM II</a:t>
            </a:r>
            <a:endParaRPr sz="21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(2020-2021)</a:t>
            </a:r>
            <a:endParaRPr sz="2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Reduced size to 0.5U, split electronics board and initial vibration and thermal analysis</a:t>
            </a:r>
            <a:endParaRPr sz="1800" b="1"/>
          </a:p>
        </p:txBody>
      </p:sp>
      <p:pic>
        <p:nvPicPr>
          <p:cNvPr id="119" name="Google Shape;119;p1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8148" y="2171287"/>
            <a:ext cx="1767575" cy="16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3668275" y="4340125"/>
            <a:ext cx="410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[6]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62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714" name="Google Shape;714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63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Budget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20" name="Google Shape;720;p63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1" name="Google Shape;721;p63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2" name="Google Shape;722;p63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3" name="Google Shape;723;p63"/>
          <p:cNvSpPr txBox="1">
            <a:spLocks noGrp="1"/>
          </p:cNvSpPr>
          <p:nvPr>
            <p:ph type="title"/>
          </p:nvPr>
        </p:nvSpPr>
        <p:spPr>
          <a:xfrm>
            <a:off x="384575" y="4603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Cost Plan as of TRR</a:t>
            </a:r>
            <a:endParaRPr/>
          </a:p>
        </p:txBody>
      </p:sp>
      <p:sp>
        <p:nvSpPr>
          <p:cNvPr id="724" name="Google Shape;724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pic>
        <p:nvPicPr>
          <p:cNvPr id="725" name="Google Shape;725;p63" title="Chart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425" y="1455800"/>
            <a:ext cx="4782674" cy="2898079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63"/>
          <p:cNvSpPr txBox="1"/>
          <p:nvPr/>
        </p:nvSpPr>
        <p:spPr>
          <a:xfrm>
            <a:off x="492400" y="1350475"/>
            <a:ext cx="343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7" name="Google Shape;727;p63"/>
          <p:cNvSpPr txBox="1"/>
          <p:nvPr/>
        </p:nvSpPr>
        <p:spPr>
          <a:xfrm>
            <a:off x="648425" y="1384600"/>
            <a:ext cx="32715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5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8" name="Google Shape;728;p63"/>
          <p:cNvSpPr txBox="1">
            <a:spLocks noGrp="1"/>
          </p:cNvSpPr>
          <p:nvPr>
            <p:ph type="body" idx="1"/>
          </p:nvPr>
        </p:nvSpPr>
        <p:spPr>
          <a:xfrm>
            <a:off x="387900" y="1350475"/>
            <a:ext cx="3585600" cy="3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/>
              <a:t>Current Budget (2/13/22):</a:t>
            </a:r>
            <a:endParaRPr sz="125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$2,238.94 remaining</a:t>
            </a:r>
            <a:endParaRPr sz="1400" b="1"/>
          </a:p>
          <a:p>
            <a:pPr marL="457200" lvl="0" indent="-307975" algn="l" rtl="0">
              <a:spcBef>
                <a:spcPts val="100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22.2% of the budget are Optical components - this is due to the high cost of the off-axis parabolas and windows</a:t>
            </a:r>
            <a:endParaRPr sz="1250"/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Lower costs overall since CDR estimate due to shipping over-estimate</a:t>
            </a:r>
            <a:endParaRPr sz="125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4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Budget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34" name="Google Shape;734;p64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5" name="Google Shape;735;p64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6" name="Google Shape;736;p64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7" name="Google Shape;737;p6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Cost Plan as of TRR</a:t>
            </a:r>
            <a:endParaRPr/>
          </a:p>
        </p:txBody>
      </p:sp>
      <p:sp>
        <p:nvSpPr>
          <p:cNvPr id="738" name="Google Shape;738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pic>
        <p:nvPicPr>
          <p:cNvPr id="739" name="Google Shape;739;p64" title="Chart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050" y="1455788"/>
            <a:ext cx="4782674" cy="289811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64"/>
          <p:cNvSpPr txBox="1">
            <a:spLocks noGrp="1"/>
          </p:cNvSpPr>
          <p:nvPr>
            <p:ph type="body" idx="1"/>
          </p:nvPr>
        </p:nvSpPr>
        <p:spPr>
          <a:xfrm>
            <a:off x="387900" y="1350475"/>
            <a:ext cx="3585600" cy="3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Largest expected expense will be E-board manufacturing and return sphere coating, causing a 9% increase for Manufacturing &amp; Testing</a:t>
            </a:r>
            <a:endParaRPr sz="1250"/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Increase in Electronics, estimate for remaining small unordered components (resistors)</a:t>
            </a:r>
            <a:endParaRPr sz="1250"/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Still plenty of funds for additional materials/components or higher manufacturing costs</a:t>
            </a:r>
            <a:endParaRPr sz="125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65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Budget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46" name="Google Shape;746;p65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7" name="Google Shape;747;p65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8" name="Google Shape;748;p65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49" name="Google Shape;749;p6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Components</a:t>
            </a:r>
            <a:endParaRPr/>
          </a:p>
        </p:txBody>
      </p:sp>
      <p:sp>
        <p:nvSpPr>
          <p:cNvPr id="750" name="Google Shape;750;p65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of our critical components have already arrived!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includes enough major electronic components for 4 boards (2 extra)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Extra optical components in case of anomaly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Raw materials for the structure were relatively cheap, and usually arrive within 3 business days if more is ever needed</a:t>
            </a:r>
            <a:endParaRPr/>
          </a:p>
        </p:txBody>
      </p:sp>
      <p:sp>
        <p:nvSpPr>
          <p:cNvPr id="751" name="Google Shape;751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66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Budget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57" name="Google Shape;757;p66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8" name="Google Shape;758;p66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9" name="Google Shape;759;p66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60" name="Google Shape;760;p6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Pending Components</a:t>
            </a:r>
            <a:endParaRPr/>
          </a:p>
        </p:txBody>
      </p:sp>
      <p:sp>
        <p:nvSpPr>
          <p:cNvPr id="761" name="Google Shape;761;p6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Only approximately $45 worth of passive electronic components have yet to be ordered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Now only limited by manufacturing of structure and special components (return sphere chrome coating and E-boards)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Extra budget in place for additional purchases if needed</a:t>
            </a:r>
            <a:endParaRPr/>
          </a:p>
        </p:txBody>
      </p:sp>
      <p:sp>
        <p:nvSpPr>
          <p:cNvPr id="762" name="Google Shape;762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67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768" name="Google Shape;768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6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Vibration/Design ANSYS Results - Backup Slides</a:t>
            </a:r>
            <a:endParaRPr/>
          </a:p>
        </p:txBody>
      </p:sp>
      <p:sp>
        <p:nvSpPr>
          <p:cNvPr id="774" name="Google Shape;774;p68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Orthogrid Patte</a:t>
            </a:r>
            <a:endParaRPr/>
          </a:p>
        </p:txBody>
      </p:sp>
      <p:sp>
        <p:nvSpPr>
          <p:cNvPr id="775" name="Google Shape;775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  <p:pic>
        <p:nvPicPr>
          <p:cNvPr id="776" name="Google Shape;776;p6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25" y="1341775"/>
            <a:ext cx="2349893" cy="2158624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68"/>
          <p:cNvSpPr txBox="1"/>
          <p:nvPr/>
        </p:nvSpPr>
        <p:spPr>
          <a:xfrm>
            <a:off x="278913" y="3698050"/>
            <a:ext cx="2296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Orthogrid Pattern 1 Results - 2929.9 Hz</a:t>
            </a:r>
            <a:endParaRPr sz="12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78" name="Google Shape;778;p68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288" y="1364925"/>
            <a:ext cx="2927576" cy="2112325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68"/>
          <p:cNvSpPr txBox="1"/>
          <p:nvPr/>
        </p:nvSpPr>
        <p:spPr>
          <a:xfrm>
            <a:off x="3195163" y="3698050"/>
            <a:ext cx="2296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Orthogrid Pattern 2 Results - 3428.3 Hz</a:t>
            </a:r>
            <a:endParaRPr sz="12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0" name="Google Shape;780;p6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425" y="1337097"/>
            <a:ext cx="2975628" cy="2158624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68"/>
          <p:cNvSpPr txBox="1"/>
          <p:nvPr/>
        </p:nvSpPr>
        <p:spPr>
          <a:xfrm>
            <a:off x="6255825" y="3698050"/>
            <a:ext cx="2296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Orthogrid Pattern 3 Results - 3468.9 Hz</a:t>
            </a:r>
            <a:endParaRPr sz="12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6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Vibration/Design ANSYS Results - Backup Slides</a:t>
            </a:r>
            <a:endParaRPr/>
          </a:p>
        </p:txBody>
      </p:sp>
      <p:sp>
        <p:nvSpPr>
          <p:cNvPr id="787" name="Google Shape;787;p6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88" name="Google Shape;788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sp>
        <p:nvSpPr>
          <p:cNvPr id="789" name="Google Shape;789;p69"/>
          <p:cNvSpPr txBox="1"/>
          <p:nvPr/>
        </p:nvSpPr>
        <p:spPr>
          <a:xfrm>
            <a:off x="1173788" y="3915500"/>
            <a:ext cx="2296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Orthogrid Pattern 4 Results - 4686.4 Hz</a:t>
            </a:r>
            <a:endParaRPr sz="12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0" name="Google Shape;790;p69"/>
          <p:cNvSpPr txBox="1"/>
          <p:nvPr/>
        </p:nvSpPr>
        <p:spPr>
          <a:xfrm>
            <a:off x="5558088" y="3870400"/>
            <a:ext cx="2296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Orthogrid Pattern 5 Results - 5736.5 Hz</a:t>
            </a:r>
            <a:endParaRPr sz="12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91" name="Google Shape;791;p6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24" y="1273100"/>
            <a:ext cx="3498324" cy="259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6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490" y="1273100"/>
            <a:ext cx="3606010" cy="264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7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Optics Backup Slides - Cut Shims</a:t>
            </a:r>
            <a:endParaRPr/>
          </a:p>
        </p:txBody>
      </p:sp>
      <p:sp>
        <p:nvSpPr>
          <p:cNvPr id="798" name="Google Shape;798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pic>
        <p:nvPicPr>
          <p:cNvPr id="799" name="Google Shape;799;p7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00" y="1362250"/>
            <a:ext cx="2770932" cy="3694577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70"/>
          <p:cNvSpPr txBox="1"/>
          <p:nvPr/>
        </p:nvSpPr>
        <p:spPr>
          <a:xfrm>
            <a:off x="4171125" y="1602750"/>
            <a:ext cx="43590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Focus shim (top)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In-plane shim (bottom right)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Out-of-plane shim 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(bottom left)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1 - 8, 1.5, 10, 12, 15 mil widths, 7 of each width for each shim type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1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Overview 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06" name="Google Shape;806;p71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07" name="Google Shape;807;p71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08" name="Google Shape;808;p71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9" name="Google Shape;809;p7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Design Changes - Electronics</a:t>
            </a:r>
            <a:endParaRPr/>
          </a:p>
        </p:txBody>
      </p:sp>
      <p:sp>
        <p:nvSpPr>
          <p:cNvPr id="810" name="Google Shape;810;p71"/>
          <p:cNvSpPr txBox="1">
            <a:spLocks noGrp="1"/>
          </p:cNvSpPr>
          <p:nvPr>
            <p:ph type="body" idx="1"/>
          </p:nvPr>
        </p:nvSpPr>
        <p:spPr>
          <a:xfrm>
            <a:off x="387900" y="1372925"/>
            <a:ext cx="8368200" cy="3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Power System - </a:t>
            </a:r>
            <a:r>
              <a:rPr lang="en" i="1" u="sng"/>
              <a:t>Efficiency and Noise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Current calculations ensure our system is not current deficient on any line ✓</a:t>
            </a:r>
            <a:endParaRPr/>
          </a:p>
          <a:p>
            <a:pPr marL="1371600" lvl="2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Largest issue of last year’s design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Switching converters → LDO regulators to greatly improve power efficiency (91% vs 42%)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Theoretical noise reduced to &lt; 0.1*LSB = 86 uV</a:t>
            </a:r>
            <a:endParaRPr/>
          </a:p>
          <a:p>
            <a:pPr marL="1371600" lvl="2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Theoretical 5.62 uV on noisiest line (LTSpice)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Use of SHDN / RUN pins on -5V line and ICs to further reduce power draw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Fine Tuned Thermal Measurement Circuit (w/ Zero Drift Op-Amps)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12 V Thermal Management System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Battery Voltage Monitor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Characterize Photodiode (I vs T)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RS-422 Compatibility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Vibration Resilient PCB &amp; Mounting Scheme</a:t>
            </a:r>
            <a:endParaRPr/>
          </a:p>
          <a:p>
            <a:pPr marL="457200" lvl="0" indent="-33432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8571"/>
              <a:buChar char="➢"/>
            </a:pPr>
            <a:r>
              <a:rPr lang="en" sz="1400" i="1"/>
              <a:t>*Subcircuit Schematics in Backup Slides 55 - 60</a:t>
            </a:r>
            <a:endParaRPr/>
          </a:p>
        </p:txBody>
      </p:sp>
      <p:sp>
        <p:nvSpPr>
          <p:cNvPr id="811" name="Google Shape;811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pic>
        <p:nvPicPr>
          <p:cNvPr id="812" name="Google Shape;812;p7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800" y="3213175"/>
            <a:ext cx="2331775" cy="136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Overview 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7" name="Google Shape;127;p18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8" name="Google Shape;128;p18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9" name="Google Shape;129;p18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NanoSAM III Goal From the Customer</a:t>
            </a:r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Preserve instrument performance through vibration testing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 structure of the NanoSAM II 0.5U design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Optimize mirror mounting bolt torque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vibe-proof filter mounts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Iterate on NanoSAM II electronics board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2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 Readiness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18" name="Google Shape;818;p72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19" name="Google Shape;819;p72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20" name="Google Shape;820;p72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1" name="Google Shape;821;p7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/>
              <a:t>Electronics Backup Slides - Photodiode Characterization</a:t>
            </a:r>
            <a:endParaRPr sz="2400"/>
          </a:p>
        </p:txBody>
      </p:sp>
      <p:sp>
        <p:nvSpPr>
          <p:cNvPr id="822" name="Google Shape;822;p72"/>
          <p:cNvSpPr txBox="1">
            <a:spLocks noGrp="1"/>
          </p:cNvSpPr>
          <p:nvPr>
            <p:ph type="body" idx="1"/>
          </p:nvPr>
        </p:nvSpPr>
        <p:spPr>
          <a:xfrm>
            <a:off x="387900" y="1289075"/>
            <a:ext cx="5744700" cy="35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Setup</a:t>
            </a:r>
            <a:endParaRPr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Photodiode is placed in breadboard with -5V bias</a:t>
            </a:r>
            <a:endParaRPr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Photodiode current output sent to transimpedance amplifier setup to create voltage</a:t>
            </a:r>
            <a:endParaRPr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He-Ne (632.8 nm) laser beam with A</a:t>
            </a:r>
            <a:r>
              <a:rPr lang="en" baseline="-25000"/>
              <a:t>beam</a:t>
            </a:r>
            <a:r>
              <a:rPr lang="en"/>
              <a:t> &lt; A</a:t>
            </a:r>
            <a:r>
              <a:rPr lang="en" baseline="-25000"/>
              <a:t>diode</a:t>
            </a:r>
            <a:r>
              <a:rPr lang="en"/>
              <a:t> is aligned incident with the photodiode active area to be switched on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Process</a:t>
            </a:r>
            <a:endParaRPr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At 3 different &amp; well spaced thermal values measure:</a:t>
            </a:r>
            <a:endParaRPr/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The output voltage due to reverse bias and extrapolate to the dark current value</a:t>
            </a:r>
            <a:endParaRPr/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The voltage produced when the laser is incident at three well characterized power levels</a:t>
            </a:r>
            <a:endParaRPr/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Extrapolate to mission wavelength (1020 nm)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Results</a:t>
            </a:r>
            <a:endParaRPr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We now know how photodiode response varies with temperature</a:t>
            </a:r>
            <a:endParaRPr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We have an accurate relation between incident optical power and output voltage (current) to compare against the datasheet value</a:t>
            </a:r>
            <a:endParaRPr/>
          </a:p>
        </p:txBody>
      </p:sp>
      <p:sp>
        <p:nvSpPr>
          <p:cNvPr id="823" name="Google Shape;823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pic>
        <p:nvPicPr>
          <p:cNvPr id="824" name="Google Shape;824;p7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7292" y="1260400"/>
            <a:ext cx="2145658" cy="13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7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602" y="2716050"/>
            <a:ext cx="2657050" cy="1845426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72"/>
          <p:cNvSpPr txBox="1"/>
          <p:nvPr/>
        </p:nvSpPr>
        <p:spPr>
          <a:xfrm>
            <a:off x="6697825" y="2985775"/>
            <a:ext cx="818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TEST</a:t>
            </a:r>
            <a:endParaRPr sz="10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(632, 0.44)</a:t>
            </a:r>
            <a:endParaRPr sz="10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7" name="Google Shape;827;p72"/>
          <p:cNvSpPr txBox="1"/>
          <p:nvPr/>
        </p:nvSpPr>
        <p:spPr>
          <a:xfrm>
            <a:off x="7507450" y="3676625"/>
            <a:ext cx="936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MISSION</a:t>
            </a:r>
            <a:endParaRPr sz="10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(1020, 0.2)</a:t>
            </a:r>
            <a:endParaRPr sz="10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7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Backup Slides - Power System</a:t>
            </a:r>
            <a:endParaRPr/>
          </a:p>
        </p:txBody>
      </p:sp>
      <p:sp>
        <p:nvSpPr>
          <p:cNvPr id="833" name="Google Shape;833;p7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34" name="Google Shape;834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  <p:pic>
        <p:nvPicPr>
          <p:cNvPr id="835" name="Google Shape;835;p7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962" y="1369300"/>
            <a:ext cx="6180076" cy="368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7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Backup Slides - Current Sense Monitor</a:t>
            </a:r>
            <a:endParaRPr/>
          </a:p>
        </p:txBody>
      </p:sp>
      <p:sp>
        <p:nvSpPr>
          <p:cNvPr id="841" name="Google Shape;841;p7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42" name="Google Shape;842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  <p:pic>
        <p:nvPicPr>
          <p:cNvPr id="843" name="Google Shape;843;p7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00" y="1183226"/>
            <a:ext cx="8160793" cy="391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7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Backup Slides - Battery Voltage</a:t>
            </a:r>
            <a:endParaRPr/>
          </a:p>
        </p:txBody>
      </p:sp>
      <p:sp>
        <p:nvSpPr>
          <p:cNvPr id="849" name="Google Shape;849;p75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50" name="Google Shape;850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  <p:pic>
        <p:nvPicPr>
          <p:cNvPr id="851" name="Google Shape;851;p7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000" y="1261975"/>
            <a:ext cx="5037998" cy="372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7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88"/>
              <a:t>Electronics Backup Slides - Thermal Measurement</a:t>
            </a:r>
            <a:endParaRPr sz="2888"/>
          </a:p>
        </p:txBody>
      </p:sp>
      <p:sp>
        <p:nvSpPr>
          <p:cNvPr id="857" name="Google Shape;857;p7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58" name="Google Shape;858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pic>
        <p:nvPicPr>
          <p:cNvPr id="859" name="Google Shape;859;p7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725" y="1323050"/>
            <a:ext cx="5351602" cy="382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7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Backup Slides - Thermal Management</a:t>
            </a:r>
            <a:endParaRPr/>
          </a:p>
        </p:txBody>
      </p:sp>
      <p:sp>
        <p:nvSpPr>
          <p:cNvPr id="865" name="Google Shape;865;p77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66" name="Google Shape;866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pic>
        <p:nvPicPr>
          <p:cNvPr id="867" name="Google Shape;867;p7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910" y="1489825"/>
            <a:ext cx="5878176" cy="361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7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Backup Slides - Photodiode Circuit</a:t>
            </a:r>
            <a:endParaRPr/>
          </a:p>
        </p:txBody>
      </p:sp>
      <p:sp>
        <p:nvSpPr>
          <p:cNvPr id="873" name="Google Shape;873;p78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74" name="Google Shape;874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  <p:pic>
        <p:nvPicPr>
          <p:cNvPr id="875" name="Google Shape;875;p7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00" y="1287401"/>
            <a:ext cx="7834000" cy="376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7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Spreadsheet</a:t>
            </a:r>
            <a:endParaRPr/>
          </a:p>
        </p:txBody>
      </p:sp>
      <p:sp>
        <p:nvSpPr>
          <p:cNvPr id="881" name="Google Shape;881;p7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https://docs.google.com/spreadsheets/d/1B1svmDuzSfzn3HrgvEBAslalyRTiLjUBkwg8rXMZBvw/edit#gid=0</a:t>
            </a:r>
            <a:endParaRPr/>
          </a:p>
        </p:txBody>
      </p:sp>
      <p:sp>
        <p:nvSpPr>
          <p:cNvPr id="882" name="Google Shape;882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Google Shape;138;p19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9" name="Google Shape;139;p19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0" name="Google Shape;140;p19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1" name="Google Shape;14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42" name="Google Shape;142;p1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81" y="45720"/>
            <a:ext cx="68579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Overview 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8" name="Google Shape;148;p20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" name="Google Shape;149;p20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0" name="Google Shape;150;p20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CONOPs</a:t>
            </a:r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projectConopsText">
            <a:hlinkClick r:id="" action="ppaction://media"/>
            <a:extLst>
              <a:ext uri="{FF2B5EF4-FFF2-40B4-BE49-F238E27FC236}">
                <a16:creationId xmlns:a16="http://schemas.microsoft.com/office/drawing/2014/main" id="{36293A4E-8E22-44F8-BAF0-C3B47CF169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746" y="1067208"/>
            <a:ext cx="6529647" cy="3672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/>
          <p:nvPr/>
        </p:nvSpPr>
        <p:spPr>
          <a:xfrm>
            <a:off x="-3319" y="4736525"/>
            <a:ext cx="9144000" cy="407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Overview                                  </a:t>
            </a:r>
            <a:r>
              <a:rPr lang="en" sz="1500">
                <a:solidFill>
                  <a:srgbClr val="ADBDC3"/>
                </a:solidFill>
                <a:latin typeface="Roboto"/>
                <a:ea typeface="Roboto"/>
                <a:cs typeface="Roboto"/>
                <a:sym typeface="Roboto"/>
              </a:rPr>
              <a:t>Schedule                                     Test Readiness                              Budget</a:t>
            </a:r>
            <a:endParaRPr sz="1500">
              <a:solidFill>
                <a:srgbClr val="ADBDC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9" name="Google Shape;159;p21"/>
          <p:cNvCxnSpPr/>
          <p:nvPr/>
        </p:nvCxnSpPr>
        <p:spPr>
          <a:xfrm>
            <a:off x="14571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0" name="Google Shape;160;p21"/>
          <p:cNvCxnSpPr/>
          <p:nvPr/>
        </p:nvCxnSpPr>
        <p:spPr>
          <a:xfrm>
            <a:off x="39123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" name="Google Shape;161;p21"/>
          <p:cNvCxnSpPr/>
          <p:nvPr/>
        </p:nvCxnSpPr>
        <p:spPr>
          <a:xfrm>
            <a:off x="6783000" y="4954500"/>
            <a:ext cx="499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aphicFrame>
        <p:nvGraphicFramePr>
          <p:cNvPr id="164" name="Google Shape;164;p21"/>
          <p:cNvGraphicFramePr/>
          <p:nvPr/>
        </p:nvGraphicFramePr>
        <p:xfrm>
          <a:off x="387900" y="1413000"/>
          <a:ext cx="8368150" cy="3291720"/>
        </p:xfrm>
        <a:graphic>
          <a:graphicData uri="http://schemas.openxmlformats.org/drawingml/2006/table">
            <a:tbl>
              <a:tblPr>
                <a:noFill/>
                <a:tableStyleId>{967ADDD3-E03A-4116-8849-A326911BBC88}</a:tableStyleId>
              </a:tblPr>
              <a:tblGrid>
                <a:gridCol w="114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1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1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Objective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Level 1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Level 2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Level 3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Payload Integration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>
                          <a:solidFill>
                            <a:schemeClr val="dk1"/>
                          </a:solidFill>
                        </a:rPr>
                        <a:t>Electronics interface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with COTS CubeSat.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Same as Level 1.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>
                          <a:solidFill>
                            <a:schemeClr val="dk1"/>
                          </a:solidFill>
                        </a:rPr>
                        <a:t>Electronics and structure interface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with COTS CubeSat.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Vibration Testing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No predicted resonant frequencies within test range.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Vibe test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performed, and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resonant frequencies ID’d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Same as Level 1.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Full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3-axis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random vibe test performed &amp; analyzed.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No resonant frequencies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within test range.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Optics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Optics designed to achieve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0.74 MTF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pre and post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L1 Vibration Testing.</a:t>
                      </a:r>
                      <a:endParaRPr i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trike="sngStrik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>
                          <a:solidFill>
                            <a:schemeClr val="dk1"/>
                          </a:solidFill>
                        </a:rPr>
                        <a:t>Thermal study conducted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to minimize deformation from temperature fluctuation.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Optics designed to achieve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0.74 MTF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post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L3 Vibration Testing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strike="sngStrike">
                          <a:solidFill>
                            <a:schemeClr val="dk1"/>
                          </a:solidFill>
                        </a:rPr>
                        <a:t>and thermal vacuum testing.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4187</Words>
  <Application>Microsoft Office PowerPoint</Application>
  <PresentationFormat>On-screen Show (16:9)</PresentationFormat>
  <Paragraphs>609</Paragraphs>
  <Slides>67</Slides>
  <Notes>67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Times New Roman</vt:lpstr>
      <vt:lpstr>Arial</vt:lpstr>
      <vt:lpstr>Roboto Slab</vt:lpstr>
      <vt:lpstr>Roboto</vt:lpstr>
      <vt:lpstr>Marina</vt:lpstr>
      <vt:lpstr>NanoSAM III Test Readiness Review</vt:lpstr>
      <vt:lpstr>Presentation Outline</vt:lpstr>
      <vt:lpstr>Overview</vt:lpstr>
      <vt:lpstr>Aerosol Density Measurement Background</vt:lpstr>
      <vt:lpstr>NanoSAM Project Background</vt:lpstr>
      <vt:lpstr>NanoSAM III Goal From the Customer</vt:lpstr>
      <vt:lpstr>PowerPoint Presentation</vt:lpstr>
      <vt:lpstr>Project CONOPs</vt:lpstr>
      <vt:lpstr>Objectives</vt:lpstr>
      <vt:lpstr>Objectives</vt:lpstr>
      <vt:lpstr>FBD</vt:lpstr>
      <vt:lpstr>Baseline Design Updates</vt:lpstr>
      <vt:lpstr>Major Design Changes</vt:lpstr>
      <vt:lpstr>PowerPoint Presentation</vt:lpstr>
      <vt:lpstr>PowerPoint Presentation</vt:lpstr>
      <vt:lpstr>PowerPoint Presentation</vt:lpstr>
      <vt:lpstr>Major Design Changes - Electronics</vt:lpstr>
      <vt:lpstr>Critical Project Elements</vt:lpstr>
      <vt:lpstr>Schedule</vt:lpstr>
      <vt:lpstr>Schedule - Build and Testing</vt:lpstr>
      <vt:lpstr>Full Schedule</vt:lpstr>
      <vt:lpstr>Test Readiness</vt:lpstr>
      <vt:lpstr>Optical Alignment Testing - Purpose</vt:lpstr>
      <vt:lpstr>Optical Alignment Testing - Overview</vt:lpstr>
      <vt:lpstr>Optical Alignment Testing - Facilities</vt:lpstr>
      <vt:lpstr>Optical Alignment Testing - Test Fixtures</vt:lpstr>
      <vt:lpstr>Optical Alignment - Previous Alignment Sessions</vt:lpstr>
      <vt:lpstr>Optical Alignment - Risk Reduction</vt:lpstr>
      <vt:lpstr>Optical Alignment Testing - Risk Reduction</vt:lpstr>
      <vt:lpstr>Vibration Testing - Purpose</vt:lpstr>
      <vt:lpstr>Vibration Testing - Purpose</vt:lpstr>
      <vt:lpstr>Vibration Testing - Test Fixtures</vt:lpstr>
      <vt:lpstr>Vibration Testing - Facilities</vt:lpstr>
      <vt:lpstr>Vibration Testing - Overview</vt:lpstr>
      <vt:lpstr>Vibration Testing - Risk Reduction and Results</vt:lpstr>
      <vt:lpstr>Electronics and Software Testing - Purpose</vt:lpstr>
      <vt:lpstr>Electronics and Software - Test Breakdown</vt:lpstr>
      <vt:lpstr>Electronics and Software - Photodiode Characterization</vt:lpstr>
      <vt:lpstr>Electronics and Software - Photodiode Characterization</vt:lpstr>
      <vt:lpstr>Electronics and Software - Photodiode Characterization</vt:lpstr>
      <vt:lpstr>Electronics and Software Testing - Teensy 4.0 Standalone Verification</vt:lpstr>
      <vt:lpstr>Electronics and Software Testing - Teensy 4.0 Standalone Verification</vt:lpstr>
      <vt:lpstr>Electronics and Software Testing - Teensy 4.0 Standalone Verification</vt:lpstr>
      <vt:lpstr>Electronics and Software Testing - Analog Subcircuit Verification and PCB Integration</vt:lpstr>
      <vt:lpstr>Electronics and Software Testing - Analog Subcircuit Verification and PCB Integration</vt:lpstr>
      <vt:lpstr>Electronics and Software Testing - Thermal Circuits</vt:lpstr>
      <vt:lpstr>Electronics and Software Testing - Analog Subcircuit Verification and PCB Integration</vt:lpstr>
      <vt:lpstr>Electronics and Software Testing - Digital I/O and Flash Storage</vt:lpstr>
      <vt:lpstr>Electronics and Software Testing - Risk Reduction and Results</vt:lpstr>
      <vt:lpstr>Budget</vt:lpstr>
      <vt:lpstr>Cost Plan as of TRR</vt:lpstr>
      <vt:lpstr>Cost Plan as of TRR</vt:lpstr>
      <vt:lpstr>Critical Components</vt:lpstr>
      <vt:lpstr>Pending Components</vt:lpstr>
      <vt:lpstr>Questions?</vt:lpstr>
      <vt:lpstr>Vibration/Design ANSYS Results - Backup Slides</vt:lpstr>
      <vt:lpstr>Vibration/Design ANSYS Results - Backup Slides</vt:lpstr>
      <vt:lpstr>Optics Backup Slides - Cut Shims</vt:lpstr>
      <vt:lpstr>Major Design Changes - Electronics</vt:lpstr>
      <vt:lpstr>Electronics Backup Slides - Photodiode Characterization</vt:lpstr>
      <vt:lpstr>Electronics Backup Slides - Power System</vt:lpstr>
      <vt:lpstr>Electronics Backup Slides - Current Sense Monitor</vt:lpstr>
      <vt:lpstr>Electronics Backup Slides - Battery Voltage</vt:lpstr>
      <vt:lpstr>Electronics Backup Slides - Thermal Measurement</vt:lpstr>
      <vt:lpstr>Electronics Backup Slides - Thermal Management</vt:lpstr>
      <vt:lpstr>Electronics Backup Slides - Photodiode Circuit</vt:lpstr>
      <vt:lpstr>Budget Spreadsheet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NanoSAM III Test Readiness Review</dc:title>
  <cp:lastModifiedBy>Jeff Zehnder</cp:lastModifiedBy>
  <cp:revision>4</cp:revision>
  <dcterms:modified xsi:type="dcterms:W3CDTF">2022-02-25T23:08:16Z</dcterms:modified>
</cp:coreProperties>
</file>