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11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8" r:id="rId53"/>
    <p:sldId id="309" r:id="rId54"/>
    <p:sldId id="310" r:id="rId55"/>
    <p:sldId id="311" r:id="rId56"/>
    <p:sldId id="312" r:id="rId57"/>
    <p:sldId id="313" r:id="rId58"/>
    <p:sldId id="314" r:id="rId59"/>
    <p:sldId id="315" r:id="rId60"/>
    <p:sldId id="316" r:id="rId61"/>
    <p:sldId id="317" r:id="rId62"/>
    <p:sldId id="318" r:id="rId63"/>
    <p:sldId id="319" r:id="rId64"/>
    <p:sldId id="320" r:id="rId65"/>
    <p:sldId id="321" r:id="rId66"/>
    <p:sldId id="322" r:id="rId67"/>
    <p:sldId id="323" r:id="rId68"/>
    <p:sldId id="324" r:id="rId69"/>
    <p:sldId id="325" r:id="rId70"/>
    <p:sldId id="326" r:id="rId71"/>
    <p:sldId id="327" r:id="rId72"/>
    <p:sldId id="328" r:id="rId73"/>
    <p:sldId id="329" r:id="rId74"/>
    <p:sldId id="330" r:id="rId75"/>
    <p:sldId id="331" r:id="rId76"/>
    <p:sldId id="332" r:id="rId77"/>
    <p:sldId id="333" r:id="rId78"/>
    <p:sldId id="334" r:id="rId79"/>
    <p:sldId id="335" r:id="rId80"/>
    <p:sldId id="336" r:id="rId81"/>
    <p:sldId id="337" r:id="rId82"/>
    <p:sldId id="338" r:id="rId83"/>
    <p:sldId id="339" r:id="rId84"/>
    <p:sldId id="340" r:id="rId85"/>
    <p:sldId id="341" r:id="rId86"/>
    <p:sldId id="342" r:id="rId87"/>
    <p:sldId id="343" r:id="rId88"/>
    <p:sldId id="344" r:id="rId89"/>
    <p:sldId id="345" r:id="rId90"/>
    <p:sldId id="346" r:id="rId91"/>
    <p:sldId id="347" r:id="rId92"/>
    <p:sldId id="348" r:id="rId93"/>
    <p:sldId id="349" r:id="rId94"/>
    <p:sldId id="350" r:id="rId95"/>
    <p:sldId id="351" r:id="rId96"/>
    <p:sldId id="352" r:id="rId97"/>
    <p:sldId id="353" r:id="rId98"/>
    <p:sldId id="354" r:id="rId99"/>
    <p:sldId id="355" r:id="rId100"/>
    <p:sldId id="356" r:id="rId101"/>
    <p:sldId id="357" r:id="rId102"/>
    <p:sldId id="358" r:id="rId103"/>
    <p:sldId id="359" r:id="rId104"/>
    <p:sldId id="360" r:id="rId105"/>
    <p:sldId id="361" r:id="rId106"/>
    <p:sldId id="362" r:id="rId107"/>
    <p:sldId id="363" r:id="rId108"/>
    <p:sldId id="364" r:id="rId109"/>
    <p:sldId id="365" r:id="rId110"/>
  </p:sldIdLst>
  <p:sldSz cx="9144000" cy="5143500" type="screen16x9"/>
  <p:notesSz cx="6858000" cy="9144000"/>
  <p:embeddedFontLst>
    <p:embeddedFont>
      <p:font typeface="Calibri" panose="020F0502020204030204" pitchFamily="34" charset="0"/>
      <p:regular r:id="rId112"/>
      <p:bold r:id="rId113"/>
      <p:italic r:id="rId114"/>
      <p:boldItalic r:id="rId115"/>
    </p:embeddedFont>
    <p:embeddedFont>
      <p:font typeface="Oswald" panose="020B0604020202020204" charset="0"/>
      <p:regular r:id="rId116"/>
      <p:bold r:id="rId117"/>
    </p:embeddedFont>
    <p:embeddedFont>
      <p:font typeface="Average" panose="020B0604020202020204" charset="0"/>
      <p:regular r:id="rId11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guide id="3" pos="2976">
          <p15:clr>
            <a:srgbClr val="9AA0A6"/>
          </p15:clr>
        </p15:guide>
        <p15:guide id="4" pos="2952">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AF388F0D-4368-441D-B308-41BFA6E224ED}">
  <a:tblStyle styleId="{AF388F0D-4368-441D-B308-41BFA6E224ED}"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CA2AB685-583F-4329-80CD-AB5238CA0511}" styleName="Table_1">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10" d="100"/>
          <a:sy n="110" d="100"/>
        </p:scale>
        <p:origin x="658" y="67"/>
      </p:cViewPr>
      <p:guideLst>
        <p:guide orient="horz" pos="1620"/>
        <p:guide pos="2880"/>
        <p:guide pos="2976"/>
        <p:guide pos="2952"/>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font" Target="fonts/font6.fntdata"/><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font" Target="fonts/font1.fntdata"/><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font" Target="fonts/font2.fntdata"/><Relationship Id="rId118" Type="http://schemas.openxmlformats.org/officeDocument/2006/relationships/font" Target="fonts/font7.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font" Target="fonts/font5.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font" Target="fonts/font3.fntdata"/><Relationship Id="rId119"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font" Target="fonts/font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 name="Google Shape;80;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0000"/>
                </a:solidFill>
              </a:rPr>
              <a:t>Josh</a:t>
            </a:r>
            <a:endParaRPr>
              <a:solidFill>
                <a:srgbClr val="FF0000"/>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7914f0c53a_1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 name="Google Shape;149;g7914f0c53a_1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
              <a:t>Sara</a:t>
            </a:r>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3"/>
        <p:cNvGrpSpPr/>
        <p:nvPr/>
      </p:nvGrpSpPr>
      <p:grpSpPr>
        <a:xfrm>
          <a:off x="0" y="0"/>
          <a:ext cx="0" cy="0"/>
          <a:chOff x="0" y="0"/>
          <a:chExt cx="0" cy="0"/>
        </a:xfrm>
      </p:grpSpPr>
      <p:sp>
        <p:nvSpPr>
          <p:cNvPr id="1184" name="Google Shape;1184;g7a6c1bd13b_1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5" name="Google Shape;1185;g7a6c1bd13b_1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0"/>
        <p:cNvGrpSpPr/>
        <p:nvPr/>
      </p:nvGrpSpPr>
      <p:grpSpPr>
        <a:xfrm>
          <a:off x="0" y="0"/>
          <a:ext cx="0" cy="0"/>
          <a:chOff x="0" y="0"/>
          <a:chExt cx="0" cy="0"/>
        </a:xfrm>
      </p:grpSpPr>
      <p:sp>
        <p:nvSpPr>
          <p:cNvPr id="1191" name="Google Shape;1191;g7a6c1bd13b_1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2" name="Google Shape;1192;g7a6c1bd13b_1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7"/>
        <p:cNvGrpSpPr/>
        <p:nvPr/>
      </p:nvGrpSpPr>
      <p:grpSpPr>
        <a:xfrm>
          <a:off x="0" y="0"/>
          <a:ext cx="0" cy="0"/>
          <a:chOff x="0" y="0"/>
          <a:chExt cx="0" cy="0"/>
        </a:xfrm>
      </p:grpSpPr>
      <p:sp>
        <p:nvSpPr>
          <p:cNvPr id="1198" name="Google Shape;1198;g7a6c1bd13b_1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9" name="Google Shape;1199;g7a6c1bd13b_1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4"/>
        <p:cNvGrpSpPr/>
        <p:nvPr/>
      </p:nvGrpSpPr>
      <p:grpSpPr>
        <a:xfrm>
          <a:off x="0" y="0"/>
          <a:ext cx="0" cy="0"/>
          <a:chOff x="0" y="0"/>
          <a:chExt cx="0" cy="0"/>
        </a:xfrm>
      </p:grpSpPr>
      <p:sp>
        <p:nvSpPr>
          <p:cNvPr id="1205" name="Google Shape;1205;g7ab1f57097_1_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6" name="Google Shape;1206;g7ab1f57097_1_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Joe: Take to front of section</a:t>
            </a:r>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1"/>
        <p:cNvGrpSpPr/>
        <p:nvPr/>
      </p:nvGrpSpPr>
      <p:grpSpPr>
        <a:xfrm>
          <a:off x="0" y="0"/>
          <a:ext cx="0" cy="0"/>
          <a:chOff x="0" y="0"/>
          <a:chExt cx="0" cy="0"/>
        </a:xfrm>
      </p:grpSpPr>
      <p:sp>
        <p:nvSpPr>
          <p:cNvPr id="1212" name="Google Shape;1212;g7ab1f57097_1_1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3" name="Google Shape;1213;g7ab1f57097_1_1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8"/>
        <p:cNvGrpSpPr/>
        <p:nvPr/>
      </p:nvGrpSpPr>
      <p:grpSpPr>
        <a:xfrm>
          <a:off x="0" y="0"/>
          <a:ext cx="0" cy="0"/>
          <a:chOff x="0" y="0"/>
          <a:chExt cx="0" cy="0"/>
        </a:xfrm>
      </p:grpSpPr>
      <p:sp>
        <p:nvSpPr>
          <p:cNvPr id="1219" name="Google Shape;1219;g7ab1f57097_1_1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0" name="Google Shape;1220;g7ab1f57097_1_1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5"/>
        <p:cNvGrpSpPr/>
        <p:nvPr/>
      </p:nvGrpSpPr>
      <p:grpSpPr>
        <a:xfrm>
          <a:off x="0" y="0"/>
          <a:ext cx="0" cy="0"/>
          <a:chOff x="0" y="0"/>
          <a:chExt cx="0" cy="0"/>
        </a:xfrm>
      </p:grpSpPr>
      <p:sp>
        <p:nvSpPr>
          <p:cNvPr id="1226" name="Google Shape;1226;g7cb1d419c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7" name="Google Shape;1227;g7cb1d419c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Version 1</a:t>
            </a:r>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3"/>
        <p:cNvGrpSpPr/>
        <p:nvPr/>
      </p:nvGrpSpPr>
      <p:grpSpPr>
        <a:xfrm>
          <a:off x="0" y="0"/>
          <a:ext cx="0" cy="0"/>
          <a:chOff x="0" y="0"/>
          <a:chExt cx="0" cy="0"/>
        </a:xfrm>
      </p:grpSpPr>
      <p:sp>
        <p:nvSpPr>
          <p:cNvPr id="1254" name="Google Shape;1254;g703b6392eb_4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5" name="Google Shape;1255;g703b6392eb_4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0"/>
        <p:cNvGrpSpPr/>
        <p:nvPr/>
      </p:nvGrpSpPr>
      <p:grpSpPr>
        <a:xfrm>
          <a:off x="0" y="0"/>
          <a:ext cx="0" cy="0"/>
          <a:chOff x="0" y="0"/>
          <a:chExt cx="0" cy="0"/>
        </a:xfrm>
      </p:grpSpPr>
      <p:sp>
        <p:nvSpPr>
          <p:cNvPr id="1291" name="Google Shape;1291;g7ea8f6917d_0_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2" name="Google Shape;1292;g7ea8f6917d_0_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3"/>
        <p:cNvGrpSpPr/>
        <p:nvPr/>
      </p:nvGrpSpPr>
      <p:grpSpPr>
        <a:xfrm>
          <a:off x="0" y="0"/>
          <a:ext cx="0" cy="0"/>
          <a:chOff x="0" y="0"/>
          <a:chExt cx="0" cy="0"/>
        </a:xfrm>
      </p:grpSpPr>
      <p:sp>
        <p:nvSpPr>
          <p:cNvPr id="1314" name="Google Shape;1314;g7d17f5f173_1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5" name="Google Shape;1315;g7d17f5f173_1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Talking points:  To aid in alignment Zemax is being used to model astigmatism and coma aberrations as functions of in-plane and out of plane tilt using the full 1-inch aperture of the off-axis parabolic mirror.</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g733e26fa3b_0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 name="Google Shape;157;g733e26fa3b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Sara</a:t>
            </a:r>
            <a:endParaRPr/>
          </a:p>
          <a:p>
            <a:pPr marL="0" lvl="0" indent="0" algn="l" rtl="0">
              <a:spcBef>
                <a:spcPts val="0"/>
              </a:spcBef>
              <a:spcAft>
                <a:spcPts val="0"/>
              </a:spcAft>
              <a:buNone/>
            </a:pPr>
            <a:r>
              <a:rPr lang="en"/>
              <a:t>Stainless steel rods, fiberglass plate mounts, aluminum everything else</a:t>
            </a:r>
            <a:endParaRPr/>
          </a:p>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733e26fa3b_0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 name="Google Shape;173;g733e26fa3b_0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500">
                <a:solidFill>
                  <a:srgbClr val="0000FF"/>
                </a:solidFill>
              </a:rPr>
              <a:t>Sara</a:t>
            </a:r>
            <a:endParaRPr sz="1500">
              <a:solidFill>
                <a:srgbClr val="0000FF"/>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733e26fa3b_0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 name="Google Shape;182;g733e26fa3b_0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Matt</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g8360304910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 name="Google Shape;191;g8360304910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Matt</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g7a6c1bd13b_1_2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 name="Google Shape;200;g7a6c1bd13b_1_2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Matt</a:t>
            </a:r>
            <a:endParaRPr/>
          </a:p>
          <a:p>
            <a:pPr marL="0" lvl="0" indent="0" algn="l" rtl="0">
              <a:spcBef>
                <a:spcPts val="0"/>
              </a:spcBef>
              <a:spcAft>
                <a:spcPts val="0"/>
              </a:spcAft>
              <a:buNone/>
            </a:pPr>
            <a:r>
              <a:rPr lang="en"/>
              <a:t>Updates on critical issues from CDR, FFR, MSR</a:t>
            </a:r>
            <a:endParaRPr/>
          </a:p>
          <a:p>
            <a:pPr marL="0" lvl="0" indent="0" algn="l" rtl="0">
              <a:spcBef>
                <a:spcPts val="0"/>
              </a:spcBef>
              <a:spcAft>
                <a:spcPts val="0"/>
              </a:spcAft>
              <a:buNone/>
            </a:pPr>
            <a:r>
              <a:rPr lang="en"/>
              <a:t>Test design maps to these CPEs. </a:t>
            </a:r>
            <a:endParaRPr/>
          </a:p>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7914f0c53a_1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 name="Google Shape;207;g7914f0c53a_1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Aanshi</a:t>
            </a:r>
            <a:endParaRPr/>
          </a:p>
          <a:p>
            <a:pPr marL="0" lvl="0" indent="0" algn="l" rtl="0">
              <a:spcBef>
                <a:spcPts val="0"/>
              </a:spcBef>
              <a:spcAft>
                <a:spcPts val="0"/>
              </a:spcAft>
              <a:buNone/>
            </a:pPr>
            <a:r>
              <a:rPr lang="en"/>
              <a:t>Add diagrams, point out parts that require testing, label requirement ID and test name, add check mark if successful, link to CPE, specific objectives, </a:t>
            </a:r>
            <a:endParaRPr/>
          </a:p>
          <a:p>
            <a:pPr marL="0" lvl="0" indent="0" algn="l" rtl="0">
              <a:spcBef>
                <a:spcPts val="0"/>
              </a:spcBef>
              <a:spcAft>
                <a:spcPts val="0"/>
              </a:spcAft>
              <a:buNone/>
            </a:pPr>
            <a:r>
              <a:rPr lang="en"/>
              <a:t>Link Req id to table </a:t>
            </a:r>
            <a:endParaRPr/>
          </a:p>
          <a:p>
            <a:pPr marL="0" lvl="0" indent="0" algn="l" rtl="0">
              <a:spcBef>
                <a:spcPts val="0"/>
              </a:spcBef>
              <a:spcAft>
                <a:spcPts val="0"/>
              </a:spcAft>
              <a:buNone/>
            </a:pPr>
            <a:r>
              <a:rPr lang="en"/>
              <a:t>Include integration testing, stability test pictures,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8360304910_1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 name="Google Shape;213;g8360304910_1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Aanshi</a:t>
            </a:r>
            <a:endParaRPr/>
          </a:p>
          <a:p>
            <a:pPr marL="0" lvl="0" indent="0" algn="l" rtl="0">
              <a:spcBef>
                <a:spcPts val="0"/>
              </a:spcBef>
              <a:spcAft>
                <a:spcPts val="0"/>
              </a:spcAft>
              <a:buNone/>
            </a:pPr>
            <a:r>
              <a:rPr lang="en"/>
              <a:t>Mass Budget: ~1.4 kg</a:t>
            </a:r>
            <a:endParaRPr/>
          </a:p>
          <a:p>
            <a:pPr marL="0" lvl="0" indent="0" algn="l" rtl="0">
              <a:spcBef>
                <a:spcPts val="0"/>
              </a:spcBef>
              <a:spcAft>
                <a:spcPts val="0"/>
              </a:spcAft>
              <a:buNone/>
            </a:pPr>
            <a:endParaRPr/>
          </a:p>
          <a:p>
            <a:pPr marL="0" lvl="0" indent="0" algn="l" rtl="0">
              <a:spcBef>
                <a:spcPts val="0"/>
              </a:spcBef>
              <a:spcAft>
                <a:spcPts val="0"/>
              </a:spcAft>
              <a:buNone/>
            </a:pPr>
            <a:r>
              <a:rPr lang="en"/>
              <a:t>Sealed enclosure: dust + stray light</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8379f73970_5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 name="Google Shape;220;g8379f73970_5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Aanshi</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g733e26fa3b_0_1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 name="Google Shape;235;g733e26fa3b_0_1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Jared</a:t>
            </a:r>
            <a:endParaRPr/>
          </a:p>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g792a5aece9_1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 name="Google Shape;92;g792a5aece9_1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Josh</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83863dee3d_3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2" name="Google Shape;242;g83863dee3d_3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Jared</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g83863dee3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0" name="Google Shape;260;g83863dee3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Jared</a:t>
            </a:r>
            <a:endParaRPr/>
          </a:p>
          <a:p>
            <a:pPr marL="0" lvl="0" indent="0" algn="l" rtl="0">
              <a:spcBef>
                <a:spcPts val="0"/>
              </a:spcBef>
              <a:spcAft>
                <a:spcPts val="0"/>
              </a:spcAft>
              <a:buNone/>
            </a:pPr>
            <a:r>
              <a:rPr lang="en"/>
              <a:t>what tests were conducted or planned to be</a:t>
            </a:r>
            <a:endParaRPr/>
          </a:p>
          <a:p>
            <a:pPr marL="0" lvl="0" indent="0" algn="l" rtl="0">
              <a:spcBef>
                <a:spcPts val="0"/>
              </a:spcBef>
              <a:spcAft>
                <a:spcPts val="0"/>
              </a:spcAft>
              <a:buNone/>
            </a:pPr>
            <a:r>
              <a:rPr lang="en"/>
              <a:t>conducted, </a:t>
            </a:r>
            <a:r>
              <a:rPr lang="en" b="1"/>
              <a:t>specifically what each test was designed to determine </a:t>
            </a:r>
            <a:r>
              <a:rPr lang="en"/>
              <a:t>(relate to</a:t>
            </a:r>
            <a:endParaRPr/>
          </a:p>
          <a:p>
            <a:pPr marL="0" lvl="0" indent="0" algn="l" rtl="0">
              <a:spcBef>
                <a:spcPts val="0"/>
              </a:spcBef>
              <a:spcAft>
                <a:spcPts val="0"/>
              </a:spcAft>
              <a:buNone/>
            </a:pPr>
            <a:r>
              <a:rPr lang="en"/>
              <a:t>requirements), and</a:t>
            </a:r>
            <a:r>
              <a:rPr lang="en" b="1"/>
              <a:t> how and where the tests were conducted or were to be conducted.</a:t>
            </a:r>
            <a:endParaRPr b="1"/>
          </a:p>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g746b2e0fce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7" name="Google Shape;267;g746b2e0fce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Presentor: Jaykob</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g83b2d8f7d9_14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2" name="Google Shape;292;g83b2d8f7d9_14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Presentor: Jaykob</a:t>
            </a:r>
            <a:endParaRPr/>
          </a:p>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8379f73970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9" name="Google Shape;299;g8379f73970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Presentor: Jaykob</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g8360304910_1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6" name="Google Shape;306;g8360304910_1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Use beer’s law. Find optical depth to calculate irradiance</a:t>
            </a:r>
            <a:endParaRPr/>
          </a:p>
          <a:p>
            <a:pPr marL="0" lvl="0" indent="0" algn="l" rtl="0">
              <a:spcBef>
                <a:spcPts val="0"/>
              </a:spcBef>
              <a:spcAft>
                <a:spcPts val="0"/>
              </a:spcAft>
              <a:buNone/>
            </a:pPr>
            <a:r>
              <a:rPr lang="en"/>
              <a:t>Sara</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g733e26fa3b_0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8" name="Google Shape;318;g733e26fa3b_0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Jared</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g8360304910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4" name="Google Shape;324;g8360304910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Jared</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g8360304910_1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5" name="Google Shape;345;g8360304910_1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Jared</a:t>
            </a:r>
            <a:endParaRPr/>
          </a:p>
          <a:p>
            <a:pPr marL="0" lvl="0" indent="0" algn="l" rtl="0">
              <a:spcBef>
                <a:spcPts val="0"/>
              </a:spcBef>
              <a:spcAft>
                <a:spcPts val="0"/>
              </a:spcAft>
              <a:buNone/>
            </a:pPr>
            <a:r>
              <a:rPr lang="en"/>
              <a:t>Is there a thermal element to this test? Can we make one?</a:t>
            </a:r>
            <a:endParaRPr/>
          </a:p>
          <a:p>
            <a:pPr marL="0" lvl="0" indent="0" algn="l" rtl="0">
              <a:spcBef>
                <a:spcPts val="0"/>
              </a:spcBef>
              <a:spcAft>
                <a:spcPts val="0"/>
              </a:spcAft>
              <a:buNone/>
            </a:pPr>
            <a:r>
              <a:rPr lang="en"/>
              <a:t>Use a calibrated light source (available from Ball) and rotating circular Graduated Neutral Density (GND) Filter to simulate attenuation</a:t>
            </a:r>
            <a:endParaRPr/>
          </a:p>
          <a:p>
            <a:pPr marL="0" lvl="0" indent="0" algn="l" rtl="0">
              <a:spcBef>
                <a:spcPts val="0"/>
              </a:spcBef>
              <a:spcAft>
                <a:spcPts val="0"/>
              </a:spcAft>
              <a:buNone/>
            </a:pPr>
            <a:r>
              <a:rPr lang="en"/>
              <a:t>Compare gathered data to expected results over multiple tests</a:t>
            </a:r>
            <a:endParaRPr/>
          </a:p>
          <a:p>
            <a:pPr marL="0" lvl="0" indent="0" algn="l" rtl="0">
              <a:spcBef>
                <a:spcPts val="0"/>
              </a:spcBef>
              <a:spcAft>
                <a:spcPts val="0"/>
              </a:spcAft>
              <a:buNone/>
            </a:pPr>
            <a:r>
              <a:rPr lang="en"/>
              <a:t>Stability - reproducibility </a:t>
            </a:r>
            <a:endParaRPr/>
          </a:p>
          <a:p>
            <a:pPr marL="0" lvl="0" indent="0" algn="l" rtl="0">
              <a:spcBef>
                <a:spcPts val="0"/>
              </a:spcBef>
              <a:spcAft>
                <a:spcPts val="0"/>
              </a:spcAft>
              <a:buNone/>
            </a:pPr>
            <a:r>
              <a:rPr lang="en"/>
              <a:t>Error- standard deviation</a:t>
            </a:r>
            <a:endParaRPr/>
          </a:p>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g746b2e0fce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2" name="Google Shape;362;g746b2e0fce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g534fadc250f589ff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 name="Google Shape;100;g534fadc250f589ff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Josh</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g8360304910_0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3" name="Google Shape;373;g8360304910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Quinn</a:t>
            </a:r>
            <a:endParaRPr/>
          </a:p>
          <a:p>
            <a:pPr marL="0" lvl="0" indent="0" algn="l" rtl="0">
              <a:spcBef>
                <a:spcPts val="0"/>
              </a:spcBef>
              <a:spcAft>
                <a:spcPts val="0"/>
              </a:spcAft>
              <a:buNone/>
            </a:pPr>
            <a:r>
              <a:rPr lang="en"/>
              <a:t>These qualitative checks are necessary to ensure the alignment process is feasible. Slight modifications are made to ensure that the alignment is attainable.</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g8360304910_0_2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4" name="Google Shape;384;g8360304910_0_2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Quinn</a:t>
            </a:r>
            <a:endParaRPr/>
          </a:p>
          <a:p>
            <a:pPr marL="0" lvl="0" indent="0" algn="l" rtl="0">
              <a:spcBef>
                <a:spcPts val="0"/>
              </a:spcBef>
              <a:spcAft>
                <a:spcPts val="0"/>
              </a:spcAft>
              <a:buNone/>
            </a:pPr>
            <a:r>
              <a:rPr lang="en"/>
              <a:t>For this to be a test, it needs to validate the Zernike coefficient vs. angle displacement model.</a:t>
            </a:r>
            <a:endParaRPr/>
          </a:p>
          <a:p>
            <a:pPr marL="0" lvl="0" indent="0" algn="l" rtl="0">
              <a:spcBef>
                <a:spcPts val="0"/>
              </a:spcBef>
              <a:spcAft>
                <a:spcPts val="0"/>
              </a:spcAft>
              <a:buNone/>
            </a:pPr>
            <a:r>
              <a:rPr lang="en"/>
              <a:t>During this step, the example output is not concerned with defocus, which is included in the ZFR 3 and 9 coefficients</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g8360304910_0_3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7" name="Google Shape;397;g8360304910_0_3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Presentor: Jaykob</a:t>
            </a:r>
            <a:endParaRPr/>
          </a:p>
          <a:p>
            <a:pPr marL="0" lvl="0" indent="0" algn="l" rtl="0">
              <a:spcBef>
                <a:spcPts val="0"/>
              </a:spcBef>
              <a:spcAft>
                <a:spcPts val="0"/>
              </a:spcAft>
              <a:buNone/>
            </a:pPr>
            <a:endParaRPr/>
          </a:p>
          <a:p>
            <a:pPr marL="0" lvl="0" indent="0" algn="l" rtl="0">
              <a:spcBef>
                <a:spcPts val="0"/>
              </a:spcBef>
              <a:spcAft>
                <a:spcPts val="0"/>
              </a:spcAft>
              <a:buNone/>
            </a:pPr>
            <a:r>
              <a:rPr lang="en"/>
              <a:t>Mention driving Zernike coeff to zero after align bullet point.</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g8360304910_0_2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9" name="Google Shape;439;g8360304910_0_2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Quinn</a:t>
            </a:r>
            <a:endParaRPr/>
          </a:p>
          <a:p>
            <a:pPr marL="0" lvl="0" indent="0" algn="l" rtl="0">
              <a:spcBef>
                <a:spcPts val="0"/>
              </a:spcBef>
              <a:spcAft>
                <a:spcPts val="0"/>
              </a:spcAft>
              <a:buNone/>
            </a:pPr>
            <a:r>
              <a:rPr lang="en"/>
              <a:t>Notes: </a:t>
            </a:r>
            <a:endParaRPr/>
          </a:p>
          <a:p>
            <a:pPr marL="0" lvl="0" indent="0" algn="l" rtl="0">
              <a:spcBef>
                <a:spcPts val="0"/>
              </a:spcBef>
              <a:spcAft>
                <a:spcPts val="0"/>
              </a:spcAft>
              <a:buNone/>
            </a:pPr>
            <a:r>
              <a:rPr lang="en"/>
              <a:t>The MTF 90 deg curve corresponds to the 20mm aperture dimension.</a:t>
            </a:r>
            <a:endParaRPr/>
          </a:p>
          <a:p>
            <a:pPr marL="0" lvl="0" indent="0" algn="l" rtl="0">
              <a:spcBef>
                <a:spcPts val="0"/>
              </a:spcBef>
              <a:spcAft>
                <a:spcPts val="0"/>
              </a:spcAft>
              <a:buNone/>
            </a:pPr>
            <a:r>
              <a:rPr lang="en"/>
              <a:t>The values in the legend correspond to a normalized frequency of 0.13.</a:t>
            </a:r>
            <a:endParaRPr/>
          </a:p>
          <a:p>
            <a:pPr marL="0" lvl="0" indent="0" algn="l" rtl="0">
              <a:spcBef>
                <a:spcPts val="0"/>
              </a:spcBef>
              <a:spcAft>
                <a:spcPts val="0"/>
              </a:spcAft>
              <a:buNone/>
            </a:pPr>
            <a:r>
              <a:rPr lang="en"/>
              <a:t>This does not include pinhole displacement degradations, or degradations due to the filter!</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g8379f73970_1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2" name="Google Shape;452;g8379f73970_1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Presentor: Jaykob</a:t>
            </a:r>
            <a:endParaRPr/>
          </a:p>
          <a:p>
            <a:pPr marL="0" lvl="0" indent="0" algn="l" rtl="0">
              <a:spcBef>
                <a:spcPts val="0"/>
              </a:spcBef>
              <a:spcAft>
                <a:spcPts val="0"/>
              </a:spcAft>
              <a:buNone/>
            </a:pPr>
            <a:endParaRPr/>
          </a:p>
          <a:p>
            <a:pPr marL="0" lvl="0" indent="0" algn="l" rtl="0">
              <a:spcBef>
                <a:spcPts val="0"/>
              </a:spcBef>
              <a:spcAft>
                <a:spcPts val="0"/>
              </a:spcAft>
              <a:buNone/>
            </a:pPr>
            <a:r>
              <a:rPr lang="en"/>
              <a:t>0-2mm acceptable shim stack range</a:t>
            </a:r>
            <a:endParaRPr/>
          </a:p>
          <a:p>
            <a:pPr marL="0" lvl="0" indent="0" algn="l" rtl="0">
              <a:spcBef>
                <a:spcPts val="0"/>
              </a:spcBef>
              <a:spcAft>
                <a:spcPts val="0"/>
              </a:spcAft>
              <a:buNone/>
            </a:pPr>
            <a:r>
              <a:rPr lang="en"/>
              <a:t>Describe “zero”</a:t>
            </a:r>
            <a:endParaRPr/>
          </a:p>
          <a:p>
            <a:pPr marL="0" lvl="0" indent="0" algn="l" rtl="0">
              <a:spcBef>
                <a:spcPts val="0"/>
              </a:spcBef>
              <a:spcAft>
                <a:spcPts val="0"/>
              </a:spcAft>
              <a:buNone/>
            </a:pPr>
            <a:r>
              <a:rPr lang="en"/>
              <a:t>Convert micrometer distances from three axis stages to shim stack thickness</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Google Shape;495;g8360304910_0_3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6" name="Google Shape;496;g8360304910_0_3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Presentor: Jaykob</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7"/>
        <p:cNvGrpSpPr/>
        <p:nvPr/>
      </p:nvGrpSpPr>
      <p:grpSpPr>
        <a:xfrm>
          <a:off x="0" y="0"/>
          <a:ext cx="0" cy="0"/>
          <a:chOff x="0" y="0"/>
          <a:chExt cx="0" cy="0"/>
        </a:xfrm>
      </p:grpSpPr>
      <p:sp>
        <p:nvSpPr>
          <p:cNvPr id="538" name="Google Shape;538;g8360304910_0_3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9" name="Google Shape;539;g8360304910_0_3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Conner McLeod</a:t>
            </a:r>
            <a:endParaRPr/>
          </a:p>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4"/>
        <p:cNvGrpSpPr/>
        <p:nvPr/>
      </p:nvGrpSpPr>
      <p:grpSpPr>
        <a:xfrm>
          <a:off x="0" y="0"/>
          <a:ext cx="0" cy="0"/>
          <a:chOff x="0" y="0"/>
          <a:chExt cx="0" cy="0"/>
        </a:xfrm>
      </p:grpSpPr>
      <p:sp>
        <p:nvSpPr>
          <p:cNvPr id="565" name="Google Shape;565;g8360304910_5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6" name="Google Shape;566;g8360304910_5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Conner McLeod</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8"/>
        <p:cNvGrpSpPr/>
        <p:nvPr/>
      </p:nvGrpSpPr>
      <p:grpSpPr>
        <a:xfrm>
          <a:off x="0" y="0"/>
          <a:ext cx="0" cy="0"/>
          <a:chOff x="0" y="0"/>
          <a:chExt cx="0" cy="0"/>
        </a:xfrm>
      </p:grpSpPr>
      <p:sp>
        <p:nvSpPr>
          <p:cNvPr id="579" name="Google Shape;579;g733e26fa3b_0_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0" name="Google Shape;580;g733e26fa3b_0_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Sara</a:t>
            </a:r>
            <a:endParaRPr/>
          </a:p>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8"/>
        <p:cNvGrpSpPr/>
        <p:nvPr/>
      </p:nvGrpSpPr>
      <p:grpSpPr>
        <a:xfrm>
          <a:off x="0" y="0"/>
          <a:ext cx="0" cy="0"/>
          <a:chOff x="0" y="0"/>
          <a:chExt cx="0" cy="0"/>
        </a:xfrm>
      </p:grpSpPr>
      <p:sp>
        <p:nvSpPr>
          <p:cNvPr id="589" name="Google Shape;589;g733e26fa3b_0_1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0" name="Google Shape;590;g733e26fa3b_0_1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500">
                <a:solidFill>
                  <a:srgbClr val="0000FF"/>
                </a:solidFill>
              </a:rPr>
              <a:t>Sara</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792a5aece9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792a5aece9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Project Statement for NanoSAM is “...”</a:t>
            </a:r>
            <a:endParaRPr/>
          </a:p>
          <a:p>
            <a:pPr marL="0" lvl="0" indent="0" algn="l" rtl="0">
              <a:spcBef>
                <a:spcPts val="0"/>
              </a:spcBef>
              <a:spcAft>
                <a:spcPts val="0"/>
              </a:spcAft>
              <a:buNone/>
            </a:pPr>
            <a:endParaRPr/>
          </a:p>
          <a:p>
            <a:pPr marL="0" lvl="0" indent="0" algn="l" rtl="0">
              <a:spcBef>
                <a:spcPts val="0"/>
              </a:spcBef>
              <a:spcAft>
                <a:spcPts val="0"/>
              </a:spcAft>
              <a:buNone/>
            </a:pPr>
            <a:r>
              <a:rPr lang="en"/>
              <a:t>~ 1min</a:t>
            </a:r>
            <a:endParaRPr/>
          </a:p>
          <a:p>
            <a:pPr marL="0" lvl="0" indent="0" algn="l" rtl="0">
              <a:spcBef>
                <a:spcPts val="0"/>
              </a:spcBef>
              <a:spcAft>
                <a:spcPts val="0"/>
              </a:spcAft>
              <a:buNone/>
            </a:pPr>
            <a:endParaRPr/>
          </a:p>
          <a:p>
            <a:pPr marL="0" lvl="0" indent="0" algn="l" rtl="0">
              <a:spcBef>
                <a:spcPts val="0"/>
              </a:spcBef>
              <a:spcAft>
                <a:spcPts val="0"/>
              </a:spcAft>
              <a:buNone/>
            </a:pPr>
            <a:r>
              <a:rPr lang="en"/>
              <a:t>Josh</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4"/>
        <p:cNvGrpSpPr/>
        <p:nvPr/>
      </p:nvGrpSpPr>
      <p:grpSpPr>
        <a:xfrm>
          <a:off x="0" y="0"/>
          <a:ext cx="0" cy="0"/>
          <a:chOff x="0" y="0"/>
          <a:chExt cx="0" cy="0"/>
        </a:xfrm>
      </p:grpSpPr>
      <p:sp>
        <p:nvSpPr>
          <p:cNvPr id="595" name="Google Shape;595;g733e26fa3b_0_1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6" name="Google Shape;596;g733e26fa3b_0_1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Jacob</a:t>
            </a:r>
            <a:endParaRPr/>
          </a:p>
          <a:p>
            <a:pPr marL="0" lvl="0" indent="0" algn="l" rtl="0">
              <a:spcBef>
                <a:spcPts val="0"/>
              </a:spcBef>
              <a:spcAft>
                <a:spcPts val="0"/>
              </a:spcAft>
              <a:buNone/>
            </a:pPr>
            <a:r>
              <a:rPr lang="en"/>
              <a:t>what tests were conducted or planned to be</a:t>
            </a:r>
            <a:endParaRPr/>
          </a:p>
          <a:p>
            <a:pPr marL="0" lvl="0" indent="0" algn="l" rtl="0">
              <a:spcBef>
                <a:spcPts val="0"/>
              </a:spcBef>
              <a:spcAft>
                <a:spcPts val="0"/>
              </a:spcAft>
              <a:buNone/>
            </a:pPr>
            <a:r>
              <a:rPr lang="en"/>
              <a:t>conducted, specifically what each test was designed to determine (relate to</a:t>
            </a:r>
            <a:endParaRPr/>
          </a:p>
          <a:p>
            <a:pPr marL="0" lvl="0" indent="0" algn="l" rtl="0">
              <a:spcBef>
                <a:spcPts val="0"/>
              </a:spcBef>
              <a:spcAft>
                <a:spcPts val="0"/>
              </a:spcAft>
              <a:buNone/>
            </a:pPr>
            <a:r>
              <a:rPr lang="en"/>
              <a:t>requirements), and how and where the tests were conducted or were to be conducted.</a:t>
            </a:r>
            <a:endParaRPr/>
          </a:p>
          <a:p>
            <a:pPr marL="0" lvl="0" indent="0" algn="l" rtl="0">
              <a:spcBef>
                <a:spcPts val="0"/>
              </a:spcBef>
              <a:spcAft>
                <a:spcPts val="0"/>
              </a:spcAft>
              <a:buNone/>
            </a:pPr>
            <a:r>
              <a:rPr lang="en"/>
              <a:t>During trade studies and detailed design FMEA was performed</a:t>
            </a:r>
            <a:endParaRPr/>
          </a:p>
          <a:p>
            <a:pPr marL="0" lvl="0" indent="0" algn="l" rtl="0">
              <a:spcBef>
                <a:spcPts val="0"/>
              </a:spcBef>
              <a:spcAft>
                <a:spcPts val="0"/>
              </a:spcAft>
              <a:buNone/>
            </a:pPr>
            <a:r>
              <a:rPr lang="en"/>
              <a:t>I would change ‘understand’ project to like ‘scope’ project</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2"/>
        <p:cNvGrpSpPr/>
        <p:nvPr/>
      </p:nvGrpSpPr>
      <p:grpSpPr>
        <a:xfrm>
          <a:off x="0" y="0"/>
          <a:ext cx="0" cy="0"/>
          <a:chOff x="0" y="0"/>
          <a:chExt cx="0" cy="0"/>
        </a:xfrm>
      </p:grpSpPr>
      <p:sp>
        <p:nvSpPr>
          <p:cNvPr id="623" name="Google Shape;623;g733e26fa3b_0_1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4" name="Google Shape;624;g733e26fa3b_0_1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Jacob</a:t>
            </a:r>
            <a:endParaRPr/>
          </a:p>
          <a:p>
            <a:pPr marL="0" lvl="0" indent="0" algn="l" rtl="0">
              <a:spcBef>
                <a:spcPts val="0"/>
              </a:spcBef>
              <a:spcAft>
                <a:spcPts val="0"/>
              </a:spcAft>
              <a:buNone/>
            </a:pPr>
            <a:r>
              <a:rPr lang="en"/>
              <a:t>what tests were conducted or planned to be</a:t>
            </a:r>
            <a:endParaRPr/>
          </a:p>
          <a:p>
            <a:pPr marL="0" lvl="0" indent="0" algn="l" rtl="0">
              <a:spcBef>
                <a:spcPts val="0"/>
              </a:spcBef>
              <a:spcAft>
                <a:spcPts val="0"/>
              </a:spcAft>
              <a:buNone/>
            </a:pPr>
            <a:r>
              <a:rPr lang="en"/>
              <a:t>conducted, specifically what each test was designed to determine (relate to</a:t>
            </a:r>
            <a:endParaRPr/>
          </a:p>
          <a:p>
            <a:pPr marL="0" lvl="0" indent="0" algn="l" rtl="0">
              <a:spcBef>
                <a:spcPts val="0"/>
              </a:spcBef>
              <a:spcAft>
                <a:spcPts val="0"/>
              </a:spcAft>
              <a:buNone/>
            </a:pPr>
            <a:r>
              <a:rPr lang="en"/>
              <a:t>requirements), and how and where the tests were conducted or were to be conducted.</a:t>
            </a:r>
            <a:endParaRPr/>
          </a:p>
          <a:p>
            <a:pPr marL="0" lvl="0" indent="0" algn="l" rtl="0">
              <a:spcBef>
                <a:spcPts val="0"/>
              </a:spcBef>
              <a:spcAft>
                <a:spcPts val="0"/>
              </a:spcAft>
              <a:buNone/>
            </a:pPr>
            <a:r>
              <a:rPr lang="en"/>
              <a:t>-</a:t>
            </a:r>
            <a:endParaRPr/>
          </a:p>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9"/>
        <p:cNvGrpSpPr/>
        <p:nvPr/>
      </p:nvGrpSpPr>
      <p:grpSpPr>
        <a:xfrm>
          <a:off x="0" y="0"/>
          <a:ext cx="0" cy="0"/>
          <a:chOff x="0" y="0"/>
          <a:chExt cx="0" cy="0"/>
        </a:xfrm>
      </p:grpSpPr>
      <p:sp>
        <p:nvSpPr>
          <p:cNvPr id="630" name="Google Shape;630;g733e26fa3b_0_1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1" name="Google Shape;631;g733e26fa3b_0_1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500">
                <a:solidFill>
                  <a:srgbClr val="0000FF"/>
                </a:solidFill>
              </a:rPr>
              <a:t>Min</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5"/>
        <p:cNvGrpSpPr/>
        <p:nvPr/>
      </p:nvGrpSpPr>
      <p:grpSpPr>
        <a:xfrm>
          <a:off x="0" y="0"/>
          <a:ext cx="0" cy="0"/>
          <a:chOff x="0" y="0"/>
          <a:chExt cx="0" cy="0"/>
        </a:xfrm>
      </p:grpSpPr>
      <p:sp>
        <p:nvSpPr>
          <p:cNvPr id="636" name="Google Shape;636;g733e26fa3b_0_1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7" name="Google Shape;637;g733e26fa3b_0_1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 sz="1800">
                <a:solidFill>
                  <a:schemeClr val="accent3"/>
                </a:solidFill>
                <a:latin typeface="Average"/>
                <a:ea typeface="Average"/>
                <a:cs typeface="Average"/>
                <a:sym typeface="Average"/>
              </a:rPr>
              <a:t>Min</a:t>
            </a:r>
            <a:endParaRPr sz="1800">
              <a:solidFill>
                <a:schemeClr val="accent3"/>
              </a:solidFill>
              <a:latin typeface="Average"/>
              <a:ea typeface="Average"/>
              <a:cs typeface="Average"/>
              <a:sym typeface="Average"/>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6"/>
        <p:cNvGrpSpPr/>
        <p:nvPr/>
      </p:nvGrpSpPr>
      <p:grpSpPr>
        <a:xfrm>
          <a:off x="0" y="0"/>
          <a:ext cx="0" cy="0"/>
          <a:chOff x="0" y="0"/>
          <a:chExt cx="0" cy="0"/>
        </a:xfrm>
      </p:grpSpPr>
      <p:sp>
        <p:nvSpPr>
          <p:cNvPr id="647" name="Google Shape;647;g733e26fa3b_0_1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8" name="Google Shape;648;g733e26fa3b_0_1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Min</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5"/>
        <p:cNvGrpSpPr/>
        <p:nvPr/>
      </p:nvGrpSpPr>
      <p:grpSpPr>
        <a:xfrm>
          <a:off x="0" y="0"/>
          <a:ext cx="0" cy="0"/>
          <a:chOff x="0" y="0"/>
          <a:chExt cx="0" cy="0"/>
        </a:xfrm>
      </p:grpSpPr>
      <p:sp>
        <p:nvSpPr>
          <p:cNvPr id="656" name="Google Shape;656;g733e26fa3b_0_1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7" name="Google Shape;657;g733e26fa3b_0_1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Min</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3"/>
        <p:cNvGrpSpPr/>
        <p:nvPr/>
      </p:nvGrpSpPr>
      <p:grpSpPr>
        <a:xfrm>
          <a:off x="0" y="0"/>
          <a:ext cx="0" cy="0"/>
          <a:chOff x="0" y="0"/>
          <a:chExt cx="0" cy="0"/>
        </a:xfrm>
      </p:grpSpPr>
      <p:sp>
        <p:nvSpPr>
          <p:cNvPr id="664" name="Google Shape;664;g733e26fa3b_0_1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5" name="Google Shape;665;g733e26fa3b_0_1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500">
                <a:solidFill>
                  <a:srgbClr val="0000FF"/>
                </a:solidFill>
              </a:rPr>
              <a:t>Min</a:t>
            </a:r>
            <a:endParaRPr/>
          </a:p>
          <a:p>
            <a:pPr marL="0" lvl="0" indent="0" algn="l"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5"/>
        <p:cNvGrpSpPr/>
        <p:nvPr/>
      </p:nvGrpSpPr>
      <p:grpSpPr>
        <a:xfrm>
          <a:off x="0" y="0"/>
          <a:ext cx="0" cy="0"/>
          <a:chOff x="0" y="0"/>
          <a:chExt cx="0" cy="0"/>
        </a:xfrm>
      </p:grpSpPr>
      <p:sp>
        <p:nvSpPr>
          <p:cNvPr id="676" name="Google Shape;676;g733e26fa3b_0_1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7" name="Google Shape;677;g733e26fa3b_0_1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500">
                <a:solidFill>
                  <a:srgbClr val="0000FF"/>
                </a:solidFill>
              </a:rPr>
              <a:t>Min</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3"/>
        <p:cNvGrpSpPr/>
        <p:nvPr/>
      </p:nvGrpSpPr>
      <p:grpSpPr>
        <a:xfrm>
          <a:off x="0" y="0"/>
          <a:ext cx="0" cy="0"/>
          <a:chOff x="0" y="0"/>
          <a:chExt cx="0" cy="0"/>
        </a:xfrm>
      </p:grpSpPr>
      <p:sp>
        <p:nvSpPr>
          <p:cNvPr id="684" name="Google Shape;684;g733e26fa3b_0_1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5" name="Google Shape;685;g733e26fa3b_0_1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9"/>
        <p:cNvGrpSpPr/>
        <p:nvPr/>
      </p:nvGrpSpPr>
      <p:grpSpPr>
        <a:xfrm>
          <a:off x="0" y="0"/>
          <a:ext cx="0" cy="0"/>
          <a:chOff x="0" y="0"/>
          <a:chExt cx="0" cy="0"/>
        </a:xfrm>
      </p:grpSpPr>
      <p:sp>
        <p:nvSpPr>
          <p:cNvPr id="690" name="Google Shape;690;g703b6392eb_7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1" name="Google Shape;691;g703b6392eb_7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500">
                <a:solidFill>
                  <a:srgbClr val="0000FF"/>
                </a:solidFill>
              </a:rPr>
              <a:t>CAD models, diagrams,</a:t>
            </a:r>
            <a:endParaRPr sz="1500">
              <a:solidFill>
                <a:srgbClr val="0000FF"/>
              </a:solidFill>
            </a:endParaRPr>
          </a:p>
          <a:p>
            <a:pPr marL="0" lvl="0" indent="0" algn="l" rtl="0">
              <a:spcBef>
                <a:spcPts val="0"/>
              </a:spcBef>
              <a:spcAft>
                <a:spcPts val="0"/>
              </a:spcAft>
              <a:buNone/>
            </a:pPr>
            <a:r>
              <a:rPr lang="en" sz="1500">
                <a:solidFill>
                  <a:srgbClr val="0000FF"/>
                </a:solidFill>
              </a:rPr>
              <a:t>schematics, flowcharts, etc.</a:t>
            </a:r>
            <a:endParaRPr sz="1500">
              <a:solidFill>
                <a:srgbClr val="0000FF"/>
              </a:solidFill>
            </a:endParaRPr>
          </a:p>
          <a:p>
            <a:pPr marL="0" lvl="0" indent="0" algn="l" rtl="0">
              <a:spcBef>
                <a:spcPts val="0"/>
              </a:spcBef>
              <a:spcAft>
                <a:spcPts val="0"/>
              </a:spcAft>
              <a:buNone/>
            </a:pPr>
            <a:endParaRPr sz="1500">
              <a:solidFill>
                <a:srgbClr val="0000FF"/>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g733e26fa3b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 name="Google Shape;114;g733e26fa3b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Josh</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5"/>
        <p:cNvGrpSpPr/>
        <p:nvPr/>
      </p:nvGrpSpPr>
      <p:grpSpPr>
        <a:xfrm>
          <a:off x="0" y="0"/>
          <a:ext cx="0" cy="0"/>
          <a:chOff x="0" y="0"/>
          <a:chExt cx="0" cy="0"/>
        </a:xfrm>
      </p:grpSpPr>
      <p:sp>
        <p:nvSpPr>
          <p:cNvPr id="696" name="Google Shape;696;g703b6392eb_7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7" name="Google Shape;697;g703b6392eb_7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Needs a little revising: No “No”</a:t>
            </a:r>
            <a:endParaRPr/>
          </a:p>
          <a:p>
            <a:pPr marL="0" lvl="0" indent="0" algn="l" rtl="0">
              <a:spcBef>
                <a:spcPts val="0"/>
              </a:spcBef>
              <a:spcAft>
                <a:spcPts val="0"/>
              </a:spcAft>
              <a:buNone/>
            </a:pPr>
            <a:r>
              <a:rPr lang="en"/>
              <a:t>Add requirement ID</a:t>
            </a:r>
            <a:endParaRPr/>
          </a:p>
          <a:p>
            <a:pPr marL="0" lvl="0" indent="0" algn="l" rtl="0">
              <a:spcBef>
                <a:spcPts val="0"/>
              </a:spcBef>
              <a:spcAft>
                <a:spcPts val="0"/>
              </a:spcAft>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4"/>
        <p:cNvGrpSpPr/>
        <p:nvPr/>
      </p:nvGrpSpPr>
      <p:grpSpPr>
        <a:xfrm>
          <a:off x="0" y="0"/>
          <a:ext cx="0" cy="0"/>
          <a:chOff x="0" y="0"/>
          <a:chExt cx="0" cy="0"/>
        </a:xfrm>
      </p:grpSpPr>
      <p:sp>
        <p:nvSpPr>
          <p:cNvPr id="705" name="Google Shape;705;g7e8644f0d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6" name="Google Shape;706;g7e8644f0d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500">
                <a:solidFill>
                  <a:srgbClr val="0000FF"/>
                </a:solidFill>
              </a:rPr>
              <a:t>CAD models, diagrams,</a:t>
            </a:r>
            <a:endParaRPr sz="1500">
              <a:solidFill>
                <a:srgbClr val="0000FF"/>
              </a:solidFill>
            </a:endParaRPr>
          </a:p>
          <a:p>
            <a:pPr marL="0" lvl="0" indent="0" algn="l" rtl="0">
              <a:spcBef>
                <a:spcPts val="0"/>
              </a:spcBef>
              <a:spcAft>
                <a:spcPts val="0"/>
              </a:spcAft>
              <a:buNone/>
            </a:pPr>
            <a:r>
              <a:rPr lang="en" sz="1500">
                <a:solidFill>
                  <a:srgbClr val="0000FF"/>
                </a:solidFill>
              </a:rPr>
              <a:t>schematics, flowcharts, etc.</a:t>
            </a:r>
            <a:endParaRPr sz="1500">
              <a:solidFill>
                <a:srgbClr val="0000FF"/>
              </a:solidFill>
            </a:endParaRPr>
          </a:p>
          <a:p>
            <a:pPr marL="0" lvl="0" indent="0" algn="l" rtl="0">
              <a:spcBef>
                <a:spcPts val="0"/>
              </a:spcBef>
              <a:spcAft>
                <a:spcPts val="0"/>
              </a:spcAft>
              <a:buNone/>
            </a:pPr>
            <a:endParaRPr sz="1500">
              <a:solidFill>
                <a:srgbClr val="0000FF"/>
              </a:solidFill>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8"/>
        <p:cNvGrpSpPr/>
        <p:nvPr/>
      </p:nvGrpSpPr>
      <p:grpSpPr>
        <a:xfrm>
          <a:off x="0" y="0"/>
          <a:ext cx="0" cy="0"/>
          <a:chOff x="0" y="0"/>
          <a:chExt cx="0" cy="0"/>
        </a:xfrm>
      </p:grpSpPr>
      <p:sp>
        <p:nvSpPr>
          <p:cNvPr id="719" name="Google Shape;719;g83b2d8f7d9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0" name="Google Shape;720;g83b2d8f7d9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5"/>
        <p:cNvGrpSpPr/>
        <p:nvPr/>
      </p:nvGrpSpPr>
      <p:grpSpPr>
        <a:xfrm>
          <a:off x="0" y="0"/>
          <a:ext cx="0" cy="0"/>
          <a:chOff x="0" y="0"/>
          <a:chExt cx="0" cy="0"/>
        </a:xfrm>
      </p:grpSpPr>
      <p:sp>
        <p:nvSpPr>
          <p:cNvPr id="726" name="Google Shape;726;g7eaf563a0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7" name="Google Shape;727;g7eaf563a0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Needs a little revising: No “No”</a:t>
            </a:r>
            <a:endParaRPr/>
          </a:p>
          <a:p>
            <a:pPr marL="0" lvl="0" indent="0" algn="l" rtl="0">
              <a:spcBef>
                <a:spcPts val="0"/>
              </a:spcBef>
              <a:spcAft>
                <a:spcPts val="0"/>
              </a:spcAft>
              <a:buNone/>
            </a:pPr>
            <a:r>
              <a:rPr lang="en"/>
              <a:t>Add requirement ID</a:t>
            </a:r>
            <a:endParaRPr/>
          </a:p>
          <a:p>
            <a:pPr marL="0" lvl="0" indent="0" algn="l" rtl="0">
              <a:spcBef>
                <a:spcPts val="0"/>
              </a:spcBef>
              <a:spcAft>
                <a:spcPts val="0"/>
              </a:spcAft>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3"/>
        <p:cNvGrpSpPr/>
        <p:nvPr/>
      </p:nvGrpSpPr>
      <p:grpSpPr>
        <a:xfrm>
          <a:off x="0" y="0"/>
          <a:ext cx="0" cy="0"/>
          <a:chOff x="0" y="0"/>
          <a:chExt cx="0" cy="0"/>
        </a:xfrm>
      </p:grpSpPr>
      <p:sp>
        <p:nvSpPr>
          <p:cNvPr id="734" name="Google Shape;734;g7ecef414c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5" name="Google Shape;735;g7ecef414c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0"/>
        <p:cNvGrpSpPr/>
        <p:nvPr/>
      </p:nvGrpSpPr>
      <p:grpSpPr>
        <a:xfrm>
          <a:off x="0" y="0"/>
          <a:ext cx="0" cy="0"/>
          <a:chOff x="0" y="0"/>
          <a:chExt cx="0" cy="0"/>
        </a:xfrm>
      </p:grpSpPr>
      <p:sp>
        <p:nvSpPr>
          <p:cNvPr id="741" name="Google Shape;741;g7eb9e9ce8e_3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2" name="Google Shape;742;g7eb9e9ce8e_3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Do we have the equipment yet or when will we procure it</a:t>
            </a:r>
            <a:endParaRPr/>
          </a:p>
          <a:p>
            <a:pPr marL="0" lvl="0" indent="0" algn="l" rtl="0">
              <a:spcBef>
                <a:spcPts val="0"/>
              </a:spcBef>
              <a:spcAft>
                <a:spcPts val="0"/>
              </a:spcAft>
              <a:buNone/>
            </a:pPr>
            <a:r>
              <a:rPr lang="en"/>
              <a:t>Will we have the procedures by specified dates</a:t>
            </a:r>
            <a:endParaRPr/>
          </a:p>
          <a:p>
            <a:pPr marL="0" lvl="0" indent="0" algn="l" rtl="0">
              <a:spcBef>
                <a:spcPts val="0"/>
              </a:spcBef>
              <a:spcAft>
                <a:spcPts val="0"/>
              </a:spcAft>
              <a:buNone/>
            </a:pPr>
            <a:r>
              <a:rPr lang="en"/>
              <a:t>All supporting equiment and document will be ready by xxx, or how to get it done by that date</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7"/>
        <p:cNvGrpSpPr/>
        <p:nvPr/>
      </p:nvGrpSpPr>
      <p:grpSpPr>
        <a:xfrm>
          <a:off x="0" y="0"/>
          <a:ext cx="0" cy="0"/>
          <a:chOff x="0" y="0"/>
          <a:chExt cx="0" cy="0"/>
        </a:xfrm>
      </p:grpSpPr>
      <p:sp>
        <p:nvSpPr>
          <p:cNvPr id="748" name="Google Shape;748;g7e8644f0df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9" name="Google Shape;749;g7e8644f0df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500">
                <a:solidFill>
                  <a:srgbClr val="0000FF"/>
                </a:solidFill>
              </a:rPr>
              <a:t>CAD models, diagrams,</a:t>
            </a:r>
            <a:endParaRPr sz="1500">
              <a:solidFill>
                <a:srgbClr val="0000FF"/>
              </a:solidFill>
            </a:endParaRPr>
          </a:p>
          <a:p>
            <a:pPr marL="0" lvl="0" indent="0" algn="l" rtl="0">
              <a:spcBef>
                <a:spcPts val="0"/>
              </a:spcBef>
              <a:spcAft>
                <a:spcPts val="0"/>
              </a:spcAft>
              <a:buNone/>
            </a:pPr>
            <a:r>
              <a:rPr lang="en" sz="1500">
                <a:solidFill>
                  <a:srgbClr val="0000FF"/>
                </a:solidFill>
              </a:rPr>
              <a:t>schematics, flowcharts, etc.</a:t>
            </a:r>
            <a:endParaRPr sz="1500">
              <a:solidFill>
                <a:srgbClr val="0000FF"/>
              </a:solidFill>
            </a:endParaRPr>
          </a:p>
          <a:p>
            <a:pPr marL="0" lvl="0" indent="0" algn="l" rtl="0">
              <a:spcBef>
                <a:spcPts val="0"/>
              </a:spcBef>
              <a:spcAft>
                <a:spcPts val="0"/>
              </a:spcAft>
              <a:buNone/>
            </a:pPr>
            <a:endParaRPr sz="1500">
              <a:solidFill>
                <a:srgbClr val="0000FF"/>
              </a:solidFill>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3"/>
        <p:cNvGrpSpPr/>
        <p:nvPr/>
      </p:nvGrpSpPr>
      <p:grpSpPr>
        <a:xfrm>
          <a:off x="0" y="0"/>
          <a:ext cx="0" cy="0"/>
          <a:chOff x="0" y="0"/>
          <a:chExt cx="0" cy="0"/>
        </a:xfrm>
      </p:grpSpPr>
      <p:sp>
        <p:nvSpPr>
          <p:cNvPr id="754" name="Google Shape;754;g7e8644f0df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5" name="Google Shape;755;g7e8644f0df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4"/>
        <p:cNvGrpSpPr/>
        <p:nvPr/>
      </p:nvGrpSpPr>
      <p:grpSpPr>
        <a:xfrm>
          <a:off x="0" y="0"/>
          <a:ext cx="0" cy="0"/>
          <a:chOff x="0" y="0"/>
          <a:chExt cx="0" cy="0"/>
        </a:xfrm>
      </p:grpSpPr>
      <p:sp>
        <p:nvSpPr>
          <p:cNvPr id="765" name="Google Shape;765;g7eb10e2fc9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6" name="Google Shape;766;g7eb10e2fc9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Timestamp = 16-bit integer that we append to end of data integer for storage. Timestamp is counter after we turn on Teensy (need to note real time)</a:t>
            </a:r>
            <a:endParaRPr/>
          </a:p>
          <a:p>
            <a:pPr marL="0" lvl="0" indent="0" algn="l" rtl="0">
              <a:spcBef>
                <a:spcPts val="0"/>
              </a:spcBef>
              <a:spcAft>
                <a:spcPts val="0"/>
              </a:spcAft>
              <a:buNone/>
            </a:pPr>
            <a:r>
              <a:rPr lang="en"/>
              <a:t>Needs some work</a:t>
            </a:r>
            <a:endParaRPr/>
          </a:p>
          <a:p>
            <a:pPr marL="0" lvl="0" indent="0" algn="l" rtl="0">
              <a:spcBef>
                <a:spcPts val="0"/>
              </a:spcBef>
              <a:spcAft>
                <a:spcPts val="0"/>
              </a:spcAft>
              <a:buNone/>
            </a:pP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6"/>
        <p:cNvGrpSpPr/>
        <p:nvPr/>
      </p:nvGrpSpPr>
      <p:grpSpPr>
        <a:xfrm>
          <a:off x="0" y="0"/>
          <a:ext cx="0" cy="0"/>
          <a:chOff x="0" y="0"/>
          <a:chExt cx="0" cy="0"/>
        </a:xfrm>
      </p:grpSpPr>
      <p:sp>
        <p:nvSpPr>
          <p:cNvPr id="777" name="Google Shape;777;g700f1f47a4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8" name="Google Shape;778;g700f1f47a4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Move this slide. Not software</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733e26fa3b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g733e26fa3b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Jess</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5"/>
        <p:cNvGrpSpPr/>
        <p:nvPr/>
      </p:nvGrpSpPr>
      <p:grpSpPr>
        <a:xfrm>
          <a:off x="0" y="0"/>
          <a:ext cx="0" cy="0"/>
          <a:chOff x="0" y="0"/>
          <a:chExt cx="0" cy="0"/>
        </a:xfrm>
      </p:grpSpPr>
      <p:sp>
        <p:nvSpPr>
          <p:cNvPr id="786" name="Google Shape;786;g7d0ac3827b_0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7" name="Google Shape;787;g7d0ac3827b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500">
                <a:solidFill>
                  <a:srgbClr val="0000FF"/>
                </a:solidFill>
              </a:rPr>
              <a:t>CAD models, diagrams,</a:t>
            </a:r>
            <a:endParaRPr sz="1500">
              <a:solidFill>
                <a:srgbClr val="0000FF"/>
              </a:solidFill>
            </a:endParaRPr>
          </a:p>
          <a:p>
            <a:pPr marL="0" lvl="0" indent="0" algn="l" rtl="0">
              <a:spcBef>
                <a:spcPts val="0"/>
              </a:spcBef>
              <a:spcAft>
                <a:spcPts val="0"/>
              </a:spcAft>
              <a:buNone/>
            </a:pPr>
            <a:r>
              <a:rPr lang="en" sz="1500">
                <a:solidFill>
                  <a:srgbClr val="0000FF"/>
                </a:solidFill>
              </a:rPr>
              <a:t>schematics, flowcharts, etc.</a:t>
            </a:r>
            <a:endParaRPr sz="1500">
              <a:solidFill>
                <a:srgbClr val="0000FF"/>
              </a:solidFill>
            </a:endParaRPr>
          </a:p>
          <a:p>
            <a:pPr marL="0" lvl="0" indent="0" algn="l" rtl="0">
              <a:spcBef>
                <a:spcPts val="0"/>
              </a:spcBef>
              <a:spcAft>
                <a:spcPts val="0"/>
              </a:spcAft>
              <a:buNone/>
            </a:pPr>
            <a:endParaRPr sz="1500">
              <a:solidFill>
                <a:srgbClr val="0000FF"/>
              </a:solidFill>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
        <p:cNvGrpSpPr/>
        <p:nvPr/>
      </p:nvGrpSpPr>
      <p:grpSpPr>
        <a:xfrm>
          <a:off x="0" y="0"/>
          <a:ext cx="0" cy="0"/>
          <a:chOff x="0" y="0"/>
          <a:chExt cx="0" cy="0"/>
        </a:xfrm>
      </p:grpSpPr>
      <p:sp>
        <p:nvSpPr>
          <p:cNvPr id="792" name="Google Shape;792;g7eae93d08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3" name="Google Shape;793;g7eae93d08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9"/>
        <p:cNvGrpSpPr/>
        <p:nvPr/>
      </p:nvGrpSpPr>
      <p:grpSpPr>
        <a:xfrm>
          <a:off x="0" y="0"/>
          <a:ext cx="0" cy="0"/>
          <a:chOff x="0" y="0"/>
          <a:chExt cx="0" cy="0"/>
        </a:xfrm>
      </p:grpSpPr>
      <p:sp>
        <p:nvSpPr>
          <p:cNvPr id="800" name="Google Shape;800;g703b6392eb_1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1" name="Google Shape;801;g703b6392eb_1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7"/>
        <p:cNvGrpSpPr/>
        <p:nvPr/>
      </p:nvGrpSpPr>
      <p:grpSpPr>
        <a:xfrm>
          <a:off x="0" y="0"/>
          <a:ext cx="0" cy="0"/>
          <a:chOff x="0" y="0"/>
          <a:chExt cx="0" cy="0"/>
        </a:xfrm>
      </p:grpSpPr>
      <p:sp>
        <p:nvSpPr>
          <p:cNvPr id="808" name="Google Shape;808;g7ec7db9b0e_2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9" name="Google Shape;809;g7ec7db9b0e_2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Change title to takeaway</a:t>
            </a:r>
            <a:endParaRPr/>
          </a:p>
          <a:p>
            <a:pPr marL="0" lvl="0" indent="0" algn="l" rtl="0">
              <a:spcBef>
                <a:spcPts val="0"/>
              </a:spcBef>
              <a:spcAft>
                <a:spcPts val="0"/>
              </a:spcAft>
              <a:buNone/>
            </a:pP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7"/>
        <p:cNvGrpSpPr/>
        <p:nvPr/>
      </p:nvGrpSpPr>
      <p:grpSpPr>
        <a:xfrm>
          <a:off x="0" y="0"/>
          <a:ext cx="0" cy="0"/>
          <a:chOff x="0" y="0"/>
          <a:chExt cx="0" cy="0"/>
        </a:xfrm>
      </p:grpSpPr>
      <p:sp>
        <p:nvSpPr>
          <p:cNvPr id="818" name="Google Shape;818;g7ea8f6917d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9" name="Google Shape;819;g7ea8f6917d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Change title to takeaway</a:t>
            </a:r>
            <a:endParaRPr/>
          </a:p>
          <a:p>
            <a:pPr marL="0" lvl="0" indent="0" algn="l" rtl="0">
              <a:spcBef>
                <a:spcPts val="0"/>
              </a:spcBef>
              <a:spcAft>
                <a:spcPts val="0"/>
              </a:spcAft>
              <a:buNone/>
            </a:pP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1"/>
        <p:cNvGrpSpPr/>
        <p:nvPr/>
      </p:nvGrpSpPr>
      <p:grpSpPr>
        <a:xfrm>
          <a:off x="0" y="0"/>
          <a:ext cx="0" cy="0"/>
          <a:chOff x="0" y="0"/>
          <a:chExt cx="0" cy="0"/>
        </a:xfrm>
      </p:grpSpPr>
      <p:sp>
        <p:nvSpPr>
          <p:cNvPr id="832" name="Google Shape;832;g746b2e0fce_1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3" name="Google Shape;833;g746b2e0fce_1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Jaykob</a:t>
            </a:r>
            <a:endParaRPr/>
          </a:p>
          <a:p>
            <a:pPr marL="0" lvl="0" indent="0" algn="l" rtl="0">
              <a:spcBef>
                <a:spcPts val="0"/>
              </a:spcBef>
              <a:spcAft>
                <a:spcPts val="0"/>
              </a:spcAft>
              <a:buNone/>
            </a:pPr>
            <a:endParaRPr/>
          </a:p>
          <a:p>
            <a:pPr marL="0" lvl="0" indent="0" algn="l" rtl="0">
              <a:spcBef>
                <a:spcPts val="0"/>
              </a:spcBef>
              <a:spcAft>
                <a:spcPts val="0"/>
              </a:spcAft>
              <a:buNone/>
            </a:pPr>
            <a:r>
              <a:rPr lang="en"/>
              <a:t>what tests were conducted or planned to be</a:t>
            </a:r>
            <a:endParaRPr/>
          </a:p>
          <a:p>
            <a:pPr marL="0" lvl="0" indent="0" algn="l" rtl="0">
              <a:spcBef>
                <a:spcPts val="0"/>
              </a:spcBef>
              <a:spcAft>
                <a:spcPts val="0"/>
              </a:spcAft>
              <a:buNone/>
            </a:pPr>
            <a:r>
              <a:rPr lang="en"/>
              <a:t>conducted, specifically what each test was designed to determine (relate to</a:t>
            </a:r>
            <a:endParaRPr/>
          </a:p>
          <a:p>
            <a:pPr marL="0" lvl="0" indent="0" algn="l" rtl="0">
              <a:spcBef>
                <a:spcPts val="0"/>
              </a:spcBef>
              <a:spcAft>
                <a:spcPts val="0"/>
              </a:spcAft>
              <a:buNone/>
            </a:pPr>
            <a:r>
              <a:rPr lang="en"/>
              <a:t>requirements), and how and where the tests were conducted or were to be conducted.</a:t>
            </a:r>
            <a:endParaRPr/>
          </a:p>
          <a:p>
            <a:pPr marL="0" lvl="0" indent="0" algn="l" rtl="0">
              <a:spcBef>
                <a:spcPts val="0"/>
              </a:spcBef>
              <a:spcAft>
                <a:spcPts val="0"/>
              </a:spcAft>
              <a:buNone/>
            </a:pP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6"/>
        <p:cNvGrpSpPr/>
        <p:nvPr/>
      </p:nvGrpSpPr>
      <p:grpSpPr>
        <a:xfrm>
          <a:off x="0" y="0"/>
          <a:ext cx="0" cy="0"/>
          <a:chOff x="0" y="0"/>
          <a:chExt cx="0" cy="0"/>
        </a:xfrm>
      </p:grpSpPr>
      <p:sp>
        <p:nvSpPr>
          <p:cNvPr id="867" name="Google Shape;867;g83b2d8f7d9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8" name="Google Shape;868;g83b2d8f7d9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Use the yellow, green, light orange region for the clear aperture.</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8"/>
        <p:cNvGrpSpPr/>
        <p:nvPr/>
      </p:nvGrpSpPr>
      <p:grpSpPr>
        <a:xfrm>
          <a:off x="0" y="0"/>
          <a:ext cx="0" cy="0"/>
          <a:chOff x="0" y="0"/>
          <a:chExt cx="0" cy="0"/>
        </a:xfrm>
      </p:grpSpPr>
      <p:sp>
        <p:nvSpPr>
          <p:cNvPr id="879" name="Google Shape;879;g7e99ff6d8f_0_1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0" name="Google Shape;880;g7e99ff6d8f_0_1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Combine with 36. Move graph o backup slides</a:t>
            </a:r>
            <a:endParaRPr/>
          </a:p>
          <a:p>
            <a:pPr marL="0" lvl="0" indent="0" algn="l" rtl="0">
              <a:spcBef>
                <a:spcPts val="0"/>
              </a:spcBef>
              <a:spcAft>
                <a:spcPts val="0"/>
              </a:spcAft>
              <a:buNone/>
            </a:pPr>
            <a:r>
              <a:rPr lang="en"/>
              <a:t>Solar tracker</a:t>
            </a: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8"/>
        <p:cNvGrpSpPr/>
        <p:nvPr/>
      </p:nvGrpSpPr>
      <p:grpSpPr>
        <a:xfrm>
          <a:off x="0" y="0"/>
          <a:ext cx="0" cy="0"/>
          <a:chOff x="0" y="0"/>
          <a:chExt cx="0" cy="0"/>
        </a:xfrm>
      </p:grpSpPr>
      <p:sp>
        <p:nvSpPr>
          <p:cNvPr id="889" name="Google Shape;889;g7e99ff6d8f_0_1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0" name="Google Shape;890;g7e99ff6d8f_0_1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Is there a thermal element to this test? Can we make one?</a:t>
            </a:r>
            <a:endParaRPr/>
          </a:p>
          <a:p>
            <a:pPr marL="0" lvl="0" indent="0" algn="l" rtl="0">
              <a:spcBef>
                <a:spcPts val="0"/>
              </a:spcBef>
              <a:spcAft>
                <a:spcPts val="0"/>
              </a:spcAft>
              <a:buNone/>
            </a:pPr>
            <a:r>
              <a:rPr lang="en"/>
              <a:t>Use a calibrated light source (available from Ball) and rotating circular Graduated Neutral Density (GND) Filter to simulate attenuation</a:t>
            </a:r>
            <a:endParaRPr/>
          </a:p>
          <a:p>
            <a:pPr marL="0" lvl="0" indent="0" algn="l" rtl="0">
              <a:spcBef>
                <a:spcPts val="0"/>
              </a:spcBef>
              <a:spcAft>
                <a:spcPts val="0"/>
              </a:spcAft>
              <a:buNone/>
            </a:pPr>
            <a:r>
              <a:rPr lang="en"/>
              <a:t>Compare gathered data to expected results over multiple tests</a:t>
            </a:r>
            <a:endParaRPr/>
          </a:p>
          <a:p>
            <a:pPr marL="0" lvl="0" indent="0" algn="l" rtl="0">
              <a:spcBef>
                <a:spcPts val="0"/>
              </a:spcBef>
              <a:spcAft>
                <a:spcPts val="0"/>
              </a:spcAft>
              <a:buNone/>
            </a:pPr>
            <a:r>
              <a:rPr lang="en"/>
              <a:t>Stability - reproducibility </a:t>
            </a:r>
            <a:endParaRPr/>
          </a:p>
          <a:p>
            <a:pPr marL="0" lvl="0" indent="0" algn="l" rtl="0">
              <a:spcBef>
                <a:spcPts val="0"/>
              </a:spcBef>
              <a:spcAft>
                <a:spcPts val="0"/>
              </a:spcAft>
              <a:buNone/>
            </a:pPr>
            <a:r>
              <a:rPr lang="en"/>
              <a:t>Error- standard deviation</a:t>
            </a:r>
            <a:endParaRPr/>
          </a:p>
          <a:p>
            <a:pPr marL="0" lvl="0" indent="0" algn="l" rtl="0">
              <a:spcBef>
                <a:spcPts val="0"/>
              </a:spcBef>
              <a:spcAft>
                <a:spcPts val="0"/>
              </a:spcAft>
              <a:buNone/>
            </a:pP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6"/>
        <p:cNvGrpSpPr/>
        <p:nvPr/>
      </p:nvGrpSpPr>
      <p:grpSpPr>
        <a:xfrm>
          <a:off x="0" y="0"/>
          <a:ext cx="0" cy="0"/>
          <a:chOff x="0" y="0"/>
          <a:chExt cx="0" cy="0"/>
        </a:xfrm>
      </p:grpSpPr>
      <p:sp>
        <p:nvSpPr>
          <p:cNvPr id="897" name="Google Shape;897;g7ec648d6ce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8" name="Google Shape;898;g7ec648d6ce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Use beer’s law. Find optical depth to calculate irradiance</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7e99ff6d8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 name="Google Shape;130;g7e99ff6d8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Highlight the level we’ve reached. Bold title objective</a:t>
            </a:r>
            <a:endParaRPr/>
          </a:p>
          <a:p>
            <a:pPr marL="0" lvl="0" indent="0" algn="l" rtl="0">
              <a:spcBef>
                <a:spcPts val="0"/>
              </a:spcBef>
              <a:spcAft>
                <a:spcPts val="0"/>
              </a:spcAft>
              <a:buNone/>
            </a:pPr>
            <a:endParaRPr/>
          </a:p>
          <a:p>
            <a:pPr marL="0" lvl="0" indent="0" algn="l" rtl="0">
              <a:spcBef>
                <a:spcPts val="0"/>
              </a:spcBef>
              <a:spcAft>
                <a:spcPts val="0"/>
              </a:spcAft>
              <a:buNone/>
            </a:pPr>
            <a:r>
              <a:rPr lang="en"/>
              <a:t>Jess</a:t>
            </a: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7"/>
        <p:cNvGrpSpPr/>
        <p:nvPr/>
      </p:nvGrpSpPr>
      <p:grpSpPr>
        <a:xfrm>
          <a:off x="0" y="0"/>
          <a:ext cx="0" cy="0"/>
          <a:chOff x="0" y="0"/>
          <a:chExt cx="0" cy="0"/>
        </a:xfrm>
      </p:grpSpPr>
      <p:sp>
        <p:nvSpPr>
          <p:cNvPr id="908" name="Google Shape;908;g7cb1d419c4_0_1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9" name="Google Shape;909;g7cb1d419c4_0_1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500">
                <a:solidFill>
                  <a:srgbClr val="0000FF"/>
                </a:solidFill>
              </a:rPr>
              <a:t>Josh</a:t>
            </a: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3"/>
        <p:cNvGrpSpPr/>
        <p:nvPr/>
      </p:nvGrpSpPr>
      <p:grpSpPr>
        <a:xfrm>
          <a:off x="0" y="0"/>
          <a:ext cx="0" cy="0"/>
          <a:chOff x="0" y="0"/>
          <a:chExt cx="0" cy="0"/>
        </a:xfrm>
      </p:grpSpPr>
      <p:sp>
        <p:nvSpPr>
          <p:cNvPr id="914" name="Google Shape;914;g7914f0c53a_1_1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5" name="Google Shape;915;g7914f0c53a_1_1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500">
                <a:solidFill>
                  <a:srgbClr val="0000FF"/>
                </a:solidFill>
              </a:rPr>
              <a:t>Margin. Bar chart for comparison. Change “unassigned” to “margin”. WHat can we use the money to push the project forward? Buy more stuff. No penalty. Shorten budget to 2 slides max. </a:t>
            </a: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1"/>
        <p:cNvGrpSpPr/>
        <p:nvPr/>
      </p:nvGrpSpPr>
      <p:grpSpPr>
        <a:xfrm>
          <a:off x="0" y="0"/>
          <a:ext cx="0" cy="0"/>
          <a:chOff x="0" y="0"/>
          <a:chExt cx="0" cy="0"/>
        </a:xfrm>
      </p:grpSpPr>
      <p:sp>
        <p:nvSpPr>
          <p:cNvPr id="922" name="Google Shape;922;g7d17f5f173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3" name="Google Shape;923;g7d17f5f17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500">
                <a:solidFill>
                  <a:srgbClr val="0000FF"/>
                </a:solidFill>
              </a:rPr>
              <a:t>Josh</a:t>
            </a:r>
            <a:endParaRPr/>
          </a:p>
          <a:p>
            <a:pPr marL="0" lvl="0" indent="0" algn="l" rtl="0">
              <a:spcBef>
                <a:spcPts val="0"/>
              </a:spcBef>
              <a:spcAft>
                <a:spcPts val="0"/>
              </a:spcAft>
              <a:buNone/>
            </a:pP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0"/>
        <p:cNvGrpSpPr/>
        <p:nvPr/>
      </p:nvGrpSpPr>
      <p:grpSpPr>
        <a:xfrm>
          <a:off x="0" y="0"/>
          <a:ext cx="0" cy="0"/>
          <a:chOff x="0" y="0"/>
          <a:chExt cx="0" cy="0"/>
        </a:xfrm>
      </p:grpSpPr>
      <p:sp>
        <p:nvSpPr>
          <p:cNvPr id="931" name="Google Shape;931;g7d3585a46f_1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2" name="Google Shape;932;g7d3585a46f_1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0"/>
        <p:cNvGrpSpPr/>
        <p:nvPr/>
      </p:nvGrpSpPr>
      <p:grpSpPr>
        <a:xfrm>
          <a:off x="0" y="0"/>
          <a:ext cx="0" cy="0"/>
          <a:chOff x="0" y="0"/>
          <a:chExt cx="0" cy="0"/>
        </a:xfrm>
      </p:grpSpPr>
      <p:sp>
        <p:nvSpPr>
          <p:cNvPr id="941" name="Google Shape;941;g792a5aece9_1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2" name="Google Shape;942;g792a5aece9_1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6"/>
        <p:cNvGrpSpPr/>
        <p:nvPr/>
      </p:nvGrpSpPr>
      <p:grpSpPr>
        <a:xfrm>
          <a:off x="0" y="0"/>
          <a:ext cx="0" cy="0"/>
          <a:chOff x="0" y="0"/>
          <a:chExt cx="0" cy="0"/>
        </a:xfrm>
      </p:grpSpPr>
      <p:sp>
        <p:nvSpPr>
          <p:cNvPr id="947" name="Google Shape;947;g7cb1d419c4_0_1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8" name="Google Shape;948;g7cb1d419c4_0_1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500">
                <a:solidFill>
                  <a:srgbClr val="0000FF"/>
                </a:solidFill>
              </a:rPr>
              <a:t>Josh</a:t>
            </a:r>
            <a:endParaRPr sz="1500">
              <a:solidFill>
                <a:srgbClr val="0000FF"/>
              </a:solidFill>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2"/>
        <p:cNvGrpSpPr/>
        <p:nvPr/>
      </p:nvGrpSpPr>
      <p:grpSpPr>
        <a:xfrm>
          <a:off x="0" y="0"/>
          <a:ext cx="0" cy="0"/>
          <a:chOff x="0" y="0"/>
          <a:chExt cx="0" cy="0"/>
        </a:xfrm>
      </p:grpSpPr>
      <p:sp>
        <p:nvSpPr>
          <p:cNvPr id="963" name="Google Shape;963;g703b6392eb_1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4" name="Google Shape;964;g703b6392eb_1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500">
                <a:solidFill>
                  <a:srgbClr val="0000FF"/>
                </a:solidFill>
              </a:rPr>
              <a:t>Josh</a:t>
            </a:r>
            <a:endParaRPr sz="1500">
              <a:solidFill>
                <a:srgbClr val="0000FF"/>
              </a:solidFill>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8"/>
        <p:cNvGrpSpPr/>
        <p:nvPr/>
      </p:nvGrpSpPr>
      <p:grpSpPr>
        <a:xfrm>
          <a:off x="0" y="0"/>
          <a:ext cx="0" cy="0"/>
          <a:chOff x="0" y="0"/>
          <a:chExt cx="0" cy="0"/>
        </a:xfrm>
      </p:grpSpPr>
      <p:sp>
        <p:nvSpPr>
          <p:cNvPr id="979" name="Google Shape;979;g7a6c1bd13b_24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0" name="Google Shape;980;g7a6c1bd13b_24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Not complete</a:t>
            </a: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6"/>
        <p:cNvGrpSpPr/>
        <p:nvPr/>
      </p:nvGrpSpPr>
      <p:grpSpPr>
        <a:xfrm>
          <a:off x="0" y="0"/>
          <a:ext cx="0" cy="0"/>
          <a:chOff x="0" y="0"/>
          <a:chExt cx="0" cy="0"/>
        </a:xfrm>
      </p:grpSpPr>
      <p:sp>
        <p:nvSpPr>
          <p:cNvPr id="987" name="Google Shape;987;g792a5aece9_1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8" name="Google Shape;988;g792a5aece9_1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2"/>
        <p:cNvGrpSpPr/>
        <p:nvPr/>
      </p:nvGrpSpPr>
      <p:grpSpPr>
        <a:xfrm>
          <a:off x="0" y="0"/>
          <a:ext cx="0" cy="0"/>
          <a:chOff x="0" y="0"/>
          <a:chExt cx="0" cy="0"/>
        </a:xfrm>
      </p:grpSpPr>
      <p:sp>
        <p:nvSpPr>
          <p:cNvPr id="993" name="Google Shape;993;g7a6c1bd13b_18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4" name="Google Shape;994;g7a6c1bd13b_18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534fadc250f589ff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 name="Google Shape;137;g534fadc250f589ff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Start with GSE, Begin taking irradiance measurements with Solar Tracker on, after  solar noon turn the tracker off, wait for the FOV to move off of the sun, Analyze data</a:t>
            </a:r>
            <a:endParaRPr/>
          </a:p>
          <a:p>
            <a:pPr marL="0" lvl="0" indent="0" algn="l" rtl="0">
              <a:spcBef>
                <a:spcPts val="0"/>
              </a:spcBef>
              <a:spcAft>
                <a:spcPts val="0"/>
              </a:spcAft>
              <a:buNone/>
            </a:pPr>
            <a:r>
              <a:rPr lang="en"/>
              <a:t>~1.5 min</a:t>
            </a:r>
            <a:endParaRPr/>
          </a:p>
          <a:p>
            <a:pPr marL="0" lvl="0" indent="0" algn="l" rtl="0">
              <a:spcBef>
                <a:spcPts val="0"/>
              </a:spcBef>
              <a:spcAft>
                <a:spcPts val="0"/>
              </a:spcAft>
              <a:buNone/>
            </a:pPr>
            <a:endParaRPr/>
          </a:p>
          <a:p>
            <a:pPr marL="0" lvl="0" indent="0" algn="l" rtl="0">
              <a:spcBef>
                <a:spcPts val="0"/>
              </a:spcBef>
              <a:spcAft>
                <a:spcPts val="0"/>
              </a:spcAft>
              <a:buNone/>
            </a:pPr>
            <a:r>
              <a:rPr lang="en"/>
              <a:t>Jess</a:t>
            </a: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1"/>
        <p:cNvGrpSpPr/>
        <p:nvPr/>
      </p:nvGrpSpPr>
      <p:grpSpPr>
        <a:xfrm>
          <a:off x="0" y="0"/>
          <a:ext cx="0" cy="0"/>
          <a:chOff x="0" y="0"/>
          <a:chExt cx="0" cy="0"/>
        </a:xfrm>
      </p:grpSpPr>
      <p:sp>
        <p:nvSpPr>
          <p:cNvPr id="1002" name="Google Shape;1002;g7914f0c53a_1_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3" name="Google Shape;1003;g7914f0c53a_1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500">
                <a:solidFill>
                  <a:srgbClr val="0000FF"/>
                </a:solidFill>
              </a:rPr>
              <a:t>Sara</a:t>
            </a:r>
            <a:endParaRPr/>
          </a:p>
          <a:p>
            <a:pPr marL="0" lvl="0" indent="0" algn="l" rtl="0">
              <a:spcBef>
                <a:spcPts val="0"/>
              </a:spcBef>
              <a:spcAft>
                <a:spcPts val="0"/>
              </a:spcAft>
              <a:buNone/>
            </a:pPr>
            <a:r>
              <a:rPr lang="en"/>
              <a:t>NOTES: This is a to scale Zemax rendering of the NanoSAM Optics system. Give overview of optical system design and purpose of each component (filters-get desired wavelength, aperture stop-meet MTF and allow desired amount of light into the system, off-axis parabolic mirror-focus light through field stop onto photodetector, field stop-meet vertical resolution/FOV requirement).  Mention key dimensions allow the system to fit within a 1U cubesat.</a:t>
            </a: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9"/>
        <p:cNvGrpSpPr/>
        <p:nvPr/>
      </p:nvGrpSpPr>
      <p:grpSpPr>
        <a:xfrm>
          <a:off x="0" y="0"/>
          <a:ext cx="0" cy="0"/>
          <a:chOff x="0" y="0"/>
          <a:chExt cx="0" cy="0"/>
        </a:xfrm>
      </p:grpSpPr>
      <p:sp>
        <p:nvSpPr>
          <p:cNvPr id="1010" name="Google Shape;1010;g7a6c1bd13b_24_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1" name="Google Shape;1011;g7a6c1bd13b_24_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6"/>
        <p:cNvGrpSpPr/>
        <p:nvPr/>
      </p:nvGrpSpPr>
      <p:grpSpPr>
        <a:xfrm>
          <a:off x="0" y="0"/>
          <a:ext cx="0" cy="0"/>
          <a:chOff x="0" y="0"/>
          <a:chExt cx="0" cy="0"/>
        </a:xfrm>
      </p:grpSpPr>
      <p:sp>
        <p:nvSpPr>
          <p:cNvPr id="1017" name="Google Shape;1017;g792a5aece9_0_1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8" name="Google Shape;1018;g792a5aece9_0_1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6"/>
        <p:cNvGrpSpPr/>
        <p:nvPr/>
      </p:nvGrpSpPr>
      <p:grpSpPr>
        <a:xfrm>
          <a:off x="0" y="0"/>
          <a:ext cx="0" cy="0"/>
          <a:chOff x="0" y="0"/>
          <a:chExt cx="0" cy="0"/>
        </a:xfrm>
      </p:grpSpPr>
      <p:sp>
        <p:nvSpPr>
          <p:cNvPr id="1027" name="Google Shape;1027;g7a6c1bd13b_3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8" name="Google Shape;1028;g7a6c1bd13b_3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NOTES: NanoSAM is allowed 85.6% MTF degradation in order to meet or exceed SAM MTF.  Explain what MTF is.  Show scaled MTF vs defocus/lateral image plane displacements plots with visual diagram.  Give acceptable displacement for each direction (defocus, lateral image plane displacements).  State shim thickness required to meet MTF alignment requirements.</a:t>
            </a:r>
            <a:endParaRPr/>
          </a:p>
          <a:p>
            <a:pPr marL="0" lvl="0" indent="0" algn="l" rtl="0">
              <a:spcBef>
                <a:spcPts val="0"/>
              </a:spcBef>
              <a:spcAft>
                <a:spcPts val="0"/>
              </a:spcAft>
              <a:buNone/>
            </a:pPr>
            <a:endParaRPr/>
          </a:p>
          <a:p>
            <a:pPr marL="0" lvl="0" indent="0" algn="l" rtl="0">
              <a:spcBef>
                <a:spcPts val="0"/>
              </a:spcBef>
              <a:spcAft>
                <a:spcPts val="0"/>
              </a:spcAft>
              <a:buNone/>
            </a:pPr>
            <a:r>
              <a:rPr lang="en"/>
              <a:t>Zoltan: need to introduce MTF</a:t>
            </a:r>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1"/>
        <p:cNvGrpSpPr/>
        <p:nvPr/>
      </p:nvGrpSpPr>
      <p:grpSpPr>
        <a:xfrm>
          <a:off x="0" y="0"/>
          <a:ext cx="0" cy="0"/>
          <a:chOff x="0" y="0"/>
          <a:chExt cx="0" cy="0"/>
        </a:xfrm>
      </p:grpSpPr>
      <p:sp>
        <p:nvSpPr>
          <p:cNvPr id="1042" name="Google Shape;1042;g7a6c1bd13b_1_3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3" name="Google Shape;1043;g7a6c1bd13b_1_3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1"/>
        <p:cNvGrpSpPr/>
        <p:nvPr/>
      </p:nvGrpSpPr>
      <p:grpSpPr>
        <a:xfrm>
          <a:off x="0" y="0"/>
          <a:ext cx="0" cy="0"/>
          <a:chOff x="0" y="0"/>
          <a:chExt cx="0" cy="0"/>
        </a:xfrm>
      </p:grpSpPr>
      <p:sp>
        <p:nvSpPr>
          <p:cNvPr id="1062" name="Google Shape;1062;g7a6c1bd13b_1_3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3" name="Google Shape;1063;g7a6c1bd13b_1_3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6"/>
        <p:cNvGrpSpPr/>
        <p:nvPr/>
      </p:nvGrpSpPr>
      <p:grpSpPr>
        <a:xfrm>
          <a:off x="0" y="0"/>
          <a:ext cx="0" cy="0"/>
          <a:chOff x="0" y="0"/>
          <a:chExt cx="0" cy="0"/>
        </a:xfrm>
      </p:grpSpPr>
      <p:sp>
        <p:nvSpPr>
          <p:cNvPr id="1077" name="Google Shape;1077;g703b6392eb_1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8" name="Google Shape;1078;g703b6392eb_1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Procedure supervised by ball engineer and customer</a:t>
            </a:r>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5"/>
        <p:cNvGrpSpPr/>
        <p:nvPr/>
      </p:nvGrpSpPr>
      <p:grpSpPr>
        <a:xfrm>
          <a:off x="0" y="0"/>
          <a:ext cx="0" cy="0"/>
          <a:chOff x="0" y="0"/>
          <a:chExt cx="0" cy="0"/>
        </a:xfrm>
      </p:grpSpPr>
      <p:sp>
        <p:nvSpPr>
          <p:cNvPr id="1086" name="Google Shape;1086;g7eae93d08e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7" name="Google Shape;1087;g7eae93d08e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Procedure supervised by ball engineer and customer</a:t>
            </a:r>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4"/>
        <p:cNvGrpSpPr/>
        <p:nvPr/>
      </p:nvGrpSpPr>
      <p:grpSpPr>
        <a:xfrm>
          <a:off x="0" y="0"/>
          <a:ext cx="0" cy="0"/>
          <a:chOff x="0" y="0"/>
          <a:chExt cx="0" cy="0"/>
        </a:xfrm>
      </p:grpSpPr>
      <p:sp>
        <p:nvSpPr>
          <p:cNvPr id="1095" name="Google Shape;1095;g7a6c1bd13b_1_3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6" name="Google Shape;1096;g7a6c1bd13b_1_3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NOTES: NanoSAM is allowed 85.6% MTF degradation in order to meet or exceed SAM MTF.  Explain what MTF is.  Show scaled MTF vs defocus/lateral image plane displacements plots with visual diagram.  Give acceptable displacement for each direction (defocus, lateral image plane displacements).  State shim thickness required to meet MTF alignment requirements.</a:t>
            </a:r>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2"/>
        <p:cNvGrpSpPr/>
        <p:nvPr/>
      </p:nvGrpSpPr>
      <p:grpSpPr>
        <a:xfrm>
          <a:off x="0" y="0"/>
          <a:ext cx="0" cy="0"/>
          <a:chOff x="0" y="0"/>
          <a:chExt cx="0" cy="0"/>
        </a:xfrm>
      </p:grpSpPr>
      <p:sp>
        <p:nvSpPr>
          <p:cNvPr id="1103" name="Google Shape;1103;g7ec7db9b0e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4" name="Google Shape;1104;g7ec7db9b0e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Backup slide</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733e26fa3b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 name="Google Shape;143;g733e26fa3b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Sara</a:t>
            </a:r>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1"/>
        <p:cNvGrpSpPr/>
        <p:nvPr/>
      </p:nvGrpSpPr>
      <p:grpSpPr>
        <a:xfrm>
          <a:off x="0" y="0"/>
          <a:ext cx="0" cy="0"/>
          <a:chOff x="0" y="0"/>
          <a:chExt cx="0" cy="0"/>
        </a:xfrm>
      </p:grpSpPr>
      <p:sp>
        <p:nvSpPr>
          <p:cNvPr id="1112" name="Google Shape;1112;g703b6392eb_11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3" name="Google Shape;1113;g703b6392eb_11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Procedure supervised by ball engineer and customer</a:t>
            </a:r>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8"/>
        <p:cNvGrpSpPr/>
        <p:nvPr/>
      </p:nvGrpSpPr>
      <p:grpSpPr>
        <a:xfrm>
          <a:off x="0" y="0"/>
          <a:ext cx="0" cy="0"/>
          <a:chOff x="0" y="0"/>
          <a:chExt cx="0" cy="0"/>
        </a:xfrm>
      </p:grpSpPr>
      <p:sp>
        <p:nvSpPr>
          <p:cNvPr id="1119" name="Google Shape;1119;g792a5aece9_1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0" name="Google Shape;1120;g792a5aece9_1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4"/>
        <p:cNvGrpSpPr/>
        <p:nvPr/>
      </p:nvGrpSpPr>
      <p:grpSpPr>
        <a:xfrm>
          <a:off x="0" y="0"/>
          <a:ext cx="0" cy="0"/>
          <a:chOff x="0" y="0"/>
          <a:chExt cx="0" cy="0"/>
        </a:xfrm>
      </p:grpSpPr>
      <p:sp>
        <p:nvSpPr>
          <p:cNvPr id="1125" name="Google Shape;1125;g7a6c1bd13b_24_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6" name="Google Shape;1126;g7a6c1bd13b_24_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Remind here that we are meeting the power requirement </a:t>
            </a:r>
            <a:endParaRPr/>
          </a:p>
          <a:p>
            <a:pPr marL="0" lvl="0" indent="0" algn="l" rtl="0">
              <a:spcBef>
                <a:spcPts val="0"/>
              </a:spcBef>
              <a:spcAft>
                <a:spcPts val="0"/>
              </a:spcAft>
              <a:buNone/>
            </a:pPr>
            <a:r>
              <a:rPr lang="en"/>
              <a:t>Might want to make this a power draw slide from each component.</a:t>
            </a:r>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2"/>
        <p:cNvGrpSpPr/>
        <p:nvPr/>
      </p:nvGrpSpPr>
      <p:grpSpPr>
        <a:xfrm>
          <a:off x="0" y="0"/>
          <a:ext cx="0" cy="0"/>
          <a:chOff x="0" y="0"/>
          <a:chExt cx="0" cy="0"/>
        </a:xfrm>
      </p:grpSpPr>
      <p:sp>
        <p:nvSpPr>
          <p:cNvPr id="1133" name="Google Shape;1133;g7a6c1bd13b_1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4" name="Google Shape;1134;g7a6c1bd13b_1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9"/>
        <p:cNvGrpSpPr/>
        <p:nvPr/>
      </p:nvGrpSpPr>
      <p:grpSpPr>
        <a:xfrm>
          <a:off x="0" y="0"/>
          <a:ext cx="0" cy="0"/>
          <a:chOff x="0" y="0"/>
          <a:chExt cx="0" cy="0"/>
        </a:xfrm>
      </p:grpSpPr>
      <p:sp>
        <p:nvSpPr>
          <p:cNvPr id="1140" name="Google Shape;1140;g7a6c1bd13b_10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1" name="Google Shape;1141;g7a6c1bd13b_1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6"/>
        <p:cNvGrpSpPr/>
        <p:nvPr/>
      </p:nvGrpSpPr>
      <p:grpSpPr>
        <a:xfrm>
          <a:off x="0" y="0"/>
          <a:ext cx="0" cy="0"/>
          <a:chOff x="0" y="0"/>
          <a:chExt cx="0" cy="0"/>
        </a:xfrm>
      </p:grpSpPr>
      <p:sp>
        <p:nvSpPr>
          <p:cNvPr id="1147" name="Google Shape;1147;g7ab1f57097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8" name="Google Shape;1148;g7ab1f57097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Chart is in NanoSAM/Software for edits</a:t>
            </a:r>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3"/>
        <p:cNvGrpSpPr/>
        <p:nvPr/>
      </p:nvGrpSpPr>
      <p:grpSpPr>
        <a:xfrm>
          <a:off x="0" y="0"/>
          <a:ext cx="0" cy="0"/>
          <a:chOff x="0" y="0"/>
          <a:chExt cx="0" cy="0"/>
        </a:xfrm>
      </p:grpSpPr>
      <p:sp>
        <p:nvSpPr>
          <p:cNvPr id="1154" name="Google Shape;1154;g7ab1f57097_1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5" name="Google Shape;1155;g7ab1f57097_1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0"/>
        <p:cNvGrpSpPr/>
        <p:nvPr/>
      </p:nvGrpSpPr>
      <p:grpSpPr>
        <a:xfrm>
          <a:off x="0" y="0"/>
          <a:ext cx="0" cy="0"/>
          <a:chOff x="0" y="0"/>
          <a:chExt cx="0" cy="0"/>
        </a:xfrm>
      </p:grpSpPr>
      <p:sp>
        <p:nvSpPr>
          <p:cNvPr id="1161" name="Google Shape;1161;g7d3585a46f_1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2" name="Google Shape;1162;g7d3585a46f_1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0"/>
        <p:cNvGrpSpPr/>
        <p:nvPr/>
      </p:nvGrpSpPr>
      <p:grpSpPr>
        <a:xfrm>
          <a:off x="0" y="0"/>
          <a:ext cx="0" cy="0"/>
          <a:chOff x="0" y="0"/>
          <a:chExt cx="0" cy="0"/>
        </a:xfrm>
      </p:grpSpPr>
      <p:sp>
        <p:nvSpPr>
          <p:cNvPr id="1171" name="Google Shape;1171;g792a5aece9_1_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2" name="Google Shape;1172;g792a5aece9_1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6"/>
        <p:cNvGrpSpPr/>
        <p:nvPr/>
      </p:nvGrpSpPr>
      <p:grpSpPr>
        <a:xfrm>
          <a:off x="0" y="0"/>
          <a:ext cx="0" cy="0"/>
          <a:chOff x="0" y="0"/>
          <a:chExt cx="0" cy="0"/>
        </a:xfrm>
      </p:grpSpPr>
      <p:sp>
        <p:nvSpPr>
          <p:cNvPr id="1177" name="Google Shape;1177;g792a5aece9_1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8" name="Google Shape;1178;g792a5aece9_1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Should we add alignment into this</a:t>
            </a: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grpSp>
        <p:nvGrpSpPr>
          <p:cNvPr id="10" name="Google Shape;10;p2"/>
          <p:cNvGrpSpPr/>
          <p:nvPr/>
        </p:nvGrpSpPr>
        <p:grpSpPr>
          <a:xfrm>
            <a:off x="4350279" y="2855377"/>
            <a:ext cx="443589" cy="105632"/>
            <a:chOff x="4137525" y="2915950"/>
            <a:chExt cx="869100" cy="207000"/>
          </a:xfrm>
        </p:grpSpPr>
        <p:sp>
          <p:nvSpPr>
            <p:cNvPr id="11" name="Google Shape;11;p2"/>
            <p:cNvSpPr/>
            <p:nvPr/>
          </p:nvSpPr>
          <p:spPr>
            <a:xfrm>
              <a:off x="4468575" y="2915950"/>
              <a:ext cx="207000" cy="207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4799625" y="2915950"/>
              <a:ext cx="207000" cy="207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4137525" y="2915950"/>
              <a:ext cx="207000" cy="207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 name="Google Shape;14;p2"/>
          <p:cNvSpPr txBox="1">
            <a:spLocks noGrp="1"/>
          </p:cNvSpPr>
          <p:nvPr>
            <p:ph type="ctrTitle"/>
          </p:nvPr>
        </p:nvSpPr>
        <p:spPr>
          <a:xfrm>
            <a:off x="671258" y="990800"/>
            <a:ext cx="7801500" cy="1730100"/>
          </a:xfrm>
          <a:prstGeom prst="rect">
            <a:avLst/>
          </a:prstGeom>
        </p:spPr>
        <p:txBody>
          <a:bodyPr spcFirstLastPara="1" wrap="square" lIns="91425" tIns="91425" rIns="91425" bIns="91425" anchor="b" anchorCtr="0">
            <a:no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a:endParaRPr/>
          </a:p>
        </p:txBody>
      </p:sp>
      <p:sp>
        <p:nvSpPr>
          <p:cNvPr id="15" name="Google Shape;15;p2"/>
          <p:cNvSpPr txBox="1">
            <a:spLocks noGrp="1"/>
          </p:cNvSpPr>
          <p:nvPr>
            <p:ph type="subTitle" idx="1"/>
          </p:nvPr>
        </p:nvSpPr>
        <p:spPr>
          <a:xfrm>
            <a:off x="671250" y="3174876"/>
            <a:ext cx="78015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16" name="Google Shape;16;p2"/>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17" name="Google Shape;17;p2"/>
          <p:cNvPicPr preferRelativeResize="0"/>
          <p:nvPr/>
        </p:nvPicPr>
        <p:blipFill>
          <a:blip r:embed="rId2" cstate="print">
            <a:alphaModFix/>
            <a:extLst>
              <a:ext uri="{28A0092B-C50C-407E-A947-70E740481C1C}">
                <a14:useLocalDpi xmlns:a14="http://schemas.microsoft.com/office/drawing/2010/main"/>
              </a:ext>
            </a:extLst>
          </a:blip>
          <a:stretch>
            <a:fillRect/>
          </a:stretch>
        </p:blipFill>
        <p:spPr>
          <a:xfrm>
            <a:off x="46275" y="37475"/>
            <a:ext cx="665100" cy="665100"/>
          </a:xfrm>
          <a:prstGeom prst="rect">
            <a:avLst/>
          </a:prstGeom>
          <a:noFill/>
          <a:ln>
            <a:noFill/>
          </a:ln>
          <a:effectLst>
            <a:reflection stA="40000" endPos="30000" dist="19050" dir="5400000" fadeDir="5400012" sy="-100000" algn="bl" rotWithShape="0"/>
          </a:effectLst>
        </p:spPr>
      </p:pic>
      <p:pic>
        <p:nvPicPr>
          <p:cNvPr id="18" name="Google Shape;18;p2"/>
          <p:cNvPicPr preferRelativeResize="0"/>
          <p:nvPr/>
        </p:nvPicPr>
        <p:blipFill>
          <a:blip r:embed="rId3" cstate="print">
            <a:alphaModFix/>
            <a:extLst>
              <a:ext uri="{28A0092B-C50C-407E-A947-70E740481C1C}">
                <a14:useLocalDpi xmlns:a14="http://schemas.microsoft.com/office/drawing/2010/main"/>
              </a:ext>
            </a:extLst>
          </a:blip>
          <a:stretch>
            <a:fillRect/>
          </a:stretch>
        </p:blipFill>
        <p:spPr>
          <a:xfrm>
            <a:off x="8431275" y="37475"/>
            <a:ext cx="665100" cy="665100"/>
          </a:xfrm>
          <a:prstGeom prst="rect">
            <a:avLst/>
          </a:prstGeom>
          <a:noFill/>
          <a:ln>
            <a:noFill/>
          </a:ln>
          <a:effectLst>
            <a:reflection stA="29000" endPos="28000" dist="9525" dir="5400000" fadeDir="5400012" sy="-100000" algn="bl" rotWithShape="0"/>
          </a:effectLst>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68"/>
        <p:cNvGrpSpPr/>
        <p:nvPr/>
      </p:nvGrpSpPr>
      <p:grpSpPr>
        <a:xfrm>
          <a:off x="0" y="0"/>
          <a:ext cx="0" cy="0"/>
          <a:chOff x="0" y="0"/>
          <a:chExt cx="0" cy="0"/>
        </a:xfrm>
      </p:grpSpPr>
      <p:sp>
        <p:nvSpPr>
          <p:cNvPr id="69" name="Google Shape;69;p11"/>
          <p:cNvSpPr txBox="1">
            <a:spLocks noGrp="1"/>
          </p:cNvSpPr>
          <p:nvPr>
            <p:ph type="title" hasCustomPrompt="1"/>
          </p:nvPr>
        </p:nvSpPr>
        <p:spPr>
          <a:xfrm>
            <a:off x="311700" y="1255275"/>
            <a:ext cx="8520600" cy="18906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70" name="Google Shape;70;p11"/>
          <p:cNvSpPr txBox="1">
            <a:spLocks noGrp="1"/>
          </p:cNvSpPr>
          <p:nvPr>
            <p:ph type="body" idx="1"/>
          </p:nvPr>
        </p:nvSpPr>
        <p:spPr>
          <a:xfrm>
            <a:off x="311700" y="32284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71" name="Google Shape;71;p11"/>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72" name="Google Shape;72;p11"/>
          <p:cNvPicPr preferRelativeResize="0"/>
          <p:nvPr/>
        </p:nvPicPr>
        <p:blipFill>
          <a:blip r:embed="rId2" cstate="print">
            <a:alphaModFix/>
            <a:extLst>
              <a:ext uri="{28A0092B-C50C-407E-A947-70E740481C1C}">
                <a14:useLocalDpi xmlns:a14="http://schemas.microsoft.com/office/drawing/2010/main"/>
              </a:ext>
            </a:extLst>
          </a:blip>
          <a:stretch>
            <a:fillRect/>
          </a:stretch>
        </p:blipFill>
        <p:spPr>
          <a:xfrm>
            <a:off x="8431275" y="37475"/>
            <a:ext cx="665100" cy="665100"/>
          </a:xfrm>
          <a:prstGeom prst="rect">
            <a:avLst/>
          </a:prstGeom>
          <a:noFill/>
          <a:ln>
            <a:noFill/>
          </a:ln>
          <a:effectLst>
            <a:reflection stA="29000" endPos="28000" dist="9525" dir="5400000" fadeDir="5400012" sy="-100000" algn="bl" rotWithShape="0"/>
          </a:effectLst>
        </p:spPr>
      </p:pic>
      <p:pic>
        <p:nvPicPr>
          <p:cNvPr id="73" name="Google Shape;73;p11"/>
          <p:cNvPicPr preferRelativeResize="0"/>
          <p:nvPr/>
        </p:nvPicPr>
        <p:blipFill>
          <a:blip r:embed="rId3" cstate="print">
            <a:alphaModFix/>
            <a:extLst>
              <a:ext uri="{28A0092B-C50C-407E-A947-70E740481C1C}">
                <a14:useLocalDpi xmlns:a14="http://schemas.microsoft.com/office/drawing/2010/main"/>
              </a:ext>
            </a:extLst>
          </a:blip>
          <a:stretch>
            <a:fillRect/>
          </a:stretch>
        </p:blipFill>
        <p:spPr>
          <a:xfrm>
            <a:off x="46275" y="37475"/>
            <a:ext cx="665100" cy="665100"/>
          </a:xfrm>
          <a:prstGeom prst="rect">
            <a:avLst/>
          </a:prstGeom>
          <a:noFill/>
          <a:ln>
            <a:noFill/>
          </a:ln>
          <a:effectLst>
            <a:reflection stA="40000" endPos="30000" dist="19050" dir="5400000" fadeDir="5400012" sy="-100000" algn="bl" rotWithShape="0"/>
          </a:effectLst>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4"/>
        <p:cNvGrpSpPr/>
        <p:nvPr/>
      </p:nvGrpSpPr>
      <p:grpSpPr>
        <a:xfrm>
          <a:off x="0" y="0"/>
          <a:ext cx="0" cy="0"/>
          <a:chOff x="0" y="0"/>
          <a:chExt cx="0" cy="0"/>
        </a:xfrm>
      </p:grpSpPr>
      <p:sp>
        <p:nvSpPr>
          <p:cNvPr id="75" name="Google Shape;75;p12"/>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76" name="Google Shape;76;p12"/>
          <p:cNvPicPr preferRelativeResize="0"/>
          <p:nvPr/>
        </p:nvPicPr>
        <p:blipFill>
          <a:blip r:embed="rId2" cstate="print">
            <a:alphaModFix/>
            <a:extLst>
              <a:ext uri="{28A0092B-C50C-407E-A947-70E740481C1C}">
                <a14:useLocalDpi xmlns:a14="http://schemas.microsoft.com/office/drawing/2010/main"/>
              </a:ext>
            </a:extLst>
          </a:blip>
          <a:stretch>
            <a:fillRect/>
          </a:stretch>
        </p:blipFill>
        <p:spPr>
          <a:xfrm>
            <a:off x="8431275" y="37475"/>
            <a:ext cx="665100" cy="665100"/>
          </a:xfrm>
          <a:prstGeom prst="rect">
            <a:avLst/>
          </a:prstGeom>
          <a:noFill/>
          <a:ln>
            <a:noFill/>
          </a:ln>
          <a:effectLst>
            <a:reflection stA="29000" endPos="28000" dist="9525" dir="5400000" fadeDir="5400012" sy="-100000" algn="bl" rotWithShape="0"/>
          </a:effectLst>
        </p:spPr>
      </p:pic>
      <p:pic>
        <p:nvPicPr>
          <p:cNvPr id="77" name="Google Shape;77;p12"/>
          <p:cNvPicPr preferRelativeResize="0"/>
          <p:nvPr/>
        </p:nvPicPr>
        <p:blipFill>
          <a:blip r:embed="rId3" cstate="print">
            <a:alphaModFix/>
            <a:extLst>
              <a:ext uri="{28A0092B-C50C-407E-A947-70E740481C1C}">
                <a14:useLocalDpi xmlns:a14="http://schemas.microsoft.com/office/drawing/2010/main"/>
              </a:ext>
            </a:extLst>
          </a:blip>
          <a:stretch>
            <a:fillRect/>
          </a:stretch>
        </p:blipFill>
        <p:spPr>
          <a:xfrm>
            <a:off x="46275" y="37475"/>
            <a:ext cx="665100" cy="665100"/>
          </a:xfrm>
          <a:prstGeom prst="rect">
            <a:avLst/>
          </a:prstGeom>
          <a:noFill/>
          <a:ln>
            <a:noFill/>
          </a:ln>
          <a:effectLst>
            <a:reflection stA="40000" endPos="30000" dist="19050" dir="5400000" fadeDir="5400012" sy="-100000" algn="bl" rotWithShape="0"/>
          </a:effectLst>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9"/>
        <p:cNvGrpSpPr/>
        <p:nvPr/>
      </p:nvGrpSpPr>
      <p:grpSpPr>
        <a:xfrm>
          <a:off x="0" y="0"/>
          <a:ext cx="0" cy="0"/>
          <a:chOff x="0" y="0"/>
          <a:chExt cx="0" cy="0"/>
        </a:xfrm>
      </p:grpSpPr>
      <p:sp>
        <p:nvSpPr>
          <p:cNvPr id="20" name="Google Shape;20;p3"/>
          <p:cNvSpPr txBox="1">
            <a:spLocks noGrp="1"/>
          </p:cNvSpPr>
          <p:nvPr>
            <p:ph type="title"/>
          </p:nvPr>
        </p:nvSpPr>
        <p:spPr>
          <a:xfrm>
            <a:off x="671250" y="2141250"/>
            <a:ext cx="7852200" cy="8610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21" name="Google Shape;21;p3"/>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lvl1pPr lvl="0">
              <a:buNone/>
              <a:defRPr sz="1200"/>
            </a:lvl1pPr>
            <a:lvl2pPr lvl="1">
              <a:buNone/>
              <a:defRPr sz="1200"/>
            </a:lvl2pPr>
            <a:lvl3pPr lvl="2">
              <a:buNone/>
              <a:defRPr sz="1200"/>
            </a:lvl3pPr>
            <a:lvl4pPr lvl="3">
              <a:buNone/>
              <a:defRPr sz="1200"/>
            </a:lvl4pPr>
            <a:lvl5pPr lvl="4">
              <a:buNone/>
              <a:defRPr sz="1200"/>
            </a:lvl5pPr>
            <a:lvl6pPr lvl="5">
              <a:buNone/>
              <a:defRPr sz="1200"/>
            </a:lvl6pPr>
            <a:lvl7pPr lvl="6">
              <a:buNone/>
              <a:defRPr sz="1200"/>
            </a:lvl7pPr>
            <a:lvl8pPr lvl="7">
              <a:buNone/>
              <a:defRPr sz="1200"/>
            </a:lvl8pPr>
            <a:lvl9pPr lvl="8">
              <a:buNone/>
              <a:defRPr sz="1200"/>
            </a:lvl9pPr>
          </a:lstStyle>
          <a:p>
            <a:pPr marL="0" lvl="0" indent="0" algn="r" rtl="0">
              <a:spcBef>
                <a:spcPts val="0"/>
              </a:spcBef>
              <a:spcAft>
                <a:spcPts val="0"/>
              </a:spcAft>
              <a:buNone/>
            </a:pPr>
            <a:fld id="{00000000-1234-1234-1234-123412341234}" type="slidenum">
              <a:rPr lang="en"/>
              <a:t>‹#›</a:t>
            </a:fld>
            <a:endParaRPr/>
          </a:p>
        </p:txBody>
      </p:sp>
      <p:pic>
        <p:nvPicPr>
          <p:cNvPr id="22" name="Google Shape;22;p3"/>
          <p:cNvPicPr preferRelativeResize="0"/>
          <p:nvPr/>
        </p:nvPicPr>
        <p:blipFill>
          <a:blip r:embed="rId2" cstate="print">
            <a:alphaModFix/>
            <a:extLst>
              <a:ext uri="{28A0092B-C50C-407E-A947-70E740481C1C}">
                <a14:useLocalDpi xmlns:a14="http://schemas.microsoft.com/office/drawing/2010/main"/>
              </a:ext>
            </a:extLst>
          </a:blip>
          <a:stretch>
            <a:fillRect/>
          </a:stretch>
        </p:blipFill>
        <p:spPr>
          <a:xfrm>
            <a:off x="8431275" y="37475"/>
            <a:ext cx="665100" cy="665100"/>
          </a:xfrm>
          <a:prstGeom prst="rect">
            <a:avLst/>
          </a:prstGeom>
          <a:noFill/>
          <a:ln>
            <a:noFill/>
          </a:ln>
          <a:effectLst>
            <a:reflection stA="29000" endPos="28000" dist="9525" dir="5400000" fadeDir="5400012" sy="-100000" algn="bl" rotWithShape="0"/>
          </a:effectLst>
        </p:spPr>
      </p:pic>
      <p:pic>
        <p:nvPicPr>
          <p:cNvPr id="23" name="Google Shape;23;p3"/>
          <p:cNvPicPr preferRelativeResize="0"/>
          <p:nvPr/>
        </p:nvPicPr>
        <p:blipFill>
          <a:blip r:embed="rId3" cstate="print">
            <a:alphaModFix/>
            <a:extLst>
              <a:ext uri="{28A0092B-C50C-407E-A947-70E740481C1C}">
                <a14:useLocalDpi xmlns:a14="http://schemas.microsoft.com/office/drawing/2010/main"/>
              </a:ext>
            </a:extLst>
          </a:blip>
          <a:stretch>
            <a:fillRect/>
          </a:stretch>
        </p:blipFill>
        <p:spPr>
          <a:xfrm>
            <a:off x="46275" y="37475"/>
            <a:ext cx="665100" cy="665100"/>
          </a:xfrm>
          <a:prstGeom prst="rect">
            <a:avLst/>
          </a:prstGeom>
          <a:noFill/>
          <a:ln>
            <a:noFill/>
          </a:ln>
          <a:effectLst>
            <a:reflection stA="40000" endPos="30000" dist="19050" dir="5400000" fadeDir="5400012" sy="-100000" algn="bl" rotWithShape="0"/>
          </a:effectLst>
        </p:spPr>
      </p:pic>
      <p:pic>
        <p:nvPicPr>
          <p:cNvPr id="24" name="Google Shape;24;p3"/>
          <p:cNvPicPr preferRelativeResize="0"/>
          <p:nvPr/>
        </p:nvPicPr>
        <p:blipFill rotWithShape="1">
          <a:blip r:embed="rId4" cstate="print">
            <a:alphaModFix amt="13000"/>
            <a:extLst>
              <a:ext uri="{28A0092B-C50C-407E-A947-70E740481C1C}">
                <a14:useLocalDpi xmlns:a14="http://schemas.microsoft.com/office/drawing/2010/main"/>
              </a:ext>
            </a:extLst>
          </a:blip>
          <a:srcRect/>
          <a:stretch/>
        </p:blipFill>
        <p:spPr>
          <a:xfrm>
            <a:off x="2675650" y="564450"/>
            <a:ext cx="3968174" cy="3937977"/>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5"/>
        <p:cNvGrpSpPr/>
        <p:nvPr/>
      </p:nvGrpSpPr>
      <p:grpSpPr>
        <a:xfrm>
          <a:off x="0" y="0"/>
          <a:ext cx="0" cy="0"/>
          <a:chOff x="0" y="0"/>
          <a:chExt cx="0" cy="0"/>
        </a:xfrm>
      </p:grpSpPr>
      <p:sp>
        <p:nvSpPr>
          <p:cNvPr id="26" name="Google Shape;26;p4"/>
          <p:cNvSpPr txBox="1">
            <a:spLocks noGrp="1"/>
          </p:cNvSpPr>
          <p:nvPr>
            <p:ph type="title"/>
          </p:nvPr>
        </p:nvSpPr>
        <p:spPr>
          <a:xfrm>
            <a:off x="346050" y="83675"/>
            <a:ext cx="8520600" cy="572700"/>
          </a:xfrm>
          <a:prstGeom prst="rect">
            <a:avLst/>
          </a:prstGeom>
        </p:spPr>
        <p:txBody>
          <a:bodyPr spcFirstLastPara="1" wrap="square" lIns="91425" tIns="91425" rIns="91425" bIns="91425" anchor="t" anchorCtr="0">
            <a:noAutofit/>
          </a:bodyPr>
          <a:lstStyle>
            <a:lvl1pPr lvl="0" algn="ctr">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7" name="Google Shape;27;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28" name="Google Shape;28;p4"/>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29" name="Google Shape;29;p4"/>
          <p:cNvPicPr preferRelativeResize="0"/>
          <p:nvPr/>
        </p:nvPicPr>
        <p:blipFill>
          <a:blip r:embed="rId2" cstate="print">
            <a:alphaModFix/>
            <a:extLst>
              <a:ext uri="{28A0092B-C50C-407E-A947-70E740481C1C}">
                <a14:useLocalDpi xmlns:a14="http://schemas.microsoft.com/office/drawing/2010/main"/>
              </a:ext>
            </a:extLst>
          </a:blip>
          <a:stretch>
            <a:fillRect/>
          </a:stretch>
        </p:blipFill>
        <p:spPr>
          <a:xfrm>
            <a:off x="8431275" y="37475"/>
            <a:ext cx="665100" cy="665100"/>
          </a:xfrm>
          <a:prstGeom prst="rect">
            <a:avLst/>
          </a:prstGeom>
          <a:noFill/>
          <a:ln>
            <a:noFill/>
          </a:ln>
          <a:effectLst>
            <a:reflection stA="29000" endPos="28000" dist="9525" dir="5400000" fadeDir="5400012" sy="-100000" algn="bl" rotWithShape="0"/>
          </a:effectLst>
        </p:spPr>
      </p:pic>
      <p:pic>
        <p:nvPicPr>
          <p:cNvPr id="30" name="Google Shape;30;p4"/>
          <p:cNvPicPr preferRelativeResize="0"/>
          <p:nvPr/>
        </p:nvPicPr>
        <p:blipFill>
          <a:blip r:embed="rId3" cstate="print">
            <a:alphaModFix/>
            <a:extLst>
              <a:ext uri="{28A0092B-C50C-407E-A947-70E740481C1C}">
                <a14:useLocalDpi xmlns:a14="http://schemas.microsoft.com/office/drawing/2010/main"/>
              </a:ext>
            </a:extLst>
          </a:blip>
          <a:stretch>
            <a:fillRect/>
          </a:stretch>
        </p:blipFill>
        <p:spPr>
          <a:xfrm>
            <a:off x="46275" y="37475"/>
            <a:ext cx="665100" cy="665100"/>
          </a:xfrm>
          <a:prstGeom prst="rect">
            <a:avLst/>
          </a:prstGeom>
          <a:noFill/>
          <a:ln>
            <a:noFill/>
          </a:ln>
          <a:effectLst>
            <a:reflection stA="40000" endPos="30000" dist="19050" dir="5400000" fadeDir="5400012" sy="-100000" algn="bl" rotWithShape="0"/>
          </a:effectLst>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1"/>
        <p:cNvGrpSpPr/>
        <p:nvPr/>
      </p:nvGrpSpPr>
      <p:grpSpPr>
        <a:xfrm>
          <a:off x="0" y="0"/>
          <a:ext cx="0" cy="0"/>
          <a:chOff x="0" y="0"/>
          <a:chExt cx="0" cy="0"/>
        </a:xfrm>
      </p:grpSpPr>
      <p:sp>
        <p:nvSpPr>
          <p:cNvPr id="32" name="Google Shape;32;p5"/>
          <p:cNvSpPr txBox="1">
            <a:spLocks noGrp="1"/>
          </p:cNvSpPr>
          <p:nvPr>
            <p:ph type="title"/>
          </p:nvPr>
        </p:nvSpPr>
        <p:spPr>
          <a:xfrm>
            <a:off x="311700" y="83675"/>
            <a:ext cx="8520600" cy="572700"/>
          </a:xfrm>
          <a:prstGeom prst="rect">
            <a:avLst/>
          </a:prstGeom>
        </p:spPr>
        <p:txBody>
          <a:bodyPr spcFirstLastPara="1" wrap="square" lIns="91425" tIns="91425" rIns="91425" bIns="91425" anchor="t" anchorCtr="0">
            <a:noAutofit/>
          </a:bodyPr>
          <a:lstStyle>
            <a:lvl1pPr lvl="0" algn="ctr">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33" name="Google Shape;33;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4" name="Google Shape;34;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5" name="Google Shape;35;p5"/>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lvl1pPr lvl="0">
              <a:buNone/>
              <a:defRPr sz="1200"/>
            </a:lvl1pPr>
            <a:lvl2pPr lvl="1">
              <a:buNone/>
              <a:defRPr sz="1200"/>
            </a:lvl2pPr>
            <a:lvl3pPr lvl="2">
              <a:buNone/>
              <a:defRPr sz="1200"/>
            </a:lvl3pPr>
            <a:lvl4pPr lvl="3">
              <a:buNone/>
              <a:defRPr sz="1200"/>
            </a:lvl4pPr>
            <a:lvl5pPr lvl="4">
              <a:buNone/>
              <a:defRPr sz="1200"/>
            </a:lvl5pPr>
            <a:lvl6pPr lvl="5">
              <a:buNone/>
              <a:defRPr sz="1200"/>
            </a:lvl6pPr>
            <a:lvl7pPr lvl="6">
              <a:buNone/>
              <a:defRPr sz="1200"/>
            </a:lvl7pPr>
            <a:lvl8pPr lvl="7">
              <a:buNone/>
              <a:defRPr sz="1200"/>
            </a:lvl8pPr>
            <a:lvl9pPr lvl="8">
              <a:buNone/>
              <a:defRPr sz="1200"/>
            </a:lvl9pPr>
          </a:lstStyle>
          <a:p>
            <a:pPr marL="0" lvl="0" indent="0" algn="r" rtl="0">
              <a:spcBef>
                <a:spcPts val="0"/>
              </a:spcBef>
              <a:spcAft>
                <a:spcPts val="0"/>
              </a:spcAft>
              <a:buNone/>
            </a:pPr>
            <a:fld id="{00000000-1234-1234-1234-123412341234}" type="slidenum">
              <a:rPr lang="en"/>
              <a:t>‹#›</a:t>
            </a:fld>
            <a:endParaRPr/>
          </a:p>
        </p:txBody>
      </p:sp>
      <p:pic>
        <p:nvPicPr>
          <p:cNvPr id="36" name="Google Shape;36;p5"/>
          <p:cNvPicPr preferRelativeResize="0"/>
          <p:nvPr/>
        </p:nvPicPr>
        <p:blipFill>
          <a:blip r:embed="rId2" cstate="print">
            <a:alphaModFix/>
            <a:extLst>
              <a:ext uri="{28A0092B-C50C-407E-A947-70E740481C1C}">
                <a14:useLocalDpi xmlns:a14="http://schemas.microsoft.com/office/drawing/2010/main"/>
              </a:ext>
            </a:extLst>
          </a:blip>
          <a:stretch>
            <a:fillRect/>
          </a:stretch>
        </p:blipFill>
        <p:spPr>
          <a:xfrm>
            <a:off x="8431275" y="37475"/>
            <a:ext cx="665100" cy="665100"/>
          </a:xfrm>
          <a:prstGeom prst="rect">
            <a:avLst/>
          </a:prstGeom>
          <a:noFill/>
          <a:ln>
            <a:noFill/>
          </a:ln>
          <a:effectLst>
            <a:reflection stA="29000" endPos="28000" dist="9525" dir="5400000" fadeDir="5400012" sy="-100000" algn="bl" rotWithShape="0"/>
          </a:effectLst>
        </p:spPr>
      </p:pic>
      <p:pic>
        <p:nvPicPr>
          <p:cNvPr id="37" name="Google Shape;37;p5"/>
          <p:cNvPicPr preferRelativeResize="0"/>
          <p:nvPr/>
        </p:nvPicPr>
        <p:blipFill>
          <a:blip r:embed="rId3" cstate="print">
            <a:alphaModFix/>
            <a:extLst>
              <a:ext uri="{28A0092B-C50C-407E-A947-70E740481C1C}">
                <a14:useLocalDpi xmlns:a14="http://schemas.microsoft.com/office/drawing/2010/main"/>
              </a:ext>
            </a:extLst>
          </a:blip>
          <a:stretch>
            <a:fillRect/>
          </a:stretch>
        </p:blipFill>
        <p:spPr>
          <a:xfrm>
            <a:off x="46275" y="37475"/>
            <a:ext cx="665100" cy="665100"/>
          </a:xfrm>
          <a:prstGeom prst="rect">
            <a:avLst/>
          </a:prstGeom>
          <a:noFill/>
          <a:ln>
            <a:noFill/>
          </a:ln>
          <a:effectLst>
            <a:reflection stA="40000" endPos="30000" dist="19050" dir="5400000" fadeDir="5400012" sy="-100000" algn="bl" rotWithShape="0"/>
          </a:effectLst>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8"/>
        <p:cNvGrpSpPr/>
        <p:nvPr/>
      </p:nvGrpSpPr>
      <p:grpSpPr>
        <a:xfrm>
          <a:off x="0" y="0"/>
          <a:ext cx="0" cy="0"/>
          <a:chOff x="0" y="0"/>
          <a:chExt cx="0" cy="0"/>
        </a:xfrm>
      </p:grpSpPr>
      <p:sp>
        <p:nvSpPr>
          <p:cNvPr id="39" name="Google Shape;39;p6"/>
          <p:cNvSpPr txBox="1">
            <a:spLocks noGrp="1"/>
          </p:cNvSpPr>
          <p:nvPr>
            <p:ph type="title"/>
          </p:nvPr>
        </p:nvSpPr>
        <p:spPr>
          <a:xfrm>
            <a:off x="455925" y="83675"/>
            <a:ext cx="8520600" cy="572700"/>
          </a:xfrm>
          <a:prstGeom prst="rect">
            <a:avLst/>
          </a:prstGeom>
        </p:spPr>
        <p:txBody>
          <a:bodyPr spcFirstLastPara="1" wrap="square" lIns="91425" tIns="91425" rIns="91425" bIns="91425" anchor="t" anchorCtr="0">
            <a:noAutofit/>
          </a:bodyPr>
          <a:lstStyle>
            <a:lvl1pPr lvl="0" algn="ctr">
              <a:spcBef>
                <a:spcPts val="0"/>
              </a:spcBef>
              <a:spcAft>
                <a:spcPts val="0"/>
              </a:spcAft>
              <a:buSzPts val="3000"/>
              <a:buNone/>
              <a:defRPr/>
            </a:lvl1pPr>
            <a:lvl2pPr lvl="1" algn="ctr">
              <a:spcBef>
                <a:spcPts val="0"/>
              </a:spcBef>
              <a:spcAft>
                <a:spcPts val="0"/>
              </a:spcAft>
              <a:buSzPts val="3000"/>
              <a:buNone/>
              <a:defRPr/>
            </a:lvl2pPr>
            <a:lvl3pPr lvl="2" algn="ctr">
              <a:spcBef>
                <a:spcPts val="0"/>
              </a:spcBef>
              <a:spcAft>
                <a:spcPts val="0"/>
              </a:spcAft>
              <a:buSzPts val="3000"/>
              <a:buNone/>
              <a:defRPr/>
            </a:lvl3pPr>
            <a:lvl4pPr lvl="3" algn="ctr">
              <a:spcBef>
                <a:spcPts val="0"/>
              </a:spcBef>
              <a:spcAft>
                <a:spcPts val="0"/>
              </a:spcAft>
              <a:buSzPts val="3000"/>
              <a:buNone/>
              <a:defRPr/>
            </a:lvl4pPr>
            <a:lvl5pPr lvl="4" algn="ctr">
              <a:spcBef>
                <a:spcPts val="0"/>
              </a:spcBef>
              <a:spcAft>
                <a:spcPts val="0"/>
              </a:spcAft>
              <a:buSzPts val="3000"/>
              <a:buNone/>
              <a:defRPr/>
            </a:lvl5pPr>
            <a:lvl6pPr lvl="5" algn="ctr">
              <a:spcBef>
                <a:spcPts val="0"/>
              </a:spcBef>
              <a:spcAft>
                <a:spcPts val="0"/>
              </a:spcAft>
              <a:buSzPts val="3000"/>
              <a:buNone/>
              <a:defRPr/>
            </a:lvl6pPr>
            <a:lvl7pPr lvl="6" algn="ctr">
              <a:spcBef>
                <a:spcPts val="0"/>
              </a:spcBef>
              <a:spcAft>
                <a:spcPts val="0"/>
              </a:spcAft>
              <a:buSzPts val="3000"/>
              <a:buNone/>
              <a:defRPr/>
            </a:lvl7pPr>
            <a:lvl8pPr lvl="7" algn="ctr">
              <a:spcBef>
                <a:spcPts val="0"/>
              </a:spcBef>
              <a:spcAft>
                <a:spcPts val="0"/>
              </a:spcAft>
              <a:buSzPts val="3000"/>
              <a:buNone/>
              <a:defRPr/>
            </a:lvl8pPr>
            <a:lvl9pPr lvl="8" algn="ctr">
              <a:spcBef>
                <a:spcPts val="0"/>
              </a:spcBef>
              <a:spcAft>
                <a:spcPts val="0"/>
              </a:spcAft>
              <a:buSzPts val="3000"/>
              <a:buNone/>
              <a:defRPr/>
            </a:lvl9pPr>
          </a:lstStyle>
          <a:p>
            <a:endParaRPr/>
          </a:p>
        </p:txBody>
      </p:sp>
      <p:sp>
        <p:nvSpPr>
          <p:cNvPr id="40" name="Google Shape;40;p6"/>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41" name="Google Shape;41;p6"/>
          <p:cNvPicPr preferRelativeResize="0"/>
          <p:nvPr/>
        </p:nvPicPr>
        <p:blipFill>
          <a:blip r:embed="rId2" cstate="print">
            <a:alphaModFix/>
            <a:extLst>
              <a:ext uri="{28A0092B-C50C-407E-A947-70E740481C1C}">
                <a14:useLocalDpi xmlns:a14="http://schemas.microsoft.com/office/drawing/2010/main"/>
              </a:ext>
            </a:extLst>
          </a:blip>
          <a:stretch>
            <a:fillRect/>
          </a:stretch>
        </p:blipFill>
        <p:spPr>
          <a:xfrm>
            <a:off x="8431275" y="37475"/>
            <a:ext cx="665100" cy="665100"/>
          </a:xfrm>
          <a:prstGeom prst="rect">
            <a:avLst/>
          </a:prstGeom>
          <a:noFill/>
          <a:ln>
            <a:noFill/>
          </a:ln>
          <a:effectLst>
            <a:reflection stA="29000" endPos="28000" dist="9525" dir="5400000" fadeDir="5400012" sy="-100000" algn="bl" rotWithShape="0"/>
          </a:effectLst>
        </p:spPr>
      </p:pic>
      <p:pic>
        <p:nvPicPr>
          <p:cNvPr id="42" name="Google Shape;42;p6"/>
          <p:cNvPicPr preferRelativeResize="0"/>
          <p:nvPr/>
        </p:nvPicPr>
        <p:blipFill>
          <a:blip r:embed="rId3" cstate="print">
            <a:alphaModFix/>
            <a:extLst>
              <a:ext uri="{28A0092B-C50C-407E-A947-70E740481C1C}">
                <a14:useLocalDpi xmlns:a14="http://schemas.microsoft.com/office/drawing/2010/main"/>
              </a:ext>
            </a:extLst>
          </a:blip>
          <a:stretch>
            <a:fillRect/>
          </a:stretch>
        </p:blipFill>
        <p:spPr>
          <a:xfrm>
            <a:off x="46275" y="37475"/>
            <a:ext cx="665100" cy="665100"/>
          </a:xfrm>
          <a:prstGeom prst="rect">
            <a:avLst/>
          </a:prstGeom>
          <a:noFill/>
          <a:ln>
            <a:noFill/>
          </a:ln>
          <a:effectLst>
            <a:reflection stA="40000" endPos="30000" dist="19050" dir="5400000" fadeDir="5400012" sy="-100000" algn="bl" rotWithShape="0"/>
          </a:effectLst>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3"/>
        <p:cNvGrpSpPr/>
        <p:nvPr/>
      </p:nvGrpSpPr>
      <p:grpSpPr>
        <a:xfrm>
          <a:off x="0" y="0"/>
          <a:ext cx="0" cy="0"/>
          <a:chOff x="0" y="0"/>
          <a:chExt cx="0" cy="0"/>
        </a:xfrm>
      </p:grpSpPr>
      <p:sp>
        <p:nvSpPr>
          <p:cNvPr id="44" name="Google Shape;44;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45" name="Google Shape;45;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46" name="Google Shape;46;p7"/>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47" name="Google Shape;47;p7"/>
          <p:cNvPicPr preferRelativeResize="0"/>
          <p:nvPr/>
        </p:nvPicPr>
        <p:blipFill>
          <a:blip r:embed="rId2" cstate="print">
            <a:alphaModFix/>
            <a:extLst>
              <a:ext uri="{28A0092B-C50C-407E-A947-70E740481C1C}">
                <a14:useLocalDpi xmlns:a14="http://schemas.microsoft.com/office/drawing/2010/main"/>
              </a:ext>
            </a:extLst>
          </a:blip>
          <a:stretch>
            <a:fillRect/>
          </a:stretch>
        </p:blipFill>
        <p:spPr>
          <a:xfrm>
            <a:off x="8431275" y="37475"/>
            <a:ext cx="665100" cy="665100"/>
          </a:xfrm>
          <a:prstGeom prst="rect">
            <a:avLst/>
          </a:prstGeom>
          <a:noFill/>
          <a:ln>
            <a:noFill/>
          </a:ln>
          <a:effectLst>
            <a:reflection stA="29000" endPos="28000" dist="9525" dir="5400000" fadeDir="5400012" sy="-100000" algn="bl" rotWithShape="0"/>
          </a:effectLst>
        </p:spPr>
      </p:pic>
      <p:pic>
        <p:nvPicPr>
          <p:cNvPr id="48" name="Google Shape;48;p7"/>
          <p:cNvPicPr preferRelativeResize="0"/>
          <p:nvPr/>
        </p:nvPicPr>
        <p:blipFill>
          <a:blip r:embed="rId3" cstate="print">
            <a:alphaModFix/>
            <a:extLst>
              <a:ext uri="{28A0092B-C50C-407E-A947-70E740481C1C}">
                <a14:useLocalDpi xmlns:a14="http://schemas.microsoft.com/office/drawing/2010/main"/>
              </a:ext>
            </a:extLst>
          </a:blip>
          <a:stretch>
            <a:fillRect/>
          </a:stretch>
        </p:blipFill>
        <p:spPr>
          <a:xfrm>
            <a:off x="46275" y="37475"/>
            <a:ext cx="665100" cy="665100"/>
          </a:xfrm>
          <a:prstGeom prst="rect">
            <a:avLst/>
          </a:prstGeom>
          <a:noFill/>
          <a:ln>
            <a:noFill/>
          </a:ln>
          <a:effectLst>
            <a:reflection stA="40000" endPos="30000" dist="19050" dir="5400000" fadeDir="5400012" sy="-100000" algn="bl" rotWithShape="0"/>
          </a:effectLst>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49"/>
        <p:cNvGrpSpPr/>
        <p:nvPr/>
      </p:nvGrpSpPr>
      <p:grpSpPr>
        <a:xfrm>
          <a:off x="0" y="0"/>
          <a:ext cx="0" cy="0"/>
          <a:chOff x="0" y="0"/>
          <a:chExt cx="0" cy="0"/>
        </a:xfrm>
      </p:grpSpPr>
      <p:sp>
        <p:nvSpPr>
          <p:cNvPr id="50" name="Google Shape;50;p8"/>
          <p:cNvSpPr txBox="1">
            <a:spLocks noGrp="1"/>
          </p:cNvSpPr>
          <p:nvPr>
            <p:ph type="title"/>
          </p:nvPr>
        </p:nvSpPr>
        <p:spPr>
          <a:xfrm>
            <a:off x="490250" y="526350"/>
            <a:ext cx="6227100" cy="4090800"/>
          </a:xfrm>
          <a:prstGeom prst="rect">
            <a:avLst/>
          </a:prstGeom>
        </p:spPr>
        <p:txBody>
          <a:bodyPr spcFirstLastPara="1" wrap="square" lIns="91425" tIns="91425" rIns="91425" bIns="91425" anchor="ctr" anchorCtr="0">
            <a:noAutofit/>
          </a:bodyPr>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a:endParaRPr/>
          </a:p>
        </p:txBody>
      </p:sp>
      <p:sp>
        <p:nvSpPr>
          <p:cNvPr id="51" name="Google Shape;51;p8"/>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pic>
        <p:nvPicPr>
          <p:cNvPr id="52" name="Google Shape;52;p8"/>
          <p:cNvPicPr preferRelativeResize="0"/>
          <p:nvPr/>
        </p:nvPicPr>
        <p:blipFill>
          <a:blip r:embed="rId2" cstate="print">
            <a:alphaModFix/>
            <a:extLst>
              <a:ext uri="{28A0092B-C50C-407E-A947-70E740481C1C}">
                <a14:useLocalDpi xmlns:a14="http://schemas.microsoft.com/office/drawing/2010/main"/>
              </a:ext>
            </a:extLst>
          </a:blip>
          <a:stretch>
            <a:fillRect/>
          </a:stretch>
        </p:blipFill>
        <p:spPr>
          <a:xfrm>
            <a:off x="8431275" y="37475"/>
            <a:ext cx="665100" cy="665100"/>
          </a:xfrm>
          <a:prstGeom prst="rect">
            <a:avLst/>
          </a:prstGeom>
          <a:noFill/>
          <a:ln>
            <a:noFill/>
          </a:ln>
          <a:effectLst>
            <a:reflection stA="29000" endPos="28000" dist="9525" dir="5400000" fadeDir="5400012" sy="-100000" algn="bl" rotWithShape="0"/>
          </a:effectLst>
        </p:spPr>
      </p:pic>
      <p:pic>
        <p:nvPicPr>
          <p:cNvPr id="53" name="Google Shape;53;p8"/>
          <p:cNvPicPr preferRelativeResize="0"/>
          <p:nvPr/>
        </p:nvPicPr>
        <p:blipFill>
          <a:blip r:embed="rId3" cstate="print">
            <a:alphaModFix/>
            <a:extLst>
              <a:ext uri="{28A0092B-C50C-407E-A947-70E740481C1C}">
                <a14:useLocalDpi xmlns:a14="http://schemas.microsoft.com/office/drawing/2010/main"/>
              </a:ext>
            </a:extLst>
          </a:blip>
          <a:stretch>
            <a:fillRect/>
          </a:stretch>
        </p:blipFill>
        <p:spPr>
          <a:xfrm>
            <a:off x="46275" y="37475"/>
            <a:ext cx="665100" cy="665100"/>
          </a:xfrm>
          <a:prstGeom prst="rect">
            <a:avLst/>
          </a:prstGeom>
          <a:noFill/>
          <a:ln>
            <a:noFill/>
          </a:ln>
          <a:effectLst>
            <a:reflection stA="40000" endPos="30000" dist="19050" dir="5400000" fadeDir="5400012" sy="-100000" algn="bl" rotWithShape="0"/>
          </a:effectLst>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54"/>
        <p:cNvGrpSpPr/>
        <p:nvPr/>
      </p:nvGrpSpPr>
      <p:grpSpPr>
        <a:xfrm>
          <a:off x="0" y="0"/>
          <a:ext cx="0" cy="0"/>
          <a:chOff x="0" y="0"/>
          <a:chExt cx="0" cy="0"/>
        </a:xfrm>
      </p:grpSpPr>
      <p:sp>
        <p:nvSpPr>
          <p:cNvPr id="55" name="Google Shape;55;p9"/>
          <p:cNvSpPr/>
          <p:nvPr/>
        </p:nvSpPr>
        <p:spPr>
          <a:xfrm>
            <a:off x="4572000" y="0"/>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6" name="Google Shape;56;p9"/>
          <p:cNvCxnSpPr/>
          <p:nvPr/>
        </p:nvCxnSpPr>
        <p:spPr>
          <a:xfrm>
            <a:off x="5029675" y="4495500"/>
            <a:ext cx="468300" cy="0"/>
          </a:xfrm>
          <a:prstGeom prst="straightConnector1">
            <a:avLst/>
          </a:prstGeom>
          <a:noFill/>
          <a:ln w="19050" cap="flat" cmpd="sng">
            <a:solidFill>
              <a:schemeClr val="lt1"/>
            </a:solidFill>
            <a:prstDash val="solid"/>
            <a:round/>
            <a:headEnd type="none" w="sm" len="sm"/>
            <a:tailEnd type="none" w="sm" len="sm"/>
          </a:ln>
        </p:spPr>
      </p:cxnSp>
      <p:sp>
        <p:nvSpPr>
          <p:cNvPr id="57" name="Google Shape;57;p9"/>
          <p:cNvSpPr txBox="1">
            <a:spLocks noGrp="1"/>
          </p:cNvSpPr>
          <p:nvPr>
            <p:ph type="title"/>
          </p:nvPr>
        </p:nvSpPr>
        <p:spPr>
          <a:xfrm>
            <a:off x="265500" y="1081400"/>
            <a:ext cx="4045200" cy="1710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58" name="Google Shape;58;p9"/>
          <p:cNvSpPr txBox="1">
            <a:spLocks noGrp="1"/>
          </p:cNvSpPr>
          <p:nvPr>
            <p:ph type="subTitle" idx="1"/>
          </p:nvPr>
        </p:nvSpPr>
        <p:spPr>
          <a:xfrm>
            <a:off x="265500" y="2845201"/>
            <a:ext cx="4045200" cy="13455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2100"/>
              <a:buNone/>
              <a:defRPr sz="2100">
                <a:solidFill>
                  <a:schemeClr val="dk1"/>
                </a:solidFill>
              </a:defRPr>
            </a:lvl1pPr>
            <a:lvl2pPr lvl="1" algn="ctr">
              <a:lnSpc>
                <a:spcPct val="100000"/>
              </a:lnSpc>
              <a:spcBef>
                <a:spcPts val="0"/>
              </a:spcBef>
              <a:spcAft>
                <a:spcPts val="0"/>
              </a:spcAft>
              <a:buClr>
                <a:schemeClr val="dk1"/>
              </a:buClr>
              <a:buSzPts val="2100"/>
              <a:buNone/>
              <a:defRPr sz="2100">
                <a:solidFill>
                  <a:schemeClr val="dk1"/>
                </a:solidFill>
              </a:defRPr>
            </a:lvl2pPr>
            <a:lvl3pPr lvl="2" algn="ctr">
              <a:lnSpc>
                <a:spcPct val="100000"/>
              </a:lnSpc>
              <a:spcBef>
                <a:spcPts val="0"/>
              </a:spcBef>
              <a:spcAft>
                <a:spcPts val="0"/>
              </a:spcAft>
              <a:buClr>
                <a:schemeClr val="dk1"/>
              </a:buClr>
              <a:buSzPts val="2100"/>
              <a:buNone/>
              <a:defRPr sz="2100">
                <a:solidFill>
                  <a:schemeClr val="dk1"/>
                </a:solidFill>
              </a:defRPr>
            </a:lvl3pPr>
            <a:lvl4pPr lvl="3" algn="ctr">
              <a:lnSpc>
                <a:spcPct val="100000"/>
              </a:lnSpc>
              <a:spcBef>
                <a:spcPts val="0"/>
              </a:spcBef>
              <a:spcAft>
                <a:spcPts val="0"/>
              </a:spcAft>
              <a:buClr>
                <a:schemeClr val="dk1"/>
              </a:buClr>
              <a:buSzPts val="2100"/>
              <a:buNone/>
              <a:defRPr sz="2100">
                <a:solidFill>
                  <a:schemeClr val="dk1"/>
                </a:solidFill>
              </a:defRPr>
            </a:lvl4pPr>
            <a:lvl5pPr lvl="4" algn="ctr">
              <a:lnSpc>
                <a:spcPct val="100000"/>
              </a:lnSpc>
              <a:spcBef>
                <a:spcPts val="0"/>
              </a:spcBef>
              <a:spcAft>
                <a:spcPts val="0"/>
              </a:spcAft>
              <a:buClr>
                <a:schemeClr val="dk1"/>
              </a:buClr>
              <a:buSzPts val="2100"/>
              <a:buNone/>
              <a:defRPr sz="2100">
                <a:solidFill>
                  <a:schemeClr val="dk1"/>
                </a:solidFill>
              </a:defRPr>
            </a:lvl5pPr>
            <a:lvl6pPr lvl="5" algn="ctr">
              <a:lnSpc>
                <a:spcPct val="100000"/>
              </a:lnSpc>
              <a:spcBef>
                <a:spcPts val="0"/>
              </a:spcBef>
              <a:spcAft>
                <a:spcPts val="0"/>
              </a:spcAft>
              <a:buClr>
                <a:schemeClr val="dk1"/>
              </a:buClr>
              <a:buSzPts val="2100"/>
              <a:buNone/>
              <a:defRPr sz="2100">
                <a:solidFill>
                  <a:schemeClr val="dk1"/>
                </a:solidFill>
              </a:defRPr>
            </a:lvl6pPr>
            <a:lvl7pPr lvl="6" algn="ctr">
              <a:lnSpc>
                <a:spcPct val="100000"/>
              </a:lnSpc>
              <a:spcBef>
                <a:spcPts val="0"/>
              </a:spcBef>
              <a:spcAft>
                <a:spcPts val="0"/>
              </a:spcAft>
              <a:buClr>
                <a:schemeClr val="dk1"/>
              </a:buClr>
              <a:buSzPts val="2100"/>
              <a:buNone/>
              <a:defRPr sz="2100">
                <a:solidFill>
                  <a:schemeClr val="dk1"/>
                </a:solidFill>
              </a:defRPr>
            </a:lvl7pPr>
            <a:lvl8pPr lvl="7" algn="ctr">
              <a:lnSpc>
                <a:spcPct val="100000"/>
              </a:lnSpc>
              <a:spcBef>
                <a:spcPts val="0"/>
              </a:spcBef>
              <a:spcAft>
                <a:spcPts val="0"/>
              </a:spcAft>
              <a:buClr>
                <a:schemeClr val="dk1"/>
              </a:buClr>
              <a:buSzPts val="2100"/>
              <a:buNone/>
              <a:defRPr sz="2100">
                <a:solidFill>
                  <a:schemeClr val="dk1"/>
                </a:solidFill>
              </a:defRPr>
            </a:lvl8pPr>
            <a:lvl9pPr lvl="8" algn="ctr">
              <a:lnSpc>
                <a:spcPct val="100000"/>
              </a:lnSpc>
              <a:spcBef>
                <a:spcPts val="0"/>
              </a:spcBef>
              <a:spcAft>
                <a:spcPts val="0"/>
              </a:spcAft>
              <a:buClr>
                <a:schemeClr val="dk1"/>
              </a:buClr>
              <a:buSzPts val="2100"/>
              <a:buNone/>
              <a:defRPr sz="2100">
                <a:solidFill>
                  <a:schemeClr val="dk1"/>
                </a:solidFill>
              </a:defRPr>
            </a:lvl9pPr>
          </a:lstStyle>
          <a:p>
            <a:endParaRPr/>
          </a:p>
        </p:txBody>
      </p:sp>
      <p:sp>
        <p:nvSpPr>
          <p:cNvPr id="59" name="Google Shape;59;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Clr>
                <a:schemeClr val="lt1"/>
              </a:buClr>
              <a:buSzPts val="1800"/>
              <a:buChar char="●"/>
              <a:defRPr>
                <a:solidFill>
                  <a:schemeClr val="lt1"/>
                </a:solidFill>
              </a:defRPr>
            </a:lvl1pPr>
            <a:lvl2pPr marL="914400" lvl="1" indent="-317500">
              <a:spcBef>
                <a:spcPts val="1600"/>
              </a:spcBef>
              <a:spcAft>
                <a:spcPts val="0"/>
              </a:spcAft>
              <a:buClr>
                <a:schemeClr val="lt1"/>
              </a:buClr>
              <a:buSzPts val="1400"/>
              <a:buChar char="○"/>
              <a:defRPr>
                <a:solidFill>
                  <a:schemeClr val="lt1"/>
                </a:solidFill>
              </a:defRPr>
            </a:lvl2pPr>
            <a:lvl3pPr marL="1371600" lvl="2" indent="-317500">
              <a:spcBef>
                <a:spcPts val="1600"/>
              </a:spcBef>
              <a:spcAft>
                <a:spcPts val="0"/>
              </a:spcAft>
              <a:buClr>
                <a:schemeClr val="lt1"/>
              </a:buClr>
              <a:buSzPts val="1400"/>
              <a:buChar char="■"/>
              <a:defRPr>
                <a:solidFill>
                  <a:schemeClr val="lt1"/>
                </a:solidFill>
              </a:defRPr>
            </a:lvl3pPr>
            <a:lvl4pPr marL="1828800" lvl="3" indent="-317500">
              <a:spcBef>
                <a:spcPts val="1600"/>
              </a:spcBef>
              <a:spcAft>
                <a:spcPts val="0"/>
              </a:spcAft>
              <a:buClr>
                <a:schemeClr val="lt1"/>
              </a:buClr>
              <a:buSzPts val="1400"/>
              <a:buChar char="●"/>
              <a:defRPr>
                <a:solidFill>
                  <a:schemeClr val="lt1"/>
                </a:solidFill>
              </a:defRPr>
            </a:lvl4pPr>
            <a:lvl5pPr marL="2286000" lvl="4" indent="-317500">
              <a:spcBef>
                <a:spcPts val="1600"/>
              </a:spcBef>
              <a:spcAft>
                <a:spcPts val="0"/>
              </a:spcAft>
              <a:buClr>
                <a:schemeClr val="lt1"/>
              </a:buClr>
              <a:buSzPts val="1400"/>
              <a:buChar char="○"/>
              <a:defRPr>
                <a:solidFill>
                  <a:schemeClr val="lt1"/>
                </a:solidFill>
              </a:defRPr>
            </a:lvl5pPr>
            <a:lvl6pPr marL="2743200" lvl="5" indent="-317500">
              <a:spcBef>
                <a:spcPts val="1600"/>
              </a:spcBef>
              <a:spcAft>
                <a:spcPts val="0"/>
              </a:spcAft>
              <a:buClr>
                <a:schemeClr val="lt1"/>
              </a:buClr>
              <a:buSzPts val="1400"/>
              <a:buChar char="■"/>
              <a:defRPr>
                <a:solidFill>
                  <a:schemeClr val="lt1"/>
                </a:solidFill>
              </a:defRPr>
            </a:lvl6pPr>
            <a:lvl7pPr marL="3200400" lvl="6" indent="-317500">
              <a:spcBef>
                <a:spcPts val="1600"/>
              </a:spcBef>
              <a:spcAft>
                <a:spcPts val="0"/>
              </a:spcAft>
              <a:buClr>
                <a:schemeClr val="lt1"/>
              </a:buClr>
              <a:buSzPts val="1400"/>
              <a:buChar char="●"/>
              <a:defRPr>
                <a:solidFill>
                  <a:schemeClr val="lt1"/>
                </a:solidFill>
              </a:defRPr>
            </a:lvl7pPr>
            <a:lvl8pPr marL="3657600" lvl="7" indent="-317500">
              <a:spcBef>
                <a:spcPts val="1600"/>
              </a:spcBef>
              <a:spcAft>
                <a:spcPts val="0"/>
              </a:spcAft>
              <a:buClr>
                <a:schemeClr val="lt1"/>
              </a:buClr>
              <a:buSzPts val="1400"/>
              <a:buChar char="○"/>
              <a:defRPr>
                <a:solidFill>
                  <a:schemeClr val="lt1"/>
                </a:solidFill>
              </a:defRPr>
            </a:lvl8pPr>
            <a:lvl9pPr marL="4114800" lvl="8" indent="-317500">
              <a:spcBef>
                <a:spcPts val="1600"/>
              </a:spcBef>
              <a:spcAft>
                <a:spcPts val="1600"/>
              </a:spcAft>
              <a:buClr>
                <a:schemeClr val="lt1"/>
              </a:buClr>
              <a:buSzPts val="1400"/>
              <a:buChar char="■"/>
              <a:defRPr>
                <a:solidFill>
                  <a:schemeClr val="lt1"/>
                </a:solidFill>
              </a:defRPr>
            </a:lvl9pPr>
          </a:lstStyle>
          <a:p>
            <a:endParaRPr/>
          </a:p>
        </p:txBody>
      </p:sp>
      <p:sp>
        <p:nvSpPr>
          <p:cNvPr id="60" name="Google Shape;60;p9"/>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pic>
        <p:nvPicPr>
          <p:cNvPr id="61" name="Google Shape;61;p9"/>
          <p:cNvPicPr preferRelativeResize="0"/>
          <p:nvPr/>
        </p:nvPicPr>
        <p:blipFill>
          <a:blip r:embed="rId2" cstate="print">
            <a:alphaModFix/>
            <a:extLst>
              <a:ext uri="{28A0092B-C50C-407E-A947-70E740481C1C}">
                <a14:useLocalDpi xmlns:a14="http://schemas.microsoft.com/office/drawing/2010/main"/>
              </a:ext>
            </a:extLst>
          </a:blip>
          <a:stretch>
            <a:fillRect/>
          </a:stretch>
        </p:blipFill>
        <p:spPr>
          <a:xfrm>
            <a:off x="8431275" y="37475"/>
            <a:ext cx="665100" cy="665100"/>
          </a:xfrm>
          <a:prstGeom prst="rect">
            <a:avLst/>
          </a:prstGeom>
          <a:noFill/>
          <a:ln>
            <a:noFill/>
          </a:ln>
          <a:effectLst>
            <a:reflection stA="29000" endPos="28000" dist="9525" dir="5400000" fadeDir="5400012" sy="-100000" algn="bl" rotWithShape="0"/>
          </a:effectLst>
        </p:spPr>
      </p:pic>
      <p:pic>
        <p:nvPicPr>
          <p:cNvPr id="62" name="Google Shape;62;p9"/>
          <p:cNvPicPr preferRelativeResize="0"/>
          <p:nvPr/>
        </p:nvPicPr>
        <p:blipFill>
          <a:blip r:embed="rId3" cstate="print">
            <a:alphaModFix/>
            <a:extLst>
              <a:ext uri="{28A0092B-C50C-407E-A947-70E740481C1C}">
                <a14:useLocalDpi xmlns:a14="http://schemas.microsoft.com/office/drawing/2010/main"/>
              </a:ext>
            </a:extLst>
          </a:blip>
          <a:stretch>
            <a:fillRect/>
          </a:stretch>
        </p:blipFill>
        <p:spPr>
          <a:xfrm>
            <a:off x="46275" y="37475"/>
            <a:ext cx="665100" cy="665100"/>
          </a:xfrm>
          <a:prstGeom prst="rect">
            <a:avLst/>
          </a:prstGeom>
          <a:noFill/>
          <a:ln>
            <a:noFill/>
          </a:ln>
          <a:effectLst>
            <a:reflection stA="40000" endPos="30000" dist="19050" dir="5400000" fadeDir="5400012" sy="-100000" algn="bl" rotWithShape="0"/>
          </a:effectLst>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63"/>
        <p:cNvGrpSpPr/>
        <p:nvPr/>
      </p:nvGrpSpPr>
      <p:grpSpPr>
        <a:xfrm>
          <a:off x="0" y="0"/>
          <a:ext cx="0" cy="0"/>
          <a:chOff x="0" y="0"/>
          <a:chExt cx="0" cy="0"/>
        </a:xfrm>
      </p:grpSpPr>
      <p:sp>
        <p:nvSpPr>
          <p:cNvPr id="64" name="Google Shape;64;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Clr>
                <a:schemeClr val="dk1"/>
              </a:buClr>
              <a:buSzPts val="2100"/>
              <a:buFont typeface="Oswald"/>
              <a:buNone/>
              <a:defRPr sz="2100">
                <a:solidFill>
                  <a:schemeClr val="dk1"/>
                </a:solidFill>
                <a:latin typeface="Oswald"/>
                <a:ea typeface="Oswald"/>
                <a:cs typeface="Oswald"/>
                <a:sym typeface="Oswald"/>
              </a:defRPr>
            </a:lvl1pPr>
          </a:lstStyle>
          <a:p>
            <a:endParaRPr/>
          </a:p>
        </p:txBody>
      </p:sp>
      <p:sp>
        <p:nvSpPr>
          <p:cNvPr id="65" name="Google Shape;65;p10"/>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66" name="Google Shape;66;p10"/>
          <p:cNvPicPr preferRelativeResize="0"/>
          <p:nvPr/>
        </p:nvPicPr>
        <p:blipFill>
          <a:blip r:embed="rId2" cstate="print">
            <a:alphaModFix/>
            <a:extLst>
              <a:ext uri="{28A0092B-C50C-407E-A947-70E740481C1C}">
                <a14:useLocalDpi xmlns:a14="http://schemas.microsoft.com/office/drawing/2010/main"/>
              </a:ext>
            </a:extLst>
          </a:blip>
          <a:stretch>
            <a:fillRect/>
          </a:stretch>
        </p:blipFill>
        <p:spPr>
          <a:xfrm>
            <a:off x="8431275" y="37475"/>
            <a:ext cx="665100" cy="665100"/>
          </a:xfrm>
          <a:prstGeom prst="rect">
            <a:avLst/>
          </a:prstGeom>
          <a:noFill/>
          <a:ln>
            <a:noFill/>
          </a:ln>
          <a:effectLst>
            <a:reflection stA="29000" endPos="28000" dist="9525" dir="5400000" fadeDir="5400012" sy="-100000" algn="bl" rotWithShape="0"/>
          </a:effectLst>
        </p:spPr>
      </p:pic>
      <p:pic>
        <p:nvPicPr>
          <p:cNvPr id="67" name="Google Shape;67;p10"/>
          <p:cNvPicPr preferRelativeResize="0"/>
          <p:nvPr/>
        </p:nvPicPr>
        <p:blipFill>
          <a:blip r:embed="rId3" cstate="print">
            <a:alphaModFix/>
            <a:extLst>
              <a:ext uri="{28A0092B-C50C-407E-A947-70E740481C1C}">
                <a14:useLocalDpi xmlns:a14="http://schemas.microsoft.com/office/drawing/2010/main"/>
              </a:ext>
            </a:extLst>
          </a:blip>
          <a:stretch>
            <a:fillRect/>
          </a:stretch>
        </p:blipFill>
        <p:spPr>
          <a:xfrm>
            <a:off x="46275" y="37475"/>
            <a:ext cx="665100" cy="665100"/>
          </a:xfrm>
          <a:prstGeom prst="rect">
            <a:avLst/>
          </a:prstGeom>
          <a:noFill/>
          <a:ln>
            <a:noFill/>
          </a:ln>
          <a:effectLst>
            <a:reflection stA="40000" endPos="30000" dist="19050" dir="5400000" fadeDir="5400012" sy="-100000" algn="bl" rotWithShape="0"/>
          </a:effectLst>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late">
    <p:bg>
      <p:bgPr>
        <a:solidFill>
          <a:srgbClr val="43434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1pPr>
            <a:lvl2pPr lvl="1">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2pPr>
            <a:lvl3pPr lvl="2">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3pPr>
            <a:lvl4pPr lvl="3">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4pPr>
            <a:lvl5pPr lvl="4">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5pPr>
            <a:lvl6pPr lvl="5">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6pPr>
            <a:lvl7pPr lvl="6">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7pPr>
            <a:lvl8pPr lvl="7">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8pPr>
            <a:lvl9pPr lvl="8">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accent3"/>
              </a:buClr>
              <a:buSzPts val="1800"/>
              <a:buFont typeface="Average"/>
              <a:buChar char="●"/>
              <a:defRPr sz="1800">
                <a:solidFill>
                  <a:schemeClr val="accent3"/>
                </a:solidFill>
                <a:latin typeface="Average"/>
                <a:ea typeface="Average"/>
                <a:cs typeface="Average"/>
                <a:sym typeface="Average"/>
              </a:defRPr>
            </a:lvl1pPr>
            <a:lvl2pPr marL="914400" lvl="1" indent="-3175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2pPr>
            <a:lvl3pPr marL="1371600" lvl="2" indent="-3175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3pPr>
            <a:lvl4pPr marL="1828800" lvl="3" indent="-3175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4pPr>
            <a:lvl5pPr marL="2286000" lvl="4" indent="-3175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5pPr>
            <a:lvl6pPr marL="2743200" lvl="5" indent="-3175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6pPr>
            <a:lvl7pPr marL="3200400" lvl="6" indent="-3175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7pPr>
            <a:lvl8pPr marL="3657600" lvl="7" indent="-3175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8pPr>
            <a:lvl9pPr marL="4114800" lvl="8" indent="-317500">
              <a:lnSpc>
                <a:spcPct val="115000"/>
              </a:lnSpc>
              <a:spcBef>
                <a:spcPts val="1600"/>
              </a:spcBef>
              <a:spcAft>
                <a:spcPts val="1600"/>
              </a:spcAft>
              <a:buClr>
                <a:schemeClr val="accent3"/>
              </a:buClr>
              <a:buSzPts val="1400"/>
              <a:buFont typeface="Average"/>
              <a:buChar char="■"/>
              <a:defRPr>
                <a:solidFill>
                  <a:schemeClr val="accent3"/>
                </a:solidFill>
                <a:latin typeface="Average"/>
                <a:ea typeface="Average"/>
                <a:cs typeface="Average"/>
                <a:sym typeface="Average"/>
              </a:defRPr>
            </a:lvl9pPr>
          </a:lstStyle>
          <a:p>
            <a:endParaRPr/>
          </a:p>
        </p:txBody>
      </p:sp>
      <p:sp>
        <p:nvSpPr>
          <p:cNvPr id="8" name="Google Shape;8;p1"/>
          <p:cNvSpPr txBox="1">
            <a:spLocks noGrp="1"/>
          </p:cNvSpPr>
          <p:nvPr>
            <p:ph type="sldNum" idx="12"/>
          </p:nvPr>
        </p:nvSpPr>
        <p:spPr>
          <a:xfrm>
            <a:off x="8490250" y="4681009"/>
            <a:ext cx="548700" cy="393600"/>
          </a:xfrm>
          <a:prstGeom prst="rect">
            <a:avLst/>
          </a:prstGeom>
          <a:noFill/>
          <a:ln>
            <a:noFill/>
          </a:ln>
        </p:spPr>
        <p:txBody>
          <a:bodyPr spcFirstLastPara="1" wrap="square" lIns="91425" tIns="91425" rIns="91425" bIns="91425" anchor="ctr" anchorCtr="0">
            <a:noAutofit/>
          </a:bodyPr>
          <a:lstStyle>
            <a:lvl1pPr lvl="0" algn="r">
              <a:buNone/>
              <a:defRPr sz="1200">
                <a:solidFill>
                  <a:schemeClr val="accent3"/>
                </a:solidFill>
                <a:latin typeface="Average"/>
                <a:ea typeface="Average"/>
                <a:cs typeface="Average"/>
                <a:sym typeface="Average"/>
              </a:defRPr>
            </a:lvl1pPr>
            <a:lvl2pPr lvl="1" algn="r">
              <a:buNone/>
              <a:defRPr sz="1200">
                <a:solidFill>
                  <a:schemeClr val="accent3"/>
                </a:solidFill>
                <a:latin typeface="Average"/>
                <a:ea typeface="Average"/>
                <a:cs typeface="Average"/>
                <a:sym typeface="Average"/>
              </a:defRPr>
            </a:lvl2pPr>
            <a:lvl3pPr lvl="2" algn="r">
              <a:buNone/>
              <a:defRPr sz="1200">
                <a:solidFill>
                  <a:schemeClr val="accent3"/>
                </a:solidFill>
                <a:latin typeface="Average"/>
                <a:ea typeface="Average"/>
                <a:cs typeface="Average"/>
                <a:sym typeface="Average"/>
              </a:defRPr>
            </a:lvl3pPr>
            <a:lvl4pPr lvl="3" algn="r">
              <a:buNone/>
              <a:defRPr sz="1200">
                <a:solidFill>
                  <a:schemeClr val="accent3"/>
                </a:solidFill>
                <a:latin typeface="Average"/>
                <a:ea typeface="Average"/>
                <a:cs typeface="Average"/>
                <a:sym typeface="Average"/>
              </a:defRPr>
            </a:lvl4pPr>
            <a:lvl5pPr lvl="4" algn="r">
              <a:buNone/>
              <a:defRPr sz="1200">
                <a:solidFill>
                  <a:schemeClr val="accent3"/>
                </a:solidFill>
                <a:latin typeface="Average"/>
                <a:ea typeface="Average"/>
                <a:cs typeface="Average"/>
                <a:sym typeface="Average"/>
              </a:defRPr>
            </a:lvl5pPr>
            <a:lvl6pPr lvl="5" algn="r">
              <a:buNone/>
              <a:defRPr sz="1200">
                <a:solidFill>
                  <a:schemeClr val="accent3"/>
                </a:solidFill>
                <a:latin typeface="Average"/>
                <a:ea typeface="Average"/>
                <a:cs typeface="Average"/>
                <a:sym typeface="Average"/>
              </a:defRPr>
            </a:lvl6pPr>
            <a:lvl7pPr lvl="6" algn="r">
              <a:buNone/>
              <a:defRPr sz="1200">
                <a:solidFill>
                  <a:schemeClr val="accent3"/>
                </a:solidFill>
                <a:latin typeface="Average"/>
                <a:ea typeface="Average"/>
                <a:cs typeface="Average"/>
                <a:sym typeface="Average"/>
              </a:defRPr>
            </a:lvl7pPr>
            <a:lvl8pPr lvl="7" algn="r">
              <a:buNone/>
              <a:defRPr sz="1200">
                <a:solidFill>
                  <a:schemeClr val="accent3"/>
                </a:solidFill>
                <a:latin typeface="Average"/>
                <a:ea typeface="Average"/>
                <a:cs typeface="Average"/>
                <a:sym typeface="Average"/>
              </a:defRPr>
            </a:lvl8pPr>
            <a:lvl9pPr lvl="8" algn="r">
              <a:buNone/>
              <a:defRPr sz="1200">
                <a:solidFill>
                  <a:schemeClr val="accent3"/>
                </a:solidFill>
                <a:latin typeface="Average"/>
                <a:ea typeface="Average"/>
                <a:cs typeface="Average"/>
                <a:sym typeface="Average"/>
              </a:defRPr>
            </a:lvl9pPr>
          </a:lstStyle>
          <a:p>
            <a:pPr marL="0" lvl="0" indent="0" algn="r" rtl="0">
              <a:spcBef>
                <a:spcPts val="0"/>
              </a:spcBef>
              <a:spcAft>
                <a:spcPts val="0"/>
              </a:spcAft>
              <a:buNone/>
            </a:pPr>
            <a:r>
              <a:rPr lang="en"/>
              <a:t>#</a:t>
            </a:r>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11.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11.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11.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3.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3.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3.xml"/></Relationships>
</file>

<file path=ppt/slides/_rels/slide10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06.xml"/><Relationship Id="rId1" Type="http://schemas.openxmlformats.org/officeDocument/2006/relationships/slideLayout" Target="../slideLayouts/slideLayout9.xml"/><Relationship Id="rId4" Type="http://schemas.openxmlformats.org/officeDocument/2006/relationships/image" Target="../media/image92.png"/></Relationships>
</file>

<file path=ppt/slides/_rels/slide10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07.xml"/><Relationship Id="rId1" Type="http://schemas.openxmlformats.org/officeDocument/2006/relationships/slideLayout" Target="../slideLayouts/slideLayout3.xml"/><Relationship Id="rId4" Type="http://schemas.openxmlformats.org/officeDocument/2006/relationships/image" Target="../media/image94.png"/></Relationships>
</file>

<file path=ppt/slides/_rels/slide108.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108.xml"/><Relationship Id="rId1" Type="http://schemas.openxmlformats.org/officeDocument/2006/relationships/slideLayout" Target="../slideLayouts/slideLayout3.xml"/><Relationship Id="rId5" Type="http://schemas.openxmlformats.org/officeDocument/2006/relationships/image" Target="../media/image96.jpeg"/><Relationship Id="rId4" Type="http://schemas.openxmlformats.org/officeDocument/2006/relationships/image" Target="../media/image94.png"/></Relationships>
</file>

<file path=ppt/slides/_rels/slide109.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109.xml"/><Relationship Id="rId1" Type="http://schemas.openxmlformats.org/officeDocument/2006/relationships/slideLayout" Target="../slideLayouts/slideLayout3.xml"/><Relationship Id="rId5" Type="http://schemas.openxmlformats.org/officeDocument/2006/relationships/image" Target="../media/image99.jpeg"/><Relationship Id="rId4" Type="http://schemas.openxmlformats.org/officeDocument/2006/relationships/image" Target="../media/image98.jpeg"/></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11.jpe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8" Type="http://schemas.openxmlformats.org/officeDocument/2006/relationships/slide" Target="slide42.xml"/><Relationship Id="rId3" Type="http://schemas.openxmlformats.org/officeDocument/2006/relationships/slide" Target="slide3.xml"/><Relationship Id="rId7" Type="http://schemas.openxmlformats.org/officeDocument/2006/relationships/slide" Target="slide39.xml"/><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slide" Target="slide26.xml"/><Relationship Id="rId5" Type="http://schemas.openxmlformats.org/officeDocument/2006/relationships/slide" Target="slide16.xml"/><Relationship Id="rId4" Type="http://schemas.openxmlformats.org/officeDocument/2006/relationships/slide" Target="slide9.xml"/></Relationships>
</file>

<file path=ppt/slides/_rels/slide2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19.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8.xml"/><Relationship Id="rId1" Type="http://schemas.openxmlformats.org/officeDocument/2006/relationships/slideLayout" Target="../slideLayouts/slideLayout4.xml"/><Relationship Id="rId4" Type="http://schemas.openxmlformats.org/officeDocument/2006/relationships/image" Target="../media/image21.jpg"/></Relationships>
</file>

<file path=ppt/slides/_rels/slide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9.xml"/><Relationship Id="rId1" Type="http://schemas.openxmlformats.org/officeDocument/2006/relationships/slideLayout" Target="../slideLayouts/slideLayout4.xml"/><Relationship Id="rId4" Type="http://schemas.openxmlformats.org/officeDocument/2006/relationships/image" Target="../media/image22.jp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0.xml"/><Relationship Id="rId1" Type="http://schemas.openxmlformats.org/officeDocument/2006/relationships/slideLayout" Target="../slideLayouts/slideLayout3.xml"/><Relationship Id="rId4" Type="http://schemas.openxmlformats.org/officeDocument/2006/relationships/image" Target="../media/image24.jpeg"/></Relationships>
</file>

<file path=ppt/slides/_rels/slide3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1.xml"/><Relationship Id="rId1" Type="http://schemas.openxmlformats.org/officeDocument/2006/relationships/slideLayout" Target="../slideLayouts/slideLayout3.xml"/><Relationship Id="rId4" Type="http://schemas.openxmlformats.org/officeDocument/2006/relationships/image" Target="../media/image26.jpeg"/></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6.xml"/><Relationship Id="rId1" Type="http://schemas.openxmlformats.org/officeDocument/2006/relationships/slideLayout" Target="../slideLayouts/slideLayout3.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3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8.xml"/><Relationship Id="rId1" Type="http://schemas.openxmlformats.org/officeDocument/2006/relationships/slideLayout" Target="../slideLayouts/slideLayout5.xml"/><Relationship Id="rId4" Type="http://schemas.openxmlformats.org/officeDocument/2006/relationships/image" Target="../media/image37.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3.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4.xm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8" Type="http://schemas.openxmlformats.org/officeDocument/2006/relationships/hyperlink" Target="https://www.nasa.gov/mission_pages/sdo/science/solar-irradiance.html" TargetMode="External"/><Relationship Id="rId3" Type="http://schemas.openxmlformats.org/officeDocument/2006/relationships/hyperlink" Target="https://www.thorlabs.com/newgrouppage9.cfm?objectgroup_id=10773" TargetMode="External"/><Relationship Id="rId7" Type="http://schemas.openxmlformats.org/officeDocument/2006/relationships/hyperlink" Target="http://www.cubesat.org/" TargetMode="External"/><Relationship Id="rId2" Type="http://schemas.openxmlformats.org/officeDocument/2006/relationships/notesSlide" Target="../notesSlides/notesSlide47.xml"/><Relationship Id="rId1" Type="http://schemas.openxmlformats.org/officeDocument/2006/relationships/slideLayout" Target="../slideLayouts/slideLayout5.xml"/><Relationship Id="rId6" Type="http://schemas.openxmlformats.org/officeDocument/2006/relationships/hyperlink" Target="https://www.edmundoptics.com/?gclid=EAIaIQobChMIn6yV7fuZ5QIV9yCtBh34GwFBEAAYASAAEgLHv_D_BwE" TargetMode="External"/><Relationship Id="rId5" Type="http://schemas.openxmlformats.org/officeDocument/2006/relationships/hyperlink" Target="https://www.atmos-meas-tech.net/9/215/2016/amt-9-215-2016.pdf" TargetMode="External"/><Relationship Id="rId4" Type="http://schemas.openxmlformats.org/officeDocument/2006/relationships/hyperlink" Target="http://www.mpia.de/~mathar/public/mathar20151213.pdf" TargetMode="External"/><Relationship Id="rId9" Type="http://schemas.openxmlformats.org/officeDocument/2006/relationships/hyperlink" Target="https://www.ioccg.org/groups/Thuillier.pdf" TargetMode="Externa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50.xml"/><Relationship Id="rId1" Type="http://schemas.openxmlformats.org/officeDocument/2006/relationships/slideLayout" Target="../slideLayouts/slideLayout3.xml"/><Relationship Id="rId4" Type="http://schemas.openxmlformats.org/officeDocument/2006/relationships/image" Target="../media/image41.jpe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7.xml"/><Relationship Id="rId1" Type="http://schemas.openxmlformats.org/officeDocument/2006/relationships/slideLayout" Target="../slideLayouts/slideLayout3.xml"/><Relationship Id="rId4" Type="http://schemas.openxmlformats.org/officeDocument/2006/relationships/image" Target="../media/image43.png"/></Relationships>
</file>

<file path=ppt/slides/_rels/slide5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63.xml"/><Relationship Id="rId1" Type="http://schemas.openxmlformats.org/officeDocument/2006/relationships/slideLayout" Target="../slideLayouts/slideLayout3.xml"/><Relationship Id="rId4" Type="http://schemas.openxmlformats.org/officeDocument/2006/relationships/image" Target="../media/image47.jpeg"/></Relationships>
</file>

<file path=ppt/slides/_rels/slide64.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image" Target="../media/image48.jpeg"/><Relationship Id="rId7" Type="http://schemas.openxmlformats.org/officeDocument/2006/relationships/image" Target="../media/image52.jpeg"/><Relationship Id="rId2" Type="http://schemas.openxmlformats.org/officeDocument/2006/relationships/notesSlide" Target="../notesSlides/notesSlide64.xml"/><Relationship Id="rId1" Type="http://schemas.openxmlformats.org/officeDocument/2006/relationships/slideLayout" Target="../slideLayouts/slideLayout3.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s>
</file>

<file path=ppt/slides/_rels/slide6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5.xml"/><Relationship Id="rId1" Type="http://schemas.openxmlformats.org/officeDocument/2006/relationships/slideLayout" Target="../slideLayouts/slideLayout5.xml"/><Relationship Id="rId4" Type="http://schemas.openxmlformats.org/officeDocument/2006/relationships/image" Target="../media/image55.jpeg"/></Relationships>
</file>

<file path=ppt/slides/_rels/slide6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6.xml"/><Relationship Id="rId1" Type="http://schemas.openxmlformats.org/officeDocument/2006/relationships/slideLayout" Target="../slideLayouts/slideLayout3.xml"/><Relationship Id="rId5" Type="http://schemas.openxmlformats.org/officeDocument/2006/relationships/image" Target="../media/image58.jpeg"/><Relationship Id="rId4" Type="http://schemas.openxmlformats.org/officeDocument/2006/relationships/image" Target="../media/image57.png"/></Relationships>
</file>

<file path=ppt/slides/_rels/slide6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7.xml"/><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8.xml"/><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9.xml"/><Relationship Id="rId1" Type="http://schemas.openxmlformats.org/officeDocument/2006/relationships/slideLayout" Target="../slideLayouts/slideLayout4.xml"/><Relationship Id="rId5" Type="http://schemas.openxmlformats.org/officeDocument/2006/relationships/image" Target="../media/image62.png"/><Relationship Id="rId4" Type="http://schemas.openxmlformats.org/officeDocument/2006/relationships/image" Target="../media/image61.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71.xml"/><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72.xm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75.xml"/><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6.xml"/><Relationship Id="rId1" Type="http://schemas.openxmlformats.org/officeDocument/2006/relationships/slideLayout" Target="../slideLayouts/slideLayout4.xml"/><Relationship Id="rId4" Type="http://schemas.openxmlformats.org/officeDocument/2006/relationships/image" Target="../media/image66.png"/></Relationships>
</file>

<file path=ppt/slides/_rels/slide7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77.xml"/><Relationship Id="rId1" Type="http://schemas.openxmlformats.org/officeDocument/2006/relationships/slideLayout" Target="../slideLayouts/slideLayout9.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79.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8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80.xml"/><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82.xml"/><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83.xml"/><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84.xml"/><Relationship Id="rId1" Type="http://schemas.openxmlformats.org/officeDocument/2006/relationships/slideLayout" Target="../slideLayouts/slideLayout3.xml"/><Relationship Id="rId5" Type="http://schemas.openxmlformats.org/officeDocument/2006/relationships/image" Target="../media/image74.png"/><Relationship Id="rId4" Type="http://schemas.openxmlformats.org/officeDocument/2006/relationships/image" Target="../media/image73.png"/></Relationships>
</file>

<file path=ppt/slides/_rels/slide8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85.xml"/><Relationship Id="rId1" Type="http://schemas.openxmlformats.org/officeDocument/2006/relationships/slideLayout" Target="../slideLayouts/slideLayout3.xml"/><Relationship Id="rId5" Type="http://schemas.openxmlformats.org/officeDocument/2006/relationships/image" Target="../media/image77.png"/><Relationship Id="rId4" Type="http://schemas.openxmlformats.org/officeDocument/2006/relationships/image" Target="../media/image76.png"/></Relationships>
</file>

<file path=ppt/slides/_rels/slide8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86.xml"/><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87.xml"/><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88.xml"/><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89.xml"/><Relationship Id="rId1" Type="http://schemas.openxmlformats.org/officeDocument/2006/relationships/slideLayout" Target="../slideLayouts/slideLayout3.xml"/><Relationship Id="rId4" Type="http://schemas.openxmlformats.org/officeDocument/2006/relationships/image" Target="../media/image82.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93.xml"/><Relationship Id="rId1" Type="http://schemas.openxmlformats.org/officeDocument/2006/relationships/slideLayout" Target="../slideLayouts/slideLayout4.xml"/></Relationships>
</file>

<file path=ppt/slides/_rels/slide9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94.xml"/><Relationship Id="rId1" Type="http://schemas.openxmlformats.org/officeDocument/2006/relationships/slideLayout" Target="../slideLayouts/slideLayout4.xml"/></Relationships>
</file>

<file path=ppt/slides/_rels/slide9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95.xml"/><Relationship Id="rId1" Type="http://schemas.openxmlformats.org/officeDocument/2006/relationships/slideLayout" Target="../slideLayouts/slideLayout3.xml"/></Relationships>
</file>

<file path=ppt/slides/_rels/slide9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96.xml"/><Relationship Id="rId1" Type="http://schemas.openxmlformats.org/officeDocument/2006/relationships/slideLayout" Target="../slideLayouts/slideLayout3.xml"/></Relationships>
</file>

<file path=ppt/slides/_rels/slide9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97.xml"/><Relationship Id="rId1" Type="http://schemas.openxmlformats.org/officeDocument/2006/relationships/slideLayout" Target="../slideLayouts/slideLayout3.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82" name="Google Shape;82;p13"/>
          <p:cNvSpPr txBox="1">
            <a:spLocks noGrp="1"/>
          </p:cNvSpPr>
          <p:nvPr>
            <p:ph type="subTitle" idx="1"/>
          </p:nvPr>
        </p:nvSpPr>
        <p:spPr>
          <a:xfrm>
            <a:off x="60663" y="4033225"/>
            <a:ext cx="9021300" cy="792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1600"/>
              <a:t>Jaykob Velasquez, Matt Weber, Jessica Harris, Hui Min Tang, Quinn LaBarge,</a:t>
            </a:r>
            <a:endParaRPr sz="1600"/>
          </a:p>
          <a:p>
            <a:pPr marL="0" lvl="0" indent="0" algn="ctr" rtl="0">
              <a:spcBef>
                <a:spcPts val="0"/>
              </a:spcBef>
              <a:spcAft>
                <a:spcPts val="0"/>
              </a:spcAft>
              <a:buNone/>
            </a:pPr>
            <a:r>
              <a:rPr lang="en" sz="1600"/>
              <a:t> Conner McLeod, Aanshi Panchal, Jared Cantilina, Sara Reitz,</a:t>
            </a:r>
            <a:r>
              <a:rPr lang="en" sz="1600" b="1"/>
              <a:t> </a:t>
            </a:r>
            <a:r>
              <a:rPr lang="en" sz="1600"/>
              <a:t>Jacob Romero, Josh Horst</a:t>
            </a:r>
            <a:endParaRPr sz="1600"/>
          </a:p>
        </p:txBody>
      </p:sp>
      <p:sp>
        <p:nvSpPr>
          <p:cNvPr id="83" name="Google Shape;83;p13"/>
          <p:cNvSpPr txBox="1">
            <a:spLocks noGrp="1"/>
          </p:cNvSpPr>
          <p:nvPr>
            <p:ph type="ctrTitle"/>
          </p:nvPr>
        </p:nvSpPr>
        <p:spPr>
          <a:xfrm>
            <a:off x="535220" y="2303113"/>
            <a:ext cx="7801500" cy="17301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1100">
                <a:latin typeface="Average"/>
                <a:ea typeface="Average"/>
                <a:cs typeface="Average"/>
                <a:sym typeface="Average"/>
              </a:rPr>
              <a:t>ASEN 4028 Senior Projects, Spring 2020</a:t>
            </a:r>
            <a:endParaRPr sz="1100">
              <a:latin typeface="Average"/>
              <a:ea typeface="Average"/>
              <a:cs typeface="Average"/>
              <a:sym typeface="Average"/>
            </a:endParaRPr>
          </a:p>
          <a:p>
            <a:pPr marL="0" lvl="0" indent="0" algn="ctr" rtl="0">
              <a:spcBef>
                <a:spcPts val="0"/>
              </a:spcBef>
              <a:spcAft>
                <a:spcPts val="0"/>
              </a:spcAft>
              <a:buNone/>
            </a:pPr>
            <a:r>
              <a:rPr lang="en" sz="1100">
                <a:latin typeface="Average"/>
                <a:ea typeface="Average"/>
                <a:cs typeface="Average"/>
                <a:sym typeface="Average"/>
              </a:rPr>
              <a:t>Final Oral Review</a:t>
            </a:r>
            <a:endParaRPr sz="1100">
              <a:latin typeface="Average"/>
              <a:ea typeface="Average"/>
              <a:cs typeface="Average"/>
              <a:sym typeface="Average"/>
            </a:endParaRPr>
          </a:p>
        </p:txBody>
      </p:sp>
      <p:pic>
        <p:nvPicPr>
          <p:cNvPr id="84" name="Google Shape;84;p13"/>
          <p:cNvPicPr preferRelativeResize="0"/>
          <p:nvPr/>
        </p:nvPicPr>
        <p:blipFill>
          <a:blip r:embed="rId3" cstate="print">
            <a:alphaModFix/>
            <a:extLst>
              <a:ext uri="{28A0092B-C50C-407E-A947-70E740481C1C}">
                <a14:useLocalDpi xmlns:a14="http://schemas.microsoft.com/office/drawing/2010/main"/>
              </a:ext>
            </a:extLst>
          </a:blip>
          <a:stretch>
            <a:fillRect/>
          </a:stretch>
        </p:blipFill>
        <p:spPr>
          <a:xfrm>
            <a:off x="46275" y="37475"/>
            <a:ext cx="665100" cy="665100"/>
          </a:xfrm>
          <a:prstGeom prst="rect">
            <a:avLst/>
          </a:prstGeom>
          <a:noFill/>
          <a:ln>
            <a:noFill/>
          </a:ln>
          <a:effectLst>
            <a:reflection stA="40000" endPos="30000" dist="19050" dir="5400000" fadeDir="5400012" sy="-100000" algn="bl" rotWithShape="0"/>
          </a:effectLst>
        </p:spPr>
      </p:pic>
      <p:pic>
        <p:nvPicPr>
          <p:cNvPr id="85" name="Google Shape;85;p13"/>
          <p:cNvPicPr preferRelativeResize="0"/>
          <p:nvPr/>
        </p:nvPicPr>
        <p:blipFill>
          <a:blip r:embed="rId4" cstate="print">
            <a:alphaModFix/>
            <a:extLst>
              <a:ext uri="{28A0092B-C50C-407E-A947-70E740481C1C}">
                <a14:useLocalDpi xmlns:a14="http://schemas.microsoft.com/office/drawing/2010/main"/>
              </a:ext>
            </a:extLst>
          </a:blip>
          <a:stretch>
            <a:fillRect/>
          </a:stretch>
        </p:blipFill>
        <p:spPr>
          <a:xfrm>
            <a:off x="8431275" y="37475"/>
            <a:ext cx="665100" cy="665100"/>
          </a:xfrm>
          <a:prstGeom prst="rect">
            <a:avLst/>
          </a:prstGeom>
          <a:noFill/>
          <a:ln>
            <a:noFill/>
          </a:ln>
          <a:effectLst>
            <a:reflection stA="29000" endPos="28000" dist="9525" dir="5400000" fadeDir="5400012" sy="-100000" algn="bl" rotWithShape="0"/>
          </a:effectLst>
        </p:spPr>
      </p:pic>
      <p:sp>
        <p:nvSpPr>
          <p:cNvPr id="86" name="Google Shape;86;p13"/>
          <p:cNvSpPr txBox="1">
            <a:spLocks noGrp="1"/>
          </p:cNvSpPr>
          <p:nvPr>
            <p:ph type="subTitle" idx="1"/>
          </p:nvPr>
        </p:nvSpPr>
        <p:spPr>
          <a:xfrm>
            <a:off x="6261000" y="4740250"/>
            <a:ext cx="2883000" cy="403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1600" b="1"/>
              <a:t>Advisor: </a:t>
            </a:r>
            <a:r>
              <a:rPr lang="en" sz="1600"/>
              <a:t>Dr. Zoltan Sternovsky</a:t>
            </a:r>
            <a:endParaRPr sz="1600"/>
          </a:p>
        </p:txBody>
      </p:sp>
      <p:sp>
        <p:nvSpPr>
          <p:cNvPr id="87" name="Google Shape;87;p13"/>
          <p:cNvSpPr txBox="1">
            <a:spLocks noGrp="1"/>
          </p:cNvSpPr>
          <p:nvPr>
            <p:ph type="subTitle" idx="1"/>
          </p:nvPr>
        </p:nvSpPr>
        <p:spPr>
          <a:xfrm>
            <a:off x="0" y="4740250"/>
            <a:ext cx="2049900" cy="403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1600" b="1"/>
              <a:t>Customer: </a:t>
            </a:r>
            <a:r>
              <a:rPr lang="en" sz="1600"/>
              <a:t>Jim Baer</a:t>
            </a:r>
            <a:endParaRPr sz="1600"/>
          </a:p>
        </p:txBody>
      </p:sp>
      <p:pic>
        <p:nvPicPr>
          <p:cNvPr id="88" name="Google Shape;88;p13"/>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2779475" y="71087"/>
            <a:ext cx="3583676" cy="3584602"/>
          </a:xfrm>
          <a:prstGeom prst="rect">
            <a:avLst/>
          </a:prstGeom>
          <a:noFill/>
          <a:ln>
            <a:noFill/>
          </a:ln>
        </p:spPr>
      </p:pic>
      <p:sp>
        <p:nvSpPr>
          <p:cNvPr id="89" name="Google Shape;89;p13"/>
          <p:cNvSpPr/>
          <p:nvPr/>
        </p:nvSpPr>
        <p:spPr>
          <a:xfrm>
            <a:off x="9384300" y="970775"/>
            <a:ext cx="2937600" cy="645900"/>
          </a:xfrm>
          <a:prstGeom prst="roundRect">
            <a:avLst>
              <a:gd name="adj" fmla="val 16667"/>
            </a:avLst>
          </a:prstGeom>
          <a:solidFill>
            <a:srgbClr val="7EE4D0"/>
          </a:solidFill>
          <a:ln w="9525" cap="flat" cmpd="sng">
            <a:solidFill>
              <a:srgbClr val="9E9E9E"/>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Average"/>
                <a:ea typeface="Average"/>
                <a:cs typeface="Average"/>
                <a:sym typeface="Average"/>
              </a:rPr>
              <a:t>TAKEAWAY BOX FORMAT</a:t>
            </a:r>
            <a:endParaRPr>
              <a:latin typeface="Average"/>
              <a:ea typeface="Average"/>
              <a:cs typeface="Average"/>
              <a:sym typeface="Average"/>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p22"/>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10</a:t>
            </a:fld>
            <a:endParaRPr/>
          </a:p>
        </p:txBody>
      </p:sp>
      <p:pic>
        <p:nvPicPr>
          <p:cNvPr id="152" name="Google Shape;152;p22"/>
          <p:cNvPicPr preferRelativeResize="0"/>
          <p:nvPr/>
        </p:nvPicPr>
        <p:blipFill>
          <a:blip r:embed="rId3" cstate="print">
            <a:alphaModFix/>
            <a:extLst>
              <a:ext uri="{28A0092B-C50C-407E-A947-70E740481C1C}">
                <a14:useLocalDpi xmlns:a14="http://schemas.microsoft.com/office/drawing/2010/main"/>
              </a:ext>
            </a:extLst>
          </a:blip>
          <a:stretch>
            <a:fillRect/>
          </a:stretch>
        </p:blipFill>
        <p:spPr>
          <a:xfrm>
            <a:off x="740675" y="0"/>
            <a:ext cx="7653526" cy="5143501"/>
          </a:xfrm>
          <a:prstGeom prst="rect">
            <a:avLst/>
          </a:prstGeom>
          <a:noFill/>
          <a:ln>
            <a:noFill/>
          </a:ln>
        </p:spPr>
      </p:pic>
      <p:sp>
        <p:nvSpPr>
          <p:cNvPr id="153" name="Google Shape;153;p22"/>
          <p:cNvSpPr/>
          <p:nvPr/>
        </p:nvSpPr>
        <p:spPr>
          <a:xfrm>
            <a:off x="6330750" y="588832"/>
            <a:ext cx="1935600" cy="994500"/>
          </a:xfrm>
          <a:prstGeom prst="rect">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54" name="Google Shape;154;p22"/>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6779937" y="328075"/>
            <a:ext cx="1165574" cy="1157176"/>
          </a:xfrm>
          <a:prstGeom prst="rect">
            <a:avLst/>
          </a:prstGeom>
          <a:noFill/>
          <a:ln>
            <a:noFill/>
          </a:ln>
        </p:spPr>
      </p:pic>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1186"/>
        <p:cNvGrpSpPr/>
        <p:nvPr/>
      </p:nvGrpSpPr>
      <p:grpSpPr>
        <a:xfrm>
          <a:off x="0" y="0"/>
          <a:ext cx="0" cy="0"/>
          <a:chOff x="0" y="0"/>
          <a:chExt cx="0" cy="0"/>
        </a:xfrm>
      </p:grpSpPr>
      <p:sp>
        <p:nvSpPr>
          <p:cNvPr id="1187" name="Google Shape;1187;p113"/>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100</a:t>
            </a:fld>
            <a:endParaRPr/>
          </a:p>
        </p:txBody>
      </p:sp>
      <p:graphicFrame>
        <p:nvGraphicFramePr>
          <p:cNvPr id="1188" name="Google Shape;1188;p113"/>
          <p:cNvGraphicFramePr/>
          <p:nvPr/>
        </p:nvGraphicFramePr>
        <p:xfrm>
          <a:off x="147638" y="867375"/>
          <a:ext cx="3000000" cy="3000000"/>
        </p:xfrm>
        <a:graphic>
          <a:graphicData uri="http://schemas.openxmlformats.org/drawingml/2006/table">
            <a:tbl>
              <a:tblPr>
                <a:noFill/>
                <a:tableStyleId>{CA2AB685-583F-4329-80CD-AB5238CA0511}</a:tableStyleId>
              </a:tblPr>
              <a:tblGrid>
                <a:gridCol w="952500">
                  <a:extLst>
                    <a:ext uri="{9D8B030D-6E8A-4147-A177-3AD203B41FA5}">
                      <a16:colId xmlns:a16="http://schemas.microsoft.com/office/drawing/2014/main" val="20000"/>
                    </a:ext>
                  </a:extLst>
                </a:gridCol>
                <a:gridCol w="1266825">
                  <a:extLst>
                    <a:ext uri="{9D8B030D-6E8A-4147-A177-3AD203B41FA5}">
                      <a16:colId xmlns:a16="http://schemas.microsoft.com/office/drawing/2014/main" val="20001"/>
                    </a:ext>
                  </a:extLst>
                </a:gridCol>
                <a:gridCol w="3171825">
                  <a:extLst>
                    <a:ext uri="{9D8B030D-6E8A-4147-A177-3AD203B41FA5}">
                      <a16:colId xmlns:a16="http://schemas.microsoft.com/office/drawing/2014/main" val="20002"/>
                    </a:ext>
                  </a:extLst>
                </a:gridCol>
                <a:gridCol w="2505075">
                  <a:extLst>
                    <a:ext uri="{9D8B030D-6E8A-4147-A177-3AD203B41FA5}">
                      <a16:colId xmlns:a16="http://schemas.microsoft.com/office/drawing/2014/main" val="20003"/>
                    </a:ext>
                  </a:extLst>
                </a:gridCol>
                <a:gridCol w="952500">
                  <a:extLst>
                    <a:ext uri="{9D8B030D-6E8A-4147-A177-3AD203B41FA5}">
                      <a16:colId xmlns:a16="http://schemas.microsoft.com/office/drawing/2014/main" val="20004"/>
                    </a:ext>
                  </a:extLst>
                </a:gridCol>
              </a:tblGrid>
              <a:tr h="342900">
                <a:tc>
                  <a:txBody>
                    <a:bodyPr/>
                    <a:lstStyle/>
                    <a:p>
                      <a:pPr marL="0" lvl="0" indent="0" algn="ctr" rtl="0">
                        <a:lnSpc>
                          <a:spcPct val="115000"/>
                        </a:lnSpc>
                        <a:spcBef>
                          <a:spcPts val="0"/>
                        </a:spcBef>
                        <a:spcAft>
                          <a:spcPts val="0"/>
                        </a:spcAft>
                        <a:buNone/>
                      </a:pPr>
                      <a:r>
                        <a:rPr lang="en" sz="1000" b="1">
                          <a:latin typeface="Calibri"/>
                          <a:ea typeface="Calibri"/>
                          <a:cs typeface="Calibri"/>
                          <a:sym typeface="Calibri"/>
                        </a:rPr>
                        <a:t>RQMT ID</a:t>
                      </a:r>
                      <a:endParaRPr sz="1000" b="1">
                        <a:latin typeface="Calibri"/>
                        <a:ea typeface="Calibri"/>
                        <a:cs typeface="Calibri"/>
                        <a:sym typeface="Calibri"/>
                      </a:endParaRPr>
                    </a:p>
                  </a:txBody>
                  <a:tcPr marL="28575" marR="28575" marT="19050" marB="19050" anchor="ctr">
                    <a:lnL w="9425" cap="flat" cmpd="sng">
                      <a:solidFill>
                        <a:srgbClr val="000000"/>
                      </a:solidFill>
                      <a:prstDash val="solid"/>
                      <a:round/>
                      <a:headEnd type="none" w="sm" len="sm"/>
                      <a:tailEnd type="none" w="sm" len="sm"/>
                    </a:lnL>
                    <a:lnR w="9425" cap="flat" cmpd="sng">
                      <a:solidFill>
                        <a:srgbClr val="000000"/>
                      </a:solidFill>
                      <a:prstDash val="solid"/>
                      <a:round/>
                      <a:headEnd type="none" w="sm" len="sm"/>
                      <a:tailEnd type="none" w="sm" len="sm"/>
                    </a:lnR>
                    <a:lnT w="9425" cap="flat" cmpd="sng">
                      <a:solidFill>
                        <a:srgbClr val="000000"/>
                      </a:solidFill>
                      <a:prstDash val="solid"/>
                      <a:round/>
                      <a:headEnd type="none" w="sm" len="sm"/>
                      <a:tailEnd type="none" w="sm" len="sm"/>
                    </a:lnT>
                    <a:lnB w="9425" cap="flat" cmpd="sng">
                      <a:solidFill>
                        <a:srgbClr val="000000"/>
                      </a:solidFill>
                      <a:prstDash val="solid"/>
                      <a:round/>
                      <a:headEnd type="none" w="sm" len="sm"/>
                      <a:tailEnd type="none" w="sm" len="sm"/>
                    </a:lnB>
                    <a:solidFill>
                      <a:srgbClr val="CFE2F3"/>
                    </a:solidFill>
                  </a:tcPr>
                </a:tc>
                <a:tc>
                  <a:txBody>
                    <a:bodyPr/>
                    <a:lstStyle/>
                    <a:p>
                      <a:pPr marL="0" lvl="0" indent="0" algn="ctr" rtl="0">
                        <a:lnSpc>
                          <a:spcPct val="115000"/>
                        </a:lnSpc>
                        <a:spcBef>
                          <a:spcPts val="0"/>
                        </a:spcBef>
                        <a:spcAft>
                          <a:spcPts val="0"/>
                        </a:spcAft>
                        <a:buNone/>
                      </a:pPr>
                      <a:r>
                        <a:rPr lang="en" sz="1000" b="1">
                          <a:latin typeface="Calibri"/>
                          <a:ea typeface="Calibri"/>
                          <a:cs typeface="Calibri"/>
                          <a:sym typeface="Calibri"/>
                        </a:rPr>
                        <a:t>RQMT Title</a:t>
                      </a:r>
                      <a:endParaRPr sz="1000" b="1">
                        <a:latin typeface="Calibri"/>
                        <a:ea typeface="Calibri"/>
                        <a:cs typeface="Calibri"/>
                        <a:sym typeface="Calibri"/>
                      </a:endParaRPr>
                    </a:p>
                  </a:txBody>
                  <a:tcPr marL="28575" marR="28575" marT="19050" marB="19050" anchor="ctr">
                    <a:lnL w="9425" cap="flat" cmpd="sng">
                      <a:solidFill>
                        <a:srgbClr val="000000"/>
                      </a:solidFill>
                      <a:prstDash val="solid"/>
                      <a:round/>
                      <a:headEnd type="none" w="sm" len="sm"/>
                      <a:tailEnd type="none" w="sm" len="sm"/>
                    </a:lnL>
                    <a:lnR w="9425" cap="flat" cmpd="sng">
                      <a:solidFill>
                        <a:srgbClr val="000000"/>
                      </a:solidFill>
                      <a:prstDash val="solid"/>
                      <a:round/>
                      <a:headEnd type="none" w="sm" len="sm"/>
                      <a:tailEnd type="none" w="sm" len="sm"/>
                    </a:lnR>
                    <a:lnT w="9425" cap="flat" cmpd="sng">
                      <a:solidFill>
                        <a:srgbClr val="000000"/>
                      </a:solidFill>
                      <a:prstDash val="solid"/>
                      <a:round/>
                      <a:headEnd type="none" w="sm" len="sm"/>
                      <a:tailEnd type="none" w="sm" len="sm"/>
                    </a:lnT>
                    <a:lnB w="9425" cap="flat" cmpd="sng">
                      <a:solidFill>
                        <a:srgbClr val="000000"/>
                      </a:solidFill>
                      <a:prstDash val="solid"/>
                      <a:round/>
                      <a:headEnd type="none" w="sm" len="sm"/>
                      <a:tailEnd type="none" w="sm" len="sm"/>
                    </a:lnB>
                    <a:solidFill>
                      <a:srgbClr val="CFE2F3"/>
                    </a:solidFill>
                  </a:tcPr>
                </a:tc>
                <a:tc>
                  <a:txBody>
                    <a:bodyPr/>
                    <a:lstStyle/>
                    <a:p>
                      <a:pPr marL="0" lvl="0" indent="0" algn="ctr" rtl="0">
                        <a:lnSpc>
                          <a:spcPct val="115000"/>
                        </a:lnSpc>
                        <a:spcBef>
                          <a:spcPts val="0"/>
                        </a:spcBef>
                        <a:spcAft>
                          <a:spcPts val="0"/>
                        </a:spcAft>
                        <a:buNone/>
                      </a:pPr>
                      <a:r>
                        <a:rPr lang="en" sz="1000" b="1">
                          <a:latin typeface="Calibri"/>
                          <a:ea typeface="Calibri"/>
                          <a:cs typeface="Calibri"/>
                          <a:sym typeface="Calibri"/>
                        </a:rPr>
                        <a:t>RQMT Text</a:t>
                      </a:r>
                      <a:endParaRPr sz="1000" b="1">
                        <a:latin typeface="Calibri"/>
                        <a:ea typeface="Calibri"/>
                        <a:cs typeface="Calibri"/>
                        <a:sym typeface="Calibri"/>
                      </a:endParaRPr>
                    </a:p>
                  </a:txBody>
                  <a:tcPr marL="28575" marR="28575" marT="19050" marB="19050" anchor="ctr">
                    <a:lnL w="9425" cap="flat" cmpd="sng">
                      <a:solidFill>
                        <a:srgbClr val="000000"/>
                      </a:solidFill>
                      <a:prstDash val="solid"/>
                      <a:round/>
                      <a:headEnd type="none" w="sm" len="sm"/>
                      <a:tailEnd type="none" w="sm" len="sm"/>
                    </a:lnL>
                    <a:lnR w="9425" cap="flat" cmpd="sng">
                      <a:solidFill>
                        <a:srgbClr val="000000"/>
                      </a:solidFill>
                      <a:prstDash val="solid"/>
                      <a:round/>
                      <a:headEnd type="none" w="sm" len="sm"/>
                      <a:tailEnd type="none" w="sm" len="sm"/>
                    </a:lnR>
                    <a:lnT w="9425" cap="flat" cmpd="sng">
                      <a:solidFill>
                        <a:srgbClr val="000000"/>
                      </a:solidFill>
                      <a:prstDash val="solid"/>
                      <a:round/>
                      <a:headEnd type="none" w="sm" len="sm"/>
                      <a:tailEnd type="none" w="sm" len="sm"/>
                    </a:lnT>
                    <a:lnB w="9425" cap="flat" cmpd="sng">
                      <a:solidFill>
                        <a:srgbClr val="000000"/>
                      </a:solidFill>
                      <a:prstDash val="solid"/>
                      <a:round/>
                      <a:headEnd type="none" w="sm" len="sm"/>
                      <a:tailEnd type="none" w="sm" len="sm"/>
                    </a:lnB>
                    <a:solidFill>
                      <a:srgbClr val="CFE2F3"/>
                    </a:solidFill>
                  </a:tcPr>
                </a:tc>
                <a:tc>
                  <a:txBody>
                    <a:bodyPr/>
                    <a:lstStyle/>
                    <a:p>
                      <a:pPr marL="0" lvl="0" indent="0" algn="ctr" rtl="0">
                        <a:lnSpc>
                          <a:spcPct val="115000"/>
                        </a:lnSpc>
                        <a:spcBef>
                          <a:spcPts val="0"/>
                        </a:spcBef>
                        <a:spcAft>
                          <a:spcPts val="0"/>
                        </a:spcAft>
                        <a:buNone/>
                      </a:pPr>
                      <a:r>
                        <a:rPr lang="en" sz="1000" b="1">
                          <a:latin typeface="Calibri"/>
                          <a:ea typeface="Calibri"/>
                          <a:cs typeface="Calibri"/>
                          <a:sym typeface="Calibri"/>
                        </a:rPr>
                        <a:t>Verification Approach</a:t>
                      </a:r>
                      <a:endParaRPr sz="1000" b="1">
                        <a:latin typeface="Calibri"/>
                        <a:ea typeface="Calibri"/>
                        <a:cs typeface="Calibri"/>
                        <a:sym typeface="Calibri"/>
                      </a:endParaRPr>
                    </a:p>
                  </a:txBody>
                  <a:tcPr marL="28575" marR="28575" marT="19050" marB="19050" anchor="ctr">
                    <a:lnL w="9425" cap="flat" cmpd="sng">
                      <a:solidFill>
                        <a:srgbClr val="000000"/>
                      </a:solidFill>
                      <a:prstDash val="solid"/>
                      <a:round/>
                      <a:headEnd type="none" w="sm" len="sm"/>
                      <a:tailEnd type="none" w="sm" len="sm"/>
                    </a:lnL>
                    <a:lnR w="9425" cap="flat" cmpd="sng">
                      <a:solidFill>
                        <a:srgbClr val="000000"/>
                      </a:solidFill>
                      <a:prstDash val="solid"/>
                      <a:round/>
                      <a:headEnd type="none" w="sm" len="sm"/>
                      <a:tailEnd type="none" w="sm" len="sm"/>
                    </a:lnR>
                    <a:lnT w="9425" cap="flat" cmpd="sng">
                      <a:solidFill>
                        <a:srgbClr val="000000"/>
                      </a:solidFill>
                      <a:prstDash val="solid"/>
                      <a:round/>
                      <a:headEnd type="none" w="sm" len="sm"/>
                      <a:tailEnd type="none" w="sm" len="sm"/>
                    </a:lnT>
                    <a:lnB w="9425" cap="flat" cmpd="sng">
                      <a:solidFill>
                        <a:srgbClr val="000000"/>
                      </a:solidFill>
                      <a:prstDash val="solid"/>
                      <a:round/>
                      <a:headEnd type="none" w="sm" len="sm"/>
                      <a:tailEnd type="none" w="sm" len="sm"/>
                    </a:lnB>
                    <a:solidFill>
                      <a:srgbClr val="CFE2F3"/>
                    </a:solidFill>
                  </a:tcPr>
                </a:tc>
                <a:tc>
                  <a:txBody>
                    <a:bodyPr/>
                    <a:lstStyle/>
                    <a:p>
                      <a:pPr marL="0" lvl="0" indent="0" algn="ctr" rtl="0">
                        <a:lnSpc>
                          <a:spcPct val="115000"/>
                        </a:lnSpc>
                        <a:spcBef>
                          <a:spcPts val="0"/>
                        </a:spcBef>
                        <a:spcAft>
                          <a:spcPts val="0"/>
                        </a:spcAft>
                        <a:buNone/>
                      </a:pPr>
                      <a:r>
                        <a:rPr lang="en" sz="1000" b="1">
                          <a:latin typeface="Calibri"/>
                          <a:ea typeface="Calibri"/>
                          <a:cs typeface="Calibri"/>
                          <a:sym typeface="Calibri"/>
                        </a:rPr>
                        <a:t>Verification Method</a:t>
                      </a:r>
                      <a:endParaRPr sz="1000" b="1">
                        <a:latin typeface="Calibri"/>
                        <a:ea typeface="Calibri"/>
                        <a:cs typeface="Calibri"/>
                        <a:sym typeface="Calibri"/>
                      </a:endParaRPr>
                    </a:p>
                  </a:txBody>
                  <a:tcPr marL="28575" marR="28575" marT="19050" marB="19050" anchor="ctr">
                    <a:lnL w="9425" cap="flat" cmpd="sng">
                      <a:solidFill>
                        <a:srgbClr val="000000"/>
                      </a:solidFill>
                      <a:prstDash val="solid"/>
                      <a:round/>
                      <a:headEnd type="none" w="sm" len="sm"/>
                      <a:tailEnd type="none" w="sm" len="sm"/>
                    </a:lnL>
                    <a:lnR w="9425" cap="flat" cmpd="sng">
                      <a:solidFill>
                        <a:srgbClr val="000000"/>
                      </a:solidFill>
                      <a:prstDash val="solid"/>
                      <a:round/>
                      <a:headEnd type="none" w="sm" len="sm"/>
                      <a:tailEnd type="none" w="sm" len="sm"/>
                    </a:lnR>
                    <a:lnT w="9425" cap="flat" cmpd="sng">
                      <a:solidFill>
                        <a:srgbClr val="000000"/>
                      </a:solidFill>
                      <a:prstDash val="solid"/>
                      <a:round/>
                      <a:headEnd type="none" w="sm" len="sm"/>
                      <a:tailEnd type="none" w="sm" len="sm"/>
                    </a:lnT>
                    <a:lnB w="9425" cap="flat" cmpd="sng">
                      <a:solidFill>
                        <a:srgbClr val="000000"/>
                      </a:solidFill>
                      <a:prstDash val="solid"/>
                      <a:round/>
                      <a:headEnd type="none" w="sm" len="sm"/>
                      <a:tailEnd type="none" w="sm" len="sm"/>
                    </a:lnB>
                    <a:solidFill>
                      <a:srgbClr val="CFE2F3"/>
                    </a:solidFill>
                  </a:tcPr>
                </a:tc>
                <a:extLst>
                  <a:ext uri="{0D108BD9-81ED-4DB2-BD59-A6C34878D82A}">
                    <a16:rowId xmlns:a16="http://schemas.microsoft.com/office/drawing/2014/main" val="10000"/>
                  </a:ext>
                </a:extLst>
              </a:tr>
              <a:tr h="342900">
                <a:tc>
                  <a:txBody>
                    <a:bodyPr/>
                    <a:lstStyle/>
                    <a:p>
                      <a:pPr marL="0" lvl="0" indent="0" algn="ctr" rtl="0">
                        <a:lnSpc>
                          <a:spcPct val="115000"/>
                        </a:lnSpc>
                        <a:spcBef>
                          <a:spcPts val="0"/>
                        </a:spcBef>
                        <a:spcAft>
                          <a:spcPts val="0"/>
                        </a:spcAft>
                        <a:buNone/>
                      </a:pPr>
                      <a:r>
                        <a:rPr lang="en" sz="1000">
                          <a:latin typeface="Calibri"/>
                          <a:ea typeface="Calibri"/>
                          <a:cs typeface="Calibri"/>
                          <a:sym typeface="Calibri"/>
                        </a:rPr>
                        <a:t>1.2</a:t>
                      </a:r>
                      <a:endParaRPr sz="1000">
                        <a:latin typeface="Calibri"/>
                        <a:ea typeface="Calibri"/>
                        <a:cs typeface="Calibri"/>
                        <a:sym typeface="Calibri"/>
                      </a:endParaRPr>
                    </a:p>
                  </a:txBody>
                  <a:tcPr marL="28575" marR="28575" marT="19050" marB="19050" anchor="ctr">
                    <a:lnL w="9425" cap="flat" cmpd="sng">
                      <a:solidFill>
                        <a:srgbClr val="000000"/>
                      </a:solidFill>
                      <a:prstDash val="solid"/>
                      <a:round/>
                      <a:headEnd type="none" w="sm" len="sm"/>
                      <a:tailEnd type="none" w="sm" len="sm"/>
                    </a:lnL>
                    <a:lnR w="9425" cap="flat" cmpd="sng">
                      <a:solidFill>
                        <a:srgbClr val="000000"/>
                      </a:solidFill>
                      <a:prstDash val="solid"/>
                      <a:round/>
                      <a:headEnd type="none" w="sm" len="sm"/>
                      <a:tailEnd type="none" w="sm" len="sm"/>
                    </a:lnR>
                    <a:lnT w="9425" cap="flat" cmpd="sng">
                      <a:solidFill>
                        <a:srgbClr val="000000"/>
                      </a:solidFill>
                      <a:prstDash val="solid"/>
                      <a:round/>
                      <a:headEnd type="none" w="sm" len="sm"/>
                      <a:tailEnd type="none" w="sm" len="sm"/>
                    </a:lnT>
                    <a:lnB w="9425" cap="flat" cmpd="sng">
                      <a:solidFill>
                        <a:srgbClr val="000000"/>
                      </a:solidFill>
                      <a:prstDash val="solid"/>
                      <a:round/>
                      <a:headEnd type="none" w="sm" len="sm"/>
                      <a:tailEnd type="none" w="sm" len="sm"/>
                    </a:lnB>
                    <a:solidFill>
                      <a:srgbClr val="D9EAD3"/>
                    </a:solidFill>
                  </a:tcPr>
                </a:tc>
                <a:tc>
                  <a:txBody>
                    <a:bodyPr/>
                    <a:lstStyle/>
                    <a:p>
                      <a:pPr marL="0" lvl="0" indent="0" algn="ctr" rtl="0">
                        <a:lnSpc>
                          <a:spcPct val="115000"/>
                        </a:lnSpc>
                        <a:spcBef>
                          <a:spcPts val="0"/>
                        </a:spcBef>
                        <a:spcAft>
                          <a:spcPts val="0"/>
                        </a:spcAft>
                        <a:buNone/>
                      </a:pPr>
                      <a:r>
                        <a:rPr lang="en" sz="1000">
                          <a:latin typeface="Calibri"/>
                          <a:ea typeface="Calibri"/>
                          <a:cs typeface="Calibri"/>
                          <a:sym typeface="Calibri"/>
                        </a:rPr>
                        <a:t>MTF</a:t>
                      </a:r>
                      <a:endParaRPr sz="1000">
                        <a:latin typeface="Calibri"/>
                        <a:ea typeface="Calibri"/>
                        <a:cs typeface="Calibri"/>
                        <a:sym typeface="Calibri"/>
                      </a:endParaRPr>
                    </a:p>
                  </a:txBody>
                  <a:tcPr marL="28575" marR="28575" marT="19050" marB="19050" anchor="ctr">
                    <a:lnL w="9425" cap="flat" cmpd="sng">
                      <a:solidFill>
                        <a:srgbClr val="000000"/>
                      </a:solidFill>
                      <a:prstDash val="solid"/>
                      <a:round/>
                      <a:headEnd type="none" w="sm" len="sm"/>
                      <a:tailEnd type="none" w="sm" len="sm"/>
                    </a:lnL>
                    <a:lnR w="9425" cap="flat" cmpd="sng">
                      <a:solidFill>
                        <a:srgbClr val="000000"/>
                      </a:solidFill>
                      <a:prstDash val="solid"/>
                      <a:round/>
                      <a:headEnd type="none" w="sm" len="sm"/>
                      <a:tailEnd type="none" w="sm" len="sm"/>
                    </a:lnR>
                    <a:lnT w="9425" cap="flat" cmpd="sng">
                      <a:solidFill>
                        <a:srgbClr val="000000"/>
                      </a:solidFill>
                      <a:prstDash val="solid"/>
                      <a:round/>
                      <a:headEnd type="none" w="sm" len="sm"/>
                      <a:tailEnd type="none" w="sm" len="sm"/>
                    </a:lnT>
                    <a:lnB w="9425" cap="flat" cmpd="sng">
                      <a:solidFill>
                        <a:srgbClr val="000000"/>
                      </a:solidFill>
                      <a:prstDash val="solid"/>
                      <a:round/>
                      <a:headEnd type="none" w="sm" len="sm"/>
                      <a:tailEnd type="none" w="sm" len="sm"/>
                    </a:lnB>
                    <a:solidFill>
                      <a:srgbClr val="D9EAD3"/>
                    </a:solidFill>
                  </a:tcPr>
                </a:tc>
                <a:tc>
                  <a:txBody>
                    <a:bodyPr/>
                    <a:lstStyle/>
                    <a:p>
                      <a:pPr marL="0" lvl="0" indent="0" algn="ctr" rtl="0">
                        <a:lnSpc>
                          <a:spcPct val="115000"/>
                        </a:lnSpc>
                        <a:spcBef>
                          <a:spcPts val="0"/>
                        </a:spcBef>
                        <a:spcAft>
                          <a:spcPts val="0"/>
                        </a:spcAft>
                        <a:buNone/>
                      </a:pPr>
                      <a:r>
                        <a:rPr lang="en" sz="1000">
                          <a:latin typeface="Calibri"/>
                          <a:ea typeface="Calibri"/>
                          <a:cs typeface="Calibri"/>
                          <a:sym typeface="Calibri"/>
                        </a:rPr>
                        <a:t>The MTF of the optical system shall be at least 0.74.</a:t>
                      </a:r>
                      <a:endParaRPr sz="1000">
                        <a:latin typeface="Calibri"/>
                        <a:ea typeface="Calibri"/>
                        <a:cs typeface="Calibri"/>
                        <a:sym typeface="Calibri"/>
                      </a:endParaRPr>
                    </a:p>
                  </a:txBody>
                  <a:tcPr marL="28575" marR="28575" marT="19050" marB="19050" anchor="ctr">
                    <a:lnL w="9425" cap="flat" cmpd="sng">
                      <a:solidFill>
                        <a:srgbClr val="000000"/>
                      </a:solidFill>
                      <a:prstDash val="solid"/>
                      <a:round/>
                      <a:headEnd type="none" w="sm" len="sm"/>
                      <a:tailEnd type="none" w="sm" len="sm"/>
                    </a:lnL>
                    <a:lnR w="9425" cap="flat" cmpd="sng">
                      <a:solidFill>
                        <a:srgbClr val="000000"/>
                      </a:solidFill>
                      <a:prstDash val="solid"/>
                      <a:round/>
                      <a:headEnd type="none" w="sm" len="sm"/>
                      <a:tailEnd type="none" w="sm" len="sm"/>
                    </a:lnR>
                    <a:lnT w="9425" cap="flat" cmpd="sng">
                      <a:solidFill>
                        <a:srgbClr val="000000"/>
                      </a:solidFill>
                      <a:prstDash val="solid"/>
                      <a:round/>
                      <a:headEnd type="none" w="sm" len="sm"/>
                      <a:tailEnd type="none" w="sm" len="sm"/>
                    </a:lnT>
                    <a:lnB w="9425" cap="flat" cmpd="sng">
                      <a:solidFill>
                        <a:srgbClr val="000000"/>
                      </a:solidFill>
                      <a:prstDash val="solid"/>
                      <a:round/>
                      <a:headEnd type="none" w="sm" len="sm"/>
                      <a:tailEnd type="none" w="sm" len="sm"/>
                    </a:lnB>
                    <a:solidFill>
                      <a:srgbClr val="D9EAD3"/>
                    </a:solidFill>
                  </a:tcPr>
                </a:tc>
                <a:tc>
                  <a:txBody>
                    <a:bodyPr/>
                    <a:lstStyle/>
                    <a:p>
                      <a:pPr marL="0" lvl="0" indent="0" algn="ctr" rtl="0">
                        <a:lnSpc>
                          <a:spcPct val="115000"/>
                        </a:lnSpc>
                        <a:spcBef>
                          <a:spcPts val="0"/>
                        </a:spcBef>
                        <a:spcAft>
                          <a:spcPts val="0"/>
                        </a:spcAft>
                        <a:buNone/>
                      </a:pPr>
                      <a:r>
                        <a:rPr lang="en" sz="1000">
                          <a:latin typeface="Calibri"/>
                          <a:ea typeface="Calibri"/>
                          <a:cs typeface="Calibri"/>
                          <a:sym typeface="Calibri"/>
                        </a:rPr>
                        <a:t>THe MTF of the optical system will be obtained from an interferometer.</a:t>
                      </a:r>
                      <a:endParaRPr sz="1000">
                        <a:latin typeface="Calibri"/>
                        <a:ea typeface="Calibri"/>
                        <a:cs typeface="Calibri"/>
                        <a:sym typeface="Calibri"/>
                      </a:endParaRPr>
                    </a:p>
                  </a:txBody>
                  <a:tcPr marL="28575" marR="28575" marT="19050" marB="19050" anchor="ctr">
                    <a:lnL w="9425" cap="flat" cmpd="sng">
                      <a:solidFill>
                        <a:srgbClr val="000000"/>
                      </a:solidFill>
                      <a:prstDash val="solid"/>
                      <a:round/>
                      <a:headEnd type="none" w="sm" len="sm"/>
                      <a:tailEnd type="none" w="sm" len="sm"/>
                    </a:lnL>
                    <a:lnR w="9425" cap="flat" cmpd="sng">
                      <a:solidFill>
                        <a:srgbClr val="000000"/>
                      </a:solidFill>
                      <a:prstDash val="solid"/>
                      <a:round/>
                      <a:headEnd type="none" w="sm" len="sm"/>
                      <a:tailEnd type="none" w="sm" len="sm"/>
                    </a:lnR>
                    <a:lnT w="9425" cap="flat" cmpd="sng">
                      <a:solidFill>
                        <a:srgbClr val="000000"/>
                      </a:solidFill>
                      <a:prstDash val="solid"/>
                      <a:round/>
                      <a:headEnd type="none" w="sm" len="sm"/>
                      <a:tailEnd type="none" w="sm" len="sm"/>
                    </a:lnT>
                    <a:lnB w="9425" cap="flat" cmpd="sng">
                      <a:solidFill>
                        <a:srgbClr val="000000"/>
                      </a:solidFill>
                      <a:prstDash val="solid"/>
                      <a:round/>
                      <a:headEnd type="none" w="sm" len="sm"/>
                      <a:tailEnd type="none" w="sm" len="sm"/>
                    </a:lnB>
                    <a:solidFill>
                      <a:srgbClr val="D9EAD3"/>
                    </a:solidFill>
                  </a:tcPr>
                </a:tc>
                <a:tc>
                  <a:txBody>
                    <a:bodyPr/>
                    <a:lstStyle/>
                    <a:p>
                      <a:pPr marL="0" lvl="0" indent="0" algn="ctr" rtl="0">
                        <a:lnSpc>
                          <a:spcPct val="115000"/>
                        </a:lnSpc>
                        <a:spcBef>
                          <a:spcPts val="0"/>
                        </a:spcBef>
                        <a:spcAft>
                          <a:spcPts val="0"/>
                        </a:spcAft>
                        <a:buNone/>
                      </a:pPr>
                      <a:r>
                        <a:rPr lang="en" sz="1000">
                          <a:latin typeface="Calibri"/>
                          <a:ea typeface="Calibri"/>
                          <a:cs typeface="Calibri"/>
                          <a:sym typeface="Calibri"/>
                        </a:rPr>
                        <a:t>T</a:t>
                      </a:r>
                      <a:endParaRPr sz="1000">
                        <a:latin typeface="Calibri"/>
                        <a:ea typeface="Calibri"/>
                        <a:cs typeface="Calibri"/>
                        <a:sym typeface="Calibri"/>
                      </a:endParaRPr>
                    </a:p>
                  </a:txBody>
                  <a:tcPr marL="28575" marR="28575" marT="19050" marB="19050" anchor="ctr">
                    <a:lnL w="9425" cap="flat" cmpd="sng">
                      <a:solidFill>
                        <a:srgbClr val="000000"/>
                      </a:solidFill>
                      <a:prstDash val="solid"/>
                      <a:round/>
                      <a:headEnd type="none" w="sm" len="sm"/>
                      <a:tailEnd type="none" w="sm" len="sm"/>
                    </a:lnL>
                    <a:lnR w="9425" cap="flat" cmpd="sng">
                      <a:solidFill>
                        <a:srgbClr val="000000"/>
                      </a:solidFill>
                      <a:prstDash val="solid"/>
                      <a:round/>
                      <a:headEnd type="none" w="sm" len="sm"/>
                      <a:tailEnd type="none" w="sm" len="sm"/>
                    </a:lnR>
                    <a:lnT w="9425" cap="flat" cmpd="sng">
                      <a:solidFill>
                        <a:srgbClr val="000000"/>
                      </a:solidFill>
                      <a:prstDash val="solid"/>
                      <a:round/>
                      <a:headEnd type="none" w="sm" len="sm"/>
                      <a:tailEnd type="none" w="sm" len="sm"/>
                    </a:lnT>
                    <a:lnB w="9425" cap="flat" cmpd="sng">
                      <a:solidFill>
                        <a:srgbClr val="000000"/>
                      </a:solidFill>
                      <a:prstDash val="solid"/>
                      <a:round/>
                      <a:headEnd type="none" w="sm" len="sm"/>
                      <a:tailEnd type="none" w="sm" len="sm"/>
                    </a:lnB>
                    <a:solidFill>
                      <a:srgbClr val="D9EAD3"/>
                    </a:solidFill>
                  </a:tcPr>
                </a:tc>
                <a:extLst>
                  <a:ext uri="{0D108BD9-81ED-4DB2-BD59-A6C34878D82A}">
                    <a16:rowId xmlns:a16="http://schemas.microsoft.com/office/drawing/2014/main" val="10001"/>
                  </a:ext>
                </a:extLst>
              </a:tr>
              <a:tr h="647700">
                <a:tc>
                  <a:txBody>
                    <a:bodyPr/>
                    <a:lstStyle/>
                    <a:p>
                      <a:pPr marL="0" lvl="0" indent="0" algn="ctr" rtl="0">
                        <a:lnSpc>
                          <a:spcPct val="115000"/>
                        </a:lnSpc>
                        <a:spcBef>
                          <a:spcPts val="0"/>
                        </a:spcBef>
                        <a:spcAft>
                          <a:spcPts val="0"/>
                        </a:spcAft>
                        <a:buNone/>
                      </a:pPr>
                      <a:r>
                        <a:rPr lang="en" sz="1000">
                          <a:latin typeface="Calibri"/>
                          <a:ea typeface="Calibri"/>
                          <a:cs typeface="Calibri"/>
                          <a:sym typeface="Calibri"/>
                        </a:rPr>
                        <a:t>1.1</a:t>
                      </a:r>
                      <a:endParaRPr sz="1000">
                        <a:latin typeface="Calibri"/>
                        <a:ea typeface="Calibri"/>
                        <a:cs typeface="Calibri"/>
                        <a:sym typeface="Calibri"/>
                      </a:endParaRPr>
                    </a:p>
                  </a:txBody>
                  <a:tcPr marL="28575" marR="28575" marT="19050" marB="19050" anchor="ctr">
                    <a:lnL w="9425" cap="flat" cmpd="sng">
                      <a:solidFill>
                        <a:srgbClr val="000000"/>
                      </a:solidFill>
                      <a:prstDash val="solid"/>
                      <a:round/>
                      <a:headEnd type="none" w="sm" len="sm"/>
                      <a:tailEnd type="none" w="sm" len="sm"/>
                    </a:lnL>
                    <a:lnR w="9425" cap="flat" cmpd="sng">
                      <a:solidFill>
                        <a:srgbClr val="000000"/>
                      </a:solidFill>
                      <a:prstDash val="solid"/>
                      <a:round/>
                      <a:headEnd type="none" w="sm" len="sm"/>
                      <a:tailEnd type="none" w="sm" len="sm"/>
                    </a:lnR>
                    <a:lnT w="9425" cap="flat" cmpd="sng">
                      <a:solidFill>
                        <a:srgbClr val="000000"/>
                      </a:solidFill>
                      <a:prstDash val="solid"/>
                      <a:round/>
                      <a:headEnd type="none" w="sm" len="sm"/>
                      <a:tailEnd type="none" w="sm" len="sm"/>
                    </a:lnT>
                    <a:lnB w="9425" cap="flat" cmpd="sng">
                      <a:solidFill>
                        <a:srgbClr val="000000"/>
                      </a:solidFill>
                      <a:prstDash val="solid"/>
                      <a:round/>
                      <a:headEnd type="none" w="sm" len="sm"/>
                      <a:tailEnd type="none" w="sm" len="sm"/>
                    </a:lnB>
                    <a:solidFill>
                      <a:srgbClr val="D9EAD3"/>
                    </a:solidFill>
                  </a:tcPr>
                </a:tc>
                <a:tc>
                  <a:txBody>
                    <a:bodyPr/>
                    <a:lstStyle/>
                    <a:p>
                      <a:pPr marL="0" lvl="0" indent="0" algn="ctr" rtl="0">
                        <a:lnSpc>
                          <a:spcPct val="115000"/>
                        </a:lnSpc>
                        <a:spcBef>
                          <a:spcPts val="0"/>
                        </a:spcBef>
                        <a:spcAft>
                          <a:spcPts val="0"/>
                        </a:spcAft>
                        <a:buNone/>
                      </a:pPr>
                      <a:r>
                        <a:rPr lang="en" sz="1000">
                          <a:latin typeface="Calibri"/>
                          <a:ea typeface="Calibri"/>
                          <a:cs typeface="Calibri"/>
                          <a:sym typeface="Calibri"/>
                        </a:rPr>
                        <a:t>SNR</a:t>
                      </a:r>
                      <a:endParaRPr sz="1000">
                        <a:latin typeface="Calibri"/>
                        <a:ea typeface="Calibri"/>
                        <a:cs typeface="Calibri"/>
                        <a:sym typeface="Calibri"/>
                      </a:endParaRPr>
                    </a:p>
                  </a:txBody>
                  <a:tcPr marL="28575" marR="28575" marT="19050" marB="19050" anchor="ctr">
                    <a:lnL w="9425" cap="flat" cmpd="sng">
                      <a:solidFill>
                        <a:srgbClr val="000000"/>
                      </a:solidFill>
                      <a:prstDash val="solid"/>
                      <a:round/>
                      <a:headEnd type="none" w="sm" len="sm"/>
                      <a:tailEnd type="none" w="sm" len="sm"/>
                    </a:lnL>
                    <a:lnR w="9425" cap="flat" cmpd="sng">
                      <a:solidFill>
                        <a:srgbClr val="000000"/>
                      </a:solidFill>
                      <a:prstDash val="solid"/>
                      <a:round/>
                      <a:headEnd type="none" w="sm" len="sm"/>
                      <a:tailEnd type="none" w="sm" len="sm"/>
                    </a:lnR>
                    <a:lnT w="9425" cap="flat" cmpd="sng">
                      <a:solidFill>
                        <a:srgbClr val="000000"/>
                      </a:solidFill>
                      <a:prstDash val="solid"/>
                      <a:round/>
                      <a:headEnd type="none" w="sm" len="sm"/>
                      <a:tailEnd type="none" w="sm" len="sm"/>
                    </a:lnT>
                    <a:lnB w="9425" cap="flat" cmpd="sng">
                      <a:solidFill>
                        <a:srgbClr val="000000"/>
                      </a:solidFill>
                      <a:prstDash val="solid"/>
                      <a:round/>
                      <a:headEnd type="none" w="sm" len="sm"/>
                      <a:tailEnd type="none" w="sm" len="sm"/>
                    </a:lnB>
                    <a:solidFill>
                      <a:srgbClr val="D9EAD3"/>
                    </a:solidFill>
                  </a:tcPr>
                </a:tc>
                <a:tc>
                  <a:txBody>
                    <a:bodyPr/>
                    <a:lstStyle/>
                    <a:p>
                      <a:pPr marL="0" lvl="0" indent="0" algn="ctr" rtl="0">
                        <a:lnSpc>
                          <a:spcPct val="115000"/>
                        </a:lnSpc>
                        <a:spcBef>
                          <a:spcPts val="0"/>
                        </a:spcBef>
                        <a:spcAft>
                          <a:spcPts val="0"/>
                        </a:spcAft>
                        <a:buNone/>
                      </a:pPr>
                      <a:r>
                        <a:rPr lang="en" sz="1000">
                          <a:latin typeface="Calibri"/>
                          <a:ea typeface="Calibri"/>
                          <a:cs typeface="Calibri"/>
                          <a:sym typeface="Calibri"/>
                        </a:rPr>
                        <a:t>The payload shall have an SNR of 3500 or greater for irradiance values of 50% maximum anticipated irradiance and above.</a:t>
                      </a:r>
                      <a:endParaRPr sz="1000">
                        <a:latin typeface="Calibri"/>
                        <a:ea typeface="Calibri"/>
                        <a:cs typeface="Calibri"/>
                        <a:sym typeface="Calibri"/>
                      </a:endParaRPr>
                    </a:p>
                  </a:txBody>
                  <a:tcPr marL="28575" marR="28575" marT="19050" marB="19050" anchor="ctr">
                    <a:lnL w="9425" cap="flat" cmpd="sng">
                      <a:solidFill>
                        <a:srgbClr val="000000"/>
                      </a:solidFill>
                      <a:prstDash val="solid"/>
                      <a:round/>
                      <a:headEnd type="none" w="sm" len="sm"/>
                      <a:tailEnd type="none" w="sm" len="sm"/>
                    </a:lnL>
                    <a:lnR w="9425" cap="flat" cmpd="sng">
                      <a:solidFill>
                        <a:srgbClr val="000000"/>
                      </a:solidFill>
                      <a:prstDash val="solid"/>
                      <a:round/>
                      <a:headEnd type="none" w="sm" len="sm"/>
                      <a:tailEnd type="none" w="sm" len="sm"/>
                    </a:lnR>
                    <a:lnT w="9425" cap="flat" cmpd="sng">
                      <a:solidFill>
                        <a:srgbClr val="000000"/>
                      </a:solidFill>
                      <a:prstDash val="solid"/>
                      <a:round/>
                      <a:headEnd type="none" w="sm" len="sm"/>
                      <a:tailEnd type="none" w="sm" len="sm"/>
                    </a:lnT>
                    <a:lnB w="9425" cap="flat" cmpd="sng">
                      <a:solidFill>
                        <a:srgbClr val="000000"/>
                      </a:solidFill>
                      <a:prstDash val="solid"/>
                      <a:round/>
                      <a:headEnd type="none" w="sm" len="sm"/>
                      <a:tailEnd type="none" w="sm" len="sm"/>
                    </a:lnB>
                    <a:solidFill>
                      <a:srgbClr val="D9EAD3"/>
                    </a:solidFill>
                  </a:tcPr>
                </a:tc>
                <a:tc>
                  <a:txBody>
                    <a:bodyPr/>
                    <a:lstStyle/>
                    <a:p>
                      <a:pPr marL="0" lvl="0" indent="0" algn="ctr" rtl="0">
                        <a:lnSpc>
                          <a:spcPct val="115000"/>
                        </a:lnSpc>
                        <a:spcBef>
                          <a:spcPts val="0"/>
                        </a:spcBef>
                        <a:spcAft>
                          <a:spcPts val="0"/>
                        </a:spcAft>
                        <a:buNone/>
                      </a:pPr>
                      <a:r>
                        <a:rPr lang="en" sz="1000">
                          <a:latin typeface="Calibri"/>
                          <a:ea typeface="Calibri"/>
                          <a:cs typeface="Calibri"/>
                          <a:sym typeface="Calibri"/>
                        </a:rPr>
                        <a:t>An analytical model of the SNR will be produced with worst case scenarios in mind to ensure the minimum SNR remains above the specified value.</a:t>
                      </a:r>
                      <a:endParaRPr sz="1000">
                        <a:latin typeface="Calibri"/>
                        <a:ea typeface="Calibri"/>
                        <a:cs typeface="Calibri"/>
                        <a:sym typeface="Calibri"/>
                      </a:endParaRPr>
                    </a:p>
                  </a:txBody>
                  <a:tcPr marL="28575" marR="28575" marT="19050" marB="19050" anchor="ctr">
                    <a:lnL w="9425" cap="flat" cmpd="sng">
                      <a:solidFill>
                        <a:srgbClr val="000000"/>
                      </a:solidFill>
                      <a:prstDash val="solid"/>
                      <a:round/>
                      <a:headEnd type="none" w="sm" len="sm"/>
                      <a:tailEnd type="none" w="sm" len="sm"/>
                    </a:lnL>
                    <a:lnR w="9425" cap="flat" cmpd="sng">
                      <a:solidFill>
                        <a:srgbClr val="000000"/>
                      </a:solidFill>
                      <a:prstDash val="solid"/>
                      <a:round/>
                      <a:headEnd type="none" w="sm" len="sm"/>
                      <a:tailEnd type="none" w="sm" len="sm"/>
                    </a:lnR>
                    <a:lnT w="9425" cap="flat" cmpd="sng">
                      <a:solidFill>
                        <a:srgbClr val="000000"/>
                      </a:solidFill>
                      <a:prstDash val="solid"/>
                      <a:round/>
                      <a:headEnd type="none" w="sm" len="sm"/>
                      <a:tailEnd type="none" w="sm" len="sm"/>
                    </a:lnT>
                    <a:lnB w="9425" cap="flat" cmpd="sng">
                      <a:solidFill>
                        <a:srgbClr val="000000"/>
                      </a:solidFill>
                      <a:prstDash val="solid"/>
                      <a:round/>
                      <a:headEnd type="none" w="sm" len="sm"/>
                      <a:tailEnd type="none" w="sm" len="sm"/>
                    </a:lnB>
                    <a:solidFill>
                      <a:srgbClr val="D9EAD3"/>
                    </a:solidFill>
                  </a:tcPr>
                </a:tc>
                <a:tc>
                  <a:txBody>
                    <a:bodyPr/>
                    <a:lstStyle/>
                    <a:p>
                      <a:pPr marL="0" lvl="0" indent="0" algn="ctr" rtl="0">
                        <a:lnSpc>
                          <a:spcPct val="115000"/>
                        </a:lnSpc>
                        <a:spcBef>
                          <a:spcPts val="0"/>
                        </a:spcBef>
                        <a:spcAft>
                          <a:spcPts val="0"/>
                        </a:spcAft>
                        <a:buNone/>
                      </a:pPr>
                      <a:r>
                        <a:rPr lang="en" sz="1000">
                          <a:latin typeface="Calibri"/>
                          <a:ea typeface="Calibri"/>
                          <a:cs typeface="Calibri"/>
                          <a:sym typeface="Calibri"/>
                        </a:rPr>
                        <a:t>A</a:t>
                      </a:r>
                      <a:endParaRPr sz="1000">
                        <a:latin typeface="Calibri"/>
                        <a:ea typeface="Calibri"/>
                        <a:cs typeface="Calibri"/>
                        <a:sym typeface="Calibri"/>
                      </a:endParaRPr>
                    </a:p>
                  </a:txBody>
                  <a:tcPr marL="28575" marR="28575" marT="19050" marB="19050" anchor="ctr">
                    <a:lnL w="9425" cap="flat" cmpd="sng">
                      <a:solidFill>
                        <a:srgbClr val="000000"/>
                      </a:solidFill>
                      <a:prstDash val="solid"/>
                      <a:round/>
                      <a:headEnd type="none" w="sm" len="sm"/>
                      <a:tailEnd type="none" w="sm" len="sm"/>
                    </a:lnL>
                    <a:lnR w="9425" cap="flat" cmpd="sng">
                      <a:solidFill>
                        <a:srgbClr val="000000"/>
                      </a:solidFill>
                      <a:prstDash val="solid"/>
                      <a:round/>
                      <a:headEnd type="none" w="sm" len="sm"/>
                      <a:tailEnd type="none" w="sm" len="sm"/>
                    </a:lnR>
                    <a:lnT w="9425" cap="flat" cmpd="sng">
                      <a:solidFill>
                        <a:srgbClr val="000000"/>
                      </a:solidFill>
                      <a:prstDash val="solid"/>
                      <a:round/>
                      <a:headEnd type="none" w="sm" len="sm"/>
                      <a:tailEnd type="none" w="sm" len="sm"/>
                    </a:lnT>
                    <a:lnB w="9425" cap="flat" cmpd="sng">
                      <a:solidFill>
                        <a:srgbClr val="000000"/>
                      </a:solidFill>
                      <a:prstDash val="solid"/>
                      <a:round/>
                      <a:headEnd type="none" w="sm" len="sm"/>
                      <a:tailEnd type="none" w="sm" len="sm"/>
                    </a:lnB>
                    <a:solidFill>
                      <a:srgbClr val="D9EAD3"/>
                    </a:solidFill>
                  </a:tcPr>
                </a:tc>
                <a:extLst>
                  <a:ext uri="{0D108BD9-81ED-4DB2-BD59-A6C34878D82A}">
                    <a16:rowId xmlns:a16="http://schemas.microsoft.com/office/drawing/2014/main" val="10002"/>
                  </a:ext>
                </a:extLst>
              </a:tr>
              <a:tr h="495300">
                <a:tc>
                  <a:txBody>
                    <a:bodyPr/>
                    <a:lstStyle/>
                    <a:p>
                      <a:pPr marL="0" lvl="0" indent="0" algn="ctr" rtl="0">
                        <a:lnSpc>
                          <a:spcPct val="115000"/>
                        </a:lnSpc>
                        <a:spcBef>
                          <a:spcPts val="0"/>
                        </a:spcBef>
                        <a:spcAft>
                          <a:spcPts val="0"/>
                        </a:spcAft>
                        <a:buNone/>
                      </a:pPr>
                      <a:r>
                        <a:rPr lang="en" sz="1000">
                          <a:latin typeface="Calibri"/>
                          <a:ea typeface="Calibri"/>
                          <a:cs typeface="Calibri"/>
                          <a:sym typeface="Calibri"/>
                        </a:rPr>
                        <a:t>1.3</a:t>
                      </a:r>
                      <a:endParaRPr sz="1000">
                        <a:latin typeface="Calibri"/>
                        <a:ea typeface="Calibri"/>
                        <a:cs typeface="Calibri"/>
                        <a:sym typeface="Calibri"/>
                      </a:endParaRPr>
                    </a:p>
                  </a:txBody>
                  <a:tcPr marL="28575" marR="28575" marT="19050" marB="19050" anchor="ctr">
                    <a:lnL w="9425" cap="flat" cmpd="sng">
                      <a:solidFill>
                        <a:srgbClr val="000000"/>
                      </a:solidFill>
                      <a:prstDash val="solid"/>
                      <a:round/>
                      <a:headEnd type="none" w="sm" len="sm"/>
                      <a:tailEnd type="none" w="sm" len="sm"/>
                    </a:lnL>
                    <a:lnR w="9425" cap="flat" cmpd="sng">
                      <a:solidFill>
                        <a:srgbClr val="000000"/>
                      </a:solidFill>
                      <a:prstDash val="solid"/>
                      <a:round/>
                      <a:headEnd type="none" w="sm" len="sm"/>
                      <a:tailEnd type="none" w="sm" len="sm"/>
                    </a:lnR>
                    <a:lnT w="9425" cap="flat" cmpd="sng">
                      <a:solidFill>
                        <a:srgbClr val="000000"/>
                      </a:solidFill>
                      <a:prstDash val="solid"/>
                      <a:round/>
                      <a:headEnd type="none" w="sm" len="sm"/>
                      <a:tailEnd type="none" w="sm" len="sm"/>
                    </a:lnT>
                    <a:lnB w="9425" cap="flat" cmpd="sng">
                      <a:solidFill>
                        <a:srgbClr val="000000"/>
                      </a:solidFill>
                      <a:prstDash val="solid"/>
                      <a:round/>
                      <a:headEnd type="none" w="sm" len="sm"/>
                      <a:tailEnd type="none" w="sm" len="sm"/>
                    </a:lnB>
                    <a:solidFill>
                      <a:srgbClr val="D9EAD3"/>
                    </a:solidFill>
                  </a:tcPr>
                </a:tc>
                <a:tc>
                  <a:txBody>
                    <a:bodyPr/>
                    <a:lstStyle/>
                    <a:p>
                      <a:pPr marL="0" lvl="0" indent="0" algn="ctr" rtl="0">
                        <a:lnSpc>
                          <a:spcPct val="115000"/>
                        </a:lnSpc>
                        <a:spcBef>
                          <a:spcPts val="0"/>
                        </a:spcBef>
                        <a:spcAft>
                          <a:spcPts val="0"/>
                        </a:spcAft>
                        <a:buNone/>
                      </a:pPr>
                      <a:r>
                        <a:rPr lang="en" sz="1000">
                          <a:latin typeface="Calibri"/>
                          <a:ea typeface="Calibri"/>
                          <a:cs typeface="Calibri"/>
                          <a:sym typeface="Calibri"/>
                        </a:rPr>
                        <a:t>Measurement Stability</a:t>
                      </a:r>
                      <a:endParaRPr sz="1000">
                        <a:latin typeface="Calibri"/>
                        <a:ea typeface="Calibri"/>
                        <a:cs typeface="Calibri"/>
                        <a:sym typeface="Calibri"/>
                      </a:endParaRPr>
                    </a:p>
                  </a:txBody>
                  <a:tcPr marL="28575" marR="28575" marT="19050" marB="19050" anchor="ctr">
                    <a:lnL w="9425" cap="flat" cmpd="sng">
                      <a:solidFill>
                        <a:srgbClr val="000000"/>
                      </a:solidFill>
                      <a:prstDash val="solid"/>
                      <a:round/>
                      <a:headEnd type="none" w="sm" len="sm"/>
                      <a:tailEnd type="none" w="sm" len="sm"/>
                    </a:lnL>
                    <a:lnR w="9425" cap="flat" cmpd="sng">
                      <a:solidFill>
                        <a:srgbClr val="000000"/>
                      </a:solidFill>
                      <a:prstDash val="solid"/>
                      <a:round/>
                      <a:headEnd type="none" w="sm" len="sm"/>
                      <a:tailEnd type="none" w="sm" len="sm"/>
                    </a:lnR>
                    <a:lnT w="9425" cap="flat" cmpd="sng">
                      <a:solidFill>
                        <a:srgbClr val="000000"/>
                      </a:solidFill>
                      <a:prstDash val="solid"/>
                      <a:round/>
                      <a:headEnd type="none" w="sm" len="sm"/>
                      <a:tailEnd type="none" w="sm" len="sm"/>
                    </a:lnT>
                    <a:lnB w="9425" cap="flat" cmpd="sng">
                      <a:solidFill>
                        <a:srgbClr val="000000"/>
                      </a:solidFill>
                      <a:prstDash val="solid"/>
                      <a:round/>
                      <a:headEnd type="none" w="sm" len="sm"/>
                      <a:tailEnd type="none" w="sm" len="sm"/>
                    </a:lnB>
                    <a:solidFill>
                      <a:srgbClr val="D9EAD3"/>
                    </a:solidFill>
                  </a:tcPr>
                </a:tc>
                <a:tc>
                  <a:txBody>
                    <a:bodyPr/>
                    <a:lstStyle/>
                    <a:p>
                      <a:pPr marL="0" lvl="0" indent="0" algn="ctr" rtl="0">
                        <a:lnSpc>
                          <a:spcPct val="115000"/>
                        </a:lnSpc>
                        <a:spcBef>
                          <a:spcPts val="0"/>
                        </a:spcBef>
                        <a:spcAft>
                          <a:spcPts val="0"/>
                        </a:spcAft>
                        <a:buNone/>
                      </a:pPr>
                      <a:r>
                        <a:rPr lang="en" sz="1000">
                          <a:latin typeface="Calibri"/>
                          <a:ea typeface="Calibri"/>
                          <a:cs typeface="Calibri"/>
                          <a:sym typeface="Calibri"/>
                        </a:rPr>
                        <a:t>The irradiance measurements of the system shall remain stable to within 1% across at least 5 number of tests.</a:t>
                      </a:r>
                      <a:endParaRPr sz="1000">
                        <a:latin typeface="Calibri"/>
                        <a:ea typeface="Calibri"/>
                        <a:cs typeface="Calibri"/>
                        <a:sym typeface="Calibri"/>
                      </a:endParaRPr>
                    </a:p>
                  </a:txBody>
                  <a:tcPr marL="28575" marR="28575" marT="19050" marB="19050" anchor="ctr">
                    <a:lnL w="9425" cap="flat" cmpd="sng">
                      <a:solidFill>
                        <a:srgbClr val="000000"/>
                      </a:solidFill>
                      <a:prstDash val="solid"/>
                      <a:round/>
                      <a:headEnd type="none" w="sm" len="sm"/>
                      <a:tailEnd type="none" w="sm" len="sm"/>
                    </a:lnL>
                    <a:lnR w="9425" cap="flat" cmpd="sng">
                      <a:solidFill>
                        <a:srgbClr val="000000"/>
                      </a:solidFill>
                      <a:prstDash val="solid"/>
                      <a:round/>
                      <a:headEnd type="none" w="sm" len="sm"/>
                      <a:tailEnd type="none" w="sm" len="sm"/>
                    </a:lnR>
                    <a:lnT w="9425" cap="flat" cmpd="sng">
                      <a:solidFill>
                        <a:srgbClr val="000000"/>
                      </a:solidFill>
                      <a:prstDash val="solid"/>
                      <a:round/>
                      <a:headEnd type="none" w="sm" len="sm"/>
                      <a:tailEnd type="none" w="sm" len="sm"/>
                    </a:lnT>
                    <a:lnB w="9425" cap="flat" cmpd="sng">
                      <a:solidFill>
                        <a:srgbClr val="000000"/>
                      </a:solidFill>
                      <a:prstDash val="solid"/>
                      <a:round/>
                      <a:headEnd type="none" w="sm" len="sm"/>
                      <a:tailEnd type="none" w="sm" len="sm"/>
                    </a:lnB>
                    <a:solidFill>
                      <a:srgbClr val="D9EAD3"/>
                    </a:solidFill>
                  </a:tcPr>
                </a:tc>
                <a:tc>
                  <a:txBody>
                    <a:bodyPr/>
                    <a:lstStyle/>
                    <a:p>
                      <a:pPr marL="0" lvl="0" indent="0" algn="ctr" rtl="0">
                        <a:lnSpc>
                          <a:spcPct val="115000"/>
                        </a:lnSpc>
                        <a:spcBef>
                          <a:spcPts val="0"/>
                        </a:spcBef>
                        <a:spcAft>
                          <a:spcPts val="0"/>
                        </a:spcAft>
                        <a:buNone/>
                      </a:pPr>
                      <a:r>
                        <a:rPr lang="en" sz="1000">
                          <a:latin typeface="Calibri"/>
                          <a:ea typeface="Calibri"/>
                          <a:cs typeface="Calibri"/>
                          <a:sym typeface="Calibri"/>
                        </a:rPr>
                        <a:t>A calculation of the expected signal will be used to verify the gains setting that allows the irradiance measurements to be stable.</a:t>
                      </a:r>
                      <a:endParaRPr sz="1000">
                        <a:latin typeface="Calibri"/>
                        <a:ea typeface="Calibri"/>
                        <a:cs typeface="Calibri"/>
                        <a:sym typeface="Calibri"/>
                      </a:endParaRPr>
                    </a:p>
                  </a:txBody>
                  <a:tcPr marL="28575" marR="28575" marT="19050" marB="19050" anchor="ctr">
                    <a:lnL w="9425" cap="flat" cmpd="sng">
                      <a:solidFill>
                        <a:srgbClr val="000000"/>
                      </a:solidFill>
                      <a:prstDash val="solid"/>
                      <a:round/>
                      <a:headEnd type="none" w="sm" len="sm"/>
                      <a:tailEnd type="none" w="sm" len="sm"/>
                    </a:lnL>
                    <a:lnR w="9425" cap="flat" cmpd="sng">
                      <a:solidFill>
                        <a:srgbClr val="000000"/>
                      </a:solidFill>
                      <a:prstDash val="solid"/>
                      <a:round/>
                      <a:headEnd type="none" w="sm" len="sm"/>
                      <a:tailEnd type="none" w="sm" len="sm"/>
                    </a:lnR>
                    <a:lnT w="9425" cap="flat" cmpd="sng">
                      <a:solidFill>
                        <a:srgbClr val="000000"/>
                      </a:solidFill>
                      <a:prstDash val="solid"/>
                      <a:round/>
                      <a:headEnd type="none" w="sm" len="sm"/>
                      <a:tailEnd type="none" w="sm" len="sm"/>
                    </a:lnT>
                    <a:lnB w="9425" cap="flat" cmpd="sng">
                      <a:solidFill>
                        <a:srgbClr val="000000"/>
                      </a:solidFill>
                      <a:prstDash val="solid"/>
                      <a:round/>
                      <a:headEnd type="none" w="sm" len="sm"/>
                      <a:tailEnd type="none" w="sm" len="sm"/>
                    </a:lnB>
                    <a:solidFill>
                      <a:srgbClr val="D9EAD3"/>
                    </a:solidFill>
                  </a:tcPr>
                </a:tc>
                <a:tc>
                  <a:txBody>
                    <a:bodyPr/>
                    <a:lstStyle/>
                    <a:p>
                      <a:pPr marL="0" lvl="0" indent="0" algn="ctr" rtl="0">
                        <a:lnSpc>
                          <a:spcPct val="115000"/>
                        </a:lnSpc>
                        <a:spcBef>
                          <a:spcPts val="0"/>
                        </a:spcBef>
                        <a:spcAft>
                          <a:spcPts val="0"/>
                        </a:spcAft>
                        <a:buNone/>
                      </a:pPr>
                      <a:r>
                        <a:rPr lang="en" sz="1000">
                          <a:latin typeface="Calibri"/>
                          <a:ea typeface="Calibri"/>
                          <a:cs typeface="Calibri"/>
                          <a:sym typeface="Calibri"/>
                        </a:rPr>
                        <a:t>A/T</a:t>
                      </a:r>
                      <a:endParaRPr sz="1000">
                        <a:latin typeface="Calibri"/>
                        <a:ea typeface="Calibri"/>
                        <a:cs typeface="Calibri"/>
                        <a:sym typeface="Calibri"/>
                      </a:endParaRPr>
                    </a:p>
                  </a:txBody>
                  <a:tcPr marL="28575" marR="28575" marT="19050" marB="19050" anchor="ctr">
                    <a:lnL w="9425" cap="flat" cmpd="sng">
                      <a:solidFill>
                        <a:srgbClr val="000000"/>
                      </a:solidFill>
                      <a:prstDash val="solid"/>
                      <a:round/>
                      <a:headEnd type="none" w="sm" len="sm"/>
                      <a:tailEnd type="none" w="sm" len="sm"/>
                    </a:lnL>
                    <a:lnR w="9425" cap="flat" cmpd="sng">
                      <a:solidFill>
                        <a:srgbClr val="000000"/>
                      </a:solidFill>
                      <a:prstDash val="solid"/>
                      <a:round/>
                      <a:headEnd type="none" w="sm" len="sm"/>
                      <a:tailEnd type="none" w="sm" len="sm"/>
                    </a:lnR>
                    <a:lnT w="9425" cap="flat" cmpd="sng">
                      <a:solidFill>
                        <a:srgbClr val="000000"/>
                      </a:solidFill>
                      <a:prstDash val="solid"/>
                      <a:round/>
                      <a:headEnd type="none" w="sm" len="sm"/>
                      <a:tailEnd type="none" w="sm" len="sm"/>
                    </a:lnT>
                    <a:lnB w="9425" cap="flat" cmpd="sng">
                      <a:solidFill>
                        <a:srgbClr val="000000"/>
                      </a:solidFill>
                      <a:prstDash val="solid"/>
                      <a:round/>
                      <a:headEnd type="none" w="sm" len="sm"/>
                      <a:tailEnd type="none" w="sm" len="sm"/>
                    </a:lnB>
                    <a:solidFill>
                      <a:srgbClr val="D9EAD3"/>
                    </a:solidFill>
                  </a:tcPr>
                </a:tc>
                <a:extLst>
                  <a:ext uri="{0D108BD9-81ED-4DB2-BD59-A6C34878D82A}">
                    <a16:rowId xmlns:a16="http://schemas.microsoft.com/office/drawing/2014/main" val="10003"/>
                  </a:ext>
                </a:extLst>
              </a:tr>
              <a:tr h="495300">
                <a:tc>
                  <a:txBody>
                    <a:bodyPr/>
                    <a:lstStyle/>
                    <a:p>
                      <a:pPr marL="0" lvl="0" indent="0" algn="ctr" rtl="0">
                        <a:lnSpc>
                          <a:spcPct val="115000"/>
                        </a:lnSpc>
                        <a:spcBef>
                          <a:spcPts val="0"/>
                        </a:spcBef>
                        <a:spcAft>
                          <a:spcPts val="0"/>
                        </a:spcAft>
                        <a:buNone/>
                      </a:pPr>
                      <a:r>
                        <a:rPr lang="en" sz="1000">
                          <a:latin typeface="Calibri"/>
                          <a:ea typeface="Calibri"/>
                          <a:cs typeface="Calibri"/>
                          <a:sym typeface="Calibri"/>
                        </a:rPr>
                        <a:t>1.4</a:t>
                      </a:r>
                      <a:endParaRPr sz="1000">
                        <a:latin typeface="Calibri"/>
                        <a:ea typeface="Calibri"/>
                        <a:cs typeface="Calibri"/>
                        <a:sym typeface="Calibri"/>
                      </a:endParaRPr>
                    </a:p>
                  </a:txBody>
                  <a:tcPr marL="28575" marR="28575" marT="19050" marB="19050" anchor="ctr">
                    <a:lnL w="9425" cap="flat" cmpd="sng">
                      <a:solidFill>
                        <a:srgbClr val="000000"/>
                      </a:solidFill>
                      <a:prstDash val="solid"/>
                      <a:round/>
                      <a:headEnd type="none" w="sm" len="sm"/>
                      <a:tailEnd type="none" w="sm" len="sm"/>
                    </a:lnL>
                    <a:lnR w="9425" cap="flat" cmpd="sng">
                      <a:solidFill>
                        <a:srgbClr val="000000"/>
                      </a:solidFill>
                      <a:prstDash val="solid"/>
                      <a:round/>
                      <a:headEnd type="none" w="sm" len="sm"/>
                      <a:tailEnd type="none" w="sm" len="sm"/>
                    </a:lnR>
                    <a:lnT w="9425" cap="flat" cmpd="sng">
                      <a:solidFill>
                        <a:srgbClr val="000000"/>
                      </a:solidFill>
                      <a:prstDash val="solid"/>
                      <a:round/>
                      <a:headEnd type="none" w="sm" len="sm"/>
                      <a:tailEnd type="none" w="sm" len="sm"/>
                    </a:lnT>
                    <a:lnB w="9425" cap="flat" cmpd="sng">
                      <a:solidFill>
                        <a:srgbClr val="000000"/>
                      </a:solidFill>
                      <a:prstDash val="solid"/>
                      <a:round/>
                      <a:headEnd type="none" w="sm" len="sm"/>
                      <a:tailEnd type="none" w="sm" len="sm"/>
                    </a:lnB>
                    <a:solidFill>
                      <a:srgbClr val="D9EAD3"/>
                    </a:solidFill>
                  </a:tcPr>
                </a:tc>
                <a:tc>
                  <a:txBody>
                    <a:bodyPr/>
                    <a:lstStyle/>
                    <a:p>
                      <a:pPr marL="0" lvl="0" indent="0" algn="ctr" rtl="0">
                        <a:lnSpc>
                          <a:spcPct val="115000"/>
                        </a:lnSpc>
                        <a:spcBef>
                          <a:spcPts val="0"/>
                        </a:spcBef>
                        <a:spcAft>
                          <a:spcPts val="0"/>
                        </a:spcAft>
                        <a:buNone/>
                      </a:pPr>
                      <a:r>
                        <a:rPr lang="en" sz="1000">
                          <a:latin typeface="Calibri"/>
                          <a:ea typeface="Calibri"/>
                          <a:cs typeface="Calibri"/>
                          <a:sym typeface="Calibri"/>
                        </a:rPr>
                        <a:t>Dynamic Range</a:t>
                      </a:r>
                      <a:endParaRPr sz="1000">
                        <a:latin typeface="Calibri"/>
                        <a:ea typeface="Calibri"/>
                        <a:cs typeface="Calibri"/>
                        <a:sym typeface="Calibri"/>
                      </a:endParaRPr>
                    </a:p>
                  </a:txBody>
                  <a:tcPr marL="28575" marR="28575" marT="19050" marB="19050" anchor="ctr">
                    <a:lnL w="9425" cap="flat" cmpd="sng">
                      <a:solidFill>
                        <a:srgbClr val="000000"/>
                      </a:solidFill>
                      <a:prstDash val="solid"/>
                      <a:round/>
                      <a:headEnd type="none" w="sm" len="sm"/>
                      <a:tailEnd type="none" w="sm" len="sm"/>
                    </a:lnL>
                    <a:lnR w="9425" cap="flat" cmpd="sng">
                      <a:solidFill>
                        <a:srgbClr val="000000"/>
                      </a:solidFill>
                      <a:prstDash val="solid"/>
                      <a:round/>
                      <a:headEnd type="none" w="sm" len="sm"/>
                      <a:tailEnd type="none" w="sm" len="sm"/>
                    </a:lnR>
                    <a:lnT w="9425" cap="flat" cmpd="sng">
                      <a:solidFill>
                        <a:srgbClr val="000000"/>
                      </a:solidFill>
                      <a:prstDash val="solid"/>
                      <a:round/>
                      <a:headEnd type="none" w="sm" len="sm"/>
                      <a:tailEnd type="none" w="sm" len="sm"/>
                    </a:lnT>
                    <a:lnB w="9425" cap="flat" cmpd="sng">
                      <a:solidFill>
                        <a:srgbClr val="000000"/>
                      </a:solidFill>
                      <a:prstDash val="solid"/>
                      <a:round/>
                      <a:headEnd type="none" w="sm" len="sm"/>
                      <a:tailEnd type="none" w="sm" len="sm"/>
                    </a:lnB>
                    <a:solidFill>
                      <a:srgbClr val="D9EAD3"/>
                    </a:solidFill>
                  </a:tcPr>
                </a:tc>
                <a:tc>
                  <a:txBody>
                    <a:bodyPr/>
                    <a:lstStyle/>
                    <a:p>
                      <a:pPr marL="0" lvl="0" indent="0" algn="ctr" rtl="0">
                        <a:lnSpc>
                          <a:spcPct val="115000"/>
                        </a:lnSpc>
                        <a:spcBef>
                          <a:spcPts val="0"/>
                        </a:spcBef>
                        <a:spcAft>
                          <a:spcPts val="0"/>
                        </a:spcAft>
                        <a:buNone/>
                      </a:pPr>
                      <a:r>
                        <a:rPr lang="en" sz="1000">
                          <a:latin typeface="Calibri"/>
                          <a:ea typeface="Calibri"/>
                          <a:cs typeface="Calibri"/>
                          <a:sym typeface="Calibri"/>
                        </a:rPr>
                        <a:t>The Payload shall not saturate for a radiance input of 120% of the maximum anticipated solar radiance in the operational band.</a:t>
                      </a:r>
                      <a:endParaRPr sz="1000">
                        <a:latin typeface="Calibri"/>
                        <a:ea typeface="Calibri"/>
                        <a:cs typeface="Calibri"/>
                        <a:sym typeface="Calibri"/>
                      </a:endParaRPr>
                    </a:p>
                  </a:txBody>
                  <a:tcPr marL="28575" marR="28575" marT="19050" marB="19050" anchor="ctr">
                    <a:lnL w="9425" cap="flat" cmpd="sng">
                      <a:solidFill>
                        <a:srgbClr val="000000"/>
                      </a:solidFill>
                      <a:prstDash val="solid"/>
                      <a:round/>
                      <a:headEnd type="none" w="sm" len="sm"/>
                      <a:tailEnd type="none" w="sm" len="sm"/>
                    </a:lnL>
                    <a:lnR w="9425" cap="flat" cmpd="sng">
                      <a:solidFill>
                        <a:srgbClr val="000000"/>
                      </a:solidFill>
                      <a:prstDash val="solid"/>
                      <a:round/>
                      <a:headEnd type="none" w="sm" len="sm"/>
                      <a:tailEnd type="none" w="sm" len="sm"/>
                    </a:lnR>
                    <a:lnT w="9425" cap="flat" cmpd="sng">
                      <a:solidFill>
                        <a:srgbClr val="000000"/>
                      </a:solidFill>
                      <a:prstDash val="solid"/>
                      <a:round/>
                      <a:headEnd type="none" w="sm" len="sm"/>
                      <a:tailEnd type="none" w="sm" len="sm"/>
                    </a:lnT>
                    <a:lnB w="9425" cap="flat" cmpd="sng">
                      <a:solidFill>
                        <a:srgbClr val="000000"/>
                      </a:solidFill>
                      <a:prstDash val="solid"/>
                      <a:round/>
                      <a:headEnd type="none" w="sm" len="sm"/>
                      <a:tailEnd type="none" w="sm" len="sm"/>
                    </a:lnB>
                    <a:solidFill>
                      <a:srgbClr val="D9EAD3"/>
                    </a:solidFill>
                  </a:tcPr>
                </a:tc>
                <a:tc>
                  <a:txBody>
                    <a:bodyPr/>
                    <a:lstStyle/>
                    <a:p>
                      <a:pPr marL="0" lvl="0" indent="0" algn="ctr" rtl="0">
                        <a:lnSpc>
                          <a:spcPct val="115000"/>
                        </a:lnSpc>
                        <a:spcBef>
                          <a:spcPts val="0"/>
                        </a:spcBef>
                        <a:spcAft>
                          <a:spcPts val="0"/>
                        </a:spcAft>
                        <a:buNone/>
                      </a:pPr>
                      <a:r>
                        <a:rPr lang="en" sz="1000">
                          <a:latin typeface="Calibri"/>
                          <a:ea typeface="Calibri"/>
                          <a:cs typeface="Calibri"/>
                          <a:sym typeface="Calibri"/>
                        </a:rPr>
                        <a:t>A light source with 120% of the anticipated solar radiance will be measured to verify the instrument does not become saturated.</a:t>
                      </a:r>
                      <a:endParaRPr sz="1000">
                        <a:latin typeface="Calibri"/>
                        <a:ea typeface="Calibri"/>
                        <a:cs typeface="Calibri"/>
                        <a:sym typeface="Calibri"/>
                      </a:endParaRPr>
                    </a:p>
                  </a:txBody>
                  <a:tcPr marL="28575" marR="28575" marT="19050" marB="19050" anchor="ctr">
                    <a:lnL w="9425" cap="flat" cmpd="sng">
                      <a:solidFill>
                        <a:srgbClr val="000000"/>
                      </a:solidFill>
                      <a:prstDash val="solid"/>
                      <a:round/>
                      <a:headEnd type="none" w="sm" len="sm"/>
                      <a:tailEnd type="none" w="sm" len="sm"/>
                    </a:lnL>
                    <a:lnR w="9425" cap="flat" cmpd="sng">
                      <a:solidFill>
                        <a:srgbClr val="000000"/>
                      </a:solidFill>
                      <a:prstDash val="solid"/>
                      <a:round/>
                      <a:headEnd type="none" w="sm" len="sm"/>
                      <a:tailEnd type="none" w="sm" len="sm"/>
                    </a:lnR>
                    <a:lnT w="9425" cap="flat" cmpd="sng">
                      <a:solidFill>
                        <a:srgbClr val="000000"/>
                      </a:solidFill>
                      <a:prstDash val="solid"/>
                      <a:round/>
                      <a:headEnd type="none" w="sm" len="sm"/>
                      <a:tailEnd type="none" w="sm" len="sm"/>
                    </a:lnT>
                    <a:lnB w="9425" cap="flat" cmpd="sng">
                      <a:solidFill>
                        <a:srgbClr val="000000"/>
                      </a:solidFill>
                      <a:prstDash val="solid"/>
                      <a:round/>
                      <a:headEnd type="none" w="sm" len="sm"/>
                      <a:tailEnd type="none" w="sm" len="sm"/>
                    </a:lnB>
                    <a:solidFill>
                      <a:srgbClr val="D9EAD3"/>
                    </a:solidFill>
                  </a:tcPr>
                </a:tc>
                <a:tc>
                  <a:txBody>
                    <a:bodyPr/>
                    <a:lstStyle/>
                    <a:p>
                      <a:pPr marL="0" lvl="0" indent="0" algn="ctr" rtl="0">
                        <a:lnSpc>
                          <a:spcPct val="115000"/>
                        </a:lnSpc>
                        <a:spcBef>
                          <a:spcPts val="0"/>
                        </a:spcBef>
                        <a:spcAft>
                          <a:spcPts val="0"/>
                        </a:spcAft>
                        <a:buNone/>
                      </a:pPr>
                      <a:r>
                        <a:rPr lang="en" sz="1000">
                          <a:latin typeface="Calibri"/>
                          <a:ea typeface="Calibri"/>
                          <a:cs typeface="Calibri"/>
                          <a:sym typeface="Calibri"/>
                        </a:rPr>
                        <a:t>T</a:t>
                      </a:r>
                      <a:endParaRPr sz="1000">
                        <a:latin typeface="Calibri"/>
                        <a:ea typeface="Calibri"/>
                        <a:cs typeface="Calibri"/>
                        <a:sym typeface="Calibri"/>
                      </a:endParaRPr>
                    </a:p>
                  </a:txBody>
                  <a:tcPr marL="28575" marR="28575" marT="19050" marB="19050" anchor="ctr">
                    <a:lnL w="9425" cap="flat" cmpd="sng">
                      <a:solidFill>
                        <a:srgbClr val="000000"/>
                      </a:solidFill>
                      <a:prstDash val="solid"/>
                      <a:round/>
                      <a:headEnd type="none" w="sm" len="sm"/>
                      <a:tailEnd type="none" w="sm" len="sm"/>
                    </a:lnL>
                    <a:lnR w="9425" cap="flat" cmpd="sng">
                      <a:solidFill>
                        <a:srgbClr val="000000"/>
                      </a:solidFill>
                      <a:prstDash val="solid"/>
                      <a:round/>
                      <a:headEnd type="none" w="sm" len="sm"/>
                      <a:tailEnd type="none" w="sm" len="sm"/>
                    </a:lnR>
                    <a:lnT w="9425" cap="flat" cmpd="sng">
                      <a:solidFill>
                        <a:srgbClr val="000000"/>
                      </a:solidFill>
                      <a:prstDash val="solid"/>
                      <a:round/>
                      <a:headEnd type="none" w="sm" len="sm"/>
                      <a:tailEnd type="none" w="sm" len="sm"/>
                    </a:lnT>
                    <a:lnB w="9425" cap="flat" cmpd="sng">
                      <a:solidFill>
                        <a:srgbClr val="000000"/>
                      </a:solidFill>
                      <a:prstDash val="solid"/>
                      <a:round/>
                      <a:headEnd type="none" w="sm" len="sm"/>
                      <a:tailEnd type="none" w="sm" len="sm"/>
                    </a:lnB>
                    <a:solidFill>
                      <a:srgbClr val="D9EAD3"/>
                    </a:solidFill>
                  </a:tcPr>
                </a:tc>
                <a:extLst>
                  <a:ext uri="{0D108BD9-81ED-4DB2-BD59-A6C34878D82A}">
                    <a16:rowId xmlns:a16="http://schemas.microsoft.com/office/drawing/2014/main" val="10004"/>
                  </a:ext>
                </a:extLst>
              </a:tr>
              <a:tr h="495300">
                <a:tc>
                  <a:txBody>
                    <a:bodyPr/>
                    <a:lstStyle/>
                    <a:p>
                      <a:pPr marL="0" lvl="0" indent="0" algn="ctr" rtl="0">
                        <a:lnSpc>
                          <a:spcPct val="115000"/>
                        </a:lnSpc>
                        <a:spcBef>
                          <a:spcPts val="0"/>
                        </a:spcBef>
                        <a:spcAft>
                          <a:spcPts val="0"/>
                        </a:spcAft>
                        <a:buNone/>
                      </a:pPr>
                      <a:r>
                        <a:rPr lang="en" sz="1000">
                          <a:latin typeface="Calibri"/>
                          <a:ea typeface="Calibri"/>
                          <a:cs typeface="Calibri"/>
                          <a:sym typeface="Calibri"/>
                        </a:rPr>
                        <a:t>1.5</a:t>
                      </a:r>
                      <a:endParaRPr sz="1000">
                        <a:latin typeface="Calibri"/>
                        <a:ea typeface="Calibri"/>
                        <a:cs typeface="Calibri"/>
                        <a:sym typeface="Calibri"/>
                      </a:endParaRPr>
                    </a:p>
                  </a:txBody>
                  <a:tcPr marL="28575" marR="28575" marT="19050" marB="19050" anchor="ctr">
                    <a:lnL w="9425" cap="flat" cmpd="sng">
                      <a:solidFill>
                        <a:srgbClr val="000000"/>
                      </a:solidFill>
                      <a:prstDash val="solid"/>
                      <a:round/>
                      <a:headEnd type="none" w="sm" len="sm"/>
                      <a:tailEnd type="none" w="sm" len="sm"/>
                    </a:lnL>
                    <a:lnR w="9425" cap="flat" cmpd="sng">
                      <a:solidFill>
                        <a:srgbClr val="000000"/>
                      </a:solidFill>
                      <a:prstDash val="solid"/>
                      <a:round/>
                      <a:headEnd type="none" w="sm" len="sm"/>
                      <a:tailEnd type="none" w="sm" len="sm"/>
                    </a:lnR>
                    <a:lnT w="9425" cap="flat" cmpd="sng">
                      <a:solidFill>
                        <a:srgbClr val="000000"/>
                      </a:solidFill>
                      <a:prstDash val="solid"/>
                      <a:round/>
                      <a:headEnd type="none" w="sm" len="sm"/>
                      <a:tailEnd type="none" w="sm" len="sm"/>
                    </a:lnT>
                    <a:lnB w="9425" cap="flat" cmpd="sng">
                      <a:solidFill>
                        <a:srgbClr val="000000"/>
                      </a:solidFill>
                      <a:prstDash val="solid"/>
                      <a:round/>
                      <a:headEnd type="none" w="sm" len="sm"/>
                      <a:tailEnd type="none" w="sm" len="sm"/>
                    </a:lnB>
                    <a:solidFill>
                      <a:srgbClr val="D9EAD3"/>
                    </a:solidFill>
                  </a:tcPr>
                </a:tc>
                <a:tc>
                  <a:txBody>
                    <a:bodyPr/>
                    <a:lstStyle/>
                    <a:p>
                      <a:pPr marL="0" lvl="0" indent="0" algn="ctr" rtl="0">
                        <a:lnSpc>
                          <a:spcPct val="115000"/>
                        </a:lnSpc>
                        <a:spcBef>
                          <a:spcPts val="0"/>
                        </a:spcBef>
                        <a:spcAft>
                          <a:spcPts val="0"/>
                        </a:spcAft>
                        <a:buNone/>
                      </a:pPr>
                      <a:r>
                        <a:rPr lang="en" sz="1000">
                          <a:latin typeface="Calibri"/>
                          <a:ea typeface="Calibri"/>
                          <a:cs typeface="Calibri"/>
                          <a:sym typeface="Calibri"/>
                        </a:rPr>
                        <a:t>Allowable Measurement Error</a:t>
                      </a:r>
                      <a:endParaRPr sz="1000">
                        <a:latin typeface="Calibri"/>
                        <a:ea typeface="Calibri"/>
                        <a:cs typeface="Calibri"/>
                        <a:sym typeface="Calibri"/>
                      </a:endParaRPr>
                    </a:p>
                  </a:txBody>
                  <a:tcPr marL="28575" marR="28575" marT="19050" marB="19050" anchor="ctr">
                    <a:lnL w="9425" cap="flat" cmpd="sng">
                      <a:solidFill>
                        <a:srgbClr val="000000"/>
                      </a:solidFill>
                      <a:prstDash val="solid"/>
                      <a:round/>
                      <a:headEnd type="none" w="sm" len="sm"/>
                      <a:tailEnd type="none" w="sm" len="sm"/>
                    </a:lnL>
                    <a:lnR w="9425" cap="flat" cmpd="sng">
                      <a:solidFill>
                        <a:srgbClr val="000000"/>
                      </a:solidFill>
                      <a:prstDash val="solid"/>
                      <a:round/>
                      <a:headEnd type="none" w="sm" len="sm"/>
                      <a:tailEnd type="none" w="sm" len="sm"/>
                    </a:lnR>
                    <a:lnT w="9425" cap="flat" cmpd="sng">
                      <a:solidFill>
                        <a:srgbClr val="000000"/>
                      </a:solidFill>
                      <a:prstDash val="solid"/>
                      <a:round/>
                      <a:headEnd type="none" w="sm" len="sm"/>
                      <a:tailEnd type="none" w="sm" len="sm"/>
                    </a:lnT>
                    <a:lnB w="9425" cap="flat" cmpd="sng">
                      <a:solidFill>
                        <a:srgbClr val="000000"/>
                      </a:solidFill>
                      <a:prstDash val="solid"/>
                      <a:round/>
                      <a:headEnd type="none" w="sm" len="sm"/>
                      <a:tailEnd type="none" w="sm" len="sm"/>
                    </a:lnB>
                    <a:solidFill>
                      <a:srgbClr val="D9EAD3"/>
                    </a:solidFill>
                  </a:tcPr>
                </a:tc>
                <a:tc>
                  <a:txBody>
                    <a:bodyPr/>
                    <a:lstStyle/>
                    <a:p>
                      <a:pPr marL="0" lvl="0" indent="0" algn="ctr" rtl="0">
                        <a:lnSpc>
                          <a:spcPct val="115000"/>
                        </a:lnSpc>
                        <a:spcBef>
                          <a:spcPts val="0"/>
                        </a:spcBef>
                        <a:spcAft>
                          <a:spcPts val="0"/>
                        </a:spcAft>
                        <a:buNone/>
                      </a:pPr>
                      <a:r>
                        <a:rPr lang="en" sz="1000">
                          <a:latin typeface="Calibri"/>
                          <a:ea typeface="Calibri"/>
                          <a:cs typeface="Calibri"/>
                          <a:sym typeface="Calibri"/>
                        </a:rPr>
                        <a:t>The irradiance measurements of the system shall remain accurate to within 5% of theoretical signal.</a:t>
                      </a:r>
                      <a:endParaRPr sz="1000">
                        <a:latin typeface="Calibri"/>
                        <a:ea typeface="Calibri"/>
                        <a:cs typeface="Calibri"/>
                        <a:sym typeface="Calibri"/>
                      </a:endParaRPr>
                    </a:p>
                  </a:txBody>
                  <a:tcPr marL="28575" marR="28575" marT="19050" marB="19050" anchor="ctr">
                    <a:lnL w="9425" cap="flat" cmpd="sng">
                      <a:solidFill>
                        <a:srgbClr val="000000"/>
                      </a:solidFill>
                      <a:prstDash val="solid"/>
                      <a:round/>
                      <a:headEnd type="none" w="sm" len="sm"/>
                      <a:tailEnd type="none" w="sm" len="sm"/>
                    </a:lnL>
                    <a:lnR w="9425" cap="flat" cmpd="sng">
                      <a:solidFill>
                        <a:srgbClr val="000000"/>
                      </a:solidFill>
                      <a:prstDash val="solid"/>
                      <a:round/>
                      <a:headEnd type="none" w="sm" len="sm"/>
                      <a:tailEnd type="none" w="sm" len="sm"/>
                    </a:lnR>
                    <a:lnT w="9425" cap="flat" cmpd="sng">
                      <a:solidFill>
                        <a:srgbClr val="000000"/>
                      </a:solidFill>
                      <a:prstDash val="solid"/>
                      <a:round/>
                      <a:headEnd type="none" w="sm" len="sm"/>
                      <a:tailEnd type="none" w="sm" len="sm"/>
                    </a:lnT>
                    <a:lnB w="9425" cap="flat" cmpd="sng">
                      <a:solidFill>
                        <a:srgbClr val="000000"/>
                      </a:solidFill>
                      <a:prstDash val="solid"/>
                      <a:round/>
                      <a:headEnd type="none" w="sm" len="sm"/>
                      <a:tailEnd type="none" w="sm" len="sm"/>
                    </a:lnB>
                    <a:solidFill>
                      <a:srgbClr val="D9EAD3"/>
                    </a:solidFill>
                  </a:tcPr>
                </a:tc>
                <a:tc>
                  <a:txBody>
                    <a:bodyPr/>
                    <a:lstStyle/>
                    <a:p>
                      <a:pPr marL="0" lvl="0" indent="0" algn="ctr" rtl="0">
                        <a:lnSpc>
                          <a:spcPct val="115000"/>
                        </a:lnSpc>
                        <a:spcBef>
                          <a:spcPts val="0"/>
                        </a:spcBef>
                        <a:spcAft>
                          <a:spcPts val="0"/>
                        </a:spcAft>
                        <a:buNone/>
                      </a:pPr>
                      <a:r>
                        <a:rPr lang="en" sz="1000">
                          <a:latin typeface="Calibri"/>
                          <a:ea typeface="Calibri"/>
                          <a:cs typeface="Calibri"/>
                          <a:sym typeface="Calibri"/>
                        </a:rPr>
                        <a:t>A calculation of the theoretical signal will be compared with the experimental results to ensure accuracy of measurements.</a:t>
                      </a:r>
                      <a:endParaRPr sz="1000">
                        <a:latin typeface="Calibri"/>
                        <a:ea typeface="Calibri"/>
                        <a:cs typeface="Calibri"/>
                        <a:sym typeface="Calibri"/>
                      </a:endParaRPr>
                    </a:p>
                  </a:txBody>
                  <a:tcPr marL="28575" marR="28575" marT="19050" marB="19050" anchor="ctr">
                    <a:lnL w="9425" cap="flat" cmpd="sng">
                      <a:solidFill>
                        <a:srgbClr val="000000"/>
                      </a:solidFill>
                      <a:prstDash val="solid"/>
                      <a:round/>
                      <a:headEnd type="none" w="sm" len="sm"/>
                      <a:tailEnd type="none" w="sm" len="sm"/>
                    </a:lnL>
                    <a:lnR w="9425" cap="flat" cmpd="sng">
                      <a:solidFill>
                        <a:srgbClr val="000000"/>
                      </a:solidFill>
                      <a:prstDash val="solid"/>
                      <a:round/>
                      <a:headEnd type="none" w="sm" len="sm"/>
                      <a:tailEnd type="none" w="sm" len="sm"/>
                    </a:lnR>
                    <a:lnT w="9425" cap="flat" cmpd="sng">
                      <a:solidFill>
                        <a:srgbClr val="000000"/>
                      </a:solidFill>
                      <a:prstDash val="solid"/>
                      <a:round/>
                      <a:headEnd type="none" w="sm" len="sm"/>
                      <a:tailEnd type="none" w="sm" len="sm"/>
                    </a:lnT>
                    <a:lnB w="9425" cap="flat" cmpd="sng">
                      <a:solidFill>
                        <a:srgbClr val="000000"/>
                      </a:solidFill>
                      <a:prstDash val="solid"/>
                      <a:round/>
                      <a:headEnd type="none" w="sm" len="sm"/>
                      <a:tailEnd type="none" w="sm" len="sm"/>
                    </a:lnB>
                    <a:solidFill>
                      <a:srgbClr val="D9EAD3"/>
                    </a:solidFill>
                  </a:tcPr>
                </a:tc>
                <a:tc>
                  <a:txBody>
                    <a:bodyPr/>
                    <a:lstStyle/>
                    <a:p>
                      <a:pPr marL="0" lvl="0" indent="0" algn="ctr" rtl="0">
                        <a:lnSpc>
                          <a:spcPct val="115000"/>
                        </a:lnSpc>
                        <a:spcBef>
                          <a:spcPts val="0"/>
                        </a:spcBef>
                        <a:spcAft>
                          <a:spcPts val="0"/>
                        </a:spcAft>
                        <a:buNone/>
                      </a:pPr>
                      <a:r>
                        <a:rPr lang="en" sz="1000">
                          <a:latin typeface="Calibri"/>
                          <a:ea typeface="Calibri"/>
                          <a:cs typeface="Calibri"/>
                          <a:sym typeface="Calibri"/>
                        </a:rPr>
                        <a:t>T</a:t>
                      </a:r>
                      <a:endParaRPr sz="1000">
                        <a:latin typeface="Calibri"/>
                        <a:ea typeface="Calibri"/>
                        <a:cs typeface="Calibri"/>
                        <a:sym typeface="Calibri"/>
                      </a:endParaRPr>
                    </a:p>
                  </a:txBody>
                  <a:tcPr marL="28575" marR="28575" marT="19050" marB="19050" anchor="ctr">
                    <a:lnL w="9425" cap="flat" cmpd="sng">
                      <a:solidFill>
                        <a:srgbClr val="000000"/>
                      </a:solidFill>
                      <a:prstDash val="solid"/>
                      <a:round/>
                      <a:headEnd type="none" w="sm" len="sm"/>
                      <a:tailEnd type="none" w="sm" len="sm"/>
                    </a:lnL>
                    <a:lnR w="9425" cap="flat" cmpd="sng">
                      <a:solidFill>
                        <a:srgbClr val="000000"/>
                      </a:solidFill>
                      <a:prstDash val="solid"/>
                      <a:round/>
                      <a:headEnd type="none" w="sm" len="sm"/>
                      <a:tailEnd type="none" w="sm" len="sm"/>
                    </a:lnR>
                    <a:lnT w="9425" cap="flat" cmpd="sng">
                      <a:solidFill>
                        <a:srgbClr val="000000"/>
                      </a:solidFill>
                      <a:prstDash val="solid"/>
                      <a:round/>
                      <a:headEnd type="none" w="sm" len="sm"/>
                      <a:tailEnd type="none" w="sm" len="sm"/>
                    </a:lnT>
                    <a:lnB w="9425" cap="flat" cmpd="sng">
                      <a:solidFill>
                        <a:srgbClr val="000000"/>
                      </a:solidFill>
                      <a:prstDash val="solid"/>
                      <a:round/>
                      <a:headEnd type="none" w="sm" len="sm"/>
                      <a:tailEnd type="none" w="sm" len="sm"/>
                    </a:lnB>
                    <a:solidFill>
                      <a:srgbClr val="D9EAD3"/>
                    </a:solidFill>
                  </a:tcPr>
                </a:tc>
                <a:extLst>
                  <a:ext uri="{0D108BD9-81ED-4DB2-BD59-A6C34878D82A}">
                    <a16:rowId xmlns:a16="http://schemas.microsoft.com/office/drawing/2014/main" val="10005"/>
                  </a:ext>
                </a:extLst>
              </a:tr>
              <a:tr h="495300">
                <a:tc>
                  <a:txBody>
                    <a:bodyPr/>
                    <a:lstStyle/>
                    <a:p>
                      <a:pPr marL="0" lvl="0" indent="0" algn="ctr" rtl="0">
                        <a:lnSpc>
                          <a:spcPct val="115000"/>
                        </a:lnSpc>
                        <a:spcBef>
                          <a:spcPts val="0"/>
                        </a:spcBef>
                        <a:spcAft>
                          <a:spcPts val="0"/>
                        </a:spcAft>
                        <a:buNone/>
                      </a:pPr>
                      <a:r>
                        <a:rPr lang="en" sz="1000"/>
                        <a:t>1.6</a:t>
                      </a:r>
                      <a:endParaRPr sz="1000"/>
                    </a:p>
                  </a:txBody>
                  <a:tcPr marL="28575" marR="28575" marT="19050" marB="19050" anchor="ctr">
                    <a:lnL w="9425" cap="flat" cmpd="sng">
                      <a:solidFill>
                        <a:srgbClr val="000000"/>
                      </a:solidFill>
                      <a:prstDash val="solid"/>
                      <a:round/>
                      <a:headEnd type="none" w="sm" len="sm"/>
                      <a:tailEnd type="none" w="sm" len="sm"/>
                    </a:lnL>
                    <a:lnR w="9425" cap="flat" cmpd="sng">
                      <a:solidFill>
                        <a:srgbClr val="000000"/>
                      </a:solidFill>
                      <a:prstDash val="solid"/>
                      <a:round/>
                      <a:headEnd type="none" w="sm" len="sm"/>
                      <a:tailEnd type="none" w="sm" len="sm"/>
                    </a:lnR>
                    <a:lnT w="9425" cap="flat" cmpd="sng">
                      <a:solidFill>
                        <a:srgbClr val="000000"/>
                      </a:solidFill>
                      <a:prstDash val="solid"/>
                      <a:round/>
                      <a:headEnd type="none" w="sm" len="sm"/>
                      <a:tailEnd type="none" w="sm" len="sm"/>
                    </a:lnT>
                    <a:lnB w="9425" cap="flat" cmpd="sng">
                      <a:solidFill>
                        <a:srgbClr val="000000"/>
                      </a:solidFill>
                      <a:prstDash val="solid"/>
                      <a:round/>
                      <a:headEnd type="none" w="sm" len="sm"/>
                      <a:tailEnd type="none" w="sm" len="sm"/>
                    </a:lnB>
                    <a:solidFill>
                      <a:srgbClr val="D9EAD3"/>
                    </a:solidFill>
                  </a:tcPr>
                </a:tc>
                <a:tc>
                  <a:txBody>
                    <a:bodyPr/>
                    <a:lstStyle/>
                    <a:p>
                      <a:pPr marL="0" lvl="0" indent="0" algn="ctr" rtl="0">
                        <a:lnSpc>
                          <a:spcPct val="115000"/>
                        </a:lnSpc>
                        <a:spcBef>
                          <a:spcPts val="0"/>
                        </a:spcBef>
                        <a:spcAft>
                          <a:spcPts val="0"/>
                        </a:spcAft>
                        <a:buNone/>
                      </a:pPr>
                      <a:r>
                        <a:rPr lang="en" sz="1000">
                          <a:latin typeface="Calibri"/>
                          <a:ea typeface="Calibri"/>
                          <a:cs typeface="Calibri"/>
                          <a:sym typeface="Calibri"/>
                        </a:rPr>
                        <a:t>Optical Heating</a:t>
                      </a:r>
                      <a:endParaRPr sz="1000">
                        <a:latin typeface="Calibri"/>
                        <a:ea typeface="Calibri"/>
                        <a:cs typeface="Calibri"/>
                        <a:sym typeface="Calibri"/>
                      </a:endParaRPr>
                    </a:p>
                  </a:txBody>
                  <a:tcPr marL="28575" marR="28575" marT="19050" marB="19050" anchor="ctr">
                    <a:lnL w="9425" cap="flat" cmpd="sng">
                      <a:solidFill>
                        <a:srgbClr val="000000"/>
                      </a:solidFill>
                      <a:prstDash val="solid"/>
                      <a:round/>
                      <a:headEnd type="none" w="sm" len="sm"/>
                      <a:tailEnd type="none" w="sm" len="sm"/>
                    </a:lnL>
                    <a:lnR w="9425" cap="flat" cmpd="sng">
                      <a:solidFill>
                        <a:srgbClr val="000000"/>
                      </a:solidFill>
                      <a:prstDash val="solid"/>
                      <a:round/>
                      <a:headEnd type="none" w="sm" len="sm"/>
                      <a:tailEnd type="none" w="sm" len="sm"/>
                    </a:lnR>
                    <a:lnT w="9425" cap="flat" cmpd="sng">
                      <a:solidFill>
                        <a:srgbClr val="000000"/>
                      </a:solidFill>
                      <a:prstDash val="solid"/>
                      <a:round/>
                      <a:headEnd type="none" w="sm" len="sm"/>
                      <a:tailEnd type="none" w="sm" len="sm"/>
                    </a:lnT>
                    <a:lnB w="9425" cap="flat" cmpd="sng">
                      <a:solidFill>
                        <a:srgbClr val="000000"/>
                      </a:solidFill>
                      <a:prstDash val="solid"/>
                      <a:round/>
                      <a:headEnd type="none" w="sm" len="sm"/>
                      <a:tailEnd type="none" w="sm" len="sm"/>
                    </a:lnB>
                    <a:solidFill>
                      <a:srgbClr val="D9EAD3"/>
                    </a:solidFill>
                  </a:tcPr>
                </a:tc>
                <a:tc>
                  <a:txBody>
                    <a:bodyPr/>
                    <a:lstStyle/>
                    <a:p>
                      <a:pPr marL="0" lvl="0" indent="0" algn="ctr" rtl="0">
                        <a:lnSpc>
                          <a:spcPct val="115000"/>
                        </a:lnSpc>
                        <a:spcBef>
                          <a:spcPts val="0"/>
                        </a:spcBef>
                        <a:spcAft>
                          <a:spcPts val="0"/>
                        </a:spcAft>
                        <a:buNone/>
                      </a:pPr>
                      <a:r>
                        <a:rPr lang="en" sz="1000">
                          <a:latin typeface="Calibri"/>
                          <a:ea typeface="Calibri"/>
                          <a:cs typeface="Calibri"/>
                          <a:sym typeface="Calibri"/>
                        </a:rPr>
                        <a:t>The optical system focal length shall remain stable over the anticipated operating temperature range of 4C to 26C.</a:t>
                      </a:r>
                      <a:endParaRPr sz="1000">
                        <a:latin typeface="Calibri"/>
                        <a:ea typeface="Calibri"/>
                        <a:cs typeface="Calibri"/>
                        <a:sym typeface="Calibri"/>
                      </a:endParaRPr>
                    </a:p>
                  </a:txBody>
                  <a:tcPr marL="28575" marR="28575" marT="19050" marB="19050" anchor="ctr">
                    <a:lnL w="9425" cap="flat" cmpd="sng">
                      <a:solidFill>
                        <a:srgbClr val="000000"/>
                      </a:solidFill>
                      <a:prstDash val="solid"/>
                      <a:round/>
                      <a:headEnd type="none" w="sm" len="sm"/>
                      <a:tailEnd type="none" w="sm" len="sm"/>
                    </a:lnL>
                    <a:lnR w="9425" cap="flat" cmpd="sng">
                      <a:solidFill>
                        <a:srgbClr val="000000"/>
                      </a:solidFill>
                      <a:prstDash val="solid"/>
                      <a:round/>
                      <a:headEnd type="none" w="sm" len="sm"/>
                      <a:tailEnd type="none" w="sm" len="sm"/>
                    </a:lnR>
                    <a:lnT w="9425" cap="flat" cmpd="sng">
                      <a:solidFill>
                        <a:srgbClr val="000000"/>
                      </a:solidFill>
                      <a:prstDash val="solid"/>
                      <a:round/>
                      <a:headEnd type="none" w="sm" len="sm"/>
                      <a:tailEnd type="none" w="sm" len="sm"/>
                    </a:lnT>
                    <a:lnB w="9425" cap="flat" cmpd="sng">
                      <a:solidFill>
                        <a:srgbClr val="000000"/>
                      </a:solidFill>
                      <a:prstDash val="solid"/>
                      <a:round/>
                      <a:headEnd type="none" w="sm" len="sm"/>
                      <a:tailEnd type="none" w="sm" len="sm"/>
                    </a:lnB>
                    <a:solidFill>
                      <a:srgbClr val="D9EAD3"/>
                    </a:solidFill>
                  </a:tcPr>
                </a:tc>
                <a:tc>
                  <a:txBody>
                    <a:bodyPr/>
                    <a:lstStyle/>
                    <a:p>
                      <a:pPr marL="0" lvl="0" indent="0" algn="ctr" rtl="0">
                        <a:lnSpc>
                          <a:spcPct val="115000"/>
                        </a:lnSpc>
                        <a:spcBef>
                          <a:spcPts val="0"/>
                        </a:spcBef>
                        <a:spcAft>
                          <a:spcPts val="0"/>
                        </a:spcAft>
                        <a:buNone/>
                      </a:pPr>
                      <a:r>
                        <a:rPr lang="en" sz="1000">
                          <a:latin typeface="Calibri"/>
                          <a:ea typeface="Calibri"/>
                          <a:cs typeface="Calibri"/>
                          <a:sym typeface="Calibri"/>
                        </a:rPr>
                        <a:t>The optical system focal length will be compared to an expected value in temperature range.</a:t>
                      </a:r>
                      <a:endParaRPr sz="1000">
                        <a:latin typeface="Calibri"/>
                        <a:ea typeface="Calibri"/>
                        <a:cs typeface="Calibri"/>
                        <a:sym typeface="Calibri"/>
                      </a:endParaRPr>
                    </a:p>
                  </a:txBody>
                  <a:tcPr marL="28575" marR="28575" marT="19050" marB="19050" anchor="ctr">
                    <a:lnL w="9425" cap="flat" cmpd="sng">
                      <a:solidFill>
                        <a:srgbClr val="000000"/>
                      </a:solidFill>
                      <a:prstDash val="solid"/>
                      <a:round/>
                      <a:headEnd type="none" w="sm" len="sm"/>
                      <a:tailEnd type="none" w="sm" len="sm"/>
                    </a:lnL>
                    <a:lnR w="9425" cap="flat" cmpd="sng">
                      <a:solidFill>
                        <a:srgbClr val="000000"/>
                      </a:solidFill>
                      <a:prstDash val="solid"/>
                      <a:round/>
                      <a:headEnd type="none" w="sm" len="sm"/>
                      <a:tailEnd type="none" w="sm" len="sm"/>
                    </a:lnR>
                    <a:lnT w="9425" cap="flat" cmpd="sng">
                      <a:solidFill>
                        <a:srgbClr val="000000"/>
                      </a:solidFill>
                      <a:prstDash val="solid"/>
                      <a:round/>
                      <a:headEnd type="none" w="sm" len="sm"/>
                      <a:tailEnd type="none" w="sm" len="sm"/>
                    </a:lnT>
                    <a:lnB w="9425" cap="flat" cmpd="sng">
                      <a:solidFill>
                        <a:srgbClr val="000000"/>
                      </a:solidFill>
                      <a:prstDash val="solid"/>
                      <a:round/>
                      <a:headEnd type="none" w="sm" len="sm"/>
                      <a:tailEnd type="none" w="sm" len="sm"/>
                    </a:lnB>
                    <a:solidFill>
                      <a:srgbClr val="D9EAD3"/>
                    </a:solidFill>
                  </a:tcPr>
                </a:tc>
                <a:tc>
                  <a:txBody>
                    <a:bodyPr/>
                    <a:lstStyle/>
                    <a:p>
                      <a:pPr marL="0" lvl="0" indent="0" algn="ctr" rtl="0">
                        <a:lnSpc>
                          <a:spcPct val="115000"/>
                        </a:lnSpc>
                        <a:spcBef>
                          <a:spcPts val="0"/>
                        </a:spcBef>
                        <a:spcAft>
                          <a:spcPts val="0"/>
                        </a:spcAft>
                        <a:buNone/>
                      </a:pPr>
                      <a:r>
                        <a:rPr lang="en" sz="1000">
                          <a:latin typeface="Calibri"/>
                          <a:ea typeface="Calibri"/>
                          <a:cs typeface="Calibri"/>
                          <a:sym typeface="Calibri"/>
                        </a:rPr>
                        <a:t>A/T</a:t>
                      </a:r>
                      <a:endParaRPr sz="1000">
                        <a:latin typeface="Calibri"/>
                        <a:ea typeface="Calibri"/>
                        <a:cs typeface="Calibri"/>
                        <a:sym typeface="Calibri"/>
                      </a:endParaRPr>
                    </a:p>
                  </a:txBody>
                  <a:tcPr marL="28575" marR="28575" marT="19050" marB="19050" anchor="ctr">
                    <a:lnL w="9425" cap="flat" cmpd="sng">
                      <a:solidFill>
                        <a:srgbClr val="000000"/>
                      </a:solidFill>
                      <a:prstDash val="solid"/>
                      <a:round/>
                      <a:headEnd type="none" w="sm" len="sm"/>
                      <a:tailEnd type="none" w="sm" len="sm"/>
                    </a:lnL>
                    <a:lnR w="9425" cap="flat" cmpd="sng">
                      <a:solidFill>
                        <a:srgbClr val="000000"/>
                      </a:solidFill>
                      <a:prstDash val="solid"/>
                      <a:round/>
                      <a:headEnd type="none" w="sm" len="sm"/>
                      <a:tailEnd type="none" w="sm" len="sm"/>
                    </a:lnR>
                    <a:lnT w="9425" cap="flat" cmpd="sng">
                      <a:solidFill>
                        <a:srgbClr val="000000"/>
                      </a:solidFill>
                      <a:prstDash val="solid"/>
                      <a:round/>
                      <a:headEnd type="none" w="sm" len="sm"/>
                      <a:tailEnd type="none" w="sm" len="sm"/>
                    </a:lnT>
                    <a:lnB w="9425" cap="flat" cmpd="sng">
                      <a:solidFill>
                        <a:srgbClr val="000000"/>
                      </a:solidFill>
                      <a:prstDash val="solid"/>
                      <a:round/>
                      <a:headEnd type="none" w="sm" len="sm"/>
                      <a:tailEnd type="none" w="sm" len="sm"/>
                    </a:lnB>
                    <a:solidFill>
                      <a:srgbClr val="D9EAD3"/>
                    </a:solidFill>
                  </a:tcPr>
                </a:tc>
                <a:extLst>
                  <a:ext uri="{0D108BD9-81ED-4DB2-BD59-A6C34878D82A}">
                    <a16:rowId xmlns:a16="http://schemas.microsoft.com/office/drawing/2014/main" val="10006"/>
                  </a:ext>
                </a:extLst>
              </a:tr>
            </a:tbl>
          </a:graphicData>
        </a:graphic>
      </p:graphicFrame>
      <p:sp>
        <p:nvSpPr>
          <p:cNvPr id="1189" name="Google Shape;1189;p113"/>
          <p:cNvSpPr txBox="1">
            <a:spLocks noGrp="1"/>
          </p:cNvSpPr>
          <p:nvPr>
            <p:ph type="title" idx="4294967295"/>
          </p:nvPr>
        </p:nvSpPr>
        <p:spPr>
          <a:xfrm>
            <a:off x="455925" y="8367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Design Requirements</a:t>
            </a:r>
            <a:endParaRP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1193"/>
        <p:cNvGrpSpPr/>
        <p:nvPr/>
      </p:nvGrpSpPr>
      <p:grpSpPr>
        <a:xfrm>
          <a:off x="0" y="0"/>
          <a:ext cx="0" cy="0"/>
          <a:chOff x="0" y="0"/>
          <a:chExt cx="0" cy="0"/>
        </a:xfrm>
      </p:grpSpPr>
      <p:sp>
        <p:nvSpPr>
          <p:cNvPr id="1194" name="Google Shape;1194;p114"/>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101</a:t>
            </a:fld>
            <a:endParaRPr/>
          </a:p>
        </p:txBody>
      </p:sp>
      <p:graphicFrame>
        <p:nvGraphicFramePr>
          <p:cNvPr id="1195" name="Google Shape;1195;p114"/>
          <p:cNvGraphicFramePr/>
          <p:nvPr/>
        </p:nvGraphicFramePr>
        <p:xfrm>
          <a:off x="147625" y="775750"/>
          <a:ext cx="3000000" cy="3000000"/>
        </p:xfrm>
        <a:graphic>
          <a:graphicData uri="http://schemas.openxmlformats.org/drawingml/2006/table">
            <a:tbl>
              <a:tblPr>
                <a:noFill/>
                <a:tableStyleId>{CA2AB685-583F-4329-80CD-AB5238CA0511}</a:tableStyleId>
              </a:tblPr>
              <a:tblGrid>
                <a:gridCol w="952500">
                  <a:extLst>
                    <a:ext uri="{9D8B030D-6E8A-4147-A177-3AD203B41FA5}">
                      <a16:colId xmlns:a16="http://schemas.microsoft.com/office/drawing/2014/main" val="20000"/>
                    </a:ext>
                  </a:extLst>
                </a:gridCol>
                <a:gridCol w="1266825">
                  <a:extLst>
                    <a:ext uri="{9D8B030D-6E8A-4147-A177-3AD203B41FA5}">
                      <a16:colId xmlns:a16="http://schemas.microsoft.com/office/drawing/2014/main" val="20001"/>
                    </a:ext>
                  </a:extLst>
                </a:gridCol>
                <a:gridCol w="3171825">
                  <a:extLst>
                    <a:ext uri="{9D8B030D-6E8A-4147-A177-3AD203B41FA5}">
                      <a16:colId xmlns:a16="http://schemas.microsoft.com/office/drawing/2014/main" val="20002"/>
                    </a:ext>
                  </a:extLst>
                </a:gridCol>
                <a:gridCol w="2505075">
                  <a:extLst>
                    <a:ext uri="{9D8B030D-6E8A-4147-A177-3AD203B41FA5}">
                      <a16:colId xmlns:a16="http://schemas.microsoft.com/office/drawing/2014/main" val="20003"/>
                    </a:ext>
                  </a:extLst>
                </a:gridCol>
                <a:gridCol w="952500">
                  <a:extLst>
                    <a:ext uri="{9D8B030D-6E8A-4147-A177-3AD203B41FA5}">
                      <a16:colId xmlns:a16="http://schemas.microsoft.com/office/drawing/2014/main" val="20004"/>
                    </a:ext>
                  </a:extLst>
                </a:gridCol>
              </a:tblGrid>
              <a:tr h="342900">
                <a:tc>
                  <a:txBody>
                    <a:bodyPr/>
                    <a:lstStyle/>
                    <a:p>
                      <a:pPr marL="0" lvl="0" indent="0" algn="ctr" rtl="0">
                        <a:lnSpc>
                          <a:spcPct val="115000"/>
                        </a:lnSpc>
                        <a:spcBef>
                          <a:spcPts val="0"/>
                        </a:spcBef>
                        <a:spcAft>
                          <a:spcPts val="0"/>
                        </a:spcAft>
                        <a:buNone/>
                      </a:pPr>
                      <a:r>
                        <a:rPr lang="en" sz="1000" b="1">
                          <a:latin typeface="Calibri"/>
                          <a:ea typeface="Calibri"/>
                          <a:cs typeface="Calibri"/>
                          <a:sym typeface="Calibri"/>
                        </a:rPr>
                        <a:t>RQMT ID</a:t>
                      </a:r>
                      <a:endParaRPr sz="1000" b="1">
                        <a:latin typeface="Calibri"/>
                        <a:ea typeface="Calibri"/>
                        <a:cs typeface="Calibri"/>
                        <a:sym typeface="Calibri"/>
                      </a:endParaRPr>
                    </a:p>
                  </a:txBody>
                  <a:tcPr marL="28575" marR="28575" marT="19050" marB="19050" anchor="ctr">
                    <a:lnL w="9425" cap="flat" cmpd="sng">
                      <a:solidFill>
                        <a:srgbClr val="000000"/>
                      </a:solidFill>
                      <a:prstDash val="solid"/>
                      <a:round/>
                      <a:headEnd type="none" w="sm" len="sm"/>
                      <a:tailEnd type="none" w="sm" len="sm"/>
                    </a:lnL>
                    <a:lnR w="9425" cap="flat" cmpd="sng">
                      <a:solidFill>
                        <a:srgbClr val="000000"/>
                      </a:solidFill>
                      <a:prstDash val="solid"/>
                      <a:round/>
                      <a:headEnd type="none" w="sm" len="sm"/>
                      <a:tailEnd type="none" w="sm" len="sm"/>
                    </a:lnR>
                    <a:lnT w="9425" cap="flat" cmpd="sng">
                      <a:solidFill>
                        <a:srgbClr val="000000"/>
                      </a:solidFill>
                      <a:prstDash val="solid"/>
                      <a:round/>
                      <a:headEnd type="none" w="sm" len="sm"/>
                      <a:tailEnd type="none" w="sm" len="sm"/>
                    </a:lnT>
                    <a:lnB w="9425" cap="flat" cmpd="sng">
                      <a:solidFill>
                        <a:srgbClr val="000000"/>
                      </a:solidFill>
                      <a:prstDash val="solid"/>
                      <a:round/>
                      <a:headEnd type="none" w="sm" len="sm"/>
                      <a:tailEnd type="none" w="sm" len="sm"/>
                    </a:lnB>
                    <a:solidFill>
                      <a:srgbClr val="CFE2F3"/>
                    </a:solidFill>
                  </a:tcPr>
                </a:tc>
                <a:tc>
                  <a:txBody>
                    <a:bodyPr/>
                    <a:lstStyle/>
                    <a:p>
                      <a:pPr marL="0" lvl="0" indent="0" algn="ctr" rtl="0">
                        <a:lnSpc>
                          <a:spcPct val="115000"/>
                        </a:lnSpc>
                        <a:spcBef>
                          <a:spcPts val="0"/>
                        </a:spcBef>
                        <a:spcAft>
                          <a:spcPts val="0"/>
                        </a:spcAft>
                        <a:buNone/>
                      </a:pPr>
                      <a:r>
                        <a:rPr lang="en" sz="1000" b="1">
                          <a:latin typeface="Calibri"/>
                          <a:ea typeface="Calibri"/>
                          <a:cs typeface="Calibri"/>
                          <a:sym typeface="Calibri"/>
                        </a:rPr>
                        <a:t>RQMT Title</a:t>
                      </a:r>
                      <a:endParaRPr sz="1000" b="1">
                        <a:latin typeface="Calibri"/>
                        <a:ea typeface="Calibri"/>
                        <a:cs typeface="Calibri"/>
                        <a:sym typeface="Calibri"/>
                      </a:endParaRPr>
                    </a:p>
                  </a:txBody>
                  <a:tcPr marL="28575" marR="28575" marT="19050" marB="19050" anchor="ctr">
                    <a:lnL w="9425" cap="flat" cmpd="sng">
                      <a:solidFill>
                        <a:srgbClr val="000000"/>
                      </a:solidFill>
                      <a:prstDash val="solid"/>
                      <a:round/>
                      <a:headEnd type="none" w="sm" len="sm"/>
                      <a:tailEnd type="none" w="sm" len="sm"/>
                    </a:lnL>
                    <a:lnR w="9425" cap="flat" cmpd="sng">
                      <a:solidFill>
                        <a:srgbClr val="000000"/>
                      </a:solidFill>
                      <a:prstDash val="solid"/>
                      <a:round/>
                      <a:headEnd type="none" w="sm" len="sm"/>
                      <a:tailEnd type="none" w="sm" len="sm"/>
                    </a:lnR>
                    <a:lnT w="9425" cap="flat" cmpd="sng">
                      <a:solidFill>
                        <a:srgbClr val="000000"/>
                      </a:solidFill>
                      <a:prstDash val="solid"/>
                      <a:round/>
                      <a:headEnd type="none" w="sm" len="sm"/>
                      <a:tailEnd type="none" w="sm" len="sm"/>
                    </a:lnT>
                    <a:lnB w="9425" cap="flat" cmpd="sng">
                      <a:solidFill>
                        <a:srgbClr val="000000"/>
                      </a:solidFill>
                      <a:prstDash val="solid"/>
                      <a:round/>
                      <a:headEnd type="none" w="sm" len="sm"/>
                      <a:tailEnd type="none" w="sm" len="sm"/>
                    </a:lnB>
                    <a:solidFill>
                      <a:srgbClr val="CFE2F3"/>
                    </a:solidFill>
                  </a:tcPr>
                </a:tc>
                <a:tc>
                  <a:txBody>
                    <a:bodyPr/>
                    <a:lstStyle/>
                    <a:p>
                      <a:pPr marL="0" lvl="0" indent="0" algn="ctr" rtl="0">
                        <a:lnSpc>
                          <a:spcPct val="115000"/>
                        </a:lnSpc>
                        <a:spcBef>
                          <a:spcPts val="0"/>
                        </a:spcBef>
                        <a:spcAft>
                          <a:spcPts val="0"/>
                        </a:spcAft>
                        <a:buNone/>
                      </a:pPr>
                      <a:r>
                        <a:rPr lang="en" sz="1000" b="1">
                          <a:latin typeface="Calibri"/>
                          <a:ea typeface="Calibri"/>
                          <a:cs typeface="Calibri"/>
                          <a:sym typeface="Calibri"/>
                        </a:rPr>
                        <a:t>RQMT Text</a:t>
                      </a:r>
                      <a:endParaRPr sz="1000" b="1">
                        <a:latin typeface="Calibri"/>
                        <a:ea typeface="Calibri"/>
                        <a:cs typeface="Calibri"/>
                        <a:sym typeface="Calibri"/>
                      </a:endParaRPr>
                    </a:p>
                  </a:txBody>
                  <a:tcPr marL="28575" marR="28575" marT="19050" marB="19050" anchor="ctr">
                    <a:lnL w="9425" cap="flat" cmpd="sng">
                      <a:solidFill>
                        <a:srgbClr val="000000"/>
                      </a:solidFill>
                      <a:prstDash val="solid"/>
                      <a:round/>
                      <a:headEnd type="none" w="sm" len="sm"/>
                      <a:tailEnd type="none" w="sm" len="sm"/>
                    </a:lnL>
                    <a:lnR w="9425" cap="flat" cmpd="sng">
                      <a:solidFill>
                        <a:srgbClr val="000000"/>
                      </a:solidFill>
                      <a:prstDash val="solid"/>
                      <a:round/>
                      <a:headEnd type="none" w="sm" len="sm"/>
                      <a:tailEnd type="none" w="sm" len="sm"/>
                    </a:lnR>
                    <a:lnT w="9425" cap="flat" cmpd="sng">
                      <a:solidFill>
                        <a:srgbClr val="000000"/>
                      </a:solidFill>
                      <a:prstDash val="solid"/>
                      <a:round/>
                      <a:headEnd type="none" w="sm" len="sm"/>
                      <a:tailEnd type="none" w="sm" len="sm"/>
                    </a:lnT>
                    <a:lnB w="9425" cap="flat" cmpd="sng">
                      <a:solidFill>
                        <a:srgbClr val="000000"/>
                      </a:solidFill>
                      <a:prstDash val="solid"/>
                      <a:round/>
                      <a:headEnd type="none" w="sm" len="sm"/>
                      <a:tailEnd type="none" w="sm" len="sm"/>
                    </a:lnB>
                    <a:solidFill>
                      <a:srgbClr val="CFE2F3"/>
                    </a:solidFill>
                  </a:tcPr>
                </a:tc>
                <a:tc>
                  <a:txBody>
                    <a:bodyPr/>
                    <a:lstStyle/>
                    <a:p>
                      <a:pPr marL="0" lvl="0" indent="0" algn="ctr" rtl="0">
                        <a:lnSpc>
                          <a:spcPct val="115000"/>
                        </a:lnSpc>
                        <a:spcBef>
                          <a:spcPts val="0"/>
                        </a:spcBef>
                        <a:spcAft>
                          <a:spcPts val="0"/>
                        </a:spcAft>
                        <a:buNone/>
                      </a:pPr>
                      <a:r>
                        <a:rPr lang="en" sz="1000" b="1">
                          <a:latin typeface="Calibri"/>
                          <a:ea typeface="Calibri"/>
                          <a:cs typeface="Calibri"/>
                          <a:sym typeface="Calibri"/>
                        </a:rPr>
                        <a:t>Verification Approach</a:t>
                      </a:r>
                      <a:endParaRPr sz="1000" b="1">
                        <a:latin typeface="Calibri"/>
                        <a:ea typeface="Calibri"/>
                        <a:cs typeface="Calibri"/>
                        <a:sym typeface="Calibri"/>
                      </a:endParaRPr>
                    </a:p>
                  </a:txBody>
                  <a:tcPr marL="28575" marR="28575" marT="19050" marB="19050" anchor="ctr">
                    <a:lnL w="9425" cap="flat" cmpd="sng">
                      <a:solidFill>
                        <a:srgbClr val="000000"/>
                      </a:solidFill>
                      <a:prstDash val="solid"/>
                      <a:round/>
                      <a:headEnd type="none" w="sm" len="sm"/>
                      <a:tailEnd type="none" w="sm" len="sm"/>
                    </a:lnL>
                    <a:lnR w="9425" cap="flat" cmpd="sng">
                      <a:solidFill>
                        <a:srgbClr val="000000"/>
                      </a:solidFill>
                      <a:prstDash val="solid"/>
                      <a:round/>
                      <a:headEnd type="none" w="sm" len="sm"/>
                      <a:tailEnd type="none" w="sm" len="sm"/>
                    </a:lnR>
                    <a:lnT w="9425" cap="flat" cmpd="sng">
                      <a:solidFill>
                        <a:srgbClr val="000000"/>
                      </a:solidFill>
                      <a:prstDash val="solid"/>
                      <a:round/>
                      <a:headEnd type="none" w="sm" len="sm"/>
                      <a:tailEnd type="none" w="sm" len="sm"/>
                    </a:lnT>
                    <a:lnB w="9425" cap="flat" cmpd="sng">
                      <a:solidFill>
                        <a:srgbClr val="000000"/>
                      </a:solidFill>
                      <a:prstDash val="solid"/>
                      <a:round/>
                      <a:headEnd type="none" w="sm" len="sm"/>
                      <a:tailEnd type="none" w="sm" len="sm"/>
                    </a:lnB>
                    <a:solidFill>
                      <a:srgbClr val="CFE2F3"/>
                    </a:solidFill>
                  </a:tcPr>
                </a:tc>
                <a:tc>
                  <a:txBody>
                    <a:bodyPr/>
                    <a:lstStyle/>
                    <a:p>
                      <a:pPr marL="0" lvl="0" indent="0" algn="ctr" rtl="0">
                        <a:lnSpc>
                          <a:spcPct val="115000"/>
                        </a:lnSpc>
                        <a:spcBef>
                          <a:spcPts val="0"/>
                        </a:spcBef>
                        <a:spcAft>
                          <a:spcPts val="0"/>
                        </a:spcAft>
                        <a:buNone/>
                      </a:pPr>
                      <a:r>
                        <a:rPr lang="en" sz="1000" b="1">
                          <a:latin typeface="Calibri"/>
                          <a:ea typeface="Calibri"/>
                          <a:cs typeface="Calibri"/>
                          <a:sym typeface="Calibri"/>
                        </a:rPr>
                        <a:t>Verification Method</a:t>
                      </a:r>
                      <a:endParaRPr sz="1000" b="1">
                        <a:latin typeface="Calibri"/>
                        <a:ea typeface="Calibri"/>
                        <a:cs typeface="Calibri"/>
                        <a:sym typeface="Calibri"/>
                      </a:endParaRPr>
                    </a:p>
                  </a:txBody>
                  <a:tcPr marL="28575" marR="28575" marT="19050" marB="19050" anchor="ctr">
                    <a:lnL w="9425" cap="flat" cmpd="sng">
                      <a:solidFill>
                        <a:srgbClr val="000000"/>
                      </a:solidFill>
                      <a:prstDash val="solid"/>
                      <a:round/>
                      <a:headEnd type="none" w="sm" len="sm"/>
                      <a:tailEnd type="none" w="sm" len="sm"/>
                    </a:lnL>
                    <a:lnR w="9425" cap="flat" cmpd="sng">
                      <a:solidFill>
                        <a:srgbClr val="000000"/>
                      </a:solidFill>
                      <a:prstDash val="solid"/>
                      <a:round/>
                      <a:headEnd type="none" w="sm" len="sm"/>
                      <a:tailEnd type="none" w="sm" len="sm"/>
                    </a:lnR>
                    <a:lnT w="9425" cap="flat" cmpd="sng">
                      <a:solidFill>
                        <a:srgbClr val="000000"/>
                      </a:solidFill>
                      <a:prstDash val="solid"/>
                      <a:round/>
                      <a:headEnd type="none" w="sm" len="sm"/>
                      <a:tailEnd type="none" w="sm" len="sm"/>
                    </a:lnT>
                    <a:lnB w="9425" cap="flat" cmpd="sng">
                      <a:solidFill>
                        <a:srgbClr val="000000"/>
                      </a:solidFill>
                      <a:prstDash val="solid"/>
                      <a:round/>
                      <a:headEnd type="none" w="sm" len="sm"/>
                      <a:tailEnd type="none" w="sm" len="sm"/>
                    </a:lnB>
                    <a:solidFill>
                      <a:srgbClr val="CFE2F3"/>
                    </a:solidFill>
                  </a:tcPr>
                </a:tc>
                <a:extLst>
                  <a:ext uri="{0D108BD9-81ED-4DB2-BD59-A6C34878D82A}">
                    <a16:rowId xmlns:a16="http://schemas.microsoft.com/office/drawing/2014/main" val="10000"/>
                  </a:ext>
                </a:extLst>
              </a:tr>
              <a:tr h="342900">
                <a:tc>
                  <a:txBody>
                    <a:bodyPr/>
                    <a:lstStyle/>
                    <a:p>
                      <a:pPr marL="0" lvl="0" indent="0" algn="ctr" rtl="0">
                        <a:lnSpc>
                          <a:spcPct val="115000"/>
                        </a:lnSpc>
                        <a:spcBef>
                          <a:spcPts val="0"/>
                        </a:spcBef>
                        <a:spcAft>
                          <a:spcPts val="0"/>
                        </a:spcAft>
                        <a:buNone/>
                      </a:pPr>
                      <a:r>
                        <a:rPr lang="en" sz="1000">
                          <a:latin typeface="Calibri"/>
                          <a:ea typeface="Calibri"/>
                          <a:cs typeface="Calibri"/>
                          <a:sym typeface="Calibri"/>
                        </a:rPr>
                        <a:t>1.7</a:t>
                      </a:r>
                      <a:endParaRPr sz="1000">
                        <a:latin typeface="Calibri"/>
                        <a:ea typeface="Calibri"/>
                        <a:cs typeface="Calibri"/>
                        <a:sym typeface="Calibri"/>
                      </a:endParaRPr>
                    </a:p>
                  </a:txBody>
                  <a:tcPr marL="28575" marR="28575" marT="19050" marB="19050" anchor="ctr">
                    <a:lnL w="9425" cap="flat" cmpd="sng">
                      <a:solidFill>
                        <a:srgbClr val="000000"/>
                      </a:solidFill>
                      <a:prstDash val="solid"/>
                      <a:round/>
                      <a:headEnd type="none" w="sm" len="sm"/>
                      <a:tailEnd type="none" w="sm" len="sm"/>
                    </a:lnL>
                    <a:lnR w="9425" cap="flat" cmpd="sng">
                      <a:solidFill>
                        <a:srgbClr val="000000"/>
                      </a:solidFill>
                      <a:prstDash val="solid"/>
                      <a:round/>
                      <a:headEnd type="none" w="sm" len="sm"/>
                      <a:tailEnd type="none" w="sm" len="sm"/>
                    </a:lnR>
                    <a:lnT w="9425" cap="flat" cmpd="sng">
                      <a:solidFill>
                        <a:srgbClr val="000000"/>
                      </a:solidFill>
                      <a:prstDash val="solid"/>
                      <a:round/>
                      <a:headEnd type="none" w="sm" len="sm"/>
                      <a:tailEnd type="none" w="sm" len="sm"/>
                    </a:lnT>
                    <a:lnB w="9425" cap="flat" cmpd="sng">
                      <a:solidFill>
                        <a:srgbClr val="000000"/>
                      </a:solidFill>
                      <a:prstDash val="solid"/>
                      <a:round/>
                      <a:headEnd type="none" w="sm" len="sm"/>
                      <a:tailEnd type="none" w="sm" len="sm"/>
                    </a:lnB>
                    <a:solidFill>
                      <a:srgbClr val="D9EAD3"/>
                    </a:solidFill>
                  </a:tcPr>
                </a:tc>
                <a:tc>
                  <a:txBody>
                    <a:bodyPr/>
                    <a:lstStyle/>
                    <a:p>
                      <a:pPr marL="0" lvl="0" indent="0" algn="ctr" rtl="0">
                        <a:lnSpc>
                          <a:spcPct val="115000"/>
                        </a:lnSpc>
                        <a:spcBef>
                          <a:spcPts val="0"/>
                        </a:spcBef>
                        <a:spcAft>
                          <a:spcPts val="0"/>
                        </a:spcAft>
                        <a:buNone/>
                      </a:pPr>
                      <a:r>
                        <a:rPr lang="en" sz="1000">
                          <a:latin typeface="Calibri"/>
                          <a:ea typeface="Calibri"/>
                          <a:cs typeface="Calibri"/>
                          <a:sym typeface="Calibri"/>
                        </a:rPr>
                        <a:t>FOV</a:t>
                      </a:r>
                      <a:endParaRPr sz="1000">
                        <a:latin typeface="Calibri"/>
                        <a:ea typeface="Calibri"/>
                        <a:cs typeface="Calibri"/>
                        <a:sym typeface="Calibri"/>
                      </a:endParaRPr>
                    </a:p>
                  </a:txBody>
                  <a:tcPr marL="28575" marR="28575" marT="19050" marB="19050" anchor="ctr">
                    <a:lnL w="9425" cap="flat" cmpd="sng">
                      <a:solidFill>
                        <a:srgbClr val="000000"/>
                      </a:solidFill>
                      <a:prstDash val="solid"/>
                      <a:round/>
                      <a:headEnd type="none" w="sm" len="sm"/>
                      <a:tailEnd type="none" w="sm" len="sm"/>
                    </a:lnL>
                    <a:lnR w="9425" cap="flat" cmpd="sng">
                      <a:solidFill>
                        <a:srgbClr val="000000"/>
                      </a:solidFill>
                      <a:prstDash val="solid"/>
                      <a:round/>
                      <a:headEnd type="none" w="sm" len="sm"/>
                      <a:tailEnd type="none" w="sm" len="sm"/>
                    </a:lnR>
                    <a:lnT w="9425" cap="flat" cmpd="sng">
                      <a:solidFill>
                        <a:srgbClr val="000000"/>
                      </a:solidFill>
                      <a:prstDash val="solid"/>
                      <a:round/>
                      <a:headEnd type="none" w="sm" len="sm"/>
                      <a:tailEnd type="none" w="sm" len="sm"/>
                    </a:lnT>
                    <a:lnB w="9425" cap="flat" cmpd="sng">
                      <a:solidFill>
                        <a:srgbClr val="000000"/>
                      </a:solidFill>
                      <a:prstDash val="solid"/>
                      <a:round/>
                      <a:headEnd type="none" w="sm" len="sm"/>
                      <a:tailEnd type="none" w="sm" len="sm"/>
                    </a:lnB>
                    <a:solidFill>
                      <a:srgbClr val="D9EAD3"/>
                    </a:solidFill>
                  </a:tcPr>
                </a:tc>
                <a:tc>
                  <a:txBody>
                    <a:bodyPr/>
                    <a:lstStyle/>
                    <a:p>
                      <a:pPr marL="0" lvl="0" indent="0" algn="ctr" rtl="0">
                        <a:lnSpc>
                          <a:spcPct val="115000"/>
                        </a:lnSpc>
                        <a:spcBef>
                          <a:spcPts val="0"/>
                        </a:spcBef>
                        <a:spcAft>
                          <a:spcPts val="0"/>
                        </a:spcAft>
                        <a:buNone/>
                      </a:pPr>
                      <a:r>
                        <a:rPr lang="en" sz="1000">
                          <a:latin typeface="Calibri"/>
                          <a:ea typeface="Calibri"/>
                          <a:cs typeface="Calibri"/>
                          <a:sym typeface="Calibri"/>
                        </a:rPr>
                        <a:t>The optical system FOV shall be less than 1.2 arcminutes.</a:t>
                      </a:r>
                      <a:endParaRPr sz="1000">
                        <a:latin typeface="Calibri"/>
                        <a:ea typeface="Calibri"/>
                        <a:cs typeface="Calibri"/>
                        <a:sym typeface="Calibri"/>
                      </a:endParaRPr>
                    </a:p>
                  </a:txBody>
                  <a:tcPr marL="28575" marR="28575" marT="19050" marB="19050" anchor="ctr">
                    <a:lnL w="9425" cap="flat" cmpd="sng">
                      <a:solidFill>
                        <a:srgbClr val="000000"/>
                      </a:solidFill>
                      <a:prstDash val="solid"/>
                      <a:round/>
                      <a:headEnd type="none" w="sm" len="sm"/>
                      <a:tailEnd type="none" w="sm" len="sm"/>
                    </a:lnL>
                    <a:lnR w="9425" cap="flat" cmpd="sng">
                      <a:solidFill>
                        <a:srgbClr val="000000"/>
                      </a:solidFill>
                      <a:prstDash val="solid"/>
                      <a:round/>
                      <a:headEnd type="none" w="sm" len="sm"/>
                      <a:tailEnd type="none" w="sm" len="sm"/>
                    </a:lnR>
                    <a:lnT w="9425" cap="flat" cmpd="sng">
                      <a:solidFill>
                        <a:srgbClr val="000000"/>
                      </a:solidFill>
                      <a:prstDash val="solid"/>
                      <a:round/>
                      <a:headEnd type="none" w="sm" len="sm"/>
                      <a:tailEnd type="none" w="sm" len="sm"/>
                    </a:lnT>
                    <a:lnB w="9425" cap="flat" cmpd="sng">
                      <a:solidFill>
                        <a:srgbClr val="000000"/>
                      </a:solidFill>
                      <a:prstDash val="solid"/>
                      <a:round/>
                      <a:headEnd type="none" w="sm" len="sm"/>
                      <a:tailEnd type="none" w="sm" len="sm"/>
                    </a:lnB>
                    <a:solidFill>
                      <a:srgbClr val="D9EAD3"/>
                    </a:solidFill>
                  </a:tcPr>
                </a:tc>
                <a:tc>
                  <a:txBody>
                    <a:bodyPr/>
                    <a:lstStyle/>
                    <a:p>
                      <a:pPr marL="0" lvl="0" indent="0" algn="ctr" rtl="0">
                        <a:lnSpc>
                          <a:spcPct val="115000"/>
                        </a:lnSpc>
                        <a:spcBef>
                          <a:spcPts val="0"/>
                        </a:spcBef>
                        <a:spcAft>
                          <a:spcPts val="0"/>
                        </a:spcAft>
                        <a:buNone/>
                      </a:pPr>
                      <a:r>
                        <a:rPr lang="en" sz="1000">
                          <a:latin typeface="Calibri"/>
                          <a:ea typeface="Calibri"/>
                          <a:cs typeface="Calibri"/>
                          <a:sym typeface="Calibri"/>
                        </a:rPr>
                        <a:t>The FOV will be calculated analytically and checked to ensure conformity.</a:t>
                      </a:r>
                      <a:endParaRPr sz="1000">
                        <a:latin typeface="Calibri"/>
                        <a:ea typeface="Calibri"/>
                        <a:cs typeface="Calibri"/>
                        <a:sym typeface="Calibri"/>
                      </a:endParaRPr>
                    </a:p>
                  </a:txBody>
                  <a:tcPr marL="28575" marR="28575" marT="19050" marB="19050" anchor="ctr">
                    <a:lnL w="9425" cap="flat" cmpd="sng">
                      <a:solidFill>
                        <a:srgbClr val="000000"/>
                      </a:solidFill>
                      <a:prstDash val="solid"/>
                      <a:round/>
                      <a:headEnd type="none" w="sm" len="sm"/>
                      <a:tailEnd type="none" w="sm" len="sm"/>
                    </a:lnL>
                    <a:lnR w="9425" cap="flat" cmpd="sng">
                      <a:solidFill>
                        <a:srgbClr val="000000"/>
                      </a:solidFill>
                      <a:prstDash val="solid"/>
                      <a:round/>
                      <a:headEnd type="none" w="sm" len="sm"/>
                      <a:tailEnd type="none" w="sm" len="sm"/>
                    </a:lnR>
                    <a:lnT w="9425" cap="flat" cmpd="sng">
                      <a:solidFill>
                        <a:srgbClr val="000000"/>
                      </a:solidFill>
                      <a:prstDash val="solid"/>
                      <a:round/>
                      <a:headEnd type="none" w="sm" len="sm"/>
                      <a:tailEnd type="none" w="sm" len="sm"/>
                    </a:lnT>
                    <a:lnB w="9425" cap="flat" cmpd="sng">
                      <a:solidFill>
                        <a:srgbClr val="000000"/>
                      </a:solidFill>
                      <a:prstDash val="solid"/>
                      <a:round/>
                      <a:headEnd type="none" w="sm" len="sm"/>
                      <a:tailEnd type="none" w="sm" len="sm"/>
                    </a:lnB>
                    <a:solidFill>
                      <a:srgbClr val="D9EAD3"/>
                    </a:solidFill>
                  </a:tcPr>
                </a:tc>
                <a:tc>
                  <a:txBody>
                    <a:bodyPr/>
                    <a:lstStyle/>
                    <a:p>
                      <a:pPr marL="0" lvl="0" indent="0" algn="ctr" rtl="0">
                        <a:lnSpc>
                          <a:spcPct val="115000"/>
                        </a:lnSpc>
                        <a:spcBef>
                          <a:spcPts val="0"/>
                        </a:spcBef>
                        <a:spcAft>
                          <a:spcPts val="0"/>
                        </a:spcAft>
                        <a:buNone/>
                      </a:pPr>
                      <a:r>
                        <a:rPr lang="en" sz="1000">
                          <a:latin typeface="Calibri"/>
                          <a:ea typeface="Calibri"/>
                          <a:cs typeface="Calibri"/>
                          <a:sym typeface="Calibri"/>
                        </a:rPr>
                        <a:t>A</a:t>
                      </a:r>
                      <a:endParaRPr sz="1000">
                        <a:latin typeface="Calibri"/>
                        <a:ea typeface="Calibri"/>
                        <a:cs typeface="Calibri"/>
                        <a:sym typeface="Calibri"/>
                      </a:endParaRPr>
                    </a:p>
                  </a:txBody>
                  <a:tcPr marL="28575" marR="28575" marT="19050" marB="19050" anchor="ctr">
                    <a:lnL w="9425" cap="flat" cmpd="sng">
                      <a:solidFill>
                        <a:srgbClr val="000000"/>
                      </a:solidFill>
                      <a:prstDash val="solid"/>
                      <a:round/>
                      <a:headEnd type="none" w="sm" len="sm"/>
                      <a:tailEnd type="none" w="sm" len="sm"/>
                    </a:lnL>
                    <a:lnR w="9425" cap="flat" cmpd="sng">
                      <a:solidFill>
                        <a:srgbClr val="000000"/>
                      </a:solidFill>
                      <a:prstDash val="solid"/>
                      <a:round/>
                      <a:headEnd type="none" w="sm" len="sm"/>
                      <a:tailEnd type="none" w="sm" len="sm"/>
                    </a:lnR>
                    <a:lnT w="9425" cap="flat" cmpd="sng">
                      <a:solidFill>
                        <a:srgbClr val="000000"/>
                      </a:solidFill>
                      <a:prstDash val="solid"/>
                      <a:round/>
                      <a:headEnd type="none" w="sm" len="sm"/>
                      <a:tailEnd type="none" w="sm" len="sm"/>
                    </a:lnT>
                    <a:lnB w="9425" cap="flat" cmpd="sng">
                      <a:solidFill>
                        <a:srgbClr val="000000"/>
                      </a:solidFill>
                      <a:prstDash val="solid"/>
                      <a:round/>
                      <a:headEnd type="none" w="sm" len="sm"/>
                      <a:tailEnd type="none" w="sm" len="sm"/>
                    </a:lnB>
                    <a:solidFill>
                      <a:srgbClr val="D9EAD3"/>
                    </a:solidFill>
                  </a:tcPr>
                </a:tc>
                <a:extLst>
                  <a:ext uri="{0D108BD9-81ED-4DB2-BD59-A6C34878D82A}">
                    <a16:rowId xmlns:a16="http://schemas.microsoft.com/office/drawing/2014/main" val="10001"/>
                  </a:ext>
                </a:extLst>
              </a:tr>
              <a:tr h="495300">
                <a:tc>
                  <a:txBody>
                    <a:bodyPr/>
                    <a:lstStyle/>
                    <a:p>
                      <a:pPr marL="0" lvl="0" indent="0" algn="ctr" rtl="0">
                        <a:lnSpc>
                          <a:spcPct val="115000"/>
                        </a:lnSpc>
                        <a:spcBef>
                          <a:spcPts val="0"/>
                        </a:spcBef>
                        <a:spcAft>
                          <a:spcPts val="0"/>
                        </a:spcAft>
                        <a:buNone/>
                      </a:pPr>
                      <a:r>
                        <a:rPr lang="en" sz="1000">
                          <a:latin typeface="Calibri"/>
                          <a:ea typeface="Calibri"/>
                          <a:cs typeface="Calibri"/>
                          <a:sym typeface="Calibri"/>
                        </a:rPr>
                        <a:t>1.8</a:t>
                      </a:r>
                      <a:endParaRPr sz="1000">
                        <a:latin typeface="Calibri"/>
                        <a:ea typeface="Calibri"/>
                        <a:cs typeface="Calibri"/>
                        <a:sym typeface="Calibri"/>
                      </a:endParaRPr>
                    </a:p>
                  </a:txBody>
                  <a:tcPr marL="28575" marR="28575" marT="19050" marB="19050" anchor="ctr">
                    <a:lnL w="9425" cap="flat" cmpd="sng">
                      <a:solidFill>
                        <a:srgbClr val="000000"/>
                      </a:solidFill>
                      <a:prstDash val="solid"/>
                      <a:round/>
                      <a:headEnd type="none" w="sm" len="sm"/>
                      <a:tailEnd type="none" w="sm" len="sm"/>
                    </a:lnL>
                    <a:lnR w="9425" cap="flat" cmpd="sng">
                      <a:solidFill>
                        <a:srgbClr val="000000"/>
                      </a:solidFill>
                      <a:prstDash val="solid"/>
                      <a:round/>
                      <a:headEnd type="none" w="sm" len="sm"/>
                      <a:tailEnd type="none" w="sm" len="sm"/>
                    </a:lnR>
                    <a:lnT w="9425" cap="flat" cmpd="sng">
                      <a:solidFill>
                        <a:srgbClr val="000000"/>
                      </a:solidFill>
                      <a:prstDash val="solid"/>
                      <a:round/>
                      <a:headEnd type="none" w="sm" len="sm"/>
                      <a:tailEnd type="none" w="sm" len="sm"/>
                    </a:lnT>
                    <a:lnB w="9425" cap="flat" cmpd="sng">
                      <a:solidFill>
                        <a:srgbClr val="000000"/>
                      </a:solidFill>
                      <a:prstDash val="solid"/>
                      <a:round/>
                      <a:headEnd type="none" w="sm" len="sm"/>
                      <a:tailEnd type="none" w="sm" len="sm"/>
                    </a:lnB>
                    <a:solidFill>
                      <a:srgbClr val="D9EAD3"/>
                    </a:solidFill>
                  </a:tcPr>
                </a:tc>
                <a:tc>
                  <a:txBody>
                    <a:bodyPr/>
                    <a:lstStyle/>
                    <a:p>
                      <a:pPr marL="0" lvl="0" indent="0" algn="ctr" rtl="0">
                        <a:lnSpc>
                          <a:spcPct val="115000"/>
                        </a:lnSpc>
                        <a:spcBef>
                          <a:spcPts val="0"/>
                        </a:spcBef>
                        <a:spcAft>
                          <a:spcPts val="0"/>
                        </a:spcAft>
                        <a:buNone/>
                      </a:pPr>
                      <a:r>
                        <a:rPr lang="en" sz="1000">
                          <a:latin typeface="Calibri"/>
                          <a:ea typeface="Calibri"/>
                          <a:cs typeface="Calibri"/>
                          <a:sym typeface="Calibri"/>
                        </a:rPr>
                        <a:t>Pointing Accuracy</a:t>
                      </a:r>
                      <a:endParaRPr sz="1000">
                        <a:latin typeface="Calibri"/>
                        <a:ea typeface="Calibri"/>
                        <a:cs typeface="Calibri"/>
                        <a:sym typeface="Calibri"/>
                      </a:endParaRPr>
                    </a:p>
                  </a:txBody>
                  <a:tcPr marL="28575" marR="28575" marT="19050" marB="19050" anchor="ctr">
                    <a:lnL w="9425" cap="flat" cmpd="sng">
                      <a:solidFill>
                        <a:srgbClr val="000000"/>
                      </a:solidFill>
                      <a:prstDash val="solid"/>
                      <a:round/>
                      <a:headEnd type="none" w="sm" len="sm"/>
                      <a:tailEnd type="none" w="sm" len="sm"/>
                    </a:lnL>
                    <a:lnR w="9425" cap="flat" cmpd="sng">
                      <a:solidFill>
                        <a:srgbClr val="000000"/>
                      </a:solidFill>
                      <a:prstDash val="solid"/>
                      <a:round/>
                      <a:headEnd type="none" w="sm" len="sm"/>
                      <a:tailEnd type="none" w="sm" len="sm"/>
                    </a:lnR>
                    <a:lnT w="9425" cap="flat" cmpd="sng">
                      <a:solidFill>
                        <a:srgbClr val="000000"/>
                      </a:solidFill>
                      <a:prstDash val="solid"/>
                      <a:round/>
                      <a:headEnd type="none" w="sm" len="sm"/>
                      <a:tailEnd type="none" w="sm" len="sm"/>
                    </a:lnT>
                    <a:lnB w="9425" cap="flat" cmpd="sng">
                      <a:solidFill>
                        <a:srgbClr val="000000"/>
                      </a:solidFill>
                      <a:prstDash val="solid"/>
                      <a:round/>
                      <a:headEnd type="none" w="sm" len="sm"/>
                      <a:tailEnd type="none" w="sm" len="sm"/>
                    </a:lnB>
                    <a:solidFill>
                      <a:srgbClr val="D9EAD3"/>
                    </a:solidFill>
                  </a:tcPr>
                </a:tc>
                <a:tc>
                  <a:txBody>
                    <a:bodyPr/>
                    <a:lstStyle/>
                    <a:p>
                      <a:pPr marL="0" lvl="0" indent="0" algn="ctr" rtl="0">
                        <a:lnSpc>
                          <a:spcPct val="115000"/>
                        </a:lnSpc>
                        <a:spcBef>
                          <a:spcPts val="0"/>
                        </a:spcBef>
                        <a:spcAft>
                          <a:spcPts val="0"/>
                        </a:spcAft>
                        <a:buNone/>
                      </a:pPr>
                      <a:r>
                        <a:rPr lang="en" sz="1000">
                          <a:latin typeface="Calibri"/>
                          <a:ea typeface="Calibri"/>
                          <a:cs typeface="Calibri"/>
                          <a:sym typeface="Calibri"/>
                        </a:rPr>
                        <a:t>The pointing accuracy of the payload shall be 30 arcseconds or less. (Solar tracker for test)</a:t>
                      </a:r>
                      <a:endParaRPr sz="1000">
                        <a:latin typeface="Calibri"/>
                        <a:ea typeface="Calibri"/>
                        <a:cs typeface="Calibri"/>
                        <a:sym typeface="Calibri"/>
                      </a:endParaRPr>
                    </a:p>
                  </a:txBody>
                  <a:tcPr marL="28575" marR="28575" marT="19050" marB="19050" anchor="ctr">
                    <a:lnL w="9425" cap="flat" cmpd="sng">
                      <a:solidFill>
                        <a:srgbClr val="000000"/>
                      </a:solidFill>
                      <a:prstDash val="solid"/>
                      <a:round/>
                      <a:headEnd type="none" w="sm" len="sm"/>
                      <a:tailEnd type="none" w="sm" len="sm"/>
                    </a:lnL>
                    <a:lnR w="9425" cap="flat" cmpd="sng">
                      <a:solidFill>
                        <a:srgbClr val="000000"/>
                      </a:solidFill>
                      <a:prstDash val="solid"/>
                      <a:round/>
                      <a:headEnd type="none" w="sm" len="sm"/>
                      <a:tailEnd type="none" w="sm" len="sm"/>
                    </a:lnR>
                    <a:lnT w="9425" cap="flat" cmpd="sng">
                      <a:solidFill>
                        <a:srgbClr val="000000"/>
                      </a:solidFill>
                      <a:prstDash val="solid"/>
                      <a:round/>
                      <a:headEnd type="none" w="sm" len="sm"/>
                      <a:tailEnd type="none" w="sm" len="sm"/>
                    </a:lnT>
                    <a:lnB w="9425" cap="flat" cmpd="sng">
                      <a:solidFill>
                        <a:srgbClr val="000000"/>
                      </a:solidFill>
                      <a:prstDash val="solid"/>
                      <a:round/>
                      <a:headEnd type="none" w="sm" len="sm"/>
                      <a:tailEnd type="none" w="sm" len="sm"/>
                    </a:lnB>
                    <a:solidFill>
                      <a:srgbClr val="D9EAD3"/>
                    </a:solidFill>
                  </a:tcPr>
                </a:tc>
                <a:tc>
                  <a:txBody>
                    <a:bodyPr/>
                    <a:lstStyle/>
                    <a:p>
                      <a:pPr marL="0" lvl="0" indent="0" algn="ctr" rtl="0">
                        <a:lnSpc>
                          <a:spcPct val="115000"/>
                        </a:lnSpc>
                        <a:spcBef>
                          <a:spcPts val="0"/>
                        </a:spcBef>
                        <a:spcAft>
                          <a:spcPts val="0"/>
                        </a:spcAft>
                        <a:buNone/>
                      </a:pPr>
                      <a:r>
                        <a:rPr lang="en" sz="1000">
                          <a:latin typeface="Calibri"/>
                          <a:ea typeface="Calibri"/>
                          <a:cs typeface="Calibri"/>
                          <a:sym typeface="Calibri"/>
                        </a:rPr>
                        <a:t>The pointing accuracy of the payload will be analytically determined from the solar tracker properties.</a:t>
                      </a:r>
                      <a:endParaRPr sz="1000">
                        <a:latin typeface="Calibri"/>
                        <a:ea typeface="Calibri"/>
                        <a:cs typeface="Calibri"/>
                        <a:sym typeface="Calibri"/>
                      </a:endParaRPr>
                    </a:p>
                  </a:txBody>
                  <a:tcPr marL="28575" marR="28575" marT="19050" marB="19050" anchor="ctr">
                    <a:lnL w="9425" cap="flat" cmpd="sng">
                      <a:solidFill>
                        <a:srgbClr val="000000"/>
                      </a:solidFill>
                      <a:prstDash val="solid"/>
                      <a:round/>
                      <a:headEnd type="none" w="sm" len="sm"/>
                      <a:tailEnd type="none" w="sm" len="sm"/>
                    </a:lnL>
                    <a:lnR w="9425" cap="flat" cmpd="sng">
                      <a:solidFill>
                        <a:srgbClr val="000000"/>
                      </a:solidFill>
                      <a:prstDash val="solid"/>
                      <a:round/>
                      <a:headEnd type="none" w="sm" len="sm"/>
                      <a:tailEnd type="none" w="sm" len="sm"/>
                    </a:lnR>
                    <a:lnT w="9425" cap="flat" cmpd="sng">
                      <a:solidFill>
                        <a:srgbClr val="000000"/>
                      </a:solidFill>
                      <a:prstDash val="solid"/>
                      <a:round/>
                      <a:headEnd type="none" w="sm" len="sm"/>
                      <a:tailEnd type="none" w="sm" len="sm"/>
                    </a:lnT>
                    <a:lnB w="9425" cap="flat" cmpd="sng">
                      <a:solidFill>
                        <a:srgbClr val="000000"/>
                      </a:solidFill>
                      <a:prstDash val="solid"/>
                      <a:round/>
                      <a:headEnd type="none" w="sm" len="sm"/>
                      <a:tailEnd type="none" w="sm" len="sm"/>
                    </a:lnB>
                    <a:solidFill>
                      <a:srgbClr val="D9EAD3"/>
                    </a:solidFill>
                  </a:tcPr>
                </a:tc>
                <a:tc>
                  <a:txBody>
                    <a:bodyPr/>
                    <a:lstStyle/>
                    <a:p>
                      <a:pPr marL="0" lvl="0" indent="0" algn="ctr" rtl="0">
                        <a:lnSpc>
                          <a:spcPct val="115000"/>
                        </a:lnSpc>
                        <a:spcBef>
                          <a:spcPts val="0"/>
                        </a:spcBef>
                        <a:spcAft>
                          <a:spcPts val="0"/>
                        </a:spcAft>
                        <a:buNone/>
                      </a:pPr>
                      <a:r>
                        <a:rPr lang="en" sz="1000">
                          <a:latin typeface="Calibri"/>
                          <a:ea typeface="Calibri"/>
                          <a:cs typeface="Calibri"/>
                          <a:sym typeface="Calibri"/>
                        </a:rPr>
                        <a:t>A</a:t>
                      </a:r>
                      <a:endParaRPr sz="1000">
                        <a:latin typeface="Calibri"/>
                        <a:ea typeface="Calibri"/>
                        <a:cs typeface="Calibri"/>
                        <a:sym typeface="Calibri"/>
                      </a:endParaRPr>
                    </a:p>
                  </a:txBody>
                  <a:tcPr marL="28575" marR="28575" marT="19050" marB="19050" anchor="ctr">
                    <a:lnL w="9425" cap="flat" cmpd="sng">
                      <a:solidFill>
                        <a:srgbClr val="000000"/>
                      </a:solidFill>
                      <a:prstDash val="solid"/>
                      <a:round/>
                      <a:headEnd type="none" w="sm" len="sm"/>
                      <a:tailEnd type="none" w="sm" len="sm"/>
                    </a:lnL>
                    <a:lnR w="9425" cap="flat" cmpd="sng">
                      <a:solidFill>
                        <a:srgbClr val="000000"/>
                      </a:solidFill>
                      <a:prstDash val="solid"/>
                      <a:round/>
                      <a:headEnd type="none" w="sm" len="sm"/>
                      <a:tailEnd type="none" w="sm" len="sm"/>
                    </a:lnR>
                    <a:lnT w="9425" cap="flat" cmpd="sng">
                      <a:solidFill>
                        <a:srgbClr val="000000"/>
                      </a:solidFill>
                      <a:prstDash val="solid"/>
                      <a:round/>
                      <a:headEnd type="none" w="sm" len="sm"/>
                      <a:tailEnd type="none" w="sm" len="sm"/>
                    </a:lnT>
                    <a:lnB w="9425" cap="flat" cmpd="sng">
                      <a:solidFill>
                        <a:srgbClr val="000000"/>
                      </a:solidFill>
                      <a:prstDash val="solid"/>
                      <a:round/>
                      <a:headEnd type="none" w="sm" len="sm"/>
                      <a:tailEnd type="none" w="sm" len="sm"/>
                    </a:lnB>
                    <a:solidFill>
                      <a:srgbClr val="D9EAD3"/>
                    </a:solidFill>
                  </a:tcPr>
                </a:tc>
                <a:extLst>
                  <a:ext uri="{0D108BD9-81ED-4DB2-BD59-A6C34878D82A}">
                    <a16:rowId xmlns:a16="http://schemas.microsoft.com/office/drawing/2014/main" val="10002"/>
                  </a:ext>
                </a:extLst>
              </a:tr>
              <a:tr h="790575">
                <a:tc>
                  <a:txBody>
                    <a:bodyPr/>
                    <a:lstStyle/>
                    <a:p>
                      <a:pPr marL="0" lvl="0" indent="0" algn="ctr" rtl="0">
                        <a:lnSpc>
                          <a:spcPct val="115000"/>
                        </a:lnSpc>
                        <a:spcBef>
                          <a:spcPts val="0"/>
                        </a:spcBef>
                        <a:spcAft>
                          <a:spcPts val="0"/>
                        </a:spcAft>
                        <a:buNone/>
                      </a:pPr>
                      <a:r>
                        <a:rPr lang="en" sz="1000">
                          <a:latin typeface="Calibri"/>
                          <a:ea typeface="Calibri"/>
                          <a:cs typeface="Calibri"/>
                          <a:sym typeface="Calibri"/>
                        </a:rPr>
                        <a:t>1.9</a:t>
                      </a:r>
                      <a:endParaRPr sz="1000">
                        <a:latin typeface="Calibri"/>
                        <a:ea typeface="Calibri"/>
                        <a:cs typeface="Calibri"/>
                        <a:sym typeface="Calibri"/>
                      </a:endParaRPr>
                    </a:p>
                  </a:txBody>
                  <a:tcPr marL="28575" marR="28575" marT="19050" marB="19050" anchor="ctr">
                    <a:lnL w="9425" cap="flat" cmpd="sng">
                      <a:solidFill>
                        <a:srgbClr val="000000"/>
                      </a:solidFill>
                      <a:prstDash val="solid"/>
                      <a:round/>
                      <a:headEnd type="none" w="sm" len="sm"/>
                      <a:tailEnd type="none" w="sm" len="sm"/>
                    </a:lnL>
                    <a:lnR w="9425" cap="flat" cmpd="sng">
                      <a:solidFill>
                        <a:srgbClr val="000000"/>
                      </a:solidFill>
                      <a:prstDash val="solid"/>
                      <a:round/>
                      <a:headEnd type="none" w="sm" len="sm"/>
                      <a:tailEnd type="none" w="sm" len="sm"/>
                    </a:lnR>
                    <a:lnT w="9425" cap="flat" cmpd="sng">
                      <a:solidFill>
                        <a:srgbClr val="000000"/>
                      </a:solidFill>
                      <a:prstDash val="solid"/>
                      <a:round/>
                      <a:headEnd type="none" w="sm" len="sm"/>
                      <a:tailEnd type="none" w="sm" len="sm"/>
                    </a:lnT>
                    <a:lnB w="9425" cap="flat" cmpd="sng">
                      <a:solidFill>
                        <a:srgbClr val="000000"/>
                      </a:solidFill>
                      <a:prstDash val="solid"/>
                      <a:round/>
                      <a:headEnd type="none" w="sm" len="sm"/>
                      <a:tailEnd type="none" w="sm" len="sm"/>
                    </a:lnB>
                    <a:solidFill>
                      <a:srgbClr val="D9EAD3"/>
                    </a:solidFill>
                  </a:tcPr>
                </a:tc>
                <a:tc>
                  <a:txBody>
                    <a:bodyPr/>
                    <a:lstStyle/>
                    <a:p>
                      <a:pPr marL="0" lvl="0" indent="0" algn="ctr" rtl="0">
                        <a:lnSpc>
                          <a:spcPct val="115000"/>
                        </a:lnSpc>
                        <a:spcBef>
                          <a:spcPts val="0"/>
                        </a:spcBef>
                        <a:spcAft>
                          <a:spcPts val="0"/>
                        </a:spcAft>
                        <a:buNone/>
                      </a:pPr>
                      <a:r>
                        <a:rPr lang="en" sz="1000">
                          <a:latin typeface="Calibri"/>
                          <a:ea typeface="Calibri"/>
                          <a:cs typeface="Calibri"/>
                          <a:sym typeface="Calibri"/>
                        </a:rPr>
                        <a:t>Band pass Filter</a:t>
                      </a:r>
                      <a:endParaRPr sz="1000">
                        <a:latin typeface="Calibri"/>
                        <a:ea typeface="Calibri"/>
                        <a:cs typeface="Calibri"/>
                        <a:sym typeface="Calibri"/>
                      </a:endParaRPr>
                    </a:p>
                  </a:txBody>
                  <a:tcPr marL="28575" marR="28575" marT="19050" marB="19050" anchor="ctr">
                    <a:lnL w="9425" cap="flat" cmpd="sng">
                      <a:solidFill>
                        <a:srgbClr val="000000"/>
                      </a:solidFill>
                      <a:prstDash val="solid"/>
                      <a:round/>
                      <a:headEnd type="none" w="sm" len="sm"/>
                      <a:tailEnd type="none" w="sm" len="sm"/>
                    </a:lnL>
                    <a:lnR w="9425" cap="flat" cmpd="sng">
                      <a:solidFill>
                        <a:srgbClr val="000000"/>
                      </a:solidFill>
                      <a:prstDash val="solid"/>
                      <a:round/>
                      <a:headEnd type="none" w="sm" len="sm"/>
                      <a:tailEnd type="none" w="sm" len="sm"/>
                    </a:lnR>
                    <a:lnT w="9425" cap="flat" cmpd="sng">
                      <a:solidFill>
                        <a:srgbClr val="000000"/>
                      </a:solidFill>
                      <a:prstDash val="solid"/>
                      <a:round/>
                      <a:headEnd type="none" w="sm" len="sm"/>
                      <a:tailEnd type="none" w="sm" len="sm"/>
                    </a:lnT>
                    <a:lnB w="9425" cap="flat" cmpd="sng">
                      <a:solidFill>
                        <a:srgbClr val="000000"/>
                      </a:solidFill>
                      <a:prstDash val="solid"/>
                      <a:round/>
                      <a:headEnd type="none" w="sm" len="sm"/>
                      <a:tailEnd type="none" w="sm" len="sm"/>
                    </a:lnB>
                    <a:solidFill>
                      <a:srgbClr val="D9EAD3"/>
                    </a:solidFill>
                  </a:tcPr>
                </a:tc>
                <a:tc>
                  <a:txBody>
                    <a:bodyPr/>
                    <a:lstStyle/>
                    <a:p>
                      <a:pPr marL="0" lvl="0" indent="0" algn="ctr" rtl="0">
                        <a:lnSpc>
                          <a:spcPct val="115000"/>
                        </a:lnSpc>
                        <a:spcBef>
                          <a:spcPts val="0"/>
                        </a:spcBef>
                        <a:spcAft>
                          <a:spcPts val="0"/>
                        </a:spcAft>
                        <a:buNone/>
                      </a:pPr>
                      <a:r>
                        <a:rPr lang="en" sz="1000">
                          <a:latin typeface="Calibri"/>
                          <a:ea typeface="Calibri"/>
                          <a:cs typeface="Calibri"/>
                          <a:sym typeface="Calibri"/>
                        </a:rPr>
                        <a:t>The optical system shall utilize a band pass filter with a theoretical center wavelength of 1.02 micron with a bandwidth of 40 nm. The filter used must have an actual bandwidth of at least 25 nm and include the 1.02 micron wavelength.</a:t>
                      </a:r>
                      <a:endParaRPr sz="1000">
                        <a:latin typeface="Calibri"/>
                        <a:ea typeface="Calibri"/>
                        <a:cs typeface="Calibri"/>
                        <a:sym typeface="Calibri"/>
                      </a:endParaRPr>
                    </a:p>
                  </a:txBody>
                  <a:tcPr marL="28575" marR="28575" marT="19050" marB="19050" anchor="ctr">
                    <a:lnL w="9425" cap="flat" cmpd="sng">
                      <a:solidFill>
                        <a:srgbClr val="000000"/>
                      </a:solidFill>
                      <a:prstDash val="solid"/>
                      <a:round/>
                      <a:headEnd type="none" w="sm" len="sm"/>
                      <a:tailEnd type="none" w="sm" len="sm"/>
                    </a:lnL>
                    <a:lnR w="9425" cap="flat" cmpd="sng">
                      <a:solidFill>
                        <a:srgbClr val="000000"/>
                      </a:solidFill>
                      <a:prstDash val="solid"/>
                      <a:round/>
                      <a:headEnd type="none" w="sm" len="sm"/>
                      <a:tailEnd type="none" w="sm" len="sm"/>
                    </a:lnR>
                    <a:lnT w="9425" cap="flat" cmpd="sng">
                      <a:solidFill>
                        <a:srgbClr val="000000"/>
                      </a:solidFill>
                      <a:prstDash val="solid"/>
                      <a:round/>
                      <a:headEnd type="none" w="sm" len="sm"/>
                      <a:tailEnd type="none" w="sm" len="sm"/>
                    </a:lnT>
                    <a:lnB w="9425" cap="flat" cmpd="sng">
                      <a:solidFill>
                        <a:srgbClr val="000000"/>
                      </a:solidFill>
                      <a:prstDash val="solid"/>
                      <a:round/>
                      <a:headEnd type="none" w="sm" len="sm"/>
                      <a:tailEnd type="none" w="sm" len="sm"/>
                    </a:lnB>
                    <a:solidFill>
                      <a:srgbClr val="D9EAD3"/>
                    </a:solidFill>
                  </a:tcPr>
                </a:tc>
                <a:tc>
                  <a:txBody>
                    <a:bodyPr/>
                    <a:lstStyle/>
                    <a:p>
                      <a:pPr marL="0" lvl="0" indent="0" algn="ctr" rtl="0">
                        <a:lnSpc>
                          <a:spcPct val="115000"/>
                        </a:lnSpc>
                        <a:spcBef>
                          <a:spcPts val="0"/>
                        </a:spcBef>
                        <a:spcAft>
                          <a:spcPts val="0"/>
                        </a:spcAft>
                        <a:buNone/>
                      </a:pPr>
                      <a:r>
                        <a:rPr lang="en" sz="1000">
                          <a:latin typeface="Calibri"/>
                          <a:ea typeface="Calibri"/>
                          <a:cs typeface="Calibri"/>
                          <a:sym typeface="Calibri"/>
                        </a:rPr>
                        <a:t>A light source with no wavelengths in the specified range will be applied through the filter and tested to ensure no light has passed through.</a:t>
                      </a:r>
                      <a:endParaRPr sz="1000">
                        <a:latin typeface="Calibri"/>
                        <a:ea typeface="Calibri"/>
                        <a:cs typeface="Calibri"/>
                        <a:sym typeface="Calibri"/>
                      </a:endParaRPr>
                    </a:p>
                  </a:txBody>
                  <a:tcPr marL="28575" marR="28575" marT="19050" marB="19050" anchor="ctr">
                    <a:lnL w="9425" cap="flat" cmpd="sng">
                      <a:solidFill>
                        <a:srgbClr val="000000"/>
                      </a:solidFill>
                      <a:prstDash val="solid"/>
                      <a:round/>
                      <a:headEnd type="none" w="sm" len="sm"/>
                      <a:tailEnd type="none" w="sm" len="sm"/>
                    </a:lnL>
                    <a:lnR w="9425" cap="flat" cmpd="sng">
                      <a:solidFill>
                        <a:srgbClr val="000000"/>
                      </a:solidFill>
                      <a:prstDash val="solid"/>
                      <a:round/>
                      <a:headEnd type="none" w="sm" len="sm"/>
                      <a:tailEnd type="none" w="sm" len="sm"/>
                    </a:lnR>
                    <a:lnT w="9425" cap="flat" cmpd="sng">
                      <a:solidFill>
                        <a:srgbClr val="000000"/>
                      </a:solidFill>
                      <a:prstDash val="solid"/>
                      <a:round/>
                      <a:headEnd type="none" w="sm" len="sm"/>
                      <a:tailEnd type="none" w="sm" len="sm"/>
                    </a:lnT>
                    <a:lnB w="9425" cap="flat" cmpd="sng">
                      <a:solidFill>
                        <a:srgbClr val="000000"/>
                      </a:solidFill>
                      <a:prstDash val="solid"/>
                      <a:round/>
                      <a:headEnd type="none" w="sm" len="sm"/>
                      <a:tailEnd type="none" w="sm" len="sm"/>
                    </a:lnB>
                    <a:solidFill>
                      <a:srgbClr val="D9EAD3"/>
                    </a:solidFill>
                  </a:tcPr>
                </a:tc>
                <a:tc>
                  <a:txBody>
                    <a:bodyPr/>
                    <a:lstStyle/>
                    <a:p>
                      <a:pPr marL="0" lvl="0" indent="0" algn="ctr" rtl="0">
                        <a:lnSpc>
                          <a:spcPct val="115000"/>
                        </a:lnSpc>
                        <a:spcBef>
                          <a:spcPts val="0"/>
                        </a:spcBef>
                        <a:spcAft>
                          <a:spcPts val="0"/>
                        </a:spcAft>
                        <a:buNone/>
                      </a:pPr>
                      <a:r>
                        <a:rPr lang="en" sz="1000">
                          <a:latin typeface="Calibri"/>
                          <a:ea typeface="Calibri"/>
                          <a:cs typeface="Calibri"/>
                          <a:sym typeface="Calibri"/>
                        </a:rPr>
                        <a:t>T</a:t>
                      </a:r>
                      <a:endParaRPr sz="1000">
                        <a:latin typeface="Calibri"/>
                        <a:ea typeface="Calibri"/>
                        <a:cs typeface="Calibri"/>
                        <a:sym typeface="Calibri"/>
                      </a:endParaRPr>
                    </a:p>
                  </a:txBody>
                  <a:tcPr marL="28575" marR="28575" marT="19050" marB="19050" anchor="ctr">
                    <a:lnL w="9425" cap="flat" cmpd="sng">
                      <a:solidFill>
                        <a:srgbClr val="000000"/>
                      </a:solidFill>
                      <a:prstDash val="solid"/>
                      <a:round/>
                      <a:headEnd type="none" w="sm" len="sm"/>
                      <a:tailEnd type="none" w="sm" len="sm"/>
                    </a:lnL>
                    <a:lnR w="9425" cap="flat" cmpd="sng">
                      <a:solidFill>
                        <a:srgbClr val="000000"/>
                      </a:solidFill>
                      <a:prstDash val="solid"/>
                      <a:round/>
                      <a:headEnd type="none" w="sm" len="sm"/>
                      <a:tailEnd type="none" w="sm" len="sm"/>
                    </a:lnR>
                    <a:lnT w="9425" cap="flat" cmpd="sng">
                      <a:solidFill>
                        <a:srgbClr val="000000"/>
                      </a:solidFill>
                      <a:prstDash val="solid"/>
                      <a:round/>
                      <a:headEnd type="none" w="sm" len="sm"/>
                      <a:tailEnd type="none" w="sm" len="sm"/>
                    </a:lnT>
                    <a:lnB w="9425" cap="flat" cmpd="sng">
                      <a:solidFill>
                        <a:srgbClr val="000000"/>
                      </a:solidFill>
                      <a:prstDash val="solid"/>
                      <a:round/>
                      <a:headEnd type="none" w="sm" len="sm"/>
                      <a:tailEnd type="none" w="sm" len="sm"/>
                    </a:lnB>
                    <a:solidFill>
                      <a:srgbClr val="D9EAD3"/>
                    </a:solidFill>
                  </a:tcPr>
                </a:tc>
                <a:extLst>
                  <a:ext uri="{0D108BD9-81ED-4DB2-BD59-A6C34878D82A}">
                    <a16:rowId xmlns:a16="http://schemas.microsoft.com/office/drawing/2014/main" val="10003"/>
                  </a:ext>
                </a:extLst>
              </a:tr>
              <a:tr h="495300">
                <a:tc>
                  <a:txBody>
                    <a:bodyPr/>
                    <a:lstStyle/>
                    <a:p>
                      <a:pPr marL="0" lvl="0" indent="0" algn="ctr" rtl="0">
                        <a:lnSpc>
                          <a:spcPct val="115000"/>
                        </a:lnSpc>
                        <a:spcBef>
                          <a:spcPts val="0"/>
                        </a:spcBef>
                        <a:spcAft>
                          <a:spcPts val="0"/>
                        </a:spcAft>
                        <a:buNone/>
                      </a:pPr>
                      <a:r>
                        <a:rPr lang="en" sz="1000">
                          <a:latin typeface="Calibri"/>
                          <a:ea typeface="Calibri"/>
                          <a:cs typeface="Calibri"/>
                          <a:sym typeface="Calibri"/>
                        </a:rPr>
                        <a:t>1.10</a:t>
                      </a:r>
                      <a:endParaRPr sz="1000">
                        <a:latin typeface="Calibri"/>
                        <a:ea typeface="Calibri"/>
                        <a:cs typeface="Calibri"/>
                        <a:sym typeface="Calibri"/>
                      </a:endParaRPr>
                    </a:p>
                  </a:txBody>
                  <a:tcPr marL="28575" marR="28575" marT="19050" marB="19050" anchor="ctr">
                    <a:lnL w="9425" cap="flat" cmpd="sng">
                      <a:solidFill>
                        <a:srgbClr val="000000"/>
                      </a:solidFill>
                      <a:prstDash val="solid"/>
                      <a:round/>
                      <a:headEnd type="none" w="sm" len="sm"/>
                      <a:tailEnd type="none" w="sm" len="sm"/>
                    </a:lnL>
                    <a:lnR w="9425" cap="flat" cmpd="sng">
                      <a:solidFill>
                        <a:srgbClr val="000000"/>
                      </a:solidFill>
                      <a:prstDash val="solid"/>
                      <a:round/>
                      <a:headEnd type="none" w="sm" len="sm"/>
                      <a:tailEnd type="none" w="sm" len="sm"/>
                    </a:lnR>
                    <a:lnT w="9425" cap="flat" cmpd="sng">
                      <a:solidFill>
                        <a:srgbClr val="000000"/>
                      </a:solidFill>
                      <a:prstDash val="solid"/>
                      <a:round/>
                      <a:headEnd type="none" w="sm" len="sm"/>
                      <a:tailEnd type="none" w="sm" len="sm"/>
                    </a:lnT>
                    <a:lnB w="9425" cap="flat" cmpd="sng">
                      <a:solidFill>
                        <a:srgbClr val="000000"/>
                      </a:solidFill>
                      <a:prstDash val="solid"/>
                      <a:round/>
                      <a:headEnd type="none" w="sm" len="sm"/>
                      <a:tailEnd type="none" w="sm" len="sm"/>
                    </a:lnB>
                    <a:solidFill>
                      <a:srgbClr val="D9EAD3"/>
                    </a:solidFill>
                  </a:tcPr>
                </a:tc>
                <a:tc>
                  <a:txBody>
                    <a:bodyPr/>
                    <a:lstStyle/>
                    <a:p>
                      <a:pPr marL="0" lvl="0" indent="0" algn="ctr" rtl="0">
                        <a:lnSpc>
                          <a:spcPct val="115000"/>
                        </a:lnSpc>
                        <a:spcBef>
                          <a:spcPts val="0"/>
                        </a:spcBef>
                        <a:spcAft>
                          <a:spcPts val="0"/>
                        </a:spcAft>
                        <a:buNone/>
                      </a:pPr>
                      <a:r>
                        <a:rPr lang="en" sz="1000">
                          <a:latin typeface="Calibri"/>
                          <a:ea typeface="Calibri"/>
                          <a:cs typeface="Calibri"/>
                          <a:sym typeface="Calibri"/>
                        </a:rPr>
                        <a:t>Average Power Draw</a:t>
                      </a:r>
                      <a:endParaRPr sz="1000">
                        <a:latin typeface="Calibri"/>
                        <a:ea typeface="Calibri"/>
                        <a:cs typeface="Calibri"/>
                        <a:sym typeface="Calibri"/>
                      </a:endParaRPr>
                    </a:p>
                  </a:txBody>
                  <a:tcPr marL="28575" marR="28575" marT="19050" marB="19050" anchor="ctr">
                    <a:lnL w="9425" cap="flat" cmpd="sng">
                      <a:solidFill>
                        <a:srgbClr val="000000"/>
                      </a:solidFill>
                      <a:prstDash val="solid"/>
                      <a:round/>
                      <a:headEnd type="none" w="sm" len="sm"/>
                      <a:tailEnd type="none" w="sm" len="sm"/>
                    </a:lnL>
                    <a:lnR w="9425" cap="flat" cmpd="sng">
                      <a:solidFill>
                        <a:srgbClr val="000000"/>
                      </a:solidFill>
                      <a:prstDash val="solid"/>
                      <a:round/>
                      <a:headEnd type="none" w="sm" len="sm"/>
                      <a:tailEnd type="none" w="sm" len="sm"/>
                    </a:lnR>
                    <a:lnT w="9425" cap="flat" cmpd="sng">
                      <a:solidFill>
                        <a:srgbClr val="000000"/>
                      </a:solidFill>
                      <a:prstDash val="solid"/>
                      <a:round/>
                      <a:headEnd type="none" w="sm" len="sm"/>
                      <a:tailEnd type="none" w="sm" len="sm"/>
                    </a:lnT>
                    <a:lnB w="9425" cap="flat" cmpd="sng">
                      <a:solidFill>
                        <a:srgbClr val="000000"/>
                      </a:solidFill>
                      <a:prstDash val="solid"/>
                      <a:round/>
                      <a:headEnd type="none" w="sm" len="sm"/>
                      <a:tailEnd type="none" w="sm" len="sm"/>
                    </a:lnB>
                    <a:solidFill>
                      <a:srgbClr val="D9EAD3"/>
                    </a:solidFill>
                  </a:tcPr>
                </a:tc>
                <a:tc>
                  <a:txBody>
                    <a:bodyPr/>
                    <a:lstStyle/>
                    <a:p>
                      <a:pPr marL="0" lvl="0" indent="0" algn="ctr" rtl="0">
                        <a:lnSpc>
                          <a:spcPct val="115000"/>
                        </a:lnSpc>
                        <a:spcBef>
                          <a:spcPts val="0"/>
                        </a:spcBef>
                        <a:spcAft>
                          <a:spcPts val="0"/>
                        </a:spcAft>
                        <a:buNone/>
                      </a:pPr>
                      <a:r>
                        <a:rPr lang="en" sz="1000">
                          <a:latin typeface="Calibri"/>
                          <a:ea typeface="Calibri"/>
                          <a:cs typeface="Calibri"/>
                          <a:sym typeface="Calibri"/>
                        </a:rPr>
                        <a:t>The payload shall draw an average of less than 4.5 W over one orbit.</a:t>
                      </a:r>
                      <a:endParaRPr sz="1000">
                        <a:latin typeface="Calibri"/>
                        <a:ea typeface="Calibri"/>
                        <a:cs typeface="Calibri"/>
                        <a:sym typeface="Calibri"/>
                      </a:endParaRPr>
                    </a:p>
                  </a:txBody>
                  <a:tcPr marL="28575" marR="28575" marT="19050" marB="19050" anchor="ctr">
                    <a:lnL w="9425" cap="flat" cmpd="sng">
                      <a:solidFill>
                        <a:srgbClr val="000000"/>
                      </a:solidFill>
                      <a:prstDash val="solid"/>
                      <a:round/>
                      <a:headEnd type="none" w="sm" len="sm"/>
                      <a:tailEnd type="none" w="sm" len="sm"/>
                    </a:lnL>
                    <a:lnR w="9425" cap="flat" cmpd="sng">
                      <a:solidFill>
                        <a:srgbClr val="000000"/>
                      </a:solidFill>
                      <a:prstDash val="solid"/>
                      <a:round/>
                      <a:headEnd type="none" w="sm" len="sm"/>
                      <a:tailEnd type="none" w="sm" len="sm"/>
                    </a:lnR>
                    <a:lnT w="9425" cap="flat" cmpd="sng">
                      <a:solidFill>
                        <a:srgbClr val="000000"/>
                      </a:solidFill>
                      <a:prstDash val="solid"/>
                      <a:round/>
                      <a:headEnd type="none" w="sm" len="sm"/>
                      <a:tailEnd type="none" w="sm" len="sm"/>
                    </a:lnT>
                    <a:lnB w="9425" cap="flat" cmpd="sng">
                      <a:solidFill>
                        <a:srgbClr val="000000"/>
                      </a:solidFill>
                      <a:prstDash val="solid"/>
                      <a:round/>
                      <a:headEnd type="none" w="sm" len="sm"/>
                      <a:tailEnd type="none" w="sm" len="sm"/>
                    </a:lnB>
                    <a:solidFill>
                      <a:srgbClr val="D9EAD3"/>
                    </a:solidFill>
                  </a:tcPr>
                </a:tc>
                <a:tc>
                  <a:txBody>
                    <a:bodyPr/>
                    <a:lstStyle/>
                    <a:p>
                      <a:pPr marL="0" lvl="0" indent="0" algn="ctr" rtl="0">
                        <a:lnSpc>
                          <a:spcPct val="115000"/>
                        </a:lnSpc>
                        <a:spcBef>
                          <a:spcPts val="0"/>
                        </a:spcBef>
                        <a:spcAft>
                          <a:spcPts val="0"/>
                        </a:spcAft>
                        <a:buNone/>
                      </a:pPr>
                      <a:r>
                        <a:rPr lang="en" sz="1000">
                          <a:latin typeface="Calibri"/>
                          <a:ea typeface="Calibri"/>
                          <a:cs typeface="Calibri"/>
                          <a:sym typeface="Calibri"/>
                        </a:rPr>
                        <a:t>The maximum power required by all electronic components that require power will be calculated and measured.</a:t>
                      </a:r>
                      <a:endParaRPr sz="1000">
                        <a:latin typeface="Calibri"/>
                        <a:ea typeface="Calibri"/>
                        <a:cs typeface="Calibri"/>
                        <a:sym typeface="Calibri"/>
                      </a:endParaRPr>
                    </a:p>
                  </a:txBody>
                  <a:tcPr marL="28575" marR="28575" marT="19050" marB="19050" anchor="ctr">
                    <a:lnL w="9425" cap="flat" cmpd="sng">
                      <a:solidFill>
                        <a:srgbClr val="000000"/>
                      </a:solidFill>
                      <a:prstDash val="solid"/>
                      <a:round/>
                      <a:headEnd type="none" w="sm" len="sm"/>
                      <a:tailEnd type="none" w="sm" len="sm"/>
                    </a:lnL>
                    <a:lnR w="9425" cap="flat" cmpd="sng">
                      <a:solidFill>
                        <a:srgbClr val="000000"/>
                      </a:solidFill>
                      <a:prstDash val="solid"/>
                      <a:round/>
                      <a:headEnd type="none" w="sm" len="sm"/>
                      <a:tailEnd type="none" w="sm" len="sm"/>
                    </a:lnR>
                    <a:lnT w="9425" cap="flat" cmpd="sng">
                      <a:solidFill>
                        <a:srgbClr val="000000"/>
                      </a:solidFill>
                      <a:prstDash val="solid"/>
                      <a:round/>
                      <a:headEnd type="none" w="sm" len="sm"/>
                      <a:tailEnd type="none" w="sm" len="sm"/>
                    </a:lnT>
                    <a:lnB w="9425" cap="flat" cmpd="sng">
                      <a:solidFill>
                        <a:srgbClr val="000000"/>
                      </a:solidFill>
                      <a:prstDash val="solid"/>
                      <a:round/>
                      <a:headEnd type="none" w="sm" len="sm"/>
                      <a:tailEnd type="none" w="sm" len="sm"/>
                    </a:lnB>
                    <a:solidFill>
                      <a:srgbClr val="D9EAD3"/>
                    </a:solidFill>
                  </a:tcPr>
                </a:tc>
                <a:tc>
                  <a:txBody>
                    <a:bodyPr/>
                    <a:lstStyle/>
                    <a:p>
                      <a:pPr marL="0" lvl="0" indent="0" algn="ctr" rtl="0">
                        <a:lnSpc>
                          <a:spcPct val="115000"/>
                        </a:lnSpc>
                        <a:spcBef>
                          <a:spcPts val="0"/>
                        </a:spcBef>
                        <a:spcAft>
                          <a:spcPts val="0"/>
                        </a:spcAft>
                        <a:buNone/>
                      </a:pPr>
                      <a:r>
                        <a:rPr lang="en" sz="1000">
                          <a:latin typeface="Calibri"/>
                          <a:ea typeface="Calibri"/>
                          <a:cs typeface="Calibri"/>
                          <a:sym typeface="Calibri"/>
                        </a:rPr>
                        <a:t>A/T</a:t>
                      </a:r>
                      <a:endParaRPr sz="1000">
                        <a:latin typeface="Calibri"/>
                        <a:ea typeface="Calibri"/>
                        <a:cs typeface="Calibri"/>
                        <a:sym typeface="Calibri"/>
                      </a:endParaRPr>
                    </a:p>
                  </a:txBody>
                  <a:tcPr marL="28575" marR="28575" marT="19050" marB="19050" anchor="ctr">
                    <a:lnL w="9425" cap="flat" cmpd="sng">
                      <a:solidFill>
                        <a:srgbClr val="000000"/>
                      </a:solidFill>
                      <a:prstDash val="solid"/>
                      <a:round/>
                      <a:headEnd type="none" w="sm" len="sm"/>
                      <a:tailEnd type="none" w="sm" len="sm"/>
                    </a:lnL>
                    <a:lnR w="9425" cap="flat" cmpd="sng">
                      <a:solidFill>
                        <a:srgbClr val="000000"/>
                      </a:solidFill>
                      <a:prstDash val="solid"/>
                      <a:round/>
                      <a:headEnd type="none" w="sm" len="sm"/>
                      <a:tailEnd type="none" w="sm" len="sm"/>
                    </a:lnR>
                    <a:lnT w="9425" cap="flat" cmpd="sng">
                      <a:solidFill>
                        <a:srgbClr val="000000"/>
                      </a:solidFill>
                      <a:prstDash val="solid"/>
                      <a:round/>
                      <a:headEnd type="none" w="sm" len="sm"/>
                      <a:tailEnd type="none" w="sm" len="sm"/>
                    </a:lnT>
                    <a:lnB w="9425" cap="flat" cmpd="sng">
                      <a:solidFill>
                        <a:srgbClr val="000000"/>
                      </a:solidFill>
                      <a:prstDash val="solid"/>
                      <a:round/>
                      <a:headEnd type="none" w="sm" len="sm"/>
                      <a:tailEnd type="none" w="sm" len="sm"/>
                    </a:lnB>
                    <a:solidFill>
                      <a:srgbClr val="D9EAD3"/>
                    </a:solidFill>
                  </a:tcPr>
                </a:tc>
                <a:extLst>
                  <a:ext uri="{0D108BD9-81ED-4DB2-BD59-A6C34878D82A}">
                    <a16:rowId xmlns:a16="http://schemas.microsoft.com/office/drawing/2014/main" val="10004"/>
                  </a:ext>
                </a:extLst>
              </a:tr>
              <a:tr h="342900">
                <a:tc>
                  <a:txBody>
                    <a:bodyPr/>
                    <a:lstStyle/>
                    <a:p>
                      <a:pPr marL="0" lvl="0" indent="0" algn="ctr" rtl="0">
                        <a:lnSpc>
                          <a:spcPct val="115000"/>
                        </a:lnSpc>
                        <a:spcBef>
                          <a:spcPts val="0"/>
                        </a:spcBef>
                        <a:spcAft>
                          <a:spcPts val="0"/>
                        </a:spcAft>
                        <a:buNone/>
                      </a:pPr>
                      <a:r>
                        <a:rPr lang="en" sz="1000">
                          <a:latin typeface="Calibri"/>
                          <a:ea typeface="Calibri"/>
                          <a:cs typeface="Calibri"/>
                          <a:sym typeface="Calibri"/>
                        </a:rPr>
                        <a:t>1.11</a:t>
                      </a:r>
                      <a:endParaRPr sz="1000">
                        <a:latin typeface="Calibri"/>
                        <a:ea typeface="Calibri"/>
                        <a:cs typeface="Calibri"/>
                        <a:sym typeface="Calibri"/>
                      </a:endParaRPr>
                    </a:p>
                  </a:txBody>
                  <a:tcPr marL="28575" marR="28575" marT="19050" marB="19050" anchor="ctr">
                    <a:lnL w="9425" cap="flat" cmpd="sng">
                      <a:solidFill>
                        <a:srgbClr val="000000"/>
                      </a:solidFill>
                      <a:prstDash val="solid"/>
                      <a:round/>
                      <a:headEnd type="none" w="sm" len="sm"/>
                      <a:tailEnd type="none" w="sm" len="sm"/>
                    </a:lnL>
                    <a:lnR w="9425" cap="flat" cmpd="sng">
                      <a:solidFill>
                        <a:srgbClr val="000000"/>
                      </a:solidFill>
                      <a:prstDash val="solid"/>
                      <a:round/>
                      <a:headEnd type="none" w="sm" len="sm"/>
                      <a:tailEnd type="none" w="sm" len="sm"/>
                    </a:lnR>
                    <a:lnT w="9425" cap="flat" cmpd="sng">
                      <a:solidFill>
                        <a:srgbClr val="000000"/>
                      </a:solidFill>
                      <a:prstDash val="solid"/>
                      <a:round/>
                      <a:headEnd type="none" w="sm" len="sm"/>
                      <a:tailEnd type="none" w="sm" len="sm"/>
                    </a:lnT>
                    <a:lnB w="9425" cap="flat" cmpd="sng">
                      <a:solidFill>
                        <a:srgbClr val="000000"/>
                      </a:solidFill>
                      <a:prstDash val="solid"/>
                      <a:round/>
                      <a:headEnd type="none" w="sm" len="sm"/>
                      <a:tailEnd type="none" w="sm" len="sm"/>
                    </a:lnB>
                    <a:solidFill>
                      <a:srgbClr val="D9EAD3"/>
                    </a:solidFill>
                  </a:tcPr>
                </a:tc>
                <a:tc>
                  <a:txBody>
                    <a:bodyPr/>
                    <a:lstStyle/>
                    <a:p>
                      <a:pPr marL="0" lvl="0" indent="0" algn="ctr" rtl="0">
                        <a:lnSpc>
                          <a:spcPct val="115000"/>
                        </a:lnSpc>
                        <a:spcBef>
                          <a:spcPts val="0"/>
                        </a:spcBef>
                        <a:spcAft>
                          <a:spcPts val="0"/>
                        </a:spcAft>
                        <a:buNone/>
                      </a:pPr>
                      <a:r>
                        <a:rPr lang="en" sz="1000">
                          <a:latin typeface="Calibri"/>
                          <a:ea typeface="Calibri"/>
                          <a:cs typeface="Calibri"/>
                          <a:sym typeface="Calibri"/>
                        </a:rPr>
                        <a:t>Sampling Rate</a:t>
                      </a:r>
                      <a:endParaRPr sz="1000">
                        <a:latin typeface="Calibri"/>
                        <a:ea typeface="Calibri"/>
                        <a:cs typeface="Calibri"/>
                        <a:sym typeface="Calibri"/>
                      </a:endParaRPr>
                    </a:p>
                  </a:txBody>
                  <a:tcPr marL="28575" marR="28575" marT="19050" marB="19050" anchor="ctr">
                    <a:lnL w="9425" cap="flat" cmpd="sng">
                      <a:solidFill>
                        <a:srgbClr val="000000"/>
                      </a:solidFill>
                      <a:prstDash val="solid"/>
                      <a:round/>
                      <a:headEnd type="none" w="sm" len="sm"/>
                      <a:tailEnd type="none" w="sm" len="sm"/>
                    </a:lnL>
                    <a:lnR w="9425" cap="flat" cmpd="sng">
                      <a:solidFill>
                        <a:srgbClr val="000000"/>
                      </a:solidFill>
                      <a:prstDash val="solid"/>
                      <a:round/>
                      <a:headEnd type="none" w="sm" len="sm"/>
                      <a:tailEnd type="none" w="sm" len="sm"/>
                    </a:lnR>
                    <a:lnT w="9425" cap="flat" cmpd="sng">
                      <a:solidFill>
                        <a:srgbClr val="000000"/>
                      </a:solidFill>
                      <a:prstDash val="solid"/>
                      <a:round/>
                      <a:headEnd type="none" w="sm" len="sm"/>
                      <a:tailEnd type="none" w="sm" len="sm"/>
                    </a:lnT>
                    <a:lnB w="9425" cap="flat" cmpd="sng">
                      <a:solidFill>
                        <a:srgbClr val="000000"/>
                      </a:solidFill>
                      <a:prstDash val="solid"/>
                      <a:round/>
                      <a:headEnd type="none" w="sm" len="sm"/>
                      <a:tailEnd type="none" w="sm" len="sm"/>
                    </a:lnB>
                    <a:solidFill>
                      <a:srgbClr val="D9EAD3"/>
                    </a:solidFill>
                  </a:tcPr>
                </a:tc>
                <a:tc>
                  <a:txBody>
                    <a:bodyPr/>
                    <a:lstStyle/>
                    <a:p>
                      <a:pPr marL="0" lvl="0" indent="0" algn="ctr" rtl="0">
                        <a:lnSpc>
                          <a:spcPct val="115000"/>
                        </a:lnSpc>
                        <a:spcBef>
                          <a:spcPts val="0"/>
                        </a:spcBef>
                        <a:spcAft>
                          <a:spcPts val="0"/>
                        </a:spcAft>
                        <a:buNone/>
                      </a:pPr>
                      <a:r>
                        <a:rPr lang="en" sz="1000">
                          <a:latin typeface="Calibri"/>
                          <a:ea typeface="Calibri"/>
                          <a:cs typeface="Calibri"/>
                          <a:sym typeface="Calibri"/>
                        </a:rPr>
                        <a:t>The irradiance data shall be sampled at a rate of at least 50 Hz.</a:t>
                      </a:r>
                      <a:endParaRPr sz="1000">
                        <a:latin typeface="Calibri"/>
                        <a:ea typeface="Calibri"/>
                        <a:cs typeface="Calibri"/>
                        <a:sym typeface="Calibri"/>
                      </a:endParaRPr>
                    </a:p>
                  </a:txBody>
                  <a:tcPr marL="28575" marR="28575" marT="19050" marB="19050" anchor="ctr">
                    <a:lnL w="9425" cap="flat" cmpd="sng">
                      <a:solidFill>
                        <a:srgbClr val="000000"/>
                      </a:solidFill>
                      <a:prstDash val="solid"/>
                      <a:round/>
                      <a:headEnd type="none" w="sm" len="sm"/>
                      <a:tailEnd type="none" w="sm" len="sm"/>
                    </a:lnL>
                    <a:lnR w="9425" cap="flat" cmpd="sng">
                      <a:solidFill>
                        <a:srgbClr val="000000"/>
                      </a:solidFill>
                      <a:prstDash val="solid"/>
                      <a:round/>
                      <a:headEnd type="none" w="sm" len="sm"/>
                      <a:tailEnd type="none" w="sm" len="sm"/>
                    </a:lnR>
                    <a:lnT w="9425" cap="flat" cmpd="sng">
                      <a:solidFill>
                        <a:srgbClr val="000000"/>
                      </a:solidFill>
                      <a:prstDash val="solid"/>
                      <a:round/>
                      <a:headEnd type="none" w="sm" len="sm"/>
                      <a:tailEnd type="none" w="sm" len="sm"/>
                    </a:lnT>
                    <a:lnB w="9425" cap="flat" cmpd="sng">
                      <a:solidFill>
                        <a:srgbClr val="000000"/>
                      </a:solidFill>
                      <a:prstDash val="solid"/>
                      <a:round/>
                      <a:headEnd type="none" w="sm" len="sm"/>
                      <a:tailEnd type="none" w="sm" len="sm"/>
                    </a:lnB>
                    <a:solidFill>
                      <a:srgbClr val="D9EAD3"/>
                    </a:solidFill>
                  </a:tcPr>
                </a:tc>
                <a:tc>
                  <a:txBody>
                    <a:bodyPr/>
                    <a:lstStyle/>
                    <a:p>
                      <a:pPr marL="0" lvl="0" indent="0" algn="ctr" rtl="0">
                        <a:lnSpc>
                          <a:spcPct val="115000"/>
                        </a:lnSpc>
                        <a:spcBef>
                          <a:spcPts val="0"/>
                        </a:spcBef>
                        <a:spcAft>
                          <a:spcPts val="0"/>
                        </a:spcAft>
                        <a:buNone/>
                      </a:pPr>
                      <a:r>
                        <a:rPr lang="en" sz="1000">
                          <a:latin typeface="Calibri"/>
                          <a:ea typeface="Calibri"/>
                          <a:cs typeface="Calibri"/>
                          <a:sym typeface="Calibri"/>
                        </a:rPr>
                        <a:t>The payload will be tested to show that it collects data at a rate of 50 Hz or more.</a:t>
                      </a:r>
                      <a:endParaRPr sz="1000">
                        <a:latin typeface="Calibri"/>
                        <a:ea typeface="Calibri"/>
                        <a:cs typeface="Calibri"/>
                        <a:sym typeface="Calibri"/>
                      </a:endParaRPr>
                    </a:p>
                  </a:txBody>
                  <a:tcPr marL="28575" marR="28575" marT="19050" marB="19050" anchor="ctr">
                    <a:lnL w="9425" cap="flat" cmpd="sng">
                      <a:solidFill>
                        <a:srgbClr val="000000"/>
                      </a:solidFill>
                      <a:prstDash val="solid"/>
                      <a:round/>
                      <a:headEnd type="none" w="sm" len="sm"/>
                      <a:tailEnd type="none" w="sm" len="sm"/>
                    </a:lnL>
                    <a:lnR w="9425" cap="flat" cmpd="sng">
                      <a:solidFill>
                        <a:srgbClr val="000000"/>
                      </a:solidFill>
                      <a:prstDash val="solid"/>
                      <a:round/>
                      <a:headEnd type="none" w="sm" len="sm"/>
                      <a:tailEnd type="none" w="sm" len="sm"/>
                    </a:lnR>
                    <a:lnT w="9425" cap="flat" cmpd="sng">
                      <a:solidFill>
                        <a:srgbClr val="000000"/>
                      </a:solidFill>
                      <a:prstDash val="solid"/>
                      <a:round/>
                      <a:headEnd type="none" w="sm" len="sm"/>
                      <a:tailEnd type="none" w="sm" len="sm"/>
                    </a:lnT>
                    <a:lnB w="9425" cap="flat" cmpd="sng">
                      <a:solidFill>
                        <a:srgbClr val="000000"/>
                      </a:solidFill>
                      <a:prstDash val="solid"/>
                      <a:round/>
                      <a:headEnd type="none" w="sm" len="sm"/>
                      <a:tailEnd type="none" w="sm" len="sm"/>
                    </a:lnB>
                    <a:solidFill>
                      <a:srgbClr val="D9EAD3"/>
                    </a:solidFill>
                  </a:tcPr>
                </a:tc>
                <a:tc>
                  <a:txBody>
                    <a:bodyPr/>
                    <a:lstStyle/>
                    <a:p>
                      <a:pPr marL="0" lvl="0" indent="0" algn="ctr" rtl="0">
                        <a:lnSpc>
                          <a:spcPct val="115000"/>
                        </a:lnSpc>
                        <a:spcBef>
                          <a:spcPts val="0"/>
                        </a:spcBef>
                        <a:spcAft>
                          <a:spcPts val="0"/>
                        </a:spcAft>
                        <a:buNone/>
                      </a:pPr>
                      <a:r>
                        <a:rPr lang="en" sz="1000">
                          <a:latin typeface="Calibri"/>
                          <a:ea typeface="Calibri"/>
                          <a:cs typeface="Calibri"/>
                          <a:sym typeface="Calibri"/>
                        </a:rPr>
                        <a:t>T</a:t>
                      </a:r>
                      <a:endParaRPr sz="1000">
                        <a:latin typeface="Calibri"/>
                        <a:ea typeface="Calibri"/>
                        <a:cs typeface="Calibri"/>
                        <a:sym typeface="Calibri"/>
                      </a:endParaRPr>
                    </a:p>
                  </a:txBody>
                  <a:tcPr marL="28575" marR="28575" marT="19050" marB="19050" anchor="ctr">
                    <a:lnL w="9425" cap="flat" cmpd="sng">
                      <a:solidFill>
                        <a:srgbClr val="000000"/>
                      </a:solidFill>
                      <a:prstDash val="solid"/>
                      <a:round/>
                      <a:headEnd type="none" w="sm" len="sm"/>
                      <a:tailEnd type="none" w="sm" len="sm"/>
                    </a:lnL>
                    <a:lnR w="9425" cap="flat" cmpd="sng">
                      <a:solidFill>
                        <a:srgbClr val="000000"/>
                      </a:solidFill>
                      <a:prstDash val="solid"/>
                      <a:round/>
                      <a:headEnd type="none" w="sm" len="sm"/>
                      <a:tailEnd type="none" w="sm" len="sm"/>
                    </a:lnR>
                    <a:lnT w="9425" cap="flat" cmpd="sng">
                      <a:solidFill>
                        <a:srgbClr val="000000"/>
                      </a:solidFill>
                      <a:prstDash val="solid"/>
                      <a:round/>
                      <a:headEnd type="none" w="sm" len="sm"/>
                      <a:tailEnd type="none" w="sm" len="sm"/>
                    </a:lnT>
                    <a:lnB w="9425" cap="flat" cmpd="sng">
                      <a:solidFill>
                        <a:srgbClr val="000000"/>
                      </a:solidFill>
                      <a:prstDash val="solid"/>
                      <a:round/>
                      <a:headEnd type="none" w="sm" len="sm"/>
                      <a:tailEnd type="none" w="sm" len="sm"/>
                    </a:lnB>
                    <a:solidFill>
                      <a:srgbClr val="D9EAD3"/>
                    </a:solidFill>
                  </a:tcPr>
                </a:tc>
                <a:extLst>
                  <a:ext uri="{0D108BD9-81ED-4DB2-BD59-A6C34878D82A}">
                    <a16:rowId xmlns:a16="http://schemas.microsoft.com/office/drawing/2014/main" val="10005"/>
                  </a:ext>
                </a:extLst>
              </a:tr>
              <a:tr h="342900">
                <a:tc>
                  <a:txBody>
                    <a:bodyPr/>
                    <a:lstStyle/>
                    <a:p>
                      <a:pPr marL="0" lvl="0" indent="0" algn="ctr" rtl="0">
                        <a:lnSpc>
                          <a:spcPct val="115000"/>
                        </a:lnSpc>
                        <a:spcBef>
                          <a:spcPts val="0"/>
                        </a:spcBef>
                        <a:spcAft>
                          <a:spcPts val="0"/>
                        </a:spcAft>
                        <a:buNone/>
                      </a:pPr>
                      <a:r>
                        <a:rPr lang="en" sz="1000">
                          <a:latin typeface="Calibri"/>
                          <a:ea typeface="Calibri"/>
                          <a:cs typeface="Calibri"/>
                          <a:sym typeface="Calibri"/>
                        </a:rPr>
                        <a:t>1.12</a:t>
                      </a:r>
                      <a:endParaRPr sz="1000">
                        <a:latin typeface="Calibri"/>
                        <a:ea typeface="Calibri"/>
                        <a:cs typeface="Calibri"/>
                        <a:sym typeface="Calibri"/>
                      </a:endParaRPr>
                    </a:p>
                  </a:txBody>
                  <a:tcPr marL="28575" marR="28575" marT="19050" marB="19050" anchor="ctr">
                    <a:lnL w="9425" cap="flat" cmpd="sng">
                      <a:solidFill>
                        <a:srgbClr val="000000"/>
                      </a:solidFill>
                      <a:prstDash val="solid"/>
                      <a:round/>
                      <a:headEnd type="none" w="sm" len="sm"/>
                      <a:tailEnd type="none" w="sm" len="sm"/>
                    </a:lnL>
                    <a:lnR w="9425" cap="flat" cmpd="sng">
                      <a:solidFill>
                        <a:srgbClr val="000000"/>
                      </a:solidFill>
                      <a:prstDash val="solid"/>
                      <a:round/>
                      <a:headEnd type="none" w="sm" len="sm"/>
                      <a:tailEnd type="none" w="sm" len="sm"/>
                    </a:lnR>
                    <a:lnT w="9425" cap="flat" cmpd="sng">
                      <a:solidFill>
                        <a:srgbClr val="000000"/>
                      </a:solidFill>
                      <a:prstDash val="solid"/>
                      <a:round/>
                      <a:headEnd type="none" w="sm" len="sm"/>
                      <a:tailEnd type="none" w="sm" len="sm"/>
                    </a:lnT>
                    <a:lnB w="9425" cap="flat" cmpd="sng">
                      <a:solidFill>
                        <a:srgbClr val="000000"/>
                      </a:solidFill>
                      <a:prstDash val="solid"/>
                      <a:round/>
                      <a:headEnd type="none" w="sm" len="sm"/>
                      <a:tailEnd type="none" w="sm" len="sm"/>
                    </a:lnB>
                    <a:solidFill>
                      <a:srgbClr val="D9EAD3"/>
                    </a:solidFill>
                  </a:tcPr>
                </a:tc>
                <a:tc>
                  <a:txBody>
                    <a:bodyPr/>
                    <a:lstStyle/>
                    <a:p>
                      <a:pPr marL="0" lvl="0" indent="0" algn="ctr" rtl="0">
                        <a:lnSpc>
                          <a:spcPct val="115000"/>
                        </a:lnSpc>
                        <a:spcBef>
                          <a:spcPts val="0"/>
                        </a:spcBef>
                        <a:spcAft>
                          <a:spcPts val="0"/>
                        </a:spcAft>
                        <a:buNone/>
                      </a:pPr>
                      <a:r>
                        <a:rPr lang="en" sz="1000">
                          <a:latin typeface="Calibri"/>
                          <a:ea typeface="Calibri"/>
                          <a:cs typeface="Calibri"/>
                          <a:sym typeface="Calibri"/>
                        </a:rPr>
                        <a:t>Data Collection Bit Size</a:t>
                      </a:r>
                      <a:endParaRPr sz="1000">
                        <a:latin typeface="Calibri"/>
                        <a:ea typeface="Calibri"/>
                        <a:cs typeface="Calibri"/>
                        <a:sym typeface="Calibri"/>
                      </a:endParaRPr>
                    </a:p>
                  </a:txBody>
                  <a:tcPr marL="28575" marR="28575" marT="19050" marB="19050" anchor="ctr">
                    <a:lnL w="9425" cap="flat" cmpd="sng">
                      <a:solidFill>
                        <a:srgbClr val="000000"/>
                      </a:solidFill>
                      <a:prstDash val="solid"/>
                      <a:round/>
                      <a:headEnd type="none" w="sm" len="sm"/>
                      <a:tailEnd type="none" w="sm" len="sm"/>
                    </a:lnL>
                    <a:lnR w="9425" cap="flat" cmpd="sng">
                      <a:solidFill>
                        <a:srgbClr val="000000"/>
                      </a:solidFill>
                      <a:prstDash val="solid"/>
                      <a:round/>
                      <a:headEnd type="none" w="sm" len="sm"/>
                      <a:tailEnd type="none" w="sm" len="sm"/>
                    </a:lnR>
                    <a:lnT w="9425" cap="flat" cmpd="sng">
                      <a:solidFill>
                        <a:srgbClr val="000000"/>
                      </a:solidFill>
                      <a:prstDash val="solid"/>
                      <a:round/>
                      <a:headEnd type="none" w="sm" len="sm"/>
                      <a:tailEnd type="none" w="sm" len="sm"/>
                    </a:lnT>
                    <a:lnB w="9425" cap="flat" cmpd="sng">
                      <a:solidFill>
                        <a:srgbClr val="000000"/>
                      </a:solidFill>
                      <a:prstDash val="solid"/>
                      <a:round/>
                      <a:headEnd type="none" w="sm" len="sm"/>
                      <a:tailEnd type="none" w="sm" len="sm"/>
                    </a:lnB>
                    <a:solidFill>
                      <a:srgbClr val="D9EAD3"/>
                    </a:solidFill>
                  </a:tcPr>
                </a:tc>
                <a:tc>
                  <a:txBody>
                    <a:bodyPr/>
                    <a:lstStyle/>
                    <a:p>
                      <a:pPr marL="0" lvl="0" indent="0" algn="ctr" rtl="0">
                        <a:lnSpc>
                          <a:spcPct val="115000"/>
                        </a:lnSpc>
                        <a:spcBef>
                          <a:spcPts val="0"/>
                        </a:spcBef>
                        <a:spcAft>
                          <a:spcPts val="0"/>
                        </a:spcAft>
                        <a:buNone/>
                      </a:pPr>
                      <a:r>
                        <a:rPr lang="en" sz="1000">
                          <a:latin typeface="Calibri"/>
                          <a:ea typeface="Calibri"/>
                          <a:cs typeface="Calibri"/>
                          <a:sym typeface="Calibri"/>
                        </a:rPr>
                        <a:t>The irradiance data shall be collected using 10 or more bits.</a:t>
                      </a:r>
                      <a:endParaRPr sz="1000">
                        <a:latin typeface="Calibri"/>
                        <a:ea typeface="Calibri"/>
                        <a:cs typeface="Calibri"/>
                        <a:sym typeface="Calibri"/>
                      </a:endParaRPr>
                    </a:p>
                  </a:txBody>
                  <a:tcPr marL="28575" marR="28575" marT="19050" marB="19050" anchor="ctr">
                    <a:lnL w="9425" cap="flat" cmpd="sng">
                      <a:solidFill>
                        <a:srgbClr val="000000"/>
                      </a:solidFill>
                      <a:prstDash val="solid"/>
                      <a:round/>
                      <a:headEnd type="none" w="sm" len="sm"/>
                      <a:tailEnd type="none" w="sm" len="sm"/>
                    </a:lnL>
                    <a:lnR w="9425" cap="flat" cmpd="sng">
                      <a:solidFill>
                        <a:srgbClr val="000000"/>
                      </a:solidFill>
                      <a:prstDash val="solid"/>
                      <a:round/>
                      <a:headEnd type="none" w="sm" len="sm"/>
                      <a:tailEnd type="none" w="sm" len="sm"/>
                    </a:lnR>
                    <a:lnT w="9425" cap="flat" cmpd="sng">
                      <a:solidFill>
                        <a:srgbClr val="000000"/>
                      </a:solidFill>
                      <a:prstDash val="solid"/>
                      <a:round/>
                      <a:headEnd type="none" w="sm" len="sm"/>
                      <a:tailEnd type="none" w="sm" len="sm"/>
                    </a:lnT>
                    <a:lnB w="9425" cap="flat" cmpd="sng">
                      <a:solidFill>
                        <a:srgbClr val="000000"/>
                      </a:solidFill>
                      <a:prstDash val="solid"/>
                      <a:round/>
                      <a:headEnd type="none" w="sm" len="sm"/>
                      <a:tailEnd type="none" w="sm" len="sm"/>
                    </a:lnB>
                    <a:solidFill>
                      <a:srgbClr val="D9EAD3"/>
                    </a:solidFill>
                  </a:tcPr>
                </a:tc>
                <a:tc>
                  <a:txBody>
                    <a:bodyPr/>
                    <a:lstStyle/>
                    <a:p>
                      <a:pPr marL="0" lvl="0" indent="0" algn="ctr" rtl="0">
                        <a:lnSpc>
                          <a:spcPct val="115000"/>
                        </a:lnSpc>
                        <a:spcBef>
                          <a:spcPts val="0"/>
                        </a:spcBef>
                        <a:spcAft>
                          <a:spcPts val="0"/>
                        </a:spcAft>
                        <a:buNone/>
                      </a:pPr>
                      <a:r>
                        <a:rPr lang="en" sz="1000">
                          <a:latin typeface="Calibri"/>
                          <a:ea typeface="Calibri"/>
                          <a:cs typeface="Calibri"/>
                          <a:sym typeface="Calibri"/>
                        </a:rPr>
                        <a:t>The payload will be tested to show that it collects data at 10 or more bits.</a:t>
                      </a:r>
                      <a:endParaRPr sz="1000">
                        <a:latin typeface="Calibri"/>
                        <a:ea typeface="Calibri"/>
                        <a:cs typeface="Calibri"/>
                        <a:sym typeface="Calibri"/>
                      </a:endParaRPr>
                    </a:p>
                  </a:txBody>
                  <a:tcPr marL="28575" marR="28575" marT="19050" marB="19050" anchor="ctr">
                    <a:lnL w="9425" cap="flat" cmpd="sng">
                      <a:solidFill>
                        <a:srgbClr val="000000"/>
                      </a:solidFill>
                      <a:prstDash val="solid"/>
                      <a:round/>
                      <a:headEnd type="none" w="sm" len="sm"/>
                      <a:tailEnd type="none" w="sm" len="sm"/>
                    </a:lnL>
                    <a:lnR w="9425" cap="flat" cmpd="sng">
                      <a:solidFill>
                        <a:srgbClr val="000000"/>
                      </a:solidFill>
                      <a:prstDash val="solid"/>
                      <a:round/>
                      <a:headEnd type="none" w="sm" len="sm"/>
                      <a:tailEnd type="none" w="sm" len="sm"/>
                    </a:lnR>
                    <a:lnT w="9425" cap="flat" cmpd="sng">
                      <a:solidFill>
                        <a:srgbClr val="000000"/>
                      </a:solidFill>
                      <a:prstDash val="solid"/>
                      <a:round/>
                      <a:headEnd type="none" w="sm" len="sm"/>
                      <a:tailEnd type="none" w="sm" len="sm"/>
                    </a:lnT>
                    <a:lnB w="9425" cap="flat" cmpd="sng">
                      <a:solidFill>
                        <a:srgbClr val="000000"/>
                      </a:solidFill>
                      <a:prstDash val="solid"/>
                      <a:round/>
                      <a:headEnd type="none" w="sm" len="sm"/>
                      <a:tailEnd type="none" w="sm" len="sm"/>
                    </a:lnB>
                    <a:solidFill>
                      <a:srgbClr val="D9EAD3"/>
                    </a:solidFill>
                  </a:tcPr>
                </a:tc>
                <a:tc>
                  <a:txBody>
                    <a:bodyPr/>
                    <a:lstStyle/>
                    <a:p>
                      <a:pPr marL="0" lvl="0" indent="0" algn="ctr" rtl="0">
                        <a:lnSpc>
                          <a:spcPct val="115000"/>
                        </a:lnSpc>
                        <a:spcBef>
                          <a:spcPts val="0"/>
                        </a:spcBef>
                        <a:spcAft>
                          <a:spcPts val="0"/>
                        </a:spcAft>
                        <a:buNone/>
                      </a:pPr>
                      <a:r>
                        <a:rPr lang="en" sz="1000">
                          <a:latin typeface="Calibri"/>
                          <a:ea typeface="Calibri"/>
                          <a:cs typeface="Calibri"/>
                          <a:sym typeface="Calibri"/>
                        </a:rPr>
                        <a:t>T</a:t>
                      </a:r>
                      <a:endParaRPr sz="1000">
                        <a:latin typeface="Calibri"/>
                        <a:ea typeface="Calibri"/>
                        <a:cs typeface="Calibri"/>
                        <a:sym typeface="Calibri"/>
                      </a:endParaRPr>
                    </a:p>
                  </a:txBody>
                  <a:tcPr marL="28575" marR="28575" marT="19050" marB="19050" anchor="ctr">
                    <a:lnL w="9425" cap="flat" cmpd="sng">
                      <a:solidFill>
                        <a:srgbClr val="000000"/>
                      </a:solidFill>
                      <a:prstDash val="solid"/>
                      <a:round/>
                      <a:headEnd type="none" w="sm" len="sm"/>
                      <a:tailEnd type="none" w="sm" len="sm"/>
                    </a:lnL>
                    <a:lnR w="9425" cap="flat" cmpd="sng">
                      <a:solidFill>
                        <a:srgbClr val="000000"/>
                      </a:solidFill>
                      <a:prstDash val="solid"/>
                      <a:round/>
                      <a:headEnd type="none" w="sm" len="sm"/>
                      <a:tailEnd type="none" w="sm" len="sm"/>
                    </a:lnR>
                    <a:lnT w="9425" cap="flat" cmpd="sng">
                      <a:solidFill>
                        <a:srgbClr val="000000"/>
                      </a:solidFill>
                      <a:prstDash val="solid"/>
                      <a:round/>
                      <a:headEnd type="none" w="sm" len="sm"/>
                      <a:tailEnd type="none" w="sm" len="sm"/>
                    </a:lnT>
                    <a:lnB w="9425" cap="flat" cmpd="sng">
                      <a:solidFill>
                        <a:srgbClr val="000000"/>
                      </a:solidFill>
                      <a:prstDash val="solid"/>
                      <a:round/>
                      <a:headEnd type="none" w="sm" len="sm"/>
                      <a:tailEnd type="none" w="sm" len="sm"/>
                    </a:lnB>
                    <a:solidFill>
                      <a:srgbClr val="D9EAD3"/>
                    </a:solidFill>
                  </a:tcPr>
                </a:tc>
                <a:extLst>
                  <a:ext uri="{0D108BD9-81ED-4DB2-BD59-A6C34878D82A}">
                    <a16:rowId xmlns:a16="http://schemas.microsoft.com/office/drawing/2014/main" val="10006"/>
                  </a:ext>
                </a:extLst>
              </a:tr>
              <a:tr h="342900">
                <a:tc>
                  <a:txBody>
                    <a:bodyPr/>
                    <a:lstStyle/>
                    <a:p>
                      <a:pPr marL="0" lvl="0" indent="0" algn="ctr" rtl="0">
                        <a:lnSpc>
                          <a:spcPct val="115000"/>
                        </a:lnSpc>
                        <a:spcBef>
                          <a:spcPts val="0"/>
                        </a:spcBef>
                        <a:spcAft>
                          <a:spcPts val="0"/>
                        </a:spcAft>
                        <a:buNone/>
                      </a:pPr>
                      <a:r>
                        <a:rPr lang="en" sz="1000"/>
                        <a:t>1.13</a:t>
                      </a:r>
                      <a:endParaRPr sz="1000"/>
                    </a:p>
                  </a:txBody>
                  <a:tcPr marL="28575" marR="28575" marT="19050" marB="19050" anchor="ctr">
                    <a:lnL w="9425" cap="flat" cmpd="sng">
                      <a:solidFill>
                        <a:srgbClr val="000000"/>
                      </a:solidFill>
                      <a:prstDash val="solid"/>
                      <a:round/>
                      <a:headEnd type="none" w="sm" len="sm"/>
                      <a:tailEnd type="none" w="sm" len="sm"/>
                    </a:lnL>
                    <a:lnR w="9425" cap="flat" cmpd="sng">
                      <a:solidFill>
                        <a:srgbClr val="000000"/>
                      </a:solidFill>
                      <a:prstDash val="solid"/>
                      <a:round/>
                      <a:headEnd type="none" w="sm" len="sm"/>
                      <a:tailEnd type="none" w="sm" len="sm"/>
                    </a:lnR>
                    <a:lnT w="9425" cap="flat" cmpd="sng">
                      <a:solidFill>
                        <a:srgbClr val="000000"/>
                      </a:solidFill>
                      <a:prstDash val="solid"/>
                      <a:round/>
                      <a:headEnd type="none" w="sm" len="sm"/>
                      <a:tailEnd type="none" w="sm" len="sm"/>
                    </a:lnT>
                    <a:lnB w="9425" cap="flat" cmpd="sng">
                      <a:solidFill>
                        <a:srgbClr val="000000"/>
                      </a:solidFill>
                      <a:prstDash val="solid"/>
                      <a:round/>
                      <a:headEnd type="none" w="sm" len="sm"/>
                      <a:tailEnd type="none" w="sm" len="sm"/>
                    </a:lnB>
                    <a:solidFill>
                      <a:srgbClr val="D9EAD3"/>
                    </a:solidFill>
                  </a:tcPr>
                </a:tc>
                <a:tc>
                  <a:txBody>
                    <a:bodyPr/>
                    <a:lstStyle/>
                    <a:p>
                      <a:pPr marL="0" lvl="0" indent="0" algn="ctr" rtl="0">
                        <a:lnSpc>
                          <a:spcPct val="115000"/>
                        </a:lnSpc>
                        <a:spcBef>
                          <a:spcPts val="0"/>
                        </a:spcBef>
                        <a:spcAft>
                          <a:spcPts val="0"/>
                        </a:spcAft>
                        <a:buNone/>
                      </a:pPr>
                      <a:r>
                        <a:rPr lang="en" sz="1000">
                          <a:latin typeface="Calibri"/>
                          <a:ea typeface="Calibri"/>
                          <a:cs typeface="Calibri"/>
                          <a:sym typeface="Calibri"/>
                        </a:rPr>
                        <a:t>Data Storage</a:t>
                      </a:r>
                      <a:endParaRPr sz="1000">
                        <a:latin typeface="Calibri"/>
                        <a:ea typeface="Calibri"/>
                        <a:cs typeface="Calibri"/>
                        <a:sym typeface="Calibri"/>
                      </a:endParaRPr>
                    </a:p>
                  </a:txBody>
                  <a:tcPr marL="28575" marR="28575" marT="19050" marB="19050" anchor="ctr">
                    <a:lnL w="9425" cap="flat" cmpd="sng">
                      <a:solidFill>
                        <a:srgbClr val="000000"/>
                      </a:solidFill>
                      <a:prstDash val="solid"/>
                      <a:round/>
                      <a:headEnd type="none" w="sm" len="sm"/>
                      <a:tailEnd type="none" w="sm" len="sm"/>
                    </a:lnL>
                    <a:lnR w="9425" cap="flat" cmpd="sng">
                      <a:solidFill>
                        <a:srgbClr val="000000"/>
                      </a:solidFill>
                      <a:prstDash val="solid"/>
                      <a:round/>
                      <a:headEnd type="none" w="sm" len="sm"/>
                      <a:tailEnd type="none" w="sm" len="sm"/>
                    </a:lnR>
                    <a:lnT w="9425" cap="flat" cmpd="sng">
                      <a:solidFill>
                        <a:srgbClr val="000000"/>
                      </a:solidFill>
                      <a:prstDash val="solid"/>
                      <a:round/>
                      <a:headEnd type="none" w="sm" len="sm"/>
                      <a:tailEnd type="none" w="sm" len="sm"/>
                    </a:lnT>
                    <a:lnB w="9425" cap="flat" cmpd="sng">
                      <a:solidFill>
                        <a:srgbClr val="000000"/>
                      </a:solidFill>
                      <a:prstDash val="solid"/>
                      <a:round/>
                      <a:headEnd type="none" w="sm" len="sm"/>
                      <a:tailEnd type="none" w="sm" len="sm"/>
                    </a:lnB>
                    <a:solidFill>
                      <a:srgbClr val="D9EAD3"/>
                    </a:solidFill>
                  </a:tcPr>
                </a:tc>
                <a:tc>
                  <a:txBody>
                    <a:bodyPr/>
                    <a:lstStyle/>
                    <a:p>
                      <a:pPr marL="0" lvl="0" indent="0" algn="ctr" rtl="0">
                        <a:lnSpc>
                          <a:spcPct val="115000"/>
                        </a:lnSpc>
                        <a:spcBef>
                          <a:spcPts val="0"/>
                        </a:spcBef>
                        <a:spcAft>
                          <a:spcPts val="0"/>
                        </a:spcAft>
                        <a:buNone/>
                      </a:pPr>
                      <a:r>
                        <a:rPr lang="en" sz="1000">
                          <a:latin typeface="Calibri"/>
                          <a:ea typeface="Calibri"/>
                          <a:cs typeface="Calibri"/>
                          <a:sym typeface="Calibri"/>
                        </a:rPr>
                        <a:t>The payload shall be able to collect and store at least 100 Mb of data for 24 hours.</a:t>
                      </a:r>
                      <a:endParaRPr sz="1000">
                        <a:latin typeface="Calibri"/>
                        <a:ea typeface="Calibri"/>
                        <a:cs typeface="Calibri"/>
                        <a:sym typeface="Calibri"/>
                      </a:endParaRPr>
                    </a:p>
                  </a:txBody>
                  <a:tcPr marL="28575" marR="28575" marT="19050" marB="19050" anchor="ctr">
                    <a:lnL w="9425" cap="flat" cmpd="sng">
                      <a:solidFill>
                        <a:srgbClr val="000000"/>
                      </a:solidFill>
                      <a:prstDash val="solid"/>
                      <a:round/>
                      <a:headEnd type="none" w="sm" len="sm"/>
                      <a:tailEnd type="none" w="sm" len="sm"/>
                    </a:lnL>
                    <a:lnR w="9425" cap="flat" cmpd="sng">
                      <a:solidFill>
                        <a:srgbClr val="000000"/>
                      </a:solidFill>
                      <a:prstDash val="solid"/>
                      <a:round/>
                      <a:headEnd type="none" w="sm" len="sm"/>
                      <a:tailEnd type="none" w="sm" len="sm"/>
                    </a:lnR>
                    <a:lnT w="9425" cap="flat" cmpd="sng">
                      <a:solidFill>
                        <a:srgbClr val="000000"/>
                      </a:solidFill>
                      <a:prstDash val="solid"/>
                      <a:round/>
                      <a:headEnd type="none" w="sm" len="sm"/>
                      <a:tailEnd type="none" w="sm" len="sm"/>
                    </a:lnT>
                    <a:lnB w="9425" cap="flat" cmpd="sng">
                      <a:solidFill>
                        <a:srgbClr val="000000"/>
                      </a:solidFill>
                      <a:prstDash val="solid"/>
                      <a:round/>
                      <a:headEnd type="none" w="sm" len="sm"/>
                      <a:tailEnd type="none" w="sm" len="sm"/>
                    </a:lnB>
                    <a:solidFill>
                      <a:srgbClr val="D9EAD3"/>
                    </a:solidFill>
                  </a:tcPr>
                </a:tc>
                <a:tc>
                  <a:txBody>
                    <a:bodyPr/>
                    <a:lstStyle/>
                    <a:p>
                      <a:pPr marL="0" lvl="0" indent="0" algn="ctr" rtl="0">
                        <a:lnSpc>
                          <a:spcPct val="115000"/>
                        </a:lnSpc>
                        <a:spcBef>
                          <a:spcPts val="0"/>
                        </a:spcBef>
                        <a:spcAft>
                          <a:spcPts val="0"/>
                        </a:spcAft>
                        <a:buNone/>
                      </a:pPr>
                      <a:r>
                        <a:rPr lang="en" sz="1000">
                          <a:latin typeface="Calibri"/>
                          <a:ea typeface="Calibri"/>
                          <a:cs typeface="Calibri"/>
                          <a:sym typeface="Calibri"/>
                        </a:rPr>
                        <a:t>120 Mb of experimental data will be collected and stored during overall system testing.</a:t>
                      </a:r>
                      <a:endParaRPr sz="1000">
                        <a:latin typeface="Calibri"/>
                        <a:ea typeface="Calibri"/>
                        <a:cs typeface="Calibri"/>
                        <a:sym typeface="Calibri"/>
                      </a:endParaRPr>
                    </a:p>
                  </a:txBody>
                  <a:tcPr marL="28575" marR="28575" marT="19050" marB="19050" anchor="ctr">
                    <a:lnL w="9425" cap="flat" cmpd="sng">
                      <a:solidFill>
                        <a:srgbClr val="000000"/>
                      </a:solidFill>
                      <a:prstDash val="solid"/>
                      <a:round/>
                      <a:headEnd type="none" w="sm" len="sm"/>
                      <a:tailEnd type="none" w="sm" len="sm"/>
                    </a:lnL>
                    <a:lnR w="9425" cap="flat" cmpd="sng">
                      <a:solidFill>
                        <a:srgbClr val="000000"/>
                      </a:solidFill>
                      <a:prstDash val="solid"/>
                      <a:round/>
                      <a:headEnd type="none" w="sm" len="sm"/>
                      <a:tailEnd type="none" w="sm" len="sm"/>
                    </a:lnR>
                    <a:lnT w="9425" cap="flat" cmpd="sng">
                      <a:solidFill>
                        <a:srgbClr val="000000"/>
                      </a:solidFill>
                      <a:prstDash val="solid"/>
                      <a:round/>
                      <a:headEnd type="none" w="sm" len="sm"/>
                      <a:tailEnd type="none" w="sm" len="sm"/>
                    </a:lnT>
                    <a:lnB w="9425" cap="flat" cmpd="sng">
                      <a:solidFill>
                        <a:srgbClr val="000000"/>
                      </a:solidFill>
                      <a:prstDash val="solid"/>
                      <a:round/>
                      <a:headEnd type="none" w="sm" len="sm"/>
                      <a:tailEnd type="none" w="sm" len="sm"/>
                    </a:lnB>
                    <a:solidFill>
                      <a:srgbClr val="D9EAD3"/>
                    </a:solidFill>
                  </a:tcPr>
                </a:tc>
                <a:tc>
                  <a:txBody>
                    <a:bodyPr/>
                    <a:lstStyle/>
                    <a:p>
                      <a:pPr marL="0" lvl="0" indent="0" algn="ctr" rtl="0">
                        <a:lnSpc>
                          <a:spcPct val="115000"/>
                        </a:lnSpc>
                        <a:spcBef>
                          <a:spcPts val="0"/>
                        </a:spcBef>
                        <a:spcAft>
                          <a:spcPts val="0"/>
                        </a:spcAft>
                        <a:buNone/>
                      </a:pPr>
                      <a:r>
                        <a:rPr lang="en" sz="1000">
                          <a:latin typeface="Calibri"/>
                          <a:ea typeface="Calibri"/>
                          <a:cs typeface="Calibri"/>
                          <a:sym typeface="Calibri"/>
                        </a:rPr>
                        <a:t>T</a:t>
                      </a:r>
                      <a:endParaRPr sz="1000">
                        <a:latin typeface="Calibri"/>
                        <a:ea typeface="Calibri"/>
                        <a:cs typeface="Calibri"/>
                        <a:sym typeface="Calibri"/>
                      </a:endParaRPr>
                    </a:p>
                  </a:txBody>
                  <a:tcPr marL="28575" marR="28575" marT="19050" marB="19050" anchor="ctr">
                    <a:lnL w="9425" cap="flat" cmpd="sng">
                      <a:solidFill>
                        <a:srgbClr val="000000"/>
                      </a:solidFill>
                      <a:prstDash val="solid"/>
                      <a:round/>
                      <a:headEnd type="none" w="sm" len="sm"/>
                      <a:tailEnd type="none" w="sm" len="sm"/>
                    </a:lnL>
                    <a:lnR w="9425" cap="flat" cmpd="sng">
                      <a:solidFill>
                        <a:srgbClr val="000000"/>
                      </a:solidFill>
                      <a:prstDash val="solid"/>
                      <a:round/>
                      <a:headEnd type="none" w="sm" len="sm"/>
                      <a:tailEnd type="none" w="sm" len="sm"/>
                    </a:lnR>
                    <a:lnT w="9425" cap="flat" cmpd="sng">
                      <a:solidFill>
                        <a:srgbClr val="000000"/>
                      </a:solidFill>
                      <a:prstDash val="solid"/>
                      <a:round/>
                      <a:headEnd type="none" w="sm" len="sm"/>
                      <a:tailEnd type="none" w="sm" len="sm"/>
                    </a:lnT>
                    <a:lnB w="9425" cap="flat" cmpd="sng">
                      <a:solidFill>
                        <a:srgbClr val="000000"/>
                      </a:solidFill>
                      <a:prstDash val="solid"/>
                      <a:round/>
                      <a:headEnd type="none" w="sm" len="sm"/>
                      <a:tailEnd type="none" w="sm" len="sm"/>
                    </a:lnB>
                    <a:solidFill>
                      <a:srgbClr val="D9EAD3"/>
                    </a:solidFill>
                  </a:tcPr>
                </a:tc>
                <a:extLst>
                  <a:ext uri="{0D108BD9-81ED-4DB2-BD59-A6C34878D82A}">
                    <a16:rowId xmlns:a16="http://schemas.microsoft.com/office/drawing/2014/main" val="10007"/>
                  </a:ext>
                </a:extLst>
              </a:tr>
            </a:tbl>
          </a:graphicData>
        </a:graphic>
      </p:graphicFrame>
      <p:sp>
        <p:nvSpPr>
          <p:cNvPr id="1196" name="Google Shape;1196;p114"/>
          <p:cNvSpPr txBox="1">
            <a:spLocks noGrp="1"/>
          </p:cNvSpPr>
          <p:nvPr>
            <p:ph type="title" idx="4294967295"/>
          </p:nvPr>
        </p:nvSpPr>
        <p:spPr>
          <a:xfrm>
            <a:off x="455925" y="8367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Design Requirements</a:t>
            </a:r>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1200"/>
        <p:cNvGrpSpPr/>
        <p:nvPr/>
      </p:nvGrpSpPr>
      <p:grpSpPr>
        <a:xfrm>
          <a:off x="0" y="0"/>
          <a:ext cx="0" cy="0"/>
          <a:chOff x="0" y="0"/>
          <a:chExt cx="0" cy="0"/>
        </a:xfrm>
      </p:grpSpPr>
      <p:sp>
        <p:nvSpPr>
          <p:cNvPr id="1201" name="Google Shape;1201;p115"/>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102</a:t>
            </a:fld>
            <a:endParaRPr/>
          </a:p>
        </p:txBody>
      </p:sp>
      <p:graphicFrame>
        <p:nvGraphicFramePr>
          <p:cNvPr id="1202" name="Google Shape;1202;p115"/>
          <p:cNvGraphicFramePr/>
          <p:nvPr/>
        </p:nvGraphicFramePr>
        <p:xfrm>
          <a:off x="147638" y="1408975"/>
          <a:ext cx="3000000" cy="3000000"/>
        </p:xfrm>
        <a:graphic>
          <a:graphicData uri="http://schemas.openxmlformats.org/drawingml/2006/table">
            <a:tbl>
              <a:tblPr>
                <a:noFill/>
                <a:tableStyleId>{CA2AB685-583F-4329-80CD-AB5238CA0511}</a:tableStyleId>
              </a:tblPr>
              <a:tblGrid>
                <a:gridCol w="952500">
                  <a:extLst>
                    <a:ext uri="{9D8B030D-6E8A-4147-A177-3AD203B41FA5}">
                      <a16:colId xmlns:a16="http://schemas.microsoft.com/office/drawing/2014/main" val="20000"/>
                    </a:ext>
                  </a:extLst>
                </a:gridCol>
                <a:gridCol w="1266825">
                  <a:extLst>
                    <a:ext uri="{9D8B030D-6E8A-4147-A177-3AD203B41FA5}">
                      <a16:colId xmlns:a16="http://schemas.microsoft.com/office/drawing/2014/main" val="20001"/>
                    </a:ext>
                  </a:extLst>
                </a:gridCol>
                <a:gridCol w="3171825">
                  <a:extLst>
                    <a:ext uri="{9D8B030D-6E8A-4147-A177-3AD203B41FA5}">
                      <a16:colId xmlns:a16="http://schemas.microsoft.com/office/drawing/2014/main" val="20002"/>
                    </a:ext>
                  </a:extLst>
                </a:gridCol>
                <a:gridCol w="2505075">
                  <a:extLst>
                    <a:ext uri="{9D8B030D-6E8A-4147-A177-3AD203B41FA5}">
                      <a16:colId xmlns:a16="http://schemas.microsoft.com/office/drawing/2014/main" val="20003"/>
                    </a:ext>
                  </a:extLst>
                </a:gridCol>
                <a:gridCol w="952500">
                  <a:extLst>
                    <a:ext uri="{9D8B030D-6E8A-4147-A177-3AD203B41FA5}">
                      <a16:colId xmlns:a16="http://schemas.microsoft.com/office/drawing/2014/main" val="20004"/>
                    </a:ext>
                  </a:extLst>
                </a:gridCol>
              </a:tblGrid>
              <a:tr h="342900">
                <a:tc>
                  <a:txBody>
                    <a:bodyPr/>
                    <a:lstStyle/>
                    <a:p>
                      <a:pPr marL="0" lvl="0" indent="0" algn="ctr" rtl="0">
                        <a:lnSpc>
                          <a:spcPct val="115000"/>
                        </a:lnSpc>
                        <a:spcBef>
                          <a:spcPts val="0"/>
                        </a:spcBef>
                        <a:spcAft>
                          <a:spcPts val="0"/>
                        </a:spcAft>
                        <a:buNone/>
                      </a:pPr>
                      <a:r>
                        <a:rPr lang="en" sz="1000" b="1">
                          <a:latin typeface="Calibri"/>
                          <a:ea typeface="Calibri"/>
                          <a:cs typeface="Calibri"/>
                          <a:sym typeface="Calibri"/>
                        </a:rPr>
                        <a:t>RQMT ID</a:t>
                      </a:r>
                      <a:endParaRPr sz="1000" b="1">
                        <a:latin typeface="Calibri"/>
                        <a:ea typeface="Calibri"/>
                        <a:cs typeface="Calibri"/>
                        <a:sym typeface="Calibri"/>
                      </a:endParaRPr>
                    </a:p>
                  </a:txBody>
                  <a:tcPr marL="28575" marR="28575" marT="19050" marB="19050" anchor="ctr">
                    <a:lnL w="9425" cap="flat" cmpd="sng">
                      <a:solidFill>
                        <a:srgbClr val="000000"/>
                      </a:solidFill>
                      <a:prstDash val="solid"/>
                      <a:round/>
                      <a:headEnd type="none" w="sm" len="sm"/>
                      <a:tailEnd type="none" w="sm" len="sm"/>
                    </a:lnL>
                    <a:lnR w="9425" cap="flat" cmpd="sng">
                      <a:solidFill>
                        <a:srgbClr val="000000"/>
                      </a:solidFill>
                      <a:prstDash val="solid"/>
                      <a:round/>
                      <a:headEnd type="none" w="sm" len="sm"/>
                      <a:tailEnd type="none" w="sm" len="sm"/>
                    </a:lnR>
                    <a:lnT w="9425" cap="flat" cmpd="sng">
                      <a:solidFill>
                        <a:srgbClr val="000000"/>
                      </a:solidFill>
                      <a:prstDash val="solid"/>
                      <a:round/>
                      <a:headEnd type="none" w="sm" len="sm"/>
                      <a:tailEnd type="none" w="sm" len="sm"/>
                    </a:lnT>
                    <a:lnB w="9425" cap="flat" cmpd="sng">
                      <a:solidFill>
                        <a:srgbClr val="000000"/>
                      </a:solidFill>
                      <a:prstDash val="solid"/>
                      <a:round/>
                      <a:headEnd type="none" w="sm" len="sm"/>
                      <a:tailEnd type="none" w="sm" len="sm"/>
                    </a:lnB>
                    <a:solidFill>
                      <a:srgbClr val="CFE2F3"/>
                    </a:solidFill>
                  </a:tcPr>
                </a:tc>
                <a:tc>
                  <a:txBody>
                    <a:bodyPr/>
                    <a:lstStyle/>
                    <a:p>
                      <a:pPr marL="0" lvl="0" indent="0" algn="ctr" rtl="0">
                        <a:lnSpc>
                          <a:spcPct val="115000"/>
                        </a:lnSpc>
                        <a:spcBef>
                          <a:spcPts val="0"/>
                        </a:spcBef>
                        <a:spcAft>
                          <a:spcPts val="0"/>
                        </a:spcAft>
                        <a:buNone/>
                      </a:pPr>
                      <a:r>
                        <a:rPr lang="en" sz="1000" b="1">
                          <a:latin typeface="Calibri"/>
                          <a:ea typeface="Calibri"/>
                          <a:cs typeface="Calibri"/>
                          <a:sym typeface="Calibri"/>
                        </a:rPr>
                        <a:t>RQMT Title</a:t>
                      </a:r>
                      <a:endParaRPr sz="1000" b="1">
                        <a:latin typeface="Calibri"/>
                        <a:ea typeface="Calibri"/>
                        <a:cs typeface="Calibri"/>
                        <a:sym typeface="Calibri"/>
                      </a:endParaRPr>
                    </a:p>
                  </a:txBody>
                  <a:tcPr marL="28575" marR="28575" marT="19050" marB="19050" anchor="ctr">
                    <a:lnL w="9425" cap="flat" cmpd="sng">
                      <a:solidFill>
                        <a:srgbClr val="000000"/>
                      </a:solidFill>
                      <a:prstDash val="solid"/>
                      <a:round/>
                      <a:headEnd type="none" w="sm" len="sm"/>
                      <a:tailEnd type="none" w="sm" len="sm"/>
                    </a:lnL>
                    <a:lnR w="9425" cap="flat" cmpd="sng">
                      <a:solidFill>
                        <a:srgbClr val="000000"/>
                      </a:solidFill>
                      <a:prstDash val="solid"/>
                      <a:round/>
                      <a:headEnd type="none" w="sm" len="sm"/>
                      <a:tailEnd type="none" w="sm" len="sm"/>
                    </a:lnR>
                    <a:lnT w="9425" cap="flat" cmpd="sng">
                      <a:solidFill>
                        <a:srgbClr val="000000"/>
                      </a:solidFill>
                      <a:prstDash val="solid"/>
                      <a:round/>
                      <a:headEnd type="none" w="sm" len="sm"/>
                      <a:tailEnd type="none" w="sm" len="sm"/>
                    </a:lnT>
                    <a:lnB w="9425" cap="flat" cmpd="sng">
                      <a:solidFill>
                        <a:srgbClr val="000000"/>
                      </a:solidFill>
                      <a:prstDash val="solid"/>
                      <a:round/>
                      <a:headEnd type="none" w="sm" len="sm"/>
                      <a:tailEnd type="none" w="sm" len="sm"/>
                    </a:lnB>
                    <a:solidFill>
                      <a:srgbClr val="CFE2F3"/>
                    </a:solidFill>
                  </a:tcPr>
                </a:tc>
                <a:tc>
                  <a:txBody>
                    <a:bodyPr/>
                    <a:lstStyle/>
                    <a:p>
                      <a:pPr marL="0" lvl="0" indent="0" algn="ctr" rtl="0">
                        <a:lnSpc>
                          <a:spcPct val="115000"/>
                        </a:lnSpc>
                        <a:spcBef>
                          <a:spcPts val="0"/>
                        </a:spcBef>
                        <a:spcAft>
                          <a:spcPts val="0"/>
                        </a:spcAft>
                        <a:buNone/>
                      </a:pPr>
                      <a:r>
                        <a:rPr lang="en" sz="1000" b="1">
                          <a:latin typeface="Calibri"/>
                          <a:ea typeface="Calibri"/>
                          <a:cs typeface="Calibri"/>
                          <a:sym typeface="Calibri"/>
                        </a:rPr>
                        <a:t>RQMT Text</a:t>
                      </a:r>
                      <a:endParaRPr sz="1000" b="1">
                        <a:latin typeface="Calibri"/>
                        <a:ea typeface="Calibri"/>
                        <a:cs typeface="Calibri"/>
                        <a:sym typeface="Calibri"/>
                      </a:endParaRPr>
                    </a:p>
                  </a:txBody>
                  <a:tcPr marL="28575" marR="28575" marT="19050" marB="19050" anchor="ctr">
                    <a:lnL w="9425" cap="flat" cmpd="sng">
                      <a:solidFill>
                        <a:srgbClr val="000000"/>
                      </a:solidFill>
                      <a:prstDash val="solid"/>
                      <a:round/>
                      <a:headEnd type="none" w="sm" len="sm"/>
                      <a:tailEnd type="none" w="sm" len="sm"/>
                    </a:lnL>
                    <a:lnR w="9425" cap="flat" cmpd="sng">
                      <a:solidFill>
                        <a:srgbClr val="000000"/>
                      </a:solidFill>
                      <a:prstDash val="solid"/>
                      <a:round/>
                      <a:headEnd type="none" w="sm" len="sm"/>
                      <a:tailEnd type="none" w="sm" len="sm"/>
                    </a:lnR>
                    <a:lnT w="9425" cap="flat" cmpd="sng">
                      <a:solidFill>
                        <a:srgbClr val="000000"/>
                      </a:solidFill>
                      <a:prstDash val="solid"/>
                      <a:round/>
                      <a:headEnd type="none" w="sm" len="sm"/>
                      <a:tailEnd type="none" w="sm" len="sm"/>
                    </a:lnT>
                    <a:lnB w="9425" cap="flat" cmpd="sng">
                      <a:solidFill>
                        <a:srgbClr val="000000"/>
                      </a:solidFill>
                      <a:prstDash val="solid"/>
                      <a:round/>
                      <a:headEnd type="none" w="sm" len="sm"/>
                      <a:tailEnd type="none" w="sm" len="sm"/>
                    </a:lnB>
                    <a:solidFill>
                      <a:srgbClr val="CFE2F3"/>
                    </a:solidFill>
                  </a:tcPr>
                </a:tc>
                <a:tc>
                  <a:txBody>
                    <a:bodyPr/>
                    <a:lstStyle/>
                    <a:p>
                      <a:pPr marL="0" lvl="0" indent="0" algn="ctr" rtl="0">
                        <a:lnSpc>
                          <a:spcPct val="115000"/>
                        </a:lnSpc>
                        <a:spcBef>
                          <a:spcPts val="0"/>
                        </a:spcBef>
                        <a:spcAft>
                          <a:spcPts val="0"/>
                        </a:spcAft>
                        <a:buNone/>
                      </a:pPr>
                      <a:r>
                        <a:rPr lang="en" sz="1000" b="1">
                          <a:latin typeface="Calibri"/>
                          <a:ea typeface="Calibri"/>
                          <a:cs typeface="Calibri"/>
                          <a:sym typeface="Calibri"/>
                        </a:rPr>
                        <a:t>Verification Approach</a:t>
                      </a:r>
                      <a:endParaRPr sz="1000" b="1">
                        <a:latin typeface="Calibri"/>
                        <a:ea typeface="Calibri"/>
                        <a:cs typeface="Calibri"/>
                        <a:sym typeface="Calibri"/>
                      </a:endParaRPr>
                    </a:p>
                  </a:txBody>
                  <a:tcPr marL="28575" marR="28575" marT="19050" marB="19050" anchor="ctr">
                    <a:lnL w="9425" cap="flat" cmpd="sng">
                      <a:solidFill>
                        <a:srgbClr val="000000"/>
                      </a:solidFill>
                      <a:prstDash val="solid"/>
                      <a:round/>
                      <a:headEnd type="none" w="sm" len="sm"/>
                      <a:tailEnd type="none" w="sm" len="sm"/>
                    </a:lnL>
                    <a:lnR w="9425" cap="flat" cmpd="sng">
                      <a:solidFill>
                        <a:srgbClr val="000000"/>
                      </a:solidFill>
                      <a:prstDash val="solid"/>
                      <a:round/>
                      <a:headEnd type="none" w="sm" len="sm"/>
                      <a:tailEnd type="none" w="sm" len="sm"/>
                    </a:lnR>
                    <a:lnT w="9425" cap="flat" cmpd="sng">
                      <a:solidFill>
                        <a:srgbClr val="000000"/>
                      </a:solidFill>
                      <a:prstDash val="solid"/>
                      <a:round/>
                      <a:headEnd type="none" w="sm" len="sm"/>
                      <a:tailEnd type="none" w="sm" len="sm"/>
                    </a:lnT>
                    <a:lnB w="9425" cap="flat" cmpd="sng">
                      <a:solidFill>
                        <a:srgbClr val="000000"/>
                      </a:solidFill>
                      <a:prstDash val="solid"/>
                      <a:round/>
                      <a:headEnd type="none" w="sm" len="sm"/>
                      <a:tailEnd type="none" w="sm" len="sm"/>
                    </a:lnB>
                    <a:solidFill>
                      <a:srgbClr val="CFE2F3"/>
                    </a:solidFill>
                  </a:tcPr>
                </a:tc>
                <a:tc>
                  <a:txBody>
                    <a:bodyPr/>
                    <a:lstStyle/>
                    <a:p>
                      <a:pPr marL="0" lvl="0" indent="0" algn="ctr" rtl="0">
                        <a:lnSpc>
                          <a:spcPct val="115000"/>
                        </a:lnSpc>
                        <a:spcBef>
                          <a:spcPts val="0"/>
                        </a:spcBef>
                        <a:spcAft>
                          <a:spcPts val="0"/>
                        </a:spcAft>
                        <a:buNone/>
                      </a:pPr>
                      <a:r>
                        <a:rPr lang="en" sz="1000" b="1">
                          <a:latin typeface="Calibri"/>
                          <a:ea typeface="Calibri"/>
                          <a:cs typeface="Calibri"/>
                          <a:sym typeface="Calibri"/>
                        </a:rPr>
                        <a:t>Verification Method</a:t>
                      </a:r>
                      <a:endParaRPr sz="1000" b="1">
                        <a:latin typeface="Calibri"/>
                        <a:ea typeface="Calibri"/>
                        <a:cs typeface="Calibri"/>
                        <a:sym typeface="Calibri"/>
                      </a:endParaRPr>
                    </a:p>
                  </a:txBody>
                  <a:tcPr marL="28575" marR="28575" marT="19050" marB="19050" anchor="ctr">
                    <a:lnL w="9425" cap="flat" cmpd="sng">
                      <a:solidFill>
                        <a:srgbClr val="000000"/>
                      </a:solidFill>
                      <a:prstDash val="solid"/>
                      <a:round/>
                      <a:headEnd type="none" w="sm" len="sm"/>
                      <a:tailEnd type="none" w="sm" len="sm"/>
                    </a:lnL>
                    <a:lnR w="9425" cap="flat" cmpd="sng">
                      <a:solidFill>
                        <a:srgbClr val="000000"/>
                      </a:solidFill>
                      <a:prstDash val="solid"/>
                      <a:round/>
                      <a:headEnd type="none" w="sm" len="sm"/>
                      <a:tailEnd type="none" w="sm" len="sm"/>
                    </a:lnR>
                    <a:lnT w="9425" cap="flat" cmpd="sng">
                      <a:solidFill>
                        <a:srgbClr val="000000"/>
                      </a:solidFill>
                      <a:prstDash val="solid"/>
                      <a:round/>
                      <a:headEnd type="none" w="sm" len="sm"/>
                      <a:tailEnd type="none" w="sm" len="sm"/>
                    </a:lnT>
                    <a:lnB w="9425" cap="flat" cmpd="sng">
                      <a:solidFill>
                        <a:srgbClr val="000000"/>
                      </a:solidFill>
                      <a:prstDash val="solid"/>
                      <a:round/>
                      <a:headEnd type="none" w="sm" len="sm"/>
                      <a:tailEnd type="none" w="sm" len="sm"/>
                    </a:lnB>
                    <a:solidFill>
                      <a:srgbClr val="CFE2F3"/>
                    </a:solidFill>
                  </a:tcPr>
                </a:tc>
                <a:extLst>
                  <a:ext uri="{0D108BD9-81ED-4DB2-BD59-A6C34878D82A}">
                    <a16:rowId xmlns:a16="http://schemas.microsoft.com/office/drawing/2014/main" val="10000"/>
                  </a:ext>
                </a:extLst>
              </a:tr>
              <a:tr h="495300">
                <a:tc>
                  <a:txBody>
                    <a:bodyPr/>
                    <a:lstStyle/>
                    <a:p>
                      <a:pPr marL="0" lvl="0" indent="0" algn="ctr" rtl="0">
                        <a:lnSpc>
                          <a:spcPct val="115000"/>
                        </a:lnSpc>
                        <a:spcBef>
                          <a:spcPts val="0"/>
                        </a:spcBef>
                        <a:spcAft>
                          <a:spcPts val="0"/>
                        </a:spcAft>
                        <a:buNone/>
                      </a:pPr>
                      <a:r>
                        <a:rPr lang="en" sz="1000">
                          <a:latin typeface="Calibri"/>
                          <a:ea typeface="Calibri"/>
                          <a:cs typeface="Calibri"/>
                          <a:sym typeface="Calibri"/>
                        </a:rPr>
                        <a:t>2.1</a:t>
                      </a:r>
                      <a:endParaRPr sz="1000">
                        <a:latin typeface="Calibri"/>
                        <a:ea typeface="Calibri"/>
                        <a:cs typeface="Calibri"/>
                        <a:sym typeface="Calibri"/>
                      </a:endParaRPr>
                    </a:p>
                  </a:txBody>
                  <a:tcPr marL="28575" marR="28575" marT="19050" marB="19050" anchor="ctr">
                    <a:lnL w="9425" cap="flat" cmpd="sng">
                      <a:solidFill>
                        <a:srgbClr val="000000"/>
                      </a:solidFill>
                      <a:prstDash val="solid"/>
                      <a:round/>
                      <a:headEnd type="none" w="sm" len="sm"/>
                      <a:tailEnd type="none" w="sm" len="sm"/>
                    </a:lnL>
                    <a:lnR w="9425" cap="flat" cmpd="sng">
                      <a:solidFill>
                        <a:srgbClr val="000000"/>
                      </a:solidFill>
                      <a:prstDash val="solid"/>
                      <a:round/>
                      <a:headEnd type="none" w="sm" len="sm"/>
                      <a:tailEnd type="none" w="sm" len="sm"/>
                    </a:lnR>
                    <a:lnT w="9425" cap="flat" cmpd="sng">
                      <a:solidFill>
                        <a:srgbClr val="000000"/>
                      </a:solidFill>
                      <a:prstDash val="solid"/>
                      <a:round/>
                      <a:headEnd type="none" w="sm" len="sm"/>
                      <a:tailEnd type="none" w="sm" len="sm"/>
                    </a:lnT>
                    <a:lnB w="9425" cap="flat" cmpd="sng">
                      <a:solidFill>
                        <a:srgbClr val="000000"/>
                      </a:solidFill>
                      <a:prstDash val="solid"/>
                      <a:round/>
                      <a:headEnd type="none" w="sm" len="sm"/>
                      <a:tailEnd type="none" w="sm" len="sm"/>
                    </a:lnB>
                    <a:solidFill>
                      <a:srgbClr val="D9EAD3"/>
                    </a:solidFill>
                  </a:tcPr>
                </a:tc>
                <a:tc>
                  <a:txBody>
                    <a:bodyPr/>
                    <a:lstStyle/>
                    <a:p>
                      <a:pPr marL="0" lvl="0" indent="0" algn="ctr" rtl="0">
                        <a:lnSpc>
                          <a:spcPct val="115000"/>
                        </a:lnSpc>
                        <a:spcBef>
                          <a:spcPts val="0"/>
                        </a:spcBef>
                        <a:spcAft>
                          <a:spcPts val="0"/>
                        </a:spcAft>
                        <a:buNone/>
                      </a:pPr>
                      <a:r>
                        <a:rPr lang="en" sz="1000">
                          <a:latin typeface="Calibri"/>
                          <a:ea typeface="Calibri"/>
                          <a:cs typeface="Calibri"/>
                          <a:sym typeface="Calibri"/>
                        </a:rPr>
                        <a:t>Payload Mass</a:t>
                      </a:r>
                      <a:endParaRPr sz="1000">
                        <a:latin typeface="Calibri"/>
                        <a:ea typeface="Calibri"/>
                        <a:cs typeface="Calibri"/>
                        <a:sym typeface="Calibri"/>
                      </a:endParaRPr>
                    </a:p>
                  </a:txBody>
                  <a:tcPr marL="28575" marR="28575" marT="19050" marB="19050" anchor="ctr">
                    <a:lnL w="9425" cap="flat" cmpd="sng">
                      <a:solidFill>
                        <a:srgbClr val="000000"/>
                      </a:solidFill>
                      <a:prstDash val="solid"/>
                      <a:round/>
                      <a:headEnd type="none" w="sm" len="sm"/>
                      <a:tailEnd type="none" w="sm" len="sm"/>
                    </a:lnL>
                    <a:lnR w="9425" cap="flat" cmpd="sng">
                      <a:solidFill>
                        <a:srgbClr val="000000"/>
                      </a:solidFill>
                      <a:prstDash val="solid"/>
                      <a:round/>
                      <a:headEnd type="none" w="sm" len="sm"/>
                      <a:tailEnd type="none" w="sm" len="sm"/>
                    </a:lnR>
                    <a:lnT w="9425" cap="flat" cmpd="sng">
                      <a:solidFill>
                        <a:srgbClr val="000000"/>
                      </a:solidFill>
                      <a:prstDash val="solid"/>
                      <a:round/>
                      <a:headEnd type="none" w="sm" len="sm"/>
                      <a:tailEnd type="none" w="sm" len="sm"/>
                    </a:lnT>
                    <a:lnB w="9425" cap="flat" cmpd="sng">
                      <a:solidFill>
                        <a:srgbClr val="000000"/>
                      </a:solidFill>
                      <a:prstDash val="solid"/>
                      <a:round/>
                      <a:headEnd type="none" w="sm" len="sm"/>
                      <a:tailEnd type="none" w="sm" len="sm"/>
                    </a:lnB>
                    <a:solidFill>
                      <a:srgbClr val="D9EAD3"/>
                    </a:solidFill>
                  </a:tcPr>
                </a:tc>
                <a:tc>
                  <a:txBody>
                    <a:bodyPr/>
                    <a:lstStyle/>
                    <a:p>
                      <a:pPr marL="0" lvl="0" indent="0" algn="ctr" rtl="0">
                        <a:lnSpc>
                          <a:spcPct val="115000"/>
                        </a:lnSpc>
                        <a:spcBef>
                          <a:spcPts val="0"/>
                        </a:spcBef>
                        <a:spcAft>
                          <a:spcPts val="0"/>
                        </a:spcAft>
                        <a:buNone/>
                      </a:pPr>
                      <a:r>
                        <a:rPr lang="en" sz="1000">
                          <a:latin typeface="Calibri"/>
                          <a:ea typeface="Calibri"/>
                          <a:cs typeface="Calibri"/>
                          <a:sym typeface="Calibri"/>
                        </a:rPr>
                        <a:t>The payload and bus architecture combined shall have a mass of 1.33 kg or less.</a:t>
                      </a:r>
                      <a:endParaRPr sz="1000">
                        <a:latin typeface="Calibri"/>
                        <a:ea typeface="Calibri"/>
                        <a:cs typeface="Calibri"/>
                        <a:sym typeface="Calibri"/>
                      </a:endParaRPr>
                    </a:p>
                  </a:txBody>
                  <a:tcPr marL="28575" marR="28575" marT="19050" marB="19050" anchor="ctr">
                    <a:lnL w="9425" cap="flat" cmpd="sng">
                      <a:solidFill>
                        <a:srgbClr val="000000"/>
                      </a:solidFill>
                      <a:prstDash val="solid"/>
                      <a:round/>
                      <a:headEnd type="none" w="sm" len="sm"/>
                      <a:tailEnd type="none" w="sm" len="sm"/>
                    </a:lnL>
                    <a:lnR w="9425" cap="flat" cmpd="sng">
                      <a:solidFill>
                        <a:srgbClr val="000000"/>
                      </a:solidFill>
                      <a:prstDash val="solid"/>
                      <a:round/>
                      <a:headEnd type="none" w="sm" len="sm"/>
                      <a:tailEnd type="none" w="sm" len="sm"/>
                    </a:lnR>
                    <a:lnT w="9425" cap="flat" cmpd="sng">
                      <a:solidFill>
                        <a:srgbClr val="000000"/>
                      </a:solidFill>
                      <a:prstDash val="solid"/>
                      <a:round/>
                      <a:headEnd type="none" w="sm" len="sm"/>
                      <a:tailEnd type="none" w="sm" len="sm"/>
                    </a:lnT>
                    <a:lnB w="9425" cap="flat" cmpd="sng">
                      <a:solidFill>
                        <a:srgbClr val="000000"/>
                      </a:solidFill>
                      <a:prstDash val="solid"/>
                      <a:round/>
                      <a:headEnd type="none" w="sm" len="sm"/>
                      <a:tailEnd type="none" w="sm" len="sm"/>
                    </a:lnB>
                    <a:solidFill>
                      <a:srgbClr val="D9EAD3"/>
                    </a:solidFill>
                  </a:tcPr>
                </a:tc>
                <a:tc>
                  <a:txBody>
                    <a:bodyPr/>
                    <a:lstStyle/>
                    <a:p>
                      <a:pPr marL="0" lvl="0" indent="0" algn="ctr" rtl="0">
                        <a:lnSpc>
                          <a:spcPct val="115000"/>
                        </a:lnSpc>
                        <a:spcBef>
                          <a:spcPts val="0"/>
                        </a:spcBef>
                        <a:spcAft>
                          <a:spcPts val="0"/>
                        </a:spcAft>
                        <a:buNone/>
                      </a:pPr>
                      <a:r>
                        <a:rPr lang="en" sz="1000">
                          <a:latin typeface="Calibri"/>
                          <a:ea typeface="Calibri"/>
                          <a:cs typeface="Calibri"/>
                          <a:sym typeface="Calibri"/>
                        </a:rPr>
                        <a:t>The mass of all components will be weighed before and after assembly to ensure the total mass is less than 1.33 kg.</a:t>
                      </a:r>
                      <a:endParaRPr sz="1000">
                        <a:latin typeface="Calibri"/>
                        <a:ea typeface="Calibri"/>
                        <a:cs typeface="Calibri"/>
                        <a:sym typeface="Calibri"/>
                      </a:endParaRPr>
                    </a:p>
                  </a:txBody>
                  <a:tcPr marL="28575" marR="28575" marT="19050" marB="19050" anchor="ctr">
                    <a:lnL w="9425" cap="flat" cmpd="sng">
                      <a:solidFill>
                        <a:srgbClr val="000000"/>
                      </a:solidFill>
                      <a:prstDash val="solid"/>
                      <a:round/>
                      <a:headEnd type="none" w="sm" len="sm"/>
                      <a:tailEnd type="none" w="sm" len="sm"/>
                    </a:lnL>
                    <a:lnR w="9425" cap="flat" cmpd="sng">
                      <a:solidFill>
                        <a:srgbClr val="000000"/>
                      </a:solidFill>
                      <a:prstDash val="solid"/>
                      <a:round/>
                      <a:headEnd type="none" w="sm" len="sm"/>
                      <a:tailEnd type="none" w="sm" len="sm"/>
                    </a:lnR>
                    <a:lnT w="9425" cap="flat" cmpd="sng">
                      <a:solidFill>
                        <a:srgbClr val="000000"/>
                      </a:solidFill>
                      <a:prstDash val="solid"/>
                      <a:round/>
                      <a:headEnd type="none" w="sm" len="sm"/>
                      <a:tailEnd type="none" w="sm" len="sm"/>
                    </a:lnT>
                    <a:lnB w="9425" cap="flat" cmpd="sng">
                      <a:solidFill>
                        <a:srgbClr val="000000"/>
                      </a:solidFill>
                      <a:prstDash val="solid"/>
                      <a:round/>
                      <a:headEnd type="none" w="sm" len="sm"/>
                      <a:tailEnd type="none" w="sm" len="sm"/>
                    </a:lnB>
                    <a:solidFill>
                      <a:srgbClr val="D9EAD3"/>
                    </a:solidFill>
                  </a:tcPr>
                </a:tc>
                <a:tc>
                  <a:txBody>
                    <a:bodyPr/>
                    <a:lstStyle/>
                    <a:p>
                      <a:pPr marL="0" lvl="0" indent="0" algn="ctr" rtl="0">
                        <a:lnSpc>
                          <a:spcPct val="115000"/>
                        </a:lnSpc>
                        <a:spcBef>
                          <a:spcPts val="0"/>
                        </a:spcBef>
                        <a:spcAft>
                          <a:spcPts val="0"/>
                        </a:spcAft>
                        <a:buNone/>
                      </a:pPr>
                      <a:r>
                        <a:rPr lang="en" sz="1000">
                          <a:latin typeface="Calibri"/>
                          <a:ea typeface="Calibri"/>
                          <a:cs typeface="Calibri"/>
                          <a:sym typeface="Calibri"/>
                        </a:rPr>
                        <a:t>I</a:t>
                      </a:r>
                      <a:endParaRPr sz="1000">
                        <a:latin typeface="Calibri"/>
                        <a:ea typeface="Calibri"/>
                        <a:cs typeface="Calibri"/>
                        <a:sym typeface="Calibri"/>
                      </a:endParaRPr>
                    </a:p>
                  </a:txBody>
                  <a:tcPr marL="28575" marR="28575" marT="19050" marB="19050" anchor="ctr">
                    <a:lnL w="9425" cap="flat" cmpd="sng">
                      <a:solidFill>
                        <a:srgbClr val="000000"/>
                      </a:solidFill>
                      <a:prstDash val="solid"/>
                      <a:round/>
                      <a:headEnd type="none" w="sm" len="sm"/>
                      <a:tailEnd type="none" w="sm" len="sm"/>
                    </a:lnL>
                    <a:lnR w="9425" cap="flat" cmpd="sng">
                      <a:solidFill>
                        <a:srgbClr val="000000"/>
                      </a:solidFill>
                      <a:prstDash val="solid"/>
                      <a:round/>
                      <a:headEnd type="none" w="sm" len="sm"/>
                      <a:tailEnd type="none" w="sm" len="sm"/>
                    </a:lnR>
                    <a:lnT w="9425" cap="flat" cmpd="sng">
                      <a:solidFill>
                        <a:srgbClr val="000000"/>
                      </a:solidFill>
                      <a:prstDash val="solid"/>
                      <a:round/>
                      <a:headEnd type="none" w="sm" len="sm"/>
                      <a:tailEnd type="none" w="sm" len="sm"/>
                    </a:lnT>
                    <a:lnB w="9425" cap="flat" cmpd="sng">
                      <a:solidFill>
                        <a:srgbClr val="000000"/>
                      </a:solidFill>
                      <a:prstDash val="solid"/>
                      <a:round/>
                      <a:headEnd type="none" w="sm" len="sm"/>
                      <a:tailEnd type="none" w="sm" len="sm"/>
                    </a:lnB>
                    <a:solidFill>
                      <a:srgbClr val="D9EAD3"/>
                    </a:solidFill>
                  </a:tcPr>
                </a:tc>
                <a:extLst>
                  <a:ext uri="{0D108BD9-81ED-4DB2-BD59-A6C34878D82A}">
                    <a16:rowId xmlns:a16="http://schemas.microsoft.com/office/drawing/2014/main" val="10001"/>
                  </a:ext>
                </a:extLst>
              </a:tr>
              <a:tr h="495300">
                <a:tc>
                  <a:txBody>
                    <a:bodyPr/>
                    <a:lstStyle/>
                    <a:p>
                      <a:pPr marL="0" lvl="0" indent="0" algn="ctr" rtl="0">
                        <a:lnSpc>
                          <a:spcPct val="115000"/>
                        </a:lnSpc>
                        <a:spcBef>
                          <a:spcPts val="0"/>
                        </a:spcBef>
                        <a:spcAft>
                          <a:spcPts val="0"/>
                        </a:spcAft>
                        <a:buNone/>
                      </a:pPr>
                      <a:r>
                        <a:rPr lang="en" sz="1000">
                          <a:latin typeface="Calibri"/>
                          <a:ea typeface="Calibri"/>
                          <a:cs typeface="Calibri"/>
                          <a:sym typeface="Calibri"/>
                        </a:rPr>
                        <a:t>2.2</a:t>
                      </a:r>
                      <a:endParaRPr sz="1000">
                        <a:latin typeface="Calibri"/>
                        <a:ea typeface="Calibri"/>
                        <a:cs typeface="Calibri"/>
                        <a:sym typeface="Calibri"/>
                      </a:endParaRPr>
                    </a:p>
                  </a:txBody>
                  <a:tcPr marL="28575" marR="28575" marT="19050" marB="19050" anchor="ctr">
                    <a:lnL w="9425" cap="flat" cmpd="sng">
                      <a:solidFill>
                        <a:srgbClr val="000000"/>
                      </a:solidFill>
                      <a:prstDash val="solid"/>
                      <a:round/>
                      <a:headEnd type="none" w="sm" len="sm"/>
                      <a:tailEnd type="none" w="sm" len="sm"/>
                    </a:lnL>
                    <a:lnR w="9425" cap="flat" cmpd="sng">
                      <a:solidFill>
                        <a:srgbClr val="000000"/>
                      </a:solidFill>
                      <a:prstDash val="solid"/>
                      <a:round/>
                      <a:headEnd type="none" w="sm" len="sm"/>
                      <a:tailEnd type="none" w="sm" len="sm"/>
                    </a:lnR>
                    <a:lnT w="9425" cap="flat" cmpd="sng">
                      <a:solidFill>
                        <a:srgbClr val="000000"/>
                      </a:solidFill>
                      <a:prstDash val="solid"/>
                      <a:round/>
                      <a:headEnd type="none" w="sm" len="sm"/>
                      <a:tailEnd type="none" w="sm" len="sm"/>
                    </a:lnT>
                    <a:lnB w="9425" cap="flat" cmpd="sng">
                      <a:solidFill>
                        <a:srgbClr val="000000"/>
                      </a:solidFill>
                      <a:prstDash val="solid"/>
                      <a:round/>
                      <a:headEnd type="none" w="sm" len="sm"/>
                      <a:tailEnd type="none" w="sm" len="sm"/>
                    </a:lnB>
                    <a:solidFill>
                      <a:srgbClr val="D9EAD3"/>
                    </a:solidFill>
                  </a:tcPr>
                </a:tc>
                <a:tc>
                  <a:txBody>
                    <a:bodyPr/>
                    <a:lstStyle/>
                    <a:p>
                      <a:pPr marL="0" lvl="0" indent="0" algn="ctr" rtl="0">
                        <a:lnSpc>
                          <a:spcPct val="115000"/>
                        </a:lnSpc>
                        <a:spcBef>
                          <a:spcPts val="0"/>
                        </a:spcBef>
                        <a:spcAft>
                          <a:spcPts val="0"/>
                        </a:spcAft>
                        <a:buNone/>
                      </a:pPr>
                      <a:r>
                        <a:rPr lang="en" sz="1000">
                          <a:latin typeface="Calibri"/>
                          <a:ea typeface="Calibri"/>
                          <a:cs typeface="Calibri"/>
                          <a:sym typeface="Calibri"/>
                        </a:rPr>
                        <a:t>Payload Volume</a:t>
                      </a:r>
                      <a:endParaRPr sz="1000">
                        <a:latin typeface="Calibri"/>
                        <a:ea typeface="Calibri"/>
                        <a:cs typeface="Calibri"/>
                        <a:sym typeface="Calibri"/>
                      </a:endParaRPr>
                    </a:p>
                  </a:txBody>
                  <a:tcPr marL="28575" marR="28575" marT="19050" marB="19050" anchor="ctr">
                    <a:lnL w="9425" cap="flat" cmpd="sng">
                      <a:solidFill>
                        <a:srgbClr val="000000"/>
                      </a:solidFill>
                      <a:prstDash val="solid"/>
                      <a:round/>
                      <a:headEnd type="none" w="sm" len="sm"/>
                      <a:tailEnd type="none" w="sm" len="sm"/>
                    </a:lnL>
                    <a:lnR w="9425" cap="flat" cmpd="sng">
                      <a:solidFill>
                        <a:srgbClr val="000000"/>
                      </a:solidFill>
                      <a:prstDash val="solid"/>
                      <a:round/>
                      <a:headEnd type="none" w="sm" len="sm"/>
                      <a:tailEnd type="none" w="sm" len="sm"/>
                    </a:lnR>
                    <a:lnT w="9425" cap="flat" cmpd="sng">
                      <a:solidFill>
                        <a:srgbClr val="000000"/>
                      </a:solidFill>
                      <a:prstDash val="solid"/>
                      <a:round/>
                      <a:headEnd type="none" w="sm" len="sm"/>
                      <a:tailEnd type="none" w="sm" len="sm"/>
                    </a:lnT>
                    <a:lnB w="9425" cap="flat" cmpd="sng">
                      <a:solidFill>
                        <a:srgbClr val="000000"/>
                      </a:solidFill>
                      <a:prstDash val="solid"/>
                      <a:round/>
                      <a:headEnd type="none" w="sm" len="sm"/>
                      <a:tailEnd type="none" w="sm" len="sm"/>
                    </a:lnB>
                    <a:solidFill>
                      <a:srgbClr val="D9EAD3"/>
                    </a:solidFill>
                  </a:tcPr>
                </a:tc>
                <a:tc>
                  <a:txBody>
                    <a:bodyPr/>
                    <a:lstStyle/>
                    <a:p>
                      <a:pPr marL="0" lvl="0" indent="0" algn="ctr" rtl="0">
                        <a:lnSpc>
                          <a:spcPct val="115000"/>
                        </a:lnSpc>
                        <a:spcBef>
                          <a:spcPts val="0"/>
                        </a:spcBef>
                        <a:spcAft>
                          <a:spcPts val="0"/>
                        </a:spcAft>
                        <a:buNone/>
                      </a:pPr>
                      <a:r>
                        <a:rPr lang="en" sz="1000">
                          <a:latin typeface="Calibri"/>
                          <a:ea typeface="Calibri"/>
                          <a:cs typeface="Calibri"/>
                          <a:sym typeface="Calibri"/>
                        </a:rPr>
                        <a:t>The optics and electronics system shall fit within a volume of 10x10x10 cm.</a:t>
                      </a:r>
                      <a:endParaRPr sz="1000">
                        <a:latin typeface="Calibri"/>
                        <a:ea typeface="Calibri"/>
                        <a:cs typeface="Calibri"/>
                        <a:sym typeface="Calibri"/>
                      </a:endParaRPr>
                    </a:p>
                  </a:txBody>
                  <a:tcPr marL="28575" marR="28575" marT="19050" marB="19050" anchor="ctr">
                    <a:lnL w="9425" cap="flat" cmpd="sng">
                      <a:solidFill>
                        <a:srgbClr val="000000"/>
                      </a:solidFill>
                      <a:prstDash val="solid"/>
                      <a:round/>
                      <a:headEnd type="none" w="sm" len="sm"/>
                      <a:tailEnd type="none" w="sm" len="sm"/>
                    </a:lnL>
                    <a:lnR w="9425" cap="flat" cmpd="sng">
                      <a:solidFill>
                        <a:srgbClr val="000000"/>
                      </a:solidFill>
                      <a:prstDash val="solid"/>
                      <a:round/>
                      <a:headEnd type="none" w="sm" len="sm"/>
                      <a:tailEnd type="none" w="sm" len="sm"/>
                    </a:lnR>
                    <a:lnT w="9425" cap="flat" cmpd="sng">
                      <a:solidFill>
                        <a:srgbClr val="000000"/>
                      </a:solidFill>
                      <a:prstDash val="solid"/>
                      <a:round/>
                      <a:headEnd type="none" w="sm" len="sm"/>
                      <a:tailEnd type="none" w="sm" len="sm"/>
                    </a:lnT>
                    <a:lnB w="9425" cap="flat" cmpd="sng">
                      <a:solidFill>
                        <a:srgbClr val="000000"/>
                      </a:solidFill>
                      <a:prstDash val="solid"/>
                      <a:round/>
                      <a:headEnd type="none" w="sm" len="sm"/>
                      <a:tailEnd type="none" w="sm" len="sm"/>
                    </a:lnB>
                    <a:solidFill>
                      <a:srgbClr val="D9EAD3"/>
                    </a:solidFill>
                  </a:tcPr>
                </a:tc>
                <a:tc>
                  <a:txBody>
                    <a:bodyPr/>
                    <a:lstStyle/>
                    <a:p>
                      <a:pPr marL="0" lvl="0" indent="0" algn="ctr" rtl="0">
                        <a:lnSpc>
                          <a:spcPct val="115000"/>
                        </a:lnSpc>
                        <a:spcBef>
                          <a:spcPts val="0"/>
                        </a:spcBef>
                        <a:spcAft>
                          <a:spcPts val="0"/>
                        </a:spcAft>
                        <a:buNone/>
                      </a:pPr>
                      <a:r>
                        <a:rPr lang="en" sz="1000">
                          <a:latin typeface="Calibri"/>
                          <a:ea typeface="Calibri"/>
                          <a:cs typeface="Calibri"/>
                          <a:sym typeface="Calibri"/>
                        </a:rPr>
                        <a:t>The optics and electronics systems will be placed into the housing with the specified dimensions.</a:t>
                      </a:r>
                      <a:endParaRPr sz="1000">
                        <a:latin typeface="Calibri"/>
                        <a:ea typeface="Calibri"/>
                        <a:cs typeface="Calibri"/>
                        <a:sym typeface="Calibri"/>
                      </a:endParaRPr>
                    </a:p>
                  </a:txBody>
                  <a:tcPr marL="28575" marR="28575" marT="19050" marB="19050" anchor="ctr">
                    <a:lnL w="9425" cap="flat" cmpd="sng">
                      <a:solidFill>
                        <a:srgbClr val="000000"/>
                      </a:solidFill>
                      <a:prstDash val="solid"/>
                      <a:round/>
                      <a:headEnd type="none" w="sm" len="sm"/>
                      <a:tailEnd type="none" w="sm" len="sm"/>
                    </a:lnL>
                    <a:lnR w="9425" cap="flat" cmpd="sng">
                      <a:solidFill>
                        <a:srgbClr val="000000"/>
                      </a:solidFill>
                      <a:prstDash val="solid"/>
                      <a:round/>
                      <a:headEnd type="none" w="sm" len="sm"/>
                      <a:tailEnd type="none" w="sm" len="sm"/>
                    </a:lnR>
                    <a:lnT w="9425" cap="flat" cmpd="sng">
                      <a:solidFill>
                        <a:srgbClr val="000000"/>
                      </a:solidFill>
                      <a:prstDash val="solid"/>
                      <a:round/>
                      <a:headEnd type="none" w="sm" len="sm"/>
                      <a:tailEnd type="none" w="sm" len="sm"/>
                    </a:lnT>
                    <a:lnB w="9425" cap="flat" cmpd="sng">
                      <a:solidFill>
                        <a:srgbClr val="000000"/>
                      </a:solidFill>
                      <a:prstDash val="solid"/>
                      <a:round/>
                      <a:headEnd type="none" w="sm" len="sm"/>
                      <a:tailEnd type="none" w="sm" len="sm"/>
                    </a:lnB>
                    <a:solidFill>
                      <a:srgbClr val="D9EAD3"/>
                    </a:solidFill>
                  </a:tcPr>
                </a:tc>
                <a:tc>
                  <a:txBody>
                    <a:bodyPr/>
                    <a:lstStyle/>
                    <a:p>
                      <a:pPr marL="0" lvl="0" indent="0" algn="ctr" rtl="0">
                        <a:lnSpc>
                          <a:spcPct val="115000"/>
                        </a:lnSpc>
                        <a:spcBef>
                          <a:spcPts val="0"/>
                        </a:spcBef>
                        <a:spcAft>
                          <a:spcPts val="0"/>
                        </a:spcAft>
                        <a:buNone/>
                      </a:pPr>
                      <a:r>
                        <a:rPr lang="en" sz="1000">
                          <a:latin typeface="Calibri"/>
                          <a:ea typeface="Calibri"/>
                          <a:cs typeface="Calibri"/>
                          <a:sym typeface="Calibri"/>
                        </a:rPr>
                        <a:t>I</a:t>
                      </a:r>
                      <a:endParaRPr sz="1000">
                        <a:latin typeface="Calibri"/>
                        <a:ea typeface="Calibri"/>
                        <a:cs typeface="Calibri"/>
                        <a:sym typeface="Calibri"/>
                      </a:endParaRPr>
                    </a:p>
                  </a:txBody>
                  <a:tcPr marL="28575" marR="28575" marT="19050" marB="19050" anchor="ctr">
                    <a:lnL w="9425" cap="flat" cmpd="sng">
                      <a:solidFill>
                        <a:srgbClr val="000000"/>
                      </a:solidFill>
                      <a:prstDash val="solid"/>
                      <a:round/>
                      <a:headEnd type="none" w="sm" len="sm"/>
                      <a:tailEnd type="none" w="sm" len="sm"/>
                    </a:lnL>
                    <a:lnR w="9425" cap="flat" cmpd="sng">
                      <a:solidFill>
                        <a:srgbClr val="000000"/>
                      </a:solidFill>
                      <a:prstDash val="solid"/>
                      <a:round/>
                      <a:headEnd type="none" w="sm" len="sm"/>
                      <a:tailEnd type="none" w="sm" len="sm"/>
                    </a:lnR>
                    <a:lnT w="9425" cap="flat" cmpd="sng">
                      <a:solidFill>
                        <a:srgbClr val="000000"/>
                      </a:solidFill>
                      <a:prstDash val="solid"/>
                      <a:round/>
                      <a:headEnd type="none" w="sm" len="sm"/>
                      <a:tailEnd type="none" w="sm" len="sm"/>
                    </a:lnT>
                    <a:lnB w="9425" cap="flat" cmpd="sng">
                      <a:solidFill>
                        <a:srgbClr val="000000"/>
                      </a:solidFill>
                      <a:prstDash val="solid"/>
                      <a:round/>
                      <a:headEnd type="none" w="sm" len="sm"/>
                      <a:tailEnd type="none" w="sm" len="sm"/>
                    </a:lnB>
                    <a:solidFill>
                      <a:srgbClr val="D9EAD3"/>
                    </a:solidFill>
                  </a:tcPr>
                </a:tc>
                <a:extLst>
                  <a:ext uri="{0D108BD9-81ED-4DB2-BD59-A6C34878D82A}">
                    <a16:rowId xmlns:a16="http://schemas.microsoft.com/office/drawing/2014/main" val="10002"/>
                  </a:ext>
                </a:extLst>
              </a:tr>
              <a:tr h="495300">
                <a:tc>
                  <a:txBody>
                    <a:bodyPr/>
                    <a:lstStyle/>
                    <a:p>
                      <a:pPr marL="0" lvl="0" indent="0" algn="ctr" rtl="0">
                        <a:lnSpc>
                          <a:spcPct val="115000"/>
                        </a:lnSpc>
                        <a:spcBef>
                          <a:spcPts val="0"/>
                        </a:spcBef>
                        <a:spcAft>
                          <a:spcPts val="0"/>
                        </a:spcAft>
                        <a:buNone/>
                      </a:pPr>
                      <a:r>
                        <a:rPr lang="en" sz="1000"/>
                        <a:t>2.3</a:t>
                      </a:r>
                      <a:endParaRPr sz="1000"/>
                    </a:p>
                  </a:txBody>
                  <a:tcPr marL="28575" marR="28575" marT="19050" marB="19050" anchor="ctr">
                    <a:lnL w="9425" cap="flat" cmpd="sng">
                      <a:solidFill>
                        <a:srgbClr val="000000"/>
                      </a:solidFill>
                      <a:prstDash val="solid"/>
                      <a:round/>
                      <a:headEnd type="none" w="sm" len="sm"/>
                      <a:tailEnd type="none" w="sm" len="sm"/>
                    </a:lnL>
                    <a:lnR w="9425" cap="flat" cmpd="sng">
                      <a:solidFill>
                        <a:srgbClr val="000000"/>
                      </a:solidFill>
                      <a:prstDash val="solid"/>
                      <a:round/>
                      <a:headEnd type="none" w="sm" len="sm"/>
                      <a:tailEnd type="none" w="sm" len="sm"/>
                    </a:lnR>
                    <a:lnT w="9425" cap="flat" cmpd="sng">
                      <a:solidFill>
                        <a:srgbClr val="000000"/>
                      </a:solidFill>
                      <a:prstDash val="solid"/>
                      <a:round/>
                      <a:headEnd type="none" w="sm" len="sm"/>
                      <a:tailEnd type="none" w="sm" len="sm"/>
                    </a:lnT>
                    <a:lnB w="9425" cap="flat" cmpd="sng">
                      <a:solidFill>
                        <a:srgbClr val="000000"/>
                      </a:solidFill>
                      <a:prstDash val="solid"/>
                      <a:round/>
                      <a:headEnd type="none" w="sm" len="sm"/>
                      <a:tailEnd type="none" w="sm" len="sm"/>
                    </a:lnB>
                    <a:solidFill>
                      <a:srgbClr val="D9EAD3"/>
                    </a:solidFill>
                  </a:tcPr>
                </a:tc>
                <a:tc>
                  <a:txBody>
                    <a:bodyPr/>
                    <a:lstStyle/>
                    <a:p>
                      <a:pPr marL="0" lvl="0" indent="0" algn="ctr" rtl="0">
                        <a:lnSpc>
                          <a:spcPct val="115000"/>
                        </a:lnSpc>
                        <a:spcBef>
                          <a:spcPts val="0"/>
                        </a:spcBef>
                        <a:spcAft>
                          <a:spcPts val="0"/>
                        </a:spcAft>
                        <a:buNone/>
                      </a:pPr>
                      <a:r>
                        <a:rPr lang="en" sz="1000">
                          <a:latin typeface="Calibri"/>
                          <a:ea typeface="Calibri"/>
                          <a:cs typeface="Calibri"/>
                          <a:sym typeface="Calibri"/>
                        </a:rPr>
                        <a:t>Housing</a:t>
                      </a:r>
                      <a:endParaRPr sz="1000">
                        <a:latin typeface="Calibri"/>
                        <a:ea typeface="Calibri"/>
                        <a:cs typeface="Calibri"/>
                        <a:sym typeface="Calibri"/>
                      </a:endParaRPr>
                    </a:p>
                  </a:txBody>
                  <a:tcPr marL="28575" marR="28575" marT="19050" marB="19050" anchor="ctr">
                    <a:lnL w="9425" cap="flat" cmpd="sng">
                      <a:solidFill>
                        <a:srgbClr val="000000"/>
                      </a:solidFill>
                      <a:prstDash val="solid"/>
                      <a:round/>
                      <a:headEnd type="none" w="sm" len="sm"/>
                      <a:tailEnd type="none" w="sm" len="sm"/>
                    </a:lnL>
                    <a:lnR w="9425" cap="flat" cmpd="sng">
                      <a:solidFill>
                        <a:srgbClr val="000000"/>
                      </a:solidFill>
                      <a:prstDash val="solid"/>
                      <a:round/>
                      <a:headEnd type="none" w="sm" len="sm"/>
                      <a:tailEnd type="none" w="sm" len="sm"/>
                    </a:lnR>
                    <a:lnT w="9425" cap="flat" cmpd="sng">
                      <a:solidFill>
                        <a:srgbClr val="000000"/>
                      </a:solidFill>
                      <a:prstDash val="solid"/>
                      <a:round/>
                      <a:headEnd type="none" w="sm" len="sm"/>
                      <a:tailEnd type="none" w="sm" len="sm"/>
                    </a:lnT>
                    <a:lnB w="9425" cap="flat" cmpd="sng">
                      <a:solidFill>
                        <a:srgbClr val="000000"/>
                      </a:solidFill>
                      <a:prstDash val="solid"/>
                      <a:round/>
                      <a:headEnd type="none" w="sm" len="sm"/>
                      <a:tailEnd type="none" w="sm" len="sm"/>
                    </a:lnB>
                    <a:solidFill>
                      <a:srgbClr val="D9EAD3"/>
                    </a:solidFill>
                  </a:tcPr>
                </a:tc>
                <a:tc>
                  <a:txBody>
                    <a:bodyPr/>
                    <a:lstStyle/>
                    <a:p>
                      <a:pPr marL="0" lvl="0" indent="0" algn="ctr" rtl="0">
                        <a:lnSpc>
                          <a:spcPct val="115000"/>
                        </a:lnSpc>
                        <a:spcBef>
                          <a:spcPts val="0"/>
                        </a:spcBef>
                        <a:spcAft>
                          <a:spcPts val="0"/>
                        </a:spcAft>
                        <a:buNone/>
                      </a:pPr>
                      <a:r>
                        <a:rPr lang="en" sz="1000">
                          <a:latin typeface="Calibri"/>
                          <a:ea typeface="Calibri"/>
                          <a:cs typeface="Calibri"/>
                          <a:sym typeface="Calibri"/>
                        </a:rPr>
                        <a:t>The system shall be housed in an enclosure with external dimensions of 10x10x15 cm.</a:t>
                      </a:r>
                      <a:endParaRPr sz="1000">
                        <a:latin typeface="Calibri"/>
                        <a:ea typeface="Calibri"/>
                        <a:cs typeface="Calibri"/>
                        <a:sym typeface="Calibri"/>
                      </a:endParaRPr>
                    </a:p>
                  </a:txBody>
                  <a:tcPr marL="28575" marR="28575" marT="19050" marB="19050" anchor="ctr">
                    <a:lnL w="9425" cap="flat" cmpd="sng">
                      <a:solidFill>
                        <a:srgbClr val="000000"/>
                      </a:solidFill>
                      <a:prstDash val="solid"/>
                      <a:round/>
                      <a:headEnd type="none" w="sm" len="sm"/>
                      <a:tailEnd type="none" w="sm" len="sm"/>
                    </a:lnL>
                    <a:lnR w="9425" cap="flat" cmpd="sng">
                      <a:solidFill>
                        <a:srgbClr val="000000"/>
                      </a:solidFill>
                      <a:prstDash val="solid"/>
                      <a:round/>
                      <a:headEnd type="none" w="sm" len="sm"/>
                      <a:tailEnd type="none" w="sm" len="sm"/>
                    </a:lnR>
                    <a:lnT w="9425" cap="flat" cmpd="sng">
                      <a:solidFill>
                        <a:srgbClr val="000000"/>
                      </a:solidFill>
                      <a:prstDash val="solid"/>
                      <a:round/>
                      <a:headEnd type="none" w="sm" len="sm"/>
                      <a:tailEnd type="none" w="sm" len="sm"/>
                    </a:lnT>
                    <a:lnB w="9425" cap="flat" cmpd="sng">
                      <a:solidFill>
                        <a:srgbClr val="000000"/>
                      </a:solidFill>
                      <a:prstDash val="solid"/>
                      <a:round/>
                      <a:headEnd type="none" w="sm" len="sm"/>
                      <a:tailEnd type="none" w="sm" len="sm"/>
                    </a:lnB>
                    <a:solidFill>
                      <a:srgbClr val="D9EAD3"/>
                    </a:solidFill>
                  </a:tcPr>
                </a:tc>
                <a:tc>
                  <a:txBody>
                    <a:bodyPr/>
                    <a:lstStyle/>
                    <a:p>
                      <a:pPr marL="0" lvl="0" indent="0" algn="ctr" rtl="0">
                        <a:lnSpc>
                          <a:spcPct val="115000"/>
                        </a:lnSpc>
                        <a:spcBef>
                          <a:spcPts val="0"/>
                        </a:spcBef>
                        <a:spcAft>
                          <a:spcPts val="0"/>
                        </a:spcAft>
                        <a:buNone/>
                      </a:pPr>
                      <a:r>
                        <a:rPr lang="en" sz="1000">
                          <a:latin typeface="Calibri"/>
                          <a:ea typeface="Calibri"/>
                          <a:cs typeface="Calibri"/>
                          <a:sym typeface="Calibri"/>
                        </a:rPr>
                        <a:t>The optics and electronics systems will be placed into the housing with the specified dimensions.</a:t>
                      </a:r>
                      <a:endParaRPr sz="1000">
                        <a:latin typeface="Calibri"/>
                        <a:ea typeface="Calibri"/>
                        <a:cs typeface="Calibri"/>
                        <a:sym typeface="Calibri"/>
                      </a:endParaRPr>
                    </a:p>
                  </a:txBody>
                  <a:tcPr marL="28575" marR="28575" marT="19050" marB="19050" anchor="ctr">
                    <a:lnL w="9425" cap="flat" cmpd="sng">
                      <a:solidFill>
                        <a:srgbClr val="000000"/>
                      </a:solidFill>
                      <a:prstDash val="solid"/>
                      <a:round/>
                      <a:headEnd type="none" w="sm" len="sm"/>
                      <a:tailEnd type="none" w="sm" len="sm"/>
                    </a:lnL>
                    <a:lnR w="9425" cap="flat" cmpd="sng">
                      <a:solidFill>
                        <a:srgbClr val="000000"/>
                      </a:solidFill>
                      <a:prstDash val="solid"/>
                      <a:round/>
                      <a:headEnd type="none" w="sm" len="sm"/>
                      <a:tailEnd type="none" w="sm" len="sm"/>
                    </a:lnR>
                    <a:lnT w="9425" cap="flat" cmpd="sng">
                      <a:solidFill>
                        <a:srgbClr val="000000"/>
                      </a:solidFill>
                      <a:prstDash val="solid"/>
                      <a:round/>
                      <a:headEnd type="none" w="sm" len="sm"/>
                      <a:tailEnd type="none" w="sm" len="sm"/>
                    </a:lnT>
                    <a:lnB w="9425" cap="flat" cmpd="sng">
                      <a:solidFill>
                        <a:srgbClr val="000000"/>
                      </a:solidFill>
                      <a:prstDash val="solid"/>
                      <a:round/>
                      <a:headEnd type="none" w="sm" len="sm"/>
                      <a:tailEnd type="none" w="sm" len="sm"/>
                    </a:lnB>
                    <a:solidFill>
                      <a:srgbClr val="D9EAD3"/>
                    </a:solidFill>
                  </a:tcPr>
                </a:tc>
                <a:tc>
                  <a:txBody>
                    <a:bodyPr/>
                    <a:lstStyle/>
                    <a:p>
                      <a:pPr marL="0" lvl="0" indent="0" algn="ctr" rtl="0">
                        <a:lnSpc>
                          <a:spcPct val="115000"/>
                        </a:lnSpc>
                        <a:spcBef>
                          <a:spcPts val="0"/>
                        </a:spcBef>
                        <a:spcAft>
                          <a:spcPts val="0"/>
                        </a:spcAft>
                        <a:buNone/>
                      </a:pPr>
                      <a:r>
                        <a:rPr lang="en" sz="1000">
                          <a:latin typeface="Calibri"/>
                          <a:ea typeface="Calibri"/>
                          <a:cs typeface="Calibri"/>
                          <a:sym typeface="Calibri"/>
                        </a:rPr>
                        <a:t>I</a:t>
                      </a:r>
                      <a:endParaRPr sz="1000">
                        <a:latin typeface="Calibri"/>
                        <a:ea typeface="Calibri"/>
                        <a:cs typeface="Calibri"/>
                        <a:sym typeface="Calibri"/>
                      </a:endParaRPr>
                    </a:p>
                  </a:txBody>
                  <a:tcPr marL="28575" marR="28575" marT="19050" marB="19050" anchor="ctr">
                    <a:lnL w="9425" cap="flat" cmpd="sng">
                      <a:solidFill>
                        <a:srgbClr val="000000"/>
                      </a:solidFill>
                      <a:prstDash val="solid"/>
                      <a:round/>
                      <a:headEnd type="none" w="sm" len="sm"/>
                      <a:tailEnd type="none" w="sm" len="sm"/>
                    </a:lnL>
                    <a:lnR w="9425" cap="flat" cmpd="sng">
                      <a:solidFill>
                        <a:srgbClr val="000000"/>
                      </a:solidFill>
                      <a:prstDash val="solid"/>
                      <a:round/>
                      <a:headEnd type="none" w="sm" len="sm"/>
                      <a:tailEnd type="none" w="sm" len="sm"/>
                    </a:lnR>
                    <a:lnT w="9425" cap="flat" cmpd="sng">
                      <a:solidFill>
                        <a:srgbClr val="000000"/>
                      </a:solidFill>
                      <a:prstDash val="solid"/>
                      <a:round/>
                      <a:headEnd type="none" w="sm" len="sm"/>
                      <a:tailEnd type="none" w="sm" len="sm"/>
                    </a:lnT>
                    <a:lnB w="9425" cap="flat" cmpd="sng">
                      <a:solidFill>
                        <a:srgbClr val="000000"/>
                      </a:solidFill>
                      <a:prstDash val="solid"/>
                      <a:round/>
                      <a:headEnd type="none" w="sm" len="sm"/>
                      <a:tailEnd type="none" w="sm" len="sm"/>
                    </a:lnB>
                    <a:solidFill>
                      <a:srgbClr val="D9EAD3"/>
                    </a:solidFill>
                  </a:tcPr>
                </a:tc>
                <a:extLst>
                  <a:ext uri="{0D108BD9-81ED-4DB2-BD59-A6C34878D82A}">
                    <a16:rowId xmlns:a16="http://schemas.microsoft.com/office/drawing/2014/main" val="10003"/>
                  </a:ext>
                </a:extLst>
              </a:tr>
              <a:tr h="342900">
                <a:tc>
                  <a:txBody>
                    <a:bodyPr/>
                    <a:lstStyle/>
                    <a:p>
                      <a:pPr marL="0" lvl="0" indent="0" algn="ctr" rtl="0">
                        <a:lnSpc>
                          <a:spcPct val="115000"/>
                        </a:lnSpc>
                        <a:spcBef>
                          <a:spcPts val="0"/>
                        </a:spcBef>
                        <a:spcAft>
                          <a:spcPts val="0"/>
                        </a:spcAft>
                        <a:buNone/>
                      </a:pPr>
                      <a:r>
                        <a:rPr lang="en" sz="1000"/>
                        <a:t>3.1</a:t>
                      </a:r>
                      <a:endParaRPr sz="1000"/>
                    </a:p>
                  </a:txBody>
                  <a:tcPr marL="28575" marR="28575" marT="19050" marB="19050" anchor="ctr">
                    <a:lnL w="9425" cap="flat" cmpd="sng">
                      <a:solidFill>
                        <a:srgbClr val="000000"/>
                      </a:solidFill>
                      <a:prstDash val="solid"/>
                      <a:round/>
                      <a:headEnd type="none" w="sm" len="sm"/>
                      <a:tailEnd type="none" w="sm" len="sm"/>
                    </a:lnL>
                    <a:lnR w="9425" cap="flat" cmpd="sng">
                      <a:solidFill>
                        <a:srgbClr val="000000"/>
                      </a:solidFill>
                      <a:prstDash val="solid"/>
                      <a:round/>
                      <a:headEnd type="none" w="sm" len="sm"/>
                      <a:tailEnd type="none" w="sm" len="sm"/>
                    </a:lnR>
                    <a:lnT w="9425" cap="flat" cmpd="sng">
                      <a:solidFill>
                        <a:srgbClr val="000000"/>
                      </a:solidFill>
                      <a:prstDash val="solid"/>
                      <a:round/>
                      <a:headEnd type="none" w="sm" len="sm"/>
                      <a:tailEnd type="none" w="sm" len="sm"/>
                    </a:lnT>
                    <a:lnB w="9425" cap="flat" cmpd="sng">
                      <a:solidFill>
                        <a:srgbClr val="000000"/>
                      </a:solidFill>
                      <a:prstDash val="solid"/>
                      <a:round/>
                      <a:headEnd type="none" w="sm" len="sm"/>
                      <a:tailEnd type="none" w="sm" len="sm"/>
                    </a:lnB>
                    <a:solidFill>
                      <a:srgbClr val="D9EAD3"/>
                    </a:solidFill>
                  </a:tcPr>
                </a:tc>
                <a:tc>
                  <a:txBody>
                    <a:bodyPr/>
                    <a:lstStyle/>
                    <a:p>
                      <a:pPr marL="0" lvl="0" indent="0" algn="ctr" rtl="0">
                        <a:lnSpc>
                          <a:spcPct val="115000"/>
                        </a:lnSpc>
                        <a:spcBef>
                          <a:spcPts val="0"/>
                        </a:spcBef>
                        <a:spcAft>
                          <a:spcPts val="0"/>
                        </a:spcAft>
                        <a:buNone/>
                      </a:pPr>
                      <a:r>
                        <a:rPr lang="en" sz="1000">
                          <a:latin typeface="Calibri"/>
                          <a:ea typeface="Calibri"/>
                          <a:cs typeface="Calibri"/>
                          <a:sym typeface="Calibri"/>
                        </a:rPr>
                        <a:t>Data Transmission</a:t>
                      </a:r>
                      <a:endParaRPr sz="1000">
                        <a:latin typeface="Calibri"/>
                        <a:ea typeface="Calibri"/>
                        <a:cs typeface="Calibri"/>
                        <a:sym typeface="Calibri"/>
                      </a:endParaRPr>
                    </a:p>
                  </a:txBody>
                  <a:tcPr marL="28575" marR="28575" marT="19050" marB="19050" anchor="ctr">
                    <a:lnL w="9425" cap="flat" cmpd="sng">
                      <a:solidFill>
                        <a:srgbClr val="000000"/>
                      </a:solidFill>
                      <a:prstDash val="solid"/>
                      <a:round/>
                      <a:headEnd type="none" w="sm" len="sm"/>
                      <a:tailEnd type="none" w="sm" len="sm"/>
                    </a:lnL>
                    <a:lnR w="9425" cap="flat" cmpd="sng">
                      <a:solidFill>
                        <a:srgbClr val="000000"/>
                      </a:solidFill>
                      <a:prstDash val="solid"/>
                      <a:round/>
                      <a:headEnd type="none" w="sm" len="sm"/>
                      <a:tailEnd type="none" w="sm" len="sm"/>
                    </a:lnR>
                    <a:lnT w="9425" cap="flat" cmpd="sng">
                      <a:solidFill>
                        <a:srgbClr val="000000"/>
                      </a:solidFill>
                      <a:prstDash val="solid"/>
                      <a:round/>
                      <a:headEnd type="none" w="sm" len="sm"/>
                      <a:tailEnd type="none" w="sm" len="sm"/>
                    </a:lnT>
                    <a:lnB w="9425" cap="flat" cmpd="sng">
                      <a:solidFill>
                        <a:srgbClr val="000000"/>
                      </a:solidFill>
                      <a:prstDash val="solid"/>
                      <a:round/>
                      <a:headEnd type="none" w="sm" len="sm"/>
                      <a:tailEnd type="none" w="sm" len="sm"/>
                    </a:lnB>
                    <a:solidFill>
                      <a:srgbClr val="D9EAD3"/>
                    </a:solidFill>
                  </a:tcPr>
                </a:tc>
                <a:tc>
                  <a:txBody>
                    <a:bodyPr/>
                    <a:lstStyle/>
                    <a:p>
                      <a:pPr marL="0" lvl="0" indent="0" algn="ctr" rtl="0">
                        <a:lnSpc>
                          <a:spcPct val="115000"/>
                        </a:lnSpc>
                        <a:spcBef>
                          <a:spcPts val="0"/>
                        </a:spcBef>
                        <a:spcAft>
                          <a:spcPts val="0"/>
                        </a:spcAft>
                        <a:buNone/>
                      </a:pPr>
                      <a:r>
                        <a:rPr lang="en" sz="1000">
                          <a:latin typeface="Calibri"/>
                          <a:ea typeface="Calibri"/>
                          <a:cs typeface="Calibri"/>
                          <a:sym typeface="Calibri"/>
                        </a:rPr>
                        <a:t>The system shall be able to transmit all recorded data to an external source.</a:t>
                      </a:r>
                      <a:endParaRPr sz="1000">
                        <a:latin typeface="Calibri"/>
                        <a:ea typeface="Calibri"/>
                        <a:cs typeface="Calibri"/>
                        <a:sym typeface="Calibri"/>
                      </a:endParaRPr>
                    </a:p>
                  </a:txBody>
                  <a:tcPr marL="28575" marR="28575" marT="19050" marB="19050" anchor="ctr">
                    <a:lnL w="9425" cap="flat" cmpd="sng">
                      <a:solidFill>
                        <a:srgbClr val="000000"/>
                      </a:solidFill>
                      <a:prstDash val="solid"/>
                      <a:round/>
                      <a:headEnd type="none" w="sm" len="sm"/>
                      <a:tailEnd type="none" w="sm" len="sm"/>
                    </a:lnL>
                    <a:lnR w="9425" cap="flat" cmpd="sng">
                      <a:solidFill>
                        <a:srgbClr val="000000"/>
                      </a:solidFill>
                      <a:prstDash val="solid"/>
                      <a:round/>
                      <a:headEnd type="none" w="sm" len="sm"/>
                      <a:tailEnd type="none" w="sm" len="sm"/>
                    </a:lnR>
                    <a:lnT w="9425" cap="flat" cmpd="sng">
                      <a:solidFill>
                        <a:srgbClr val="000000"/>
                      </a:solidFill>
                      <a:prstDash val="solid"/>
                      <a:round/>
                      <a:headEnd type="none" w="sm" len="sm"/>
                      <a:tailEnd type="none" w="sm" len="sm"/>
                    </a:lnT>
                    <a:lnB w="9425" cap="flat" cmpd="sng">
                      <a:solidFill>
                        <a:srgbClr val="000000"/>
                      </a:solidFill>
                      <a:prstDash val="solid"/>
                      <a:round/>
                      <a:headEnd type="none" w="sm" len="sm"/>
                      <a:tailEnd type="none" w="sm" len="sm"/>
                    </a:lnB>
                    <a:solidFill>
                      <a:srgbClr val="D9EAD3"/>
                    </a:solidFill>
                  </a:tcPr>
                </a:tc>
                <a:tc>
                  <a:txBody>
                    <a:bodyPr/>
                    <a:lstStyle/>
                    <a:p>
                      <a:pPr marL="0" lvl="0" indent="0" algn="ctr" rtl="0">
                        <a:lnSpc>
                          <a:spcPct val="115000"/>
                        </a:lnSpc>
                        <a:spcBef>
                          <a:spcPts val="0"/>
                        </a:spcBef>
                        <a:spcAft>
                          <a:spcPts val="0"/>
                        </a:spcAft>
                        <a:buNone/>
                      </a:pPr>
                      <a:r>
                        <a:rPr lang="en" sz="1000">
                          <a:latin typeface="Calibri"/>
                          <a:ea typeface="Calibri"/>
                          <a:cs typeface="Calibri"/>
                          <a:sym typeface="Calibri"/>
                        </a:rPr>
                        <a:t>Data will be taken and transmitted to an external source.</a:t>
                      </a:r>
                      <a:endParaRPr sz="1000">
                        <a:latin typeface="Calibri"/>
                        <a:ea typeface="Calibri"/>
                        <a:cs typeface="Calibri"/>
                        <a:sym typeface="Calibri"/>
                      </a:endParaRPr>
                    </a:p>
                  </a:txBody>
                  <a:tcPr marL="28575" marR="28575" marT="19050" marB="19050" anchor="ctr">
                    <a:lnL w="9425" cap="flat" cmpd="sng">
                      <a:solidFill>
                        <a:srgbClr val="000000"/>
                      </a:solidFill>
                      <a:prstDash val="solid"/>
                      <a:round/>
                      <a:headEnd type="none" w="sm" len="sm"/>
                      <a:tailEnd type="none" w="sm" len="sm"/>
                    </a:lnL>
                    <a:lnR w="9425" cap="flat" cmpd="sng">
                      <a:solidFill>
                        <a:srgbClr val="000000"/>
                      </a:solidFill>
                      <a:prstDash val="solid"/>
                      <a:round/>
                      <a:headEnd type="none" w="sm" len="sm"/>
                      <a:tailEnd type="none" w="sm" len="sm"/>
                    </a:lnR>
                    <a:lnT w="9425" cap="flat" cmpd="sng">
                      <a:solidFill>
                        <a:srgbClr val="000000"/>
                      </a:solidFill>
                      <a:prstDash val="solid"/>
                      <a:round/>
                      <a:headEnd type="none" w="sm" len="sm"/>
                      <a:tailEnd type="none" w="sm" len="sm"/>
                    </a:lnT>
                    <a:lnB w="9425" cap="flat" cmpd="sng">
                      <a:solidFill>
                        <a:srgbClr val="000000"/>
                      </a:solidFill>
                      <a:prstDash val="solid"/>
                      <a:round/>
                      <a:headEnd type="none" w="sm" len="sm"/>
                      <a:tailEnd type="none" w="sm" len="sm"/>
                    </a:lnB>
                    <a:solidFill>
                      <a:srgbClr val="D9EAD3"/>
                    </a:solidFill>
                  </a:tcPr>
                </a:tc>
                <a:tc>
                  <a:txBody>
                    <a:bodyPr/>
                    <a:lstStyle/>
                    <a:p>
                      <a:pPr marL="0" lvl="0" indent="0" algn="ctr" rtl="0">
                        <a:lnSpc>
                          <a:spcPct val="115000"/>
                        </a:lnSpc>
                        <a:spcBef>
                          <a:spcPts val="0"/>
                        </a:spcBef>
                        <a:spcAft>
                          <a:spcPts val="0"/>
                        </a:spcAft>
                        <a:buNone/>
                      </a:pPr>
                      <a:r>
                        <a:rPr lang="en" sz="1000">
                          <a:latin typeface="Calibri"/>
                          <a:ea typeface="Calibri"/>
                          <a:cs typeface="Calibri"/>
                          <a:sym typeface="Calibri"/>
                        </a:rPr>
                        <a:t>T</a:t>
                      </a:r>
                      <a:endParaRPr sz="1000">
                        <a:latin typeface="Calibri"/>
                        <a:ea typeface="Calibri"/>
                        <a:cs typeface="Calibri"/>
                        <a:sym typeface="Calibri"/>
                      </a:endParaRPr>
                    </a:p>
                  </a:txBody>
                  <a:tcPr marL="28575" marR="28575" marT="19050" marB="19050" anchor="ctr">
                    <a:lnL w="9425" cap="flat" cmpd="sng">
                      <a:solidFill>
                        <a:srgbClr val="000000"/>
                      </a:solidFill>
                      <a:prstDash val="solid"/>
                      <a:round/>
                      <a:headEnd type="none" w="sm" len="sm"/>
                      <a:tailEnd type="none" w="sm" len="sm"/>
                    </a:lnL>
                    <a:lnR w="9425" cap="flat" cmpd="sng">
                      <a:solidFill>
                        <a:srgbClr val="000000"/>
                      </a:solidFill>
                      <a:prstDash val="solid"/>
                      <a:round/>
                      <a:headEnd type="none" w="sm" len="sm"/>
                      <a:tailEnd type="none" w="sm" len="sm"/>
                    </a:lnR>
                    <a:lnT w="9425" cap="flat" cmpd="sng">
                      <a:solidFill>
                        <a:srgbClr val="000000"/>
                      </a:solidFill>
                      <a:prstDash val="solid"/>
                      <a:round/>
                      <a:headEnd type="none" w="sm" len="sm"/>
                      <a:tailEnd type="none" w="sm" len="sm"/>
                    </a:lnT>
                    <a:lnB w="9425" cap="flat" cmpd="sng">
                      <a:solidFill>
                        <a:srgbClr val="000000"/>
                      </a:solidFill>
                      <a:prstDash val="solid"/>
                      <a:round/>
                      <a:headEnd type="none" w="sm" len="sm"/>
                      <a:tailEnd type="none" w="sm" len="sm"/>
                    </a:lnB>
                    <a:solidFill>
                      <a:srgbClr val="D9EAD3"/>
                    </a:solidFill>
                  </a:tcPr>
                </a:tc>
                <a:extLst>
                  <a:ext uri="{0D108BD9-81ED-4DB2-BD59-A6C34878D82A}">
                    <a16:rowId xmlns:a16="http://schemas.microsoft.com/office/drawing/2014/main" val="10004"/>
                  </a:ext>
                </a:extLst>
              </a:tr>
              <a:tr h="342900">
                <a:tc>
                  <a:txBody>
                    <a:bodyPr/>
                    <a:lstStyle/>
                    <a:p>
                      <a:pPr marL="0" lvl="0" indent="0" algn="ctr" rtl="0">
                        <a:lnSpc>
                          <a:spcPct val="115000"/>
                        </a:lnSpc>
                        <a:spcBef>
                          <a:spcPts val="0"/>
                        </a:spcBef>
                        <a:spcAft>
                          <a:spcPts val="0"/>
                        </a:spcAft>
                        <a:buNone/>
                      </a:pPr>
                      <a:r>
                        <a:rPr lang="en" sz="1000"/>
                        <a:t>3.2</a:t>
                      </a:r>
                      <a:endParaRPr sz="1000"/>
                    </a:p>
                  </a:txBody>
                  <a:tcPr marL="28575" marR="28575" marT="19050" marB="19050" anchor="ctr">
                    <a:lnL w="9425" cap="flat" cmpd="sng">
                      <a:solidFill>
                        <a:srgbClr val="000000"/>
                      </a:solidFill>
                      <a:prstDash val="solid"/>
                      <a:round/>
                      <a:headEnd type="none" w="sm" len="sm"/>
                      <a:tailEnd type="none" w="sm" len="sm"/>
                    </a:lnL>
                    <a:lnR w="9425" cap="flat" cmpd="sng">
                      <a:solidFill>
                        <a:srgbClr val="000000"/>
                      </a:solidFill>
                      <a:prstDash val="solid"/>
                      <a:round/>
                      <a:headEnd type="none" w="sm" len="sm"/>
                      <a:tailEnd type="none" w="sm" len="sm"/>
                    </a:lnR>
                    <a:lnT w="9425" cap="flat" cmpd="sng">
                      <a:solidFill>
                        <a:srgbClr val="000000"/>
                      </a:solidFill>
                      <a:prstDash val="solid"/>
                      <a:round/>
                      <a:headEnd type="none" w="sm" len="sm"/>
                      <a:tailEnd type="none" w="sm" len="sm"/>
                    </a:lnT>
                    <a:lnB w="9425" cap="flat" cmpd="sng">
                      <a:solidFill>
                        <a:srgbClr val="000000"/>
                      </a:solidFill>
                      <a:prstDash val="solid"/>
                      <a:round/>
                      <a:headEnd type="none" w="sm" len="sm"/>
                      <a:tailEnd type="none" w="sm" len="sm"/>
                    </a:lnB>
                    <a:solidFill>
                      <a:srgbClr val="D9EAD3"/>
                    </a:solidFill>
                  </a:tcPr>
                </a:tc>
                <a:tc>
                  <a:txBody>
                    <a:bodyPr/>
                    <a:lstStyle/>
                    <a:p>
                      <a:pPr marL="0" lvl="0" indent="0" algn="ctr" rtl="0">
                        <a:lnSpc>
                          <a:spcPct val="115000"/>
                        </a:lnSpc>
                        <a:spcBef>
                          <a:spcPts val="0"/>
                        </a:spcBef>
                        <a:spcAft>
                          <a:spcPts val="0"/>
                        </a:spcAft>
                        <a:buNone/>
                      </a:pPr>
                      <a:r>
                        <a:rPr lang="en" sz="1000">
                          <a:latin typeface="Calibri"/>
                          <a:ea typeface="Calibri"/>
                          <a:cs typeface="Calibri"/>
                          <a:sym typeface="Calibri"/>
                        </a:rPr>
                        <a:t>Communication Timing</a:t>
                      </a:r>
                      <a:endParaRPr sz="1000">
                        <a:latin typeface="Calibri"/>
                        <a:ea typeface="Calibri"/>
                        <a:cs typeface="Calibri"/>
                        <a:sym typeface="Calibri"/>
                      </a:endParaRPr>
                    </a:p>
                  </a:txBody>
                  <a:tcPr marL="28575" marR="28575" marT="19050" marB="19050" anchor="ctr">
                    <a:lnL w="9425" cap="flat" cmpd="sng">
                      <a:solidFill>
                        <a:srgbClr val="000000"/>
                      </a:solidFill>
                      <a:prstDash val="solid"/>
                      <a:round/>
                      <a:headEnd type="none" w="sm" len="sm"/>
                      <a:tailEnd type="none" w="sm" len="sm"/>
                    </a:lnL>
                    <a:lnR w="9425" cap="flat" cmpd="sng">
                      <a:solidFill>
                        <a:srgbClr val="000000"/>
                      </a:solidFill>
                      <a:prstDash val="solid"/>
                      <a:round/>
                      <a:headEnd type="none" w="sm" len="sm"/>
                      <a:tailEnd type="none" w="sm" len="sm"/>
                    </a:lnR>
                    <a:lnT w="9425" cap="flat" cmpd="sng">
                      <a:solidFill>
                        <a:srgbClr val="000000"/>
                      </a:solidFill>
                      <a:prstDash val="solid"/>
                      <a:round/>
                      <a:headEnd type="none" w="sm" len="sm"/>
                      <a:tailEnd type="none" w="sm" len="sm"/>
                    </a:lnT>
                    <a:lnB w="9425" cap="flat" cmpd="sng">
                      <a:solidFill>
                        <a:srgbClr val="000000"/>
                      </a:solidFill>
                      <a:prstDash val="solid"/>
                      <a:round/>
                      <a:headEnd type="none" w="sm" len="sm"/>
                      <a:tailEnd type="none" w="sm" len="sm"/>
                    </a:lnB>
                    <a:solidFill>
                      <a:srgbClr val="D9EAD3"/>
                    </a:solidFill>
                  </a:tcPr>
                </a:tc>
                <a:tc>
                  <a:txBody>
                    <a:bodyPr/>
                    <a:lstStyle/>
                    <a:p>
                      <a:pPr marL="0" lvl="0" indent="0" algn="ctr" rtl="0">
                        <a:lnSpc>
                          <a:spcPct val="115000"/>
                        </a:lnSpc>
                        <a:spcBef>
                          <a:spcPts val="0"/>
                        </a:spcBef>
                        <a:spcAft>
                          <a:spcPts val="0"/>
                        </a:spcAft>
                        <a:buNone/>
                      </a:pPr>
                      <a:r>
                        <a:rPr lang="en" sz="1000">
                          <a:latin typeface="Calibri"/>
                          <a:ea typeface="Calibri"/>
                          <a:cs typeface="Calibri"/>
                          <a:sym typeface="Calibri"/>
                        </a:rPr>
                        <a:t>The system shall be able to receive timing and duration information from an external source.</a:t>
                      </a:r>
                      <a:endParaRPr sz="1000">
                        <a:latin typeface="Calibri"/>
                        <a:ea typeface="Calibri"/>
                        <a:cs typeface="Calibri"/>
                        <a:sym typeface="Calibri"/>
                      </a:endParaRPr>
                    </a:p>
                  </a:txBody>
                  <a:tcPr marL="28575" marR="28575" marT="19050" marB="19050" anchor="ctr">
                    <a:lnL w="9425" cap="flat" cmpd="sng">
                      <a:solidFill>
                        <a:srgbClr val="000000"/>
                      </a:solidFill>
                      <a:prstDash val="solid"/>
                      <a:round/>
                      <a:headEnd type="none" w="sm" len="sm"/>
                      <a:tailEnd type="none" w="sm" len="sm"/>
                    </a:lnL>
                    <a:lnR w="9425" cap="flat" cmpd="sng">
                      <a:solidFill>
                        <a:srgbClr val="000000"/>
                      </a:solidFill>
                      <a:prstDash val="solid"/>
                      <a:round/>
                      <a:headEnd type="none" w="sm" len="sm"/>
                      <a:tailEnd type="none" w="sm" len="sm"/>
                    </a:lnR>
                    <a:lnT w="9425" cap="flat" cmpd="sng">
                      <a:solidFill>
                        <a:srgbClr val="000000"/>
                      </a:solidFill>
                      <a:prstDash val="solid"/>
                      <a:round/>
                      <a:headEnd type="none" w="sm" len="sm"/>
                      <a:tailEnd type="none" w="sm" len="sm"/>
                    </a:lnT>
                    <a:lnB w="9425" cap="flat" cmpd="sng">
                      <a:solidFill>
                        <a:srgbClr val="000000"/>
                      </a:solidFill>
                      <a:prstDash val="solid"/>
                      <a:round/>
                      <a:headEnd type="none" w="sm" len="sm"/>
                      <a:tailEnd type="none" w="sm" len="sm"/>
                    </a:lnB>
                    <a:solidFill>
                      <a:srgbClr val="D9EAD3"/>
                    </a:solidFill>
                  </a:tcPr>
                </a:tc>
                <a:tc>
                  <a:txBody>
                    <a:bodyPr/>
                    <a:lstStyle/>
                    <a:p>
                      <a:pPr marL="0" lvl="0" indent="0" algn="ctr" rtl="0">
                        <a:lnSpc>
                          <a:spcPct val="115000"/>
                        </a:lnSpc>
                        <a:spcBef>
                          <a:spcPts val="0"/>
                        </a:spcBef>
                        <a:spcAft>
                          <a:spcPts val="0"/>
                        </a:spcAft>
                        <a:buNone/>
                      </a:pPr>
                      <a:r>
                        <a:rPr lang="en" sz="1000">
                          <a:latin typeface="Calibri"/>
                          <a:ea typeface="Calibri"/>
                          <a:cs typeface="Calibri"/>
                          <a:sym typeface="Calibri"/>
                        </a:rPr>
                        <a:t>Data will be taken and transmitted to an external source.</a:t>
                      </a:r>
                      <a:endParaRPr sz="1000">
                        <a:latin typeface="Calibri"/>
                        <a:ea typeface="Calibri"/>
                        <a:cs typeface="Calibri"/>
                        <a:sym typeface="Calibri"/>
                      </a:endParaRPr>
                    </a:p>
                  </a:txBody>
                  <a:tcPr marL="28575" marR="28575" marT="19050" marB="19050" anchor="ctr">
                    <a:lnL w="9425" cap="flat" cmpd="sng">
                      <a:solidFill>
                        <a:srgbClr val="000000"/>
                      </a:solidFill>
                      <a:prstDash val="solid"/>
                      <a:round/>
                      <a:headEnd type="none" w="sm" len="sm"/>
                      <a:tailEnd type="none" w="sm" len="sm"/>
                    </a:lnL>
                    <a:lnR w="9425" cap="flat" cmpd="sng">
                      <a:solidFill>
                        <a:srgbClr val="000000"/>
                      </a:solidFill>
                      <a:prstDash val="solid"/>
                      <a:round/>
                      <a:headEnd type="none" w="sm" len="sm"/>
                      <a:tailEnd type="none" w="sm" len="sm"/>
                    </a:lnR>
                    <a:lnT w="9425" cap="flat" cmpd="sng">
                      <a:solidFill>
                        <a:srgbClr val="000000"/>
                      </a:solidFill>
                      <a:prstDash val="solid"/>
                      <a:round/>
                      <a:headEnd type="none" w="sm" len="sm"/>
                      <a:tailEnd type="none" w="sm" len="sm"/>
                    </a:lnT>
                    <a:lnB w="9425" cap="flat" cmpd="sng">
                      <a:solidFill>
                        <a:srgbClr val="000000"/>
                      </a:solidFill>
                      <a:prstDash val="solid"/>
                      <a:round/>
                      <a:headEnd type="none" w="sm" len="sm"/>
                      <a:tailEnd type="none" w="sm" len="sm"/>
                    </a:lnB>
                    <a:solidFill>
                      <a:srgbClr val="D9EAD3"/>
                    </a:solidFill>
                  </a:tcPr>
                </a:tc>
                <a:tc>
                  <a:txBody>
                    <a:bodyPr/>
                    <a:lstStyle/>
                    <a:p>
                      <a:pPr marL="0" lvl="0" indent="0" algn="ctr" rtl="0">
                        <a:lnSpc>
                          <a:spcPct val="115000"/>
                        </a:lnSpc>
                        <a:spcBef>
                          <a:spcPts val="0"/>
                        </a:spcBef>
                        <a:spcAft>
                          <a:spcPts val="0"/>
                        </a:spcAft>
                        <a:buNone/>
                      </a:pPr>
                      <a:r>
                        <a:rPr lang="en" sz="1000">
                          <a:latin typeface="Calibri"/>
                          <a:ea typeface="Calibri"/>
                          <a:cs typeface="Calibri"/>
                          <a:sym typeface="Calibri"/>
                        </a:rPr>
                        <a:t>T</a:t>
                      </a:r>
                      <a:endParaRPr sz="1000">
                        <a:latin typeface="Calibri"/>
                        <a:ea typeface="Calibri"/>
                        <a:cs typeface="Calibri"/>
                        <a:sym typeface="Calibri"/>
                      </a:endParaRPr>
                    </a:p>
                  </a:txBody>
                  <a:tcPr marL="28575" marR="28575" marT="19050" marB="19050" anchor="ctr">
                    <a:lnL w="9425" cap="flat" cmpd="sng">
                      <a:solidFill>
                        <a:srgbClr val="000000"/>
                      </a:solidFill>
                      <a:prstDash val="solid"/>
                      <a:round/>
                      <a:headEnd type="none" w="sm" len="sm"/>
                      <a:tailEnd type="none" w="sm" len="sm"/>
                    </a:lnL>
                    <a:lnR w="9425" cap="flat" cmpd="sng">
                      <a:solidFill>
                        <a:srgbClr val="000000"/>
                      </a:solidFill>
                      <a:prstDash val="solid"/>
                      <a:round/>
                      <a:headEnd type="none" w="sm" len="sm"/>
                      <a:tailEnd type="none" w="sm" len="sm"/>
                    </a:lnR>
                    <a:lnT w="9425" cap="flat" cmpd="sng">
                      <a:solidFill>
                        <a:srgbClr val="000000"/>
                      </a:solidFill>
                      <a:prstDash val="solid"/>
                      <a:round/>
                      <a:headEnd type="none" w="sm" len="sm"/>
                      <a:tailEnd type="none" w="sm" len="sm"/>
                    </a:lnT>
                    <a:lnB w="9425" cap="flat" cmpd="sng">
                      <a:solidFill>
                        <a:srgbClr val="000000"/>
                      </a:solidFill>
                      <a:prstDash val="solid"/>
                      <a:round/>
                      <a:headEnd type="none" w="sm" len="sm"/>
                      <a:tailEnd type="none" w="sm" len="sm"/>
                    </a:lnB>
                    <a:solidFill>
                      <a:srgbClr val="D9EAD3"/>
                    </a:solidFill>
                  </a:tcPr>
                </a:tc>
                <a:extLst>
                  <a:ext uri="{0D108BD9-81ED-4DB2-BD59-A6C34878D82A}">
                    <a16:rowId xmlns:a16="http://schemas.microsoft.com/office/drawing/2014/main" val="10005"/>
                  </a:ext>
                </a:extLst>
              </a:tr>
            </a:tbl>
          </a:graphicData>
        </a:graphic>
      </p:graphicFrame>
      <p:sp>
        <p:nvSpPr>
          <p:cNvPr id="1203" name="Google Shape;1203;p115"/>
          <p:cNvSpPr txBox="1">
            <a:spLocks noGrp="1"/>
          </p:cNvSpPr>
          <p:nvPr>
            <p:ph type="title" idx="4294967295"/>
          </p:nvPr>
        </p:nvSpPr>
        <p:spPr>
          <a:xfrm>
            <a:off x="455925" y="8367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Design Requirements</a:t>
            </a:r>
            <a:endParaRP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1207"/>
        <p:cNvGrpSpPr/>
        <p:nvPr/>
      </p:nvGrpSpPr>
      <p:grpSpPr>
        <a:xfrm>
          <a:off x="0" y="0"/>
          <a:ext cx="0" cy="0"/>
          <a:chOff x="0" y="0"/>
          <a:chExt cx="0" cy="0"/>
        </a:xfrm>
      </p:grpSpPr>
      <p:sp>
        <p:nvSpPr>
          <p:cNvPr id="1208" name="Google Shape;1208;p116"/>
          <p:cNvSpPr txBox="1">
            <a:spLocks noGrp="1"/>
          </p:cNvSpPr>
          <p:nvPr>
            <p:ph type="title"/>
          </p:nvPr>
        </p:nvSpPr>
        <p:spPr>
          <a:xfrm>
            <a:off x="346050" y="8367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Test Plan</a:t>
            </a:r>
            <a:endParaRPr/>
          </a:p>
        </p:txBody>
      </p:sp>
      <p:sp>
        <p:nvSpPr>
          <p:cNvPr id="1209" name="Google Shape;1209;p116"/>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103</a:t>
            </a:fld>
            <a:endParaRPr/>
          </a:p>
        </p:txBody>
      </p:sp>
      <p:graphicFrame>
        <p:nvGraphicFramePr>
          <p:cNvPr id="1210" name="Google Shape;1210;p116"/>
          <p:cNvGraphicFramePr/>
          <p:nvPr/>
        </p:nvGraphicFramePr>
        <p:xfrm>
          <a:off x="311700" y="930900"/>
          <a:ext cx="3000000" cy="3000000"/>
        </p:xfrm>
        <a:graphic>
          <a:graphicData uri="http://schemas.openxmlformats.org/drawingml/2006/table">
            <a:tbl>
              <a:tblPr>
                <a:noFill/>
                <a:tableStyleId>{AF388F0D-4368-441D-B308-41BFA6E224ED}</a:tableStyleId>
              </a:tblPr>
              <a:tblGrid>
                <a:gridCol w="2130150">
                  <a:extLst>
                    <a:ext uri="{9D8B030D-6E8A-4147-A177-3AD203B41FA5}">
                      <a16:colId xmlns:a16="http://schemas.microsoft.com/office/drawing/2014/main" val="20000"/>
                    </a:ext>
                  </a:extLst>
                </a:gridCol>
                <a:gridCol w="2130150">
                  <a:extLst>
                    <a:ext uri="{9D8B030D-6E8A-4147-A177-3AD203B41FA5}">
                      <a16:colId xmlns:a16="http://schemas.microsoft.com/office/drawing/2014/main" val="20001"/>
                    </a:ext>
                  </a:extLst>
                </a:gridCol>
                <a:gridCol w="2130150">
                  <a:extLst>
                    <a:ext uri="{9D8B030D-6E8A-4147-A177-3AD203B41FA5}">
                      <a16:colId xmlns:a16="http://schemas.microsoft.com/office/drawing/2014/main" val="20002"/>
                    </a:ext>
                  </a:extLst>
                </a:gridCol>
                <a:gridCol w="2130150">
                  <a:extLst>
                    <a:ext uri="{9D8B030D-6E8A-4147-A177-3AD203B41FA5}">
                      <a16:colId xmlns:a16="http://schemas.microsoft.com/office/drawing/2014/main" val="20003"/>
                    </a:ext>
                  </a:extLst>
                </a:gridCol>
              </a:tblGrid>
              <a:tr h="381000">
                <a:tc>
                  <a:txBody>
                    <a:bodyPr/>
                    <a:lstStyle/>
                    <a:p>
                      <a:pPr marL="0" lvl="0" indent="0" algn="l" rtl="0">
                        <a:spcBef>
                          <a:spcPts val="0"/>
                        </a:spcBef>
                        <a:spcAft>
                          <a:spcPts val="0"/>
                        </a:spcAft>
                        <a:buNone/>
                      </a:pPr>
                      <a:r>
                        <a:rPr lang="en" b="1"/>
                        <a:t>Test Phase</a:t>
                      </a:r>
                      <a:endParaRPr b="1"/>
                    </a:p>
                  </a:txBody>
                  <a:tcPr marL="91425" marR="91425" marT="91425" marB="91425">
                    <a:solidFill>
                      <a:srgbClr val="CCCCCC"/>
                    </a:solidFill>
                  </a:tcPr>
                </a:tc>
                <a:tc>
                  <a:txBody>
                    <a:bodyPr/>
                    <a:lstStyle/>
                    <a:p>
                      <a:pPr marL="0" lvl="0" indent="0" algn="l" rtl="0">
                        <a:spcBef>
                          <a:spcPts val="0"/>
                        </a:spcBef>
                        <a:spcAft>
                          <a:spcPts val="0"/>
                        </a:spcAft>
                        <a:buNone/>
                      </a:pPr>
                      <a:r>
                        <a:rPr lang="en" b="1"/>
                        <a:t>Location</a:t>
                      </a:r>
                      <a:endParaRPr b="1"/>
                    </a:p>
                  </a:txBody>
                  <a:tcPr marL="91425" marR="91425" marT="91425" marB="91425">
                    <a:solidFill>
                      <a:srgbClr val="CCCCCC"/>
                    </a:solidFill>
                  </a:tcPr>
                </a:tc>
                <a:tc>
                  <a:txBody>
                    <a:bodyPr/>
                    <a:lstStyle/>
                    <a:p>
                      <a:pPr marL="0" lvl="0" indent="0" algn="l" rtl="0">
                        <a:spcBef>
                          <a:spcPts val="0"/>
                        </a:spcBef>
                        <a:spcAft>
                          <a:spcPts val="0"/>
                        </a:spcAft>
                        <a:buNone/>
                      </a:pPr>
                      <a:r>
                        <a:rPr lang="en" b="1"/>
                        <a:t>Support Equipment</a:t>
                      </a:r>
                      <a:endParaRPr b="1"/>
                    </a:p>
                  </a:txBody>
                  <a:tcPr marL="91425" marR="91425" marT="91425" marB="91425">
                    <a:solidFill>
                      <a:srgbClr val="CCCCCC"/>
                    </a:solidFill>
                  </a:tcPr>
                </a:tc>
                <a:tc>
                  <a:txBody>
                    <a:bodyPr/>
                    <a:lstStyle/>
                    <a:p>
                      <a:pPr marL="0" lvl="0" indent="0" algn="l" rtl="0">
                        <a:spcBef>
                          <a:spcPts val="0"/>
                        </a:spcBef>
                        <a:spcAft>
                          <a:spcPts val="0"/>
                        </a:spcAft>
                        <a:buNone/>
                      </a:pPr>
                      <a:r>
                        <a:rPr lang="en" b="1"/>
                        <a:t>Requirements Verified</a:t>
                      </a:r>
                      <a:endParaRPr b="1"/>
                    </a:p>
                  </a:txBody>
                  <a:tcPr marL="91425" marR="91425" marT="91425" marB="91425">
                    <a:solidFill>
                      <a:srgbClr val="CCCCCC"/>
                    </a:solidFill>
                  </a:tcPr>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r>
                        <a:rPr lang="en"/>
                        <a:t>Optical System Alignment (2/20-3/7)</a:t>
                      </a:r>
                      <a:endParaRPr/>
                    </a:p>
                  </a:txBody>
                  <a:tcPr marL="91425" marR="91425" marT="91425" marB="91425">
                    <a:solidFill>
                      <a:srgbClr val="EFEFEF"/>
                    </a:solidFill>
                  </a:tcPr>
                </a:tc>
                <a:tc>
                  <a:txBody>
                    <a:bodyPr/>
                    <a:lstStyle/>
                    <a:p>
                      <a:pPr marL="0" lvl="0" indent="0" algn="l" rtl="0">
                        <a:spcBef>
                          <a:spcPts val="0"/>
                        </a:spcBef>
                        <a:spcAft>
                          <a:spcPts val="0"/>
                        </a:spcAft>
                        <a:buNone/>
                      </a:pPr>
                      <a:r>
                        <a:rPr lang="en"/>
                        <a:t>JILA</a:t>
                      </a:r>
                      <a:endParaRPr/>
                    </a:p>
                  </a:txBody>
                  <a:tcPr marL="91425" marR="91425" marT="91425" marB="91425">
                    <a:solidFill>
                      <a:srgbClr val="EFEFEF"/>
                    </a:solidFill>
                  </a:tcPr>
                </a:tc>
                <a:tc>
                  <a:txBody>
                    <a:bodyPr/>
                    <a:lstStyle/>
                    <a:p>
                      <a:pPr marL="0" lvl="0" indent="0" algn="l" rtl="0">
                        <a:spcBef>
                          <a:spcPts val="0"/>
                        </a:spcBef>
                        <a:spcAft>
                          <a:spcPts val="0"/>
                        </a:spcAft>
                        <a:buNone/>
                      </a:pPr>
                      <a:r>
                        <a:rPr lang="en"/>
                        <a:t>Interferometer, Optical shims, Precision half-sphere, torque wrench</a:t>
                      </a:r>
                      <a:endParaRPr/>
                    </a:p>
                  </a:txBody>
                  <a:tcPr marL="91425" marR="91425" marT="91425" marB="91425">
                    <a:solidFill>
                      <a:srgbClr val="EFEFEF"/>
                    </a:solidFill>
                  </a:tcPr>
                </a:tc>
                <a:tc>
                  <a:txBody>
                    <a:bodyPr/>
                    <a:lstStyle/>
                    <a:p>
                      <a:pPr marL="0" lvl="0" indent="0" algn="l" rtl="0">
                        <a:spcBef>
                          <a:spcPts val="0"/>
                        </a:spcBef>
                        <a:spcAft>
                          <a:spcPts val="0"/>
                        </a:spcAft>
                        <a:buNone/>
                      </a:pPr>
                      <a:r>
                        <a:rPr lang="en"/>
                        <a:t>MTF, FOV (Vertical Resolution)</a:t>
                      </a:r>
                      <a:endParaRPr/>
                    </a:p>
                  </a:txBody>
                  <a:tcPr marL="91425" marR="91425" marT="91425" marB="91425">
                    <a:solidFill>
                      <a:srgbClr val="EFEFEF"/>
                    </a:solidFill>
                  </a:tcPr>
                </a:tc>
                <a:extLst>
                  <a:ext uri="{0D108BD9-81ED-4DB2-BD59-A6C34878D82A}">
                    <a16:rowId xmlns:a16="http://schemas.microsoft.com/office/drawing/2014/main" val="10001"/>
                  </a:ext>
                </a:extLst>
              </a:tr>
              <a:tr h="381000">
                <a:tc>
                  <a:txBody>
                    <a:bodyPr/>
                    <a:lstStyle/>
                    <a:p>
                      <a:pPr marL="0" lvl="0" indent="0" algn="l" rtl="0">
                        <a:spcBef>
                          <a:spcPts val="0"/>
                        </a:spcBef>
                        <a:spcAft>
                          <a:spcPts val="0"/>
                        </a:spcAft>
                        <a:buNone/>
                      </a:pPr>
                      <a:r>
                        <a:rPr lang="en">
                          <a:solidFill>
                            <a:schemeClr val="dk1"/>
                          </a:solidFill>
                        </a:rPr>
                        <a:t>Stability Testing (3/8-3/21)</a:t>
                      </a:r>
                      <a:endParaRPr>
                        <a:solidFill>
                          <a:schemeClr val="dk1"/>
                        </a:solidFill>
                      </a:endParaRPr>
                    </a:p>
                  </a:txBody>
                  <a:tcPr marL="91425" marR="91425" marT="91425" marB="91425">
                    <a:solidFill>
                      <a:srgbClr val="666666"/>
                    </a:solidFill>
                  </a:tcPr>
                </a:tc>
                <a:tc>
                  <a:txBody>
                    <a:bodyPr/>
                    <a:lstStyle/>
                    <a:p>
                      <a:pPr marL="0" lvl="0" indent="0" algn="l" rtl="0">
                        <a:spcBef>
                          <a:spcPts val="0"/>
                        </a:spcBef>
                        <a:spcAft>
                          <a:spcPts val="0"/>
                        </a:spcAft>
                        <a:buNone/>
                      </a:pPr>
                      <a:r>
                        <a:rPr lang="en">
                          <a:solidFill>
                            <a:schemeClr val="dk1"/>
                          </a:solidFill>
                        </a:rPr>
                        <a:t>Ball</a:t>
                      </a:r>
                      <a:endParaRPr>
                        <a:solidFill>
                          <a:schemeClr val="dk1"/>
                        </a:solidFill>
                      </a:endParaRPr>
                    </a:p>
                  </a:txBody>
                  <a:tcPr marL="91425" marR="91425" marT="91425" marB="91425">
                    <a:solidFill>
                      <a:srgbClr val="666666"/>
                    </a:solidFill>
                  </a:tcPr>
                </a:tc>
                <a:tc>
                  <a:txBody>
                    <a:bodyPr/>
                    <a:lstStyle/>
                    <a:p>
                      <a:pPr marL="0" lvl="0" indent="0" algn="l" rtl="0">
                        <a:spcBef>
                          <a:spcPts val="0"/>
                        </a:spcBef>
                        <a:spcAft>
                          <a:spcPts val="0"/>
                        </a:spcAft>
                        <a:buNone/>
                      </a:pPr>
                      <a:r>
                        <a:rPr lang="en">
                          <a:solidFill>
                            <a:schemeClr val="dk1"/>
                          </a:solidFill>
                        </a:rPr>
                        <a:t>Gradient filter and associated equipment, highly regulated power source, tungsten bulb, oscilloscope</a:t>
                      </a:r>
                      <a:endParaRPr>
                        <a:solidFill>
                          <a:schemeClr val="dk1"/>
                        </a:solidFill>
                      </a:endParaRPr>
                    </a:p>
                  </a:txBody>
                  <a:tcPr marL="91425" marR="91425" marT="91425" marB="91425">
                    <a:solidFill>
                      <a:srgbClr val="666666"/>
                    </a:solidFill>
                  </a:tcPr>
                </a:tc>
                <a:tc>
                  <a:txBody>
                    <a:bodyPr/>
                    <a:lstStyle/>
                    <a:p>
                      <a:pPr marL="0" lvl="0" indent="0" algn="l" rtl="0">
                        <a:spcBef>
                          <a:spcPts val="0"/>
                        </a:spcBef>
                        <a:spcAft>
                          <a:spcPts val="0"/>
                        </a:spcAft>
                        <a:buNone/>
                      </a:pPr>
                      <a:r>
                        <a:rPr lang="en">
                          <a:solidFill>
                            <a:schemeClr val="dk1"/>
                          </a:solidFill>
                        </a:rPr>
                        <a:t>SNR, Stability, Error, Dynamic Range, Band pass filter, Sampling rate, Data bits, Data transmission</a:t>
                      </a:r>
                      <a:endParaRPr>
                        <a:solidFill>
                          <a:schemeClr val="dk1"/>
                        </a:solidFill>
                      </a:endParaRPr>
                    </a:p>
                  </a:txBody>
                  <a:tcPr marL="91425" marR="91425" marT="91425" marB="91425">
                    <a:solidFill>
                      <a:srgbClr val="666666"/>
                    </a:solidFill>
                  </a:tcPr>
                </a:tc>
                <a:extLst>
                  <a:ext uri="{0D108BD9-81ED-4DB2-BD59-A6C34878D82A}">
                    <a16:rowId xmlns:a16="http://schemas.microsoft.com/office/drawing/2014/main" val="10002"/>
                  </a:ext>
                </a:extLst>
              </a:tr>
              <a:tr h="381000">
                <a:tc>
                  <a:txBody>
                    <a:bodyPr/>
                    <a:lstStyle/>
                    <a:p>
                      <a:pPr marL="0" lvl="0" indent="0" algn="l" rtl="0">
                        <a:spcBef>
                          <a:spcPts val="0"/>
                        </a:spcBef>
                        <a:spcAft>
                          <a:spcPts val="0"/>
                        </a:spcAft>
                        <a:buNone/>
                      </a:pPr>
                      <a:r>
                        <a:rPr lang="en"/>
                        <a:t>Integration Testing (3/22-4/10)</a:t>
                      </a:r>
                      <a:endParaRPr/>
                    </a:p>
                  </a:txBody>
                  <a:tcPr marL="91425" marR="91425" marT="91425" marB="91425">
                    <a:solidFill>
                      <a:srgbClr val="EFEFEF"/>
                    </a:solidFill>
                  </a:tcPr>
                </a:tc>
                <a:tc>
                  <a:txBody>
                    <a:bodyPr/>
                    <a:lstStyle/>
                    <a:p>
                      <a:pPr marL="0" lvl="0" indent="0" algn="l" rtl="0">
                        <a:spcBef>
                          <a:spcPts val="0"/>
                        </a:spcBef>
                        <a:spcAft>
                          <a:spcPts val="0"/>
                        </a:spcAft>
                        <a:buNone/>
                      </a:pPr>
                      <a:r>
                        <a:rPr lang="en"/>
                        <a:t>CU Business Field</a:t>
                      </a:r>
                      <a:endParaRPr/>
                    </a:p>
                  </a:txBody>
                  <a:tcPr marL="91425" marR="91425" marT="91425" marB="91425">
                    <a:solidFill>
                      <a:srgbClr val="EFEFEF"/>
                    </a:solidFill>
                  </a:tcPr>
                </a:tc>
                <a:tc>
                  <a:txBody>
                    <a:bodyPr/>
                    <a:lstStyle/>
                    <a:p>
                      <a:pPr marL="0" lvl="0" indent="0" algn="l" rtl="0">
                        <a:spcBef>
                          <a:spcPts val="0"/>
                        </a:spcBef>
                        <a:spcAft>
                          <a:spcPts val="0"/>
                        </a:spcAft>
                        <a:buNone/>
                      </a:pPr>
                      <a:r>
                        <a:rPr lang="en"/>
                        <a:t>Solar tracker, tripod, GPS, solar tracker to NanoSAM mount</a:t>
                      </a:r>
                      <a:endParaRPr/>
                    </a:p>
                  </a:txBody>
                  <a:tcPr marL="91425" marR="91425" marT="91425" marB="91425">
                    <a:solidFill>
                      <a:srgbClr val="EFEFEF"/>
                    </a:solidFill>
                  </a:tcPr>
                </a:tc>
                <a:tc>
                  <a:txBody>
                    <a:bodyPr/>
                    <a:lstStyle/>
                    <a:p>
                      <a:pPr marL="0" lvl="0" indent="0" algn="l" rtl="0">
                        <a:spcBef>
                          <a:spcPts val="0"/>
                        </a:spcBef>
                        <a:spcAft>
                          <a:spcPts val="0"/>
                        </a:spcAft>
                        <a:buNone/>
                      </a:pPr>
                      <a:r>
                        <a:rPr lang="en"/>
                        <a:t>Optical heating, Pointing accuracy, Power draw, Data storage, Payload mass and volume, Housing, Timing communication</a:t>
                      </a:r>
                      <a:endParaRPr/>
                    </a:p>
                  </a:txBody>
                  <a:tcPr marL="91425" marR="91425" marT="91425" marB="91425">
                    <a:solidFill>
                      <a:srgbClr val="EFEFEF"/>
                    </a:solidFill>
                  </a:tcPr>
                </a:tc>
                <a:extLst>
                  <a:ext uri="{0D108BD9-81ED-4DB2-BD59-A6C34878D82A}">
                    <a16:rowId xmlns:a16="http://schemas.microsoft.com/office/drawing/2014/main" val="10003"/>
                  </a:ext>
                </a:extLst>
              </a:tr>
            </a:tbl>
          </a:graphicData>
        </a:graphic>
      </p:graphicFrame>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1214"/>
        <p:cNvGrpSpPr/>
        <p:nvPr/>
      </p:nvGrpSpPr>
      <p:grpSpPr>
        <a:xfrm>
          <a:off x="0" y="0"/>
          <a:ext cx="0" cy="0"/>
          <a:chOff x="0" y="0"/>
          <a:chExt cx="0" cy="0"/>
        </a:xfrm>
      </p:grpSpPr>
      <p:sp>
        <p:nvSpPr>
          <p:cNvPr id="1215" name="Google Shape;1215;p117"/>
          <p:cNvSpPr txBox="1">
            <a:spLocks noGrp="1"/>
          </p:cNvSpPr>
          <p:nvPr>
            <p:ph type="title"/>
          </p:nvPr>
        </p:nvSpPr>
        <p:spPr>
          <a:xfrm>
            <a:off x="346050" y="8367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Test Plan</a:t>
            </a:r>
            <a:endParaRPr/>
          </a:p>
        </p:txBody>
      </p:sp>
      <p:sp>
        <p:nvSpPr>
          <p:cNvPr id="1216" name="Google Shape;1216;p117"/>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104</a:t>
            </a:fld>
            <a:endParaRPr/>
          </a:p>
        </p:txBody>
      </p:sp>
      <p:graphicFrame>
        <p:nvGraphicFramePr>
          <p:cNvPr id="1217" name="Google Shape;1217;p117"/>
          <p:cNvGraphicFramePr/>
          <p:nvPr/>
        </p:nvGraphicFramePr>
        <p:xfrm>
          <a:off x="1657350" y="593725"/>
          <a:ext cx="3000000" cy="3000000"/>
        </p:xfrm>
        <a:graphic>
          <a:graphicData uri="http://schemas.openxmlformats.org/drawingml/2006/table">
            <a:tbl>
              <a:tblPr>
                <a:noFill/>
                <a:tableStyleId>{CA2AB685-583F-4329-80CD-AB5238CA0511}</a:tableStyleId>
              </a:tblPr>
              <a:tblGrid>
                <a:gridCol w="990600">
                  <a:extLst>
                    <a:ext uri="{9D8B030D-6E8A-4147-A177-3AD203B41FA5}">
                      <a16:colId xmlns:a16="http://schemas.microsoft.com/office/drawing/2014/main" val="20000"/>
                    </a:ext>
                  </a:extLst>
                </a:gridCol>
                <a:gridCol w="3152775">
                  <a:extLst>
                    <a:ext uri="{9D8B030D-6E8A-4147-A177-3AD203B41FA5}">
                      <a16:colId xmlns:a16="http://schemas.microsoft.com/office/drawing/2014/main" val="20001"/>
                    </a:ext>
                  </a:extLst>
                </a:gridCol>
                <a:gridCol w="1685925">
                  <a:extLst>
                    <a:ext uri="{9D8B030D-6E8A-4147-A177-3AD203B41FA5}">
                      <a16:colId xmlns:a16="http://schemas.microsoft.com/office/drawing/2014/main" val="20002"/>
                    </a:ext>
                  </a:extLst>
                </a:gridCol>
              </a:tblGrid>
              <a:tr h="200025">
                <a:tc>
                  <a:txBody>
                    <a:bodyPr/>
                    <a:lstStyle/>
                    <a:p>
                      <a:pPr marL="0" lvl="0" indent="0" algn="ctr" rtl="0">
                        <a:lnSpc>
                          <a:spcPct val="115000"/>
                        </a:lnSpc>
                        <a:spcBef>
                          <a:spcPts val="0"/>
                        </a:spcBef>
                        <a:spcAft>
                          <a:spcPts val="0"/>
                        </a:spcAft>
                        <a:buNone/>
                      </a:pPr>
                      <a:r>
                        <a:rPr lang="en" sz="1000" b="1">
                          <a:latin typeface="Calibri"/>
                          <a:ea typeface="Calibri"/>
                          <a:cs typeface="Calibri"/>
                          <a:sym typeface="Calibri"/>
                        </a:rPr>
                        <a:t>RQMT Verifying</a:t>
                      </a:r>
                      <a:endParaRPr sz="1000" b="1">
                        <a:latin typeface="Calibri"/>
                        <a:ea typeface="Calibri"/>
                        <a:cs typeface="Calibri"/>
                        <a:sym typeface="Calibri"/>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tc>
                  <a:txBody>
                    <a:bodyPr/>
                    <a:lstStyle/>
                    <a:p>
                      <a:pPr marL="0" lvl="0" indent="0" algn="ctr" rtl="0">
                        <a:lnSpc>
                          <a:spcPct val="115000"/>
                        </a:lnSpc>
                        <a:spcBef>
                          <a:spcPts val="0"/>
                        </a:spcBef>
                        <a:spcAft>
                          <a:spcPts val="0"/>
                        </a:spcAft>
                        <a:buNone/>
                      </a:pPr>
                      <a:r>
                        <a:rPr lang="en" sz="1000" b="1">
                          <a:latin typeface="Calibri"/>
                          <a:ea typeface="Calibri"/>
                          <a:cs typeface="Calibri"/>
                          <a:sym typeface="Calibri"/>
                        </a:rPr>
                        <a:t>Test Description</a:t>
                      </a:r>
                      <a:endParaRPr sz="1000" b="1">
                        <a:latin typeface="Calibri"/>
                        <a:ea typeface="Calibri"/>
                        <a:cs typeface="Calibri"/>
                        <a:sym typeface="Calibri"/>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tc>
                  <a:txBody>
                    <a:bodyPr/>
                    <a:lstStyle/>
                    <a:p>
                      <a:pPr marL="0" lvl="0" indent="0" algn="ctr" rtl="0">
                        <a:lnSpc>
                          <a:spcPct val="115000"/>
                        </a:lnSpc>
                        <a:spcBef>
                          <a:spcPts val="0"/>
                        </a:spcBef>
                        <a:spcAft>
                          <a:spcPts val="0"/>
                        </a:spcAft>
                        <a:buNone/>
                      </a:pPr>
                      <a:r>
                        <a:rPr lang="en" sz="1000" b="1">
                          <a:latin typeface="Calibri"/>
                          <a:ea typeface="Calibri"/>
                          <a:cs typeface="Calibri"/>
                          <a:sym typeface="Calibri"/>
                        </a:rPr>
                        <a:t>Support Equipment</a:t>
                      </a:r>
                      <a:endParaRPr sz="1000" b="1">
                        <a:latin typeface="Calibri"/>
                        <a:ea typeface="Calibri"/>
                        <a:cs typeface="Calibri"/>
                        <a:sym typeface="Calibri"/>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extLst>
                  <a:ext uri="{0D108BD9-81ED-4DB2-BD59-A6C34878D82A}">
                    <a16:rowId xmlns:a16="http://schemas.microsoft.com/office/drawing/2014/main" val="10000"/>
                  </a:ext>
                </a:extLst>
              </a:tr>
              <a:tr h="762000">
                <a:tc>
                  <a:txBody>
                    <a:bodyPr/>
                    <a:lstStyle/>
                    <a:p>
                      <a:pPr marL="0" lvl="0" indent="0" algn="ctr" rtl="0">
                        <a:lnSpc>
                          <a:spcPct val="115000"/>
                        </a:lnSpc>
                        <a:spcBef>
                          <a:spcPts val="0"/>
                        </a:spcBef>
                        <a:spcAft>
                          <a:spcPts val="0"/>
                        </a:spcAft>
                        <a:buNone/>
                      </a:pPr>
                      <a:r>
                        <a:rPr lang="en" sz="1000">
                          <a:latin typeface="Calibri"/>
                          <a:ea typeface="Calibri"/>
                          <a:cs typeface="Calibri"/>
                          <a:sym typeface="Calibri"/>
                        </a:rPr>
                        <a:t>1.1</a:t>
                      </a:r>
                      <a:endParaRPr sz="1000">
                        <a:latin typeface="Calibri"/>
                        <a:ea typeface="Calibri"/>
                        <a:cs typeface="Calibri"/>
                        <a:sym typeface="Calibri"/>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solidFill>
                      <a:srgbClr val="FFFFFF"/>
                    </a:solidFill>
                  </a:tcPr>
                </a:tc>
                <a:tc>
                  <a:txBody>
                    <a:bodyPr/>
                    <a:lstStyle/>
                    <a:p>
                      <a:pPr marL="0" lvl="0" indent="0" algn="l" rtl="0">
                        <a:lnSpc>
                          <a:spcPct val="115000"/>
                        </a:lnSpc>
                        <a:spcBef>
                          <a:spcPts val="0"/>
                        </a:spcBef>
                        <a:spcAft>
                          <a:spcPts val="0"/>
                        </a:spcAft>
                        <a:buNone/>
                      </a:pPr>
                      <a:r>
                        <a:rPr lang="en" sz="1000">
                          <a:latin typeface="Calibri"/>
                          <a:ea typeface="Calibri"/>
                          <a:cs typeface="Calibri"/>
                          <a:sym typeface="Calibri"/>
                        </a:rPr>
                        <a:t>An analytical model of the SNR will be produced with worst case scenarios in mind. Physical measurements of noise of the electronics will be made to incorporate into the model. The value derived from this model will be compared with the required value to ensure the SNR is met.</a:t>
                      </a:r>
                      <a:endParaRPr sz="1000">
                        <a:latin typeface="Calibri"/>
                        <a:ea typeface="Calibri"/>
                        <a:cs typeface="Calibri"/>
                        <a:sym typeface="Calibri"/>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solidFill>
                      <a:srgbClr val="FFFFFF"/>
                    </a:solidFill>
                  </a:tcPr>
                </a:tc>
                <a:tc>
                  <a:txBody>
                    <a:bodyPr/>
                    <a:lstStyle/>
                    <a:p>
                      <a:pPr marL="0" lvl="0" indent="0" algn="l" rtl="0">
                        <a:lnSpc>
                          <a:spcPct val="115000"/>
                        </a:lnSpc>
                        <a:spcBef>
                          <a:spcPts val="0"/>
                        </a:spcBef>
                        <a:spcAft>
                          <a:spcPts val="0"/>
                        </a:spcAft>
                        <a:buNone/>
                      </a:pPr>
                      <a:r>
                        <a:rPr lang="en" sz="1000">
                          <a:latin typeface="Calibri"/>
                          <a:ea typeface="Calibri"/>
                          <a:cs typeface="Calibri"/>
                          <a:sym typeface="Calibri"/>
                        </a:rPr>
                        <a:t>Electronics system, photodiode, oscilloscope</a:t>
                      </a:r>
                      <a:endParaRPr sz="1000">
                        <a:latin typeface="Calibri"/>
                        <a:ea typeface="Calibri"/>
                        <a:cs typeface="Calibri"/>
                        <a:sym typeface="Calibri"/>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solidFill>
                      <a:srgbClr val="FFFFFF"/>
                    </a:solidFill>
                  </a:tcPr>
                </a:tc>
                <a:extLst>
                  <a:ext uri="{0D108BD9-81ED-4DB2-BD59-A6C34878D82A}">
                    <a16:rowId xmlns:a16="http://schemas.microsoft.com/office/drawing/2014/main" val="10001"/>
                  </a:ext>
                </a:extLst>
              </a:tr>
              <a:tr h="476250">
                <a:tc>
                  <a:txBody>
                    <a:bodyPr/>
                    <a:lstStyle/>
                    <a:p>
                      <a:pPr marL="0" lvl="0" indent="0" algn="ctr" rtl="0">
                        <a:lnSpc>
                          <a:spcPct val="115000"/>
                        </a:lnSpc>
                        <a:spcBef>
                          <a:spcPts val="0"/>
                        </a:spcBef>
                        <a:spcAft>
                          <a:spcPts val="0"/>
                        </a:spcAft>
                        <a:buNone/>
                      </a:pPr>
                      <a:r>
                        <a:rPr lang="en" sz="1000">
                          <a:latin typeface="Calibri"/>
                          <a:ea typeface="Calibri"/>
                          <a:cs typeface="Calibri"/>
                          <a:sym typeface="Calibri"/>
                        </a:rPr>
                        <a:t>1.2</a:t>
                      </a:r>
                      <a:endParaRPr sz="1000">
                        <a:latin typeface="Calibri"/>
                        <a:ea typeface="Calibri"/>
                        <a:cs typeface="Calibri"/>
                        <a:sym typeface="Calibri"/>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solidFill>
                      <a:srgbClr val="F3F3F3"/>
                    </a:solidFill>
                  </a:tcPr>
                </a:tc>
                <a:tc>
                  <a:txBody>
                    <a:bodyPr/>
                    <a:lstStyle/>
                    <a:p>
                      <a:pPr marL="0" lvl="0" indent="0" algn="l" rtl="0">
                        <a:lnSpc>
                          <a:spcPct val="115000"/>
                        </a:lnSpc>
                        <a:spcBef>
                          <a:spcPts val="0"/>
                        </a:spcBef>
                        <a:spcAft>
                          <a:spcPts val="0"/>
                        </a:spcAft>
                        <a:buNone/>
                      </a:pPr>
                      <a:r>
                        <a:rPr lang="en" sz="1000">
                          <a:latin typeface="Calibri"/>
                          <a:ea typeface="Calibri"/>
                          <a:cs typeface="Calibri"/>
                          <a:sym typeface="Calibri"/>
                        </a:rPr>
                        <a:t>During alignment of the system using the interferometer the MTF of the system will be output by the interferometer.</a:t>
                      </a:r>
                      <a:endParaRPr sz="1000">
                        <a:latin typeface="Calibri"/>
                        <a:ea typeface="Calibri"/>
                        <a:cs typeface="Calibri"/>
                        <a:sym typeface="Calibri"/>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solidFill>
                      <a:srgbClr val="F3F3F3"/>
                    </a:solidFill>
                  </a:tcPr>
                </a:tc>
                <a:tc>
                  <a:txBody>
                    <a:bodyPr/>
                    <a:lstStyle/>
                    <a:p>
                      <a:pPr marL="0" lvl="0" indent="0" algn="l" rtl="0">
                        <a:lnSpc>
                          <a:spcPct val="115000"/>
                        </a:lnSpc>
                        <a:spcBef>
                          <a:spcPts val="0"/>
                        </a:spcBef>
                        <a:spcAft>
                          <a:spcPts val="0"/>
                        </a:spcAft>
                        <a:buNone/>
                      </a:pPr>
                      <a:r>
                        <a:rPr lang="en" sz="1000">
                          <a:latin typeface="Calibri"/>
                          <a:ea typeface="Calibri"/>
                          <a:cs typeface="Calibri"/>
                          <a:sym typeface="Calibri"/>
                        </a:rPr>
                        <a:t>Interferometer, precision half sphere, half sphere removal tools</a:t>
                      </a:r>
                      <a:endParaRPr sz="1000">
                        <a:latin typeface="Calibri"/>
                        <a:ea typeface="Calibri"/>
                        <a:cs typeface="Calibri"/>
                        <a:sym typeface="Calibri"/>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solidFill>
                      <a:srgbClr val="F3F3F3"/>
                    </a:solidFill>
                  </a:tcPr>
                </a:tc>
                <a:extLst>
                  <a:ext uri="{0D108BD9-81ED-4DB2-BD59-A6C34878D82A}">
                    <a16:rowId xmlns:a16="http://schemas.microsoft.com/office/drawing/2014/main" val="10002"/>
                  </a:ext>
                </a:extLst>
              </a:tr>
              <a:tr h="619125">
                <a:tc>
                  <a:txBody>
                    <a:bodyPr/>
                    <a:lstStyle/>
                    <a:p>
                      <a:pPr marL="0" lvl="0" indent="0" algn="ctr" rtl="0">
                        <a:lnSpc>
                          <a:spcPct val="115000"/>
                        </a:lnSpc>
                        <a:spcBef>
                          <a:spcPts val="0"/>
                        </a:spcBef>
                        <a:spcAft>
                          <a:spcPts val="0"/>
                        </a:spcAft>
                        <a:buNone/>
                      </a:pPr>
                      <a:r>
                        <a:rPr lang="en" sz="1000">
                          <a:latin typeface="Calibri"/>
                          <a:ea typeface="Calibri"/>
                          <a:cs typeface="Calibri"/>
                          <a:sym typeface="Calibri"/>
                        </a:rPr>
                        <a:t>1.3</a:t>
                      </a:r>
                      <a:endParaRPr sz="1000">
                        <a:latin typeface="Calibri"/>
                        <a:ea typeface="Calibri"/>
                        <a:cs typeface="Calibri"/>
                        <a:sym typeface="Calibri"/>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solidFill>
                      <a:srgbClr val="FFFFFF"/>
                    </a:solidFill>
                  </a:tcPr>
                </a:tc>
                <a:tc>
                  <a:txBody>
                    <a:bodyPr/>
                    <a:lstStyle/>
                    <a:p>
                      <a:pPr marL="0" lvl="0" indent="0" algn="l" rtl="0">
                        <a:lnSpc>
                          <a:spcPct val="115000"/>
                        </a:lnSpc>
                        <a:spcBef>
                          <a:spcPts val="0"/>
                        </a:spcBef>
                        <a:spcAft>
                          <a:spcPts val="0"/>
                        </a:spcAft>
                        <a:buNone/>
                      </a:pPr>
                      <a:r>
                        <a:rPr lang="en" sz="1000">
                          <a:latin typeface="Calibri"/>
                          <a:ea typeface="Calibri"/>
                          <a:cs typeface="Calibri"/>
                          <a:sym typeface="Calibri"/>
                        </a:rPr>
                        <a:t>A regulated light source will be increased from 0% radiation to 120% maximum expected solar radiation and irradiance measurements will be taken to ensure the photodiode does not become saturated.</a:t>
                      </a:r>
                      <a:endParaRPr sz="1000">
                        <a:latin typeface="Calibri"/>
                        <a:ea typeface="Calibri"/>
                        <a:cs typeface="Calibri"/>
                        <a:sym typeface="Calibri"/>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solidFill>
                      <a:srgbClr val="FFFFFF"/>
                    </a:solidFill>
                  </a:tcPr>
                </a:tc>
                <a:tc>
                  <a:txBody>
                    <a:bodyPr/>
                    <a:lstStyle/>
                    <a:p>
                      <a:pPr marL="0" lvl="0" indent="0" algn="l" rtl="0">
                        <a:lnSpc>
                          <a:spcPct val="115000"/>
                        </a:lnSpc>
                        <a:spcBef>
                          <a:spcPts val="0"/>
                        </a:spcBef>
                        <a:spcAft>
                          <a:spcPts val="0"/>
                        </a:spcAft>
                        <a:buNone/>
                      </a:pPr>
                      <a:r>
                        <a:rPr lang="en" sz="1000">
                          <a:latin typeface="Calibri"/>
                          <a:ea typeface="Calibri"/>
                          <a:cs typeface="Calibri"/>
                          <a:sym typeface="Calibri"/>
                        </a:rPr>
                        <a:t>Regulated light source, optics system</a:t>
                      </a:r>
                      <a:endParaRPr sz="1000">
                        <a:latin typeface="Calibri"/>
                        <a:ea typeface="Calibri"/>
                        <a:cs typeface="Calibri"/>
                        <a:sym typeface="Calibri"/>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solidFill>
                      <a:srgbClr val="FFFFFF"/>
                    </a:solidFill>
                  </a:tcPr>
                </a:tc>
                <a:extLst>
                  <a:ext uri="{0D108BD9-81ED-4DB2-BD59-A6C34878D82A}">
                    <a16:rowId xmlns:a16="http://schemas.microsoft.com/office/drawing/2014/main" val="10003"/>
                  </a:ext>
                </a:extLst>
              </a:tr>
              <a:tr h="476250">
                <a:tc>
                  <a:txBody>
                    <a:bodyPr/>
                    <a:lstStyle/>
                    <a:p>
                      <a:pPr marL="0" lvl="0" indent="0" algn="ctr" rtl="0">
                        <a:lnSpc>
                          <a:spcPct val="115000"/>
                        </a:lnSpc>
                        <a:spcBef>
                          <a:spcPts val="0"/>
                        </a:spcBef>
                        <a:spcAft>
                          <a:spcPts val="0"/>
                        </a:spcAft>
                        <a:buNone/>
                      </a:pPr>
                      <a:r>
                        <a:rPr lang="en" sz="1000">
                          <a:latin typeface="Calibri"/>
                          <a:ea typeface="Calibri"/>
                          <a:cs typeface="Calibri"/>
                          <a:sym typeface="Calibri"/>
                        </a:rPr>
                        <a:t>1.4</a:t>
                      </a:r>
                      <a:endParaRPr sz="1000">
                        <a:latin typeface="Calibri"/>
                        <a:ea typeface="Calibri"/>
                        <a:cs typeface="Calibri"/>
                        <a:sym typeface="Calibri"/>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solidFill>
                      <a:srgbClr val="F3F3F3"/>
                    </a:solidFill>
                  </a:tcPr>
                </a:tc>
                <a:tc>
                  <a:txBody>
                    <a:bodyPr/>
                    <a:lstStyle/>
                    <a:p>
                      <a:pPr marL="0" lvl="0" indent="0" algn="l" rtl="0">
                        <a:lnSpc>
                          <a:spcPct val="115000"/>
                        </a:lnSpc>
                        <a:spcBef>
                          <a:spcPts val="0"/>
                        </a:spcBef>
                        <a:spcAft>
                          <a:spcPts val="0"/>
                        </a:spcAft>
                        <a:buNone/>
                      </a:pPr>
                      <a:r>
                        <a:rPr lang="en" sz="1000">
                          <a:latin typeface="Calibri"/>
                          <a:ea typeface="Calibri"/>
                          <a:cs typeface="Calibri"/>
                          <a:sym typeface="Calibri"/>
                        </a:rPr>
                        <a:t>A regulated light source will be measured for irradiance with the optics system and compared to the theoretical value over the anticipated operating temperature.</a:t>
                      </a:r>
                      <a:endParaRPr sz="1000">
                        <a:latin typeface="Calibri"/>
                        <a:ea typeface="Calibri"/>
                        <a:cs typeface="Calibri"/>
                        <a:sym typeface="Calibri"/>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solidFill>
                      <a:srgbClr val="F3F3F3"/>
                    </a:solidFill>
                  </a:tcPr>
                </a:tc>
                <a:tc>
                  <a:txBody>
                    <a:bodyPr/>
                    <a:lstStyle/>
                    <a:p>
                      <a:pPr marL="0" lvl="0" indent="0" algn="l" rtl="0">
                        <a:lnSpc>
                          <a:spcPct val="115000"/>
                        </a:lnSpc>
                        <a:spcBef>
                          <a:spcPts val="0"/>
                        </a:spcBef>
                        <a:spcAft>
                          <a:spcPts val="0"/>
                        </a:spcAft>
                        <a:buNone/>
                      </a:pPr>
                      <a:r>
                        <a:rPr lang="en" sz="1000">
                          <a:latin typeface="Calibri"/>
                          <a:ea typeface="Calibri"/>
                          <a:cs typeface="Calibri"/>
                          <a:sym typeface="Calibri"/>
                        </a:rPr>
                        <a:t>Regulated light source, optics system</a:t>
                      </a:r>
                      <a:endParaRPr sz="1000">
                        <a:latin typeface="Calibri"/>
                        <a:ea typeface="Calibri"/>
                        <a:cs typeface="Calibri"/>
                        <a:sym typeface="Calibri"/>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solidFill>
                      <a:srgbClr val="F3F3F3"/>
                    </a:solidFill>
                  </a:tcPr>
                </a:tc>
                <a:extLst>
                  <a:ext uri="{0D108BD9-81ED-4DB2-BD59-A6C34878D82A}">
                    <a16:rowId xmlns:a16="http://schemas.microsoft.com/office/drawing/2014/main" val="10004"/>
                  </a:ext>
                </a:extLst>
              </a:tr>
              <a:tr h="619125">
                <a:tc>
                  <a:txBody>
                    <a:bodyPr/>
                    <a:lstStyle/>
                    <a:p>
                      <a:pPr marL="0" lvl="0" indent="0" algn="ctr" rtl="0">
                        <a:lnSpc>
                          <a:spcPct val="115000"/>
                        </a:lnSpc>
                        <a:spcBef>
                          <a:spcPts val="0"/>
                        </a:spcBef>
                        <a:spcAft>
                          <a:spcPts val="0"/>
                        </a:spcAft>
                        <a:buNone/>
                      </a:pPr>
                      <a:r>
                        <a:rPr lang="en" sz="1000">
                          <a:latin typeface="Calibri"/>
                          <a:ea typeface="Calibri"/>
                          <a:cs typeface="Calibri"/>
                          <a:sym typeface="Calibri"/>
                        </a:rPr>
                        <a:t>1.5</a:t>
                      </a:r>
                      <a:endParaRPr sz="1000">
                        <a:latin typeface="Calibri"/>
                        <a:ea typeface="Calibri"/>
                        <a:cs typeface="Calibri"/>
                        <a:sym typeface="Calibri"/>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solidFill>
                      <a:srgbClr val="FFFFFF"/>
                    </a:solidFill>
                  </a:tcPr>
                </a:tc>
                <a:tc>
                  <a:txBody>
                    <a:bodyPr/>
                    <a:lstStyle/>
                    <a:p>
                      <a:pPr marL="0" lvl="0" indent="0" algn="l" rtl="0">
                        <a:lnSpc>
                          <a:spcPct val="115000"/>
                        </a:lnSpc>
                        <a:spcBef>
                          <a:spcPts val="0"/>
                        </a:spcBef>
                        <a:spcAft>
                          <a:spcPts val="0"/>
                        </a:spcAft>
                        <a:buNone/>
                      </a:pPr>
                      <a:r>
                        <a:rPr lang="en" sz="1000">
                          <a:latin typeface="Calibri"/>
                          <a:ea typeface="Calibri"/>
                          <a:cs typeface="Calibri"/>
                          <a:sym typeface="Calibri"/>
                        </a:rPr>
                        <a:t>Using an interferometer with a regulated light source held at a constant irradiance value the focal length of the optical system will be determined and evaluated for conformance over the anticipated operating temperature.</a:t>
                      </a:r>
                      <a:endParaRPr sz="1000">
                        <a:latin typeface="Calibri"/>
                        <a:ea typeface="Calibri"/>
                        <a:cs typeface="Calibri"/>
                        <a:sym typeface="Calibri"/>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solidFill>
                      <a:srgbClr val="FFFFFF"/>
                    </a:solidFill>
                  </a:tcPr>
                </a:tc>
                <a:tc>
                  <a:txBody>
                    <a:bodyPr/>
                    <a:lstStyle/>
                    <a:p>
                      <a:pPr marL="0" lvl="0" indent="0" algn="l" rtl="0">
                        <a:lnSpc>
                          <a:spcPct val="115000"/>
                        </a:lnSpc>
                        <a:spcBef>
                          <a:spcPts val="0"/>
                        </a:spcBef>
                        <a:spcAft>
                          <a:spcPts val="0"/>
                        </a:spcAft>
                        <a:buNone/>
                      </a:pPr>
                      <a:r>
                        <a:rPr lang="en" sz="1000">
                          <a:latin typeface="Calibri"/>
                          <a:ea typeface="Calibri"/>
                          <a:cs typeface="Calibri"/>
                          <a:sym typeface="Calibri"/>
                        </a:rPr>
                        <a:t>Regulated light source, optics system, interferometer</a:t>
                      </a:r>
                      <a:endParaRPr sz="1000">
                        <a:latin typeface="Calibri"/>
                        <a:ea typeface="Calibri"/>
                        <a:cs typeface="Calibri"/>
                        <a:sym typeface="Calibri"/>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solidFill>
                      <a:srgbClr val="FFFFFF"/>
                    </a:solidFill>
                  </a:tcPr>
                </a:tc>
                <a:extLst>
                  <a:ext uri="{0D108BD9-81ED-4DB2-BD59-A6C34878D82A}">
                    <a16:rowId xmlns:a16="http://schemas.microsoft.com/office/drawing/2014/main" val="10005"/>
                  </a:ext>
                </a:extLst>
              </a:tr>
              <a:tr h="333375">
                <a:tc>
                  <a:txBody>
                    <a:bodyPr/>
                    <a:lstStyle/>
                    <a:p>
                      <a:pPr marL="0" lvl="0" indent="0" algn="ctr" rtl="0">
                        <a:lnSpc>
                          <a:spcPct val="115000"/>
                        </a:lnSpc>
                        <a:spcBef>
                          <a:spcPts val="0"/>
                        </a:spcBef>
                        <a:spcAft>
                          <a:spcPts val="0"/>
                        </a:spcAft>
                        <a:buNone/>
                      </a:pPr>
                      <a:r>
                        <a:rPr lang="en" sz="1000">
                          <a:latin typeface="Calibri"/>
                          <a:ea typeface="Calibri"/>
                          <a:cs typeface="Calibri"/>
                          <a:sym typeface="Calibri"/>
                        </a:rPr>
                        <a:t>1.6</a:t>
                      </a:r>
                      <a:endParaRPr sz="1000">
                        <a:latin typeface="Calibri"/>
                        <a:ea typeface="Calibri"/>
                        <a:cs typeface="Calibri"/>
                        <a:sym typeface="Calibri"/>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solidFill>
                      <a:srgbClr val="F3F3F3"/>
                    </a:solidFill>
                  </a:tcPr>
                </a:tc>
                <a:tc>
                  <a:txBody>
                    <a:bodyPr/>
                    <a:lstStyle/>
                    <a:p>
                      <a:pPr marL="0" lvl="0" indent="0" algn="l" rtl="0">
                        <a:lnSpc>
                          <a:spcPct val="115000"/>
                        </a:lnSpc>
                        <a:spcBef>
                          <a:spcPts val="0"/>
                        </a:spcBef>
                        <a:spcAft>
                          <a:spcPts val="0"/>
                        </a:spcAft>
                        <a:buNone/>
                      </a:pPr>
                      <a:r>
                        <a:rPr lang="en" sz="1000">
                          <a:latin typeface="Calibri"/>
                          <a:ea typeface="Calibri"/>
                          <a:cs typeface="Calibri"/>
                          <a:sym typeface="Calibri"/>
                        </a:rPr>
                        <a:t>The FOV will be determined analytically using measurements of the system's actual aperture diameter.</a:t>
                      </a:r>
                      <a:endParaRPr sz="1000">
                        <a:latin typeface="Calibri"/>
                        <a:ea typeface="Calibri"/>
                        <a:cs typeface="Calibri"/>
                        <a:sym typeface="Calibri"/>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solidFill>
                      <a:srgbClr val="F3F3F3"/>
                    </a:solidFill>
                  </a:tcPr>
                </a:tc>
                <a:tc>
                  <a:txBody>
                    <a:bodyPr/>
                    <a:lstStyle/>
                    <a:p>
                      <a:pPr marL="0" lvl="0" indent="0" algn="l" rtl="0">
                        <a:lnSpc>
                          <a:spcPct val="115000"/>
                        </a:lnSpc>
                        <a:spcBef>
                          <a:spcPts val="0"/>
                        </a:spcBef>
                        <a:spcAft>
                          <a:spcPts val="0"/>
                        </a:spcAft>
                        <a:buNone/>
                      </a:pPr>
                      <a:r>
                        <a:rPr lang="en" sz="1000">
                          <a:latin typeface="Calibri"/>
                          <a:ea typeface="Calibri"/>
                          <a:cs typeface="Calibri"/>
                          <a:sym typeface="Calibri"/>
                        </a:rPr>
                        <a:t>Optical system, ruler</a:t>
                      </a:r>
                      <a:endParaRPr sz="1000">
                        <a:latin typeface="Calibri"/>
                        <a:ea typeface="Calibri"/>
                        <a:cs typeface="Calibri"/>
                        <a:sym typeface="Calibri"/>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solidFill>
                      <a:srgbClr val="F3F3F3"/>
                    </a:solidFill>
                  </a:tcPr>
                </a:tc>
                <a:extLst>
                  <a:ext uri="{0D108BD9-81ED-4DB2-BD59-A6C34878D82A}">
                    <a16:rowId xmlns:a16="http://schemas.microsoft.com/office/drawing/2014/main" val="10006"/>
                  </a:ext>
                </a:extLst>
              </a:tr>
            </a:tbl>
          </a:graphicData>
        </a:graphic>
      </p:graphicFrame>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1221"/>
        <p:cNvGrpSpPr/>
        <p:nvPr/>
      </p:nvGrpSpPr>
      <p:grpSpPr>
        <a:xfrm>
          <a:off x="0" y="0"/>
          <a:ext cx="0" cy="0"/>
          <a:chOff x="0" y="0"/>
          <a:chExt cx="0" cy="0"/>
        </a:xfrm>
      </p:grpSpPr>
      <p:sp>
        <p:nvSpPr>
          <p:cNvPr id="1222" name="Google Shape;1222;p118"/>
          <p:cNvSpPr txBox="1">
            <a:spLocks noGrp="1"/>
          </p:cNvSpPr>
          <p:nvPr>
            <p:ph type="title"/>
          </p:nvPr>
        </p:nvSpPr>
        <p:spPr>
          <a:xfrm>
            <a:off x="346050" y="8367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Test Plan</a:t>
            </a:r>
            <a:endParaRPr/>
          </a:p>
        </p:txBody>
      </p:sp>
      <p:sp>
        <p:nvSpPr>
          <p:cNvPr id="1223" name="Google Shape;1223;p118"/>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105</a:t>
            </a:fld>
            <a:endParaRPr/>
          </a:p>
        </p:txBody>
      </p:sp>
      <p:graphicFrame>
        <p:nvGraphicFramePr>
          <p:cNvPr id="1224" name="Google Shape;1224;p118"/>
          <p:cNvGraphicFramePr/>
          <p:nvPr/>
        </p:nvGraphicFramePr>
        <p:xfrm>
          <a:off x="158813" y="761525"/>
          <a:ext cx="3000000" cy="3000000"/>
        </p:xfrm>
        <a:graphic>
          <a:graphicData uri="http://schemas.openxmlformats.org/drawingml/2006/table">
            <a:tbl>
              <a:tblPr>
                <a:noFill/>
                <a:tableStyleId>{CA2AB685-583F-4329-80CD-AB5238CA0511}</a:tableStyleId>
              </a:tblPr>
              <a:tblGrid>
                <a:gridCol w="1468150">
                  <a:extLst>
                    <a:ext uri="{9D8B030D-6E8A-4147-A177-3AD203B41FA5}">
                      <a16:colId xmlns:a16="http://schemas.microsoft.com/office/drawing/2014/main" val="20000"/>
                    </a:ext>
                  </a:extLst>
                </a:gridCol>
                <a:gridCol w="5122100">
                  <a:extLst>
                    <a:ext uri="{9D8B030D-6E8A-4147-A177-3AD203B41FA5}">
                      <a16:colId xmlns:a16="http://schemas.microsoft.com/office/drawing/2014/main" val="20001"/>
                    </a:ext>
                  </a:extLst>
                </a:gridCol>
                <a:gridCol w="2049350">
                  <a:extLst>
                    <a:ext uri="{9D8B030D-6E8A-4147-A177-3AD203B41FA5}">
                      <a16:colId xmlns:a16="http://schemas.microsoft.com/office/drawing/2014/main" val="20002"/>
                    </a:ext>
                  </a:extLst>
                </a:gridCol>
              </a:tblGrid>
              <a:tr h="222125">
                <a:tc>
                  <a:txBody>
                    <a:bodyPr/>
                    <a:lstStyle/>
                    <a:p>
                      <a:pPr marL="0" lvl="0" indent="0" algn="ctr" rtl="0">
                        <a:lnSpc>
                          <a:spcPct val="115000"/>
                        </a:lnSpc>
                        <a:spcBef>
                          <a:spcPts val="0"/>
                        </a:spcBef>
                        <a:spcAft>
                          <a:spcPts val="0"/>
                        </a:spcAft>
                        <a:buNone/>
                      </a:pPr>
                      <a:r>
                        <a:rPr lang="en" sz="1000" b="1">
                          <a:latin typeface="Calibri"/>
                          <a:ea typeface="Calibri"/>
                          <a:cs typeface="Calibri"/>
                          <a:sym typeface="Calibri"/>
                        </a:rPr>
                        <a:t>RQMT Verifying</a:t>
                      </a:r>
                      <a:endParaRPr sz="1000" b="1">
                        <a:latin typeface="Calibri"/>
                        <a:ea typeface="Calibri"/>
                        <a:cs typeface="Calibri"/>
                        <a:sym typeface="Calibri"/>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tc>
                  <a:txBody>
                    <a:bodyPr/>
                    <a:lstStyle/>
                    <a:p>
                      <a:pPr marL="0" lvl="0" indent="0" algn="ctr" rtl="0">
                        <a:lnSpc>
                          <a:spcPct val="115000"/>
                        </a:lnSpc>
                        <a:spcBef>
                          <a:spcPts val="0"/>
                        </a:spcBef>
                        <a:spcAft>
                          <a:spcPts val="0"/>
                        </a:spcAft>
                        <a:buNone/>
                      </a:pPr>
                      <a:r>
                        <a:rPr lang="en" sz="1000" b="1">
                          <a:latin typeface="Calibri"/>
                          <a:ea typeface="Calibri"/>
                          <a:cs typeface="Calibri"/>
                          <a:sym typeface="Calibri"/>
                        </a:rPr>
                        <a:t>Test Description</a:t>
                      </a:r>
                      <a:endParaRPr sz="1000" b="1">
                        <a:latin typeface="Calibri"/>
                        <a:ea typeface="Calibri"/>
                        <a:cs typeface="Calibri"/>
                        <a:sym typeface="Calibri"/>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tc>
                  <a:txBody>
                    <a:bodyPr/>
                    <a:lstStyle/>
                    <a:p>
                      <a:pPr marL="0" lvl="0" indent="0" algn="ctr" rtl="0">
                        <a:lnSpc>
                          <a:spcPct val="115000"/>
                        </a:lnSpc>
                        <a:spcBef>
                          <a:spcPts val="0"/>
                        </a:spcBef>
                        <a:spcAft>
                          <a:spcPts val="0"/>
                        </a:spcAft>
                        <a:buNone/>
                      </a:pPr>
                      <a:r>
                        <a:rPr lang="en" sz="1000" b="1">
                          <a:latin typeface="Calibri"/>
                          <a:ea typeface="Calibri"/>
                          <a:cs typeface="Calibri"/>
                          <a:sym typeface="Calibri"/>
                        </a:rPr>
                        <a:t>Support Equipment</a:t>
                      </a:r>
                      <a:endParaRPr sz="1000" b="1">
                        <a:latin typeface="Calibri"/>
                        <a:ea typeface="Calibri"/>
                        <a:cs typeface="Calibri"/>
                        <a:sym typeface="Calibri"/>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BDBDBD"/>
                    </a:solidFill>
                  </a:tcPr>
                </a:tc>
                <a:extLst>
                  <a:ext uri="{0D108BD9-81ED-4DB2-BD59-A6C34878D82A}">
                    <a16:rowId xmlns:a16="http://schemas.microsoft.com/office/drawing/2014/main" val="10000"/>
                  </a:ext>
                </a:extLst>
              </a:tr>
              <a:tr h="370025">
                <a:tc>
                  <a:txBody>
                    <a:bodyPr/>
                    <a:lstStyle/>
                    <a:p>
                      <a:pPr marL="0" lvl="0" indent="0" algn="ctr" rtl="0">
                        <a:lnSpc>
                          <a:spcPct val="115000"/>
                        </a:lnSpc>
                        <a:spcBef>
                          <a:spcPts val="0"/>
                        </a:spcBef>
                        <a:spcAft>
                          <a:spcPts val="0"/>
                        </a:spcAft>
                        <a:buNone/>
                      </a:pPr>
                      <a:r>
                        <a:rPr lang="en" sz="1000">
                          <a:latin typeface="Calibri"/>
                          <a:ea typeface="Calibri"/>
                          <a:cs typeface="Calibri"/>
                          <a:sym typeface="Calibri"/>
                        </a:rPr>
                        <a:t>1.7</a:t>
                      </a:r>
                      <a:endParaRPr sz="1000">
                        <a:latin typeface="Calibri"/>
                        <a:ea typeface="Calibri"/>
                        <a:cs typeface="Calibri"/>
                        <a:sym typeface="Calibri"/>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tc>
                  <a:txBody>
                    <a:bodyPr/>
                    <a:lstStyle/>
                    <a:p>
                      <a:pPr marL="0" lvl="0" indent="0" algn="l" rtl="0">
                        <a:lnSpc>
                          <a:spcPct val="115000"/>
                        </a:lnSpc>
                        <a:spcBef>
                          <a:spcPts val="0"/>
                        </a:spcBef>
                        <a:spcAft>
                          <a:spcPts val="0"/>
                        </a:spcAft>
                        <a:buNone/>
                      </a:pPr>
                      <a:r>
                        <a:rPr lang="en" sz="1000">
                          <a:latin typeface="Calibri"/>
                          <a:ea typeface="Calibri"/>
                          <a:cs typeface="Calibri"/>
                          <a:sym typeface="Calibri"/>
                        </a:rPr>
                        <a:t>The pointing accuracy of the solar tracker will be analytically determined using data from the solar tracker specifications.</a:t>
                      </a:r>
                      <a:endParaRPr sz="1000">
                        <a:latin typeface="Calibri"/>
                        <a:ea typeface="Calibri"/>
                        <a:cs typeface="Calibri"/>
                        <a:sym typeface="Calibri"/>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tc>
                  <a:txBody>
                    <a:bodyPr/>
                    <a:lstStyle/>
                    <a:p>
                      <a:pPr marL="0" lvl="0" indent="0" algn="l" rtl="0">
                        <a:lnSpc>
                          <a:spcPct val="115000"/>
                        </a:lnSpc>
                        <a:spcBef>
                          <a:spcPts val="0"/>
                        </a:spcBef>
                        <a:spcAft>
                          <a:spcPts val="0"/>
                        </a:spcAft>
                        <a:buNone/>
                      </a:pPr>
                      <a:r>
                        <a:rPr lang="en" sz="1000">
                          <a:latin typeface="Calibri"/>
                          <a:ea typeface="Calibri"/>
                          <a:cs typeface="Calibri"/>
                          <a:sym typeface="Calibri"/>
                        </a:rPr>
                        <a:t>Solar tracker</a:t>
                      </a:r>
                      <a:endParaRPr sz="1000">
                        <a:latin typeface="Calibri"/>
                        <a:ea typeface="Calibri"/>
                        <a:cs typeface="Calibri"/>
                        <a:sym typeface="Calibri"/>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extLst>
                  <a:ext uri="{0D108BD9-81ED-4DB2-BD59-A6C34878D82A}">
                    <a16:rowId xmlns:a16="http://schemas.microsoft.com/office/drawing/2014/main" val="10001"/>
                  </a:ext>
                </a:extLst>
              </a:tr>
              <a:tr h="381125">
                <a:tc>
                  <a:txBody>
                    <a:bodyPr/>
                    <a:lstStyle/>
                    <a:p>
                      <a:pPr marL="0" lvl="0" indent="0" algn="ctr" rtl="0">
                        <a:lnSpc>
                          <a:spcPct val="115000"/>
                        </a:lnSpc>
                        <a:spcBef>
                          <a:spcPts val="0"/>
                        </a:spcBef>
                        <a:spcAft>
                          <a:spcPts val="0"/>
                        </a:spcAft>
                        <a:buNone/>
                      </a:pPr>
                      <a:r>
                        <a:rPr lang="en" sz="1000">
                          <a:latin typeface="Calibri"/>
                          <a:ea typeface="Calibri"/>
                          <a:cs typeface="Calibri"/>
                          <a:sym typeface="Calibri"/>
                        </a:rPr>
                        <a:t>1.9</a:t>
                      </a:r>
                      <a:endParaRPr sz="1000">
                        <a:latin typeface="Calibri"/>
                        <a:ea typeface="Calibri"/>
                        <a:cs typeface="Calibri"/>
                        <a:sym typeface="Calibri"/>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tc>
                  <a:txBody>
                    <a:bodyPr/>
                    <a:lstStyle/>
                    <a:p>
                      <a:pPr marL="0" lvl="0" indent="0" algn="l" rtl="0">
                        <a:lnSpc>
                          <a:spcPct val="115000"/>
                        </a:lnSpc>
                        <a:spcBef>
                          <a:spcPts val="0"/>
                        </a:spcBef>
                        <a:spcAft>
                          <a:spcPts val="0"/>
                        </a:spcAft>
                        <a:buNone/>
                      </a:pPr>
                      <a:r>
                        <a:rPr lang="en" sz="1000">
                          <a:latin typeface="Calibri"/>
                          <a:ea typeface="Calibri"/>
                          <a:cs typeface="Calibri"/>
                          <a:sym typeface="Calibri"/>
                        </a:rPr>
                        <a:t>A power budget for the system will be analytically formulated and the electronics system will be tested to ensure the power draw conforms to the required value.</a:t>
                      </a:r>
                      <a:endParaRPr sz="1000">
                        <a:latin typeface="Calibri"/>
                        <a:ea typeface="Calibri"/>
                        <a:cs typeface="Calibri"/>
                        <a:sym typeface="Calibri"/>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tc>
                  <a:txBody>
                    <a:bodyPr/>
                    <a:lstStyle/>
                    <a:p>
                      <a:pPr marL="0" lvl="0" indent="0" algn="l" rtl="0">
                        <a:lnSpc>
                          <a:spcPct val="115000"/>
                        </a:lnSpc>
                        <a:spcBef>
                          <a:spcPts val="0"/>
                        </a:spcBef>
                        <a:spcAft>
                          <a:spcPts val="0"/>
                        </a:spcAft>
                        <a:buNone/>
                      </a:pPr>
                      <a:r>
                        <a:rPr lang="en" sz="1000">
                          <a:latin typeface="Calibri"/>
                          <a:ea typeface="Calibri"/>
                          <a:cs typeface="Calibri"/>
                          <a:sym typeface="Calibri"/>
                        </a:rPr>
                        <a:t>Electronics system, electronics measurement equipment</a:t>
                      </a:r>
                      <a:endParaRPr sz="1000">
                        <a:latin typeface="Calibri"/>
                        <a:ea typeface="Calibri"/>
                        <a:cs typeface="Calibri"/>
                        <a:sym typeface="Calibri"/>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extLst>
                  <a:ext uri="{0D108BD9-81ED-4DB2-BD59-A6C34878D82A}">
                    <a16:rowId xmlns:a16="http://schemas.microsoft.com/office/drawing/2014/main" val="10002"/>
                  </a:ext>
                </a:extLst>
              </a:tr>
              <a:tr h="370025">
                <a:tc>
                  <a:txBody>
                    <a:bodyPr/>
                    <a:lstStyle/>
                    <a:p>
                      <a:pPr marL="0" lvl="0" indent="0" algn="ctr" rtl="0">
                        <a:lnSpc>
                          <a:spcPct val="115000"/>
                        </a:lnSpc>
                        <a:spcBef>
                          <a:spcPts val="0"/>
                        </a:spcBef>
                        <a:spcAft>
                          <a:spcPts val="0"/>
                        </a:spcAft>
                        <a:buNone/>
                      </a:pPr>
                      <a:r>
                        <a:rPr lang="en" sz="1000">
                          <a:latin typeface="Calibri"/>
                          <a:ea typeface="Calibri"/>
                          <a:cs typeface="Calibri"/>
                          <a:sym typeface="Calibri"/>
                        </a:rPr>
                        <a:t>1.10</a:t>
                      </a:r>
                      <a:endParaRPr sz="1000">
                        <a:latin typeface="Calibri"/>
                        <a:ea typeface="Calibri"/>
                        <a:cs typeface="Calibri"/>
                        <a:sym typeface="Calibri"/>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3F3F3"/>
                    </a:solidFill>
                  </a:tcPr>
                </a:tc>
                <a:tc>
                  <a:txBody>
                    <a:bodyPr/>
                    <a:lstStyle/>
                    <a:p>
                      <a:pPr marL="0" lvl="0" indent="0" algn="l" rtl="0">
                        <a:lnSpc>
                          <a:spcPct val="115000"/>
                        </a:lnSpc>
                        <a:spcBef>
                          <a:spcPts val="0"/>
                        </a:spcBef>
                        <a:spcAft>
                          <a:spcPts val="0"/>
                        </a:spcAft>
                        <a:buNone/>
                      </a:pPr>
                      <a:r>
                        <a:rPr lang="en" sz="1000">
                          <a:latin typeface="Calibri"/>
                          <a:ea typeface="Calibri"/>
                          <a:cs typeface="Calibri"/>
                          <a:sym typeface="Calibri"/>
                        </a:rPr>
                        <a:t>Data will be captured by the system for a set amount of time and analyzed to ensure sampling of at least 50 Hz.</a:t>
                      </a:r>
                      <a:endParaRPr sz="1000">
                        <a:latin typeface="Calibri"/>
                        <a:ea typeface="Calibri"/>
                        <a:cs typeface="Calibri"/>
                        <a:sym typeface="Calibri"/>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3F3F3"/>
                    </a:solidFill>
                  </a:tcPr>
                </a:tc>
                <a:tc>
                  <a:txBody>
                    <a:bodyPr/>
                    <a:lstStyle/>
                    <a:p>
                      <a:pPr marL="0" lvl="0" indent="0" algn="l" rtl="0">
                        <a:lnSpc>
                          <a:spcPct val="115000"/>
                        </a:lnSpc>
                        <a:spcBef>
                          <a:spcPts val="0"/>
                        </a:spcBef>
                        <a:spcAft>
                          <a:spcPts val="0"/>
                        </a:spcAft>
                        <a:buNone/>
                      </a:pPr>
                      <a:r>
                        <a:rPr lang="en" sz="1000">
                          <a:latin typeface="Calibri"/>
                          <a:ea typeface="Calibri"/>
                          <a:cs typeface="Calibri"/>
                          <a:sym typeface="Calibri"/>
                        </a:rPr>
                        <a:t>Electronics system, oscilloscope</a:t>
                      </a:r>
                      <a:endParaRPr sz="1000">
                        <a:latin typeface="Calibri"/>
                        <a:ea typeface="Calibri"/>
                        <a:cs typeface="Calibri"/>
                        <a:sym typeface="Calibri"/>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3F3F3"/>
                    </a:solidFill>
                  </a:tcPr>
                </a:tc>
                <a:extLst>
                  <a:ext uri="{0D108BD9-81ED-4DB2-BD59-A6C34878D82A}">
                    <a16:rowId xmlns:a16="http://schemas.microsoft.com/office/drawing/2014/main" val="10003"/>
                  </a:ext>
                </a:extLst>
              </a:tr>
              <a:tr h="381125">
                <a:tc>
                  <a:txBody>
                    <a:bodyPr/>
                    <a:lstStyle/>
                    <a:p>
                      <a:pPr marL="0" lvl="0" indent="0" algn="ctr" rtl="0">
                        <a:lnSpc>
                          <a:spcPct val="115000"/>
                        </a:lnSpc>
                        <a:spcBef>
                          <a:spcPts val="0"/>
                        </a:spcBef>
                        <a:spcAft>
                          <a:spcPts val="0"/>
                        </a:spcAft>
                        <a:buNone/>
                      </a:pPr>
                      <a:r>
                        <a:rPr lang="en" sz="1000">
                          <a:latin typeface="Calibri"/>
                          <a:ea typeface="Calibri"/>
                          <a:cs typeface="Calibri"/>
                          <a:sym typeface="Calibri"/>
                        </a:rPr>
                        <a:t>1.11</a:t>
                      </a:r>
                      <a:endParaRPr sz="1000">
                        <a:latin typeface="Calibri"/>
                        <a:ea typeface="Calibri"/>
                        <a:cs typeface="Calibri"/>
                        <a:sym typeface="Calibri"/>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tc>
                  <a:txBody>
                    <a:bodyPr/>
                    <a:lstStyle/>
                    <a:p>
                      <a:pPr marL="0" lvl="0" indent="0" algn="l" rtl="0">
                        <a:lnSpc>
                          <a:spcPct val="115000"/>
                        </a:lnSpc>
                        <a:spcBef>
                          <a:spcPts val="0"/>
                        </a:spcBef>
                        <a:spcAft>
                          <a:spcPts val="0"/>
                        </a:spcAft>
                        <a:buNone/>
                      </a:pPr>
                      <a:r>
                        <a:rPr lang="en" sz="1000">
                          <a:latin typeface="Calibri"/>
                          <a:ea typeface="Calibri"/>
                          <a:cs typeface="Calibri"/>
                          <a:sym typeface="Calibri"/>
                        </a:rPr>
                        <a:t>Data will be captured by the system and specific packets of information will be examined to ensure 10 bit data transmission.</a:t>
                      </a:r>
                      <a:endParaRPr sz="1000">
                        <a:latin typeface="Calibri"/>
                        <a:ea typeface="Calibri"/>
                        <a:cs typeface="Calibri"/>
                        <a:sym typeface="Calibri"/>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tc>
                  <a:txBody>
                    <a:bodyPr/>
                    <a:lstStyle/>
                    <a:p>
                      <a:pPr marL="0" lvl="0" indent="0" algn="l" rtl="0">
                        <a:lnSpc>
                          <a:spcPct val="115000"/>
                        </a:lnSpc>
                        <a:spcBef>
                          <a:spcPts val="0"/>
                        </a:spcBef>
                        <a:spcAft>
                          <a:spcPts val="0"/>
                        </a:spcAft>
                        <a:buNone/>
                      </a:pPr>
                      <a:r>
                        <a:rPr lang="en" sz="1000">
                          <a:latin typeface="Calibri"/>
                          <a:ea typeface="Calibri"/>
                          <a:cs typeface="Calibri"/>
                          <a:sym typeface="Calibri"/>
                        </a:rPr>
                        <a:t>Electronics system, oscilloscope</a:t>
                      </a:r>
                      <a:endParaRPr sz="1000">
                        <a:latin typeface="Calibri"/>
                        <a:ea typeface="Calibri"/>
                        <a:cs typeface="Calibri"/>
                        <a:sym typeface="Calibri"/>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extLst>
                  <a:ext uri="{0D108BD9-81ED-4DB2-BD59-A6C34878D82A}">
                    <a16:rowId xmlns:a16="http://schemas.microsoft.com/office/drawing/2014/main" val="10004"/>
                  </a:ext>
                </a:extLst>
              </a:tr>
              <a:tr h="370025">
                <a:tc>
                  <a:txBody>
                    <a:bodyPr/>
                    <a:lstStyle/>
                    <a:p>
                      <a:pPr marL="0" lvl="0" indent="0" algn="ctr" rtl="0">
                        <a:lnSpc>
                          <a:spcPct val="115000"/>
                        </a:lnSpc>
                        <a:spcBef>
                          <a:spcPts val="0"/>
                        </a:spcBef>
                        <a:spcAft>
                          <a:spcPts val="0"/>
                        </a:spcAft>
                        <a:buNone/>
                      </a:pPr>
                      <a:r>
                        <a:rPr lang="en" sz="1000">
                          <a:latin typeface="Calibri"/>
                          <a:ea typeface="Calibri"/>
                          <a:cs typeface="Calibri"/>
                          <a:sym typeface="Calibri"/>
                        </a:rPr>
                        <a:t>1.12</a:t>
                      </a:r>
                      <a:endParaRPr sz="1000">
                        <a:latin typeface="Calibri"/>
                        <a:ea typeface="Calibri"/>
                        <a:cs typeface="Calibri"/>
                        <a:sym typeface="Calibri"/>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3F3F3"/>
                    </a:solidFill>
                  </a:tcPr>
                </a:tc>
                <a:tc>
                  <a:txBody>
                    <a:bodyPr/>
                    <a:lstStyle/>
                    <a:p>
                      <a:pPr marL="0" lvl="0" indent="0" algn="l" rtl="0">
                        <a:lnSpc>
                          <a:spcPct val="115000"/>
                        </a:lnSpc>
                        <a:spcBef>
                          <a:spcPts val="0"/>
                        </a:spcBef>
                        <a:spcAft>
                          <a:spcPts val="0"/>
                        </a:spcAft>
                        <a:buNone/>
                      </a:pPr>
                      <a:r>
                        <a:rPr lang="en" sz="1000">
                          <a:latin typeface="Calibri"/>
                          <a:ea typeface="Calibri"/>
                          <a:cs typeface="Calibri"/>
                          <a:sym typeface="Calibri"/>
                        </a:rPr>
                        <a:t>During various tests data will be taken, including 120 Mb of experimental data during overall demonstration.</a:t>
                      </a:r>
                      <a:endParaRPr sz="1000">
                        <a:latin typeface="Calibri"/>
                        <a:ea typeface="Calibri"/>
                        <a:cs typeface="Calibri"/>
                        <a:sym typeface="Calibri"/>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3F3F3"/>
                    </a:solidFill>
                  </a:tcPr>
                </a:tc>
                <a:tc>
                  <a:txBody>
                    <a:bodyPr/>
                    <a:lstStyle/>
                    <a:p>
                      <a:pPr marL="0" lvl="0" indent="0" algn="l" rtl="0">
                        <a:lnSpc>
                          <a:spcPct val="115000"/>
                        </a:lnSpc>
                        <a:spcBef>
                          <a:spcPts val="0"/>
                        </a:spcBef>
                        <a:spcAft>
                          <a:spcPts val="0"/>
                        </a:spcAft>
                        <a:buNone/>
                      </a:pPr>
                      <a:r>
                        <a:rPr lang="en" sz="1000">
                          <a:latin typeface="Calibri"/>
                          <a:ea typeface="Calibri"/>
                          <a:cs typeface="Calibri"/>
                          <a:sym typeface="Calibri"/>
                        </a:rPr>
                        <a:t>Payload, external computer source</a:t>
                      </a:r>
                      <a:endParaRPr sz="1000">
                        <a:latin typeface="Calibri"/>
                        <a:ea typeface="Calibri"/>
                        <a:cs typeface="Calibri"/>
                        <a:sym typeface="Calibri"/>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3F3F3"/>
                    </a:solidFill>
                  </a:tcPr>
                </a:tc>
                <a:extLst>
                  <a:ext uri="{0D108BD9-81ED-4DB2-BD59-A6C34878D82A}">
                    <a16:rowId xmlns:a16="http://schemas.microsoft.com/office/drawing/2014/main" val="10005"/>
                  </a:ext>
                </a:extLst>
              </a:tr>
              <a:tr h="203500">
                <a:tc>
                  <a:txBody>
                    <a:bodyPr/>
                    <a:lstStyle/>
                    <a:p>
                      <a:pPr marL="0" lvl="0" indent="0" algn="ctr" rtl="0">
                        <a:lnSpc>
                          <a:spcPct val="115000"/>
                        </a:lnSpc>
                        <a:spcBef>
                          <a:spcPts val="0"/>
                        </a:spcBef>
                        <a:spcAft>
                          <a:spcPts val="0"/>
                        </a:spcAft>
                        <a:buNone/>
                      </a:pPr>
                      <a:r>
                        <a:rPr lang="en" sz="1000">
                          <a:latin typeface="Calibri"/>
                          <a:ea typeface="Calibri"/>
                          <a:cs typeface="Calibri"/>
                          <a:sym typeface="Calibri"/>
                        </a:rPr>
                        <a:t>2.1</a:t>
                      </a:r>
                      <a:endParaRPr sz="1000">
                        <a:latin typeface="Calibri"/>
                        <a:ea typeface="Calibri"/>
                        <a:cs typeface="Calibri"/>
                        <a:sym typeface="Calibri"/>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tc>
                  <a:txBody>
                    <a:bodyPr/>
                    <a:lstStyle/>
                    <a:p>
                      <a:pPr marL="0" lvl="0" indent="0" algn="l" rtl="0">
                        <a:lnSpc>
                          <a:spcPct val="115000"/>
                        </a:lnSpc>
                        <a:spcBef>
                          <a:spcPts val="0"/>
                        </a:spcBef>
                        <a:spcAft>
                          <a:spcPts val="0"/>
                        </a:spcAft>
                        <a:buNone/>
                      </a:pPr>
                      <a:r>
                        <a:rPr lang="en" sz="1000">
                          <a:latin typeface="Calibri"/>
                          <a:ea typeface="Calibri"/>
                          <a:cs typeface="Calibri"/>
                          <a:sym typeface="Calibri"/>
                        </a:rPr>
                        <a:t>The overall system will be weighed using a scale.</a:t>
                      </a:r>
                      <a:endParaRPr sz="1000">
                        <a:latin typeface="Calibri"/>
                        <a:ea typeface="Calibri"/>
                        <a:cs typeface="Calibri"/>
                        <a:sym typeface="Calibri"/>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tc>
                  <a:txBody>
                    <a:bodyPr/>
                    <a:lstStyle/>
                    <a:p>
                      <a:pPr marL="0" lvl="0" indent="0" algn="l" rtl="0">
                        <a:lnSpc>
                          <a:spcPct val="115000"/>
                        </a:lnSpc>
                        <a:spcBef>
                          <a:spcPts val="0"/>
                        </a:spcBef>
                        <a:spcAft>
                          <a:spcPts val="0"/>
                        </a:spcAft>
                        <a:buNone/>
                      </a:pPr>
                      <a:r>
                        <a:rPr lang="en" sz="1000">
                          <a:latin typeface="Calibri"/>
                          <a:ea typeface="Calibri"/>
                          <a:cs typeface="Calibri"/>
                          <a:sym typeface="Calibri"/>
                        </a:rPr>
                        <a:t>Payload, scale</a:t>
                      </a:r>
                      <a:endParaRPr sz="1000">
                        <a:latin typeface="Calibri"/>
                        <a:ea typeface="Calibri"/>
                        <a:cs typeface="Calibri"/>
                        <a:sym typeface="Calibri"/>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extLst>
                  <a:ext uri="{0D108BD9-81ED-4DB2-BD59-A6C34878D82A}">
                    <a16:rowId xmlns:a16="http://schemas.microsoft.com/office/drawing/2014/main" val="10006"/>
                  </a:ext>
                </a:extLst>
              </a:tr>
              <a:tr h="370025">
                <a:tc>
                  <a:txBody>
                    <a:bodyPr/>
                    <a:lstStyle/>
                    <a:p>
                      <a:pPr marL="0" lvl="0" indent="0" algn="ctr" rtl="0">
                        <a:lnSpc>
                          <a:spcPct val="115000"/>
                        </a:lnSpc>
                        <a:spcBef>
                          <a:spcPts val="0"/>
                        </a:spcBef>
                        <a:spcAft>
                          <a:spcPts val="0"/>
                        </a:spcAft>
                        <a:buNone/>
                      </a:pPr>
                      <a:r>
                        <a:rPr lang="en" sz="1000">
                          <a:latin typeface="Calibri"/>
                          <a:ea typeface="Calibri"/>
                          <a:cs typeface="Calibri"/>
                          <a:sym typeface="Calibri"/>
                        </a:rPr>
                        <a:t>2.2</a:t>
                      </a:r>
                      <a:endParaRPr sz="1000">
                        <a:latin typeface="Calibri"/>
                        <a:ea typeface="Calibri"/>
                        <a:cs typeface="Calibri"/>
                        <a:sym typeface="Calibri"/>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3F3F3"/>
                    </a:solidFill>
                  </a:tcPr>
                </a:tc>
                <a:tc>
                  <a:txBody>
                    <a:bodyPr/>
                    <a:lstStyle/>
                    <a:p>
                      <a:pPr marL="0" lvl="0" indent="0" algn="l" rtl="0">
                        <a:lnSpc>
                          <a:spcPct val="115000"/>
                        </a:lnSpc>
                        <a:spcBef>
                          <a:spcPts val="0"/>
                        </a:spcBef>
                        <a:spcAft>
                          <a:spcPts val="0"/>
                        </a:spcAft>
                        <a:buNone/>
                      </a:pPr>
                      <a:r>
                        <a:rPr lang="en" sz="1000">
                          <a:latin typeface="Calibri"/>
                          <a:ea typeface="Calibri"/>
                          <a:cs typeface="Calibri"/>
                          <a:sym typeface="Calibri"/>
                        </a:rPr>
                        <a:t>The optics and electronics system will be placed into the external housing and inspected to ensure a proper fit.</a:t>
                      </a:r>
                      <a:endParaRPr sz="1000">
                        <a:latin typeface="Calibri"/>
                        <a:ea typeface="Calibri"/>
                        <a:cs typeface="Calibri"/>
                        <a:sym typeface="Calibri"/>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3F3F3"/>
                    </a:solidFill>
                  </a:tcPr>
                </a:tc>
                <a:tc>
                  <a:txBody>
                    <a:bodyPr/>
                    <a:lstStyle/>
                    <a:p>
                      <a:pPr marL="0" lvl="0" indent="0" algn="l" rtl="0">
                        <a:lnSpc>
                          <a:spcPct val="115000"/>
                        </a:lnSpc>
                        <a:spcBef>
                          <a:spcPts val="0"/>
                        </a:spcBef>
                        <a:spcAft>
                          <a:spcPts val="0"/>
                        </a:spcAft>
                        <a:buNone/>
                      </a:pPr>
                      <a:r>
                        <a:rPr lang="en" sz="1000">
                          <a:latin typeface="Calibri"/>
                          <a:ea typeface="Calibri"/>
                          <a:cs typeface="Calibri"/>
                          <a:sym typeface="Calibri"/>
                        </a:rPr>
                        <a:t>Payload, external housing</a:t>
                      </a:r>
                      <a:endParaRPr sz="1000">
                        <a:latin typeface="Calibri"/>
                        <a:ea typeface="Calibri"/>
                        <a:cs typeface="Calibri"/>
                        <a:sym typeface="Calibri"/>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3F3F3"/>
                    </a:solidFill>
                  </a:tcPr>
                </a:tc>
                <a:extLst>
                  <a:ext uri="{0D108BD9-81ED-4DB2-BD59-A6C34878D82A}">
                    <a16:rowId xmlns:a16="http://schemas.microsoft.com/office/drawing/2014/main" val="10007"/>
                  </a:ext>
                </a:extLst>
              </a:tr>
              <a:tr h="370025">
                <a:tc>
                  <a:txBody>
                    <a:bodyPr/>
                    <a:lstStyle/>
                    <a:p>
                      <a:pPr marL="0" lvl="0" indent="0" algn="ctr" rtl="0">
                        <a:lnSpc>
                          <a:spcPct val="115000"/>
                        </a:lnSpc>
                        <a:spcBef>
                          <a:spcPts val="0"/>
                        </a:spcBef>
                        <a:spcAft>
                          <a:spcPts val="0"/>
                        </a:spcAft>
                        <a:buNone/>
                      </a:pPr>
                      <a:r>
                        <a:rPr lang="en" sz="1000">
                          <a:latin typeface="Calibri"/>
                          <a:ea typeface="Calibri"/>
                          <a:cs typeface="Calibri"/>
                          <a:sym typeface="Calibri"/>
                        </a:rPr>
                        <a:t>2.3</a:t>
                      </a:r>
                      <a:endParaRPr sz="1000">
                        <a:latin typeface="Calibri"/>
                        <a:ea typeface="Calibri"/>
                        <a:cs typeface="Calibri"/>
                        <a:sym typeface="Calibri"/>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tc>
                  <a:txBody>
                    <a:bodyPr/>
                    <a:lstStyle/>
                    <a:p>
                      <a:pPr marL="0" lvl="0" indent="0" algn="l" rtl="0">
                        <a:lnSpc>
                          <a:spcPct val="115000"/>
                        </a:lnSpc>
                        <a:spcBef>
                          <a:spcPts val="0"/>
                        </a:spcBef>
                        <a:spcAft>
                          <a:spcPts val="0"/>
                        </a:spcAft>
                        <a:buNone/>
                      </a:pPr>
                      <a:r>
                        <a:rPr lang="en" sz="1000">
                          <a:latin typeface="Calibri"/>
                          <a:ea typeface="Calibri"/>
                          <a:cs typeface="Calibri"/>
                          <a:sym typeface="Calibri"/>
                        </a:rPr>
                        <a:t>The optics and electronics system will be placed into the external housing and inspected to ensure a proper fit.</a:t>
                      </a:r>
                      <a:endParaRPr sz="1000">
                        <a:latin typeface="Calibri"/>
                        <a:ea typeface="Calibri"/>
                        <a:cs typeface="Calibri"/>
                        <a:sym typeface="Calibri"/>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tc>
                  <a:txBody>
                    <a:bodyPr/>
                    <a:lstStyle/>
                    <a:p>
                      <a:pPr marL="0" lvl="0" indent="0" algn="l" rtl="0">
                        <a:lnSpc>
                          <a:spcPct val="115000"/>
                        </a:lnSpc>
                        <a:spcBef>
                          <a:spcPts val="0"/>
                        </a:spcBef>
                        <a:spcAft>
                          <a:spcPts val="0"/>
                        </a:spcAft>
                        <a:buNone/>
                      </a:pPr>
                      <a:r>
                        <a:rPr lang="en" sz="1000">
                          <a:latin typeface="Calibri"/>
                          <a:ea typeface="Calibri"/>
                          <a:cs typeface="Calibri"/>
                          <a:sym typeface="Calibri"/>
                        </a:rPr>
                        <a:t>Payload, external housing</a:t>
                      </a:r>
                      <a:endParaRPr sz="1000">
                        <a:latin typeface="Calibri"/>
                        <a:ea typeface="Calibri"/>
                        <a:cs typeface="Calibri"/>
                        <a:sym typeface="Calibri"/>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extLst>
                  <a:ext uri="{0D108BD9-81ED-4DB2-BD59-A6C34878D82A}">
                    <a16:rowId xmlns:a16="http://schemas.microsoft.com/office/drawing/2014/main" val="10008"/>
                  </a:ext>
                </a:extLst>
              </a:tr>
              <a:tr h="370025">
                <a:tc>
                  <a:txBody>
                    <a:bodyPr/>
                    <a:lstStyle/>
                    <a:p>
                      <a:pPr marL="0" lvl="0" indent="0" algn="ctr" rtl="0">
                        <a:lnSpc>
                          <a:spcPct val="115000"/>
                        </a:lnSpc>
                        <a:spcBef>
                          <a:spcPts val="0"/>
                        </a:spcBef>
                        <a:spcAft>
                          <a:spcPts val="0"/>
                        </a:spcAft>
                        <a:buNone/>
                      </a:pPr>
                      <a:r>
                        <a:rPr lang="en" sz="1000">
                          <a:latin typeface="Calibri"/>
                          <a:ea typeface="Calibri"/>
                          <a:cs typeface="Calibri"/>
                          <a:sym typeface="Calibri"/>
                        </a:rPr>
                        <a:t>3.1</a:t>
                      </a:r>
                      <a:endParaRPr sz="1000">
                        <a:latin typeface="Calibri"/>
                        <a:ea typeface="Calibri"/>
                        <a:cs typeface="Calibri"/>
                        <a:sym typeface="Calibri"/>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3F3F3"/>
                    </a:solidFill>
                  </a:tcPr>
                </a:tc>
                <a:tc>
                  <a:txBody>
                    <a:bodyPr/>
                    <a:lstStyle/>
                    <a:p>
                      <a:pPr marL="0" lvl="0" indent="0" algn="l" rtl="0">
                        <a:lnSpc>
                          <a:spcPct val="115000"/>
                        </a:lnSpc>
                        <a:spcBef>
                          <a:spcPts val="0"/>
                        </a:spcBef>
                        <a:spcAft>
                          <a:spcPts val="0"/>
                        </a:spcAft>
                        <a:buNone/>
                      </a:pPr>
                      <a:r>
                        <a:rPr lang="en" sz="1000">
                          <a:latin typeface="Calibri"/>
                          <a:ea typeface="Calibri"/>
                          <a:cs typeface="Calibri"/>
                          <a:sym typeface="Calibri"/>
                        </a:rPr>
                        <a:t>During various tests data will be taken and captured, the presence of all recorded data will be checked for.</a:t>
                      </a:r>
                      <a:endParaRPr sz="1000">
                        <a:latin typeface="Calibri"/>
                        <a:ea typeface="Calibri"/>
                        <a:cs typeface="Calibri"/>
                        <a:sym typeface="Calibri"/>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3F3F3"/>
                    </a:solidFill>
                  </a:tcPr>
                </a:tc>
                <a:tc>
                  <a:txBody>
                    <a:bodyPr/>
                    <a:lstStyle/>
                    <a:p>
                      <a:pPr marL="0" lvl="0" indent="0" algn="l" rtl="0">
                        <a:lnSpc>
                          <a:spcPct val="115000"/>
                        </a:lnSpc>
                        <a:spcBef>
                          <a:spcPts val="0"/>
                        </a:spcBef>
                        <a:spcAft>
                          <a:spcPts val="0"/>
                        </a:spcAft>
                        <a:buNone/>
                      </a:pPr>
                      <a:r>
                        <a:rPr lang="en" sz="1000">
                          <a:latin typeface="Calibri"/>
                          <a:ea typeface="Calibri"/>
                          <a:cs typeface="Calibri"/>
                          <a:sym typeface="Calibri"/>
                        </a:rPr>
                        <a:t>Payload, external computer source</a:t>
                      </a:r>
                      <a:endParaRPr sz="1000">
                        <a:latin typeface="Calibri"/>
                        <a:ea typeface="Calibri"/>
                        <a:cs typeface="Calibri"/>
                        <a:sym typeface="Calibri"/>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3F3F3"/>
                    </a:solidFill>
                  </a:tcPr>
                </a:tc>
                <a:extLst>
                  <a:ext uri="{0D108BD9-81ED-4DB2-BD59-A6C34878D82A}">
                    <a16:rowId xmlns:a16="http://schemas.microsoft.com/office/drawing/2014/main" val="10009"/>
                  </a:ext>
                </a:extLst>
              </a:tr>
              <a:tr h="536525">
                <a:tc>
                  <a:txBody>
                    <a:bodyPr/>
                    <a:lstStyle/>
                    <a:p>
                      <a:pPr marL="0" lvl="0" indent="0" algn="ctr" rtl="0">
                        <a:lnSpc>
                          <a:spcPct val="115000"/>
                        </a:lnSpc>
                        <a:spcBef>
                          <a:spcPts val="0"/>
                        </a:spcBef>
                        <a:spcAft>
                          <a:spcPts val="0"/>
                        </a:spcAft>
                        <a:buNone/>
                      </a:pPr>
                      <a:r>
                        <a:rPr lang="en" sz="1000">
                          <a:latin typeface="Calibri"/>
                          <a:ea typeface="Calibri"/>
                          <a:cs typeface="Calibri"/>
                          <a:sym typeface="Calibri"/>
                        </a:rPr>
                        <a:t>3.2</a:t>
                      </a:r>
                      <a:endParaRPr sz="1000">
                        <a:latin typeface="Calibri"/>
                        <a:ea typeface="Calibri"/>
                        <a:cs typeface="Calibri"/>
                        <a:sym typeface="Calibri"/>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tc>
                  <a:txBody>
                    <a:bodyPr/>
                    <a:lstStyle/>
                    <a:p>
                      <a:pPr marL="0" lvl="0" indent="0" algn="l" rtl="0">
                        <a:lnSpc>
                          <a:spcPct val="115000"/>
                        </a:lnSpc>
                        <a:spcBef>
                          <a:spcPts val="0"/>
                        </a:spcBef>
                        <a:spcAft>
                          <a:spcPts val="0"/>
                        </a:spcAft>
                        <a:buNone/>
                      </a:pPr>
                      <a:r>
                        <a:rPr lang="en" sz="1000">
                          <a:latin typeface="Calibri"/>
                          <a:ea typeface="Calibri"/>
                          <a:cs typeface="Calibri"/>
                          <a:sym typeface="Calibri"/>
                        </a:rPr>
                        <a:t>During various tests the payload will be commanded by the external computer source. The implementation of these commands and subsequent data capture will be monitored for.</a:t>
                      </a:r>
                      <a:endParaRPr sz="1000">
                        <a:latin typeface="Calibri"/>
                        <a:ea typeface="Calibri"/>
                        <a:cs typeface="Calibri"/>
                        <a:sym typeface="Calibri"/>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tc>
                  <a:txBody>
                    <a:bodyPr/>
                    <a:lstStyle/>
                    <a:p>
                      <a:pPr marL="0" lvl="0" indent="0" algn="l" rtl="0">
                        <a:lnSpc>
                          <a:spcPct val="115000"/>
                        </a:lnSpc>
                        <a:spcBef>
                          <a:spcPts val="0"/>
                        </a:spcBef>
                        <a:spcAft>
                          <a:spcPts val="0"/>
                        </a:spcAft>
                        <a:buNone/>
                      </a:pPr>
                      <a:r>
                        <a:rPr lang="en" sz="1000">
                          <a:latin typeface="Calibri"/>
                          <a:ea typeface="Calibri"/>
                          <a:cs typeface="Calibri"/>
                          <a:sym typeface="Calibri"/>
                        </a:rPr>
                        <a:t>Payload, external computer source</a:t>
                      </a:r>
                      <a:endParaRPr sz="1000">
                        <a:latin typeface="Calibri"/>
                        <a:ea typeface="Calibri"/>
                        <a:cs typeface="Calibri"/>
                        <a:sym typeface="Calibri"/>
                      </a:endParaRPr>
                    </a:p>
                  </a:txBody>
                  <a:tcPr marL="28575" marR="28575" marT="19050" marB="1905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extLst>
                  <a:ext uri="{0D108BD9-81ED-4DB2-BD59-A6C34878D82A}">
                    <a16:rowId xmlns:a16="http://schemas.microsoft.com/office/drawing/2014/main" val="10010"/>
                  </a:ext>
                </a:extLst>
              </a:tr>
            </a:tbl>
          </a:graphicData>
        </a:graphic>
      </p:graphicFrame>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1228"/>
        <p:cNvGrpSpPr/>
        <p:nvPr/>
      </p:nvGrpSpPr>
      <p:grpSpPr>
        <a:xfrm>
          <a:off x="0" y="0"/>
          <a:ext cx="0" cy="0"/>
          <a:chOff x="0" y="0"/>
          <a:chExt cx="0" cy="0"/>
        </a:xfrm>
      </p:grpSpPr>
      <p:sp>
        <p:nvSpPr>
          <p:cNvPr id="1229" name="Google Shape;1229;p119"/>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106</a:t>
            </a:fld>
            <a:endParaRPr/>
          </a:p>
        </p:txBody>
      </p:sp>
      <p:sp>
        <p:nvSpPr>
          <p:cNvPr id="1230" name="Google Shape;1230;p119"/>
          <p:cNvSpPr txBox="1">
            <a:spLocks noGrp="1"/>
          </p:cNvSpPr>
          <p:nvPr>
            <p:ph type="title" idx="4294967295"/>
          </p:nvPr>
        </p:nvSpPr>
        <p:spPr>
          <a:xfrm>
            <a:off x="346050" y="8367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Stack Plate</a:t>
            </a:r>
            <a:endParaRPr/>
          </a:p>
        </p:txBody>
      </p:sp>
      <p:pic>
        <p:nvPicPr>
          <p:cNvPr id="1231" name="Google Shape;1231;p119"/>
          <p:cNvPicPr preferRelativeResize="0"/>
          <p:nvPr/>
        </p:nvPicPr>
        <p:blipFill>
          <a:blip r:embed="rId3" cstate="print">
            <a:alphaModFix/>
            <a:extLst>
              <a:ext uri="{28A0092B-C50C-407E-A947-70E740481C1C}">
                <a14:useLocalDpi xmlns:a14="http://schemas.microsoft.com/office/drawing/2010/main"/>
              </a:ext>
            </a:extLst>
          </a:blip>
          <a:stretch>
            <a:fillRect/>
          </a:stretch>
        </p:blipFill>
        <p:spPr>
          <a:xfrm>
            <a:off x="-859825" y="1525541"/>
            <a:ext cx="6483273" cy="2353972"/>
          </a:xfrm>
          <a:prstGeom prst="rect">
            <a:avLst/>
          </a:prstGeom>
          <a:noFill/>
          <a:ln>
            <a:noFill/>
          </a:ln>
        </p:spPr>
      </p:pic>
      <p:cxnSp>
        <p:nvCxnSpPr>
          <p:cNvPr id="1232" name="Google Shape;1232;p119"/>
          <p:cNvCxnSpPr/>
          <p:nvPr/>
        </p:nvCxnSpPr>
        <p:spPr>
          <a:xfrm rot="10800000">
            <a:off x="1287025" y="1688225"/>
            <a:ext cx="0" cy="2028600"/>
          </a:xfrm>
          <a:prstGeom prst="straightConnector1">
            <a:avLst/>
          </a:prstGeom>
          <a:noFill/>
          <a:ln w="19050" cap="flat" cmpd="sng">
            <a:solidFill>
              <a:schemeClr val="dk1"/>
            </a:solidFill>
            <a:prstDash val="solid"/>
            <a:round/>
            <a:headEnd type="none" w="med" len="med"/>
            <a:tailEnd type="triangle" w="med" len="med"/>
          </a:ln>
        </p:spPr>
      </p:cxnSp>
      <p:sp>
        <p:nvSpPr>
          <p:cNvPr id="1233" name="Google Shape;1233;p119"/>
          <p:cNvSpPr txBox="1"/>
          <p:nvPr/>
        </p:nvSpPr>
        <p:spPr>
          <a:xfrm>
            <a:off x="833725" y="1155700"/>
            <a:ext cx="906600" cy="362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latin typeface="Average"/>
                <a:ea typeface="Average"/>
                <a:cs typeface="Average"/>
                <a:sym typeface="Average"/>
              </a:rPr>
              <a:t>90.17 mm</a:t>
            </a:r>
            <a:endParaRPr>
              <a:solidFill>
                <a:schemeClr val="dk1"/>
              </a:solidFill>
              <a:latin typeface="Average"/>
              <a:ea typeface="Average"/>
              <a:cs typeface="Average"/>
              <a:sym typeface="Average"/>
            </a:endParaRPr>
          </a:p>
        </p:txBody>
      </p:sp>
      <p:cxnSp>
        <p:nvCxnSpPr>
          <p:cNvPr id="1234" name="Google Shape;1234;p119"/>
          <p:cNvCxnSpPr/>
          <p:nvPr/>
        </p:nvCxnSpPr>
        <p:spPr>
          <a:xfrm>
            <a:off x="1548775" y="3952400"/>
            <a:ext cx="2120100" cy="13200"/>
          </a:xfrm>
          <a:prstGeom prst="straightConnector1">
            <a:avLst/>
          </a:prstGeom>
          <a:noFill/>
          <a:ln w="19050" cap="flat" cmpd="sng">
            <a:solidFill>
              <a:schemeClr val="dk1"/>
            </a:solidFill>
            <a:prstDash val="solid"/>
            <a:round/>
            <a:headEnd type="none" w="med" len="med"/>
            <a:tailEnd type="triangle" w="med" len="med"/>
          </a:ln>
        </p:spPr>
      </p:cxnSp>
      <p:sp>
        <p:nvSpPr>
          <p:cNvPr id="1235" name="Google Shape;1235;p119"/>
          <p:cNvSpPr txBox="1"/>
          <p:nvPr/>
        </p:nvSpPr>
        <p:spPr>
          <a:xfrm>
            <a:off x="3752375" y="3777800"/>
            <a:ext cx="963600" cy="362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latin typeface="Average"/>
                <a:ea typeface="Average"/>
                <a:cs typeface="Average"/>
                <a:sym typeface="Average"/>
              </a:rPr>
              <a:t>95.00 mm</a:t>
            </a:r>
            <a:endParaRPr>
              <a:solidFill>
                <a:schemeClr val="dk1"/>
              </a:solidFill>
              <a:latin typeface="Average"/>
              <a:ea typeface="Average"/>
              <a:cs typeface="Average"/>
              <a:sym typeface="Average"/>
            </a:endParaRPr>
          </a:p>
        </p:txBody>
      </p:sp>
      <p:cxnSp>
        <p:nvCxnSpPr>
          <p:cNvPr id="1236" name="Google Shape;1236;p119"/>
          <p:cNvCxnSpPr/>
          <p:nvPr/>
        </p:nvCxnSpPr>
        <p:spPr>
          <a:xfrm>
            <a:off x="1784375" y="1544250"/>
            <a:ext cx="1635900" cy="0"/>
          </a:xfrm>
          <a:prstGeom prst="straightConnector1">
            <a:avLst/>
          </a:prstGeom>
          <a:noFill/>
          <a:ln w="19050" cap="flat" cmpd="sng">
            <a:solidFill>
              <a:schemeClr val="dk1"/>
            </a:solidFill>
            <a:prstDash val="solid"/>
            <a:round/>
            <a:headEnd type="none" w="med" len="med"/>
            <a:tailEnd type="triangle" w="med" len="med"/>
          </a:ln>
        </p:spPr>
      </p:cxnSp>
      <p:sp>
        <p:nvSpPr>
          <p:cNvPr id="1237" name="Google Shape;1237;p119"/>
          <p:cNvSpPr txBox="1"/>
          <p:nvPr/>
        </p:nvSpPr>
        <p:spPr>
          <a:xfrm>
            <a:off x="3472875" y="1155700"/>
            <a:ext cx="1098900" cy="362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latin typeface="Average"/>
                <a:ea typeface="Average"/>
                <a:cs typeface="Average"/>
                <a:sym typeface="Average"/>
              </a:rPr>
              <a:t>75.00 mm</a:t>
            </a:r>
            <a:endParaRPr>
              <a:solidFill>
                <a:schemeClr val="dk1"/>
              </a:solidFill>
              <a:latin typeface="Average"/>
              <a:ea typeface="Average"/>
              <a:cs typeface="Average"/>
              <a:sym typeface="Average"/>
            </a:endParaRPr>
          </a:p>
        </p:txBody>
      </p:sp>
      <p:cxnSp>
        <p:nvCxnSpPr>
          <p:cNvPr id="1238" name="Google Shape;1238;p119"/>
          <p:cNvCxnSpPr/>
          <p:nvPr/>
        </p:nvCxnSpPr>
        <p:spPr>
          <a:xfrm rot="10800000">
            <a:off x="3812975" y="1688200"/>
            <a:ext cx="0" cy="248700"/>
          </a:xfrm>
          <a:prstGeom prst="straightConnector1">
            <a:avLst/>
          </a:prstGeom>
          <a:noFill/>
          <a:ln w="19050" cap="flat" cmpd="sng">
            <a:solidFill>
              <a:schemeClr val="dk1"/>
            </a:solidFill>
            <a:prstDash val="solid"/>
            <a:round/>
            <a:headEnd type="none" w="med" len="med"/>
            <a:tailEnd type="triangle" w="med" len="med"/>
          </a:ln>
        </p:spPr>
      </p:cxnSp>
      <p:sp>
        <p:nvSpPr>
          <p:cNvPr id="1239" name="Google Shape;1239;p119"/>
          <p:cNvSpPr txBox="1"/>
          <p:nvPr/>
        </p:nvSpPr>
        <p:spPr>
          <a:xfrm>
            <a:off x="3874325" y="1886650"/>
            <a:ext cx="906600" cy="362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latin typeface="Average"/>
                <a:ea typeface="Average"/>
                <a:cs typeface="Average"/>
                <a:sym typeface="Average"/>
              </a:rPr>
              <a:t>5.00 mm</a:t>
            </a:r>
            <a:endParaRPr>
              <a:solidFill>
                <a:schemeClr val="dk1"/>
              </a:solidFill>
              <a:latin typeface="Average"/>
              <a:ea typeface="Average"/>
              <a:cs typeface="Average"/>
              <a:sym typeface="Average"/>
            </a:endParaRPr>
          </a:p>
        </p:txBody>
      </p:sp>
      <p:pic>
        <p:nvPicPr>
          <p:cNvPr id="1240" name="Google Shape;1240;p119"/>
          <p:cNvPicPr preferRelativeResize="0"/>
          <p:nvPr/>
        </p:nvPicPr>
        <p:blipFill>
          <a:blip r:embed="rId4" cstate="print">
            <a:alphaModFix/>
            <a:extLst>
              <a:ext uri="{28A0092B-C50C-407E-A947-70E740481C1C}">
                <a14:useLocalDpi xmlns:a14="http://schemas.microsoft.com/office/drawing/2010/main"/>
              </a:ext>
            </a:extLst>
          </a:blip>
          <a:stretch>
            <a:fillRect/>
          </a:stretch>
        </p:blipFill>
        <p:spPr>
          <a:xfrm rot="5400000">
            <a:off x="5700412" y="1523063"/>
            <a:ext cx="2364276" cy="2344299"/>
          </a:xfrm>
          <a:prstGeom prst="rect">
            <a:avLst/>
          </a:prstGeom>
          <a:noFill/>
          <a:ln>
            <a:noFill/>
          </a:ln>
        </p:spPr>
      </p:pic>
      <p:cxnSp>
        <p:nvCxnSpPr>
          <p:cNvPr id="1241" name="Google Shape;1241;p119"/>
          <p:cNvCxnSpPr/>
          <p:nvPr/>
        </p:nvCxnSpPr>
        <p:spPr>
          <a:xfrm>
            <a:off x="6882550" y="1139425"/>
            <a:ext cx="0" cy="395700"/>
          </a:xfrm>
          <a:prstGeom prst="straightConnector1">
            <a:avLst/>
          </a:prstGeom>
          <a:noFill/>
          <a:ln w="19050" cap="flat" cmpd="sng">
            <a:solidFill>
              <a:srgbClr val="FFFF00"/>
            </a:solidFill>
            <a:prstDash val="solid"/>
            <a:round/>
            <a:headEnd type="none" w="med" len="med"/>
            <a:tailEnd type="triangle" w="med" len="med"/>
          </a:ln>
        </p:spPr>
      </p:cxnSp>
      <p:cxnSp>
        <p:nvCxnSpPr>
          <p:cNvPr id="1242" name="Google Shape;1242;p119"/>
          <p:cNvCxnSpPr/>
          <p:nvPr/>
        </p:nvCxnSpPr>
        <p:spPr>
          <a:xfrm>
            <a:off x="6733125" y="1139425"/>
            <a:ext cx="0" cy="395700"/>
          </a:xfrm>
          <a:prstGeom prst="straightConnector1">
            <a:avLst/>
          </a:prstGeom>
          <a:noFill/>
          <a:ln w="19050" cap="flat" cmpd="sng">
            <a:solidFill>
              <a:srgbClr val="FFFF00"/>
            </a:solidFill>
            <a:prstDash val="solid"/>
            <a:round/>
            <a:headEnd type="none" w="med" len="med"/>
            <a:tailEnd type="triangle" w="med" len="med"/>
          </a:ln>
        </p:spPr>
      </p:cxnSp>
      <p:cxnSp>
        <p:nvCxnSpPr>
          <p:cNvPr id="1243" name="Google Shape;1243;p119"/>
          <p:cNvCxnSpPr/>
          <p:nvPr/>
        </p:nvCxnSpPr>
        <p:spPr>
          <a:xfrm flipH="1">
            <a:off x="6547975" y="1773175"/>
            <a:ext cx="9000" cy="1463700"/>
          </a:xfrm>
          <a:prstGeom prst="straightConnector1">
            <a:avLst/>
          </a:prstGeom>
          <a:noFill/>
          <a:ln w="19050" cap="flat" cmpd="sng">
            <a:solidFill>
              <a:srgbClr val="FF0000"/>
            </a:solidFill>
            <a:prstDash val="solid"/>
            <a:round/>
            <a:headEnd type="none" w="med" len="med"/>
            <a:tailEnd type="none" w="med" len="med"/>
          </a:ln>
        </p:spPr>
      </p:cxnSp>
      <p:cxnSp>
        <p:nvCxnSpPr>
          <p:cNvPr id="1244" name="Google Shape;1244;p119"/>
          <p:cNvCxnSpPr/>
          <p:nvPr/>
        </p:nvCxnSpPr>
        <p:spPr>
          <a:xfrm flipH="1">
            <a:off x="6639575" y="1773175"/>
            <a:ext cx="5700" cy="1524600"/>
          </a:xfrm>
          <a:prstGeom prst="straightConnector1">
            <a:avLst/>
          </a:prstGeom>
          <a:noFill/>
          <a:ln w="19050" cap="flat" cmpd="sng">
            <a:solidFill>
              <a:srgbClr val="FF0000"/>
            </a:solidFill>
            <a:prstDash val="solid"/>
            <a:round/>
            <a:headEnd type="none" w="med" len="med"/>
            <a:tailEnd type="none" w="med" len="med"/>
          </a:ln>
        </p:spPr>
      </p:cxnSp>
      <p:cxnSp>
        <p:nvCxnSpPr>
          <p:cNvPr id="1245" name="Google Shape;1245;p119"/>
          <p:cNvCxnSpPr/>
          <p:nvPr/>
        </p:nvCxnSpPr>
        <p:spPr>
          <a:xfrm>
            <a:off x="6583700" y="1139425"/>
            <a:ext cx="0" cy="395700"/>
          </a:xfrm>
          <a:prstGeom prst="straightConnector1">
            <a:avLst/>
          </a:prstGeom>
          <a:noFill/>
          <a:ln w="19050" cap="flat" cmpd="sng">
            <a:solidFill>
              <a:srgbClr val="FFFF00"/>
            </a:solidFill>
            <a:prstDash val="solid"/>
            <a:round/>
            <a:headEnd type="none" w="med" len="med"/>
            <a:tailEnd type="triangle" w="med" len="med"/>
          </a:ln>
        </p:spPr>
      </p:cxnSp>
      <p:cxnSp>
        <p:nvCxnSpPr>
          <p:cNvPr id="1246" name="Google Shape;1246;p119"/>
          <p:cNvCxnSpPr/>
          <p:nvPr/>
        </p:nvCxnSpPr>
        <p:spPr>
          <a:xfrm>
            <a:off x="6434275" y="1139425"/>
            <a:ext cx="0" cy="395700"/>
          </a:xfrm>
          <a:prstGeom prst="straightConnector1">
            <a:avLst/>
          </a:prstGeom>
          <a:noFill/>
          <a:ln w="19050" cap="flat" cmpd="sng">
            <a:solidFill>
              <a:srgbClr val="FFFF00"/>
            </a:solidFill>
            <a:prstDash val="solid"/>
            <a:round/>
            <a:headEnd type="none" w="med" len="med"/>
            <a:tailEnd type="triangle" w="med" len="med"/>
          </a:ln>
        </p:spPr>
      </p:cxnSp>
      <p:cxnSp>
        <p:nvCxnSpPr>
          <p:cNvPr id="1247" name="Google Shape;1247;p119"/>
          <p:cNvCxnSpPr/>
          <p:nvPr/>
        </p:nvCxnSpPr>
        <p:spPr>
          <a:xfrm>
            <a:off x="6284850" y="1139425"/>
            <a:ext cx="0" cy="395700"/>
          </a:xfrm>
          <a:prstGeom prst="straightConnector1">
            <a:avLst/>
          </a:prstGeom>
          <a:noFill/>
          <a:ln w="19050" cap="flat" cmpd="sng">
            <a:solidFill>
              <a:srgbClr val="FFFF00"/>
            </a:solidFill>
            <a:prstDash val="solid"/>
            <a:round/>
            <a:headEnd type="none" w="med" len="med"/>
            <a:tailEnd type="triangle" w="med" len="med"/>
          </a:ln>
        </p:spPr>
      </p:cxnSp>
      <p:cxnSp>
        <p:nvCxnSpPr>
          <p:cNvPr id="1248" name="Google Shape;1248;p119"/>
          <p:cNvCxnSpPr/>
          <p:nvPr/>
        </p:nvCxnSpPr>
        <p:spPr>
          <a:xfrm rot="10800000" flipH="1">
            <a:off x="6548000" y="2229425"/>
            <a:ext cx="656400" cy="992100"/>
          </a:xfrm>
          <a:prstGeom prst="straightConnector1">
            <a:avLst/>
          </a:prstGeom>
          <a:noFill/>
          <a:ln w="19050" cap="flat" cmpd="sng">
            <a:solidFill>
              <a:srgbClr val="FF0000"/>
            </a:solidFill>
            <a:prstDash val="solid"/>
            <a:round/>
            <a:headEnd type="none" w="med" len="med"/>
            <a:tailEnd type="triangle" w="med" len="med"/>
          </a:ln>
        </p:spPr>
      </p:cxnSp>
      <p:cxnSp>
        <p:nvCxnSpPr>
          <p:cNvPr id="1249" name="Google Shape;1249;p119"/>
          <p:cNvCxnSpPr/>
          <p:nvPr/>
        </p:nvCxnSpPr>
        <p:spPr>
          <a:xfrm rot="10800000" flipH="1">
            <a:off x="6639575" y="2244650"/>
            <a:ext cx="549600" cy="1007400"/>
          </a:xfrm>
          <a:prstGeom prst="straightConnector1">
            <a:avLst/>
          </a:prstGeom>
          <a:noFill/>
          <a:ln w="19050" cap="flat" cmpd="sng">
            <a:solidFill>
              <a:srgbClr val="FF0000"/>
            </a:solidFill>
            <a:prstDash val="solid"/>
            <a:round/>
            <a:headEnd type="none" w="med" len="med"/>
            <a:tailEnd type="triangle" w="med" len="med"/>
          </a:ln>
        </p:spPr>
      </p:cxnSp>
      <p:sp>
        <p:nvSpPr>
          <p:cNvPr id="1250" name="Google Shape;1250;p119"/>
          <p:cNvSpPr txBox="1"/>
          <p:nvPr/>
        </p:nvSpPr>
        <p:spPr>
          <a:xfrm>
            <a:off x="4991575" y="4358225"/>
            <a:ext cx="3190200" cy="393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
                <a:solidFill>
                  <a:schemeClr val="dk1"/>
                </a:solidFill>
                <a:latin typeface="Average"/>
                <a:ea typeface="Average"/>
                <a:cs typeface="Average"/>
                <a:sym typeface="Average"/>
              </a:rPr>
              <a:t>0.5 mm spacing b/w plate and enclosure</a:t>
            </a:r>
            <a:endParaRPr>
              <a:latin typeface="Average"/>
              <a:ea typeface="Average"/>
              <a:cs typeface="Average"/>
              <a:sym typeface="Average"/>
            </a:endParaRPr>
          </a:p>
        </p:txBody>
      </p:sp>
      <p:cxnSp>
        <p:nvCxnSpPr>
          <p:cNvPr id="1251" name="Google Shape;1251;p119"/>
          <p:cNvCxnSpPr/>
          <p:nvPr/>
        </p:nvCxnSpPr>
        <p:spPr>
          <a:xfrm rot="10800000">
            <a:off x="8023000" y="3871625"/>
            <a:ext cx="12900" cy="562800"/>
          </a:xfrm>
          <a:prstGeom prst="straightConnector1">
            <a:avLst/>
          </a:prstGeom>
          <a:noFill/>
          <a:ln w="19050" cap="flat" cmpd="sng">
            <a:solidFill>
              <a:schemeClr val="dk1"/>
            </a:solidFill>
            <a:prstDash val="solid"/>
            <a:round/>
            <a:headEnd type="none" w="med" len="med"/>
            <a:tailEnd type="triangle" w="med" len="med"/>
          </a:ln>
        </p:spPr>
      </p:cxnSp>
      <p:sp>
        <p:nvSpPr>
          <p:cNvPr id="1252" name="Google Shape;1252;p119"/>
          <p:cNvSpPr txBox="1"/>
          <p:nvPr/>
        </p:nvSpPr>
        <p:spPr>
          <a:xfrm>
            <a:off x="1381575" y="4358225"/>
            <a:ext cx="3190200" cy="393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
                <a:solidFill>
                  <a:schemeClr val="dk1"/>
                </a:solidFill>
                <a:latin typeface="Average"/>
                <a:ea typeface="Average"/>
                <a:cs typeface="Average"/>
                <a:sym typeface="Average"/>
              </a:rPr>
              <a:t>PC/104 thru hole specification</a:t>
            </a:r>
            <a:endParaRPr>
              <a:latin typeface="Average"/>
              <a:ea typeface="Average"/>
              <a:cs typeface="Average"/>
              <a:sym typeface="Average"/>
            </a:endParaRP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1256"/>
        <p:cNvGrpSpPr/>
        <p:nvPr/>
      </p:nvGrpSpPr>
      <p:grpSpPr>
        <a:xfrm>
          <a:off x="0" y="0"/>
          <a:ext cx="0" cy="0"/>
          <a:chOff x="0" y="0"/>
          <a:chExt cx="0" cy="0"/>
        </a:xfrm>
      </p:grpSpPr>
      <p:sp>
        <p:nvSpPr>
          <p:cNvPr id="1257" name="Google Shape;1257;p120"/>
          <p:cNvSpPr/>
          <p:nvPr/>
        </p:nvSpPr>
        <p:spPr>
          <a:xfrm>
            <a:off x="5284551" y="850368"/>
            <a:ext cx="2694900" cy="2709300"/>
          </a:xfrm>
          <a:prstGeom prst="rect">
            <a:avLst/>
          </a:prstGeom>
          <a:solidFill>
            <a:schemeClr val="lt2"/>
          </a:solidFill>
          <a:ln w="28575" cap="flat" cmpd="sng">
            <a:solidFill>
              <a:schemeClr val="lt2"/>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258" name="Google Shape;1258;p120"/>
          <p:cNvPicPr preferRelativeResize="0"/>
          <p:nvPr/>
        </p:nvPicPr>
        <p:blipFill rotWithShape="1">
          <a:blip r:embed="rId3" cstate="print">
            <a:alphaModFix/>
            <a:extLst>
              <a:ext uri="{28A0092B-C50C-407E-A947-70E740481C1C}">
                <a14:useLocalDpi xmlns:a14="http://schemas.microsoft.com/office/drawing/2010/main"/>
              </a:ext>
            </a:extLst>
          </a:blip>
          <a:srcRect b="16604"/>
          <a:stretch/>
        </p:blipFill>
        <p:spPr>
          <a:xfrm rot="5400000">
            <a:off x="5145005" y="651359"/>
            <a:ext cx="2828664" cy="3047173"/>
          </a:xfrm>
          <a:prstGeom prst="rect">
            <a:avLst/>
          </a:prstGeom>
          <a:noFill/>
          <a:ln>
            <a:noFill/>
          </a:ln>
        </p:spPr>
      </p:pic>
      <p:sp>
        <p:nvSpPr>
          <p:cNvPr id="1259" name="Google Shape;1259;p120"/>
          <p:cNvSpPr txBox="1">
            <a:spLocks noGrp="1"/>
          </p:cNvSpPr>
          <p:nvPr>
            <p:ph type="title"/>
          </p:nvPr>
        </p:nvSpPr>
        <p:spPr>
          <a:xfrm>
            <a:off x="346050" y="8367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Alignment Verification</a:t>
            </a:r>
            <a:endParaRPr/>
          </a:p>
        </p:txBody>
      </p:sp>
      <p:sp>
        <p:nvSpPr>
          <p:cNvPr id="1260" name="Google Shape;1260;p120"/>
          <p:cNvSpPr txBox="1">
            <a:spLocks noGrp="1"/>
          </p:cNvSpPr>
          <p:nvPr>
            <p:ph type="sldNum" idx="12"/>
          </p:nvPr>
        </p:nvSpPr>
        <p:spPr>
          <a:xfrm>
            <a:off x="7921230" y="4620241"/>
            <a:ext cx="519600" cy="3405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107</a:t>
            </a:fld>
            <a:endParaRPr/>
          </a:p>
        </p:txBody>
      </p:sp>
      <p:pic>
        <p:nvPicPr>
          <p:cNvPr id="1261" name="Google Shape;1261;p120"/>
          <p:cNvPicPr preferRelativeResize="0"/>
          <p:nvPr/>
        </p:nvPicPr>
        <p:blipFill rotWithShape="1">
          <a:blip r:embed="rId4" cstate="print">
            <a:alphaModFix/>
            <a:extLst>
              <a:ext uri="{28A0092B-C50C-407E-A947-70E740481C1C}">
                <a14:useLocalDpi xmlns:a14="http://schemas.microsoft.com/office/drawing/2010/main"/>
              </a:ext>
            </a:extLst>
          </a:blip>
          <a:srcRect l="17992" r="11669"/>
          <a:stretch/>
        </p:blipFill>
        <p:spPr>
          <a:xfrm rot="5400000">
            <a:off x="1711558" y="1258285"/>
            <a:ext cx="2564611" cy="4581376"/>
          </a:xfrm>
          <a:prstGeom prst="rect">
            <a:avLst/>
          </a:prstGeom>
          <a:noFill/>
          <a:ln>
            <a:noFill/>
          </a:ln>
        </p:spPr>
      </p:pic>
      <p:cxnSp>
        <p:nvCxnSpPr>
          <p:cNvPr id="1262" name="Google Shape;1262;p120"/>
          <p:cNvCxnSpPr/>
          <p:nvPr/>
        </p:nvCxnSpPr>
        <p:spPr>
          <a:xfrm flipH="1">
            <a:off x="1973201" y="2964152"/>
            <a:ext cx="3946500" cy="9000"/>
          </a:xfrm>
          <a:prstGeom prst="straightConnector1">
            <a:avLst/>
          </a:prstGeom>
          <a:noFill/>
          <a:ln w="19050" cap="flat" cmpd="sng">
            <a:solidFill>
              <a:srgbClr val="FF0000"/>
            </a:solidFill>
            <a:prstDash val="solid"/>
            <a:round/>
            <a:headEnd type="none" w="med" len="med"/>
            <a:tailEnd type="triangle" w="med" len="med"/>
          </a:ln>
        </p:spPr>
      </p:cxnSp>
      <p:cxnSp>
        <p:nvCxnSpPr>
          <p:cNvPr id="1263" name="Google Shape;1263;p120"/>
          <p:cNvCxnSpPr/>
          <p:nvPr/>
        </p:nvCxnSpPr>
        <p:spPr>
          <a:xfrm rot="10800000">
            <a:off x="1931924" y="3061739"/>
            <a:ext cx="3871200" cy="3000"/>
          </a:xfrm>
          <a:prstGeom prst="straightConnector1">
            <a:avLst/>
          </a:prstGeom>
          <a:noFill/>
          <a:ln w="19050" cap="flat" cmpd="sng">
            <a:solidFill>
              <a:srgbClr val="FF0000"/>
            </a:solidFill>
            <a:prstDash val="solid"/>
            <a:round/>
            <a:headEnd type="none" w="med" len="med"/>
            <a:tailEnd type="triangle" w="med" len="med"/>
          </a:ln>
        </p:spPr>
      </p:cxnSp>
      <p:cxnSp>
        <p:nvCxnSpPr>
          <p:cNvPr id="1264" name="Google Shape;1264;p120"/>
          <p:cNvCxnSpPr/>
          <p:nvPr/>
        </p:nvCxnSpPr>
        <p:spPr>
          <a:xfrm rot="10800000">
            <a:off x="1899094" y="3150402"/>
            <a:ext cx="3800400" cy="9000"/>
          </a:xfrm>
          <a:prstGeom prst="straightConnector1">
            <a:avLst/>
          </a:prstGeom>
          <a:noFill/>
          <a:ln w="19050" cap="flat" cmpd="sng">
            <a:solidFill>
              <a:srgbClr val="FF0000"/>
            </a:solidFill>
            <a:prstDash val="solid"/>
            <a:round/>
            <a:headEnd type="none" w="med" len="med"/>
            <a:tailEnd type="triangle" w="med" len="med"/>
          </a:ln>
        </p:spPr>
      </p:cxnSp>
      <p:cxnSp>
        <p:nvCxnSpPr>
          <p:cNvPr id="1265" name="Google Shape;1265;p120"/>
          <p:cNvCxnSpPr/>
          <p:nvPr/>
        </p:nvCxnSpPr>
        <p:spPr>
          <a:xfrm rot="-5400000" flipH="1">
            <a:off x="2457351" y="2518802"/>
            <a:ext cx="1143000" cy="2060400"/>
          </a:xfrm>
          <a:prstGeom prst="straightConnector1">
            <a:avLst/>
          </a:prstGeom>
          <a:noFill/>
          <a:ln w="19050" cap="flat" cmpd="sng">
            <a:solidFill>
              <a:srgbClr val="FF0000"/>
            </a:solidFill>
            <a:prstDash val="solid"/>
            <a:round/>
            <a:headEnd type="none" w="med" len="med"/>
            <a:tailEnd type="triangle" w="med" len="med"/>
          </a:ln>
        </p:spPr>
      </p:cxnSp>
      <p:cxnSp>
        <p:nvCxnSpPr>
          <p:cNvPr id="1266" name="Google Shape;1266;p120"/>
          <p:cNvCxnSpPr/>
          <p:nvPr/>
        </p:nvCxnSpPr>
        <p:spPr>
          <a:xfrm rot="-5400000" flipH="1">
            <a:off x="2441188" y="2580789"/>
            <a:ext cx="1105200" cy="2064600"/>
          </a:xfrm>
          <a:prstGeom prst="straightConnector1">
            <a:avLst/>
          </a:prstGeom>
          <a:noFill/>
          <a:ln w="19050" cap="flat" cmpd="sng">
            <a:solidFill>
              <a:srgbClr val="FF0000"/>
            </a:solidFill>
            <a:prstDash val="solid"/>
            <a:round/>
            <a:headEnd type="none" w="med" len="med"/>
            <a:tailEnd type="triangle" w="med" len="med"/>
          </a:ln>
        </p:spPr>
      </p:cxnSp>
      <p:cxnSp>
        <p:nvCxnSpPr>
          <p:cNvPr id="1267" name="Google Shape;1267;p120"/>
          <p:cNvCxnSpPr/>
          <p:nvPr/>
        </p:nvCxnSpPr>
        <p:spPr>
          <a:xfrm rot="-5400000" flipH="1">
            <a:off x="2445066" y="2650922"/>
            <a:ext cx="1056300" cy="2056500"/>
          </a:xfrm>
          <a:prstGeom prst="straightConnector1">
            <a:avLst/>
          </a:prstGeom>
          <a:noFill/>
          <a:ln w="19050" cap="flat" cmpd="sng">
            <a:solidFill>
              <a:srgbClr val="FF0000"/>
            </a:solidFill>
            <a:prstDash val="solid"/>
            <a:round/>
            <a:headEnd type="none" w="med" len="med"/>
            <a:tailEnd type="triangle" w="med" len="med"/>
          </a:ln>
        </p:spPr>
      </p:cxnSp>
      <p:cxnSp>
        <p:nvCxnSpPr>
          <p:cNvPr id="1268" name="Google Shape;1268;p120"/>
          <p:cNvCxnSpPr/>
          <p:nvPr/>
        </p:nvCxnSpPr>
        <p:spPr>
          <a:xfrm rot="5400000" flipH="1">
            <a:off x="3288081" y="3377997"/>
            <a:ext cx="501900" cy="900000"/>
          </a:xfrm>
          <a:prstGeom prst="straightConnector1">
            <a:avLst/>
          </a:prstGeom>
          <a:noFill/>
          <a:ln w="19050" cap="flat" cmpd="sng">
            <a:solidFill>
              <a:srgbClr val="FF0000"/>
            </a:solidFill>
            <a:prstDash val="solid"/>
            <a:round/>
            <a:headEnd type="none" w="med" len="med"/>
            <a:tailEnd type="triangle" w="med" len="med"/>
          </a:ln>
        </p:spPr>
      </p:cxnSp>
      <p:cxnSp>
        <p:nvCxnSpPr>
          <p:cNvPr id="1269" name="Google Shape;1269;p120"/>
          <p:cNvCxnSpPr/>
          <p:nvPr/>
        </p:nvCxnSpPr>
        <p:spPr>
          <a:xfrm rot="5400000" flipH="1">
            <a:off x="3253881" y="3415259"/>
            <a:ext cx="516600" cy="953700"/>
          </a:xfrm>
          <a:prstGeom prst="straightConnector1">
            <a:avLst/>
          </a:prstGeom>
          <a:noFill/>
          <a:ln w="19050" cap="flat" cmpd="sng">
            <a:solidFill>
              <a:srgbClr val="FF0000"/>
            </a:solidFill>
            <a:prstDash val="solid"/>
            <a:round/>
            <a:headEnd type="none" w="med" len="med"/>
            <a:tailEnd type="triangle" w="med" len="med"/>
          </a:ln>
        </p:spPr>
      </p:cxnSp>
      <p:cxnSp>
        <p:nvCxnSpPr>
          <p:cNvPr id="1270" name="Google Shape;1270;p120"/>
          <p:cNvCxnSpPr/>
          <p:nvPr/>
        </p:nvCxnSpPr>
        <p:spPr>
          <a:xfrm rot="5400000" flipH="1">
            <a:off x="3231012" y="3453398"/>
            <a:ext cx="516900" cy="990900"/>
          </a:xfrm>
          <a:prstGeom prst="straightConnector1">
            <a:avLst/>
          </a:prstGeom>
          <a:noFill/>
          <a:ln w="19050" cap="flat" cmpd="sng">
            <a:solidFill>
              <a:srgbClr val="FF0000"/>
            </a:solidFill>
            <a:prstDash val="solid"/>
            <a:round/>
            <a:headEnd type="none" w="med" len="med"/>
            <a:tailEnd type="triangle" w="med" len="med"/>
          </a:ln>
        </p:spPr>
      </p:cxnSp>
      <p:cxnSp>
        <p:nvCxnSpPr>
          <p:cNvPr id="1271" name="Google Shape;1271;p120"/>
          <p:cNvCxnSpPr/>
          <p:nvPr/>
        </p:nvCxnSpPr>
        <p:spPr>
          <a:xfrm rot="-5400000">
            <a:off x="2863941" y="2125169"/>
            <a:ext cx="3900" cy="1693200"/>
          </a:xfrm>
          <a:prstGeom prst="straightConnector1">
            <a:avLst/>
          </a:prstGeom>
          <a:noFill/>
          <a:ln w="19050" cap="flat" cmpd="sng">
            <a:solidFill>
              <a:srgbClr val="FF0000"/>
            </a:solidFill>
            <a:prstDash val="solid"/>
            <a:round/>
            <a:headEnd type="none" w="med" len="med"/>
            <a:tailEnd type="triangle" w="med" len="med"/>
          </a:ln>
        </p:spPr>
      </p:cxnSp>
      <p:cxnSp>
        <p:nvCxnSpPr>
          <p:cNvPr id="1272" name="Google Shape;1272;p120"/>
          <p:cNvCxnSpPr/>
          <p:nvPr/>
        </p:nvCxnSpPr>
        <p:spPr>
          <a:xfrm rot="-5400000">
            <a:off x="2833138" y="2185166"/>
            <a:ext cx="7500" cy="1750800"/>
          </a:xfrm>
          <a:prstGeom prst="straightConnector1">
            <a:avLst/>
          </a:prstGeom>
          <a:noFill/>
          <a:ln w="19050" cap="flat" cmpd="sng">
            <a:solidFill>
              <a:srgbClr val="FF0000"/>
            </a:solidFill>
            <a:prstDash val="solid"/>
            <a:round/>
            <a:headEnd type="none" w="med" len="med"/>
            <a:tailEnd type="triangle" w="med" len="med"/>
          </a:ln>
        </p:spPr>
      </p:cxnSp>
      <p:cxnSp>
        <p:nvCxnSpPr>
          <p:cNvPr id="1273" name="Google Shape;1273;p120"/>
          <p:cNvCxnSpPr/>
          <p:nvPr/>
        </p:nvCxnSpPr>
        <p:spPr>
          <a:xfrm rot="-5400000">
            <a:off x="2818542" y="2257001"/>
            <a:ext cx="7500" cy="1780500"/>
          </a:xfrm>
          <a:prstGeom prst="straightConnector1">
            <a:avLst/>
          </a:prstGeom>
          <a:noFill/>
          <a:ln w="19050" cap="flat" cmpd="sng">
            <a:solidFill>
              <a:srgbClr val="FF0000"/>
            </a:solidFill>
            <a:prstDash val="solid"/>
            <a:round/>
            <a:headEnd type="none" w="med" len="med"/>
            <a:tailEnd type="triangle" w="med" len="med"/>
          </a:ln>
        </p:spPr>
      </p:cxnSp>
      <p:cxnSp>
        <p:nvCxnSpPr>
          <p:cNvPr id="1274" name="Google Shape;1274;p120"/>
          <p:cNvCxnSpPr/>
          <p:nvPr/>
        </p:nvCxnSpPr>
        <p:spPr>
          <a:xfrm rot="10800000" flipH="1">
            <a:off x="5908434" y="2065115"/>
            <a:ext cx="3900" cy="913200"/>
          </a:xfrm>
          <a:prstGeom prst="straightConnector1">
            <a:avLst/>
          </a:prstGeom>
          <a:noFill/>
          <a:ln w="19050" cap="flat" cmpd="sng">
            <a:solidFill>
              <a:srgbClr val="FF0000"/>
            </a:solidFill>
            <a:prstDash val="solid"/>
            <a:round/>
            <a:headEnd type="none" w="med" len="med"/>
            <a:tailEnd type="none" w="med" len="med"/>
          </a:ln>
        </p:spPr>
      </p:cxnSp>
      <p:cxnSp>
        <p:nvCxnSpPr>
          <p:cNvPr id="1275" name="Google Shape;1275;p120"/>
          <p:cNvCxnSpPr/>
          <p:nvPr/>
        </p:nvCxnSpPr>
        <p:spPr>
          <a:xfrm rot="10800000" flipH="1">
            <a:off x="5799763" y="2061766"/>
            <a:ext cx="13800" cy="1006800"/>
          </a:xfrm>
          <a:prstGeom prst="straightConnector1">
            <a:avLst/>
          </a:prstGeom>
          <a:noFill/>
          <a:ln w="19050" cap="flat" cmpd="sng">
            <a:solidFill>
              <a:srgbClr val="FF0000"/>
            </a:solidFill>
            <a:prstDash val="solid"/>
            <a:round/>
            <a:headEnd type="none" w="med" len="med"/>
            <a:tailEnd type="none" w="med" len="med"/>
          </a:ln>
        </p:spPr>
      </p:cxnSp>
      <p:cxnSp>
        <p:nvCxnSpPr>
          <p:cNvPr id="1276" name="Google Shape;1276;p120"/>
          <p:cNvCxnSpPr/>
          <p:nvPr/>
        </p:nvCxnSpPr>
        <p:spPr>
          <a:xfrm rot="10800000" flipH="1">
            <a:off x="5691091" y="2066818"/>
            <a:ext cx="9900" cy="1092000"/>
          </a:xfrm>
          <a:prstGeom prst="straightConnector1">
            <a:avLst/>
          </a:prstGeom>
          <a:noFill/>
          <a:ln w="19050" cap="flat" cmpd="sng">
            <a:solidFill>
              <a:srgbClr val="FF0000"/>
            </a:solidFill>
            <a:prstDash val="solid"/>
            <a:round/>
            <a:headEnd type="none" w="med" len="med"/>
            <a:tailEnd type="none" w="med" len="med"/>
          </a:ln>
        </p:spPr>
      </p:cxnSp>
      <p:cxnSp>
        <p:nvCxnSpPr>
          <p:cNvPr id="1277" name="Google Shape;1277;p120"/>
          <p:cNvCxnSpPr/>
          <p:nvPr/>
        </p:nvCxnSpPr>
        <p:spPr>
          <a:xfrm rot="10800000" flipH="1">
            <a:off x="5703329" y="1243639"/>
            <a:ext cx="177600" cy="839400"/>
          </a:xfrm>
          <a:prstGeom prst="straightConnector1">
            <a:avLst/>
          </a:prstGeom>
          <a:noFill/>
          <a:ln w="19050" cap="flat" cmpd="sng">
            <a:solidFill>
              <a:srgbClr val="FF0000"/>
            </a:solidFill>
            <a:prstDash val="solid"/>
            <a:round/>
            <a:headEnd type="none" w="med" len="med"/>
            <a:tailEnd type="triangle" w="med" len="med"/>
          </a:ln>
        </p:spPr>
      </p:cxnSp>
      <p:cxnSp>
        <p:nvCxnSpPr>
          <p:cNvPr id="1278" name="Google Shape;1278;p120"/>
          <p:cNvCxnSpPr/>
          <p:nvPr/>
        </p:nvCxnSpPr>
        <p:spPr>
          <a:xfrm rot="10800000" flipH="1">
            <a:off x="5816072" y="1246153"/>
            <a:ext cx="70500" cy="847200"/>
          </a:xfrm>
          <a:prstGeom prst="straightConnector1">
            <a:avLst/>
          </a:prstGeom>
          <a:noFill/>
          <a:ln w="19050" cap="flat" cmpd="sng">
            <a:solidFill>
              <a:srgbClr val="FF0000"/>
            </a:solidFill>
            <a:prstDash val="solid"/>
            <a:round/>
            <a:headEnd type="none" w="med" len="med"/>
            <a:tailEnd type="triangle" w="med" len="med"/>
          </a:ln>
        </p:spPr>
      </p:cxnSp>
      <p:cxnSp>
        <p:nvCxnSpPr>
          <p:cNvPr id="1279" name="Google Shape;1279;p120"/>
          <p:cNvCxnSpPr/>
          <p:nvPr/>
        </p:nvCxnSpPr>
        <p:spPr>
          <a:xfrm rot="10800000">
            <a:off x="5883830" y="1253966"/>
            <a:ext cx="30900" cy="826500"/>
          </a:xfrm>
          <a:prstGeom prst="straightConnector1">
            <a:avLst/>
          </a:prstGeom>
          <a:noFill/>
          <a:ln w="19050" cap="flat" cmpd="sng">
            <a:solidFill>
              <a:srgbClr val="FF0000"/>
            </a:solidFill>
            <a:prstDash val="solid"/>
            <a:round/>
            <a:headEnd type="none" w="med" len="med"/>
            <a:tailEnd type="triangle" w="med" len="med"/>
          </a:ln>
        </p:spPr>
      </p:cxnSp>
      <p:cxnSp>
        <p:nvCxnSpPr>
          <p:cNvPr id="1280" name="Google Shape;1280;p120"/>
          <p:cNvCxnSpPr/>
          <p:nvPr/>
        </p:nvCxnSpPr>
        <p:spPr>
          <a:xfrm flipH="1">
            <a:off x="5923984" y="2969363"/>
            <a:ext cx="723300" cy="3900"/>
          </a:xfrm>
          <a:prstGeom prst="straightConnector1">
            <a:avLst/>
          </a:prstGeom>
          <a:noFill/>
          <a:ln w="19050" cap="flat" cmpd="sng">
            <a:solidFill>
              <a:srgbClr val="FF0000"/>
            </a:solidFill>
            <a:prstDash val="solid"/>
            <a:round/>
            <a:headEnd type="none" w="med" len="med"/>
            <a:tailEnd type="triangle" w="med" len="med"/>
          </a:ln>
        </p:spPr>
      </p:cxnSp>
      <p:cxnSp>
        <p:nvCxnSpPr>
          <p:cNvPr id="1281" name="Google Shape;1281;p120"/>
          <p:cNvCxnSpPr/>
          <p:nvPr/>
        </p:nvCxnSpPr>
        <p:spPr>
          <a:xfrm flipH="1">
            <a:off x="5809384" y="3064891"/>
            <a:ext cx="837900" cy="7500"/>
          </a:xfrm>
          <a:prstGeom prst="straightConnector1">
            <a:avLst/>
          </a:prstGeom>
          <a:noFill/>
          <a:ln w="19050" cap="flat" cmpd="sng">
            <a:solidFill>
              <a:srgbClr val="FF0000"/>
            </a:solidFill>
            <a:prstDash val="solid"/>
            <a:round/>
            <a:headEnd type="none" w="med" len="med"/>
            <a:tailEnd type="triangle" w="med" len="med"/>
          </a:ln>
        </p:spPr>
      </p:cxnSp>
      <p:cxnSp>
        <p:nvCxnSpPr>
          <p:cNvPr id="1282" name="Google Shape;1282;p120"/>
          <p:cNvCxnSpPr/>
          <p:nvPr/>
        </p:nvCxnSpPr>
        <p:spPr>
          <a:xfrm rot="10800000">
            <a:off x="5703174" y="3159597"/>
            <a:ext cx="935400" cy="4800"/>
          </a:xfrm>
          <a:prstGeom prst="straightConnector1">
            <a:avLst/>
          </a:prstGeom>
          <a:noFill/>
          <a:ln w="19050" cap="flat" cmpd="sng">
            <a:solidFill>
              <a:srgbClr val="FF0000"/>
            </a:solidFill>
            <a:prstDash val="solid"/>
            <a:round/>
            <a:headEnd type="none" w="med" len="med"/>
            <a:tailEnd type="triangle" w="med" len="med"/>
          </a:ln>
        </p:spPr>
      </p:cxnSp>
      <p:cxnSp>
        <p:nvCxnSpPr>
          <p:cNvPr id="1283" name="Google Shape;1283;p120"/>
          <p:cNvCxnSpPr/>
          <p:nvPr/>
        </p:nvCxnSpPr>
        <p:spPr>
          <a:xfrm>
            <a:off x="6621129" y="2969363"/>
            <a:ext cx="832200" cy="67800"/>
          </a:xfrm>
          <a:prstGeom prst="straightConnector1">
            <a:avLst/>
          </a:prstGeom>
          <a:noFill/>
          <a:ln w="19050" cap="flat" cmpd="sng">
            <a:solidFill>
              <a:srgbClr val="FF0000"/>
            </a:solidFill>
            <a:prstDash val="solid"/>
            <a:round/>
            <a:headEnd type="none" w="med" len="med"/>
            <a:tailEnd type="none" w="med" len="med"/>
          </a:ln>
        </p:spPr>
      </p:cxnSp>
      <p:cxnSp>
        <p:nvCxnSpPr>
          <p:cNvPr id="1284" name="Google Shape;1284;p120"/>
          <p:cNvCxnSpPr/>
          <p:nvPr/>
        </p:nvCxnSpPr>
        <p:spPr>
          <a:xfrm rot="10800000" flipH="1">
            <a:off x="6647284" y="3044972"/>
            <a:ext cx="806100" cy="21000"/>
          </a:xfrm>
          <a:prstGeom prst="straightConnector1">
            <a:avLst/>
          </a:prstGeom>
          <a:noFill/>
          <a:ln w="19050" cap="flat" cmpd="sng">
            <a:solidFill>
              <a:srgbClr val="FF0000"/>
            </a:solidFill>
            <a:prstDash val="solid"/>
            <a:round/>
            <a:headEnd type="none" w="med" len="med"/>
            <a:tailEnd type="none" w="med" len="med"/>
          </a:ln>
        </p:spPr>
      </p:cxnSp>
      <p:cxnSp>
        <p:nvCxnSpPr>
          <p:cNvPr id="1285" name="Google Shape;1285;p120"/>
          <p:cNvCxnSpPr/>
          <p:nvPr/>
        </p:nvCxnSpPr>
        <p:spPr>
          <a:xfrm rot="10800000" flipH="1">
            <a:off x="6629863" y="3044997"/>
            <a:ext cx="828000" cy="119400"/>
          </a:xfrm>
          <a:prstGeom prst="straightConnector1">
            <a:avLst/>
          </a:prstGeom>
          <a:noFill/>
          <a:ln w="19050" cap="flat" cmpd="sng">
            <a:solidFill>
              <a:srgbClr val="FF0000"/>
            </a:solidFill>
            <a:prstDash val="solid"/>
            <a:round/>
            <a:headEnd type="none" w="med" len="med"/>
            <a:tailEnd type="none" w="med" len="med"/>
          </a:ln>
        </p:spPr>
      </p:cxnSp>
      <p:sp>
        <p:nvSpPr>
          <p:cNvPr id="1286" name="Google Shape;1286;p120"/>
          <p:cNvSpPr txBox="1"/>
          <p:nvPr/>
        </p:nvSpPr>
        <p:spPr>
          <a:xfrm>
            <a:off x="5603739" y="3843950"/>
            <a:ext cx="2056500" cy="718200"/>
          </a:xfrm>
          <a:prstGeom prst="rect">
            <a:avLst/>
          </a:prstGeom>
          <a:solidFill>
            <a:schemeClr val="lt2"/>
          </a:solidFill>
          <a:ln w="2857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b="1"/>
              <a:t>Fizeau</a:t>
            </a:r>
            <a:endParaRPr sz="1800" b="1"/>
          </a:p>
          <a:p>
            <a:pPr marL="0" lvl="0" indent="0" algn="ctr" rtl="0">
              <a:spcBef>
                <a:spcPts val="0"/>
              </a:spcBef>
              <a:spcAft>
                <a:spcPts val="0"/>
              </a:spcAft>
              <a:buNone/>
            </a:pPr>
            <a:r>
              <a:rPr lang="en" sz="1800" b="1"/>
              <a:t>Interferometer</a:t>
            </a:r>
            <a:endParaRPr sz="1800" b="1"/>
          </a:p>
        </p:txBody>
      </p:sp>
      <p:cxnSp>
        <p:nvCxnSpPr>
          <p:cNvPr id="1287" name="Google Shape;1287;p120"/>
          <p:cNvCxnSpPr>
            <a:stCxn id="1286" idx="0"/>
            <a:endCxn id="1257" idx="2"/>
          </p:cNvCxnSpPr>
          <p:nvPr/>
        </p:nvCxnSpPr>
        <p:spPr>
          <a:xfrm rot="10800000">
            <a:off x="6631989" y="3559550"/>
            <a:ext cx="0" cy="284400"/>
          </a:xfrm>
          <a:prstGeom prst="straightConnector1">
            <a:avLst/>
          </a:prstGeom>
          <a:noFill/>
          <a:ln w="28575" cap="flat" cmpd="sng">
            <a:solidFill>
              <a:schemeClr val="dk2"/>
            </a:solidFill>
            <a:prstDash val="solid"/>
            <a:round/>
            <a:headEnd type="none" w="med" len="med"/>
            <a:tailEnd type="none" w="med" len="med"/>
          </a:ln>
        </p:spPr>
      </p:cxnSp>
      <p:sp>
        <p:nvSpPr>
          <p:cNvPr id="1288" name="Google Shape;1288;p120"/>
          <p:cNvSpPr txBox="1"/>
          <p:nvPr/>
        </p:nvSpPr>
        <p:spPr>
          <a:xfrm>
            <a:off x="1965614" y="1243650"/>
            <a:ext cx="2056500" cy="718200"/>
          </a:xfrm>
          <a:prstGeom prst="rect">
            <a:avLst/>
          </a:prstGeom>
          <a:solidFill>
            <a:schemeClr val="lt2"/>
          </a:solidFill>
          <a:ln w="2857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b="1"/>
              <a:t>Optical Bench</a:t>
            </a:r>
            <a:endParaRPr sz="1800" b="1"/>
          </a:p>
        </p:txBody>
      </p:sp>
      <p:cxnSp>
        <p:nvCxnSpPr>
          <p:cNvPr id="1289" name="Google Shape;1289;p120"/>
          <p:cNvCxnSpPr>
            <a:stCxn id="1288" idx="2"/>
            <a:endCxn id="1261" idx="1"/>
          </p:cNvCxnSpPr>
          <p:nvPr/>
        </p:nvCxnSpPr>
        <p:spPr>
          <a:xfrm>
            <a:off x="2993864" y="1961850"/>
            <a:ext cx="0" cy="304800"/>
          </a:xfrm>
          <a:prstGeom prst="straightConnector1">
            <a:avLst/>
          </a:prstGeom>
          <a:noFill/>
          <a:ln w="28575" cap="flat" cmpd="sng">
            <a:solidFill>
              <a:schemeClr val="dk2"/>
            </a:solidFill>
            <a:prstDash val="solid"/>
            <a:round/>
            <a:headEnd type="none" w="med" len="med"/>
            <a:tailEnd type="none" w="med" len="med"/>
          </a:ln>
        </p:spPr>
      </p:cxn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1293"/>
        <p:cNvGrpSpPr/>
        <p:nvPr/>
      </p:nvGrpSpPr>
      <p:grpSpPr>
        <a:xfrm>
          <a:off x="0" y="0"/>
          <a:ext cx="0" cy="0"/>
          <a:chOff x="0" y="0"/>
          <a:chExt cx="0" cy="0"/>
        </a:xfrm>
      </p:grpSpPr>
      <p:sp>
        <p:nvSpPr>
          <p:cNvPr id="1294" name="Google Shape;1294;p121"/>
          <p:cNvSpPr txBox="1">
            <a:spLocks noGrp="1"/>
          </p:cNvSpPr>
          <p:nvPr>
            <p:ph type="title"/>
          </p:nvPr>
        </p:nvSpPr>
        <p:spPr>
          <a:xfrm>
            <a:off x="346050" y="8367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Optical Integration Preparation</a:t>
            </a:r>
            <a:endParaRPr/>
          </a:p>
        </p:txBody>
      </p:sp>
      <p:sp>
        <p:nvSpPr>
          <p:cNvPr id="1295" name="Google Shape;1295;p121"/>
          <p:cNvSpPr txBox="1">
            <a:spLocks noGrp="1"/>
          </p:cNvSpPr>
          <p:nvPr>
            <p:ph type="body" idx="1"/>
          </p:nvPr>
        </p:nvSpPr>
        <p:spPr>
          <a:xfrm>
            <a:off x="311700" y="1152463"/>
            <a:ext cx="85206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Confirmed Fizeau interferometer access at JILA</a:t>
            </a:r>
            <a:endParaRPr/>
          </a:p>
          <a:p>
            <a:pPr marL="914400" lvl="1" indent="-317500" algn="l" rtl="0">
              <a:spcBef>
                <a:spcPts val="0"/>
              </a:spcBef>
              <a:spcAft>
                <a:spcPts val="0"/>
              </a:spcAft>
              <a:buSzPts val="1400"/>
              <a:buChar char="○"/>
            </a:pPr>
            <a:r>
              <a:rPr lang="en"/>
              <a:t>Facility will be used for practice alignment</a:t>
            </a:r>
            <a:endParaRPr/>
          </a:p>
          <a:p>
            <a:pPr marL="457200" lvl="0" indent="-342900" algn="l" rtl="0">
              <a:spcBef>
                <a:spcPts val="0"/>
              </a:spcBef>
              <a:spcAft>
                <a:spcPts val="0"/>
              </a:spcAft>
              <a:buSzPts val="1800"/>
              <a:buChar char="●"/>
            </a:pPr>
            <a:r>
              <a:rPr lang="en"/>
              <a:t>Confirmed Fizeau interferometer access at Ball Aerospace</a:t>
            </a:r>
            <a:endParaRPr/>
          </a:p>
          <a:p>
            <a:pPr marL="914400" lvl="1" indent="-317500" algn="l" rtl="0">
              <a:spcBef>
                <a:spcPts val="0"/>
              </a:spcBef>
              <a:spcAft>
                <a:spcPts val="0"/>
              </a:spcAft>
              <a:buSzPts val="1400"/>
              <a:buChar char="○"/>
            </a:pPr>
            <a:r>
              <a:rPr lang="en"/>
              <a:t>Facility will be used for final alignment</a:t>
            </a:r>
            <a:endParaRPr/>
          </a:p>
          <a:p>
            <a:pPr marL="914400" lvl="1" indent="-317500" algn="l" rtl="0">
              <a:spcBef>
                <a:spcPts val="0"/>
              </a:spcBef>
              <a:spcAft>
                <a:spcPts val="0"/>
              </a:spcAft>
              <a:buSzPts val="1400"/>
              <a:buChar char="○"/>
            </a:pPr>
            <a:r>
              <a:rPr lang="en"/>
              <a:t>Optomechanical mounting hardware on site</a:t>
            </a:r>
            <a:endParaRPr/>
          </a:p>
          <a:p>
            <a:pPr marL="914400" lvl="1" indent="-317500" algn="l" rtl="0">
              <a:spcBef>
                <a:spcPts val="0"/>
              </a:spcBef>
              <a:spcAft>
                <a:spcPts val="0"/>
              </a:spcAft>
              <a:buSzPts val="1400"/>
              <a:buChar char="○"/>
            </a:pPr>
            <a:r>
              <a:rPr lang="en"/>
              <a:t>Precision reference sphere on site</a:t>
            </a:r>
            <a:endParaRPr/>
          </a:p>
        </p:txBody>
      </p:sp>
      <p:sp>
        <p:nvSpPr>
          <p:cNvPr id="1296" name="Google Shape;1296;p121"/>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108</a:t>
            </a:fld>
            <a:endParaRPr/>
          </a:p>
        </p:txBody>
      </p:sp>
      <p:pic>
        <p:nvPicPr>
          <p:cNvPr id="1297" name="Google Shape;1297;p121"/>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952225" y="2995250"/>
            <a:ext cx="1523650" cy="1685750"/>
          </a:xfrm>
          <a:prstGeom prst="rect">
            <a:avLst/>
          </a:prstGeom>
          <a:noFill/>
          <a:ln>
            <a:noFill/>
          </a:ln>
        </p:spPr>
      </p:pic>
      <p:grpSp>
        <p:nvGrpSpPr>
          <p:cNvPr id="1298" name="Google Shape;1298;p121"/>
          <p:cNvGrpSpPr/>
          <p:nvPr/>
        </p:nvGrpSpPr>
        <p:grpSpPr>
          <a:xfrm rot="-5400000">
            <a:off x="5928813" y="1983339"/>
            <a:ext cx="3436976" cy="1958368"/>
            <a:chOff x="3767775" y="2571750"/>
            <a:chExt cx="3223575" cy="1629800"/>
          </a:xfrm>
        </p:grpSpPr>
        <p:pic>
          <p:nvPicPr>
            <p:cNvPr id="1299" name="Google Shape;1299;p121"/>
            <p:cNvPicPr preferRelativeResize="0"/>
            <p:nvPr/>
          </p:nvPicPr>
          <p:blipFill rotWithShape="1">
            <a:blip r:embed="rId4" cstate="print">
              <a:alphaModFix/>
              <a:extLst>
                <a:ext uri="{28A0092B-C50C-407E-A947-70E740481C1C}">
                  <a14:useLocalDpi xmlns:a14="http://schemas.microsoft.com/office/drawing/2010/main"/>
                </a:ext>
              </a:extLst>
            </a:blip>
            <a:srcRect l="18039" r="12578" b="596"/>
            <a:stretch/>
          </p:blipFill>
          <p:spPr>
            <a:xfrm rot="5400000">
              <a:off x="4564663" y="1774863"/>
              <a:ext cx="1629800" cy="3223575"/>
            </a:xfrm>
            <a:prstGeom prst="rect">
              <a:avLst/>
            </a:prstGeom>
            <a:noFill/>
            <a:ln>
              <a:noFill/>
            </a:ln>
          </p:spPr>
        </p:pic>
        <p:cxnSp>
          <p:nvCxnSpPr>
            <p:cNvPr id="1300" name="Google Shape;1300;p121"/>
            <p:cNvCxnSpPr/>
            <p:nvPr/>
          </p:nvCxnSpPr>
          <p:spPr>
            <a:xfrm rot="5400000">
              <a:off x="5831700" y="1861529"/>
              <a:ext cx="6000" cy="2306400"/>
            </a:xfrm>
            <a:prstGeom prst="straightConnector1">
              <a:avLst/>
            </a:prstGeom>
            <a:noFill/>
            <a:ln w="19050" cap="flat" cmpd="sng">
              <a:solidFill>
                <a:srgbClr val="FF0000"/>
              </a:solidFill>
              <a:prstDash val="solid"/>
              <a:round/>
              <a:headEnd type="none" w="med" len="med"/>
              <a:tailEnd type="triangle" w="med" len="med"/>
            </a:ln>
          </p:spPr>
        </p:cxnSp>
        <p:cxnSp>
          <p:nvCxnSpPr>
            <p:cNvPr id="1301" name="Google Shape;1301;p121"/>
            <p:cNvCxnSpPr/>
            <p:nvPr/>
          </p:nvCxnSpPr>
          <p:spPr>
            <a:xfrm rot="5400000" flipH="1">
              <a:off x="5818285" y="1909041"/>
              <a:ext cx="1200" cy="2332500"/>
            </a:xfrm>
            <a:prstGeom prst="straightConnector1">
              <a:avLst/>
            </a:prstGeom>
            <a:noFill/>
            <a:ln w="19050" cap="flat" cmpd="sng">
              <a:solidFill>
                <a:srgbClr val="FF0000"/>
              </a:solidFill>
              <a:prstDash val="solid"/>
              <a:round/>
              <a:headEnd type="none" w="med" len="med"/>
              <a:tailEnd type="triangle" w="med" len="med"/>
            </a:ln>
          </p:spPr>
        </p:cxnSp>
        <p:cxnSp>
          <p:nvCxnSpPr>
            <p:cNvPr id="1302" name="Google Shape;1302;p121"/>
            <p:cNvCxnSpPr/>
            <p:nvPr/>
          </p:nvCxnSpPr>
          <p:spPr>
            <a:xfrm rot="5400000">
              <a:off x="5808000" y="1951887"/>
              <a:ext cx="900" cy="2358900"/>
            </a:xfrm>
            <a:prstGeom prst="straightConnector1">
              <a:avLst/>
            </a:prstGeom>
            <a:noFill/>
            <a:ln w="19050" cap="flat" cmpd="sng">
              <a:solidFill>
                <a:srgbClr val="FF0000"/>
              </a:solidFill>
              <a:prstDash val="solid"/>
              <a:round/>
              <a:headEnd type="none" w="med" len="med"/>
              <a:tailEnd type="triangle" w="med" len="med"/>
            </a:ln>
          </p:spPr>
        </p:cxnSp>
        <p:cxnSp>
          <p:nvCxnSpPr>
            <p:cNvPr id="1303" name="Google Shape;1303;p121"/>
            <p:cNvCxnSpPr/>
            <p:nvPr/>
          </p:nvCxnSpPr>
          <p:spPr>
            <a:xfrm rot="-5400000" flipH="1">
              <a:off x="5060672" y="2659407"/>
              <a:ext cx="736200" cy="1458300"/>
            </a:xfrm>
            <a:prstGeom prst="straightConnector1">
              <a:avLst/>
            </a:prstGeom>
            <a:noFill/>
            <a:ln w="19050" cap="flat" cmpd="sng">
              <a:solidFill>
                <a:srgbClr val="FF0000"/>
              </a:solidFill>
              <a:prstDash val="solid"/>
              <a:round/>
              <a:headEnd type="none" w="med" len="med"/>
              <a:tailEnd type="triangle" w="med" len="med"/>
            </a:ln>
          </p:spPr>
        </p:cxnSp>
        <p:cxnSp>
          <p:nvCxnSpPr>
            <p:cNvPr id="1304" name="Google Shape;1304;p121"/>
            <p:cNvCxnSpPr/>
            <p:nvPr/>
          </p:nvCxnSpPr>
          <p:spPr>
            <a:xfrm rot="-5400000" flipH="1">
              <a:off x="5048167" y="2699070"/>
              <a:ext cx="711900" cy="1461600"/>
            </a:xfrm>
            <a:prstGeom prst="straightConnector1">
              <a:avLst/>
            </a:prstGeom>
            <a:noFill/>
            <a:ln w="19050" cap="flat" cmpd="sng">
              <a:solidFill>
                <a:srgbClr val="FF0000"/>
              </a:solidFill>
              <a:prstDash val="solid"/>
              <a:round/>
              <a:headEnd type="none" w="med" len="med"/>
              <a:tailEnd type="triangle" w="med" len="med"/>
            </a:ln>
          </p:spPr>
        </p:cxnSp>
        <p:cxnSp>
          <p:nvCxnSpPr>
            <p:cNvPr id="1305" name="Google Shape;1305;p121"/>
            <p:cNvCxnSpPr/>
            <p:nvPr/>
          </p:nvCxnSpPr>
          <p:spPr>
            <a:xfrm rot="-5400000" flipH="1">
              <a:off x="5049223" y="2744645"/>
              <a:ext cx="680400" cy="1455600"/>
            </a:xfrm>
            <a:prstGeom prst="straightConnector1">
              <a:avLst/>
            </a:prstGeom>
            <a:noFill/>
            <a:ln w="19050" cap="flat" cmpd="sng">
              <a:solidFill>
                <a:srgbClr val="FF0000"/>
              </a:solidFill>
              <a:prstDash val="solid"/>
              <a:round/>
              <a:headEnd type="none" w="med" len="med"/>
              <a:tailEnd type="triangle" w="med" len="med"/>
            </a:ln>
          </p:spPr>
        </p:cxnSp>
        <p:cxnSp>
          <p:nvCxnSpPr>
            <p:cNvPr id="1306" name="Google Shape;1306;p121"/>
            <p:cNvCxnSpPr/>
            <p:nvPr/>
          </p:nvCxnSpPr>
          <p:spPr>
            <a:xfrm rot="5400000" flipH="1">
              <a:off x="5628162" y="3249752"/>
              <a:ext cx="323400" cy="637200"/>
            </a:xfrm>
            <a:prstGeom prst="straightConnector1">
              <a:avLst/>
            </a:prstGeom>
            <a:noFill/>
            <a:ln w="19050" cap="flat" cmpd="sng">
              <a:solidFill>
                <a:srgbClr val="FF0000"/>
              </a:solidFill>
              <a:prstDash val="solid"/>
              <a:round/>
              <a:headEnd type="none" w="med" len="med"/>
              <a:tailEnd type="triangle" w="med" len="med"/>
            </a:ln>
          </p:spPr>
        </p:cxnSp>
        <p:cxnSp>
          <p:nvCxnSpPr>
            <p:cNvPr id="1307" name="Google Shape;1307;p121"/>
            <p:cNvCxnSpPr/>
            <p:nvPr/>
          </p:nvCxnSpPr>
          <p:spPr>
            <a:xfrm rot="5400000" flipH="1">
              <a:off x="5604612" y="3272241"/>
              <a:ext cx="332700" cy="675000"/>
            </a:xfrm>
            <a:prstGeom prst="straightConnector1">
              <a:avLst/>
            </a:prstGeom>
            <a:noFill/>
            <a:ln w="19050" cap="flat" cmpd="sng">
              <a:solidFill>
                <a:srgbClr val="FF0000"/>
              </a:solidFill>
              <a:prstDash val="solid"/>
              <a:round/>
              <a:headEnd type="none" w="med" len="med"/>
              <a:tailEnd type="triangle" w="med" len="med"/>
            </a:ln>
          </p:spPr>
        </p:cxnSp>
        <p:cxnSp>
          <p:nvCxnSpPr>
            <p:cNvPr id="1308" name="Google Shape;1308;p121"/>
            <p:cNvCxnSpPr/>
            <p:nvPr/>
          </p:nvCxnSpPr>
          <p:spPr>
            <a:xfrm rot="5400000" flipH="1">
              <a:off x="5588346" y="3295541"/>
              <a:ext cx="333000" cy="701400"/>
            </a:xfrm>
            <a:prstGeom prst="straightConnector1">
              <a:avLst/>
            </a:prstGeom>
            <a:noFill/>
            <a:ln w="19050" cap="flat" cmpd="sng">
              <a:solidFill>
                <a:srgbClr val="FF0000"/>
              </a:solidFill>
              <a:prstDash val="solid"/>
              <a:round/>
              <a:headEnd type="none" w="med" len="med"/>
              <a:tailEnd type="triangle" w="med" len="med"/>
            </a:ln>
          </p:spPr>
        </p:cxnSp>
        <p:cxnSp>
          <p:nvCxnSpPr>
            <p:cNvPr id="1309" name="Google Shape;1309;p121"/>
            <p:cNvCxnSpPr/>
            <p:nvPr/>
          </p:nvCxnSpPr>
          <p:spPr>
            <a:xfrm rot="-5400000">
              <a:off x="5312282" y="2417569"/>
              <a:ext cx="2400" cy="1198500"/>
            </a:xfrm>
            <a:prstGeom prst="straightConnector1">
              <a:avLst/>
            </a:prstGeom>
            <a:noFill/>
            <a:ln w="19050" cap="flat" cmpd="sng">
              <a:solidFill>
                <a:srgbClr val="FF0000"/>
              </a:solidFill>
              <a:prstDash val="solid"/>
              <a:round/>
              <a:headEnd type="none" w="med" len="med"/>
              <a:tailEnd type="triangle" w="med" len="med"/>
            </a:ln>
          </p:spPr>
        </p:cxnSp>
        <p:cxnSp>
          <p:nvCxnSpPr>
            <p:cNvPr id="1310" name="Google Shape;1310;p121"/>
            <p:cNvCxnSpPr/>
            <p:nvPr/>
          </p:nvCxnSpPr>
          <p:spPr>
            <a:xfrm rot="-5400000">
              <a:off x="5290567" y="2454336"/>
              <a:ext cx="4800" cy="1239300"/>
            </a:xfrm>
            <a:prstGeom prst="straightConnector1">
              <a:avLst/>
            </a:prstGeom>
            <a:noFill/>
            <a:ln w="19050" cap="flat" cmpd="sng">
              <a:solidFill>
                <a:srgbClr val="FF0000"/>
              </a:solidFill>
              <a:prstDash val="solid"/>
              <a:round/>
              <a:headEnd type="none" w="med" len="med"/>
              <a:tailEnd type="triangle" w="med" len="med"/>
            </a:ln>
          </p:spPr>
        </p:cxnSp>
        <p:cxnSp>
          <p:nvCxnSpPr>
            <p:cNvPr id="1311" name="Google Shape;1311;p121"/>
            <p:cNvCxnSpPr/>
            <p:nvPr/>
          </p:nvCxnSpPr>
          <p:spPr>
            <a:xfrm rot="-5400000">
              <a:off x="5280225" y="2499681"/>
              <a:ext cx="4800" cy="1260300"/>
            </a:xfrm>
            <a:prstGeom prst="straightConnector1">
              <a:avLst/>
            </a:prstGeom>
            <a:noFill/>
            <a:ln w="19050" cap="flat" cmpd="sng">
              <a:solidFill>
                <a:srgbClr val="FF0000"/>
              </a:solidFill>
              <a:prstDash val="solid"/>
              <a:round/>
              <a:headEnd type="none" w="med" len="med"/>
              <a:tailEnd type="triangle" w="med" len="med"/>
            </a:ln>
          </p:spPr>
        </p:cxnSp>
      </p:grpSp>
      <p:pic>
        <p:nvPicPr>
          <p:cNvPr id="1312" name="Google Shape;1312;p121"/>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3357850" y="2995250"/>
            <a:ext cx="2428312" cy="1685751"/>
          </a:xfrm>
          <a:prstGeom prst="rect">
            <a:avLst/>
          </a:prstGeom>
          <a:noFill/>
          <a:ln>
            <a:noFill/>
          </a:ln>
        </p:spPr>
      </p:pic>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1316"/>
        <p:cNvGrpSpPr/>
        <p:nvPr/>
      </p:nvGrpSpPr>
      <p:grpSpPr>
        <a:xfrm>
          <a:off x="0" y="0"/>
          <a:ext cx="0" cy="0"/>
          <a:chOff x="0" y="0"/>
          <a:chExt cx="0" cy="0"/>
        </a:xfrm>
      </p:grpSpPr>
      <p:sp>
        <p:nvSpPr>
          <p:cNvPr id="1317" name="Google Shape;1317;p122"/>
          <p:cNvSpPr txBox="1">
            <a:spLocks noGrp="1"/>
          </p:cNvSpPr>
          <p:nvPr>
            <p:ph type="title"/>
          </p:nvPr>
        </p:nvSpPr>
        <p:spPr>
          <a:xfrm>
            <a:off x="346050" y="8367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Alignment Integration</a:t>
            </a:r>
            <a:endParaRPr/>
          </a:p>
        </p:txBody>
      </p:sp>
      <p:sp>
        <p:nvSpPr>
          <p:cNvPr id="1318" name="Google Shape;1318;p122"/>
          <p:cNvSpPr txBox="1">
            <a:spLocks noGrp="1"/>
          </p:cNvSpPr>
          <p:nvPr>
            <p:ph type="body" idx="1"/>
          </p:nvPr>
        </p:nvSpPr>
        <p:spPr>
          <a:xfrm>
            <a:off x="311700" y="864300"/>
            <a:ext cx="4260300" cy="34149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Practice alignment sessions at JILA</a:t>
            </a:r>
            <a:endParaRPr/>
          </a:p>
          <a:p>
            <a:pPr marL="914400" lvl="1" indent="-317500" algn="l" rtl="0">
              <a:spcBef>
                <a:spcPts val="0"/>
              </a:spcBef>
              <a:spcAft>
                <a:spcPts val="0"/>
              </a:spcAft>
              <a:buSzPts val="1400"/>
              <a:buChar char="○"/>
            </a:pPr>
            <a:r>
              <a:rPr lang="en"/>
              <a:t>Diode Tube and Reflective Half Sphere</a:t>
            </a:r>
            <a:endParaRPr/>
          </a:p>
          <a:p>
            <a:pPr marL="457200" lvl="0" indent="-342900" algn="l" rtl="0">
              <a:spcBef>
                <a:spcPts val="0"/>
              </a:spcBef>
              <a:spcAft>
                <a:spcPts val="0"/>
              </a:spcAft>
              <a:buSzPts val="1800"/>
              <a:buChar char="●"/>
            </a:pPr>
            <a:r>
              <a:rPr lang="en"/>
              <a:t>Final alignment at Ball Aerospace</a:t>
            </a:r>
            <a:endParaRPr/>
          </a:p>
          <a:p>
            <a:pPr marL="914400" lvl="1" indent="-317500" algn="l" rtl="0">
              <a:spcBef>
                <a:spcPts val="0"/>
              </a:spcBef>
              <a:spcAft>
                <a:spcPts val="0"/>
              </a:spcAft>
              <a:buSzPts val="1400"/>
              <a:buChar char="○"/>
            </a:pPr>
            <a:r>
              <a:rPr lang="en"/>
              <a:t>DinaFiz Fizeau interferometer</a:t>
            </a:r>
            <a:endParaRPr/>
          </a:p>
          <a:p>
            <a:pPr marL="914400" lvl="1" indent="-317500" algn="l" rtl="0">
              <a:spcBef>
                <a:spcPts val="0"/>
              </a:spcBef>
              <a:spcAft>
                <a:spcPts val="0"/>
              </a:spcAft>
              <a:buSzPts val="1400"/>
              <a:buChar char="○"/>
            </a:pPr>
            <a:r>
              <a:rPr lang="en"/>
              <a:t>Precision reference sphere</a:t>
            </a:r>
            <a:endParaRPr/>
          </a:p>
          <a:p>
            <a:pPr marL="914400" lvl="1" indent="-317500" algn="l" rtl="0">
              <a:spcBef>
                <a:spcPts val="0"/>
              </a:spcBef>
              <a:spcAft>
                <a:spcPts val="0"/>
              </a:spcAft>
              <a:buSzPts val="1400"/>
              <a:buChar char="○"/>
            </a:pPr>
            <a:r>
              <a:rPr lang="en"/>
              <a:t>Optomechanical hardware on site</a:t>
            </a:r>
            <a:endParaRPr/>
          </a:p>
          <a:p>
            <a:pPr marL="457200" lvl="0" indent="-342900" algn="l" rtl="0">
              <a:spcBef>
                <a:spcPts val="0"/>
              </a:spcBef>
              <a:spcAft>
                <a:spcPts val="0"/>
              </a:spcAft>
              <a:buSzPts val="1800"/>
              <a:buChar char="●"/>
            </a:pPr>
            <a:r>
              <a:rPr lang="en"/>
              <a:t>Zemax aberration model preparation</a:t>
            </a:r>
            <a:endParaRPr/>
          </a:p>
        </p:txBody>
      </p:sp>
      <p:sp>
        <p:nvSpPr>
          <p:cNvPr id="1319" name="Google Shape;1319;p122"/>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109</a:t>
            </a:fld>
            <a:endParaRPr/>
          </a:p>
        </p:txBody>
      </p:sp>
      <p:pic>
        <p:nvPicPr>
          <p:cNvPr id="1320" name="Google Shape;1320;p122"/>
          <p:cNvPicPr preferRelativeResize="0"/>
          <p:nvPr/>
        </p:nvPicPr>
        <p:blipFill>
          <a:blip r:embed="rId3" cstate="print">
            <a:alphaModFix/>
            <a:extLst>
              <a:ext uri="{28A0092B-C50C-407E-A947-70E740481C1C}">
                <a14:useLocalDpi xmlns:a14="http://schemas.microsoft.com/office/drawing/2010/main"/>
              </a:ext>
            </a:extLst>
          </a:blip>
          <a:stretch>
            <a:fillRect/>
          </a:stretch>
        </p:blipFill>
        <p:spPr>
          <a:xfrm>
            <a:off x="3367575" y="2939653"/>
            <a:ext cx="2713627" cy="2035212"/>
          </a:xfrm>
          <a:prstGeom prst="rect">
            <a:avLst/>
          </a:prstGeom>
          <a:noFill/>
          <a:ln>
            <a:noFill/>
          </a:ln>
        </p:spPr>
      </p:pic>
      <p:pic>
        <p:nvPicPr>
          <p:cNvPr id="1321" name="Google Shape;1321;p122"/>
          <p:cNvPicPr preferRelativeResize="0"/>
          <p:nvPr/>
        </p:nvPicPr>
        <p:blipFill>
          <a:blip r:embed="rId4" cstate="print">
            <a:alphaModFix/>
            <a:extLst>
              <a:ext uri="{28A0092B-C50C-407E-A947-70E740481C1C}">
                <a14:useLocalDpi xmlns:a14="http://schemas.microsoft.com/office/drawing/2010/main"/>
              </a:ext>
            </a:extLst>
          </a:blip>
          <a:stretch>
            <a:fillRect/>
          </a:stretch>
        </p:blipFill>
        <p:spPr>
          <a:xfrm>
            <a:off x="4724400" y="780400"/>
            <a:ext cx="2713627" cy="2035228"/>
          </a:xfrm>
          <a:prstGeom prst="rect">
            <a:avLst/>
          </a:prstGeom>
          <a:noFill/>
          <a:ln>
            <a:noFill/>
          </a:ln>
        </p:spPr>
      </p:pic>
      <p:pic>
        <p:nvPicPr>
          <p:cNvPr id="1322" name="Google Shape;1322;p122"/>
          <p:cNvPicPr preferRelativeResize="0"/>
          <p:nvPr/>
        </p:nvPicPr>
        <p:blipFill>
          <a:blip r:embed="rId5" cstate="print">
            <a:alphaModFix/>
            <a:extLst>
              <a:ext uri="{28A0092B-C50C-407E-A947-70E740481C1C}">
                <a14:useLocalDpi xmlns:a14="http://schemas.microsoft.com/office/drawing/2010/main"/>
              </a:ext>
            </a:extLst>
          </a:blip>
          <a:stretch>
            <a:fillRect/>
          </a:stretch>
        </p:blipFill>
        <p:spPr>
          <a:xfrm>
            <a:off x="6153012" y="2939656"/>
            <a:ext cx="2713627" cy="2035220"/>
          </a:xfrm>
          <a:prstGeom prst="rect">
            <a:avLst/>
          </a:prstGeom>
          <a:noFill/>
          <a:ln>
            <a:noFill/>
          </a:ln>
        </p:spPr>
      </p:pic>
      <p:sp>
        <p:nvSpPr>
          <p:cNvPr id="1323" name="Google Shape;1323;p122"/>
          <p:cNvSpPr/>
          <p:nvPr/>
        </p:nvSpPr>
        <p:spPr>
          <a:xfrm>
            <a:off x="812350" y="3396400"/>
            <a:ext cx="2075400" cy="1121700"/>
          </a:xfrm>
          <a:prstGeom prst="roundRect">
            <a:avLst>
              <a:gd name="adj" fmla="val 16667"/>
            </a:avLst>
          </a:prstGeom>
          <a:solidFill>
            <a:srgbClr val="7EE4D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Final integration of optical bench components during alignment phase</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pic>
        <p:nvPicPr>
          <p:cNvPr id="159" name="Google Shape;159;p23"/>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6207050" y="2181725"/>
            <a:ext cx="2533863" cy="2499276"/>
          </a:xfrm>
          <a:prstGeom prst="rect">
            <a:avLst/>
          </a:prstGeom>
          <a:noFill/>
          <a:ln>
            <a:noFill/>
          </a:ln>
        </p:spPr>
      </p:pic>
      <p:sp>
        <p:nvSpPr>
          <p:cNvPr id="160" name="Google Shape;160;p23"/>
          <p:cNvSpPr txBox="1">
            <a:spLocks noGrp="1"/>
          </p:cNvSpPr>
          <p:nvPr>
            <p:ph type="title"/>
          </p:nvPr>
        </p:nvSpPr>
        <p:spPr>
          <a:xfrm>
            <a:off x="455925" y="8367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Structural Design</a:t>
            </a:r>
            <a:endParaRPr/>
          </a:p>
        </p:txBody>
      </p:sp>
      <p:sp>
        <p:nvSpPr>
          <p:cNvPr id="161" name="Google Shape;161;p23"/>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11</a:t>
            </a:fld>
            <a:endParaRPr/>
          </a:p>
        </p:txBody>
      </p:sp>
      <p:sp>
        <p:nvSpPr>
          <p:cNvPr id="162" name="Google Shape;162;p23"/>
          <p:cNvSpPr txBox="1">
            <a:spLocks noGrp="1"/>
          </p:cNvSpPr>
          <p:nvPr>
            <p:ph type="body" idx="4294967295"/>
          </p:nvPr>
        </p:nvSpPr>
        <p:spPr>
          <a:xfrm>
            <a:off x="660850" y="995925"/>
            <a:ext cx="6393600" cy="1044300"/>
          </a:xfrm>
          <a:prstGeom prst="rect">
            <a:avLst/>
          </a:prstGeom>
        </p:spPr>
        <p:txBody>
          <a:bodyPr spcFirstLastPara="1" wrap="square" lIns="91425" tIns="91425" rIns="91425" bIns="91425" anchor="t" anchorCtr="0">
            <a:noAutofit/>
          </a:bodyPr>
          <a:lstStyle/>
          <a:p>
            <a:pPr marL="457200" lvl="0" indent="-342900" algn="l" rtl="0">
              <a:lnSpc>
                <a:spcPct val="115000"/>
              </a:lnSpc>
              <a:spcBef>
                <a:spcPts val="0"/>
              </a:spcBef>
              <a:spcAft>
                <a:spcPts val="0"/>
              </a:spcAft>
              <a:buSzPts val="1800"/>
              <a:buChar char="●"/>
            </a:pPr>
            <a:r>
              <a:rPr lang="en"/>
              <a:t>Material: 6061 Aluminum, G10 Fiberglass, Stainless Steel</a:t>
            </a:r>
            <a:endParaRPr/>
          </a:p>
          <a:p>
            <a:pPr marL="457200" lvl="0" indent="-342900" algn="l" rtl="0">
              <a:lnSpc>
                <a:spcPct val="115000"/>
              </a:lnSpc>
              <a:spcBef>
                <a:spcPts val="0"/>
              </a:spcBef>
              <a:spcAft>
                <a:spcPts val="0"/>
              </a:spcAft>
              <a:buSzPts val="1800"/>
              <a:buChar char="●"/>
            </a:pPr>
            <a:r>
              <a:rPr lang="en"/>
              <a:t>Outer Dimensions: 10.00 x 10.00 x 10.00 cm</a:t>
            </a:r>
            <a:endParaRPr/>
          </a:p>
          <a:p>
            <a:pPr marL="457200" lvl="0" indent="-342900" algn="l" rtl="0">
              <a:lnSpc>
                <a:spcPct val="115000"/>
              </a:lnSpc>
              <a:spcBef>
                <a:spcPts val="0"/>
              </a:spcBef>
              <a:spcAft>
                <a:spcPts val="0"/>
              </a:spcAft>
              <a:buSzPts val="1800"/>
              <a:buChar char="●"/>
            </a:pPr>
            <a:r>
              <a:rPr lang="en"/>
              <a:t>Payload Mass: 1.10 kg</a:t>
            </a:r>
            <a:endParaRPr/>
          </a:p>
          <a:p>
            <a:pPr marL="0" lvl="0" indent="0" algn="l" rtl="0">
              <a:spcBef>
                <a:spcPts val="0"/>
              </a:spcBef>
              <a:spcAft>
                <a:spcPts val="1600"/>
              </a:spcAft>
              <a:buNone/>
            </a:pPr>
            <a:endParaRPr sz="1500"/>
          </a:p>
        </p:txBody>
      </p:sp>
      <p:sp>
        <p:nvSpPr>
          <p:cNvPr id="163" name="Google Shape;163;p23"/>
          <p:cNvSpPr/>
          <p:nvPr/>
        </p:nvSpPr>
        <p:spPr>
          <a:xfrm>
            <a:off x="546050" y="4035100"/>
            <a:ext cx="2726400" cy="645900"/>
          </a:xfrm>
          <a:prstGeom prst="roundRect">
            <a:avLst>
              <a:gd name="adj" fmla="val 16667"/>
            </a:avLst>
          </a:prstGeom>
          <a:solidFill>
            <a:srgbClr val="7EE4D0"/>
          </a:solidFill>
          <a:ln w="9525" cap="flat" cmpd="sng">
            <a:solidFill>
              <a:srgbClr val="9E9E9E"/>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Average"/>
                <a:ea typeface="Average"/>
                <a:cs typeface="Average"/>
                <a:sym typeface="Average"/>
              </a:rPr>
              <a:t>No changes since TRR</a:t>
            </a:r>
            <a:endParaRPr>
              <a:latin typeface="Average"/>
              <a:ea typeface="Average"/>
              <a:cs typeface="Average"/>
              <a:sym typeface="Average"/>
            </a:endParaRPr>
          </a:p>
        </p:txBody>
      </p:sp>
      <p:pic>
        <p:nvPicPr>
          <p:cNvPr id="164" name="Google Shape;164;p23"/>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3642175" y="2181725"/>
            <a:ext cx="2352253" cy="2499272"/>
          </a:xfrm>
          <a:prstGeom prst="rect">
            <a:avLst/>
          </a:prstGeom>
          <a:noFill/>
          <a:ln>
            <a:noFill/>
          </a:ln>
        </p:spPr>
      </p:pic>
      <p:cxnSp>
        <p:nvCxnSpPr>
          <p:cNvPr id="165" name="Google Shape;165;p23"/>
          <p:cNvCxnSpPr>
            <a:stCxn id="166" idx="3"/>
          </p:cNvCxnSpPr>
          <p:nvPr/>
        </p:nvCxnSpPr>
        <p:spPr>
          <a:xfrm>
            <a:off x="2703700" y="2492350"/>
            <a:ext cx="1798800" cy="897300"/>
          </a:xfrm>
          <a:prstGeom prst="straightConnector1">
            <a:avLst/>
          </a:prstGeom>
          <a:noFill/>
          <a:ln w="19050" cap="flat" cmpd="sng">
            <a:solidFill>
              <a:schemeClr val="lt2"/>
            </a:solidFill>
            <a:prstDash val="solid"/>
            <a:round/>
            <a:headEnd type="none" w="med" len="med"/>
            <a:tailEnd type="triangle" w="med" len="med"/>
          </a:ln>
        </p:spPr>
      </p:cxnSp>
      <p:cxnSp>
        <p:nvCxnSpPr>
          <p:cNvPr id="167" name="Google Shape;167;p23"/>
          <p:cNvCxnSpPr>
            <a:stCxn id="168" idx="3"/>
          </p:cNvCxnSpPr>
          <p:nvPr/>
        </p:nvCxnSpPr>
        <p:spPr>
          <a:xfrm>
            <a:off x="2800100" y="3532600"/>
            <a:ext cx="1244400" cy="406800"/>
          </a:xfrm>
          <a:prstGeom prst="straightConnector1">
            <a:avLst/>
          </a:prstGeom>
          <a:noFill/>
          <a:ln w="19050" cap="flat" cmpd="sng">
            <a:solidFill>
              <a:schemeClr val="lt2"/>
            </a:solidFill>
            <a:prstDash val="solid"/>
            <a:round/>
            <a:headEnd type="none" w="med" len="med"/>
            <a:tailEnd type="triangle" w="med" len="med"/>
          </a:ln>
        </p:spPr>
      </p:cxnSp>
      <p:cxnSp>
        <p:nvCxnSpPr>
          <p:cNvPr id="169" name="Google Shape;169;p23"/>
          <p:cNvCxnSpPr>
            <a:stCxn id="170" idx="3"/>
          </p:cNvCxnSpPr>
          <p:nvPr/>
        </p:nvCxnSpPr>
        <p:spPr>
          <a:xfrm>
            <a:off x="2965099" y="3057150"/>
            <a:ext cx="1092000" cy="555000"/>
          </a:xfrm>
          <a:prstGeom prst="straightConnector1">
            <a:avLst/>
          </a:prstGeom>
          <a:noFill/>
          <a:ln w="19050" cap="flat" cmpd="sng">
            <a:solidFill>
              <a:schemeClr val="lt2"/>
            </a:solidFill>
            <a:prstDash val="solid"/>
            <a:round/>
            <a:headEnd type="none" w="med" len="med"/>
            <a:tailEnd type="triangle" w="med" len="med"/>
          </a:ln>
        </p:spPr>
      </p:cxnSp>
      <p:sp>
        <p:nvSpPr>
          <p:cNvPr id="166" name="Google Shape;166;p23"/>
          <p:cNvSpPr txBox="1">
            <a:spLocks noGrp="1"/>
          </p:cNvSpPr>
          <p:nvPr>
            <p:ph type="body" idx="4294967295"/>
          </p:nvPr>
        </p:nvSpPr>
        <p:spPr>
          <a:xfrm>
            <a:off x="1152700" y="2295550"/>
            <a:ext cx="1551000" cy="393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Filter Mount</a:t>
            </a:r>
            <a:endParaRPr/>
          </a:p>
          <a:p>
            <a:pPr marL="0" lvl="0" indent="0" algn="ctr" rtl="0">
              <a:spcBef>
                <a:spcPts val="0"/>
              </a:spcBef>
              <a:spcAft>
                <a:spcPts val="0"/>
              </a:spcAft>
              <a:buNone/>
            </a:pPr>
            <a:endParaRPr/>
          </a:p>
          <a:p>
            <a:pPr marL="0" lvl="0" indent="0" algn="ctr" rtl="0">
              <a:spcBef>
                <a:spcPts val="1600"/>
              </a:spcBef>
              <a:spcAft>
                <a:spcPts val="1600"/>
              </a:spcAft>
              <a:buNone/>
            </a:pPr>
            <a:endParaRPr sz="1500"/>
          </a:p>
        </p:txBody>
      </p:sp>
      <p:sp>
        <p:nvSpPr>
          <p:cNvPr id="170" name="Google Shape;170;p23"/>
          <p:cNvSpPr txBox="1"/>
          <p:nvPr/>
        </p:nvSpPr>
        <p:spPr>
          <a:xfrm>
            <a:off x="1018399" y="2823600"/>
            <a:ext cx="1946700" cy="4671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1800">
                <a:solidFill>
                  <a:schemeClr val="accent3"/>
                </a:solidFill>
                <a:latin typeface="Average"/>
                <a:ea typeface="Average"/>
                <a:cs typeface="Average"/>
                <a:sym typeface="Average"/>
              </a:rPr>
              <a:t>Sighting Window</a:t>
            </a:r>
            <a:endParaRPr sz="1800">
              <a:solidFill>
                <a:schemeClr val="accent3"/>
              </a:solidFill>
              <a:latin typeface="Average"/>
              <a:ea typeface="Average"/>
              <a:cs typeface="Average"/>
              <a:sym typeface="Average"/>
            </a:endParaRPr>
          </a:p>
          <a:p>
            <a:pPr marL="0" lvl="0" indent="0" algn="ctr" rtl="0">
              <a:lnSpc>
                <a:spcPct val="115000"/>
              </a:lnSpc>
              <a:spcBef>
                <a:spcPts val="0"/>
              </a:spcBef>
              <a:spcAft>
                <a:spcPts val="1600"/>
              </a:spcAft>
              <a:buNone/>
            </a:pPr>
            <a:endParaRPr/>
          </a:p>
        </p:txBody>
      </p:sp>
      <p:sp>
        <p:nvSpPr>
          <p:cNvPr id="168" name="Google Shape;168;p23"/>
          <p:cNvSpPr txBox="1"/>
          <p:nvPr/>
        </p:nvSpPr>
        <p:spPr>
          <a:xfrm>
            <a:off x="1018400" y="3335800"/>
            <a:ext cx="1781700" cy="3936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None/>
            </a:pPr>
            <a:r>
              <a:rPr lang="en" sz="1800">
                <a:solidFill>
                  <a:schemeClr val="accent3"/>
                </a:solidFill>
                <a:latin typeface="Average"/>
                <a:ea typeface="Average"/>
                <a:cs typeface="Average"/>
                <a:sym typeface="Average"/>
              </a:rPr>
              <a:t>Electronics Port</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pic>
        <p:nvPicPr>
          <p:cNvPr id="175" name="Google Shape;175;p24"/>
          <p:cNvPicPr preferRelativeResize="0"/>
          <p:nvPr/>
        </p:nvPicPr>
        <p:blipFill rotWithShape="1">
          <a:blip r:embed="rId3" cstate="print">
            <a:alphaModFix/>
            <a:extLst>
              <a:ext uri="{28A0092B-C50C-407E-A947-70E740481C1C}">
                <a14:useLocalDpi xmlns:a14="http://schemas.microsoft.com/office/drawing/2010/main"/>
              </a:ext>
            </a:extLst>
          </a:blip>
          <a:srcRect l="805" t="-1390" r="-1459" b="1390"/>
          <a:stretch/>
        </p:blipFill>
        <p:spPr>
          <a:xfrm>
            <a:off x="146675" y="656375"/>
            <a:ext cx="5857887" cy="4391274"/>
          </a:xfrm>
          <a:prstGeom prst="rect">
            <a:avLst/>
          </a:prstGeom>
          <a:noFill/>
          <a:ln>
            <a:noFill/>
          </a:ln>
        </p:spPr>
      </p:pic>
      <p:sp>
        <p:nvSpPr>
          <p:cNvPr id="176" name="Google Shape;176;p24"/>
          <p:cNvSpPr txBox="1">
            <a:spLocks noGrp="1"/>
          </p:cNvSpPr>
          <p:nvPr>
            <p:ph type="title"/>
          </p:nvPr>
        </p:nvSpPr>
        <p:spPr>
          <a:xfrm>
            <a:off x="346050" y="8367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Electronics Design</a:t>
            </a:r>
            <a:endParaRPr/>
          </a:p>
        </p:txBody>
      </p:sp>
      <p:sp>
        <p:nvSpPr>
          <p:cNvPr id="177" name="Google Shape;177;p24"/>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12</a:t>
            </a:fld>
            <a:endParaRPr/>
          </a:p>
        </p:txBody>
      </p:sp>
      <p:sp>
        <p:nvSpPr>
          <p:cNvPr id="178" name="Google Shape;178;p24"/>
          <p:cNvSpPr/>
          <p:nvPr/>
        </p:nvSpPr>
        <p:spPr>
          <a:xfrm>
            <a:off x="6101350" y="3835475"/>
            <a:ext cx="2937600" cy="645900"/>
          </a:xfrm>
          <a:prstGeom prst="roundRect">
            <a:avLst>
              <a:gd name="adj" fmla="val 16667"/>
            </a:avLst>
          </a:prstGeom>
          <a:solidFill>
            <a:srgbClr val="7EE4D0"/>
          </a:solidFill>
          <a:ln w="9525" cap="flat" cmpd="sng">
            <a:solidFill>
              <a:srgbClr val="9E9E9E"/>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Average"/>
                <a:ea typeface="Average"/>
                <a:cs typeface="Average"/>
                <a:sym typeface="Average"/>
              </a:rPr>
              <a:t>No changes since TRR</a:t>
            </a:r>
            <a:endParaRPr>
              <a:latin typeface="Average"/>
              <a:ea typeface="Average"/>
              <a:cs typeface="Average"/>
              <a:sym typeface="Average"/>
            </a:endParaRPr>
          </a:p>
        </p:txBody>
      </p:sp>
      <p:sp>
        <p:nvSpPr>
          <p:cNvPr id="179" name="Google Shape;179;p24"/>
          <p:cNvSpPr txBox="1"/>
          <p:nvPr/>
        </p:nvSpPr>
        <p:spPr>
          <a:xfrm>
            <a:off x="6004550" y="1072475"/>
            <a:ext cx="2937600" cy="2346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chemeClr val="accent3"/>
                </a:solidFill>
                <a:latin typeface="Average"/>
                <a:ea typeface="Average"/>
                <a:cs typeface="Average"/>
                <a:sym typeface="Average"/>
              </a:rPr>
              <a:t>Key Electronics Parameters</a:t>
            </a:r>
            <a:endParaRPr sz="1800">
              <a:solidFill>
                <a:schemeClr val="accent3"/>
              </a:solidFill>
              <a:latin typeface="Average"/>
              <a:ea typeface="Average"/>
              <a:cs typeface="Average"/>
              <a:sym typeface="Average"/>
            </a:endParaRPr>
          </a:p>
          <a:p>
            <a:pPr marL="457200" lvl="0" indent="-317500" algn="l" rtl="0">
              <a:spcBef>
                <a:spcPts val="0"/>
              </a:spcBef>
              <a:spcAft>
                <a:spcPts val="0"/>
              </a:spcAft>
              <a:buClr>
                <a:schemeClr val="accent3"/>
              </a:buClr>
              <a:buSzPts val="1400"/>
              <a:buFont typeface="Average"/>
              <a:buChar char="●"/>
            </a:pPr>
            <a:r>
              <a:rPr lang="en">
                <a:solidFill>
                  <a:schemeClr val="accent3"/>
                </a:solidFill>
                <a:latin typeface="Average"/>
                <a:ea typeface="Average"/>
                <a:cs typeface="Average"/>
                <a:sym typeface="Average"/>
              </a:rPr>
              <a:t>Analog Power Supply: +/- 5V</a:t>
            </a:r>
            <a:endParaRPr>
              <a:solidFill>
                <a:schemeClr val="accent3"/>
              </a:solidFill>
              <a:latin typeface="Average"/>
              <a:ea typeface="Average"/>
              <a:cs typeface="Average"/>
              <a:sym typeface="Average"/>
            </a:endParaRPr>
          </a:p>
          <a:p>
            <a:pPr marL="457200" lvl="0" indent="-317500" algn="l" rtl="0">
              <a:spcBef>
                <a:spcPts val="0"/>
              </a:spcBef>
              <a:spcAft>
                <a:spcPts val="0"/>
              </a:spcAft>
              <a:buClr>
                <a:schemeClr val="accent3"/>
              </a:buClr>
              <a:buSzPts val="1400"/>
              <a:buFont typeface="Average"/>
              <a:buChar char="●"/>
            </a:pPr>
            <a:r>
              <a:rPr lang="en">
                <a:solidFill>
                  <a:schemeClr val="accent3"/>
                </a:solidFill>
                <a:latin typeface="Average"/>
                <a:ea typeface="Average"/>
                <a:cs typeface="Average"/>
                <a:sym typeface="Average"/>
              </a:rPr>
              <a:t>Digital Power Supply: 3.3V</a:t>
            </a:r>
            <a:endParaRPr>
              <a:solidFill>
                <a:schemeClr val="accent3"/>
              </a:solidFill>
              <a:latin typeface="Average"/>
              <a:ea typeface="Average"/>
              <a:cs typeface="Average"/>
              <a:sym typeface="Average"/>
            </a:endParaRPr>
          </a:p>
          <a:p>
            <a:pPr marL="457200" lvl="0" indent="-317500" algn="l" rtl="0">
              <a:spcBef>
                <a:spcPts val="0"/>
              </a:spcBef>
              <a:spcAft>
                <a:spcPts val="0"/>
              </a:spcAft>
              <a:buClr>
                <a:schemeClr val="accent3"/>
              </a:buClr>
              <a:buSzPts val="1400"/>
              <a:buFont typeface="Average"/>
              <a:buChar char="●"/>
            </a:pPr>
            <a:r>
              <a:rPr lang="en">
                <a:solidFill>
                  <a:schemeClr val="accent3"/>
                </a:solidFill>
                <a:latin typeface="Average"/>
                <a:ea typeface="Average"/>
                <a:cs typeface="Average"/>
                <a:sym typeface="Average"/>
              </a:rPr>
              <a:t>Photodiode:</a:t>
            </a:r>
            <a:endParaRPr>
              <a:solidFill>
                <a:schemeClr val="accent3"/>
              </a:solidFill>
              <a:latin typeface="Average"/>
              <a:ea typeface="Average"/>
              <a:cs typeface="Average"/>
              <a:sym typeface="Average"/>
            </a:endParaRPr>
          </a:p>
          <a:p>
            <a:pPr marL="914400" lvl="1" indent="-317500" algn="l" rtl="0">
              <a:spcBef>
                <a:spcPts val="0"/>
              </a:spcBef>
              <a:spcAft>
                <a:spcPts val="0"/>
              </a:spcAft>
              <a:buClr>
                <a:schemeClr val="accent3"/>
              </a:buClr>
              <a:buSzPts val="1400"/>
              <a:buFont typeface="Average"/>
              <a:buChar char="○"/>
            </a:pPr>
            <a:r>
              <a:rPr lang="en">
                <a:solidFill>
                  <a:schemeClr val="accent3"/>
                </a:solidFill>
                <a:latin typeface="Average"/>
                <a:ea typeface="Average"/>
                <a:cs typeface="Average"/>
                <a:sym typeface="Average"/>
              </a:rPr>
              <a:t>Low dark current</a:t>
            </a:r>
            <a:endParaRPr>
              <a:solidFill>
                <a:schemeClr val="accent3"/>
              </a:solidFill>
              <a:latin typeface="Average"/>
              <a:ea typeface="Average"/>
              <a:cs typeface="Average"/>
              <a:sym typeface="Average"/>
            </a:endParaRPr>
          </a:p>
          <a:p>
            <a:pPr marL="914400" lvl="1" indent="-317500" algn="l" rtl="0">
              <a:spcBef>
                <a:spcPts val="0"/>
              </a:spcBef>
              <a:spcAft>
                <a:spcPts val="0"/>
              </a:spcAft>
              <a:buClr>
                <a:schemeClr val="accent3"/>
              </a:buClr>
              <a:buSzPts val="1400"/>
              <a:buFont typeface="Average"/>
              <a:buChar char="○"/>
            </a:pPr>
            <a:r>
              <a:rPr lang="en">
                <a:solidFill>
                  <a:schemeClr val="accent3"/>
                </a:solidFill>
                <a:latin typeface="Average"/>
                <a:ea typeface="Average"/>
                <a:cs typeface="Average"/>
                <a:sym typeface="Average"/>
              </a:rPr>
              <a:t>High responsivity in 1.02 micron range</a:t>
            </a:r>
            <a:endParaRPr>
              <a:solidFill>
                <a:schemeClr val="accent3"/>
              </a:solidFill>
              <a:latin typeface="Average"/>
              <a:ea typeface="Average"/>
              <a:cs typeface="Average"/>
              <a:sym typeface="Average"/>
            </a:endParaRPr>
          </a:p>
          <a:p>
            <a:pPr marL="457200" lvl="0" indent="-317500" algn="l" rtl="0">
              <a:spcBef>
                <a:spcPts val="0"/>
              </a:spcBef>
              <a:spcAft>
                <a:spcPts val="0"/>
              </a:spcAft>
              <a:buClr>
                <a:schemeClr val="accent3"/>
              </a:buClr>
              <a:buSzPts val="1400"/>
              <a:buFont typeface="Average"/>
              <a:buChar char="●"/>
            </a:pPr>
            <a:r>
              <a:rPr lang="en">
                <a:solidFill>
                  <a:schemeClr val="accent3"/>
                </a:solidFill>
                <a:latin typeface="Average"/>
                <a:ea typeface="Average"/>
                <a:cs typeface="Average"/>
                <a:sym typeface="Average"/>
              </a:rPr>
              <a:t>Data Storage: 256 Mb</a:t>
            </a:r>
            <a:endParaRPr>
              <a:solidFill>
                <a:schemeClr val="accent3"/>
              </a:solidFill>
              <a:latin typeface="Average"/>
              <a:ea typeface="Average"/>
              <a:cs typeface="Average"/>
              <a:sym typeface="Average"/>
            </a:endParaRPr>
          </a:p>
          <a:p>
            <a:pPr marL="457200" lvl="0" indent="-317500" algn="l" rtl="0">
              <a:spcBef>
                <a:spcPts val="0"/>
              </a:spcBef>
              <a:spcAft>
                <a:spcPts val="0"/>
              </a:spcAft>
              <a:buClr>
                <a:schemeClr val="accent3"/>
              </a:buClr>
              <a:buSzPts val="1400"/>
              <a:buFont typeface="Average"/>
              <a:buChar char="●"/>
            </a:pPr>
            <a:r>
              <a:rPr lang="en">
                <a:solidFill>
                  <a:schemeClr val="accent3"/>
                </a:solidFill>
                <a:latin typeface="Average"/>
                <a:ea typeface="Average"/>
                <a:cs typeface="Average"/>
                <a:sym typeface="Average"/>
              </a:rPr>
              <a:t>Processing: Teensy Microcontroller</a:t>
            </a:r>
            <a:endParaRPr>
              <a:solidFill>
                <a:schemeClr val="accent3"/>
              </a:solidFill>
              <a:latin typeface="Average"/>
              <a:ea typeface="Average"/>
              <a:cs typeface="Average"/>
              <a:sym typeface="Average"/>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25"/>
          <p:cNvSpPr txBox="1">
            <a:spLocks noGrp="1"/>
          </p:cNvSpPr>
          <p:nvPr>
            <p:ph type="title"/>
          </p:nvPr>
        </p:nvSpPr>
        <p:spPr>
          <a:xfrm>
            <a:off x="346050" y="8367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Software Design</a:t>
            </a:r>
            <a:endParaRPr/>
          </a:p>
        </p:txBody>
      </p:sp>
      <p:sp>
        <p:nvSpPr>
          <p:cNvPr id="185" name="Google Shape;185;p25"/>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13</a:t>
            </a:fld>
            <a:endParaRPr/>
          </a:p>
        </p:txBody>
      </p:sp>
      <p:pic>
        <p:nvPicPr>
          <p:cNvPr id="186" name="Google Shape;186;p25"/>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405326" y="804752"/>
            <a:ext cx="4227251" cy="4043824"/>
          </a:xfrm>
          <a:prstGeom prst="rect">
            <a:avLst/>
          </a:prstGeom>
          <a:noFill/>
          <a:ln>
            <a:noFill/>
          </a:ln>
        </p:spPr>
      </p:pic>
      <p:sp>
        <p:nvSpPr>
          <p:cNvPr id="187" name="Google Shape;187;p25"/>
          <p:cNvSpPr txBox="1"/>
          <p:nvPr/>
        </p:nvSpPr>
        <p:spPr>
          <a:xfrm>
            <a:off x="4717475" y="1162800"/>
            <a:ext cx="4235400" cy="2817900"/>
          </a:xfrm>
          <a:prstGeom prst="rect">
            <a:avLst/>
          </a:prstGeom>
          <a:noFill/>
          <a:ln>
            <a:noFill/>
          </a:ln>
        </p:spPr>
        <p:txBody>
          <a:bodyPr spcFirstLastPara="1" wrap="square" lIns="91425" tIns="91425" rIns="91425" bIns="91425" anchor="t" anchorCtr="0">
            <a:noAutofit/>
          </a:bodyPr>
          <a:lstStyle/>
          <a:p>
            <a:pPr marL="457200" lvl="0" indent="-342900" algn="l" rtl="0">
              <a:spcBef>
                <a:spcPts val="0"/>
              </a:spcBef>
              <a:spcAft>
                <a:spcPts val="0"/>
              </a:spcAft>
              <a:buClr>
                <a:schemeClr val="accent3"/>
              </a:buClr>
              <a:buSzPts val="1800"/>
              <a:buFont typeface="Average"/>
              <a:buChar char="●"/>
            </a:pPr>
            <a:r>
              <a:rPr lang="en" sz="1800">
                <a:solidFill>
                  <a:schemeClr val="accent3"/>
                </a:solidFill>
                <a:latin typeface="Average"/>
                <a:ea typeface="Average"/>
                <a:cs typeface="Average"/>
                <a:sym typeface="Average"/>
              </a:rPr>
              <a:t>Unable to obtain Solar Threshold Voltage without integration test</a:t>
            </a:r>
            <a:endParaRPr sz="1800">
              <a:solidFill>
                <a:schemeClr val="accent3"/>
              </a:solidFill>
              <a:latin typeface="Average"/>
              <a:ea typeface="Average"/>
              <a:cs typeface="Average"/>
              <a:sym typeface="Average"/>
            </a:endParaRPr>
          </a:p>
          <a:p>
            <a:pPr marL="0" lvl="0" indent="0" algn="l" rtl="0">
              <a:spcBef>
                <a:spcPts val="0"/>
              </a:spcBef>
              <a:spcAft>
                <a:spcPts val="0"/>
              </a:spcAft>
              <a:buNone/>
            </a:pPr>
            <a:endParaRPr sz="1800">
              <a:solidFill>
                <a:schemeClr val="accent3"/>
              </a:solidFill>
              <a:latin typeface="Average"/>
              <a:ea typeface="Average"/>
              <a:cs typeface="Average"/>
              <a:sym typeface="Average"/>
            </a:endParaRPr>
          </a:p>
          <a:p>
            <a:pPr marL="457200" lvl="0" indent="-342900" algn="l" rtl="0">
              <a:spcBef>
                <a:spcPts val="0"/>
              </a:spcBef>
              <a:spcAft>
                <a:spcPts val="0"/>
              </a:spcAft>
              <a:buClr>
                <a:schemeClr val="accent3"/>
              </a:buClr>
              <a:buSzPts val="1800"/>
              <a:buFont typeface="Average"/>
              <a:buChar char="●"/>
            </a:pPr>
            <a:r>
              <a:rPr lang="en" sz="1800">
                <a:solidFill>
                  <a:schemeClr val="accent3"/>
                </a:solidFill>
                <a:latin typeface="Average"/>
                <a:ea typeface="Average"/>
                <a:cs typeface="Average"/>
                <a:sym typeface="Average"/>
              </a:rPr>
              <a:t>Key Software Parameters</a:t>
            </a:r>
            <a:endParaRPr sz="1800">
              <a:solidFill>
                <a:schemeClr val="accent3"/>
              </a:solidFill>
              <a:latin typeface="Average"/>
              <a:ea typeface="Average"/>
              <a:cs typeface="Average"/>
              <a:sym typeface="Average"/>
            </a:endParaRPr>
          </a:p>
          <a:p>
            <a:pPr marL="914400" lvl="1" indent="-342900" algn="l" rtl="0">
              <a:spcBef>
                <a:spcPts val="0"/>
              </a:spcBef>
              <a:spcAft>
                <a:spcPts val="0"/>
              </a:spcAft>
              <a:buClr>
                <a:schemeClr val="accent3"/>
              </a:buClr>
              <a:buSzPts val="1800"/>
              <a:buFont typeface="Average"/>
              <a:buChar char="○"/>
            </a:pPr>
            <a:r>
              <a:rPr lang="en" sz="1800">
                <a:solidFill>
                  <a:schemeClr val="accent3"/>
                </a:solidFill>
                <a:latin typeface="Average"/>
                <a:ea typeface="Average"/>
                <a:cs typeface="Average"/>
                <a:sym typeface="Average"/>
              </a:rPr>
              <a:t>Data capture rate: 50 Hz</a:t>
            </a:r>
            <a:endParaRPr sz="1800">
              <a:solidFill>
                <a:schemeClr val="accent3"/>
              </a:solidFill>
              <a:latin typeface="Average"/>
              <a:ea typeface="Average"/>
              <a:cs typeface="Average"/>
              <a:sym typeface="Average"/>
            </a:endParaRPr>
          </a:p>
          <a:p>
            <a:pPr marL="914400" lvl="1" indent="-342900" algn="l" rtl="0">
              <a:spcBef>
                <a:spcPts val="0"/>
              </a:spcBef>
              <a:spcAft>
                <a:spcPts val="0"/>
              </a:spcAft>
              <a:buClr>
                <a:schemeClr val="accent3"/>
              </a:buClr>
              <a:buSzPts val="1800"/>
              <a:buFont typeface="Average"/>
              <a:buChar char="○"/>
            </a:pPr>
            <a:r>
              <a:rPr lang="en" sz="1800">
                <a:solidFill>
                  <a:schemeClr val="accent3"/>
                </a:solidFill>
                <a:latin typeface="Average"/>
                <a:ea typeface="Average"/>
                <a:cs typeface="Average"/>
                <a:sym typeface="Average"/>
              </a:rPr>
              <a:t>Data storage speed: 50 Hz</a:t>
            </a:r>
            <a:endParaRPr sz="1800">
              <a:solidFill>
                <a:schemeClr val="accent3"/>
              </a:solidFill>
              <a:latin typeface="Average"/>
              <a:ea typeface="Average"/>
              <a:cs typeface="Average"/>
              <a:sym typeface="Average"/>
            </a:endParaRPr>
          </a:p>
          <a:p>
            <a:pPr marL="914400" lvl="1" indent="-342900" algn="l" rtl="0">
              <a:spcBef>
                <a:spcPts val="0"/>
              </a:spcBef>
              <a:spcAft>
                <a:spcPts val="0"/>
              </a:spcAft>
              <a:buClr>
                <a:schemeClr val="accent3"/>
              </a:buClr>
              <a:buSzPts val="1800"/>
              <a:buFont typeface="Average"/>
              <a:buChar char="○"/>
            </a:pPr>
            <a:r>
              <a:rPr lang="en" sz="1800">
                <a:solidFill>
                  <a:schemeClr val="accent3"/>
                </a:solidFill>
                <a:latin typeface="Average"/>
                <a:ea typeface="Average"/>
                <a:cs typeface="Average"/>
                <a:sym typeface="Average"/>
              </a:rPr>
              <a:t>Flash chip memory size: 256 MB</a:t>
            </a:r>
            <a:endParaRPr sz="1800">
              <a:solidFill>
                <a:schemeClr val="accent3"/>
              </a:solidFill>
              <a:latin typeface="Average"/>
              <a:ea typeface="Average"/>
              <a:cs typeface="Average"/>
              <a:sym typeface="Average"/>
            </a:endParaRPr>
          </a:p>
        </p:txBody>
      </p:sp>
      <p:sp>
        <p:nvSpPr>
          <p:cNvPr id="188" name="Google Shape;188;p25"/>
          <p:cNvSpPr/>
          <p:nvPr/>
        </p:nvSpPr>
        <p:spPr>
          <a:xfrm>
            <a:off x="5366375" y="4202675"/>
            <a:ext cx="2937600" cy="645900"/>
          </a:xfrm>
          <a:prstGeom prst="roundRect">
            <a:avLst>
              <a:gd name="adj" fmla="val 16667"/>
            </a:avLst>
          </a:prstGeom>
          <a:solidFill>
            <a:srgbClr val="7EE4D0"/>
          </a:solidFill>
          <a:ln w="9525" cap="flat" cmpd="sng">
            <a:solidFill>
              <a:srgbClr val="9E9E9E"/>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Average"/>
                <a:ea typeface="Average"/>
                <a:cs typeface="Average"/>
                <a:sym typeface="Average"/>
              </a:rPr>
              <a:t>No changes since TRR</a:t>
            </a:r>
            <a:endParaRPr>
              <a:latin typeface="Average"/>
              <a:ea typeface="Average"/>
              <a:cs typeface="Average"/>
              <a:sym typeface="Average"/>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p26"/>
          <p:cNvSpPr txBox="1">
            <a:spLocks noGrp="1"/>
          </p:cNvSpPr>
          <p:nvPr>
            <p:ph type="title"/>
          </p:nvPr>
        </p:nvSpPr>
        <p:spPr>
          <a:xfrm>
            <a:off x="455925" y="8367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Optical Design</a:t>
            </a:r>
            <a:endParaRPr/>
          </a:p>
        </p:txBody>
      </p:sp>
      <p:sp>
        <p:nvSpPr>
          <p:cNvPr id="194" name="Google Shape;194;p26"/>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14</a:t>
            </a:fld>
            <a:endParaRPr/>
          </a:p>
        </p:txBody>
      </p:sp>
      <p:sp>
        <p:nvSpPr>
          <p:cNvPr id="195" name="Google Shape;195;p26"/>
          <p:cNvSpPr txBox="1">
            <a:spLocks noGrp="1"/>
          </p:cNvSpPr>
          <p:nvPr>
            <p:ph type="body" idx="4294967295"/>
          </p:nvPr>
        </p:nvSpPr>
        <p:spPr>
          <a:xfrm>
            <a:off x="5068800" y="1287538"/>
            <a:ext cx="4075200" cy="2201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Key parameters</a:t>
            </a:r>
            <a:endParaRPr/>
          </a:p>
          <a:p>
            <a:pPr marL="914400" lvl="1" indent="-342900" algn="l" rtl="0">
              <a:spcBef>
                <a:spcPts val="0"/>
              </a:spcBef>
              <a:spcAft>
                <a:spcPts val="0"/>
              </a:spcAft>
              <a:buSzPts val="1800"/>
              <a:buChar char="○"/>
            </a:pPr>
            <a:r>
              <a:rPr lang="en" sz="1800"/>
              <a:t>Focal length = 54.45 mm</a:t>
            </a:r>
            <a:endParaRPr sz="1800"/>
          </a:p>
          <a:p>
            <a:pPr marL="914400" lvl="1" indent="-342900" algn="l" rtl="0">
              <a:spcBef>
                <a:spcPts val="0"/>
              </a:spcBef>
              <a:spcAft>
                <a:spcPts val="0"/>
              </a:spcAft>
              <a:buSzPts val="1800"/>
              <a:buChar char="○"/>
            </a:pPr>
            <a:r>
              <a:rPr lang="en" sz="1800"/>
              <a:t>Aperture stop = 20mm x 5mm</a:t>
            </a:r>
            <a:endParaRPr sz="1800"/>
          </a:p>
          <a:p>
            <a:pPr marL="914400" lvl="1" indent="-342900" algn="l" rtl="0">
              <a:spcBef>
                <a:spcPts val="0"/>
              </a:spcBef>
              <a:spcAft>
                <a:spcPts val="0"/>
              </a:spcAft>
              <a:buSzPts val="1800"/>
              <a:buChar char="○"/>
            </a:pPr>
            <a:r>
              <a:rPr lang="en" sz="1800"/>
              <a:t>OAP Mirror = 1 in. ⌀</a:t>
            </a:r>
            <a:endParaRPr sz="1800"/>
          </a:p>
          <a:p>
            <a:pPr marL="914400" lvl="1" indent="-342900" algn="l" rtl="0">
              <a:spcBef>
                <a:spcPts val="0"/>
              </a:spcBef>
              <a:spcAft>
                <a:spcPts val="0"/>
              </a:spcAft>
              <a:buSzPts val="1800"/>
              <a:buChar char="○"/>
            </a:pPr>
            <a:r>
              <a:rPr lang="en" sz="1800"/>
              <a:t>Field stop = 15 µm ⌀</a:t>
            </a:r>
            <a:endParaRPr sz="1800"/>
          </a:p>
          <a:p>
            <a:pPr marL="914400" lvl="1" indent="-342900" algn="l" rtl="0">
              <a:spcBef>
                <a:spcPts val="0"/>
              </a:spcBef>
              <a:spcAft>
                <a:spcPts val="0"/>
              </a:spcAft>
              <a:buSzPts val="1800"/>
              <a:buChar char="○"/>
            </a:pPr>
            <a:r>
              <a:rPr lang="en" sz="1800"/>
              <a:t>Wavelength = 1.02-1.04 µm</a:t>
            </a:r>
            <a:endParaRPr sz="1800"/>
          </a:p>
        </p:txBody>
      </p:sp>
      <p:pic>
        <p:nvPicPr>
          <p:cNvPr id="196" name="Google Shape;196;p26"/>
          <p:cNvPicPr preferRelativeResize="0"/>
          <p:nvPr/>
        </p:nvPicPr>
        <p:blipFill>
          <a:blip r:embed="rId3" cstate="print">
            <a:alphaModFix/>
            <a:extLst>
              <a:ext uri="{28A0092B-C50C-407E-A947-70E740481C1C}">
                <a14:useLocalDpi xmlns:a14="http://schemas.microsoft.com/office/drawing/2010/main"/>
              </a:ext>
            </a:extLst>
          </a:blip>
          <a:stretch>
            <a:fillRect/>
          </a:stretch>
        </p:blipFill>
        <p:spPr>
          <a:xfrm>
            <a:off x="181325" y="1462600"/>
            <a:ext cx="4959475" cy="2789699"/>
          </a:xfrm>
          <a:prstGeom prst="rect">
            <a:avLst/>
          </a:prstGeom>
          <a:noFill/>
          <a:ln>
            <a:noFill/>
          </a:ln>
        </p:spPr>
      </p:pic>
      <p:sp>
        <p:nvSpPr>
          <p:cNvPr id="197" name="Google Shape;197;p26"/>
          <p:cNvSpPr/>
          <p:nvPr/>
        </p:nvSpPr>
        <p:spPr>
          <a:xfrm>
            <a:off x="5755000" y="3762025"/>
            <a:ext cx="2937600" cy="645900"/>
          </a:xfrm>
          <a:prstGeom prst="roundRect">
            <a:avLst>
              <a:gd name="adj" fmla="val 16667"/>
            </a:avLst>
          </a:prstGeom>
          <a:solidFill>
            <a:srgbClr val="7EE4D0"/>
          </a:solidFill>
          <a:ln w="9525" cap="flat" cmpd="sng">
            <a:solidFill>
              <a:srgbClr val="9E9E9E"/>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Average"/>
                <a:ea typeface="Average"/>
                <a:cs typeface="Average"/>
                <a:sym typeface="Average"/>
              </a:rPr>
              <a:t>No changes since TRR</a:t>
            </a:r>
            <a:endParaRPr>
              <a:latin typeface="Average"/>
              <a:ea typeface="Average"/>
              <a:cs typeface="Average"/>
              <a:sym typeface="Average"/>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Google Shape;202;p27"/>
          <p:cNvSpPr txBox="1">
            <a:spLocks noGrp="1"/>
          </p:cNvSpPr>
          <p:nvPr>
            <p:ph type="title"/>
          </p:nvPr>
        </p:nvSpPr>
        <p:spPr>
          <a:xfrm>
            <a:off x="455925" y="8367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Critical Project Elements </a:t>
            </a:r>
            <a:endParaRPr/>
          </a:p>
        </p:txBody>
      </p:sp>
      <p:graphicFrame>
        <p:nvGraphicFramePr>
          <p:cNvPr id="203" name="Google Shape;203;p27"/>
          <p:cNvGraphicFramePr/>
          <p:nvPr/>
        </p:nvGraphicFramePr>
        <p:xfrm>
          <a:off x="277213" y="1206413"/>
          <a:ext cx="3000000" cy="3000000"/>
        </p:xfrm>
        <a:graphic>
          <a:graphicData uri="http://schemas.openxmlformats.org/drawingml/2006/table">
            <a:tbl>
              <a:tblPr>
                <a:noFill/>
                <a:tableStyleId>{AF388F0D-4368-441D-B308-41BFA6E224ED}</a:tableStyleId>
              </a:tblPr>
              <a:tblGrid>
                <a:gridCol w="707250">
                  <a:extLst>
                    <a:ext uri="{9D8B030D-6E8A-4147-A177-3AD203B41FA5}">
                      <a16:colId xmlns:a16="http://schemas.microsoft.com/office/drawing/2014/main" val="20000"/>
                    </a:ext>
                  </a:extLst>
                </a:gridCol>
                <a:gridCol w="7882325">
                  <a:extLst>
                    <a:ext uri="{9D8B030D-6E8A-4147-A177-3AD203B41FA5}">
                      <a16:colId xmlns:a16="http://schemas.microsoft.com/office/drawing/2014/main" val="20001"/>
                    </a:ext>
                  </a:extLst>
                </a:gridCol>
              </a:tblGrid>
              <a:tr h="386850">
                <a:tc>
                  <a:txBody>
                    <a:bodyPr/>
                    <a:lstStyle/>
                    <a:p>
                      <a:pPr marL="0" lvl="0" indent="0" algn="ctr" rtl="0">
                        <a:spcBef>
                          <a:spcPts val="0"/>
                        </a:spcBef>
                        <a:spcAft>
                          <a:spcPts val="0"/>
                        </a:spcAft>
                        <a:buNone/>
                      </a:pPr>
                      <a:r>
                        <a:rPr lang="en">
                          <a:latin typeface="Average"/>
                          <a:ea typeface="Average"/>
                          <a:cs typeface="Average"/>
                          <a:sym typeface="Average"/>
                        </a:rPr>
                        <a:t>ID</a:t>
                      </a:r>
                      <a:endParaRPr>
                        <a:latin typeface="Average"/>
                        <a:ea typeface="Average"/>
                        <a:cs typeface="Average"/>
                        <a:sym typeface="Average"/>
                      </a:endParaRPr>
                    </a:p>
                  </a:txBody>
                  <a:tcPr marL="91425" marR="91425" marT="64000" marB="640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EAD3"/>
                    </a:solidFill>
                  </a:tcPr>
                </a:tc>
                <a:tc>
                  <a:txBody>
                    <a:bodyPr/>
                    <a:lstStyle/>
                    <a:p>
                      <a:pPr marL="0" lvl="0" indent="0" algn="ctr" rtl="0">
                        <a:spcBef>
                          <a:spcPts val="0"/>
                        </a:spcBef>
                        <a:spcAft>
                          <a:spcPts val="0"/>
                        </a:spcAft>
                        <a:buNone/>
                      </a:pPr>
                      <a:r>
                        <a:rPr lang="en">
                          <a:latin typeface="Average"/>
                          <a:ea typeface="Average"/>
                          <a:cs typeface="Average"/>
                          <a:sym typeface="Average"/>
                        </a:rPr>
                        <a:t>Description</a:t>
                      </a:r>
                      <a:endParaRPr>
                        <a:latin typeface="Average"/>
                        <a:ea typeface="Average"/>
                        <a:cs typeface="Average"/>
                        <a:sym typeface="Average"/>
                      </a:endParaRPr>
                    </a:p>
                  </a:txBody>
                  <a:tcPr marL="91425" marR="91425" marT="64000" marB="640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EAD3"/>
                    </a:solidFill>
                  </a:tcPr>
                </a:tc>
                <a:extLst>
                  <a:ext uri="{0D108BD9-81ED-4DB2-BD59-A6C34878D82A}">
                    <a16:rowId xmlns:a16="http://schemas.microsoft.com/office/drawing/2014/main" val="10000"/>
                  </a:ext>
                </a:extLst>
              </a:tr>
              <a:tr h="284625">
                <a:tc>
                  <a:txBody>
                    <a:bodyPr/>
                    <a:lstStyle/>
                    <a:p>
                      <a:pPr marL="0" lvl="0" indent="0" algn="ctr" rtl="0">
                        <a:spcBef>
                          <a:spcPts val="0"/>
                        </a:spcBef>
                        <a:spcAft>
                          <a:spcPts val="0"/>
                        </a:spcAft>
                        <a:buNone/>
                      </a:pPr>
                      <a:r>
                        <a:rPr lang="en">
                          <a:solidFill>
                            <a:srgbClr val="FFFFFF"/>
                          </a:solidFill>
                          <a:latin typeface="Average"/>
                          <a:ea typeface="Average"/>
                          <a:cs typeface="Average"/>
                          <a:sym typeface="Average"/>
                        </a:rPr>
                        <a:t>E.1</a:t>
                      </a:r>
                      <a:endParaRPr>
                        <a:solidFill>
                          <a:srgbClr val="FFFFFF"/>
                        </a:solidFill>
                        <a:latin typeface="Average"/>
                        <a:ea typeface="Average"/>
                        <a:cs typeface="Average"/>
                        <a:sym typeface="Average"/>
                      </a:endParaRPr>
                    </a:p>
                  </a:txBody>
                  <a:tcPr marL="91425" marR="91425" marT="64000" marB="640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666666"/>
                    </a:solidFill>
                  </a:tcPr>
                </a:tc>
                <a:tc>
                  <a:txBody>
                    <a:bodyPr/>
                    <a:lstStyle/>
                    <a:p>
                      <a:pPr marL="0" lvl="0" indent="0" algn="l" rtl="0">
                        <a:spcBef>
                          <a:spcPts val="0"/>
                        </a:spcBef>
                        <a:spcAft>
                          <a:spcPts val="0"/>
                        </a:spcAft>
                        <a:buNone/>
                      </a:pPr>
                      <a:r>
                        <a:rPr lang="en">
                          <a:solidFill>
                            <a:srgbClr val="FFFFFF"/>
                          </a:solidFill>
                          <a:latin typeface="Average"/>
                          <a:ea typeface="Average"/>
                          <a:cs typeface="Average"/>
                          <a:sym typeface="Average"/>
                        </a:rPr>
                        <a:t>Radiometer detects solar irradiance in a narrow </a:t>
                      </a:r>
                      <a:r>
                        <a:rPr lang="en">
                          <a:solidFill>
                            <a:srgbClr val="80FF80"/>
                          </a:solidFill>
                          <a:latin typeface="Average"/>
                          <a:ea typeface="Average"/>
                          <a:cs typeface="Average"/>
                          <a:sym typeface="Average"/>
                        </a:rPr>
                        <a:t>near-infrared</a:t>
                      </a:r>
                      <a:r>
                        <a:rPr lang="en">
                          <a:solidFill>
                            <a:srgbClr val="FFFFFF"/>
                          </a:solidFill>
                          <a:latin typeface="Average"/>
                          <a:ea typeface="Average"/>
                          <a:cs typeface="Average"/>
                          <a:sym typeface="Average"/>
                        </a:rPr>
                        <a:t> band to measure atmospheric aerosol concentrations.</a:t>
                      </a:r>
                      <a:endParaRPr>
                        <a:solidFill>
                          <a:srgbClr val="FFFFFF"/>
                        </a:solidFill>
                        <a:latin typeface="Average"/>
                        <a:ea typeface="Average"/>
                        <a:cs typeface="Average"/>
                        <a:sym typeface="Average"/>
                      </a:endParaRPr>
                    </a:p>
                  </a:txBody>
                  <a:tcPr marL="91425" marR="91425" marT="64000" marB="640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666666"/>
                    </a:solidFill>
                  </a:tcPr>
                </a:tc>
                <a:extLst>
                  <a:ext uri="{0D108BD9-81ED-4DB2-BD59-A6C34878D82A}">
                    <a16:rowId xmlns:a16="http://schemas.microsoft.com/office/drawing/2014/main" val="10001"/>
                  </a:ext>
                </a:extLst>
              </a:tr>
              <a:tr h="349275">
                <a:tc>
                  <a:txBody>
                    <a:bodyPr/>
                    <a:lstStyle/>
                    <a:p>
                      <a:pPr marL="0" lvl="0" indent="0" algn="ctr" rtl="0">
                        <a:spcBef>
                          <a:spcPts val="0"/>
                        </a:spcBef>
                        <a:spcAft>
                          <a:spcPts val="0"/>
                        </a:spcAft>
                        <a:buNone/>
                      </a:pPr>
                      <a:r>
                        <a:rPr lang="en">
                          <a:solidFill>
                            <a:srgbClr val="FFFFFF"/>
                          </a:solidFill>
                          <a:latin typeface="Average"/>
                          <a:ea typeface="Average"/>
                          <a:cs typeface="Average"/>
                          <a:sym typeface="Average"/>
                        </a:rPr>
                        <a:t>E.2</a:t>
                      </a:r>
                      <a:endParaRPr>
                        <a:solidFill>
                          <a:srgbClr val="FFFFFF"/>
                        </a:solidFill>
                        <a:latin typeface="Average"/>
                        <a:ea typeface="Average"/>
                        <a:cs typeface="Average"/>
                        <a:sym typeface="Average"/>
                      </a:endParaRPr>
                    </a:p>
                  </a:txBody>
                  <a:tcPr marL="91425" marR="91425" marT="64000" marB="640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666666"/>
                    </a:solidFill>
                  </a:tcPr>
                </a:tc>
                <a:tc>
                  <a:txBody>
                    <a:bodyPr/>
                    <a:lstStyle/>
                    <a:p>
                      <a:pPr marL="0" lvl="0" indent="0" algn="l" rtl="0">
                        <a:spcBef>
                          <a:spcPts val="0"/>
                        </a:spcBef>
                        <a:spcAft>
                          <a:spcPts val="0"/>
                        </a:spcAft>
                        <a:buNone/>
                      </a:pPr>
                      <a:r>
                        <a:rPr lang="en">
                          <a:solidFill>
                            <a:srgbClr val="FFFFFF"/>
                          </a:solidFill>
                          <a:latin typeface="Average"/>
                          <a:ea typeface="Average"/>
                          <a:cs typeface="Average"/>
                          <a:sym typeface="Average"/>
                        </a:rPr>
                        <a:t>The instrument </a:t>
                      </a:r>
                      <a:r>
                        <a:rPr lang="en">
                          <a:solidFill>
                            <a:srgbClr val="80FF80"/>
                          </a:solidFill>
                          <a:latin typeface="Average"/>
                          <a:ea typeface="Average"/>
                          <a:cs typeface="Average"/>
                          <a:sym typeface="Average"/>
                        </a:rPr>
                        <a:t>SNR</a:t>
                      </a:r>
                      <a:r>
                        <a:rPr lang="en">
                          <a:solidFill>
                            <a:srgbClr val="FFFFFF"/>
                          </a:solidFill>
                          <a:latin typeface="Average"/>
                          <a:ea typeface="Average"/>
                          <a:cs typeface="Average"/>
                          <a:sym typeface="Average"/>
                        </a:rPr>
                        <a:t> and </a:t>
                      </a:r>
                      <a:r>
                        <a:rPr lang="en">
                          <a:solidFill>
                            <a:srgbClr val="80FF80"/>
                          </a:solidFill>
                          <a:latin typeface="Average"/>
                          <a:ea typeface="Average"/>
                          <a:cs typeface="Average"/>
                          <a:sym typeface="Average"/>
                        </a:rPr>
                        <a:t>sample rate</a:t>
                      </a:r>
                      <a:r>
                        <a:rPr lang="en">
                          <a:solidFill>
                            <a:srgbClr val="FFFFFF"/>
                          </a:solidFill>
                          <a:latin typeface="Average"/>
                          <a:ea typeface="Average"/>
                          <a:cs typeface="Average"/>
                          <a:sym typeface="Average"/>
                        </a:rPr>
                        <a:t> are the same as SAM-II or better.</a:t>
                      </a:r>
                      <a:endParaRPr>
                        <a:solidFill>
                          <a:srgbClr val="FFFFFF"/>
                        </a:solidFill>
                        <a:latin typeface="Average"/>
                        <a:ea typeface="Average"/>
                        <a:cs typeface="Average"/>
                        <a:sym typeface="Average"/>
                      </a:endParaRPr>
                    </a:p>
                  </a:txBody>
                  <a:tcPr marL="91425" marR="91425" marT="64000" marB="640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666666"/>
                    </a:solidFill>
                  </a:tcPr>
                </a:tc>
                <a:extLst>
                  <a:ext uri="{0D108BD9-81ED-4DB2-BD59-A6C34878D82A}">
                    <a16:rowId xmlns:a16="http://schemas.microsoft.com/office/drawing/2014/main" val="10002"/>
                  </a:ext>
                </a:extLst>
              </a:tr>
              <a:tr h="349275">
                <a:tc>
                  <a:txBody>
                    <a:bodyPr/>
                    <a:lstStyle/>
                    <a:p>
                      <a:pPr marL="0" lvl="0" indent="0" algn="ctr" rtl="0">
                        <a:spcBef>
                          <a:spcPts val="0"/>
                        </a:spcBef>
                        <a:spcAft>
                          <a:spcPts val="0"/>
                        </a:spcAft>
                        <a:buNone/>
                      </a:pPr>
                      <a:r>
                        <a:rPr lang="en">
                          <a:solidFill>
                            <a:srgbClr val="FFFFFF"/>
                          </a:solidFill>
                          <a:latin typeface="Average"/>
                          <a:ea typeface="Average"/>
                          <a:cs typeface="Average"/>
                          <a:sym typeface="Average"/>
                        </a:rPr>
                        <a:t>E.3</a:t>
                      </a:r>
                      <a:endParaRPr>
                        <a:solidFill>
                          <a:srgbClr val="FFFFFF"/>
                        </a:solidFill>
                        <a:latin typeface="Average"/>
                        <a:ea typeface="Average"/>
                        <a:cs typeface="Average"/>
                        <a:sym typeface="Average"/>
                      </a:endParaRPr>
                    </a:p>
                  </a:txBody>
                  <a:tcPr marL="91425" marR="91425" marT="64000" marB="640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666666"/>
                    </a:solidFill>
                  </a:tcPr>
                </a:tc>
                <a:tc>
                  <a:txBody>
                    <a:bodyPr/>
                    <a:lstStyle/>
                    <a:p>
                      <a:pPr marL="0" lvl="0" indent="0" algn="l" rtl="0">
                        <a:spcBef>
                          <a:spcPts val="0"/>
                        </a:spcBef>
                        <a:spcAft>
                          <a:spcPts val="0"/>
                        </a:spcAft>
                        <a:buNone/>
                      </a:pPr>
                      <a:r>
                        <a:rPr lang="en">
                          <a:solidFill>
                            <a:srgbClr val="FFFFFF"/>
                          </a:solidFill>
                          <a:latin typeface="Average"/>
                          <a:ea typeface="Average"/>
                          <a:cs typeface="Average"/>
                          <a:sym typeface="Average"/>
                        </a:rPr>
                        <a:t>The instrument </a:t>
                      </a:r>
                      <a:r>
                        <a:rPr lang="en">
                          <a:solidFill>
                            <a:srgbClr val="80FF80"/>
                          </a:solidFill>
                          <a:latin typeface="Average"/>
                          <a:ea typeface="Average"/>
                          <a:cs typeface="Average"/>
                          <a:sym typeface="Average"/>
                        </a:rPr>
                        <a:t>field-of-view</a:t>
                      </a:r>
                      <a:r>
                        <a:rPr lang="en">
                          <a:solidFill>
                            <a:srgbClr val="FFFFFF"/>
                          </a:solidFill>
                          <a:latin typeface="Average"/>
                          <a:ea typeface="Average"/>
                          <a:cs typeface="Average"/>
                          <a:sym typeface="Average"/>
                        </a:rPr>
                        <a:t> facilitates a vertical resolution of 1 km or less for the solar occultation method to perform as intended. </a:t>
                      </a:r>
                      <a:endParaRPr>
                        <a:solidFill>
                          <a:srgbClr val="FFFFFF"/>
                        </a:solidFill>
                        <a:latin typeface="Average"/>
                        <a:ea typeface="Average"/>
                        <a:cs typeface="Average"/>
                        <a:sym typeface="Average"/>
                      </a:endParaRPr>
                    </a:p>
                  </a:txBody>
                  <a:tcPr marL="91425" marR="91425" marT="64000" marB="640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666666"/>
                    </a:solidFill>
                  </a:tcPr>
                </a:tc>
                <a:extLst>
                  <a:ext uri="{0D108BD9-81ED-4DB2-BD59-A6C34878D82A}">
                    <a16:rowId xmlns:a16="http://schemas.microsoft.com/office/drawing/2014/main" val="10003"/>
                  </a:ext>
                </a:extLst>
              </a:tr>
              <a:tr h="380075">
                <a:tc>
                  <a:txBody>
                    <a:bodyPr/>
                    <a:lstStyle/>
                    <a:p>
                      <a:pPr marL="0" lvl="0" indent="0" algn="ctr" rtl="0">
                        <a:spcBef>
                          <a:spcPts val="0"/>
                        </a:spcBef>
                        <a:spcAft>
                          <a:spcPts val="0"/>
                        </a:spcAft>
                        <a:buNone/>
                      </a:pPr>
                      <a:r>
                        <a:rPr lang="en">
                          <a:solidFill>
                            <a:srgbClr val="FFFFFF"/>
                          </a:solidFill>
                          <a:latin typeface="Average"/>
                          <a:ea typeface="Average"/>
                          <a:cs typeface="Average"/>
                          <a:sym typeface="Average"/>
                        </a:rPr>
                        <a:t>E.4</a:t>
                      </a:r>
                      <a:endParaRPr>
                        <a:solidFill>
                          <a:srgbClr val="FFFFFF"/>
                        </a:solidFill>
                        <a:latin typeface="Average"/>
                        <a:ea typeface="Average"/>
                        <a:cs typeface="Average"/>
                        <a:sym typeface="Average"/>
                      </a:endParaRPr>
                    </a:p>
                  </a:txBody>
                  <a:tcPr marL="91425" marR="91425" marT="64000" marB="640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666666"/>
                    </a:solidFill>
                  </a:tcPr>
                </a:tc>
                <a:tc>
                  <a:txBody>
                    <a:bodyPr/>
                    <a:lstStyle/>
                    <a:p>
                      <a:pPr marL="0" lvl="0" indent="0" algn="l" rtl="0">
                        <a:spcBef>
                          <a:spcPts val="0"/>
                        </a:spcBef>
                        <a:spcAft>
                          <a:spcPts val="0"/>
                        </a:spcAft>
                        <a:buNone/>
                      </a:pPr>
                      <a:r>
                        <a:rPr lang="en">
                          <a:solidFill>
                            <a:srgbClr val="FFFFFF"/>
                          </a:solidFill>
                          <a:latin typeface="Average"/>
                          <a:ea typeface="Average"/>
                          <a:cs typeface="Average"/>
                          <a:sym typeface="Average"/>
                        </a:rPr>
                        <a:t>When the detector stays within its operating temperature, the baseline measurements remain </a:t>
                      </a:r>
                      <a:r>
                        <a:rPr lang="en">
                          <a:solidFill>
                            <a:srgbClr val="80FF80"/>
                          </a:solidFill>
                          <a:latin typeface="Average"/>
                          <a:ea typeface="Average"/>
                          <a:cs typeface="Average"/>
                          <a:sym typeface="Average"/>
                        </a:rPr>
                        <a:t>stable</a:t>
                      </a:r>
                      <a:r>
                        <a:rPr lang="en">
                          <a:solidFill>
                            <a:srgbClr val="FFFFFF"/>
                          </a:solidFill>
                          <a:latin typeface="Average"/>
                          <a:ea typeface="Average"/>
                          <a:cs typeface="Average"/>
                          <a:sym typeface="Average"/>
                        </a:rPr>
                        <a:t> over the duration of data collection for the collected data to remain accurate. </a:t>
                      </a:r>
                      <a:endParaRPr>
                        <a:solidFill>
                          <a:srgbClr val="FFFFFF"/>
                        </a:solidFill>
                        <a:latin typeface="Average"/>
                        <a:ea typeface="Average"/>
                        <a:cs typeface="Average"/>
                        <a:sym typeface="Average"/>
                      </a:endParaRPr>
                    </a:p>
                  </a:txBody>
                  <a:tcPr marL="91425" marR="91425" marT="64000" marB="640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666666"/>
                    </a:solidFill>
                  </a:tcPr>
                </a:tc>
                <a:extLst>
                  <a:ext uri="{0D108BD9-81ED-4DB2-BD59-A6C34878D82A}">
                    <a16:rowId xmlns:a16="http://schemas.microsoft.com/office/drawing/2014/main" val="10004"/>
                  </a:ext>
                </a:extLst>
              </a:tr>
              <a:tr h="389950">
                <a:tc>
                  <a:txBody>
                    <a:bodyPr/>
                    <a:lstStyle/>
                    <a:p>
                      <a:pPr marL="0" lvl="0" indent="0" algn="ctr" rtl="0">
                        <a:spcBef>
                          <a:spcPts val="0"/>
                        </a:spcBef>
                        <a:spcAft>
                          <a:spcPts val="0"/>
                        </a:spcAft>
                        <a:buNone/>
                      </a:pPr>
                      <a:r>
                        <a:rPr lang="en">
                          <a:solidFill>
                            <a:srgbClr val="FFFFFF"/>
                          </a:solidFill>
                          <a:latin typeface="Average"/>
                          <a:ea typeface="Average"/>
                          <a:cs typeface="Average"/>
                          <a:sym typeface="Average"/>
                        </a:rPr>
                        <a:t>E.5</a:t>
                      </a:r>
                      <a:endParaRPr>
                        <a:solidFill>
                          <a:srgbClr val="FFFFFF"/>
                        </a:solidFill>
                        <a:latin typeface="Average"/>
                        <a:ea typeface="Average"/>
                        <a:cs typeface="Average"/>
                        <a:sym typeface="Average"/>
                      </a:endParaRPr>
                    </a:p>
                  </a:txBody>
                  <a:tcPr marL="91425" marR="91425" marT="64000" marB="640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666666"/>
                    </a:solidFill>
                  </a:tcPr>
                </a:tc>
                <a:tc>
                  <a:txBody>
                    <a:bodyPr/>
                    <a:lstStyle/>
                    <a:p>
                      <a:pPr marL="0" lvl="0" indent="0" algn="l" rtl="0">
                        <a:spcBef>
                          <a:spcPts val="0"/>
                        </a:spcBef>
                        <a:spcAft>
                          <a:spcPts val="0"/>
                        </a:spcAft>
                        <a:buNone/>
                      </a:pPr>
                      <a:r>
                        <a:rPr lang="en">
                          <a:solidFill>
                            <a:srgbClr val="FFFFFF"/>
                          </a:solidFill>
                          <a:latin typeface="Average"/>
                          <a:ea typeface="Average"/>
                          <a:cs typeface="Average"/>
                          <a:sym typeface="Average"/>
                        </a:rPr>
                        <a:t>The optical instrument </a:t>
                      </a:r>
                      <a:r>
                        <a:rPr lang="en">
                          <a:solidFill>
                            <a:srgbClr val="80FF80"/>
                          </a:solidFill>
                          <a:latin typeface="Average"/>
                          <a:ea typeface="Average"/>
                          <a:cs typeface="Average"/>
                          <a:sym typeface="Average"/>
                        </a:rPr>
                        <a:t>aligns</a:t>
                      </a:r>
                      <a:r>
                        <a:rPr lang="en">
                          <a:solidFill>
                            <a:srgbClr val="FFFFFF"/>
                          </a:solidFill>
                          <a:latin typeface="Average"/>
                          <a:ea typeface="Average"/>
                          <a:cs typeface="Average"/>
                          <a:sym typeface="Average"/>
                        </a:rPr>
                        <a:t> with the pinhole field stop so that majority of the allotted wavelength of light can reach the detector for accurate measurements. </a:t>
                      </a:r>
                      <a:endParaRPr>
                        <a:solidFill>
                          <a:srgbClr val="FFFFFF"/>
                        </a:solidFill>
                        <a:latin typeface="Average"/>
                        <a:ea typeface="Average"/>
                        <a:cs typeface="Average"/>
                        <a:sym typeface="Average"/>
                      </a:endParaRPr>
                    </a:p>
                  </a:txBody>
                  <a:tcPr marL="91425" marR="91425" marT="64000" marB="64000">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666666"/>
                    </a:solidFill>
                  </a:tcPr>
                </a:tc>
                <a:extLst>
                  <a:ext uri="{0D108BD9-81ED-4DB2-BD59-A6C34878D82A}">
                    <a16:rowId xmlns:a16="http://schemas.microsoft.com/office/drawing/2014/main" val="10005"/>
                  </a:ext>
                </a:extLst>
              </a:tr>
            </a:tbl>
          </a:graphicData>
        </a:graphic>
      </p:graphicFrame>
      <p:sp>
        <p:nvSpPr>
          <p:cNvPr id="204" name="Google Shape;204;p27"/>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15</a:t>
            </a:fld>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p28"/>
          <p:cNvSpPr txBox="1">
            <a:spLocks noGrp="1"/>
          </p:cNvSpPr>
          <p:nvPr>
            <p:ph type="title"/>
          </p:nvPr>
        </p:nvSpPr>
        <p:spPr>
          <a:xfrm>
            <a:off x="671250" y="2141250"/>
            <a:ext cx="7852200" cy="861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Test Overview</a:t>
            </a:r>
            <a:endParaRPr/>
          </a:p>
        </p:txBody>
      </p:sp>
      <p:sp>
        <p:nvSpPr>
          <p:cNvPr id="210" name="Google Shape;210;p28"/>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16</a:t>
            </a:fld>
            <a:endParaRPr/>
          </a:p>
        </p:txBody>
      </p:sp>
    </p:spTree>
  </p:cSld>
  <p:clrMapOvr>
    <a:masterClrMapping/>
  </p:clrMapOvr>
  <mc:AlternateContent xmlns:mc="http://schemas.openxmlformats.org/markup-compatibility/2006" xmlns:p14="http://schemas.microsoft.com/office/powerpoint/2010/main">
    <mc:Choice Requires="p14">
      <p:transition spd="slow">
        <p14:flip dir="l"/>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Google Shape;215;p29"/>
          <p:cNvSpPr txBox="1">
            <a:spLocks noGrp="1"/>
          </p:cNvSpPr>
          <p:nvPr>
            <p:ph type="title"/>
          </p:nvPr>
        </p:nvSpPr>
        <p:spPr>
          <a:xfrm>
            <a:off x="455925" y="8367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Structural Test Overview</a:t>
            </a:r>
            <a:endParaRPr/>
          </a:p>
        </p:txBody>
      </p:sp>
      <p:sp>
        <p:nvSpPr>
          <p:cNvPr id="216" name="Google Shape;216;p29"/>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17</a:t>
            </a:fld>
            <a:endParaRPr/>
          </a:p>
        </p:txBody>
      </p:sp>
      <p:graphicFrame>
        <p:nvGraphicFramePr>
          <p:cNvPr id="217" name="Google Shape;217;p29"/>
          <p:cNvGraphicFramePr/>
          <p:nvPr/>
        </p:nvGraphicFramePr>
        <p:xfrm>
          <a:off x="621038" y="1192350"/>
          <a:ext cx="3000000" cy="3000000"/>
        </p:xfrm>
        <a:graphic>
          <a:graphicData uri="http://schemas.openxmlformats.org/drawingml/2006/table">
            <a:tbl>
              <a:tblPr>
                <a:noFill/>
                <a:tableStyleId>{AF388F0D-4368-441D-B308-41BFA6E224ED}</a:tableStyleId>
              </a:tblPr>
              <a:tblGrid>
                <a:gridCol w="2338925">
                  <a:extLst>
                    <a:ext uri="{9D8B030D-6E8A-4147-A177-3AD203B41FA5}">
                      <a16:colId xmlns:a16="http://schemas.microsoft.com/office/drawing/2014/main" val="20000"/>
                    </a:ext>
                  </a:extLst>
                </a:gridCol>
                <a:gridCol w="2075225">
                  <a:extLst>
                    <a:ext uri="{9D8B030D-6E8A-4147-A177-3AD203B41FA5}">
                      <a16:colId xmlns:a16="http://schemas.microsoft.com/office/drawing/2014/main" val="20001"/>
                    </a:ext>
                  </a:extLst>
                </a:gridCol>
                <a:gridCol w="1530375">
                  <a:extLst>
                    <a:ext uri="{9D8B030D-6E8A-4147-A177-3AD203B41FA5}">
                      <a16:colId xmlns:a16="http://schemas.microsoft.com/office/drawing/2014/main" val="20002"/>
                    </a:ext>
                  </a:extLst>
                </a:gridCol>
                <a:gridCol w="1324275">
                  <a:extLst>
                    <a:ext uri="{9D8B030D-6E8A-4147-A177-3AD203B41FA5}">
                      <a16:colId xmlns:a16="http://schemas.microsoft.com/office/drawing/2014/main" val="20003"/>
                    </a:ext>
                  </a:extLst>
                </a:gridCol>
                <a:gridCol w="806050">
                  <a:extLst>
                    <a:ext uri="{9D8B030D-6E8A-4147-A177-3AD203B41FA5}">
                      <a16:colId xmlns:a16="http://schemas.microsoft.com/office/drawing/2014/main" val="20004"/>
                    </a:ext>
                  </a:extLst>
                </a:gridCol>
              </a:tblGrid>
              <a:tr h="555075">
                <a:tc>
                  <a:txBody>
                    <a:bodyPr/>
                    <a:lstStyle/>
                    <a:p>
                      <a:pPr marL="0" lvl="0" indent="0" algn="ctr" rtl="0">
                        <a:spcBef>
                          <a:spcPts val="0"/>
                        </a:spcBef>
                        <a:spcAft>
                          <a:spcPts val="0"/>
                        </a:spcAft>
                        <a:buNone/>
                      </a:pPr>
                      <a:r>
                        <a:rPr lang="en">
                          <a:solidFill>
                            <a:srgbClr val="FFFFFF"/>
                          </a:solidFill>
                          <a:latin typeface="Average"/>
                          <a:ea typeface="Average"/>
                          <a:cs typeface="Average"/>
                          <a:sym typeface="Average"/>
                        </a:rPr>
                        <a:t>Test Description</a:t>
                      </a:r>
                      <a:endParaRPr>
                        <a:solidFill>
                          <a:srgbClr val="FFFFFF"/>
                        </a:solidFill>
                        <a:latin typeface="Average"/>
                        <a:ea typeface="Average"/>
                        <a:cs typeface="Average"/>
                        <a:sym typeface="Average"/>
                      </a:endParaRPr>
                    </a:p>
                  </a:txBody>
                  <a:tcPr marL="91425" marR="91425" marT="91425" marB="91425">
                    <a:lnB w="9525" cap="flat" cmpd="sng">
                      <a:solidFill>
                        <a:srgbClr val="9E9E9E"/>
                      </a:solidFill>
                      <a:prstDash val="solid"/>
                      <a:round/>
                      <a:headEnd type="none" w="sm" len="sm"/>
                      <a:tailEnd type="none" w="sm" len="sm"/>
                    </a:lnB>
                    <a:solidFill>
                      <a:srgbClr val="666666"/>
                    </a:solidFill>
                  </a:tcPr>
                </a:tc>
                <a:tc>
                  <a:txBody>
                    <a:bodyPr/>
                    <a:lstStyle/>
                    <a:p>
                      <a:pPr marL="0" lvl="0" indent="0" algn="ctr" rtl="0">
                        <a:spcBef>
                          <a:spcPts val="0"/>
                        </a:spcBef>
                        <a:spcAft>
                          <a:spcPts val="0"/>
                        </a:spcAft>
                        <a:buNone/>
                      </a:pPr>
                      <a:r>
                        <a:rPr lang="en">
                          <a:solidFill>
                            <a:srgbClr val="FFFFFF"/>
                          </a:solidFill>
                          <a:latin typeface="Average"/>
                          <a:ea typeface="Average"/>
                          <a:cs typeface="Average"/>
                          <a:sym typeface="Average"/>
                        </a:rPr>
                        <a:t>Relevant Requirement</a:t>
                      </a:r>
                      <a:endParaRPr>
                        <a:solidFill>
                          <a:srgbClr val="FFFFFF"/>
                        </a:solidFill>
                        <a:latin typeface="Average"/>
                        <a:ea typeface="Average"/>
                        <a:cs typeface="Average"/>
                        <a:sym typeface="Average"/>
                      </a:endParaRPr>
                    </a:p>
                  </a:txBody>
                  <a:tcPr marL="91425" marR="91425" marT="91425" marB="91425">
                    <a:lnB w="9525" cap="flat" cmpd="sng">
                      <a:solidFill>
                        <a:srgbClr val="9E9E9E"/>
                      </a:solidFill>
                      <a:prstDash val="solid"/>
                      <a:round/>
                      <a:headEnd type="none" w="sm" len="sm"/>
                      <a:tailEnd type="none" w="sm" len="sm"/>
                    </a:lnB>
                    <a:solidFill>
                      <a:srgbClr val="666666"/>
                    </a:solidFill>
                  </a:tcPr>
                </a:tc>
                <a:tc>
                  <a:txBody>
                    <a:bodyPr/>
                    <a:lstStyle/>
                    <a:p>
                      <a:pPr marL="0" lvl="0" indent="0" algn="ctr" rtl="0">
                        <a:spcBef>
                          <a:spcPts val="0"/>
                        </a:spcBef>
                        <a:spcAft>
                          <a:spcPts val="0"/>
                        </a:spcAft>
                        <a:buNone/>
                      </a:pPr>
                      <a:r>
                        <a:rPr lang="en">
                          <a:solidFill>
                            <a:srgbClr val="FFFFFF"/>
                          </a:solidFill>
                          <a:latin typeface="Average"/>
                          <a:ea typeface="Average"/>
                          <a:cs typeface="Average"/>
                          <a:sym typeface="Average"/>
                        </a:rPr>
                        <a:t>Location</a:t>
                      </a:r>
                      <a:endParaRPr>
                        <a:solidFill>
                          <a:srgbClr val="FFFFFF"/>
                        </a:solidFill>
                        <a:latin typeface="Average"/>
                        <a:ea typeface="Average"/>
                        <a:cs typeface="Average"/>
                        <a:sym typeface="Average"/>
                      </a:endParaRPr>
                    </a:p>
                  </a:txBody>
                  <a:tcPr marL="91425" marR="91425" marT="91425" marB="91425">
                    <a:solidFill>
                      <a:srgbClr val="666666"/>
                    </a:solidFill>
                  </a:tcPr>
                </a:tc>
                <a:tc>
                  <a:txBody>
                    <a:bodyPr/>
                    <a:lstStyle/>
                    <a:p>
                      <a:pPr marL="0" lvl="0" indent="0" algn="ctr" rtl="0">
                        <a:spcBef>
                          <a:spcPts val="0"/>
                        </a:spcBef>
                        <a:spcAft>
                          <a:spcPts val="0"/>
                        </a:spcAft>
                        <a:buNone/>
                      </a:pPr>
                      <a:r>
                        <a:rPr lang="en">
                          <a:solidFill>
                            <a:srgbClr val="FFFFFF"/>
                          </a:solidFill>
                          <a:latin typeface="Average"/>
                          <a:ea typeface="Average"/>
                          <a:cs typeface="Average"/>
                          <a:sym typeface="Average"/>
                        </a:rPr>
                        <a:t>Equipment/ Method</a:t>
                      </a:r>
                      <a:endParaRPr>
                        <a:solidFill>
                          <a:srgbClr val="FFFFFF"/>
                        </a:solidFill>
                        <a:latin typeface="Average"/>
                        <a:ea typeface="Average"/>
                        <a:cs typeface="Average"/>
                        <a:sym typeface="Average"/>
                      </a:endParaRPr>
                    </a:p>
                  </a:txBody>
                  <a:tcPr marL="91425" marR="91425" marT="91425" marB="91425">
                    <a:solidFill>
                      <a:srgbClr val="666666"/>
                    </a:solidFill>
                  </a:tcPr>
                </a:tc>
                <a:tc>
                  <a:txBody>
                    <a:bodyPr/>
                    <a:lstStyle/>
                    <a:p>
                      <a:pPr marL="0" lvl="0" indent="0" algn="ctr" rtl="0">
                        <a:spcBef>
                          <a:spcPts val="0"/>
                        </a:spcBef>
                        <a:spcAft>
                          <a:spcPts val="0"/>
                        </a:spcAft>
                        <a:buNone/>
                      </a:pPr>
                      <a:r>
                        <a:rPr lang="en">
                          <a:solidFill>
                            <a:srgbClr val="FFFFFF"/>
                          </a:solidFill>
                          <a:latin typeface="Average"/>
                          <a:ea typeface="Average"/>
                          <a:cs typeface="Average"/>
                          <a:sym typeface="Average"/>
                        </a:rPr>
                        <a:t>Result</a:t>
                      </a:r>
                      <a:endParaRPr>
                        <a:solidFill>
                          <a:srgbClr val="FFFFFF"/>
                        </a:solidFill>
                        <a:latin typeface="Average"/>
                        <a:ea typeface="Average"/>
                        <a:cs typeface="Average"/>
                        <a:sym typeface="Average"/>
                      </a:endParaRPr>
                    </a:p>
                  </a:txBody>
                  <a:tcPr marL="91425" marR="91425" marT="91425" marB="91425">
                    <a:solidFill>
                      <a:srgbClr val="666666"/>
                    </a:solidFill>
                  </a:tcPr>
                </a:tc>
                <a:extLst>
                  <a:ext uri="{0D108BD9-81ED-4DB2-BD59-A6C34878D82A}">
                    <a16:rowId xmlns:a16="http://schemas.microsoft.com/office/drawing/2014/main" val="10000"/>
                  </a:ext>
                </a:extLst>
              </a:tr>
              <a:tr h="688275">
                <a:tc>
                  <a:txBody>
                    <a:bodyPr/>
                    <a:lstStyle/>
                    <a:p>
                      <a:pPr marL="0" lvl="0" indent="0" algn="l" rtl="0">
                        <a:spcBef>
                          <a:spcPts val="0"/>
                        </a:spcBef>
                        <a:spcAft>
                          <a:spcPts val="0"/>
                        </a:spcAft>
                        <a:buNone/>
                      </a:pPr>
                      <a:r>
                        <a:rPr lang="en">
                          <a:solidFill>
                            <a:srgbClr val="CACACA"/>
                          </a:solidFill>
                          <a:latin typeface="Average"/>
                          <a:ea typeface="Average"/>
                          <a:cs typeface="Average"/>
                          <a:sym typeface="Average"/>
                        </a:rPr>
                        <a:t>Optical, mechanical, and electronics systems fit within a 1U CubeSat</a:t>
                      </a:r>
                      <a:endParaRPr>
                        <a:solidFill>
                          <a:srgbClr val="CACACA"/>
                        </a:solidFill>
                        <a:latin typeface="Average"/>
                        <a:ea typeface="Average"/>
                        <a:cs typeface="Average"/>
                        <a:sym typeface="Average"/>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a:solidFill>
                            <a:srgbClr val="CACACA"/>
                          </a:solidFill>
                          <a:latin typeface="Average"/>
                          <a:ea typeface="Average"/>
                          <a:cs typeface="Average"/>
                          <a:sym typeface="Average"/>
                        </a:rPr>
                        <a:t>2.1: Payload Volume</a:t>
                      </a:r>
                      <a:endParaRPr>
                        <a:solidFill>
                          <a:srgbClr val="CACACA"/>
                        </a:solidFill>
                        <a:latin typeface="Average"/>
                        <a:ea typeface="Average"/>
                        <a:cs typeface="Average"/>
                        <a:sym typeface="Average"/>
                      </a:endParaRPr>
                    </a:p>
                    <a:p>
                      <a:pPr marL="0" lvl="0" indent="0" algn="l" rtl="0">
                        <a:spcBef>
                          <a:spcPts val="0"/>
                        </a:spcBef>
                        <a:spcAft>
                          <a:spcPts val="0"/>
                        </a:spcAft>
                        <a:buNone/>
                      </a:pPr>
                      <a:r>
                        <a:rPr lang="en">
                          <a:solidFill>
                            <a:srgbClr val="CACACA"/>
                          </a:solidFill>
                          <a:latin typeface="Average"/>
                          <a:ea typeface="Average"/>
                          <a:cs typeface="Average"/>
                          <a:sym typeface="Average"/>
                        </a:rPr>
                        <a:t>2.3: Enclosure</a:t>
                      </a:r>
                      <a:endParaRPr>
                        <a:solidFill>
                          <a:srgbClr val="CACACA"/>
                        </a:solidFill>
                        <a:latin typeface="Average"/>
                        <a:ea typeface="Average"/>
                        <a:cs typeface="Average"/>
                        <a:sym typeface="Average"/>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rowSpan="3">
                  <a:txBody>
                    <a:bodyPr/>
                    <a:lstStyle/>
                    <a:p>
                      <a:pPr marL="0" lvl="0" indent="0" algn="ctr" rtl="0">
                        <a:spcBef>
                          <a:spcPts val="0"/>
                        </a:spcBef>
                        <a:spcAft>
                          <a:spcPts val="0"/>
                        </a:spcAft>
                        <a:buNone/>
                      </a:pPr>
                      <a:r>
                        <a:rPr lang="en">
                          <a:solidFill>
                            <a:schemeClr val="accent3"/>
                          </a:solidFill>
                          <a:latin typeface="Average"/>
                          <a:ea typeface="Average"/>
                          <a:cs typeface="Average"/>
                          <a:sym typeface="Average"/>
                        </a:rPr>
                        <a:t>Manufacturing Shop</a:t>
                      </a:r>
                      <a:endParaRPr>
                        <a:solidFill>
                          <a:schemeClr val="accent3"/>
                        </a:solidFill>
                        <a:latin typeface="Average"/>
                        <a:ea typeface="Average"/>
                        <a:cs typeface="Average"/>
                        <a:sym typeface="Average"/>
                      </a:endParaRPr>
                    </a:p>
                  </a:txBody>
                  <a:tcPr marL="91425" marR="91425" marT="91425" marB="91425" anchor="ctr">
                    <a:lnL w="9525" cap="flat" cmpd="sng">
                      <a:solidFill>
                        <a:srgbClr val="9E9E9E"/>
                      </a:solidFill>
                      <a:prstDash val="solid"/>
                      <a:round/>
                      <a:headEnd type="none" w="sm" len="sm"/>
                      <a:tailEnd type="none" w="sm" len="sm"/>
                    </a:lnL>
                  </a:tcPr>
                </a:tc>
                <a:tc>
                  <a:txBody>
                    <a:bodyPr/>
                    <a:lstStyle/>
                    <a:p>
                      <a:pPr marL="0" lvl="0" indent="0" algn="l" rtl="0">
                        <a:spcBef>
                          <a:spcPts val="0"/>
                        </a:spcBef>
                        <a:spcAft>
                          <a:spcPts val="0"/>
                        </a:spcAft>
                        <a:buNone/>
                      </a:pPr>
                      <a:r>
                        <a:rPr lang="en">
                          <a:solidFill>
                            <a:schemeClr val="accent3"/>
                          </a:solidFill>
                          <a:latin typeface="Average"/>
                          <a:ea typeface="Average"/>
                          <a:cs typeface="Average"/>
                          <a:sym typeface="Average"/>
                        </a:rPr>
                        <a:t>Caliper</a:t>
                      </a:r>
                      <a:endParaRPr>
                        <a:solidFill>
                          <a:schemeClr val="accent3"/>
                        </a:solidFill>
                        <a:latin typeface="Average"/>
                        <a:ea typeface="Average"/>
                        <a:cs typeface="Average"/>
                        <a:sym typeface="Average"/>
                      </a:endParaRPr>
                    </a:p>
                  </a:txBody>
                  <a:tcPr marL="91425" marR="91425" marT="91425" marB="91425"/>
                </a:tc>
                <a:tc>
                  <a:txBody>
                    <a:bodyPr/>
                    <a:lstStyle/>
                    <a:p>
                      <a:pPr marL="0" lvl="0" indent="0" algn="ctr" rtl="0">
                        <a:spcBef>
                          <a:spcPts val="0"/>
                        </a:spcBef>
                        <a:spcAft>
                          <a:spcPts val="0"/>
                        </a:spcAft>
                        <a:buNone/>
                      </a:pPr>
                      <a:r>
                        <a:rPr lang="en">
                          <a:solidFill>
                            <a:srgbClr val="00FF00"/>
                          </a:solidFill>
                          <a:latin typeface="Average"/>
                          <a:ea typeface="Average"/>
                          <a:cs typeface="Average"/>
                          <a:sym typeface="Average"/>
                        </a:rPr>
                        <a:t>Success</a:t>
                      </a:r>
                      <a:endParaRPr>
                        <a:solidFill>
                          <a:srgbClr val="00FF00"/>
                        </a:solidFill>
                        <a:latin typeface="Average"/>
                        <a:ea typeface="Average"/>
                        <a:cs typeface="Average"/>
                        <a:sym typeface="Average"/>
                      </a:endParaRPr>
                    </a:p>
                  </a:txBody>
                  <a:tcPr marL="91425" marR="91425" marT="91425" marB="91425"/>
                </a:tc>
                <a:extLst>
                  <a:ext uri="{0D108BD9-81ED-4DB2-BD59-A6C34878D82A}">
                    <a16:rowId xmlns:a16="http://schemas.microsoft.com/office/drawing/2014/main" val="10001"/>
                  </a:ext>
                </a:extLst>
              </a:tr>
              <a:tr h="688275">
                <a:tc>
                  <a:txBody>
                    <a:bodyPr/>
                    <a:lstStyle/>
                    <a:p>
                      <a:pPr marL="0" lvl="0" indent="0" algn="l" rtl="0">
                        <a:spcBef>
                          <a:spcPts val="0"/>
                        </a:spcBef>
                        <a:spcAft>
                          <a:spcPts val="0"/>
                        </a:spcAft>
                        <a:buNone/>
                      </a:pPr>
                      <a:r>
                        <a:rPr lang="en">
                          <a:solidFill>
                            <a:srgbClr val="CACACA"/>
                          </a:solidFill>
                          <a:latin typeface="Average"/>
                          <a:ea typeface="Average"/>
                          <a:cs typeface="Average"/>
                          <a:sym typeface="Average"/>
                        </a:rPr>
                        <a:t>Mass of payload is less than the standard 1U mass budget</a:t>
                      </a:r>
                      <a:endParaRPr>
                        <a:solidFill>
                          <a:srgbClr val="CACACA"/>
                        </a:solidFill>
                        <a:latin typeface="Average"/>
                        <a:ea typeface="Average"/>
                        <a:cs typeface="Average"/>
                        <a:sym typeface="Average"/>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a:solidFill>
                            <a:schemeClr val="accent3"/>
                          </a:solidFill>
                          <a:latin typeface="Average"/>
                          <a:ea typeface="Average"/>
                          <a:cs typeface="Average"/>
                          <a:sym typeface="Average"/>
                        </a:rPr>
                        <a:t>2.2: Payload Mass</a:t>
                      </a:r>
                      <a:endParaRPr>
                        <a:solidFill>
                          <a:srgbClr val="CACACA"/>
                        </a:solidFill>
                        <a:latin typeface="Average"/>
                        <a:ea typeface="Average"/>
                        <a:cs typeface="Average"/>
                        <a:sym typeface="Average"/>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vMerge="1">
                  <a:txBody>
                    <a:bodyPr/>
                    <a:lstStyle/>
                    <a:p>
                      <a:endParaRPr lang="en-US"/>
                    </a:p>
                  </a:txBody>
                  <a:tcPr/>
                </a:tc>
                <a:tc>
                  <a:txBody>
                    <a:bodyPr/>
                    <a:lstStyle/>
                    <a:p>
                      <a:pPr marL="0" lvl="0" indent="0" algn="l" rtl="0">
                        <a:spcBef>
                          <a:spcPts val="0"/>
                        </a:spcBef>
                        <a:spcAft>
                          <a:spcPts val="0"/>
                        </a:spcAft>
                        <a:buNone/>
                      </a:pPr>
                      <a:r>
                        <a:rPr lang="en">
                          <a:solidFill>
                            <a:schemeClr val="accent3"/>
                          </a:solidFill>
                          <a:latin typeface="Average"/>
                          <a:ea typeface="Average"/>
                          <a:cs typeface="Average"/>
                          <a:sym typeface="Average"/>
                        </a:rPr>
                        <a:t>Weighing Scale</a:t>
                      </a:r>
                      <a:endParaRPr>
                        <a:solidFill>
                          <a:schemeClr val="accent3"/>
                        </a:solidFill>
                        <a:latin typeface="Average"/>
                        <a:ea typeface="Average"/>
                        <a:cs typeface="Average"/>
                        <a:sym typeface="Average"/>
                      </a:endParaRPr>
                    </a:p>
                  </a:txBody>
                  <a:tcPr marL="91425" marR="91425" marT="91425" marB="91425"/>
                </a:tc>
                <a:tc>
                  <a:txBody>
                    <a:bodyPr/>
                    <a:lstStyle/>
                    <a:p>
                      <a:pPr marL="0" lvl="0" indent="0" algn="ctr" rtl="0">
                        <a:spcBef>
                          <a:spcPts val="0"/>
                        </a:spcBef>
                        <a:spcAft>
                          <a:spcPts val="0"/>
                        </a:spcAft>
                        <a:buNone/>
                      </a:pPr>
                      <a:r>
                        <a:rPr lang="en">
                          <a:solidFill>
                            <a:srgbClr val="00FF00"/>
                          </a:solidFill>
                          <a:latin typeface="Average"/>
                          <a:ea typeface="Average"/>
                          <a:cs typeface="Average"/>
                          <a:sym typeface="Average"/>
                        </a:rPr>
                        <a:t>Success</a:t>
                      </a:r>
                      <a:endParaRPr>
                        <a:solidFill>
                          <a:srgbClr val="00FF00"/>
                        </a:solidFill>
                        <a:latin typeface="Average"/>
                        <a:ea typeface="Average"/>
                        <a:cs typeface="Average"/>
                        <a:sym typeface="Average"/>
                      </a:endParaRPr>
                    </a:p>
                  </a:txBody>
                  <a:tcPr marL="91425" marR="91425" marT="91425" marB="91425"/>
                </a:tc>
                <a:extLst>
                  <a:ext uri="{0D108BD9-81ED-4DB2-BD59-A6C34878D82A}">
                    <a16:rowId xmlns:a16="http://schemas.microsoft.com/office/drawing/2014/main" val="10002"/>
                  </a:ext>
                </a:extLst>
              </a:tr>
              <a:tr h="688275">
                <a:tc>
                  <a:txBody>
                    <a:bodyPr/>
                    <a:lstStyle/>
                    <a:p>
                      <a:pPr marL="0" lvl="0" indent="0" algn="l" rtl="0">
                        <a:spcBef>
                          <a:spcPts val="0"/>
                        </a:spcBef>
                        <a:spcAft>
                          <a:spcPts val="0"/>
                        </a:spcAft>
                        <a:buNone/>
                      </a:pPr>
                      <a:r>
                        <a:rPr lang="en">
                          <a:solidFill>
                            <a:srgbClr val="CACACA"/>
                          </a:solidFill>
                          <a:latin typeface="Average"/>
                          <a:ea typeface="Average"/>
                          <a:cs typeface="Average"/>
                          <a:sym typeface="Average"/>
                        </a:rPr>
                        <a:t>Payload is sealed from external environment</a:t>
                      </a:r>
                      <a:endParaRPr>
                        <a:solidFill>
                          <a:srgbClr val="CACACA"/>
                        </a:solidFill>
                        <a:latin typeface="Average"/>
                        <a:ea typeface="Average"/>
                        <a:cs typeface="Average"/>
                        <a:sym typeface="Average"/>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a:solidFill>
                            <a:schemeClr val="accent3"/>
                          </a:solidFill>
                          <a:latin typeface="Average"/>
                          <a:ea typeface="Average"/>
                          <a:cs typeface="Average"/>
                          <a:sym typeface="Average"/>
                        </a:rPr>
                        <a:t>2.3.1: Sealed Enclosure</a:t>
                      </a:r>
                      <a:endParaRPr>
                        <a:solidFill>
                          <a:srgbClr val="CACACA"/>
                        </a:solidFill>
                        <a:latin typeface="Average"/>
                        <a:ea typeface="Average"/>
                        <a:cs typeface="Average"/>
                        <a:sym typeface="Average"/>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vMerge="1">
                  <a:txBody>
                    <a:bodyPr/>
                    <a:lstStyle/>
                    <a:p>
                      <a:endParaRPr lang="en-US"/>
                    </a:p>
                  </a:txBody>
                  <a:tcPr/>
                </a:tc>
                <a:tc>
                  <a:txBody>
                    <a:bodyPr/>
                    <a:lstStyle/>
                    <a:p>
                      <a:pPr marL="0" lvl="0" indent="0" algn="l" rtl="0">
                        <a:spcBef>
                          <a:spcPts val="0"/>
                        </a:spcBef>
                        <a:spcAft>
                          <a:spcPts val="0"/>
                        </a:spcAft>
                        <a:buNone/>
                      </a:pPr>
                      <a:r>
                        <a:rPr lang="en">
                          <a:solidFill>
                            <a:schemeClr val="accent3"/>
                          </a:solidFill>
                          <a:latin typeface="Average"/>
                          <a:ea typeface="Average"/>
                          <a:cs typeface="Average"/>
                          <a:sym typeface="Average"/>
                        </a:rPr>
                        <a:t>Inspection</a:t>
                      </a:r>
                      <a:endParaRPr>
                        <a:solidFill>
                          <a:schemeClr val="accent3"/>
                        </a:solidFill>
                        <a:latin typeface="Average"/>
                        <a:ea typeface="Average"/>
                        <a:cs typeface="Average"/>
                        <a:sym typeface="Average"/>
                      </a:endParaRPr>
                    </a:p>
                  </a:txBody>
                  <a:tcPr marL="91425" marR="91425" marT="91425" marB="91425"/>
                </a:tc>
                <a:tc>
                  <a:txBody>
                    <a:bodyPr/>
                    <a:lstStyle/>
                    <a:p>
                      <a:pPr marL="0" lvl="0" indent="0" algn="ctr" rtl="0">
                        <a:spcBef>
                          <a:spcPts val="0"/>
                        </a:spcBef>
                        <a:spcAft>
                          <a:spcPts val="0"/>
                        </a:spcAft>
                        <a:buNone/>
                      </a:pPr>
                      <a:r>
                        <a:rPr lang="en">
                          <a:solidFill>
                            <a:srgbClr val="FF9900"/>
                          </a:solidFill>
                          <a:latin typeface="Average"/>
                          <a:ea typeface="Average"/>
                          <a:cs typeface="Average"/>
                          <a:sym typeface="Average"/>
                        </a:rPr>
                        <a:t>N/A</a:t>
                      </a:r>
                      <a:endParaRPr>
                        <a:solidFill>
                          <a:srgbClr val="FF9900"/>
                        </a:solidFill>
                        <a:latin typeface="Average"/>
                        <a:ea typeface="Average"/>
                        <a:cs typeface="Average"/>
                        <a:sym typeface="Average"/>
                      </a:endParaRPr>
                    </a:p>
                  </a:txBody>
                  <a:tcPr marL="91425" marR="91425" marT="91425" marB="91425"/>
                </a:tc>
                <a:extLst>
                  <a:ext uri="{0D108BD9-81ED-4DB2-BD59-A6C34878D82A}">
                    <a16:rowId xmlns:a16="http://schemas.microsoft.com/office/drawing/2014/main" val="10003"/>
                  </a:ext>
                </a:extLst>
              </a:tr>
            </a:tbl>
          </a:graphicData>
        </a:graphic>
      </p:graphicFrame>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p30"/>
          <p:cNvSpPr txBox="1">
            <a:spLocks noGrp="1"/>
          </p:cNvSpPr>
          <p:nvPr>
            <p:ph type="title"/>
          </p:nvPr>
        </p:nvSpPr>
        <p:spPr>
          <a:xfrm>
            <a:off x="455925" y="8367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Structural Test Overview</a:t>
            </a:r>
            <a:endParaRPr/>
          </a:p>
        </p:txBody>
      </p:sp>
      <p:sp>
        <p:nvSpPr>
          <p:cNvPr id="223" name="Google Shape;223;p30"/>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18</a:t>
            </a:fld>
            <a:endParaRPr/>
          </a:p>
        </p:txBody>
      </p:sp>
      <p:pic>
        <p:nvPicPr>
          <p:cNvPr id="224" name="Google Shape;224;p30"/>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2851744" y="954389"/>
            <a:ext cx="3728962" cy="3411264"/>
          </a:xfrm>
          <a:prstGeom prst="rect">
            <a:avLst/>
          </a:prstGeom>
          <a:noFill/>
          <a:ln>
            <a:noFill/>
          </a:ln>
        </p:spPr>
      </p:pic>
      <p:cxnSp>
        <p:nvCxnSpPr>
          <p:cNvPr id="225" name="Google Shape;225;p30"/>
          <p:cNvCxnSpPr>
            <a:stCxn id="226" idx="2"/>
          </p:cNvCxnSpPr>
          <p:nvPr/>
        </p:nvCxnSpPr>
        <p:spPr>
          <a:xfrm flipH="1">
            <a:off x="5739350" y="1213950"/>
            <a:ext cx="1799100" cy="646800"/>
          </a:xfrm>
          <a:prstGeom prst="straightConnector1">
            <a:avLst/>
          </a:prstGeom>
          <a:noFill/>
          <a:ln w="28575" cap="flat" cmpd="sng">
            <a:solidFill>
              <a:schemeClr val="accent6"/>
            </a:solidFill>
            <a:prstDash val="solid"/>
            <a:round/>
            <a:headEnd type="none" w="med" len="med"/>
            <a:tailEnd type="triangle" w="med" len="med"/>
          </a:ln>
        </p:spPr>
      </p:cxnSp>
      <p:sp>
        <p:nvSpPr>
          <p:cNvPr id="226" name="Google Shape;226;p30"/>
          <p:cNvSpPr txBox="1"/>
          <p:nvPr/>
        </p:nvSpPr>
        <p:spPr>
          <a:xfrm>
            <a:off x="6838850" y="744150"/>
            <a:ext cx="1399200" cy="469800"/>
          </a:xfrm>
          <a:prstGeom prst="rect">
            <a:avLst/>
          </a:prstGeom>
          <a:solidFill>
            <a:schemeClr val="lt2"/>
          </a:solidFill>
          <a:ln w="2857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t>Sealed Enclosure</a:t>
            </a:r>
            <a:endParaRPr b="1"/>
          </a:p>
        </p:txBody>
      </p:sp>
      <p:sp>
        <p:nvSpPr>
          <p:cNvPr id="227" name="Google Shape;227;p30"/>
          <p:cNvSpPr/>
          <p:nvPr/>
        </p:nvSpPr>
        <p:spPr>
          <a:xfrm>
            <a:off x="2951475" y="1489900"/>
            <a:ext cx="235500" cy="2733900"/>
          </a:xfrm>
          <a:prstGeom prst="leftBrace">
            <a:avLst>
              <a:gd name="adj1" fmla="val 50000"/>
              <a:gd name="adj2" fmla="val 50000"/>
            </a:avLst>
          </a:prstGeom>
          <a:noFill/>
          <a:ln w="2857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30"/>
          <p:cNvSpPr txBox="1"/>
          <p:nvPr/>
        </p:nvSpPr>
        <p:spPr>
          <a:xfrm>
            <a:off x="1266788" y="2132875"/>
            <a:ext cx="1399200" cy="469800"/>
          </a:xfrm>
          <a:prstGeom prst="rect">
            <a:avLst/>
          </a:prstGeom>
          <a:solidFill>
            <a:schemeClr val="lt2"/>
          </a:solidFill>
          <a:ln w="2857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t>Payload Volume</a:t>
            </a:r>
            <a:endParaRPr b="1"/>
          </a:p>
        </p:txBody>
      </p:sp>
      <p:sp>
        <p:nvSpPr>
          <p:cNvPr id="229" name="Google Shape;229;p30"/>
          <p:cNvSpPr txBox="1"/>
          <p:nvPr/>
        </p:nvSpPr>
        <p:spPr>
          <a:xfrm>
            <a:off x="1266788" y="2922975"/>
            <a:ext cx="1399200" cy="469800"/>
          </a:xfrm>
          <a:prstGeom prst="rect">
            <a:avLst/>
          </a:prstGeom>
          <a:solidFill>
            <a:schemeClr val="lt2"/>
          </a:solidFill>
          <a:ln w="2857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t>Payload Mass</a:t>
            </a:r>
            <a:endParaRPr b="1"/>
          </a:p>
        </p:txBody>
      </p:sp>
      <p:cxnSp>
        <p:nvCxnSpPr>
          <p:cNvPr id="230" name="Google Shape;230;p30"/>
          <p:cNvCxnSpPr>
            <a:stCxn id="226" idx="2"/>
          </p:cNvCxnSpPr>
          <p:nvPr/>
        </p:nvCxnSpPr>
        <p:spPr>
          <a:xfrm flipH="1">
            <a:off x="4652150" y="1213950"/>
            <a:ext cx="2886300" cy="1765500"/>
          </a:xfrm>
          <a:prstGeom prst="straightConnector1">
            <a:avLst/>
          </a:prstGeom>
          <a:noFill/>
          <a:ln w="28575" cap="flat" cmpd="sng">
            <a:solidFill>
              <a:schemeClr val="accent6"/>
            </a:solidFill>
            <a:prstDash val="solid"/>
            <a:round/>
            <a:headEnd type="none" w="med" len="med"/>
            <a:tailEnd type="triangle" w="med" len="med"/>
          </a:ln>
        </p:spPr>
      </p:cxnSp>
      <p:cxnSp>
        <p:nvCxnSpPr>
          <p:cNvPr id="231" name="Google Shape;231;p30"/>
          <p:cNvCxnSpPr>
            <a:stCxn id="226" idx="2"/>
          </p:cNvCxnSpPr>
          <p:nvPr/>
        </p:nvCxnSpPr>
        <p:spPr>
          <a:xfrm flipH="1">
            <a:off x="3899450" y="1213950"/>
            <a:ext cx="3639000" cy="2047800"/>
          </a:xfrm>
          <a:prstGeom prst="straightConnector1">
            <a:avLst/>
          </a:prstGeom>
          <a:noFill/>
          <a:ln w="28575" cap="flat" cmpd="sng">
            <a:solidFill>
              <a:schemeClr val="accent6"/>
            </a:solidFill>
            <a:prstDash val="solid"/>
            <a:round/>
            <a:headEnd type="none" w="med" len="med"/>
            <a:tailEnd type="triangle" w="med" len="med"/>
          </a:ln>
        </p:spPr>
      </p:cxnSp>
      <p:cxnSp>
        <p:nvCxnSpPr>
          <p:cNvPr id="232" name="Google Shape;232;p30"/>
          <p:cNvCxnSpPr>
            <a:stCxn id="226" idx="2"/>
          </p:cNvCxnSpPr>
          <p:nvPr/>
        </p:nvCxnSpPr>
        <p:spPr>
          <a:xfrm flipH="1">
            <a:off x="5530250" y="1213950"/>
            <a:ext cx="2008200" cy="2351100"/>
          </a:xfrm>
          <a:prstGeom prst="straightConnector1">
            <a:avLst/>
          </a:prstGeom>
          <a:noFill/>
          <a:ln w="28575" cap="flat" cmpd="sng">
            <a:solidFill>
              <a:schemeClr val="accent6"/>
            </a:solidFill>
            <a:prstDash val="solid"/>
            <a:round/>
            <a:headEnd type="none" w="med" len="med"/>
            <a:tailEnd type="triangle" w="med" len="med"/>
          </a:ln>
        </p:spPr>
      </p:cxn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p31"/>
          <p:cNvSpPr txBox="1">
            <a:spLocks noGrp="1"/>
          </p:cNvSpPr>
          <p:nvPr>
            <p:ph type="title"/>
          </p:nvPr>
        </p:nvSpPr>
        <p:spPr>
          <a:xfrm>
            <a:off x="455925" y="8367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Electronics Test Overview</a:t>
            </a:r>
            <a:endParaRPr/>
          </a:p>
        </p:txBody>
      </p:sp>
      <p:sp>
        <p:nvSpPr>
          <p:cNvPr id="238" name="Google Shape;238;p31"/>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19</a:t>
            </a:fld>
            <a:endParaRPr/>
          </a:p>
        </p:txBody>
      </p:sp>
      <p:graphicFrame>
        <p:nvGraphicFramePr>
          <p:cNvPr id="239" name="Google Shape;239;p31"/>
          <p:cNvGraphicFramePr/>
          <p:nvPr/>
        </p:nvGraphicFramePr>
        <p:xfrm>
          <a:off x="448088" y="1054100"/>
          <a:ext cx="3000000" cy="3000000"/>
        </p:xfrm>
        <a:graphic>
          <a:graphicData uri="http://schemas.openxmlformats.org/drawingml/2006/table">
            <a:tbl>
              <a:tblPr>
                <a:noFill/>
                <a:tableStyleId>{AF388F0D-4368-441D-B308-41BFA6E224ED}</a:tableStyleId>
              </a:tblPr>
              <a:tblGrid>
                <a:gridCol w="2521425">
                  <a:extLst>
                    <a:ext uri="{9D8B030D-6E8A-4147-A177-3AD203B41FA5}">
                      <a16:colId xmlns:a16="http://schemas.microsoft.com/office/drawing/2014/main" val="20000"/>
                    </a:ext>
                  </a:extLst>
                </a:gridCol>
                <a:gridCol w="1661900">
                  <a:extLst>
                    <a:ext uri="{9D8B030D-6E8A-4147-A177-3AD203B41FA5}">
                      <a16:colId xmlns:a16="http://schemas.microsoft.com/office/drawing/2014/main" val="20001"/>
                    </a:ext>
                  </a:extLst>
                </a:gridCol>
                <a:gridCol w="1661900">
                  <a:extLst>
                    <a:ext uri="{9D8B030D-6E8A-4147-A177-3AD203B41FA5}">
                      <a16:colId xmlns:a16="http://schemas.microsoft.com/office/drawing/2014/main" val="20002"/>
                    </a:ext>
                  </a:extLst>
                </a:gridCol>
                <a:gridCol w="1596525">
                  <a:extLst>
                    <a:ext uri="{9D8B030D-6E8A-4147-A177-3AD203B41FA5}">
                      <a16:colId xmlns:a16="http://schemas.microsoft.com/office/drawing/2014/main" val="20003"/>
                    </a:ext>
                  </a:extLst>
                </a:gridCol>
                <a:gridCol w="806050">
                  <a:extLst>
                    <a:ext uri="{9D8B030D-6E8A-4147-A177-3AD203B41FA5}">
                      <a16:colId xmlns:a16="http://schemas.microsoft.com/office/drawing/2014/main" val="20004"/>
                    </a:ext>
                  </a:extLst>
                </a:gridCol>
              </a:tblGrid>
              <a:tr h="433800">
                <a:tc>
                  <a:txBody>
                    <a:bodyPr/>
                    <a:lstStyle/>
                    <a:p>
                      <a:pPr marL="0" lvl="0" indent="0" algn="ctr" rtl="0">
                        <a:spcBef>
                          <a:spcPts val="0"/>
                        </a:spcBef>
                        <a:spcAft>
                          <a:spcPts val="0"/>
                        </a:spcAft>
                        <a:buNone/>
                      </a:pPr>
                      <a:r>
                        <a:rPr lang="en">
                          <a:solidFill>
                            <a:srgbClr val="FFFFFF"/>
                          </a:solidFill>
                          <a:latin typeface="Average"/>
                          <a:ea typeface="Average"/>
                          <a:cs typeface="Average"/>
                          <a:sym typeface="Average"/>
                        </a:rPr>
                        <a:t>Test Description</a:t>
                      </a:r>
                      <a:endParaRPr>
                        <a:solidFill>
                          <a:srgbClr val="FFFFFF"/>
                        </a:solidFill>
                        <a:latin typeface="Average"/>
                        <a:ea typeface="Average"/>
                        <a:cs typeface="Average"/>
                        <a:sym typeface="Average"/>
                      </a:endParaRPr>
                    </a:p>
                  </a:txBody>
                  <a:tcPr marL="91425" marR="91425" marT="91425" marB="91425">
                    <a:lnB w="9525" cap="flat" cmpd="sng">
                      <a:solidFill>
                        <a:srgbClr val="9E9E9E"/>
                      </a:solidFill>
                      <a:prstDash val="solid"/>
                      <a:round/>
                      <a:headEnd type="none" w="sm" len="sm"/>
                      <a:tailEnd type="none" w="sm" len="sm"/>
                    </a:lnB>
                    <a:solidFill>
                      <a:srgbClr val="666666"/>
                    </a:solidFill>
                  </a:tcPr>
                </a:tc>
                <a:tc>
                  <a:txBody>
                    <a:bodyPr/>
                    <a:lstStyle/>
                    <a:p>
                      <a:pPr marL="0" lvl="0" indent="0" algn="ctr" rtl="0">
                        <a:spcBef>
                          <a:spcPts val="0"/>
                        </a:spcBef>
                        <a:spcAft>
                          <a:spcPts val="0"/>
                        </a:spcAft>
                        <a:buNone/>
                      </a:pPr>
                      <a:r>
                        <a:rPr lang="en">
                          <a:solidFill>
                            <a:srgbClr val="FFFFFF"/>
                          </a:solidFill>
                          <a:latin typeface="Average"/>
                          <a:ea typeface="Average"/>
                          <a:cs typeface="Average"/>
                          <a:sym typeface="Average"/>
                        </a:rPr>
                        <a:t>Relevant Requirement</a:t>
                      </a:r>
                      <a:endParaRPr>
                        <a:solidFill>
                          <a:srgbClr val="FFFFFF"/>
                        </a:solidFill>
                        <a:latin typeface="Average"/>
                        <a:ea typeface="Average"/>
                        <a:cs typeface="Average"/>
                        <a:sym typeface="Average"/>
                      </a:endParaRPr>
                    </a:p>
                  </a:txBody>
                  <a:tcPr marL="91425" marR="91425" marT="91425" marB="91425">
                    <a:lnB w="9525" cap="flat" cmpd="sng">
                      <a:solidFill>
                        <a:srgbClr val="9E9E9E"/>
                      </a:solidFill>
                      <a:prstDash val="solid"/>
                      <a:round/>
                      <a:headEnd type="none" w="sm" len="sm"/>
                      <a:tailEnd type="none" w="sm" len="sm"/>
                    </a:lnB>
                    <a:solidFill>
                      <a:srgbClr val="666666"/>
                    </a:solidFill>
                  </a:tcPr>
                </a:tc>
                <a:tc>
                  <a:txBody>
                    <a:bodyPr/>
                    <a:lstStyle/>
                    <a:p>
                      <a:pPr marL="0" lvl="0" indent="0" algn="ctr" rtl="0">
                        <a:spcBef>
                          <a:spcPts val="0"/>
                        </a:spcBef>
                        <a:spcAft>
                          <a:spcPts val="0"/>
                        </a:spcAft>
                        <a:buNone/>
                      </a:pPr>
                      <a:r>
                        <a:rPr lang="en">
                          <a:solidFill>
                            <a:srgbClr val="FFFFFF"/>
                          </a:solidFill>
                          <a:latin typeface="Average"/>
                          <a:ea typeface="Average"/>
                          <a:cs typeface="Average"/>
                          <a:sym typeface="Average"/>
                        </a:rPr>
                        <a:t>Location</a:t>
                      </a:r>
                      <a:endParaRPr>
                        <a:solidFill>
                          <a:srgbClr val="FFFFFF"/>
                        </a:solidFill>
                        <a:latin typeface="Average"/>
                        <a:ea typeface="Average"/>
                        <a:cs typeface="Average"/>
                        <a:sym typeface="Average"/>
                      </a:endParaRPr>
                    </a:p>
                  </a:txBody>
                  <a:tcPr marL="91425" marR="91425" marT="91425" marB="91425">
                    <a:solidFill>
                      <a:srgbClr val="666666"/>
                    </a:solidFill>
                  </a:tcPr>
                </a:tc>
                <a:tc>
                  <a:txBody>
                    <a:bodyPr/>
                    <a:lstStyle/>
                    <a:p>
                      <a:pPr marL="0" lvl="0" indent="0" algn="ctr" rtl="0">
                        <a:spcBef>
                          <a:spcPts val="0"/>
                        </a:spcBef>
                        <a:spcAft>
                          <a:spcPts val="0"/>
                        </a:spcAft>
                        <a:buNone/>
                      </a:pPr>
                      <a:r>
                        <a:rPr lang="en">
                          <a:solidFill>
                            <a:srgbClr val="FFFFFF"/>
                          </a:solidFill>
                          <a:latin typeface="Average"/>
                          <a:ea typeface="Average"/>
                          <a:cs typeface="Average"/>
                          <a:sym typeface="Average"/>
                        </a:rPr>
                        <a:t>Equipment</a:t>
                      </a:r>
                      <a:endParaRPr>
                        <a:solidFill>
                          <a:srgbClr val="FFFFFF"/>
                        </a:solidFill>
                        <a:latin typeface="Average"/>
                        <a:ea typeface="Average"/>
                        <a:cs typeface="Average"/>
                        <a:sym typeface="Average"/>
                      </a:endParaRPr>
                    </a:p>
                  </a:txBody>
                  <a:tcPr marL="91425" marR="91425" marT="91425" marB="91425">
                    <a:solidFill>
                      <a:srgbClr val="666666"/>
                    </a:solidFill>
                  </a:tcPr>
                </a:tc>
                <a:tc>
                  <a:txBody>
                    <a:bodyPr/>
                    <a:lstStyle/>
                    <a:p>
                      <a:pPr marL="0" lvl="0" indent="0" algn="ctr" rtl="0">
                        <a:spcBef>
                          <a:spcPts val="0"/>
                        </a:spcBef>
                        <a:spcAft>
                          <a:spcPts val="0"/>
                        </a:spcAft>
                        <a:buNone/>
                      </a:pPr>
                      <a:r>
                        <a:rPr lang="en">
                          <a:solidFill>
                            <a:srgbClr val="FFFFFF"/>
                          </a:solidFill>
                          <a:latin typeface="Average"/>
                          <a:ea typeface="Average"/>
                          <a:cs typeface="Average"/>
                          <a:sym typeface="Average"/>
                        </a:rPr>
                        <a:t>Result</a:t>
                      </a:r>
                      <a:endParaRPr>
                        <a:solidFill>
                          <a:srgbClr val="FFFFFF"/>
                        </a:solidFill>
                        <a:latin typeface="Average"/>
                        <a:ea typeface="Average"/>
                        <a:cs typeface="Average"/>
                        <a:sym typeface="Average"/>
                      </a:endParaRPr>
                    </a:p>
                  </a:txBody>
                  <a:tcPr marL="91425" marR="91425" marT="91425" marB="91425">
                    <a:solidFill>
                      <a:srgbClr val="666666"/>
                    </a:solidFill>
                  </a:tcPr>
                </a:tc>
                <a:extLst>
                  <a:ext uri="{0D108BD9-81ED-4DB2-BD59-A6C34878D82A}">
                    <a16:rowId xmlns:a16="http://schemas.microsoft.com/office/drawing/2014/main" val="10000"/>
                  </a:ext>
                </a:extLst>
              </a:tr>
              <a:tr h="688275">
                <a:tc>
                  <a:txBody>
                    <a:bodyPr/>
                    <a:lstStyle/>
                    <a:p>
                      <a:pPr marL="0" lvl="0" indent="0" algn="l" rtl="0">
                        <a:spcBef>
                          <a:spcPts val="0"/>
                        </a:spcBef>
                        <a:spcAft>
                          <a:spcPts val="0"/>
                        </a:spcAft>
                        <a:buNone/>
                      </a:pPr>
                      <a:r>
                        <a:rPr lang="en">
                          <a:solidFill>
                            <a:srgbClr val="CACACA"/>
                          </a:solidFill>
                          <a:latin typeface="Average"/>
                          <a:ea typeface="Average"/>
                          <a:cs typeface="Average"/>
                          <a:sym typeface="Average"/>
                        </a:rPr>
                        <a:t>Transimpedance amplifier converts current to voltage with expected gain</a:t>
                      </a:r>
                      <a:endParaRPr>
                        <a:solidFill>
                          <a:srgbClr val="CACACA"/>
                        </a:solidFill>
                        <a:latin typeface="Average"/>
                        <a:ea typeface="Average"/>
                        <a:cs typeface="Average"/>
                        <a:sym typeface="Average"/>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a:solidFill>
                            <a:srgbClr val="CACACA"/>
                          </a:solidFill>
                          <a:latin typeface="Average"/>
                          <a:ea typeface="Average"/>
                          <a:cs typeface="Average"/>
                          <a:sym typeface="Average"/>
                        </a:rPr>
                        <a:t>1.5: Dynamic range</a:t>
                      </a:r>
                      <a:endParaRPr>
                        <a:solidFill>
                          <a:srgbClr val="CACACA"/>
                        </a:solidFill>
                        <a:latin typeface="Average"/>
                        <a:ea typeface="Average"/>
                        <a:cs typeface="Average"/>
                        <a:sym typeface="Average"/>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rowSpan="4">
                  <a:txBody>
                    <a:bodyPr/>
                    <a:lstStyle/>
                    <a:p>
                      <a:pPr marL="0" lvl="0" indent="0" algn="ctr" rtl="0">
                        <a:spcBef>
                          <a:spcPts val="0"/>
                        </a:spcBef>
                        <a:spcAft>
                          <a:spcPts val="0"/>
                        </a:spcAft>
                        <a:buNone/>
                      </a:pPr>
                      <a:r>
                        <a:rPr lang="en">
                          <a:solidFill>
                            <a:schemeClr val="accent3"/>
                          </a:solidFill>
                          <a:latin typeface="Average"/>
                          <a:ea typeface="Average"/>
                          <a:cs typeface="Average"/>
                          <a:sym typeface="Average"/>
                        </a:rPr>
                        <a:t>Electronics Lab</a:t>
                      </a:r>
                      <a:endParaRPr>
                        <a:solidFill>
                          <a:schemeClr val="accent3"/>
                        </a:solidFill>
                        <a:latin typeface="Average"/>
                        <a:ea typeface="Average"/>
                        <a:cs typeface="Average"/>
                        <a:sym typeface="Average"/>
                      </a:endParaRPr>
                    </a:p>
                  </a:txBody>
                  <a:tcPr marL="91425" marR="91425" marT="91425" marB="91425" anchor="ctr">
                    <a:lnL w="9525" cap="flat" cmpd="sng">
                      <a:solidFill>
                        <a:srgbClr val="9E9E9E"/>
                      </a:solidFill>
                      <a:prstDash val="solid"/>
                      <a:round/>
                      <a:headEnd type="none" w="sm" len="sm"/>
                      <a:tailEnd type="none" w="sm" len="sm"/>
                    </a:lnL>
                  </a:tcPr>
                </a:tc>
                <a:tc>
                  <a:txBody>
                    <a:bodyPr/>
                    <a:lstStyle/>
                    <a:p>
                      <a:pPr marL="0" lvl="0" indent="0" algn="l" rtl="0">
                        <a:spcBef>
                          <a:spcPts val="0"/>
                        </a:spcBef>
                        <a:spcAft>
                          <a:spcPts val="0"/>
                        </a:spcAft>
                        <a:buNone/>
                      </a:pPr>
                      <a:r>
                        <a:rPr lang="en">
                          <a:solidFill>
                            <a:schemeClr val="accent3"/>
                          </a:solidFill>
                          <a:latin typeface="Average"/>
                          <a:ea typeface="Average"/>
                          <a:cs typeface="Average"/>
                          <a:sym typeface="Average"/>
                        </a:rPr>
                        <a:t>Resistors, Multimeter</a:t>
                      </a:r>
                      <a:endParaRPr>
                        <a:solidFill>
                          <a:schemeClr val="accent3"/>
                        </a:solidFill>
                        <a:latin typeface="Average"/>
                        <a:ea typeface="Average"/>
                        <a:cs typeface="Average"/>
                        <a:sym typeface="Average"/>
                      </a:endParaRPr>
                    </a:p>
                  </a:txBody>
                  <a:tcPr marL="91425" marR="91425" marT="91425" marB="91425"/>
                </a:tc>
                <a:tc>
                  <a:txBody>
                    <a:bodyPr/>
                    <a:lstStyle/>
                    <a:p>
                      <a:pPr marL="0" lvl="0" indent="0" algn="ctr" rtl="0">
                        <a:spcBef>
                          <a:spcPts val="0"/>
                        </a:spcBef>
                        <a:spcAft>
                          <a:spcPts val="0"/>
                        </a:spcAft>
                        <a:buNone/>
                      </a:pPr>
                      <a:r>
                        <a:rPr lang="en">
                          <a:solidFill>
                            <a:srgbClr val="00FF00"/>
                          </a:solidFill>
                          <a:latin typeface="Average"/>
                          <a:ea typeface="Average"/>
                          <a:cs typeface="Average"/>
                          <a:sym typeface="Average"/>
                        </a:rPr>
                        <a:t>Success</a:t>
                      </a:r>
                      <a:endParaRPr>
                        <a:solidFill>
                          <a:srgbClr val="00FF00"/>
                        </a:solidFill>
                        <a:latin typeface="Average"/>
                        <a:ea typeface="Average"/>
                        <a:cs typeface="Average"/>
                        <a:sym typeface="Average"/>
                      </a:endParaRPr>
                    </a:p>
                  </a:txBody>
                  <a:tcPr marL="91425" marR="91425" marT="91425" marB="91425"/>
                </a:tc>
                <a:extLst>
                  <a:ext uri="{0D108BD9-81ED-4DB2-BD59-A6C34878D82A}">
                    <a16:rowId xmlns:a16="http://schemas.microsoft.com/office/drawing/2014/main" val="10001"/>
                  </a:ext>
                </a:extLst>
              </a:tr>
              <a:tr h="688275">
                <a:tc>
                  <a:txBody>
                    <a:bodyPr/>
                    <a:lstStyle/>
                    <a:p>
                      <a:pPr marL="0" lvl="0" indent="0" algn="l" rtl="0">
                        <a:spcBef>
                          <a:spcPts val="0"/>
                        </a:spcBef>
                        <a:spcAft>
                          <a:spcPts val="0"/>
                        </a:spcAft>
                        <a:buNone/>
                      </a:pPr>
                      <a:r>
                        <a:rPr lang="en">
                          <a:solidFill>
                            <a:srgbClr val="CACACA"/>
                          </a:solidFill>
                          <a:latin typeface="Average"/>
                          <a:ea typeface="Average"/>
                          <a:cs typeface="Average"/>
                          <a:sym typeface="Average"/>
                        </a:rPr>
                        <a:t>Digital power plane is regulated to 3.3V</a:t>
                      </a:r>
                      <a:endParaRPr>
                        <a:solidFill>
                          <a:srgbClr val="CACACA"/>
                        </a:solidFill>
                        <a:latin typeface="Average"/>
                        <a:ea typeface="Average"/>
                        <a:cs typeface="Average"/>
                        <a:sym typeface="Average"/>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a:solidFill>
                            <a:schemeClr val="accent3"/>
                          </a:solidFill>
                          <a:latin typeface="Average"/>
                          <a:ea typeface="Average"/>
                          <a:cs typeface="Average"/>
                          <a:sym typeface="Average"/>
                        </a:rPr>
                        <a:t>3.0: Electronics System</a:t>
                      </a:r>
                      <a:endParaRPr>
                        <a:solidFill>
                          <a:srgbClr val="CACACA"/>
                        </a:solidFill>
                        <a:latin typeface="Average"/>
                        <a:ea typeface="Average"/>
                        <a:cs typeface="Average"/>
                        <a:sym typeface="Average"/>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vMerge="1">
                  <a:txBody>
                    <a:bodyPr/>
                    <a:lstStyle/>
                    <a:p>
                      <a:endParaRPr lang="en-US"/>
                    </a:p>
                  </a:txBody>
                  <a:tcPr/>
                </a:tc>
                <a:tc>
                  <a:txBody>
                    <a:bodyPr/>
                    <a:lstStyle/>
                    <a:p>
                      <a:pPr marL="0" lvl="0" indent="0" algn="l" rtl="0">
                        <a:spcBef>
                          <a:spcPts val="0"/>
                        </a:spcBef>
                        <a:spcAft>
                          <a:spcPts val="0"/>
                        </a:spcAft>
                        <a:buNone/>
                      </a:pPr>
                      <a:r>
                        <a:rPr lang="en">
                          <a:solidFill>
                            <a:schemeClr val="accent3"/>
                          </a:solidFill>
                          <a:latin typeface="Average"/>
                          <a:ea typeface="Average"/>
                          <a:cs typeface="Average"/>
                          <a:sym typeface="Average"/>
                        </a:rPr>
                        <a:t>Multimeter</a:t>
                      </a:r>
                      <a:endParaRPr>
                        <a:solidFill>
                          <a:schemeClr val="accent3"/>
                        </a:solidFill>
                        <a:latin typeface="Average"/>
                        <a:ea typeface="Average"/>
                        <a:cs typeface="Average"/>
                        <a:sym typeface="Average"/>
                      </a:endParaRPr>
                    </a:p>
                  </a:txBody>
                  <a:tcPr marL="91425" marR="91425" marT="91425" marB="91425"/>
                </a:tc>
                <a:tc>
                  <a:txBody>
                    <a:bodyPr/>
                    <a:lstStyle/>
                    <a:p>
                      <a:pPr marL="0" lvl="0" indent="0" algn="ctr" rtl="0">
                        <a:spcBef>
                          <a:spcPts val="0"/>
                        </a:spcBef>
                        <a:spcAft>
                          <a:spcPts val="0"/>
                        </a:spcAft>
                        <a:buNone/>
                      </a:pPr>
                      <a:r>
                        <a:rPr lang="en">
                          <a:solidFill>
                            <a:srgbClr val="00FF00"/>
                          </a:solidFill>
                          <a:latin typeface="Average"/>
                          <a:ea typeface="Average"/>
                          <a:cs typeface="Average"/>
                          <a:sym typeface="Average"/>
                        </a:rPr>
                        <a:t>Success</a:t>
                      </a:r>
                      <a:endParaRPr>
                        <a:solidFill>
                          <a:srgbClr val="00FF00"/>
                        </a:solidFill>
                        <a:latin typeface="Average"/>
                        <a:ea typeface="Average"/>
                        <a:cs typeface="Average"/>
                        <a:sym typeface="Average"/>
                      </a:endParaRPr>
                    </a:p>
                  </a:txBody>
                  <a:tcPr marL="91425" marR="91425" marT="91425" marB="91425"/>
                </a:tc>
                <a:extLst>
                  <a:ext uri="{0D108BD9-81ED-4DB2-BD59-A6C34878D82A}">
                    <a16:rowId xmlns:a16="http://schemas.microsoft.com/office/drawing/2014/main" val="10002"/>
                  </a:ext>
                </a:extLst>
              </a:tr>
              <a:tr h="688275">
                <a:tc>
                  <a:txBody>
                    <a:bodyPr/>
                    <a:lstStyle/>
                    <a:p>
                      <a:pPr marL="0" lvl="0" indent="0" algn="l" rtl="0">
                        <a:spcBef>
                          <a:spcPts val="0"/>
                        </a:spcBef>
                        <a:spcAft>
                          <a:spcPts val="0"/>
                        </a:spcAft>
                        <a:buNone/>
                      </a:pPr>
                      <a:r>
                        <a:rPr lang="en">
                          <a:solidFill>
                            <a:srgbClr val="CACACA"/>
                          </a:solidFill>
                          <a:latin typeface="Average"/>
                          <a:ea typeface="Average"/>
                          <a:cs typeface="Average"/>
                          <a:sym typeface="Average"/>
                        </a:rPr>
                        <a:t>Analog power plane is regulated to +/- 5V</a:t>
                      </a:r>
                      <a:endParaRPr>
                        <a:solidFill>
                          <a:srgbClr val="CACACA"/>
                        </a:solidFill>
                        <a:latin typeface="Average"/>
                        <a:ea typeface="Average"/>
                        <a:cs typeface="Average"/>
                        <a:sym typeface="Average"/>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a:solidFill>
                            <a:schemeClr val="accent3"/>
                          </a:solidFill>
                          <a:latin typeface="Average"/>
                          <a:ea typeface="Average"/>
                          <a:cs typeface="Average"/>
                          <a:sym typeface="Average"/>
                        </a:rPr>
                        <a:t>3.0: Electronics System</a:t>
                      </a:r>
                      <a:endParaRPr>
                        <a:solidFill>
                          <a:srgbClr val="CACACA"/>
                        </a:solidFill>
                        <a:latin typeface="Average"/>
                        <a:ea typeface="Average"/>
                        <a:cs typeface="Average"/>
                        <a:sym typeface="Average"/>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vMerge="1">
                  <a:txBody>
                    <a:bodyPr/>
                    <a:lstStyle/>
                    <a:p>
                      <a:endParaRPr lang="en-US"/>
                    </a:p>
                  </a:txBody>
                  <a:tcPr/>
                </a:tc>
                <a:tc>
                  <a:txBody>
                    <a:bodyPr/>
                    <a:lstStyle/>
                    <a:p>
                      <a:pPr marL="0" lvl="0" indent="0" algn="l" rtl="0">
                        <a:spcBef>
                          <a:spcPts val="0"/>
                        </a:spcBef>
                        <a:spcAft>
                          <a:spcPts val="0"/>
                        </a:spcAft>
                        <a:buNone/>
                      </a:pPr>
                      <a:r>
                        <a:rPr lang="en">
                          <a:solidFill>
                            <a:schemeClr val="accent3"/>
                          </a:solidFill>
                          <a:latin typeface="Average"/>
                          <a:ea typeface="Average"/>
                          <a:cs typeface="Average"/>
                          <a:sym typeface="Average"/>
                        </a:rPr>
                        <a:t>Multimeter</a:t>
                      </a:r>
                      <a:endParaRPr>
                        <a:solidFill>
                          <a:schemeClr val="accent3"/>
                        </a:solidFill>
                        <a:latin typeface="Average"/>
                        <a:ea typeface="Average"/>
                        <a:cs typeface="Average"/>
                        <a:sym typeface="Average"/>
                      </a:endParaRPr>
                    </a:p>
                  </a:txBody>
                  <a:tcPr marL="91425" marR="91425" marT="91425" marB="91425"/>
                </a:tc>
                <a:tc>
                  <a:txBody>
                    <a:bodyPr/>
                    <a:lstStyle/>
                    <a:p>
                      <a:pPr marL="0" lvl="0" indent="0" algn="ctr" rtl="0">
                        <a:spcBef>
                          <a:spcPts val="0"/>
                        </a:spcBef>
                        <a:spcAft>
                          <a:spcPts val="0"/>
                        </a:spcAft>
                        <a:buNone/>
                      </a:pPr>
                      <a:r>
                        <a:rPr lang="en">
                          <a:solidFill>
                            <a:srgbClr val="00FF00"/>
                          </a:solidFill>
                          <a:latin typeface="Average"/>
                          <a:ea typeface="Average"/>
                          <a:cs typeface="Average"/>
                          <a:sym typeface="Average"/>
                        </a:rPr>
                        <a:t>Success</a:t>
                      </a:r>
                      <a:endParaRPr>
                        <a:solidFill>
                          <a:srgbClr val="00FF00"/>
                        </a:solidFill>
                        <a:latin typeface="Average"/>
                        <a:ea typeface="Average"/>
                        <a:cs typeface="Average"/>
                        <a:sym typeface="Average"/>
                      </a:endParaRPr>
                    </a:p>
                  </a:txBody>
                  <a:tcPr marL="91425" marR="91425" marT="91425" marB="91425"/>
                </a:tc>
                <a:extLst>
                  <a:ext uri="{0D108BD9-81ED-4DB2-BD59-A6C34878D82A}">
                    <a16:rowId xmlns:a16="http://schemas.microsoft.com/office/drawing/2014/main" val="10003"/>
                  </a:ext>
                </a:extLst>
              </a:tr>
              <a:tr h="594325">
                <a:tc>
                  <a:txBody>
                    <a:bodyPr/>
                    <a:lstStyle/>
                    <a:p>
                      <a:pPr marL="0" lvl="0" indent="0" algn="l" rtl="0">
                        <a:spcBef>
                          <a:spcPts val="0"/>
                        </a:spcBef>
                        <a:spcAft>
                          <a:spcPts val="0"/>
                        </a:spcAft>
                        <a:buNone/>
                      </a:pPr>
                      <a:r>
                        <a:rPr lang="en">
                          <a:solidFill>
                            <a:srgbClr val="CACACA"/>
                          </a:solidFill>
                          <a:latin typeface="Average"/>
                          <a:ea typeface="Average"/>
                          <a:cs typeface="Average"/>
                          <a:sym typeface="Average"/>
                        </a:rPr>
                        <a:t>Microcontroller interfaces with a PC</a:t>
                      </a:r>
                      <a:endParaRPr>
                        <a:solidFill>
                          <a:srgbClr val="CACACA"/>
                        </a:solidFill>
                        <a:latin typeface="Average"/>
                        <a:ea typeface="Average"/>
                        <a:cs typeface="Average"/>
                        <a:sym typeface="Average"/>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a:solidFill>
                            <a:srgbClr val="CACACA"/>
                          </a:solidFill>
                          <a:latin typeface="Average"/>
                          <a:ea typeface="Average"/>
                          <a:cs typeface="Average"/>
                          <a:sym typeface="Average"/>
                        </a:rPr>
                        <a:t>3.3.1: Data Output Method</a:t>
                      </a:r>
                      <a:endParaRPr>
                        <a:solidFill>
                          <a:srgbClr val="CACACA"/>
                        </a:solidFill>
                        <a:latin typeface="Average"/>
                        <a:ea typeface="Average"/>
                        <a:cs typeface="Average"/>
                        <a:sym typeface="Average"/>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vMerge="1">
                  <a:txBody>
                    <a:bodyPr/>
                    <a:lstStyle/>
                    <a:p>
                      <a:endParaRPr lang="en-US"/>
                    </a:p>
                  </a:txBody>
                  <a:tcPr/>
                </a:tc>
                <a:tc>
                  <a:txBody>
                    <a:bodyPr/>
                    <a:lstStyle/>
                    <a:p>
                      <a:pPr marL="0" lvl="0" indent="0" algn="l" rtl="0">
                        <a:spcBef>
                          <a:spcPts val="0"/>
                        </a:spcBef>
                        <a:spcAft>
                          <a:spcPts val="0"/>
                        </a:spcAft>
                        <a:buNone/>
                      </a:pPr>
                      <a:r>
                        <a:rPr lang="en">
                          <a:solidFill>
                            <a:schemeClr val="accent3"/>
                          </a:solidFill>
                          <a:latin typeface="Average"/>
                          <a:ea typeface="Average"/>
                          <a:cs typeface="Average"/>
                          <a:sym typeface="Average"/>
                        </a:rPr>
                        <a:t>PC</a:t>
                      </a:r>
                      <a:endParaRPr>
                        <a:solidFill>
                          <a:schemeClr val="accent3"/>
                        </a:solidFill>
                        <a:latin typeface="Average"/>
                        <a:ea typeface="Average"/>
                        <a:cs typeface="Average"/>
                        <a:sym typeface="Average"/>
                      </a:endParaRPr>
                    </a:p>
                  </a:txBody>
                  <a:tcPr marL="91425" marR="91425" marT="91425" marB="91425"/>
                </a:tc>
                <a:tc>
                  <a:txBody>
                    <a:bodyPr/>
                    <a:lstStyle/>
                    <a:p>
                      <a:pPr marL="0" lvl="0" indent="0" algn="ctr" rtl="0">
                        <a:spcBef>
                          <a:spcPts val="0"/>
                        </a:spcBef>
                        <a:spcAft>
                          <a:spcPts val="0"/>
                        </a:spcAft>
                        <a:buNone/>
                      </a:pPr>
                      <a:r>
                        <a:rPr lang="en">
                          <a:solidFill>
                            <a:srgbClr val="00FF00"/>
                          </a:solidFill>
                          <a:latin typeface="Average"/>
                          <a:ea typeface="Average"/>
                          <a:cs typeface="Average"/>
                          <a:sym typeface="Average"/>
                        </a:rPr>
                        <a:t>Success</a:t>
                      </a:r>
                      <a:endParaRPr>
                        <a:solidFill>
                          <a:srgbClr val="00FF00"/>
                        </a:solidFill>
                        <a:latin typeface="Average"/>
                        <a:ea typeface="Average"/>
                        <a:cs typeface="Average"/>
                        <a:sym typeface="Average"/>
                      </a:endParaRPr>
                    </a:p>
                  </a:txBody>
                  <a:tcPr marL="91425" marR="91425" marT="91425" marB="91425"/>
                </a:tc>
                <a:extLst>
                  <a:ext uri="{0D108BD9-81ED-4DB2-BD59-A6C34878D82A}">
                    <a16:rowId xmlns:a16="http://schemas.microsoft.com/office/drawing/2014/main" val="10004"/>
                  </a:ext>
                </a:extLst>
              </a:tr>
            </a:tbl>
          </a:graphicData>
        </a:graphic>
      </p:graphicFrame>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14"/>
          <p:cNvSpPr txBox="1">
            <a:spLocks noGrp="1"/>
          </p:cNvSpPr>
          <p:nvPr>
            <p:ph type="title"/>
          </p:nvPr>
        </p:nvSpPr>
        <p:spPr>
          <a:xfrm>
            <a:off x="346050" y="8367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Agenda</a:t>
            </a:r>
            <a:endParaRPr/>
          </a:p>
        </p:txBody>
      </p:sp>
      <p:sp>
        <p:nvSpPr>
          <p:cNvPr id="95" name="Google Shape;95;p14"/>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a:t>
            </a:fld>
            <a:endParaRPr/>
          </a:p>
        </p:txBody>
      </p:sp>
      <p:sp>
        <p:nvSpPr>
          <p:cNvPr id="96" name="Google Shape;96;p14"/>
          <p:cNvSpPr txBox="1">
            <a:spLocks noGrp="1"/>
          </p:cNvSpPr>
          <p:nvPr>
            <p:ph type="body" idx="1"/>
          </p:nvPr>
        </p:nvSpPr>
        <p:spPr>
          <a:xfrm>
            <a:off x="540950" y="959125"/>
            <a:ext cx="4218000" cy="38106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chemeClr val="lt2"/>
              </a:buClr>
              <a:buSzPts val="1800"/>
              <a:buAutoNum type="arabicPeriod"/>
            </a:pPr>
            <a:r>
              <a:rPr lang="en" u="sng">
                <a:solidFill>
                  <a:schemeClr val="hlink"/>
                </a:solidFill>
                <a:hlinkClick r:id="rId3" action="ppaction://hlinksldjump"/>
              </a:rPr>
              <a:t>Project Purpose</a:t>
            </a:r>
            <a:endParaRPr>
              <a:solidFill>
                <a:schemeClr val="lt2"/>
              </a:solidFill>
            </a:endParaRPr>
          </a:p>
          <a:p>
            <a:pPr marL="457200" lvl="0" indent="-342900" algn="l" rtl="0">
              <a:spcBef>
                <a:spcPts val="0"/>
              </a:spcBef>
              <a:spcAft>
                <a:spcPts val="0"/>
              </a:spcAft>
              <a:buClr>
                <a:schemeClr val="lt2"/>
              </a:buClr>
              <a:buSzPts val="1800"/>
              <a:buAutoNum type="arabicPeriod"/>
            </a:pPr>
            <a:r>
              <a:rPr lang="en" u="sng">
                <a:solidFill>
                  <a:schemeClr val="hlink"/>
                </a:solidFill>
                <a:hlinkClick r:id="rId4" action="ppaction://hlinksldjump"/>
              </a:rPr>
              <a:t>Design Description</a:t>
            </a:r>
            <a:endParaRPr>
              <a:solidFill>
                <a:schemeClr val="lt2"/>
              </a:solidFill>
            </a:endParaRPr>
          </a:p>
          <a:p>
            <a:pPr marL="457200" lvl="0" indent="-342900" algn="l" rtl="0">
              <a:spcBef>
                <a:spcPts val="0"/>
              </a:spcBef>
              <a:spcAft>
                <a:spcPts val="0"/>
              </a:spcAft>
              <a:buClr>
                <a:schemeClr val="lt2"/>
              </a:buClr>
              <a:buSzPts val="1800"/>
              <a:buAutoNum type="arabicPeriod"/>
            </a:pPr>
            <a:r>
              <a:rPr lang="en" u="sng">
                <a:solidFill>
                  <a:schemeClr val="hlink"/>
                </a:solidFill>
                <a:hlinkClick r:id="rId5" action="ppaction://hlinksldjump"/>
              </a:rPr>
              <a:t>Test Overview</a:t>
            </a:r>
            <a:endParaRPr>
              <a:solidFill>
                <a:schemeClr val="lt2"/>
              </a:solidFill>
            </a:endParaRPr>
          </a:p>
          <a:p>
            <a:pPr marL="457200" lvl="0" indent="-342900" algn="l" rtl="0">
              <a:spcBef>
                <a:spcPts val="0"/>
              </a:spcBef>
              <a:spcAft>
                <a:spcPts val="0"/>
              </a:spcAft>
              <a:buClr>
                <a:schemeClr val="lt2"/>
              </a:buClr>
              <a:buSzPts val="1800"/>
              <a:buAutoNum type="arabicPeriod"/>
            </a:pPr>
            <a:r>
              <a:rPr lang="en" u="sng">
                <a:solidFill>
                  <a:schemeClr val="hlink"/>
                </a:solidFill>
                <a:hlinkClick r:id="rId6" action="ppaction://hlinksldjump"/>
              </a:rPr>
              <a:t>Test Results</a:t>
            </a:r>
            <a:endParaRPr>
              <a:solidFill>
                <a:schemeClr val="lt2"/>
              </a:solidFill>
            </a:endParaRPr>
          </a:p>
          <a:p>
            <a:pPr marL="457200" lvl="0" indent="-342900" algn="l" rtl="0">
              <a:spcBef>
                <a:spcPts val="0"/>
              </a:spcBef>
              <a:spcAft>
                <a:spcPts val="0"/>
              </a:spcAft>
              <a:buClr>
                <a:schemeClr val="lt2"/>
              </a:buClr>
              <a:buSzPts val="1800"/>
              <a:buAutoNum type="arabicPeriod"/>
            </a:pPr>
            <a:r>
              <a:rPr lang="en" u="sng">
                <a:solidFill>
                  <a:schemeClr val="hlink"/>
                </a:solidFill>
                <a:hlinkClick r:id="rId7" action="ppaction://hlinksldjump"/>
              </a:rPr>
              <a:t>Systems Engineering</a:t>
            </a:r>
            <a:endParaRPr>
              <a:solidFill>
                <a:schemeClr val="lt2"/>
              </a:solidFill>
            </a:endParaRPr>
          </a:p>
          <a:p>
            <a:pPr marL="457200" lvl="0" indent="-342900" algn="l" rtl="0">
              <a:spcBef>
                <a:spcPts val="0"/>
              </a:spcBef>
              <a:spcAft>
                <a:spcPts val="0"/>
              </a:spcAft>
              <a:buClr>
                <a:schemeClr val="lt2"/>
              </a:buClr>
              <a:buSzPts val="1800"/>
              <a:buAutoNum type="arabicPeriod"/>
            </a:pPr>
            <a:r>
              <a:rPr lang="en" u="sng">
                <a:solidFill>
                  <a:schemeClr val="hlink"/>
                </a:solidFill>
                <a:hlinkClick r:id="rId8" action="ppaction://hlinksldjump"/>
              </a:rPr>
              <a:t>Project Management</a:t>
            </a:r>
            <a:endParaRPr>
              <a:solidFill>
                <a:schemeClr val="lt2"/>
              </a:solidFill>
            </a:endParaRPr>
          </a:p>
          <a:p>
            <a:pPr marL="0" lvl="0" indent="0" algn="l" rtl="0">
              <a:spcBef>
                <a:spcPts val="1600"/>
              </a:spcBef>
              <a:spcAft>
                <a:spcPts val="1600"/>
              </a:spcAft>
              <a:buNone/>
            </a:pPr>
            <a:endParaRPr>
              <a:solidFill>
                <a:schemeClr val="lt2"/>
              </a:solidFill>
            </a:endParaRPr>
          </a:p>
        </p:txBody>
      </p:sp>
      <p:sp>
        <p:nvSpPr>
          <p:cNvPr id="97" name="Google Shape;97;p14"/>
          <p:cNvSpPr txBox="1">
            <a:spLocks noGrp="1"/>
          </p:cNvSpPr>
          <p:nvPr>
            <p:ph type="body" idx="1"/>
          </p:nvPr>
        </p:nvSpPr>
        <p:spPr>
          <a:xfrm>
            <a:off x="4724400" y="959125"/>
            <a:ext cx="4218000" cy="38106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rgbClr val="999999"/>
              </a:buClr>
              <a:buSzPts val="1800"/>
              <a:buAutoNum type="arabicPeriod"/>
            </a:pPr>
            <a:r>
              <a:rPr lang="en">
                <a:solidFill>
                  <a:srgbClr val="999999"/>
                </a:solidFill>
              </a:rPr>
              <a:t>Backup Slides</a:t>
            </a:r>
            <a:endParaRPr>
              <a:solidFill>
                <a:srgbClr val="999999"/>
              </a:solidFill>
            </a:endParaRPr>
          </a:p>
          <a:p>
            <a:pPr marL="457200" lvl="0" indent="-342900" algn="l" rtl="0">
              <a:spcBef>
                <a:spcPts val="0"/>
              </a:spcBef>
              <a:spcAft>
                <a:spcPts val="0"/>
              </a:spcAft>
              <a:buClr>
                <a:srgbClr val="999999"/>
              </a:buClr>
              <a:buSzPts val="1800"/>
              <a:buAutoNum type="arabicPeriod"/>
            </a:pPr>
            <a:r>
              <a:rPr lang="en">
                <a:solidFill>
                  <a:srgbClr val="999999"/>
                </a:solidFill>
              </a:rPr>
              <a:t>Mechanical</a:t>
            </a:r>
            <a:endParaRPr>
              <a:solidFill>
                <a:srgbClr val="999999"/>
              </a:solidFill>
            </a:endParaRPr>
          </a:p>
          <a:p>
            <a:pPr marL="457200" lvl="0" indent="-342900" algn="l" rtl="0">
              <a:spcBef>
                <a:spcPts val="0"/>
              </a:spcBef>
              <a:spcAft>
                <a:spcPts val="0"/>
              </a:spcAft>
              <a:buClr>
                <a:srgbClr val="999999"/>
              </a:buClr>
              <a:buSzPts val="1800"/>
              <a:buAutoNum type="arabicPeriod"/>
            </a:pPr>
            <a:r>
              <a:rPr lang="en">
                <a:solidFill>
                  <a:srgbClr val="999999"/>
                </a:solidFill>
              </a:rPr>
              <a:t>Electronics &amp; Software</a:t>
            </a:r>
            <a:endParaRPr>
              <a:solidFill>
                <a:srgbClr val="999999"/>
              </a:solidFill>
            </a:endParaRPr>
          </a:p>
          <a:p>
            <a:pPr marL="457200" lvl="0" indent="-342900" algn="l" rtl="0">
              <a:spcBef>
                <a:spcPts val="0"/>
              </a:spcBef>
              <a:spcAft>
                <a:spcPts val="0"/>
              </a:spcAft>
              <a:buClr>
                <a:srgbClr val="999999"/>
              </a:buClr>
              <a:buSzPts val="1800"/>
              <a:buAutoNum type="arabicPeriod"/>
            </a:pPr>
            <a:r>
              <a:rPr lang="en">
                <a:solidFill>
                  <a:srgbClr val="999999"/>
                </a:solidFill>
              </a:rPr>
              <a:t>Optics</a:t>
            </a:r>
            <a:endParaRPr>
              <a:solidFill>
                <a:srgbClr val="999999"/>
              </a:solidFill>
            </a:endParaRPr>
          </a:p>
          <a:p>
            <a:pPr marL="457200" lvl="0" indent="-342900" algn="l" rtl="0">
              <a:spcBef>
                <a:spcPts val="0"/>
              </a:spcBef>
              <a:spcAft>
                <a:spcPts val="0"/>
              </a:spcAft>
              <a:buClr>
                <a:srgbClr val="999999"/>
              </a:buClr>
              <a:buSzPts val="1800"/>
              <a:buAutoNum type="arabicPeriod"/>
            </a:pPr>
            <a:r>
              <a:rPr lang="en">
                <a:solidFill>
                  <a:srgbClr val="999999"/>
                </a:solidFill>
              </a:rPr>
              <a:t>Integration</a:t>
            </a:r>
            <a:endParaRPr>
              <a:solidFill>
                <a:srgbClr val="999999"/>
              </a:solidFill>
            </a:endParaRPr>
          </a:p>
          <a:p>
            <a:pPr marL="457200" lvl="0" indent="-342900" algn="l" rtl="0">
              <a:spcBef>
                <a:spcPts val="0"/>
              </a:spcBef>
              <a:spcAft>
                <a:spcPts val="0"/>
              </a:spcAft>
              <a:buClr>
                <a:srgbClr val="999999"/>
              </a:buClr>
              <a:buSzPts val="1800"/>
              <a:buAutoNum type="arabicPeriod"/>
            </a:pPr>
            <a:r>
              <a:rPr lang="en">
                <a:solidFill>
                  <a:srgbClr val="999999"/>
                </a:solidFill>
              </a:rPr>
              <a:t>Systems Engineering</a:t>
            </a:r>
            <a:endParaRPr>
              <a:solidFill>
                <a:srgbClr val="999999"/>
              </a:solidFill>
            </a:endParaRPr>
          </a:p>
          <a:p>
            <a:pPr marL="457200" lvl="0" indent="-342900" algn="l" rtl="0">
              <a:spcBef>
                <a:spcPts val="0"/>
              </a:spcBef>
              <a:spcAft>
                <a:spcPts val="0"/>
              </a:spcAft>
              <a:buClr>
                <a:srgbClr val="999999"/>
              </a:buClr>
              <a:buSzPts val="1800"/>
              <a:buAutoNum type="arabicPeriod"/>
            </a:pPr>
            <a:r>
              <a:rPr lang="en">
                <a:solidFill>
                  <a:srgbClr val="999999"/>
                </a:solidFill>
              </a:rPr>
              <a:t>Project Management</a:t>
            </a:r>
            <a:endParaRPr>
              <a:solidFill>
                <a:srgbClr val="999999"/>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4" name="Google Shape;244;p32"/>
          <p:cNvSpPr txBox="1">
            <a:spLocks noGrp="1"/>
          </p:cNvSpPr>
          <p:nvPr>
            <p:ph type="title"/>
          </p:nvPr>
        </p:nvSpPr>
        <p:spPr>
          <a:xfrm>
            <a:off x="455925" y="8367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Electronics/Software Components Tested</a:t>
            </a:r>
            <a:endParaRPr/>
          </a:p>
        </p:txBody>
      </p:sp>
      <p:sp>
        <p:nvSpPr>
          <p:cNvPr id="245" name="Google Shape;245;p32"/>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20</a:t>
            </a:fld>
            <a:endParaRPr/>
          </a:p>
        </p:txBody>
      </p:sp>
      <p:pic>
        <p:nvPicPr>
          <p:cNvPr id="246" name="Google Shape;246;p32"/>
          <p:cNvPicPr preferRelativeResize="0"/>
          <p:nvPr/>
        </p:nvPicPr>
        <p:blipFill>
          <a:blip r:embed="rId3" cstate="print">
            <a:alphaModFix/>
            <a:extLst>
              <a:ext uri="{28A0092B-C50C-407E-A947-70E740481C1C}">
                <a14:useLocalDpi xmlns:a14="http://schemas.microsoft.com/office/drawing/2010/main"/>
              </a:ext>
            </a:extLst>
          </a:blip>
          <a:stretch>
            <a:fillRect/>
          </a:stretch>
        </p:blipFill>
        <p:spPr>
          <a:xfrm>
            <a:off x="1783775" y="656375"/>
            <a:ext cx="5576432" cy="4182324"/>
          </a:xfrm>
          <a:prstGeom prst="rect">
            <a:avLst/>
          </a:prstGeom>
          <a:noFill/>
          <a:ln>
            <a:noFill/>
          </a:ln>
        </p:spPr>
      </p:pic>
      <p:cxnSp>
        <p:nvCxnSpPr>
          <p:cNvPr id="247" name="Google Shape;247;p32"/>
          <p:cNvCxnSpPr/>
          <p:nvPr/>
        </p:nvCxnSpPr>
        <p:spPr>
          <a:xfrm>
            <a:off x="1492825" y="1606025"/>
            <a:ext cx="1103700" cy="523800"/>
          </a:xfrm>
          <a:prstGeom prst="straightConnector1">
            <a:avLst/>
          </a:prstGeom>
          <a:noFill/>
          <a:ln w="28575" cap="flat" cmpd="sng">
            <a:solidFill>
              <a:srgbClr val="FF0000"/>
            </a:solidFill>
            <a:prstDash val="solid"/>
            <a:round/>
            <a:headEnd type="none" w="med" len="med"/>
            <a:tailEnd type="triangle" w="med" len="med"/>
          </a:ln>
        </p:spPr>
      </p:cxnSp>
      <p:cxnSp>
        <p:nvCxnSpPr>
          <p:cNvPr id="248" name="Google Shape;248;p32"/>
          <p:cNvCxnSpPr/>
          <p:nvPr/>
        </p:nvCxnSpPr>
        <p:spPr>
          <a:xfrm>
            <a:off x="1676775" y="2886575"/>
            <a:ext cx="1365300" cy="325500"/>
          </a:xfrm>
          <a:prstGeom prst="straightConnector1">
            <a:avLst/>
          </a:prstGeom>
          <a:noFill/>
          <a:ln w="28575" cap="flat" cmpd="sng">
            <a:solidFill>
              <a:srgbClr val="FF0000"/>
            </a:solidFill>
            <a:prstDash val="solid"/>
            <a:round/>
            <a:headEnd type="none" w="med" len="med"/>
            <a:tailEnd type="triangle" w="med" len="med"/>
          </a:ln>
        </p:spPr>
      </p:cxnSp>
      <p:cxnSp>
        <p:nvCxnSpPr>
          <p:cNvPr id="249" name="Google Shape;249;p32"/>
          <p:cNvCxnSpPr/>
          <p:nvPr/>
        </p:nvCxnSpPr>
        <p:spPr>
          <a:xfrm rot="10800000">
            <a:off x="5943150" y="2292525"/>
            <a:ext cx="1535100" cy="1344000"/>
          </a:xfrm>
          <a:prstGeom prst="straightConnector1">
            <a:avLst/>
          </a:prstGeom>
          <a:noFill/>
          <a:ln w="28575" cap="flat" cmpd="sng">
            <a:solidFill>
              <a:srgbClr val="FF0000"/>
            </a:solidFill>
            <a:prstDash val="solid"/>
            <a:round/>
            <a:headEnd type="none" w="med" len="med"/>
            <a:tailEnd type="triangle" w="med" len="med"/>
          </a:ln>
        </p:spPr>
      </p:cxnSp>
      <p:cxnSp>
        <p:nvCxnSpPr>
          <p:cNvPr id="250" name="Google Shape;250;p32"/>
          <p:cNvCxnSpPr/>
          <p:nvPr/>
        </p:nvCxnSpPr>
        <p:spPr>
          <a:xfrm rot="10800000" flipH="1">
            <a:off x="1521125" y="3353500"/>
            <a:ext cx="2702700" cy="714600"/>
          </a:xfrm>
          <a:prstGeom prst="straightConnector1">
            <a:avLst/>
          </a:prstGeom>
          <a:noFill/>
          <a:ln w="28575" cap="flat" cmpd="sng">
            <a:solidFill>
              <a:srgbClr val="FF0000"/>
            </a:solidFill>
            <a:prstDash val="solid"/>
            <a:round/>
            <a:headEnd type="none" w="med" len="med"/>
            <a:tailEnd type="triangle" w="med" len="med"/>
          </a:ln>
        </p:spPr>
      </p:cxnSp>
      <p:cxnSp>
        <p:nvCxnSpPr>
          <p:cNvPr id="251" name="Google Shape;251;p32"/>
          <p:cNvCxnSpPr/>
          <p:nvPr/>
        </p:nvCxnSpPr>
        <p:spPr>
          <a:xfrm rot="10800000" flipH="1">
            <a:off x="1521125" y="2688500"/>
            <a:ext cx="4032900" cy="1323000"/>
          </a:xfrm>
          <a:prstGeom prst="straightConnector1">
            <a:avLst/>
          </a:prstGeom>
          <a:noFill/>
          <a:ln w="28575" cap="flat" cmpd="sng">
            <a:solidFill>
              <a:srgbClr val="FF0000"/>
            </a:solidFill>
            <a:prstDash val="solid"/>
            <a:round/>
            <a:headEnd type="none" w="med" len="med"/>
            <a:tailEnd type="triangle" w="med" len="med"/>
          </a:ln>
        </p:spPr>
      </p:cxnSp>
      <p:cxnSp>
        <p:nvCxnSpPr>
          <p:cNvPr id="252" name="Google Shape;252;p32"/>
          <p:cNvCxnSpPr/>
          <p:nvPr/>
        </p:nvCxnSpPr>
        <p:spPr>
          <a:xfrm rot="10800000">
            <a:off x="4598475" y="1408150"/>
            <a:ext cx="2901000" cy="275700"/>
          </a:xfrm>
          <a:prstGeom prst="straightConnector1">
            <a:avLst/>
          </a:prstGeom>
          <a:noFill/>
          <a:ln w="28575" cap="flat" cmpd="sng">
            <a:solidFill>
              <a:srgbClr val="FF0000"/>
            </a:solidFill>
            <a:prstDash val="solid"/>
            <a:round/>
            <a:headEnd type="none" w="med" len="med"/>
            <a:tailEnd type="triangle" w="med" len="med"/>
          </a:ln>
        </p:spPr>
      </p:cxnSp>
      <p:sp>
        <p:nvSpPr>
          <p:cNvPr id="253" name="Google Shape;253;p32"/>
          <p:cNvSpPr txBox="1"/>
          <p:nvPr/>
        </p:nvSpPr>
        <p:spPr>
          <a:xfrm>
            <a:off x="7570175" y="3484475"/>
            <a:ext cx="1393800" cy="651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CACACA"/>
                </a:solidFill>
                <a:latin typeface="Average"/>
                <a:ea typeface="Average"/>
                <a:cs typeface="Average"/>
                <a:sym typeface="Average"/>
              </a:rPr>
              <a:t>Amplifier Gain</a:t>
            </a:r>
            <a:endParaRPr>
              <a:solidFill>
                <a:srgbClr val="00FF00"/>
              </a:solidFill>
              <a:latin typeface="Average"/>
              <a:ea typeface="Average"/>
              <a:cs typeface="Average"/>
              <a:sym typeface="Average"/>
            </a:endParaRPr>
          </a:p>
        </p:txBody>
      </p:sp>
      <p:sp>
        <p:nvSpPr>
          <p:cNvPr id="254" name="Google Shape;254;p32"/>
          <p:cNvSpPr txBox="1"/>
          <p:nvPr/>
        </p:nvSpPr>
        <p:spPr>
          <a:xfrm>
            <a:off x="7605575" y="1454200"/>
            <a:ext cx="1323000" cy="417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CACACA"/>
                </a:solidFill>
                <a:latin typeface="Average"/>
                <a:ea typeface="Average"/>
                <a:cs typeface="Average"/>
                <a:sym typeface="Average"/>
              </a:rPr>
              <a:t>Analog Power Supply Voltage</a:t>
            </a:r>
            <a:endParaRPr>
              <a:solidFill>
                <a:srgbClr val="00FF00"/>
              </a:solidFill>
              <a:latin typeface="Average"/>
              <a:ea typeface="Average"/>
              <a:cs typeface="Average"/>
              <a:sym typeface="Average"/>
            </a:endParaRPr>
          </a:p>
        </p:txBody>
      </p:sp>
      <p:sp>
        <p:nvSpPr>
          <p:cNvPr id="255" name="Google Shape;255;p32"/>
          <p:cNvSpPr txBox="1"/>
          <p:nvPr/>
        </p:nvSpPr>
        <p:spPr>
          <a:xfrm>
            <a:off x="148575" y="2129825"/>
            <a:ext cx="1447500" cy="417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CACACA"/>
                </a:solidFill>
                <a:latin typeface="Average"/>
                <a:ea typeface="Average"/>
                <a:cs typeface="Average"/>
                <a:sym typeface="Average"/>
              </a:rPr>
              <a:t>Microcontroller interfaces with peripheral electronics</a:t>
            </a:r>
            <a:endParaRPr>
              <a:solidFill>
                <a:srgbClr val="00FF00"/>
              </a:solidFill>
              <a:latin typeface="Average"/>
              <a:ea typeface="Average"/>
              <a:cs typeface="Average"/>
              <a:sym typeface="Average"/>
            </a:endParaRPr>
          </a:p>
        </p:txBody>
      </p:sp>
      <p:sp>
        <p:nvSpPr>
          <p:cNvPr id="256" name="Google Shape;256;p32"/>
          <p:cNvSpPr txBox="1"/>
          <p:nvPr/>
        </p:nvSpPr>
        <p:spPr>
          <a:xfrm>
            <a:off x="60225" y="3778025"/>
            <a:ext cx="14856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CACACA"/>
                </a:solidFill>
                <a:latin typeface="Average"/>
                <a:ea typeface="Average"/>
                <a:cs typeface="Average"/>
                <a:sym typeface="Average"/>
              </a:rPr>
              <a:t>Digital ADC data is stored in flash memory</a:t>
            </a:r>
            <a:endParaRPr>
              <a:solidFill>
                <a:srgbClr val="00FF00"/>
              </a:solidFill>
              <a:latin typeface="Average"/>
              <a:ea typeface="Average"/>
              <a:cs typeface="Average"/>
              <a:sym typeface="Average"/>
            </a:endParaRPr>
          </a:p>
        </p:txBody>
      </p:sp>
      <p:sp>
        <p:nvSpPr>
          <p:cNvPr id="257" name="Google Shape;257;p32"/>
          <p:cNvSpPr txBox="1"/>
          <p:nvPr/>
        </p:nvSpPr>
        <p:spPr>
          <a:xfrm>
            <a:off x="125775" y="1322950"/>
            <a:ext cx="1354500" cy="360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CACACA"/>
                </a:solidFill>
                <a:latin typeface="Average"/>
                <a:ea typeface="Average"/>
                <a:cs typeface="Average"/>
                <a:sym typeface="Average"/>
              </a:rPr>
              <a:t>Digital Power Supply Voltage</a:t>
            </a:r>
            <a:endParaRPr>
              <a:solidFill>
                <a:srgbClr val="00FF00"/>
              </a:solidFill>
              <a:latin typeface="Average"/>
              <a:ea typeface="Average"/>
              <a:cs typeface="Average"/>
              <a:sym typeface="Average"/>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Google Shape;262;p33"/>
          <p:cNvSpPr txBox="1">
            <a:spLocks noGrp="1"/>
          </p:cNvSpPr>
          <p:nvPr>
            <p:ph type="title"/>
          </p:nvPr>
        </p:nvSpPr>
        <p:spPr>
          <a:xfrm>
            <a:off x="455925" y="8367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Software Test Overview</a:t>
            </a:r>
            <a:endParaRPr/>
          </a:p>
          <a:p>
            <a:pPr marL="0" lvl="0" indent="0" algn="ctr" rtl="0">
              <a:spcBef>
                <a:spcPts val="0"/>
              </a:spcBef>
              <a:spcAft>
                <a:spcPts val="0"/>
              </a:spcAft>
              <a:buNone/>
            </a:pPr>
            <a:endParaRPr/>
          </a:p>
        </p:txBody>
      </p:sp>
      <p:sp>
        <p:nvSpPr>
          <p:cNvPr id="263" name="Google Shape;263;p33"/>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21</a:t>
            </a:fld>
            <a:endParaRPr/>
          </a:p>
        </p:txBody>
      </p:sp>
      <p:graphicFrame>
        <p:nvGraphicFramePr>
          <p:cNvPr id="264" name="Google Shape;264;p33"/>
          <p:cNvGraphicFramePr/>
          <p:nvPr/>
        </p:nvGraphicFramePr>
        <p:xfrm>
          <a:off x="455913" y="740750"/>
          <a:ext cx="3000000" cy="3000000"/>
        </p:xfrm>
        <a:graphic>
          <a:graphicData uri="http://schemas.openxmlformats.org/drawingml/2006/table">
            <a:tbl>
              <a:tblPr>
                <a:noFill/>
                <a:tableStyleId>{AF388F0D-4368-441D-B308-41BFA6E224ED}</a:tableStyleId>
              </a:tblPr>
              <a:tblGrid>
                <a:gridCol w="2521425">
                  <a:extLst>
                    <a:ext uri="{9D8B030D-6E8A-4147-A177-3AD203B41FA5}">
                      <a16:colId xmlns:a16="http://schemas.microsoft.com/office/drawing/2014/main" val="20000"/>
                    </a:ext>
                  </a:extLst>
                </a:gridCol>
                <a:gridCol w="1661900">
                  <a:extLst>
                    <a:ext uri="{9D8B030D-6E8A-4147-A177-3AD203B41FA5}">
                      <a16:colId xmlns:a16="http://schemas.microsoft.com/office/drawing/2014/main" val="20001"/>
                    </a:ext>
                  </a:extLst>
                </a:gridCol>
                <a:gridCol w="1661900">
                  <a:extLst>
                    <a:ext uri="{9D8B030D-6E8A-4147-A177-3AD203B41FA5}">
                      <a16:colId xmlns:a16="http://schemas.microsoft.com/office/drawing/2014/main" val="20002"/>
                    </a:ext>
                  </a:extLst>
                </a:gridCol>
                <a:gridCol w="1596525">
                  <a:extLst>
                    <a:ext uri="{9D8B030D-6E8A-4147-A177-3AD203B41FA5}">
                      <a16:colId xmlns:a16="http://schemas.microsoft.com/office/drawing/2014/main" val="20003"/>
                    </a:ext>
                  </a:extLst>
                </a:gridCol>
                <a:gridCol w="806050">
                  <a:extLst>
                    <a:ext uri="{9D8B030D-6E8A-4147-A177-3AD203B41FA5}">
                      <a16:colId xmlns:a16="http://schemas.microsoft.com/office/drawing/2014/main" val="20004"/>
                    </a:ext>
                  </a:extLst>
                </a:gridCol>
              </a:tblGrid>
              <a:tr h="433800">
                <a:tc>
                  <a:txBody>
                    <a:bodyPr/>
                    <a:lstStyle/>
                    <a:p>
                      <a:pPr marL="0" lvl="0" indent="0" algn="ctr" rtl="0">
                        <a:spcBef>
                          <a:spcPts val="0"/>
                        </a:spcBef>
                        <a:spcAft>
                          <a:spcPts val="0"/>
                        </a:spcAft>
                        <a:buNone/>
                      </a:pPr>
                      <a:r>
                        <a:rPr lang="en">
                          <a:solidFill>
                            <a:srgbClr val="FFFFFF"/>
                          </a:solidFill>
                          <a:latin typeface="Average"/>
                          <a:ea typeface="Average"/>
                          <a:cs typeface="Average"/>
                          <a:sym typeface="Average"/>
                        </a:rPr>
                        <a:t>Test Description</a:t>
                      </a:r>
                      <a:endParaRPr>
                        <a:solidFill>
                          <a:srgbClr val="FFFFFF"/>
                        </a:solidFill>
                        <a:latin typeface="Average"/>
                        <a:ea typeface="Average"/>
                        <a:cs typeface="Average"/>
                        <a:sym typeface="Average"/>
                      </a:endParaRPr>
                    </a:p>
                  </a:txBody>
                  <a:tcPr marL="91425" marR="91425" marT="91425" marB="91425">
                    <a:lnB w="9525" cap="flat" cmpd="sng">
                      <a:solidFill>
                        <a:srgbClr val="9E9E9E"/>
                      </a:solidFill>
                      <a:prstDash val="solid"/>
                      <a:round/>
                      <a:headEnd type="none" w="sm" len="sm"/>
                      <a:tailEnd type="none" w="sm" len="sm"/>
                    </a:lnB>
                    <a:solidFill>
                      <a:srgbClr val="666666"/>
                    </a:solidFill>
                  </a:tcPr>
                </a:tc>
                <a:tc>
                  <a:txBody>
                    <a:bodyPr/>
                    <a:lstStyle/>
                    <a:p>
                      <a:pPr marL="0" lvl="0" indent="0" algn="ctr" rtl="0">
                        <a:spcBef>
                          <a:spcPts val="0"/>
                        </a:spcBef>
                        <a:spcAft>
                          <a:spcPts val="0"/>
                        </a:spcAft>
                        <a:buNone/>
                      </a:pPr>
                      <a:r>
                        <a:rPr lang="en">
                          <a:solidFill>
                            <a:srgbClr val="FFFFFF"/>
                          </a:solidFill>
                          <a:latin typeface="Average"/>
                          <a:ea typeface="Average"/>
                          <a:cs typeface="Average"/>
                          <a:sym typeface="Average"/>
                        </a:rPr>
                        <a:t>Relevant Requirement</a:t>
                      </a:r>
                      <a:endParaRPr>
                        <a:solidFill>
                          <a:srgbClr val="FFFFFF"/>
                        </a:solidFill>
                        <a:latin typeface="Average"/>
                        <a:ea typeface="Average"/>
                        <a:cs typeface="Average"/>
                        <a:sym typeface="Average"/>
                      </a:endParaRPr>
                    </a:p>
                  </a:txBody>
                  <a:tcPr marL="91425" marR="91425" marT="91425" marB="91425">
                    <a:lnB w="9525" cap="flat" cmpd="sng">
                      <a:solidFill>
                        <a:srgbClr val="9E9E9E"/>
                      </a:solidFill>
                      <a:prstDash val="solid"/>
                      <a:round/>
                      <a:headEnd type="none" w="sm" len="sm"/>
                      <a:tailEnd type="none" w="sm" len="sm"/>
                    </a:lnB>
                    <a:solidFill>
                      <a:srgbClr val="666666"/>
                    </a:solidFill>
                  </a:tcPr>
                </a:tc>
                <a:tc>
                  <a:txBody>
                    <a:bodyPr/>
                    <a:lstStyle/>
                    <a:p>
                      <a:pPr marL="0" lvl="0" indent="0" algn="ctr" rtl="0">
                        <a:spcBef>
                          <a:spcPts val="0"/>
                        </a:spcBef>
                        <a:spcAft>
                          <a:spcPts val="0"/>
                        </a:spcAft>
                        <a:buNone/>
                      </a:pPr>
                      <a:r>
                        <a:rPr lang="en">
                          <a:solidFill>
                            <a:srgbClr val="FFFFFF"/>
                          </a:solidFill>
                          <a:latin typeface="Average"/>
                          <a:ea typeface="Average"/>
                          <a:cs typeface="Average"/>
                          <a:sym typeface="Average"/>
                        </a:rPr>
                        <a:t>Location</a:t>
                      </a:r>
                      <a:endParaRPr>
                        <a:solidFill>
                          <a:srgbClr val="FFFFFF"/>
                        </a:solidFill>
                        <a:latin typeface="Average"/>
                        <a:ea typeface="Average"/>
                        <a:cs typeface="Average"/>
                        <a:sym typeface="Average"/>
                      </a:endParaRPr>
                    </a:p>
                  </a:txBody>
                  <a:tcPr marL="91425" marR="91425" marT="91425" marB="91425">
                    <a:solidFill>
                      <a:srgbClr val="666666"/>
                    </a:solidFill>
                  </a:tcPr>
                </a:tc>
                <a:tc>
                  <a:txBody>
                    <a:bodyPr/>
                    <a:lstStyle/>
                    <a:p>
                      <a:pPr marL="0" lvl="0" indent="0" algn="ctr" rtl="0">
                        <a:spcBef>
                          <a:spcPts val="0"/>
                        </a:spcBef>
                        <a:spcAft>
                          <a:spcPts val="0"/>
                        </a:spcAft>
                        <a:buNone/>
                      </a:pPr>
                      <a:r>
                        <a:rPr lang="en">
                          <a:solidFill>
                            <a:srgbClr val="FFFFFF"/>
                          </a:solidFill>
                          <a:latin typeface="Average"/>
                          <a:ea typeface="Average"/>
                          <a:cs typeface="Average"/>
                          <a:sym typeface="Average"/>
                        </a:rPr>
                        <a:t>Equipment</a:t>
                      </a:r>
                      <a:endParaRPr>
                        <a:solidFill>
                          <a:srgbClr val="FFFFFF"/>
                        </a:solidFill>
                        <a:latin typeface="Average"/>
                        <a:ea typeface="Average"/>
                        <a:cs typeface="Average"/>
                        <a:sym typeface="Average"/>
                      </a:endParaRPr>
                    </a:p>
                  </a:txBody>
                  <a:tcPr marL="91425" marR="91425" marT="91425" marB="91425">
                    <a:solidFill>
                      <a:srgbClr val="666666"/>
                    </a:solidFill>
                  </a:tcPr>
                </a:tc>
                <a:tc>
                  <a:txBody>
                    <a:bodyPr/>
                    <a:lstStyle/>
                    <a:p>
                      <a:pPr marL="0" lvl="0" indent="0" algn="ctr" rtl="0">
                        <a:spcBef>
                          <a:spcPts val="0"/>
                        </a:spcBef>
                        <a:spcAft>
                          <a:spcPts val="0"/>
                        </a:spcAft>
                        <a:buNone/>
                      </a:pPr>
                      <a:r>
                        <a:rPr lang="en">
                          <a:solidFill>
                            <a:srgbClr val="FFFFFF"/>
                          </a:solidFill>
                          <a:latin typeface="Average"/>
                          <a:ea typeface="Average"/>
                          <a:cs typeface="Average"/>
                          <a:sym typeface="Average"/>
                        </a:rPr>
                        <a:t>Result</a:t>
                      </a:r>
                      <a:endParaRPr>
                        <a:solidFill>
                          <a:srgbClr val="FFFFFF"/>
                        </a:solidFill>
                        <a:latin typeface="Average"/>
                        <a:ea typeface="Average"/>
                        <a:cs typeface="Average"/>
                        <a:sym typeface="Average"/>
                      </a:endParaRPr>
                    </a:p>
                  </a:txBody>
                  <a:tcPr marL="91425" marR="91425" marT="91425" marB="91425">
                    <a:solidFill>
                      <a:srgbClr val="666666"/>
                    </a:solidFill>
                  </a:tcPr>
                </a:tc>
                <a:extLst>
                  <a:ext uri="{0D108BD9-81ED-4DB2-BD59-A6C34878D82A}">
                    <a16:rowId xmlns:a16="http://schemas.microsoft.com/office/drawing/2014/main" val="10000"/>
                  </a:ext>
                </a:extLst>
              </a:tr>
              <a:tr h="688275">
                <a:tc>
                  <a:txBody>
                    <a:bodyPr/>
                    <a:lstStyle/>
                    <a:p>
                      <a:pPr marL="0" lvl="0" indent="0" algn="l" rtl="0">
                        <a:spcBef>
                          <a:spcPts val="0"/>
                        </a:spcBef>
                        <a:spcAft>
                          <a:spcPts val="0"/>
                        </a:spcAft>
                        <a:buNone/>
                      </a:pPr>
                      <a:r>
                        <a:rPr lang="en">
                          <a:solidFill>
                            <a:srgbClr val="CACACA"/>
                          </a:solidFill>
                          <a:latin typeface="Average"/>
                          <a:ea typeface="Average"/>
                          <a:cs typeface="Average"/>
                          <a:sym typeface="Average"/>
                        </a:rPr>
                        <a:t>Gather digital data from ADC &amp; store on memory chips</a:t>
                      </a:r>
                      <a:endParaRPr>
                        <a:solidFill>
                          <a:srgbClr val="CACACA"/>
                        </a:solidFill>
                        <a:latin typeface="Average"/>
                        <a:ea typeface="Average"/>
                        <a:cs typeface="Average"/>
                        <a:sym typeface="Average"/>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a:solidFill>
                            <a:srgbClr val="CACACA"/>
                          </a:solidFill>
                          <a:latin typeface="Average"/>
                          <a:ea typeface="Average"/>
                          <a:cs typeface="Average"/>
                          <a:sym typeface="Average"/>
                        </a:rPr>
                        <a:t>3.4: Software</a:t>
                      </a:r>
                      <a:endParaRPr>
                        <a:solidFill>
                          <a:srgbClr val="CACACA"/>
                        </a:solidFill>
                        <a:latin typeface="Average"/>
                        <a:ea typeface="Average"/>
                        <a:cs typeface="Average"/>
                        <a:sym typeface="Average"/>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solidFill>
                            <a:schemeClr val="accent3"/>
                          </a:solidFill>
                          <a:latin typeface="Average"/>
                          <a:ea typeface="Average"/>
                          <a:cs typeface="Average"/>
                          <a:sym typeface="Average"/>
                        </a:rPr>
                        <a:t>Electronics Lab</a:t>
                      </a:r>
                      <a:endParaRPr>
                        <a:solidFill>
                          <a:schemeClr val="accent3"/>
                        </a:solidFill>
                        <a:latin typeface="Average"/>
                        <a:ea typeface="Average"/>
                        <a:cs typeface="Average"/>
                        <a:sym typeface="Average"/>
                      </a:endParaRPr>
                    </a:p>
                  </a:txBody>
                  <a:tcPr marL="91425" marR="91425" marT="91425" marB="91425" anchor="ctr">
                    <a:lnL w="9525" cap="flat" cmpd="sng">
                      <a:solidFill>
                        <a:srgbClr val="9E9E9E"/>
                      </a:solidFill>
                      <a:prstDash val="solid"/>
                      <a:round/>
                      <a:headEnd type="none" w="sm" len="sm"/>
                      <a:tailEnd type="none" w="sm" len="sm"/>
                    </a:lnL>
                  </a:tcPr>
                </a:tc>
                <a:tc>
                  <a:txBody>
                    <a:bodyPr/>
                    <a:lstStyle/>
                    <a:p>
                      <a:pPr marL="0" lvl="0" indent="0" algn="l" rtl="0">
                        <a:spcBef>
                          <a:spcPts val="0"/>
                        </a:spcBef>
                        <a:spcAft>
                          <a:spcPts val="0"/>
                        </a:spcAft>
                        <a:buNone/>
                      </a:pPr>
                      <a:r>
                        <a:rPr lang="en">
                          <a:solidFill>
                            <a:schemeClr val="accent3"/>
                          </a:solidFill>
                          <a:latin typeface="Average"/>
                          <a:ea typeface="Average"/>
                          <a:cs typeface="Average"/>
                          <a:sym typeface="Average"/>
                        </a:rPr>
                        <a:t>PC, PCB, photodiode</a:t>
                      </a:r>
                      <a:endParaRPr>
                        <a:solidFill>
                          <a:schemeClr val="accent3"/>
                        </a:solidFill>
                        <a:latin typeface="Average"/>
                        <a:ea typeface="Average"/>
                        <a:cs typeface="Average"/>
                        <a:sym typeface="Average"/>
                      </a:endParaRPr>
                    </a:p>
                  </a:txBody>
                  <a:tcPr marL="91425" marR="91425" marT="91425" marB="91425"/>
                </a:tc>
                <a:tc>
                  <a:txBody>
                    <a:bodyPr/>
                    <a:lstStyle/>
                    <a:p>
                      <a:pPr marL="0" lvl="0" indent="0" algn="ctr" rtl="0">
                        <a:spcBef>
                          <a:spcPts val="0"/>
                        </a:spcBef>
                        <a:spcAft>
                          <a:spcPts val="0"/>
                        </a:spcAft>
                        <a:buNone/>
                      </a:pPr>
                      <a:r>
                        <a:rPr lang="en">
                          <a:solidFill>
                            <a:srgbClr val="00FF00"/>
                          </a:solidFill>
                          <a:latin typeface="Average"/>
                          <a:ea typeface="Average"/>
                          <a:cs typeface="Average"/>
                          <a:sym typeface="Average"/>
                        </a:rPr>
                        <a:t>Success</a:t>
                      </a:r>
                      <a:endParaRPr>
                        <a:solidFill>
                          <a:srgbClr val="00FF00"/>
                        </a:solidFill>
                        <a:latin typeface="Average"/>
                        <a:ea typeface="Average"/>
                        <a:cs typeface="Average"/>
                        <a:sym typeface="Average"/>
                      </a:endParaRPr>
                    </a:p>
                  </a:txBody>
                  <a:tcPr marL="91425" marR="91425" marT="91425" marB="91425"/>
                </a:tc>
                <a:extLst>
                  <a:ext uri="{0D108BD9-81ED-4DB2-BD59-A6C34878D82A}">
                    <a16:rowId xmlns:a16="http://schemas.microsoft.com/office/drawing/2014/main" val="10001"/>
                  </a:ext>
                </a:extLst>
              </a:tr>
              <a:tr h="688275">
                <a:tc>
                  <a:txBody>
                    <a:bodyPr/>
                    <a:lstStyle/>
                    <a:p>
                      <a:pPr marL="0" lvl="0" indent="0" algn="l" rtl="0">
                        <a:spcBef>
                          <a:spcPts val="0"/>
                        </a:spcBef>
                        <a:spcAft>
                          <a:spcPts val="0"/>
                        </a:spcAft>
                        <a:buNone/>
                      </a:pPr>
                      <a:r>
                        <a:rPr lang="en">
                          <a:solidFill>
                            <a:srgbClr val="CACACA"/>
                          </a:solidFill>
                          <a:latin typeface="Average"/>
                          <a:ea typeface="Average"/>
                          <a:cs typeface="Average"/>
                          <a:sym typeface="Average"/>
                        </a:rPr>
                        <a:t>Dark Current and Dark Noise are less than LSB</a:t>
                      </a:r>
                      <a:endParaRPr>
                        <a:solidFill>
                          <a:srgbClr val="CACACA"/>
                        </a:solidFill>
                        <a:latin typeface="Average"/>
                        <a:ea typeface="Average"/>
                        <a:cs typeface="Average"/>
                        <a:sym typeface="Average"/>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a:solidFill>
                            <a:srgbClr val="CACACA"/>
                          </a:solidFill>
                          <a:latin typeface="Average"/>
                          <a:ea typeface="Average"/>
                          <a:cs typeface="Average"/>
                          <a:sym typeface="Average"/>
                        </a:rPr>
                        <a:t>1.4: SNR</a:t>
                      </a:r>
                      <a:endParaRPr>
                        <a:solidFill>
                          <a:srgbClr val="CACACA"/>
                        </a:solidFill>
                        <a:latin typeface="Average"/>
                        <a:ea typeface="Average"/>
                        <a:cs typeface="Average"/>
                        <a:sym typeface="Average"/>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rowSpan="2">
                  <a:txBody>
                    <a:bodyPr/>
                    <a:lstStyle/>
                    <a:p>
                      <a:pPr marL="0" lvl="0" indent="0" algn="ctr" rtl="0">
                        <a:spcBef>
                          <a:spcPts val="0"/>
                        </a:spcBef>
                        <a:spcAft>
                          <a:spcPts val="0"/>
                        </a:spcAft>
                        <a:buNone/>
                      </a:pPr>
                      <a:r>
                        <a:rPr lang="en">
                          <a:solidFill>
                            <a:schemeClr val="accent3"/>
                          </a:solidFill>
                          <a:latin typeface="Average"/>
                          <a:ea typeface="Average"/>
                          <a:cs typeface="Average"/>
                          <a:sym typeface="Average"/>
                        </a:rPr>
                        <a:t>Dark Room</a:t>
                      </a:r>
                      <a:endParaRPr>
                        <a:solidFill>
                          <a:schemeClr val="accent3"/>
                        </a:solidFill>
                        <a:latin typeface="Average"/>
                        <a:ea typeface="Average"/>
                        <a:cs typeface="Average"/>
                        <a:sym typeface="Average"/>
                      </a:endParaRPr>
                    </a:p>
                  </a:txBody>
                  <a:tcPr marL="91425" marR="91425" marT="91425" marB="91425" anchor="ctr">
                    <a:lnL w="9525" cap="flat" cmpd="sng">
                      <a:solidFill>
                        <a:srgbClr val="9E9E9E"/>
                      </a:solidFill>
                      <a:prstDash val="solid"/>
                      <a:round/>
                      <a:headEnd type="none" w="sm" len="sm"/>
                      <a:tailEnd type="none" w="sm" len="sm"/>
                    </a:lnL>
                  </a:tcPr>
                </a:tc>
                <a:tc>
                  <a:txBody>
                    <a:bodyPr/>
                    <a:lstStyle/>
                    <a:p>
                      <a:pPr marL="0" lvl="0" indent="0" algn="l" rtl="0">
                        <a:spcBef>
                          <a:spcPts val="0"/>
                        </a:spcBef>
                        <a:spcAft>
                          <a:spcPts val="0"/>
                        </a:spcAft>
                        <a:buNone/>
                      </a:pPr>
                      <a:r>
                        <a:rPr lang="en">
                          <a:solidFill>
                            <a:schemeClr val="accent3"/>
                          </a:solidFill>
                          <a:latin typeface="Average"/>
                          <a:ea typeface="Average"/>
                          <a:cs typeface="Average"/>
                          <a:sym typeface="Average"/>
                        </a:rPr>
                        <a:t>PC</a:t>
                      </a:r>
                      <a:endParaRPr>
                        <a:solidFill>
                          <a:schemeClr val="accent3"/>
                        </a:solidFill>
                        <a:latin typeface="Average"/>
                        <a:ea typeface="Average"/>
                        <a:cs typeface="Average"/>
                        <a:sym typeface="Average"/>
                      </a:endParaRPr>
                    </a:p>
                  </a:txBody>
                  <a:tcPr marL="91425" marR="91425" marT="91425" marB="91425"/>
                </a:tc>
                <a:tc>
                  <a:txBody>
                    <a:bodyPr/>
                    <a:lstStyle/>
                    <a:p>
                      <a:pPr marL="0" lvl="0" indent="0" algn="ctr" rtl="0">
                        <a:spcBef>
                          <a:spcPts val="0"/>
                        </a:spcBef>
                        <a:spcAft>
                          <a:spcPts val="0"/>
                        </a:spcAft>
                        <a:buNone/>
                      </a:pPr>
                      <a:r>
                        <a:rPr lang="en">
                          <a:solidFill>
                            <a:srgbClr val="00FF00"/>
                          </a:solidFill>
                          <a:latin typeface="Average"/>
                          <a:ea typeface="Average"/>
                          <a:cs typeface="Average"/>
                          <a:sym typeface="Average"/>
                        </a:rPr>
                        <a:t>Success</a:t>
                      </a:r>
                      <a:endParaRPr>
                        <a:solidFill>
                          <a:srgbClr val="00FF00"/>
                        </a:solidFill>
                        <a:latin typeface="Average"/>
                        <a:ea typeface="Average"/>
                        <a:cs typeface="Average"/>
                        <a:sym typeface="Average"/>
                      </a:endParaRPr>
                    </a:p>
                  </a:txBody>
                  <a:tcPr marL="91425" marR="91425" marT="91425" marB="91425"/>
                </a:tc>
                <a:extLst>
                  <a:ext uri="{0D108BD9-81ED-4DB2-BD59-A6C34878D82A}">
                    <a16:rowId xmlns:a16="http://schemas.microsoft.com/office/drawing/2014/main" val="10002"/>
                  </a:ext>
                </a:extLst>
              </a:tr>
              <a:tr h="688275">
                <a:tc>
                  <a:txBody>
                    <a:bodyPr/>
                    <a:lstStyle/>
                    <a:p>
                      <a:pPr marL="0" lvl="0" indent="0" algn="l" rtl="0">
                        <a:spcBef>
                          <a:spcPts val="0"/>
                        </a:spcBef>
                        <a:spcAft>
                          <a:spcPts val="0"/>
                        </a:spcAft>
                        <a:buNone/>
                      </a:pPr>
                      <a:r>
                        <a:rPr lang="en">
                          <a:solidFill>
                            <a:srgbClr val="CACACA"/>
                          </a:solidFill>
                          <a:latin typeface="Average"/>
                          <a:ea typeface="Average"/>
                          <a:cs typeface="Average"/>
                          <a:sym typeface="Average"/>
                        </a:rPr>
                        <a:t>Stability &amp; Noise Test</a:t>
                      </a:r>
                      <a:endParaRPr>
                        <a:solidFill>
                          <a:srgbClr val="CACACA"/>
                        </a:solidFill>
                        <a:latin typeface="Average"/>
                        <a:ea typeface="Average"/>
                        <a:cs typeface="Average"/>
                        <a:sym typeface="Average"/>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a:solidFill>
                            <a:srgbClr val="CACACA"/>
                          </a:solidFill>
                          <a:latin typeface="Average"/>
                          <a:ea typeface="Average"/>
                          <a:cs typeface="Average"/>
                          <a:sym typeface="Average"/>
                        </a:rPr>
                        <a:t>3.1: Data Collection</a:t>
                      </a:r>
                      <a:endParaRPr>
                        <a:solidFill>
                          <a:srgbClr val="CACACA"/>
                        </a:solidFill>
                        <a:latin typeface="Average"/>
                        <a:ea typeface="Average"/>
                        <a:cs typeface="Average"/>
                        <a:sym typeface="Average"/>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vMerge="1">
                  <a:txBody>
                    <a:bodyPr/>
                    <a:lstStyle/>
                    <a:p>
                      <a:endParaRPr lang="en-US"/>
                    </a:p>
                  </a:txBody>
                  <a:tcPr/>
                </a:tc>
                <a:tc>
                  <a:txBody>
                    <a:bodyPr/>
                    <a:lstStyle/>
                    <a:p>
                      <a:pPr marL="0" lvl="0" indent="0" algn="l" rtl="0">
                        <a:spcBef>
                          <a:spcPts val="0"/>
                        </a:spcBef>
                        <a:spcAft>
                          <a:spcPts val="0"/>
                        </a:spcAft>
                        <a:buNone/>
                      </a:pPr>
                      <a:r>
                        <a:rPr lang="en">
                          <a:solidFill>
                            <a:schemeClr val="accent3"/>
                          </a:solidFill>
                          <a:latin typeface="Average"/>
                          <a:ea typeface="Average"/>
                          <a:cs typeface="Average"/>
                          <a:sym typeface="Average"/>
                        </a:rPr>
                        <a:t>PC, Calibrated light source, power supply, GNC filter</a:t>
                      </a:r>
                      <a:endParaRPr>
                        <a:solidFill>
                          <a:schemeClr val="accent3"/>
                        </a:solidFill>
                        <a:latin typeface="Average"/>
                        <a:ea typeface="Average"/>
                        <a:cs typeface="Average"/>
                        <a:sym typeface="Average"/>
                      </a:endParaRPr>
                    </a:p>
                  </a:txBody>
                  <a:tcPr marL="91425" marR="91425" marT="91425" marB="91425"/>
                </a:tc>
                <a:tc>
                  <a:txBody>
                    <a:bodyPr/>
                    <a:lstStyle/>
                    <a:p>
                      <a:pPr marL="0" lvl="0" indent="0" algn="ctr" rtl="0">
                        <a:spcBef>
                          <a:spcPts val="0"/>
                        </a:spcBef>
                        <a:spcAft>
                          <a:spcPts val="0"/>
                        </a:spcAft>
                        <a:buNone/>
                      </a:pPr>
                      <a:r>
                        <a:rPr lang="en">
                          <a:solidFill>
                            <a:srgbClr val="FF9900"/>
                          </a:solidFill>
                          <a:latin typeface="Average"/>
                          <a:ea typeface="Average"/>
                          <a:cs typeface="Average"/>
                          <a:sym typeface="Average"/>
                        </a:rPr>
                        <a:t>N/A</a:t>
                      </a:r>
                      <a:endParaRPr>
                        <a:solidFill>
                          <a:srgbClr val="FF9900"/>
                        </a:solidFill>
                        <a:latin typeface="Average"/>
                        <a:ea typeface="Average"/>
                        <a:cs typeface="Average"/>
                        <a:sym typeface="Average"/>
                      </a:endParaRPr>
                    </a:p>
                  </a:txBody>
                  <a:tcPr marL="91425" marR="91425" marT="91425" marB="91425"/>
                </a:tc>
                <a:extLst>
                  <a:ext uri="{0D108BD9-81ED-4DB2-BD59-A6C34878D82A}">
                    <a16:rowId xmlns:a16="http://schemas.microsoft.com/office/drawing/2014/main" val="10003"/>
                  </a:ext>
                </a:extLst>
              </a:tr>
              <a:tr h="688275">
                <a:tc>
                  <a:txBody>
                    <a:bodyPr/>
                    <a:lstStyle/>
                    <a:p>
                      <a:pPr marL="0" lvl="0" indent="0" algn="l" rtl="0">
                        <a:spcBef>
                          <a:spcPts val="0"/>
                        </a:spcBef>
                        <a:spcAft>
                          <a:spcPts val="0"/>
                        </a:spcAft>
                        <a:buNone/>
                      </a:pPr>
                      <a:r>
                        <a:rPr lang="en">
                          <a:solidFill>
                            <a:srgbClr val="CACACA"/>
                          </a:solidFill>
                          <a:latin typeface="Average"/>
                          <a:ea typeface="Average"/>
                          <a:cs typeface="Average"/>
                          <a:sym typeface="Average"/>
                        </a:rPr>
                        <a:t>System can detect when FOV is off solar disk</a:t>
                      </a:r>
                      <a:endParaRPr>
                        <a:solidFill>
                          <a:srgbClr val="CACACA"/>
                        </a:solidFill>
                        <a:latin typeface="Average"/>
                        <a:ea typeface="Average"/>
                        <a:cs typeface="Average"/>
                        <a:sym typeface="Average"/>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a:solidFill>
                            <a:srgbClr val="CACACA"/>
                          </a:solidFill>
                          <a:latin typeface="Average"/>
                          <a:ea typeface="Average"/>
                          <a:cs typeface="Average"/>
                          <a:sym typeface="Average"/>
                        </a:rPr>
                        <a:t>3.1: Data Collection</a:t>
                      </a:r>
                      <a:endParaRPr>
                        <a:solidFill>
                          <a:srgbClr val="CACACA"/>
                        </a:solidFill>
                        <a:latin typeface="Average"/>
                        <a:ea typeface="Average"/>
                        <a:cs typeface="Average"/>
                        <a:sym typeface="Average"/>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rowSpan="2">
                  <a:txBody>
                    <a:bodyPr/>
                    <a:lstStyle/>
                    <a:p>
                      <a:pPr marL="0" lvl="0" indent="0" algn="ctr" rtl="0">
                        <a:spcBef>
                          <a:spcPts val="0"/>
                        </a:spcBef>
                        <a:spcAft>
                          <a:spcPts val="0"/>
                        </a:spcAft>
                        <a:buNone/>
                      </a:pPr>
                      <a:r>
                        <a:rPr lang="en">
                          <a:solidFill>
                            <a:srgbClr val="CACACA"/>
                          </a:solidFill>
                          <a:latin typeface="Average"/>
                          <a:ea typeface="Average"/>
                          <a:cs typeface="Average"/>
                          <a:sym typeface="Average"/>
                        </a:rPr>
                        <a:t>Outside</a:t>
                      </a:r>
                      <a:endParaRPr>
                        <a:solidFill>
                          <a:srgbClr val="CACACA"/>
                        </a:solidFill>
                        <a:latin typeface="Average"/>
                        <a:ea typeface="Average"/>
                        <a:cs typeface="Average"/>
                        <a:sym typeface="Average"/>
                      </a:endParaRPr>
                    </a:p>
                  </a:txBody>
                  <a:tcPr marL="91425" marR="91425" marT="91425" marB="91425" anchor="ctr">
                    <a:lnL w="9525" cap="flat" cmpd="sng">
                      <a:solidFill>
                        <a:srgbClr val="9E9E9E"/>
                      </a:solidFill>
                      <a:prstDash val="solid"/>
                      <a:round/>
                      <a:headEnd type="none" w="sm" len="sm"/>
                      <a:tailEnd type="none" w="sm" len="sm"/>
                    </a:lnL>
                  </a:tcPr>
                </a:tc>
                <a:tc>
                  <a:txBody>
                    <a:bodyPr/>
                    <a:lstStyle/>
                    <a:p>
                      <a:pPr marL="0" lvl="0" indent="0" algn="l" rtl="0">
                        <a:spcBef>
                          <a:spcPts val="0"/>
                        </a:spcBef>
                        <a:spcAft>
                          <a:spcPts val="0"/>
                        </a:spcAft>
                        <a:buNone/>
                      </a:pPr>
                      <a:r>
                        <a:rPr lang="en">
                          <a:solidFill>
                            <a:schemeClr val="accent3"/>
                          </a:solidFill>
                          <a:latin typeface="Average"/>
                          <a:ea typeface="Average"/>
                          <a:cs typeface="Average"/>
                          <a:sym typeface="Average"/>
                        </a:rPr>
                        <a:t>Integrated system</a:t>
                      </a:r>
                      <a:endParaRPr>
                        <a:solidFill>
                          <a:schemeClr val="accent3"/>
                        </a:solidFill>
                        <a:latin typeface="Average"/>
                        <a:ea typeface="Average"/>
                        <a:cs typeface="Average"/>
                        <a:sym typeface="Average"/>
                      </a:endParaRPr>
                    </a:p>
                  </a:txBody>
                  <a:tcPr marL="91425" marR="91425" marT="91425" marB="91425"/>
                </a:tc>
                <a:tc>
                  <a:txBody>
                    <a:bodyPr/>
                    <a:lstStyle/>
                    <a:p>
                      <a:pPr marL="0" lvl="0" indent="0" algn="ctr" rtl="0">
                        <a:spcBef>
                          <a:spcPts val="0"/>
                        </a:spcBef>
                        <a:spcAft>
                          <a:spcPts val="0"/>
                        </a:spcAft>
                        <a:buNone/>
                      </a:pPr>
                      <a:r>
                        <a:rPr lang="en">
                          <a:solidFill>
                            <a:srgbClr val="FF9900"/>
                          </a:solidFill>
                          <a:latin typeface="Average"/>
                          <a:ea typeface="Average"/>
                          <a:cs typeface="Average"/>
                          <a:sym typeface="Average"/>
                        </a:rPr>
                        <a:t>N/A</a:t>
                      </a:r>
                      <a:endParaRPr>
                        <a:solidFill>
                          <a:srgbClr val="FF9900"/>
                        </a:solidFill>
                        <a:latin typeface="Average"/>
                        <a:ea typeface="Average"/>
                        <a:cs typeface="Average"/>
                        <a:sym typeface="Average"/>
                      </a:endParaRPr>
                    </a:p>
                  </a:txBody>
                  <a:tcPr marL="91425" marR="91425" marT="91425" marB="91425"/>
                </a:tc>
                <a:extLst>
                  <a:ext uri="{0D108BD9-81ED-4DB2-BD59-A6C34878D82A}">
                    <a16:rowId xmlns:a16="http://schemas.microsoft.com/office/drawing/2014/main" val="10004"/>
                  </a:ext>
                </a:extLst>
              </a:tr>
              <a:tr h="594325">
                <a:tc>
                  <a:txBody>
                    <a:bodyPr/>
                    <a:lstStyle/>
                    <a:p>
                      <a:pPr marL="0" lvl="0" indent="0" algn="l" rtl="0">
                        <a:spcBef>
                          <a:spcPts val="0"/>
                        </a:spcBef>
                        <a:spcAft>
                          <a:spcPts val="0"/>
                        </a:spcAft>
                        <a:buNone/>
                      </a:pPr>
                      <a:r>
                        <a:rPr lang="en">
                          <a:solidFill>
                            <a:srgbClr val="CACACA"/>
                          </a:solidFill>
                          <a:latin typeface="Average"/>
                          <a:ea typeface="Average"/>
                          <a:cs typeface="Average"/>
                          <a:sym typeface="Average"/>
                        </a:rPr>
                        <a:t>Dynamic Range</a:t>
                      </a:r>
                      <a:endParaRPr>
                        <a:solidFill>
                          <a:srgbClr val="CACACA"/>
                        </a:solidFill>
                        <a:latin typeface="Average"/>
                        <a:ea typeface="Average"/>
                        <a:cs typeface="Average"/>
                        <a:sym typeface="Average"/>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a:solidFill>
                            <a:srgbClr val="CACACA"/>
                          </a:solidFill>
                          <a:latin typeface="Average"/>
                          <a:ea typeface="Average"/>
                          <a:cs typeface="Average"/>
                          <a:sym typeface="Average"/>
                        </a:rPr>
                        <a:t>1.5: Dynamic Range</a:t>
                      </a:r>
                      <a:endParaRPr>
                        <a:solidFill>
                          <a:srgbClr val="CACACA"/>
                        </a:solidFill>
                        <a:latin typeface="Average"/>
                        <a:ea typeface="Average"/>
                        <a:cs typeface="Average"/>
                        <a:sym typeface="Average"/>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vMerge="1">
                  <a:txBody>
                    <a:bodyPr/>
                    <a:lstStyle/>
                    <a:p>
                      <a:endParaRPr lang="en-US"/>
                    </a:p>
                  </a:txBody>
                  <a:tcPr/>
                </a:tc>
                <a:tc>
                  <a:txBody>
                    <a:bodyPr/>
                    <a:lstStyle/>
                    <a:p>
                      <a:pPr marL="0" lvl="0" indent="0" algn="l" rtl="0">
                        <a:spcBef>
                          <a:spcPts val="0"/>
                        </a:spcBef>
                        <a:spcAft>
                          <a:spcPts val="0"/>
                        </a:spcAft>
                        <a:buNone/>
                      </a:pPr>
                      <a:r>
                        <a:rPr lang="en">
                          <a:solidFill>
                            <a:schemeClr val="accent3"/>
                          </a:solidFill>
                          <a:latin typeface="Average"/>
                          <a:ea typeface="Average"/>
                          <a:cs typeface="Average"/>
                          <a:sym typeface="Average"/>
                        </a:rPr>
                        <a:t>Integrated system</a:t>
                      </a:r>
                      <a:endParaRPr>
                        <a:solidFill>
                          <a:schemeClr val="accent3"/>
                        </a:solidFill>
                        <a:latin typeface="Average"/>
                        <a:ea typeface="Average"/>
                        <a:cs typeface="Average"/>
                        <a:sym typeface="Average"/>
                      </a:endParaRPr>
                    </a:p>
                  </a:txBody>
                  <a:tcPr marL="91425" marR="91425" marT="91425" marB="91425"/>
                </a:tc>
                <a:tc>
                  <a:txBody>
                    <a:bodyPr/>
                    <a:lstStyle/>
                    <a:p>
                      <a:pPr marL="0" lvl="0" indent="0" algn="ctr" rtl="0">
                        <a:spcBef>
                          <a:spcPts val="0"/>
                        </a:spcBef>
                        <a:spcAft>
                          <a:spcPts val="0"/>
                        </a:spcAft>
                        <a:buNone/>
                      </a:pPr>
                      <a:r>
                        <a:rPr lang="en">
                          <a:solidFill>
                            <a:srgbClr val="FF9900"/>
                          </a:solidFill>
                          <a:latin typeface="Average"/>
                          <a:ea typeface="Average"/>
                          <a:cs typeface="Average"/>
                          <a:sym typeface="Average"/>
                        </a:rPr>
                        <a:t>N/A</a:t>
                      </a:r>
                      <a:endParaRPr>
                        <a:solidFill>
                          <a:srgbClr val="FF9900"/>
                        </a:solidFill>
                        <a:latin typeface="Average"/>
                        <a:ea typeface="Average"/>
                        <a:cs typeface="Average"/>
                        <a:sym typeface="Average"/>
                      </a:endParaRPr>
                    </a:p>
                  </a:txBody>
                  <a:tcPr marL="91425" marR="91425" marT="91425" marB="91425"/>
                </a:tc>
                <a:extLst>
                  <a:ext uri="{0D108BD9-81ED-4DB2-BD59-A6C34878D82A}">
                    <a16:rowId xmlns:a16="http://schemas.microsoft.com/office/drawing/2014/main" val="10005"/>
                  </a:ext>
                </a:extLst>
              </a:tr>
            </a:tbl>
          </a:graphicData>
        </a:graphic>
      </p:graphicFrame>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p34"/>
          <p:cNvSpPr txBox="1">
            <a:spLocks noGrp="1"/>
          </p:cNvSpPr>
          <p:nvPr>
            <p:ph type="title"/>
          </p:nvPr>
        </p:nvSpPr>
        <p:spPr>
          <a:xfrm>
            <a:off x="455925" y="8367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Optics Test Overview</a:t>
            </a:r>
            <a:endParaRPr/>
          </a:p>
        </p:txBody>
      </p:sp>
      <p:sp>
        <p:nvSpPr>
          <p:cNvPr id="270" name="Google Shape;270;p34"/>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22</a:t>
            </a:fld>
            <a:endParaRPr/>
          </a:p>
        </p:txBody>
      </p:sp>
      <p:pic>
        <p:nvPicPr>
          <p:cNvPr id="271" name="Google Shape;271;p34"/>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1254925" y="1053450"/>
            <a:ext cx="6634152" cy="3444850"/>
          </a:xfrm>
          <a:prstGeom prst="rect">
            <a:avLst/>
          </a:prstGeom>
          <a:noFill/>
          <a:ln>
            <a:noFill/>
          </a:ln>
        </p:spPr>
      </p:pic>
      <p:sp>
        <p:nvSpPr>
          <p:cNvPr id="272" name="Google Shape;272;p34"/>
          <p:cNvSpPr txBox="1"/>
          <p:nvPr/>
        </p:nvSpPr>
        <p:spPr>
          <a:xfrm>
            <a:off x="7639750" y="2166900"/>
            <a:ext cx="1399200" cy="469800"/>
          </a:xfrm>
          <a:prstGeom prst="rect">
            <a:avLst/>
          </a:prstGeom>
          <a:solidFill>
            <a:schemeClr val="lt2"/>
          </a:solidFill>
          <a:ln w="2857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t>Tip/Tilt Micrometers</a:t>
            </a:r>
            <a:endParaRPr b="1"/>
          </a:p>
        </p:txBody>
      </p:sp>
      <p:cxnSp>
        <p:nvCxnSpPr>
          <p:cNvPr id="273" name="Google Shape;273;p34"/>
          <p:cNvCxnSpPr>
            <a:stCxn id="272" idx="2"/>
          </p:cNvCxnSpPr>
          <p:nvPr/>
        </p:nvCxnSpPr>
        <p:spPr>
          <a:xfrm flipH="1">
            <a:off x="7385350" y="2636700"/>
            <a:ext cx="954000" cy="934200"/>
          </a:xfrm>
          <a:prstGeom prst="straightConnector1">
            <a:avLst/>
          </a:prstGeom>
          <a:noFill/>
          <a:ln w="28575" cap="flat" cmpd="sng">
            <a:solidFill>
              <a:schemeClr val="accent4"/>
            </a:solidFill>
            <a:prstDash val="solid"/>
            <a:round/>
            <a:headEnd type="none" w="med" len="med"/>
            <a:tailEnd type="triangle" w="med" len="med"/>
          </a:ln>
        </p:spPr>
      </p:cxnSp>
      <p:cxnSp>
        <p:nvCxnSpPr>
          <p:cNvPr id="274" name="Google Shape;274;p34"/>
          <p:cNvCxnSpPr>
            <a:stCxn id="272" idx="2"/>
          </p:cNvCxnSpPr>
          <p:nvPr/>
        </p:nvCxnSpPr>
        <p:spPr>
          <a:xfrm flipH="1">
            <a:off x="6689650" y="2636700"/>
            <a:ext cx="1649700" cy="261900"/>
          </a:xfrm>
          <a:prstGeom prst="straightConnector1">
            <a:avLst/>
          </a:prstGeom>
          <a:noFill/>
          <a:ln w="28575" cap="flat" cmpd="sng">
            <a:solidFill>
              <a:schemeClr val="accent4"/>
            </a:solidFill>
            <a:prstDash val="solid"/>
            <a:round/>
            <a:headEnd type="none" w="med" len="med"/>
            <a:tailEnd type="triangle" w="med" len="med"/>
          </a:ln>
        </p:spPr>
      </p:cxnSp>
      <p:sp>
        <p:nvSpPr>
          <p:cNvPr id="275" name="Google Shape;275;p34"/>
          <p:cNvSpPr txBox="1"/>
          <p:nvPr/>
        </p:nvSpPr>
        <p:spPr>
          <a:xfrm>
            <a:off x="4881138" y="1211425"/>
            <a:ext cx="1399200" cy="469800"/>
          </a:xfrm>
          <a:prstGeom prst="rect">
            <a:avLst/>
          </a:prstGeom>
          <a:solidFill>
            <a:schemeClr val="lt2"/>
          </a:solidFill>
          <a:ln w="2857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t>Optical Bench</a:t>
            </a:r>
            <a:endParaRPr b="1"/>
          </a:p>
        </p:txBody>
      </p:sp>
      <p:cxnSp>
        <p:nvCxnSpPr>
          <p:cNvPr id="276" name="Google Shape;276;p34"/>
          <p:cNvCxnSpPr>
            <a:stCxn id="275" idx="2"/>
          </p:cNvCxnSpPr>
          <p:nvPr/>
        </p:nvCxnSpPr>
        <p:spPr>
          <a:xfrm flipH="1">
            <a:off x="5204838" y="1681225"/>
            <a:ext cx="375900" cy="830700"/>
          </a:xfrm>
          <a:prstGeom prst="straightConnector1">
            <a:avLst/>
          </a:prstGeom>
          <a:noFill/>
          <a:ln w="28575" cap="flat" cmpd="sng">
            <a:solidFill>
              <a:schemeClr val="accent4"/>
            </a:solidFill>
            <a:prstDash val="solid"/>
            <a:round/>
            <a:headEnd type="none" w="med" len="med"/>
            <a:tailEnd type="triangle" w="med" len="med"/>
          </a:ln>
        </p:spPr>
      </p:cxnSp>
      <p:sp>
        <p:nvSpPr>
          <p:cNvPr id="277" name="Google Shape;277;p34"/>
          <p:cNvSpPr txBox="1"/>
          <p:nvPr/>
        </p:nvSpPr>
        <p:spPr>
          <a:xfrm>
            <a:off x="108350" y="2636700"/>
            <a:ext cx="1399200" cy="469800"/>
          </a:xfrm>
          <a:prstGeom prst="rect">
            <a:avLst/>
          </a:prstGeom>
          <a:solidFill>
            <a:schemeClr val="lt2"/>
          </a:solidFill>
          <a:ln w="2857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t>3-axis Stage</a:t>
            </a:r>
            <a:endParaRPr b="1"/>
          </a:p>
        </p:txBody>
      </p:sp>
      <p:cxnSp>
        <p:nvCxnSpPr>
          <p:cNvPr id="278" name="Google Shape;278;p34"/>
          <p:cNvCxnSpPr>
            <a:stCxn id="277" idx="2"/>
          </p:cNvCxnSpPr>
          <p:nvPr/>
        </p:nvCxnSpPr>
        <p:spPr>
          <a:xfrm>
            <a:off x="807950" y="3106500"/>
            <a:ext cx="1522500" cy="123900"/>
          </a:xfrm>
          <a:prstGeom prst="straightConnector1">
            <a:avLst/>
          </a:prstGeom>
          <a:noFill/>
          <a:ln w="28575" cap="flat" cmpd="sng">
            <a:solidFill>
              <a:schemeClr val="accent4"/>
            </a:solidFill>
            <a:prstDash val="solid"/>
            <a:round/>
            <a:headEnd type="none" w="med" len="med"/>
            <a:tailEnd type="triangle" w="med" len="med"/>
          </a:ln>
        </p:spPr>
      </p:cxnSp>
      <p:sp>
        <p:nvSpPr>
          <p:cNvPr id="279" name="Google Shape;279;p34"/>
          <p:cNvSpPr txBox="1"/>
          <p:nvPr/>
        </p:nvSpPr>
        <p:spPr>
          <a:xfrm>
            <a:off x="7577325" y="4147225"/>
            <a:ext cx="1399200" cy="469800"/>
          </a:xfrm>
          <a:prstGeom prst="rect">
            <a:avLst/>
          </a:prstGeom>
          <a:solidFill>
            <a:schemeClr val="lt2"/>
          </a:solidFill>
          <a:ln w="2857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t>Tip/Tilt Stage</a:t>
            </a:r>
            <a:endParaRPr b="1"/>
          </a:p>
        </p:txBody>
      </p:sp>
      <p:cxnSp>
        <p:nvCxnSpPr>
          <p:cNvPr id="280" name="Google Shape;280;p34"/>
          <p:cNvCxnSpPr>
            <a:stCxn id="279" idx="0"/>
          </p:cNvCxnSpPr>
          <p:nvPr/>
        </p:nvCxnSpPr>
        <p:spPr>
          <a:xfrm rot="10800000">
            <a:off x="6724425" y="3686725"/>
            <a:ext cx="1552500" cy="460500"/>
          </a:xfrm>
          <a:prstGeom prst="straightConnector1">
            <a:avLst/>
          </a:prstGeom>
          <a:noFill/>
          <a:ln w="28575" cap="flat" cmpd="sng">
            <a:solidFill>
              <a:schemeClr val="accent4"/>
            </a:solidFill>
            <a:prstDash val="solid"/>
            <a:round/>
            <a:headEnd type="none" w="med" len="med"/>
            <a:tailEnd type="triangle" w="med" len="med"/>
          </a:ln>
        </p:spPr>
      </p:cxnSp>
      <p:cxnSp>
        <p:nvCxnSpPr>
          <p:cNvPr id="281" name="Google Shape;281;p34"/>
          <p:cNvCxnSpPr>
            <a:stCxn id="282" idx="2"/>
          </p:cNvCxnSpPr>
          <p:nvPr/>
        </p:nvCxnSpPr>
        <p:spPr>
          <a:xfrm>
            <a:off x="807950" y="1372513"/>
            <a:ext cx="2021100" cy="772500"/>
          </a:xfrm>
          <a:prstGeom prst="straightConnector1">
            <a:avLst/>
          </a:prstGeom>
          <a:noFill/>
          <a:ln w="28575" cap="flat" cmpd="sng">
            <a:solidFill>
              <a:schemeClr val="accent4"/>
            </a:solidFill>
            <a:prstDash val="solid"/>
            <a:round/>
            <a:headEnd type="none" w="med" len="med"/>
            <a:tailEnd type="triangle" w="med" len="med"/>
          </a:ln>
        </p:spPr>
      </p:cxnSp>
      <p:sp>
        <p:nvSpPr>
          <p:cNvPr id="282" name="Google Shape;282;p34"/>
          <p:cNvSpPr txBox="1"/>
          <p:nvPr/>
        </p:nvSpPr>
        <p:spPr>
          <a:xfrm>
            <a:off x="108350" y="902713"/>
            <a:ext cx="1399200" cy="469800"/>
          </a:xfrm>
          <a:prstGeom prst="rect">
            <a:avLst/>
          </a:prstGeom>
          <a:solidFill>
            <a:schemeClr val="lt2"/>
          </a:solidFill>
          <a:ln w="2857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t>Zygo Interferometer</a:t>
            </a:r>
            <a:endParaRPr b="1"/>
          </a:p>
        </p:txBody>
      </p:sp>
      <p:sp>
        <p:nvSpPr>
          <p:cNvPr id="283" name="Google Shape;283;p34"/>
          <p:cNvSpPr txBox="1"/>
          <p:nvPr/>
        </p:nvSpPr>
        <p:spPr>
          <a:xfrm>
            <a:off x="7639750" y="902725"/>
            <a:ext cx="1399200" cy="469800"/>
          </a:xfrm>
          <a:prstGeom prst="rect">
            <a:avLst/>
          </a:prstGeom>
          <a:solidFill>
            <a:schemeClr val="lt2"/>
          </a:solidFill>
          <a:ln w="2857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t>Tip/Tilt Ref. Flat</a:t>
            </a:r>
            <a:endParaRPr b="1"/>
          </a:p>
        </p:txBody>
      </p:sp>
      <p:cxnSp>
        <p:nvCxnSpPr>
          <p:cNvPr id="284" name="Google Shape;284;p34"/>
          <p:cNvCxnSpPr>
            <a:stCxn id="283" idx="2"/>
          </p:cNvCxnSpPr>
          <p:nvPr/>
        </p:nvCxnSpPr>
        <p:spPr>
          <a:xfrm flipH="1">
            <a:off x="6689650" y="1372525"/>
            <a:ext cx="1649700" cy="273900"/>
          </a:xfrm>
          <a:prstGeom prst="straightConnector1">
            <a:avLst/>
          </a:prstGeom>
          <a:noFill/>
          <a:ln w="28575" cap="flat" cmpd="sng">
            <a:solidFill>
              <a:schemeClr val="accent4"/>
            </a:solidFill>
            <a:prstDash val="solid"/>
            <a:round/>
            <a:headEnd type="none" w="med" len="med"/>
            <a:tailEnd type="triangle" w="med" len="med"/>
          </a:ln>
        </p:spPr>
      </p:cxnSp>
      <p:sp>
        <p:nvSpPr>
          <p:cNvPr id="285" name="Google Shape;285;p34"/>
          <p:cNvSpPr txBox="1"/>
          <p:nvPr/>
        </p:nvSpPr>
        <p:spPr>
          <a:xfrm>
            <a:off x="108350" y="4147225"/>
            <a:ext cx="1399200" cy="469800"/>
          </a:xfrm>
          <a:prstGeom prst="rect">
            <a:avLst/>
          </a:prstGeom>
          <a:solidFill>
            <a:schemeClr val="lt2"/>
          </a:solidFill>
          <a:ln w="2857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t>X,Y,Z Micrometers</a:t>
            </a:r>
            <a:endParaRPr b="1"/>
          </a:p>
        </p:txBody>
      </p:sp>
      <p:cxnSp>
        <p:nvCxnSpPr>
          <p:cNvPr id="286" name="Google Shape;286;p34"/>
          <p:cNvCxnSpPr>
            <a:stCxn id="285" idx="0"/>
          </p:cNvCxnSpPr>
          <p:nvPr/>
        </p:nvCxnSpPr>
        <p:spPr>
          <a:xfrm rot="10800000" flipH="1">
            <a:off x="807950" y="2881825"/>
            <a:ext cx="2426700" cy="1265400"/>
          </a:xfrm>
          <a:prstGeom prst="straightConnector1">
            <a:avLst/>
          </a:prstGeom>
          <a:noFill/>
          <a:ln w="28575" cap="flat" cmpd="sng">
            <a:solidFill>
              <a:schemeClr val="accent4"/>
            </a:solidFill>
            <a:prstDash val="solid"/>
            <a:round/>
            <a:headEnd type="none" w="med" len="med"/>
            <a:tailEnd type="triangle" w="med" len="med"/>
          </a:ln>
        </p:spPr>
      </p:cxnSp>
      <p:cxnSp>
        <p:nvCxnSpPr>
          <p:cNvPr id="287" name="Google Shape;287;p34"/>
          <p:cNvCxnSpPr>
            <a:stCxn id="285" idx="0"/>
          </p:cNvCxnSpPr>
          <p:nvPr/>
        </p:nvCxnSpPr>
        <p:spPr>
          <a:xfrm rot="10800000" flipH="1">
            <a:off x="807950" y="4139125"/>
            <a:ext cx="2090400" cy="8100"/>
          </a:xfrm>
          <a:prstGeom prst="straightConnector1">
            <a:avLst/>
          </a:prstGeom>
          <a:noFill/>
          <a:ln w="28575" cap="flat" cmpd="sng">
            <a:solidFill>
              <a:schemeClr val="accent4"/>
            </a:solidFill>
            <a:prstDash val="solid"/>
            <a:round/>
            <a:headEnd type="none" w="med" len="med"/>
            <a:tailEnd type="triangle" w="med" len="med"/>
          </a:ln>
        </p:spPr>
      </p:cxnSp>
      <p:sp>
        <p:nvSpPr>
          <p:cNvPr id="288" name="Google Shape;288;p34"/>
          <p:cNvSpPr txBox="1"/>
          <p:nvPr/>
        </p:nvSpPr>
        <p:spPr>
          <a:xfrm>
            <a:off x="3234650" y="3914000"/>
            <a:ext cx="1399200" cy="469800"/>
          </a:xfrm>
          <a:prstGeom prst="rect">
            <a:avLst/>
          </a:prstGeom>
          <a:solidFill>
            <a:schemeClr val="lt2"/>
          </a:solidFill>
          <a:ln w="2857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t>Diode Block w/Half Sphere</a:t>
            </a:r>
            <a:endParaRPr b="1"/>
          </a:p>
        </p:txBody>
      </p:sp>
      <p:cxnSp>
        <p:nvCxnSpPr>
          <p:cNvPr id="289" name="Google Shape;289;p34"/>
          <p:cNvCxnSpPr>
            <a:stCxn id="288" idx="0"/>
          </p:cNvCxnSpPr>
          <p:nvPr/>
        </p:nvCxnSpPr>
        <p:spPr>
          <a:xfrm rot="10800000" flipH="1">
            <a:off x="3934250" y="2817200"/>
            <a:ext cx="946800" cy="1096800"/>
          </a:xfrm>
          <a:prstGeom prst="straightConnector1">
            <a:avLst/>
          </a:prstGeom>
          <a:noFill/>
          <a:ln w="28575" cap="flat" cmpd="sng">
            <a:solidFill>
              <a:schemeClr val="accent4"/>
            </a:solidFill>
            <a:prstDash val="solid"/>
            <a:round/>
            <a:headEnd type="none" w="med" len="med"/>
            <a:tailEnd type="triangle" w="med" len="med"/>
          </a:ln>
        </p:spPr>
      </p:cxn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p35"/>
          <p:cNvSpPr txBox="1">
            <a:spLocks noGrp="1"/>
          </p:cNvSpPr>
          <p:nvPr>
            <p:ph type="title"/>
          </p:nvPr>
        </p:nvSpPr>
        <p:spPr>
          <a:xfrm>
            <a:off x="455925" y="8367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Optics Test Overview</a:t>
            </a:r>
            <a:endParaRPr/>
          </a:p>
          <a:p>
            <a:pPr marL="0" lvl="0" indent="0" algn="l" rtl="0">
              <a:spcBef>
                <a:spcPts val="0"/>
              </a:spcBef>
              <a:spcAft>
                <a:spcPts val="0"/>
              </a:spcAft>
              <a:buNone/>
            </a:pPr>
            <a:endParaRPr/>
          </a:p>
        </p:txBody>
      </p:sp>
      <p:sp>
        <p:nvSpPr>
          <p:cNvPr id="295" name="Google Shape;295;p35"/>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23</a:t>
            </a:fld>
            <a:endParaRPr/>
          </a:p>
        </p:txBody>
      </p:sp>
      <p:graphicFrame>
        <p:nvGraphicFramePr>
          <p:cNvPr id="296" name="Google Shape;296;p35"/>
          <p:cNvGraphicFramePr/>
          <p:nvPr/>
        </p:nvGraphicFramePr>
        <p:xfrm>
          <a:off x="448088" y="947100"/>
          <a:ext cx="3000000" cy="3000000"/>
        </p:xfrm>
        <a:graphic>
          <a:graphicData uri="http://schemas.openxmlformats.org/drawingml/2006/table">
            <a:tbl>
              <a:tblPr>
                <a:noFill/>
                <a:tableStyleId>{AF388F0D-4368-441D-B308-41BFA6E224ED}</a:tableStyleId>
              </a:tblPr>
              <a:tblGrid>
                <a:gridCol w="2521425">
                  <a:extLst>
                    <a:ext uri="{9D8B030D-6E8A-4147-A177-3AD203B41FA5}">
                      <a16:colId xmlns:a16="http://schemas.microsoft.com/office/drawing/2014/main" val="20000"/>
                    </a:ext>
                  </a:extLst>
                </a:gridCol>
                <a:gridCol w="1909775">
                  <a:extLst>
                    <a:ext uri="{9D8B030D-6E8A-4147-A177-3AD203B41FA5}">
                      <a16:colId xmlns:a16="http://schemas.microsoft.com/office/drawing/2014/main" val="20001"/>
                    </a:ext>
                  </a:extLst>
                </a:gridCol>
                <a:gridCol w="1290100">
                  <a:extLst>
                    <a:ext uri="{9D8B030D-6E8A-4147-A177-3AD203B41FA5}">
                      <a16:colId xmlns:a16="http://schemas.microsoft.com/office/drawing/2014/main" val="20002"/>
                    </a:ext>
                  </a:extLst>
                </a:gridCol>
                <a:gridCol w="1720450">
                  <a:extLst>
                    <a:ext uri="{9D8B030D-6E8A-4147-A177-3AD203B41FA5}">
                      <a16:colId xmlns:a16="http://schemas.microsoft.com/office/drawing/2014/main" val="20003"/>
                    </a:ext>
                  </a:extLst>
                </a:gridCol>
                <a:gridCol w="806050">
                  <a:extLst>
                    <a:ext uri="{9D8B030D-6E8A-4147-A177-3AD203B41FA5}">
                      <a16:colId xmlns:a16="http://schemas.microsoft.com/office/drawing/2014/main" val="20004"/>
                    </a:ext>
                  </a:extLst>
                </a:gridCol>
              </a:tblGrid>
              <a:tr h="555075">
                <a:tc>
                  <a:txBody>
                    <a:bodyPr/>
                    <a:lstStyle/>
                    <a:p>
                      <a:pPr marL="0" lvl="0" indent="0" algn="ctr" rtl="0">
                        <a:spcBef>
                          <a:spcPts val="0"/>
                        </a:spcBef>
                        <a:spcAft>
                          <a:spcPts val="0"/>
                        </a:spcAft>
                        <a:buNone/>
                      </a:pPr>
                      <a:r>
                        <a:rPr lang="en">
                          <a:solidFill>
                            <a:srgbClr val="FFFFFF"/>
                          </a:solidFill>
                          <a:latin typeface="Average"/>
                          <a:ea typeface="Average"/>
                          <a:cs typeface="Average"/>
                          <a:sym typeface="Average"/>
                        </a:rPr>
                        <a:t>Test Description</a:t>
                      </a:r>
                      <a:endParaRPr>
                        <a:solidFill>
                          <a:srgbClr val="FFFFFF"/>
                        </a:solidFill>
                        <a:latin typeface="Average"/>
                        <a:ea typeface="Average"/>
                        <a:cs typeface="Average"/>
                        <a:sym typeface="Average"/>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666666"/>
                    </a:solidFill>
                  </a:tcPr>
                </a:tc>
                <a:tc>
                  <a:txBody>
                    <a:bodyPr/>
                    <a:lstStyle/>
                    <a:p>
                      <a:pPr marL="0" lvl="0" indent="0" algn="ctr" rtl="0">
                        <a:spcBef>
                          <a:spcPts val="0"/>
                        </a:spcBef>
                        <a:spcAft>
                          <a:spcPts val="0"/>
                        </a:spcAft>
                        <a:buNone/>
                      </a:pPr>
                      <a:r>
                        <a:rPr lang="en">
                          <a:solidFill>
                            <a:srgbClr val="FFFFFF"/>
                          </a:solidFill>
                          <a:latin typeface="Average"/>
                          <a:ea typeface="Average"/>
                          <a:cs typeface="Average"/>
                          <a:sym typeface="Average"/>
                        </a:rPr>
                        <a:t>Relevant Requirement</a:t>
                      </a:r>
                      <a:endParaRPr>
                        <a:solidFill>
                          <a:srgbClr val="FFFFFF"/>
                        </a:solidFill>
                        <a:latin typeface="Average"/>
                        <a:ea typeface="Average"/>
                        <a:cs typeface="Average"/>
                        <a:sym typeface="Average"/>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666666"/>
                    </a:solidFill>
                  </a:tcPr>
                </a:tc>
                <a:tc>
                  <a:txBody>
                    <a:bodyPr/>
                    <a:lstStyle/>
                    <a:p>
                      <a:pPr marL="0" lvl="0" indent="0" algn="ctr" rtl="0">
                        <a:spcBef>
                          <a:spcPts val="0"/>
                        </a:spcBef>
                        <a:spcAft>
                          <a:spcPts val="0"/>
                        </a:spcAft>
                        <a:buNone/>
                      </a:pPr>
                      <a:r>
                        <a:rPr lang="en">
                          <a:solidFill>
                            <a:srgbClr val="FFFFFF"/>
                          </a:solidFill>
                          <a:latin typeface="Average"/>
                          <a:ea typeface="Average"/>
                          <a:cs typeface="Average"/>
                          <a:sym typeface="Average"/>
                        </a:rPr>
                        <a:t>Location</a:t>
                      </a:r>
                      <a:endParaRPr>
                        <a:solidFill>
                          <a:srgbClr val="FFFFFF"/>
                        </a:solidFill>
                        <a:latin typeface="Average"/>
                        <a:ea typeface="Average"/>
                        <a:cs typeface="Average"/>
                        <a:sym typeface="Average"/>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666666"/>
                    </a:solidFill>
                  </a:tcPr>
                </a:tc>
                <a:tc>
                  <a:txBody>
                    <a:bodyPr/>
                    <a:lstStyle/>
                    <a:p>
                      <a:pPr marL="0" lvl="0" indent="0" algn="ctr" rtl="0">
                        <a:spcBef>
                          <a:spcPts val="0"/>
                        </a:spcBef>
                        <a:spcAft>
                          <a:spcPts val="0"/>
                        </a:spcAft>
                        <a:buNone/>
                      </a:pPr>
                      <a:r>
                        <a:rPr lang="en">
                          <a:solidFill>
                            <a:srgbClr val="FFFFFF"/>
                          </a:solidFill>
                          <a:latin typeface="Average"/>
                          <a:ea typeface="Average"/>
                          <a:cs typeface="Average"/>
                          <a:sym typeface="Average"/>
                        </a:rPr>
                        <a:t>Equipment</a:t>
                      </a:r>
                      <a:endParaRPr>
                        <a:solidFill>
                          <a:srgbClr val="FFFFFF"/>
                        </a:solidFill>
                        <a:latin typeface="Average"/>
                        <a:ea typeface="Average"/>
                        <a:cs typeface="Average"/>
                        <a:sym typeface="Average"/>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666666"/>
                    </a:solidFill>
                  </a:tcPr>
                </a:tc>
                <a:tc>
                  <a:txBody>
                    <a:bodyPr/>
                    <a:lstStyle/>
                    <a:p>
                      <a:pPr marL="0" lvl="0" indent="0" algn="ctr" rtl="0">
                        <a:spcBef>
                          <a:spcPts val="0"/>
                        </a:spcBef>
                        <a:spcAft>
                          <a:spcPts val="0"/>
                        </a:spcAft>
                        <a:buNone/>
                      </a:pPr>
                      <a:r>
                        <a:rPr lang="en">
                          <a:solidFill>
                            <a:srgbClr val="FFFFFF"/>
                          </a:solidFill>
                          <a:latin typeface="Average"/>
                          <a:ea typeface="Average"/>
                          <a:cs typeface="Average"/>
                          <a:sym typeface="Average"/>
                        </a:rPr>
                        <a:t>Result</a:t>
                      </a:r>
                      <a:endParaRPr>
                        <a:solidFill>
                          <a:srgbClr val="FFFFFF"/>
                        </a:solidFill>
                        <a:latin typeface="Average"/>
                        <a:ea typeface="Average"/>
                        <a:cs typeface="Average"/>
                        <a:sym typeface="Average"/>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666666"/>
                    </a:solidFill>
                  </a:tcPr>
                </a:tc>
                <a:extLst>
                  <a:ext uri="{0D108BD9-81ED-4DB2-BD59-A6C34878D82A}">
                    <a16:rowId xmlns:a16="http://schemas.microsoft.com/office/drawing/2014/main" val="10000"/>
                  </a:ext>
                </a:extLst>
              </a:tr>
              <a:tr h="613925">
                <a:tc>
                  <a:txBody>
                    <a:bodyPr/>
                    <a:lstStyle/>
                    <a:p>
                      <a:pPr marL="0" lvl="0" indent="0" algn="l" rtl="0">
                        <a:spcBef>
                          <a:spcPts val="0"/>
                        </a:spcBef>
                        <a:spcAft>
                          <a:spcPts val="0"/>
                        </a:spcAft>
                        <a:buNone/>
                      </a:pPr>
                      <a:r>
                        <a:rPr lang="en">
                          <a:solidFill>
                            <a:schemeClr val="accent3"/>
                          </a:solidFill>
                          <a:latin typeface="Average"/>
                          <a:ea typeface="Average"/>
                          <a:cs typeface="Average"/>
                          <a:sym typeface="Average"/>
                        </a:rPr>
                        <a:t>1 km Vertical Resolution</a:t>
                      </a:r>
                      <a:endParaRPr>
                        <a:solidFill>
                          <a:schemeClr val="accent3"/>
                        </a:solidFill>
                        <a:latin typeface="Average"/>
                        <a:ea typeface="Average"/>
                        <a:cs typeface="Average"/>
                        <a:sym typeface="Average"/>
                      </a:endParaRPr>
                    </a:p>
                  </a:txBody>
                  <a:tcPr marL="91425" marR="91425" marT="91425" marB="91425">
                    <a:lnT w="9525" cap="flat" cmpd="sng">
                      <a:solidFill>
                        <a:srgbClr val="9E9E9E"/>
                      </a:solidFill>
                      <a:prstDash val="solid"/>
                      <a:round/>
                      <a:headEnd type="none" w="sm" len="sm"/>
                      <a:tailEnd type="none" w="sm" len="sm"/>
                    </a:lnT>
                  </a:tcPr>
                </a:tc>
                <a:tc>
                  <a:txBody>
                    <a:bodyPr/>
                    <a:lstStyle/>
                    <a:p>
                      <a:pPr marL="0" lvl="0" indent="0" algn="l" rtl="0">
                        <a:spcBef>
                          <a:spcPts val="0"/>
                        </a:spcBef>
                        <a:spcAft>
                          <a:spcPts val="0"/>
                        </a:spcAft>
                        <a:buNone/>
                      </a:pPr>
                      <a:r>
                        <a:rPr lang="en">
                          <a:solidFill>
                            <a:schemeClr val="accent3"/>
                          </a:solidFill>
                          <a:latin typeface="Average"/>
                          <a:ea typeface="Average"/>
                          <a:cs typeface="Average"/>
                          <a:sym typeface="Average"/>
                        </a:rPr>
                        <a:t>1.1: Vertical Resolution</a:t>
                      </a:r>
                      <a:endParaRPr>
                        <a:solidFill>
                          <a:schemeClr val="accent3"/>
                        </a:solidFill>
                        <a:latin typeface="Average"/>
                        <a:ea typeface="Average"/>
                        <a:cs typeface="Average"/>
                        <a:sym typeface="Average"/>
                      </a:endParaRPr>
                    </a:p>
                  </a:txBody>
                  <a:tcPr marL="91425" marR="91425" marT="91425" marB="91425">
                    <a:lnT w="9525" cap="flat" cmpd="sng">
                      <a:solidFill>
                        <a:srgbClr val="9E9E9E"/>
                      </a:solidFill>
                      <a:prstDash val="solid"/>
                      <a:round/>
                      <a:headEnd type="none" w="sm" len="sm"/>
                      <a:tailEnd type="none" w="sm" len="sm"/>
                    </a:lnT>
                  </a:tcPr>
                </a:tc>
                <a:tc rowSpan="2">
                  <a:txBody>
                    <a:bodyPr/>
                    <a:lstStyle/>
                    <a:p>
                      <a:pPr marL="0" lvl="0" indent="0" algn="ctr" rtl="0">
                        <a:spcBef>
                          <a:spcPts val="0"/>
                        </a:spcBef>
                        <a:spcAft>
                          <a:spcPts val="0"/>
                        </a:spcAft>
                        <a:buNone/>
                      </a:pPr>
                      <a:r>
                        <a:rPr lang="en">
                          <a:solidFill>
                            <a:schemeClr val="accent3"/>
                          </a:solidFill>
                          <a:latin typeface="Average"/>
                          <a:ea typeface="Average"/>
                          <a:cs typeface="Average"/>
                          <a:sym typeface="Average"/>
                        </a:rPr>
                        <a:t>CU Boulder Campus</a:t>
                      </a:r>
                      <a:endParaRPr>
                        <a:solidFill>
                          <a:schemeClr val="accent3"/>
                        </a:solidFill>
                        <a:latin typeface="Average"/>
                        <a:ea typeface="Average"/>
                        <a:cs typeface="Average"/>
                        <a:sym typeface="Average"/>
                      </a:endParaRPr>
                    </a:p>
                  </a:txBody>
                  <a:tcPr marL="91425" marR="91425" marT="91425" marB="91425" anchor="ct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a:solidFill>
                            <a:schemeClr val="accent3"/>
                          </a:solidFill>
                          <a:latin typeface="Average"/>
                          <a:ea typeface="Average"/>
                          <a:cs typeface="Average"/>
                          <a:sym typeface="Average"/>
                        </a:rPr>
                        <a:t>Analysis</a:t>
                      </a:r>
                      <a:endParaRPr>
                        <a:solidFill>
                          <a:schemeClr val="accent3"/>
                        </a:solidFill>
                        <a:latin typeface="Average"/>
                        <a:ea typeface="Average"/>
                        <a:cs typeface="Average"/>
                        <a:sym typeface="Average"/>
                      </a:endParaRPr>
                    </a:p>
                  </a:txBody>
                  <a:tcPr marL="91425" marR="91425" marT="91425" marB="91425">
                    <a:lnT w="9525" cap="flat" cmpd="sng">
                      <a:solidFill>
                        <a:srgbClr val="9E9E9E"/>
                      </a:solidFill>
                      <a:prstDash val="solid"/>
                      <a:round/>
                      <a:headEnd type="none" w="sm" len="sm"/>
                      <a:tailEnd type="none" w="sm" len="sm"/>
                    </a:lnT>
                  </a:tcPr>
                </a:tc>
                <a:tc>
                  <a:txBody>
                    <a:bodyPr/>
                    <a:lstStyle/>
                    <a:p>
                      <a:pPr marL="0" lvl="0" indent="0" algn="ctr" rtl="0">
                        <a:spcBef>
                          <a:spcPts val="0"/>
                        </a:spcBef>
                        <a:spcAft>
                          <a:spcPts val="0"/>
                        </a:spcAft>
                        <a:buNone/>
                      </a:pPr>
                      <a:r>
                        <a:rPr lang="en">
                          <a:solidFill>
                            <a:srgbClr val="00FF00"/>
                          </a:solidFill>
                          <a:latin typeface="Average"/>
                          <a:ea typeface="Average"/>
                          <a:cs typeface="Average"/>
                          <a:sym typeface="Average"/>
                        </a:rPr>
                        <a:t>Success</a:t>
                      </a:r>
                      <a:endParaRPr>
                        <a:solidFill>
                          <a:srgbClr val="FF9900"/>
                        </a:solidFill>
                        <a:latin typeface="Average"/>
                        <a:ea typeface="Average"/>
                        <a:cs typeface="Average"/>
                        <a:sym typeface="Average"/>
                      </a:endParaRPr>
                    </a:p>
                  </a:txBody>
                  <a:tcPr marL="91425" marR="91425" marT="91425" marB="91425">
                    <a:lnT w="9525" cap="flat" cmpd="sng">
                      <a:solidFill>
                        <a:srgbClr val="9E9E9E"/>
                      </a:solidFill>
                      <a:prstDash val="solid"/>
                      <a:round/>
                      <a:headEnd type="none" w="sm" len="sm"/>
                      <a:tailEnd type="none" w="sm" len="sm"/>
                    </a:lnT>
                  </a:tcPr>
                </a:tc>
                <a:extLst>
                  <a:ext uri="{0D108BD9-81ED-4DB2-BD59-A6C34878D82A}">
                    <a16:rowId xmlns:a16="http://schemas.microsoft.com/office/drawing/2014/main" val="10001"/>
                  </a:ext>
                </a:extLst>
              </a:tr>
              <a:tr h="688275">
                <a:tc>
                  <a:txBody>
                    <a:bodyPr/>
                    <a:lstStyle/>
                    <a:p>
                      <a:pPr marL="0" lvl="0" indent="0" algn="l" rtl="0">
                        <a:spcBef>
                          <a:spcPts val="0"/>
                        </a:spcBef>
                        <a:spcAft>
                          <a:spcPts val="0"/>
                        </a:spcAft>
                        <a:buNone/>
                      </a:pPr>
                      <a:r>
                        <a:rPr lang="en">
                          <a:solidFill>
                            <a:schemeClr val="accent3"/>
                          </a:solidFill>
                          <a:latin typeface="Average"/>
                          <a:ea typeface="Average"/>
                          <a:cs typeface="Average"/>
                          <a:sym typeface="Average"/>
                        </a:rPr>
                        <a:t>Diode Block Integration</a:t>
                      </a:r>
                      <a:endParaRPr>
                        <a:solidFill>
                          <a:schemeClr val="accent3"/>
                        </a:solidFill>
                        <a:latin typeface="Average"/>
                        <a:ea typeface="Average"/>
                        <a:cs typeface="Average"/>
                        <a:sym typeface="Average"/>
                      </a:endParaRPr>
                    </a:p>
                  </a:txBody>
                  <a:tcPr marL="91425" marR="91425" marT="91425" marB="91425">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a:solidFill>
                            <a:schemeClr val="accent3"/>
                          </a:solidFill>
                          <a:latin typeface="Average"/>
                          <a:ea typeface="Average"/>
                          <a:cs typeface="Average"/>
                          <a:sym typeface="Average"/>
                        </a:rPr>
                        <a:t>1.3: Optical Alignment</a:t>
                      </a:r>
                      <a:endParaRPr>
                        <a:solidFill>
                          <a:schemeClr val="accent3"/>
                        </a:solidFill>
                        <a:latin typeface="Average"/>
                        <a:ea typeface="Average"/>
                        <a:cs typeface="Average"/>
                        <a:sym typeface="Average"/>
                      </a:endParaRPr>
                    </a:p>
                  </a:txBody>
                  <a:tcPr marL="91425" marR="91425" marT="91425" marB="91425">
                    <a:lnB w="9525" cap="flat" cmpd="sng">
                      <a:solidFill>
                        <a:srgbClr val="9E9E9E"/>
                      </a:solidFill>
                      <a:prstDash val="solid"/>
                      <a:round/>
                      <a:headEnd type="none" w="sm" len="sm"/>
                      <a:tailEnd type="none" w="sm" len="sm"/>
                    </a:lnB>
                  </a:tcPr>
                </a:tc>
                <a:tc vMerge="1">
                  <a:txBody>
                    <a:bodyPr/>
                    <a:lstStyle/>
                    <a:p>
                      <a:endParaRPr lang="en-US"/>
                    </a:p>
                  </a:txBody>
                  <a:tcPr/>
                </a:tc>
                <a:tc>
                  <a:txBody>
                    <a:bodyPr/>
                    <a:lstStyle/>
                    <a:p>
                      <a:pPr marL="0" lvl="0" indent="0" algn="l" rtl="0">
                        <a:spcBef>
                          <a:spcPts val="0"/>
                        </a:spcBef>
                        <a:spcAft>
                          <a:spcPts val="0"/>
                        </a:spcAft>
                        <a:buNone/>
                      </a:pPr>
                      <a:r>
                        <a:rPr lang="en">
                          <a:solidFill>
                            <a:schemeClr val="accent3"/>
                          </a:solidFill>
                          <a:latin typeface="Average"/>
                          <a:ea typeface="Average"/>
                          <a:cs typeface="Average"/>
                          <a:sym typeface="Average"/>
                        </a:rPr>
                        <a:t>Epoxy, Syringes, Diode Block,  15 μm Pinhole, Photodiode</a:t>
                      </a:r>
                      <a:endParaRPr>
                        <a:solidFill>
                          <a:schemeClr val="accent3"/>
                        </a:solidFill>
                        <a:latin typeface="Average"/>
                        <a:ea typeface="Average"/>
                        <a:cs typeface="Average"/>
                        <a:sym typeface="Average"/>
                      </a:endParaRPr>
                    </a:p>
                  </a:txBody>
                  <a:tcPr marL="91425" marR="91425" marT="91425" marB="91425">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solidFill>
                            <a:srgbClr val="FF9900"/>
                          </a:solidFill>
                          <a:latin typeface="Average"/>
                          <a:ea typeface="Average"/>
                          <a:cs typeface="Average"/>
                          <a:sym typeface="Average"/>
                        </a:rPr>
                        <a:t>Revised</a:t>
                      </a:r>
                      <a:endParaRPr>
                        <a:solidFill>
                          <a:srgbClr val="FF9900"/>
                        </a:solidFill>
                        <a:latin typeface="Average"/>
                        <a:ea typeface="Average"/>
                        <a:cs typeface="Average"/>
                        <a:sym typeface="Average"/>
                      </a:endParaRPr>
                    </a:p>
                    <a:p>
                      <a:pPr marL="0" lvl="0" indent="0" algn="ctr" rtl="0">
                        <a:spcBef>
                          <a:spcPts val="0"/>
                        </a:spcBef>
                        <a:spcAft>
                          <a:spcPts val="0"/>
                        </a:spcAft>
                        <a:buNone/>
                      </a:pPr>
                      <a:r>
                        <a:rPr lang="en">
                          <a:solidFill>
                            <a:schemeClr val="dk2"/>
                          </a:solidFill>
                          <a:latin typeface="Average"/>
                          <a:ea typeface="Average"/>
                          <a:cs typeface="Average"/>
                          <a:sym typeface="Average"/>
                        </a:rPr>
                        <a:t>↓</a:t>
                      </a:r>
                      <a:endParaRPr>
                        <a:solidFill>
                          <a:schemeClr val="dk2"/>
                        </a:solidFill>
                        <a:latin typeface="Average"/>
                        <a:ea typeface="Average"/>
                        <a:cs typeface="Average"/>
                        <a:sym typeface="Average"/>
                      </a:endParaRPr>
                    </a:p>
                    <a:p>
                      <a:pPr marL="0" lvl="0" indent="0" algn="ctr" rtl="0">
                        <a:spcBef>
                          <a:spcPts val="0"/>
                        </a:spcBef>
                        <a:spcAft>
                          <a:spcPts val="0"/>
                        </a:spcAft>
                        <a:buNone/>
                      </a:pPr>
                      <a:r>
                        <a:rPr lang="en">
                          <a:solidFill>
                            <a:srgbClr val="00FF00"/>
                          </a:solidFill>
                          <a:latin typeface="Average"/>
                          <a:ea typeface="Average"/>
                          <a:cs typeface="Average"/>
                          <a:sym typeface="Average"/>
                        </a:rPr>
                        <a:t>Success</a:t>
                      </a:r>
                      <a:endParaRPr>
                        <a:solidFill>
                          <a:srgbClr val="00FF00"/>
                        </a:solidFill>
                        <a:latin typeface="Average"/>
                        <a:ea typeface="Average"/>
                        <a:cs typeface="Average"/>
                        <a:sym typeface="Average"/>
                      </a:endParaRPr>
                    </a:p>
                  </a:txBody>
                  <a:tcPr marL="91425" marR="91425" marT="91425" marB="91425"/>
                </a:tc>
                <a:extLst>
                  <a:ext uri="{0D108BD9-81ED-4DB2-BD59-A6C34878D82A}">
                    <a16:rowId xmlns:a16="http://schemas.microsoft.com/office/drawing/2014/main" val="10002"/>
                  </a:ext>
                </a:extLst>
              </a:tr>
              <a:tr h="502350">
                <a:tc>
                  <a:txBody>
                    <a:bodyPr/>
                    <a:lstStyle/>
                    <a:p>
                      <a:pPr marL="0" lvl="0" indent="0" algn="l" rtl="0">
                        <a:spcBef>
                          <a:spcPts val="0"/>
                        </a:spcBef>
                        <a:spcAft>
                          <a:spcPts val="0"/>
                        </a:spcAft>
                        <a:buNone/>
                      </a:pPr>
                      <a:r>
                        <a:rPr lang="en">
                          <a:solidFill>
                            <a:schemeClr val="accent3"/>
                          </a:solidFill>
                          <a:latin typeface="Average"/>
                          <a:ea typeface="Average"/>
                          <a:cs typeface="Average"/>
                          <a:sym typeface="Average"/>
                        </a:rPr>
                        <a:t>Optical Bench Integration</a:t>
                      </a:r>
                      <a:endParaRPr>
                        <a:solidFill>
                          <a:schemeClr val="accent3"/>
                        </a:solidFill>
                        <a:latin typeface="Average"/>
                        <a:ea typeface="Average"/>
                        <a:cs typeface="Average"/>
                        <a:sym typeface="Average"/>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a:solidFill>
                            <a:schemeClr val="accent3"/>
                          </a:solidFill>
                          <a:latin typeface="Average"/>
                          <a:ea typeface="Average"/>
                          <a:cs typeface="Average"/>
                          <a:sym typeface="Average"/>
                        </a:rPr>
                        <a:t>1.3: Optical Alignment</a:t>
                      </a:r>
                      <a:endParaRPr>
                        <a:solidFill>
                          <a:schemeClr val="accent3"/>
                        </a:solidFill>
                        <a:latin typeface="Average"/>
                        <a:ea typeface="Average"/>
                        <a:cs typeface="Average"/>
                        <a:sym typeface="Average"/>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rowSpan="3">
                  <a:txBody>
                    <a:bodyPr/>
                    <a:lstStyle/>
                    <a:p>
                      <a:pPr marL="0" lvl="0" indent="0" algn="ctr" rtl="0">
                        <a:spcBef>
                          <a:spcPts val="0"/>
                        </a:spcBef>
                        <a:spcAft>
                          <a:spcPts val="0"/>
                        </a:spcAft>
                        <a:buNone/>
                      </a:pPr>
                      <a:r>
                        <a:rPr lang="en">
                          <a:solidFill>
                            <a:schemeClr val="accent3"/>
                          </a:solidFill>
                          <a:latin typeface="Average"/>
                          <a:ea typeface="Average"/>
                          <a:cs typeface="Average"/>
                          <a:sym typeface="Average"/>
                        </a:rPr>
                        <a:t>Ball Aerospace</a:t>
                      </a:r>
                      <a:endParaRPr>
                        <a:solidFill>
                          <a:schemeClr val="accent3"/>
                        </a:solidFill>
                        <a:latin typeface="Average"/>
                        <a:ea typeface="Average"/>
                        <a:cs typeface="Average"/>
                        <a:sym typeface="Average"/>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tcPr>
                </a:tc>
                <a:tc>
                  <a:txBody>
                    <a:bodyPr/>
                    <a:lstStyle/>
                    <a:p>
                      <a:pPr marL="0" lvl="0" indent="0" algn="l" rtl="0">
                        <a:spcBef>
                          <a:spcPts val="0"/>
                        </a:spcBef>
                        <a:spcAft>
                          <a:spcPts val="0"/>
                        </a:spcAft>
                        <a:buNone/>
                      </a:pPr>
                      <a:r>
                        <a:rPr lang="en">
                          <a:solidFill>
                            <a:schemeClr val="accent3"/>
                          </a:solidFill>
                          <a:latin typeface="Average"/>
                          <a:ea typeface="Average"/>
                          <a:cs typeface="Average"/>
                          <a:sym typeface="Average"/>
                        </a:rPr>
                        <a:t>Hex Key</a:t>
                      </a:r>
                      <a:endParaRPr>
                        <a:solidFill>
                          <a:schemeClr val="accent3"/>
                        </a:solidFill>
                        <a:latin typeface="Average"/>
                        <a:ea typeface="Average"/>
                        <a:cs typeface="Average"/>
                        <a:sym typeface="Average"/>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solidFill>
                            <a:srgbClr val="00FF00"/>
                          </a:solidFill>
                          <a:latin typeface="Average"/>
                          <a:ea typeface="Average"/>
                          <a:cs typeface="Average"/>
                          <a:sym typeface="Average"/>
                        </a:rPr>
                        <a:t>Success</a:t>
                      </a:r>
                      <a:endParaRPr>
                        <a:solidFill>
                          <a:srgbClr val="00FF00"/>
                        </a:solidFill>
                        <a:latin typeface="Average"/>
                        <a:ea typeface="Average"/>
                        <a:cs typeface="Average"/>
                        <a:sym typeface="Average"/>
                      </a:endParaRPr>
                    </a:p>
                  </a:txBody>
                  <a:tcPr marL="91425" marR="91425" marT="91425" marB="91425">
                    <a:lnL w="9525" cap="flat" cmpd="sng">
                      <a:solidFill>
                        <a:srgbClr val="9E9E9E"/>
                      </a:solidFill>
                      <a:prstDash val="solid"/>
                      <a:round/>
                      <a:headEnd type="none" w="sm" len="sm"/>
                      <a:tailEnd type="none" w="sm" len="sm"/>
                    </a:lnL>
                  </a:tcPr>
                </a:tc>
                <a:extLst>
                  <a:ext uri="{0D108BD9-81ED-4DB2-BD59-A6C34878D82A}">
                    <a16:rowId xmlns:a16="http://schemas.microsoft.com/office/drawing/2014/main" val="10003"/>
                  </a:ext>
                </a:extLst>
              </a:tr>
              <a:tr h="688275">
                <a:tc>
                  <a:txBody>
                    <a:bodyPr/>
                    <a:lstStyle/>
                    <a:p>
                      <a:pPr marL="0" lvl="0" indent="0" algn="l" rtl="0">
                        <a:spcBef>
                          <a:spcPts val="0"/>
                        </a:spcBef>
                        <a:spcAft>
                          <a:spcPts val="0"/>
                        </a:spcAft>
                        <a:buNone/>
                      </a:pPr>
                      <a:r>
                        <a:rPr lang="en">
                          <a:solidFill>
                            <a:schemeClr val="accent3"/>
                          </a:solidFill>
                          <a:latin typeface="Average"/>
                          <a:ea typeface="Average"/>
                          <a:cs typeface="Average"/>
                          <a:sym typeface="Average"/>
                        </a:rPr>
                        <a:t>Optical Mounting System</a:t>
                      </a:r>
                      <a:endParaRPr>
                        <a:solidFill>
                          <a:schemeClr val="accent3"/>
                        </a:solidFill>
                        <a:latin typeface="Average"/>
                        <a:ea typeface="Average"/>
                        <a:cs typeface="Average"/>
                        <a:sym typeface="Average"/>
                      </a:endParaRPr>
                    </a:p>
                  </a:txBody>
                  <a:tcPr marL="91425" marR="91425" marT="91425" marB="91425">
                    <a:lnT w="9525" cap="flat" cmpd="sng">
                      <a:solidFill>
                        <a:srgbClr val="9E9E9E"/>
                      </a:solidFill>
                      <a:prstDash val="solid"/>
                      <a:round/>
                      <a:headEnd type="none" w="sm" len="sm"/>
                      <a:tailEnd type="none" w="sm" len="sm"/>
                    </a:lnT>
                  </a:tcPr>
                </a:tc>
                <a:tc>
                  <a:txBody>
                    <a:bodyPr/>
                    <a:lstStyle/>
                    <a:p>
                      <a:pPr marL="0" lvl="0" indent="0" algn="l" rtl="0">
                        <a:spcBef>
                          <a:spcPts val="0"/>
                        </a:spcBef>
                        <a:spcAft>
                          <a:spcPts val="0"/>
                        </a:spcAft>
                        <a:buNone/>
                      </a:pPr>
                      <a:r>
                        <a:rPr lang="en">
                          <a:solidFill>
                            <a:schemeClr val="accent3"/>
                          </a:solidFill>
                          <a:latin typeface="Average"/>
                          <a:ea typeface="Average"/>
                          <a:cs typeface="Average"/>
                          <a:sym typeface="Average"/>
                        </a:rPr>
                        <a:t>1.3.1: MTF</a:t>
                      </a:r>
                      <a:endParaRPr>
                        <a:solidFill>
                          <a:schemeClr val="accent3"/>
                        </a:solidFill>
                        <a:latin typeface="Average"/>
                        <a:ea typeface="Average"/>
                        <a:cs typeface="Average"/>
                        <a:sym typeface="Average"/>
                      </a:endParaRPr>
                    </a:p>
                  </a:txBody>
                  <a:tcPr marL="91425" marR="91425" marT="91425" marB="91425">
                    <a:lnT w="9525" cap="flat" cmpd="sng">
                      <a:solidFill>
                        <a:srgbClr val="9E9E9E"/>
                      </a:solidFill>
                      <a:prstDash val="solid"/>
                      <a:round/>
                      <a:headEnd type="none" w="sm" len="sm"/>
                      <a:tailEnd type="none" w="sm" len="sm"/>
                    </a:lnT>
                  </a:tcPr>
                </a:tc>
                <a:tc vMerge="1">
                  <a:txBody>
                    <a:bodyPr/>
                    <a:lstStyle/>
                    <a:p>
                      <a:endParaRPr lang="en-US"/>
                    </a:p>
                  </a:txBody>
                  <a:tcPr/>
                </a:tc>
                <a:tc>
                  <a:txBody>
                    <a:bodyPr/>
                    <a:lstStyle/>
                    <a:p>
                      <a:pPr marL="0" lvl="0" indent="0" algn="l" rtl="0">
                        <a:spcBef>
                          <a:spcPts val="0"/>
                        </a:spcBef>
                        <a:spcAft>
                          <a:spcPts val="0"/>
                        </a:spcAft>
                        <a:buNone/>
                      </a:pPr>
                      <a:r>
                        <a:rPr lang="en">
                          <a:solidFill>
                            <a:schemeClr val="accent3"/>
                          </a:solidFill>
                          <a:latin typeface="Average"/>
                          <a:ea typeface="Average"/>
                          <a:cs typeface="Average"/>
                          <a:sym typeface="Average"/>
                        </a:rPr>
                        <a:t>2-Axis Tilt Stage, 3-Axis Translation Stage </a:t>
                      </a:r>
                      <a:endParaRPr>
                        <a:solidFill>
                          <a:schemeClr val="accent3"/>
                        </a:solidFill>
                        <a:latin typeface="Average"/>
                        <a:ea typeface="Average"/>
                        <a:cs typeface="Average"/>
                        <a:sym typeface="Average"/>
                      </a:endParaRPr>
                    </a:p>
                  </a:txBody>
                  <a:tcPr marL="91425" marR="91425" marT="91425" marB="91425">
                    <a:lnT w="9525" cap="flat" cmpd="sng">
                      <a:solidFill>
                        <a:srgbClr val="9E9E9E"/>
                      </a:solidFill>
                      <a:prstDash val="solid"/>
                      <a:round/>
                      <a:headEnd type="none" w="sm" len="sm"/>
                      <a:tailEnd type="none" w="sm" len="sm"/>
                    </a:lnT>
                  </a:tcPr>
                </a:tc>
                <a:tc>
                  <a:txBody>
                    <a:bodyPr/>
                    <a:lstStyle/>
                    <a:p>
                      <a:pPr marL="0" lvl="0" indent="0" algn="ctr" rtl="0">
                        <a:spcBef>
                          <a:spcPts val="0"/>
                        </a:spcBef>
                        <a:spcAft>
                          <a:spcPts val="0"/>
                        </a:spcAft>
                        <a:buNone/>
                      </a:pPr>
                      <a:r>
                        <a:rPr lang="en">
                          <a:solidFill>
                            <a:srgbClr val="00FF00"/>
                          </a:solidFill>
                          <a:latin typeface="Average"/>
                          <a:ea typeface="Average"/>
                          <a:cs typeface="Average"/>
                          <a:sym typeface="Average"/>
                        </a:rPr>
                        <a:t>Success</a:t>
                      </a:r>
                      <a:endParaRPr>
                        <a:solidFill>
                          <a:srgbClr val="00FF00"/>
                        </a:solidFill>
                        <a:latin typeface="Average"/>
                        <a:ea typeface="Average"/>
                        <a:cs typeface="Average"/>
                        <a:sym typeface="Average"/>
                      </a:endParaRPr>
                    </a:p>
                  </a:txBody>
                  <a:tcPr marL="91425" marR="91425" marT="91425" marB="91425"/>
                </a:tc>
                <a:extLst>
                  <a:ext uri="{0D108BD9-81ED-4DB2-BD59-A6C34878D82A}">
                    <a16:rowId xmlns:a16="http://schemas.microsoft.com/office/drawing/2014/main" val="10004"/>
                  </a:ext>
                </a:extLst>
              </a:tr>
              <a:tr h="555075">
                <a:tc>
                  <a:txBody>
                    <a:bodyPr/>
                    <a:lstStyle/>
                    <a:p>
                      <a:pPr marL="0" lvl="0" indent="0" algn="l" rtl="0">
                        <a:spcBef>
                          <a:spcPts val="0"/>
                        </a:spcBef>
                        <a:spcAft>
                          <a:spcPts val="0"/>
                        </a:spcAft>
                        <a:buNone/>
                      </a:pPr>
                      <a:r>
                        <a:rPr lang="en">
                          <a:solidFill>
                            <a:schemeClr val="accent3"/>
                          </a:solidFill>
                          <a:latin typeface="Average"/>
                          <a:ea typeface="Average"/>
                          <a:cs typeface="Average"/>
                          <a:sym typeface="Average"/>
                        </a:rPr>
                        <a:t>Mirror to Interferometer Alignment Methodology</a:t>
                      </a:r>
                      <a:endParaRPr>
                        <a:solidFill>
                          <a:schemeClr val="accent3"/>
                        </a:solidFill>
                        <a:latin typeface="Average"/>
                        <a:ea typeface="Average"/>
                        <a:cs typeface="Average"/>
                        <a:sym typeface="Average"/>
                      </a:endParaRPr>
                    </a:p>
                  </a:txBody>
                  <a:tcPr marL="91425" marR="91425" marT="91425" marB="91425"/>
                </a:tc>
                <a:tc>
                  <a:txBody>
                    <a:bodyPr/>
                    <a:lstStyle/>
                    <a:p>
                      <a:pPr marL="0" lvl="0" indent="0" algn="l" rtl="0">
                        <a:spcBef>
                          <a:spcPts val="0"/>
                        </a:spcBef>
                        <a:spcAft>
                          <a:spcPts val="0"/>
                        </a:spcAft>
                        <a:buNone/>
                      </a:pPr>
                      <a:r>
                        <a:rPr lang="en">
                          <a:solidFill>
                            <a:schemeClr val="accent3"/>
                          </a:solidFill>
                          <a:latin typeface="Average"/>
                          <a:ea typeface="Average"/>
                          <a:cs typeface="Average"/>
                          <a:sym typeface="Average"/>
                        </a:rPr>
                        <a:t>1.3.1: MTF</a:t>
                      </a:r>
                      <a:endParaRPr>
                        <a:solidFill>
                          <a:schemeClr val="accent3"/>
                        </a:solidFill>
                        <a:latin typeface="Average"/>
                        <a:ea typeface="Average"/>
                        <a:cs typeface="Average"/>
                        <a:sym typeface="Average"/>
                      </a:endParaRPr>
                    </a:p>
                  </a:txBody>
                  <a:tcPr marL="91425" marR="91425" marT="91425" marB="91425"/>
                </a:tc>
                <a:tc vMerge="1">
                  <a:txBody>
                    <a:bodyPr/>
                    <a:lstStyle/>
                    <a:p>
                      <a:endParaRPr lang="en-US"/>
                    </a:p>
                  </a:txBody>
                  <a:tcPr/>
                </a:tc>
                <a:tc>
                  <a:txBody>
                    <a:bodyPr/>
                    <a:lstStyle/>
                    <a:p>
                      <a:pPr marL="0" lvl="0" indent="0" algn="l" rtl="0">
                        <a:spcBef>
                          <a:spcPts val="0"/>
                        </a:spcBef>
                        <a:spcAft>
                          <a:spcPts val="0"/>
                        </a:spcAft>
                        <a:buNone/>
                      </a:pPr>
                      <a:r>
                        <a:rPr lang="en">
                          <a:solidFill>
                            <a:schemeClr val="accent3"/>
                          </a:solidFill>
                          <a:latin typeface="Average"/>
                          <a:ea typeface="Average"/>
                          <a:cs typeface="Average"/>
                          <a:sym typeface="Average"/>
                        </a:rPr>
                        <a:t>Optical Bench, Ball Facilities</a:t>
                      </a:r>
                      <a:endParaRPr>
                        <a:solidFill>
                          <a:schemeClr val="accent3"/>
                        </a:solidFill>
                        <a:latin typeface="Average"/>
                        <a:ea typeface="Average"/>
                        <a:cs typeface="Average"/>
                        <a:sym typeface="Average"/>
                      </a:endParaRPr>
                    </a:p>
                  </a:txBody>
                  <a:tcPr marL="91425" marR="91425" marT="91425" marB="91425"/>
                </a:tc>
                <a:tc>
                  <a:txBody>
                    <a:bodyPr/>
                    <a:lstStyle/>
                    <a:p>
                      <a:pPr marL="0" lvl="0" indent="0" algn="ctr" rtl="0">
                        <a:spcBef>
                          <a:spcPts val="0"/>
                        </a:spcBef>
                        <a:spcAft>
                          <a:spcPts val="0"/>
                        </a:spcAft>
                        <a:buNone/>
                      </a:pPr>
                      <a:r>
                        <a:rPr lang="en">
                          <a:solidFill>
                            <a:srgbClr val="00FF00"/>
                          </a:solidFill>
                          <a:latin typeface="Average"/>
                          <a:ea typeface="Average"/>
                          <a:cs typeface="Average"/>
                          <a:sym typeface="Average"/>
                        </a:rPr>
                        <a:t>Success</a:t>
                      </a:r>
                      <a:endParaRPr>
                        <a:solidFill>
                          <a:srgbClr val="00FF00"/>
                        </a:solidFill>
                        <a:latin typeface="Average"/>
                        <a:ea typeface="Average"/>
                        <a:cs typeface="Average"/>
                        <a:sym typeface="Average"/>
                      </a:endParaRPr>
                    </a:p>
                  </a:txBody>
                  <a:tcPr marL="91425" marR="91425" marT="91425" marB="91425"/>
                </a:tc>
                <a:extLst>
                  <a:ext uri="{0D108BD9-81ED-4DB2-BD59-A6C34878D82A}">
                    <a16:rowId xmlns:a16="http://schemas.microsoft.com/office/drawing/2014/main" val="10005"/>
                  </a:ext>
                </a:extLst>
              </a:tr>
            </a:tbl>
          </a:graphicData>
        </a:graphic>
      </p:graphicFrame>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1" name="Google Shape;301;p36"/>
          <p:cNvSpPr txBox="1">
            <a:spLocks noGrp="1"/>
          </p:cNvSpPr>
          <p:nvPr>
            <p:ph type="title"/>
          </p:nvPr>
        </p:nvSpPr>
        <p:spPr>
          <a:xfrm>
            <a:off x="455925" y="8367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Optics Test Overview</a:t>
            </a:r>
            <a:endParaRPr/>
          </a:p>
          <a:p>
            <a:pPr marL="0" lvl="0" indent="0" algn="ctr" rtl="0">
              <a:spcBef>
                <a:spcPts val="0"/>
              </a:spcBef>
              <a:spcAft>
                <a:spcPts val="0"/>
              </a:spcAft>
              <a:buNone/>
            </a:pPr>
            <a:endParaRPr/>
          </a:p>
        </p:txBody>
      </p:sp>
      <p:sp>
        <p:nvSpPr>
          <p:cNvPr id="302" name="Google Shape;302;p36"/>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24</a:t>
            </a:fld>
            <a:endParaRPr/>
          </a:p>
        </p:txBody>
      </p:sp>
      <p:graphicFrame>
        <p:nvGraphicFramePr>
          <p:cNvPr id="303" name="Google Shape;303;p36"/>
          <p:cNvGraphicFramePr/>
          <p:nvPr/>
        </p:nvGraphicFramePr>
        <p:xfrm>
          <a:off x="452013" y="909900"/>
          <a:ext cx="3000000" cy="3000000"/>
        </p:xfrm>
        <a:graphic>
          <a:graphicData uri="http://schemas.openxmlformats.org/drawingml/2006/table">
            <a:tbl>
              <a:tblPr>
                <a:noFill/>
                <a:tableStyleId>{AF388F0D-4368-441D-B308-41BFA6E224ED}</a:tableStyleId>
              </a:tblPr>
              <a:tblGrid>
                <a:gridCol w="2776100">
                  <a:extLst>
                    <a:ext uri="{9D8B030D-6E8A-4147-A177-3AD203B41FA5}">
                      <a16:colId xmlns:a16="http://schemas.microsoft.com/office/drawing/2014/main" val="20000"/>
                    </a:ext>
                  </a:extLst>
                </a:gridCol>
                <a:gridCol w="1888825">
                  <a:extLst>
                    <a:ext uri="{9D8B030D-6E8A-4147-A177-3AD203B41FA5}">
                      <a16:colId xmlns:a16="http://schemas.microsoft.com/office/drawing/2014/main" val="20001"/>
                    </a:ext>
                  </a:extLst>
                </a:gridCol>
                <a:gridCol w="966350">
                  <a:extLst>
                    <a:ext uri="{9D8B030D-6E8A-4147-A177-3AD203B41FA5}">
                      <a16:colId xmlns:a16="http://schemas.microsoft.com/office/drawing/2014/main" val="20002"/>
                    </a:ext>
                  </a:extLst>
                </a:gridCol>
                <a:gridCol w="1802650">
                  <a:extLst>
                    <a:ext uri="{9D8B030D-6E8A-4147-A177-3AD203B41FA5}">
                      <a16:colId xmlns:a16="http://schemas.microsoft.com/office/drawing/2014/main" val="20003"/>
                    </a:ext>
                  </a:extLst>
                </a:gridCol>
                <a:gridCol w="806050">
                  <a:extLst>
                    <a:ext uri="{9D8B030D-6E8A-4147-A177-3AD203B41FA5}">
                      <a16:colId xmlns:a16="http://schemas.microsoft.com/office/drawing/2014/main" val="20004"/>
                    </a:ext>
                  </a:extLst>
                </a:gridCol>
              </a:tblGrid>
              <a:tr h="580475">
                <a:tc>
                  <a:txBody>
                    <a:bodyPr/>
                    <a:lstStyle/>
                    <a:p>
                      <a:pPr marL="0" lvl="0" indent="0" algn="ctr" rtl="0">
                        <a:spcBef>
                          <a:spcPts val="0"/>
                        </a:spcBef>
                        <a:spcAft>
                          <a:spcPts val="0"/>
                        </a:spcAft>
                        <a:buNone/>
                      </a:pPr>
                      <a:r>
                        <a:rPr lang="en">
                          <a:solidFill>
                            <a:srgbClr val="FFFFFF"/>
                          </a:solidFill>
                          <a:latin typeface="Average"/>
                          <a:ea typeface="Average"/>
                          <a:cs typeface="Average"/>
                          <a:sym typeface="Average"/>
                        </a:rPr>
                        <a:t>Test Description</a:t>
                      </a:r>
                      <a:endParaRPr>
                        <a:solidFill>
                          <a:srgbClr val="FFFFFF"/>
                        </a:solidFill>
                        <a:latin typeface="Average"/>
                        <a:ea typeface="Average"/>
                        <a:cs typeface="Average"/>
                        <a:sym typeface="Average"/>
                      </a:endParaRPr>
                    </a:p>
                  </a:txBody>
                  <a:tcPr marL="91425" marR="91425" marT="91425" marB="91425">
                    <a:lnB w="9525" cap="flat" cmpd="sng">
                      <a:solidFill>
                        <a:srgbClr val="9E9E9E"/>
                      </a:solidFill>
                      <a:prstDash val="solid"/>
                      <a:round/>
                      <a:headEnd type="none" w="sm" len="sm"/>
                      <a:tailEnd type="none" w="sm" len="sm"/>
                    </a:lnB>
                    <a:solidFill>
                      <a:srgbClr val="666666"/>
                    </a:solidFill>
                  </a:tcPr>
                </a:tc>
                <a:tc>
                  <a:txBody>
                    <a:bodyPr/>
                    <a:lstStyle/>
                    <a:p>
                      <a:pPr marL="0" lvl="0" indent="0" algn="ctr" rtl="0">
                        <a:spcBef>
                          <a:spcPts val="0"/>
                        </a:spcBef>
                        <a:spcAft>
                          <a:spcPts val="0"/>
                        </a:spcAft>
                        <a:buNone/>
                      </a:pPr>
                      <a:r>
                        <a:rPr lang="en">
                          <a:solidFill>
                            <a:srgbClr val="FFFFFF"/>
                          </a:solidFill>
                          <a:latin typeface="Average"/>
                          <a:ea typeface="Average"/>
                          <a:cs typeface="Average"/>
                          <a:sym typeface="Average"/>
                        </a:rPr>
                        <a:t>Relevant Requirement</a:t>
                      </a:r>
                      <a:endParaRPr>
                        <a:solidFill>
                          <a:srgbClr val="FFFFFF"/>
                        </a:solidFill>
                        <a:latin typeface="Average"/>
                        <a:ea typeface="Average"/>
                        <a:cs typeface="Average"/>
                        <a:sym typeface="Average"/>
                      </a:endParaRPr>
                    </a:p>
                  </a:txBody>
                  <a:tcPr marL="91425" marR="91425" marT="91425" marB="91425">
                    <a:lnB w="9525" cap="flat" cmpd="sng">
                      <a:solidFill>
                        <a:srgbClr val="9E9E9E"/>
                      </a:solidFill>
                      <a:prstDash val="solid"/>
                      <a:round/>
                      <a:headEnd type="none" w="sm" len="sm"/>
                      <a:tailEnd type="none" w="sm" len="sm"/>
                    </a:lnB>
                    <a:solidFill>
                      <a:srgbClr val="666666"/>
                    </a:solidFill>
                  </a:tcPr>
                </a:tc>
                <a:tc>
                  <a:txBody>
                    <a:bodyPr/>
                    <a:lstStyle/>
                    <a:p>
                      <a:pPr marL="0" lvl="0" indent="0" algn="ctr" rtl="0">
                        <a:spcBef>
                          <a:spcPts val="0"/>
                        </a:spcBef>
                        <a:spcAft>
                          <a:spcPts val="0"/>
                        </a:spcAft>
                        <a:buNone/>
                      </a:pPr>
                      <a:r>
                        <a:rPr lang="en">
                          <a:solidFill>
                            <a:srgbClr val="FFFFFF"/>
                          </a:solidFill>
                          <a:latin typeface="Average"/>
                          <a:ea typeface="Average"/>
                          <a:cs typeface="Average"/>
                          <a:sym typeface="Average"/>
                        </a:rPr>
                        <a:t>Location</a:t>
                      </a:r>
                      <a:endParaRPr>
                        <a:solidFill>
                          <a:srgbClr val="FFFFFF"/>
                        </a:solidFill>
                        <a:latin typeface="Average"/>
                        <a:ea typeface="Average"/>
                        <a:cs typeface="Average"/>
                        <a:sym typeface="Average"/>
                      </a:endParaRPr>
                    </a:p>
                  </a:txBody>
                  <a:tcPr marL="91425" marR="91425" marT="91425" marB="91425">
                    <a:lnB w="9525" cap="flat" cmpd="sng">
                      <a:solidFill>
                        <a:srgbClr val="9E9E9E"/>
                      </a:solidFill>
                      <a:prstDash val="solid"/>
                      <a:round/>
                      <a:headEnd type="none" w="sm" len="sm"/>
                      <a:tailEnd type="none" w="sm" len="sm"/>
                    </a:lnB>
                    <a:solidFill>
                      <a:srgbClr val="666666"/>
                    </a:solidFill>
                  </a:tcPr>
                </a:tc>
                <a:tc>
                  <a:txBody>
                    <a:bodyPr/>
                    <a:lstStyle/>
                    <a:p>
                      <a:pPr marL="0" lvl="0" indent="0" algn="ctr" rtl="0">
                        <a:spcBef>
                          <a:spcPts val="0"/>
                        </a:spcBef>
                        <a:spcAft>
                          <a:spcPts val="0"/>
                        </a:spcAft>
                        <a:buNone/>
                      </a:pPr>
                      <a:r>
                        <a:rPr lang="en">
                          <a:solidFill>
                            <a:srgbClr val="FFFFFF"/>
                          </a:solidFill>
                          <a:latin typeface="Average"/>
                          <a:ea typeface="Average"/>
                          <a:cs typeface="Average"/>
                          <a:sym typeface="Average"/>
                        </a:rPr>
                        <a:t>Equipment</a:t>
                      </a:r>
                      <a:endParaRPr>
                        <a:solidFill>
                          <a:srgbClr val="FFFFFF"/>
                        </a:solidFill>
                        <a:latin typeface="Average"/>
                        <a:ea typeface="Average"/>
                        <a:cs typeface="Average"/>
                        <a:sym typeface="Average"/>
                      </a:endParaRPr>
                    </a:p>
                  </a:txBody>
                  <a:tcPr marL="91425" marR="91425" marT="91425" marB="91425">
                    <a:lnB w="9525" cap="flat" cmpd="sng">
                      <a:solidFill>
                        <a:srgbClr val="9E9E9E"/>
                      </a:solidFill>
                      <a:prstDash val="solid"/>
                      <a:round/>
                      <a:headEnd type="none" w="sm" len="sm"/>
                      <a:tailEnd type="none" w="sm" len="sm"/>
                    </a:lnB>
                    <a:solidFill>
                      <a:srgbClr val="666666"/>
                    </a:solidFill>
                  </a:tcPr>
                </a:tc>
                <a:tc>
                  <a:txBody>
                    <a:bodyPr/>
                    <a:lstStyle/>
                    <a:p>
                      <a:pPr marL="0" lvl="0" indent="0" algn="ctr" rtl="0">
                        <a:spcBef>
                          <a:spcPts val="0"/>
                        </a:spcBef>
                        <a:spcAft>
                          <a:spcPts val="0"/>
                        </a:spcAft>
                        <a:buNone/>
                      </a:pPr>
                      <a:r>
                        <a:rPr lang="en">
                          <a:solidFill>
                            <a:srgbClr val="FFFFFF"/>
                          </a:solidFill>
                          <a:latin typeface="Average"/>
                          <a:ea typeface="Average"/>
                          <a:cs typeface="Average"/>
                          <a:sym typeface="Average"/>
                        </a:rPr>
                        <a:t>Result</a:t>
                      </a:r>
                      <a:endParaRPr>
                        <a:solidFill>
                          <a:srgbClr val="FFFFFF"/>
                        </a:solidFill>
                        <a:latin typeface="Average"/>
                        <a:ea typeface="Average"/>
                        <a:cs typeface="Average"/>
                        <a:sym typeface="Average"/>
                      </a:endParaRPr>
                    </a:p>
                  </a:txBody>
                  <a:tcPr marL="91425" marR="91425" marT="91425" marB="91425">
                    <a:lnB w="9525" cap="flat" cmpd="sng">
                      <a:solidFill>
                        <a:srgbClr val="9E9E9E"/>
                      </a:solidFill>
                      <a:prstDash val="solid"/>
                      <a:round/>
                      <a:headEnd type="none" w="sm" len="sm"/>
                      <a:tailEnd type="none" w="sm" len="sm"/>
                    </a:lnB>
                    <a:solidFill>
                      <a:srgbClr val="666666"/>
                    </a:solidFill>
                  </a:tcPr>
                </a:tc>
                <a:extLst>
                  <a:ext uri="{0D108BD9-81ED-4DB2-BD59-A6C34878D82A}">
                    <a16:rowId xmlns:a16="http://schemas.microsoft.com/office/drawing/2014/main" val="10000"/>
                  </a:ext>
                </a:extLst>
              </a:tr>
              <a:tr h="782575">
                <a:tc>
                  <a:txBody>
                    <a:bodyPr/>
                    <a:lstStyle/>
                    <a:p>
                      <a:pPr marL="0" lvl="0" indent="0" algn="l" rtl="0">
                        <a:spcBef>
                          <a:spcPts val="0"/>
                        </a:spcBef>
                        <a:spcAft>
                          <a:spcPts val="0"/>
                        </a:spcAft>
                        <a:buNone/>
                      </a:pPr>
                      <a:r>
                        <a:rPr lang="en">
                          <a:solidFill>
                            <a:schemeClr val="accent3"/>
                          </a:solidFill>
                          <a:latin typeface="Average"/>
                          <a:ea typeface="Average"/>
                          <a:cs typeface="Average"/>
                          <a:sym typeface="Average"/>
                        </a:rPr>
                        <a:t>Alignment Methodology w/ 50 μm Pinhole</a:t>
                      </a:r>
                      <a:endParaRPr>
                        <a:solidFill>
                          <a:schemeClr val="accent3"/>
                        </a:solidFill>
                        <a:latin typeface="Average"/>
                        <a:ea typeface="Average"/>
                        <a:cs typeface="Average"/>
                        <a:sym typeface="Average"/>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rowSpan="4">
                  <a:txBody>
                    <a:bodyPr/>
                    <a:lstStyle/>
                    <a:p>
                      <a:pPr marL="0" lvl="0" indent="0" algn="ctr" rtl="0">
                        <a:spcBef>
                          <a:spcPts val="0"/>
                        </a:spcBef>
                        <a:spcAft>
                          <a:spcPts val="0"/>
                        </a:spcAft>
                        <a:buNone/>
                      </a:pPr>
                      <a:r>
                        <a:rPr lang="en">
                          <a:solidFill>
                            <a:schemeClr val="accent3"/>
                          </a:solidFill>
                          <a:latin typeface="Average"/>
                          <a:ea typeface="Average"/>
                          <a:cs typeface="Average"/>
                          <a:sym typeface="Average"/>
                        </a:rPr>
                        <a:t>1.3.1: MTF</a:t>
                      </a:r>
                      <a:endParaRPr>
                        <a:solidFill>
                          <a:schemeClr val="accent3"/>
                        </a:solidFill>
                        <a:latin typeface="Average"/>
                        <a:ea typeface="Average"/>
                        <a:cs typeface="Average"/>
                        <a:sym typeface="Average"/>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rowSpan="5">
                  <a:txBody>
                    <a:bodyPr/>
                    <a:lstStyle/>
                    <a:p>
                      <a:pPr marL="0" lvl="0" indent="0" algn="ctr" rtl="0">
                        <a:spcBef>
                          <a:spcPts val="0"/>
                        </a:spcBef>
                        <a:spcAft>
                          <a:spcPts val="0"/>
                        </a:spcAft>
                        <a:buNone/>
                      </a:pPr>
                      <a:r>
                        <a:rPr lang="en">
                          <a:solidFill>
                            <a:schemeClr val="accent3"/>
                          </a:solidFill>
                          <a:latin typeface="Average"/>
                          <a:ea typeface="Average"/>
                          <a:cs typeface="Average"/>
                          <a:sym typeface="Average"/>
                        </a:rPr>
                        <a:t>Ball Aerospace</a:t>
                      </a:r>
                      <a:endParaRPr>
                        <a:solidFill>
                          <a:schemeClr val="accent3"/>
                        </a:solidFill>
                        <a:latin typeface="Average"/>
                        <a:ea typeface="Average"/>
                        <a:cs typeface="Average"/>
                        <a:sym typeface="Average"/>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a:solidFill>
                            <a:schemeClr val="accent3"/>
                          </a:solidFill>
                          <a:latin typeface="Average"/>
                          <a:ea typeface="Average"/>
                          <a:cs typeface="Average"/>
                          <a:sym typeface="Average"/>
                        </a:rPr>
                        <a:t>50 μm Pinhole, Ball Facilities</a:t>
                      </a:r>
                      <a:endParaRPr>
                        <a:solidFill>
                          <a:schemeClr val="accent3"/>
                        </a:solidFill>
                        <a:latin typeface="Average"/>
                        <a:ea typeface="Average"/>
                        <a:cs typeface="Average"/>
                        <a:sym typeface="Average"/>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solidFill>
                            <a:srgbClr val="FF9900"/>
                          </a:solidFill>
                          <a:latin typeface="Average"/>
                          <a:ea typeface="Average"/>
                          <a:cs typeface="Average"/>
                          <a:sym typeface="Average"/>
                        </a:rPr>
                        <a:t>Revised</a:t>
                      </a:r>
                      <a:endParaRPr>
                        <a:solidFill>
                          <a:srgbClr val="FF9900"/>
                        </a:solidFill>
                        <a:latin typeface="Average"/>
                        <a:ea typeface="Average"/>
                        <a:cs typeface="Average"/>
                        <a:sym typeface="Average"/>
                      </a:endParaRPr>
                    </a:p>
                    <a:p>
                      <a:pPr marL="0" lvl="0" indent="0" algn="ctr" rtl="0">
                        <a:spcBef>
                          <a:spcPts val="0"/>
                        </a:spcBef>
                        <a:spcAft>
                          <a:spcPts val="0"/>
                        </a:spcAft>
                        <a:buNone/>
                      </a:pPr>
                      <a:r>
                        <a:rPr lang="en">
                          <a:solidFill>
                            <a:schemeClr val="dk2"/>
                          </a:solidFill>
                          <a:latin typeface="Average"/>
                          <a:ea typeface="Average"/>
                          <a:cs typeface="Average"/>
                          <a:sym typeface="Average"/>
                        </a:rPr>
                        <a:t>↓</a:t>
                      </a:r>
                      <a:endParaRPr>
                        <a:solidFill>
                          <a:schemeClr val="dk2"/>
                        </a:solidFill>
                        <a:latin typeface="Average"/>
                        <a:ea typeface="Average"/>
                        <a:cs typeface="Average"/>
                        <a:sym typeface="Average"/>
                      </a:endParaRPr>
                    </a:p>
                    <a:p>
                      <a:pPr marL="0" lvl="0" indent="0" algn="ctr" rtl="0">
                        <a:spcBef>
                          <a:spcPts val="0"/>
                        </a:spcBef>
                        <a:spcAft>
                          <a:spcPts val="0"/>
                        </a:spcAft>
                        <a:buNone/>
                      </a:pPr>
                      <a:r>
                        <a:rPr lang="en">
                          <a:solidFill>
                            <a:srgbClr val="00FF00"/>
                          </a:solidFill>
                          <a:latin typeface="Average"/>
                          <a:ea typeface="Average"/>
                          <a:cs typeface="Average"/>
                          <a:sym typeface="Average"/>
                        </a:rPr>
                        <a:t>Success</a:t>
                      </a:r>
                      <a:endParaRPr>
                        <a:solidFill>
                          <a:schemeClr val="dk2"/>
                        </a:solidFill>
                        <a:latin typeface="Average"/>
                        <a:ea typeface="Average"/>
                        <a:cs typeface="Average"/>
                        <a:sym typeface="Average"/>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1"/>
                  </a:ext>
                </a:extLst>
              </a:tr>
              <a:tr h="580475">
                <a:tc>
                  <a:txBody>
                    <a:bodyPr/>
                    <a:lstStyle/>
                    <a:p>
                      <a:pPr marL="0" lvl="0" indent="0" algn="l" rtl="0">
                        <a:spcBef>
                          <a:spcPts val="0"/>
                        </a:spcBef>
                        <a:spcAft>
                          <a:spcPts val="0"/>
                        </a:spcAft>
                        <a:buNone/>
                      </a:pPr>
                      <a:r>
                        <a:rPr lang="en">
                          <a:solidFill>
                            <a:schemeClr val="accent3"/>
                          </a:solidFill>
                          <a:latin typeface="Average"/>
                          <a:ea typeface="Average"/>
                          <a:cs typeface="Average"/>
                          <a:sym typeface="Average"/>
                        </a:rPr>
                        <a:t>Final Mirror to Interferometer Alignment</a:t>
                      </a:r>
                      <a:endParaRPr>
                        <a:solidFill>
                          <a:schemeClr val="accent3"/>
                        </a:solidFill>
                        <a:latin typeface="Average"/>
                        <a:ea typeface="Average"/>
                        <a:cs typeface="Average"/>
                        <a:sym typeface="Average"/>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vMerge="1">
                  <a:txBody>
                    <a:bodyPr/>
                    <a:lstStyle/>
                    <a:p>
                      <a:endParaRPr lang="en-US"/>
                    </a:p>
                  </a:txBody>
                  <a:tcPr/>
                </a:tc>
                <a:tc vMerge="1">
                  <a:txBody>
                    <a:bodyPr/>
                    <a:lstStyle/>
                    <a:p>
                      <a:endParaRPr lang="en-US"/>
                    </a:p>
                  </a:txBody>
                  <a:tcPr/>
                </a:tc>
                <a:tc>
                  <a:txBody>
                    <a:bodyPr/>
                    <a:lstStyle/>
                    <a:p>
                      <a:pPr marL="0" lvl="0" indent="0" algn="l" rtl="0">
                        <a:spcBef>
                          <a:spcPts val="0"/>
                        </a:spcBef>
                        <a:spcAft>
                          <a:spcPts val="0"/>
                        </a:spcAft>
                        <a:buNone/>
                      </a:pPr>
                      <a:r>
                        <a:rPr lang="en">
                          <a:solidFill>
                            <a:schemeClr val="accent3"/>
                          </a:solidFill>
                          <a:latin typeface="Average"/>
                          <a:ea typeface="Average"/>
                          <a:cs typeface="Average"/>
                          <a:sym typeface="Average"/>
                        </a:rPr>
                        <a:t>Optical Bench, Ball Facilities</a:t>
                      </a:r>
                      <a:endParaRPr>
                        <a:solidFill>
                          <a:schemeClr val="accent3"/>
                        </a:solidFill>
                        <a:latin typeface="Average"/>
                        <a:ea typeface="Average"/>
                        <a:cs typeface="Average"/>
                        <a:sym typeface="Average"/>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solidFill>
                            <a:srgbClr val="00FF00"/>
                          </a:solidFill>
                          <a:latin typeface="Average"/>
                          <a:ea typeface="Average"/>
                          <a:cs typeface="Average"/>
                          <a:sym typeface="Average"/>
                        </a:rPr>
                        <a:t>Success</a:t>
                      </a:r>
                      <a:endParaRPr>
                        <a:solidFill>
                          <a:srgbClr val="00FF00"/>
                        </a:solidFill>
                        <a:latin typeface="Average"/>
                        <a:ea typeface="Average"/>
                        <a:cs typeface="Average"/>
                        <a:sym typeface="Average"/>
                      </a:endParaRPr>
                    </a:p>
                  </a:txBody>
                  <a:tcPr marL="91425" marR="91425" marT="91425" marB="91425">
                    <a:lnL w="9525" cap="flat" cmpd="sng">
                      <a:solidFill>
                        <a:srgbClr val="9E9E9E"/>
                      </a:solidFill>
                      <a:prstDash val="solid"/>
                      <a:round/>
                      <a:headEnd type="none" w="sm" len="sm"/>
                      <a:tailEnd type="none" w="sm" len="sm"/>
                    </a:lnL>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2"/>
                  </a:ext>
                </a:extLst>
              </a:tr>
              <a:tr h="580475">
                <a:tc>
                  <a:txBody>
                    <a:bodyPr/>
                    <a:lstStyle/>
                    <a:p>
                      <a:pPr marL="0" lvl="0" indent="0" algn="l" rtl="0">
                        <a:spcBef>
                          <a:spcPts val="0"/>
                        </a:spcBef>
                        <a:spcAft>
                          <a:spcPts val="0"/>
                        </a:spcAft>
                        <a:buNone/>
                      </a:pPr>
                      <a:r>
                        <a:rPr lang="en">
                          <a:solidFill>
                            <a:schemeClr val="accent3"/>
                          </a:solidFill>
                          <a:latin typeface="Average"/>
                          <a:ea typeface="Average"/>
                          <a:cs typeface="Average"/>
                          <a:sym typeface="Average"/>
                        </a:rPr>
                        <a:t>Initial Shim Stack Derivation w/ Chrome Half Sphere</a:t>
                      </a:r>
                      <a:endParaRPr>
                        <a:solidFill>
                          <a:schemeClr val="accent3"/>
                        </a:solidFill>
                        <a:latin typeface="Average"/>
                        <a:ea typeface="Average"/>
                        <a:cs typeface="Average"/>
                        <a:sym typeface="Average"/>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vMerge="1">
                  <a:txBody>
                    <a:bodyPr/>
                    <a:lstStyle/>
                    <a:p>
                      <a:endParaRPr lang="en-US"/>
                    </a:p>
                  </a:txBody>
                  <a:tcPr/>
                </a:tc>
                <a:tc vMerge="1">
                  <a:txBody>
                    <a:bodyPr/>
                    <a:lstStyle/>
                    <a:p>
                      <a:endParaRPr lang="en-US"/>
                    </a:p>
                  </a:txBody>
                  <a:tcPr/>
                </a:tc>
                <a:tc>
                  <a:txBody>
                    <a:bodyPr/>
                    <a:lstStyle/>
                    <a:p>
                      <a:pPr marL="0" lvl="0" indent="0" algn="l" rtl="0">
                        <a:spcBef>
                          <a:spcPts val="0"/>
                        </a:spcBef>
                        <a:spcAft>
                          <a:spcPts val="0"/>
                        </a:spcAft>
                        <a:buNone/>
                      </a:pPr>
                      <a:r>
                        <a:rPr lang="en">
                          <a:solidFill>
                            <a:schemeClr val="accent3"/>
                          </a:solidFill>
                          <a:latin typeface="Average"/>
                          <a:ea typeface="Average"/>
                          <a:cs typeface="Average"/>
                          <a:sym typeface="Average"/>
                        </a:rPr>
                        <a:t>Optical Bench, Half Sphere, Ball Facilities</a:t>
                      </a:r>
                      <a:endParaRPr>
                        <a:solidFill>
                          <a:schemeClr val="accent3"/>
                        </a:solidFill>
                        <a:latin typeface="Average"/>
                        <a:ea typeface="Average"/>
                        <a:cs typeface="Average"/>
                        <a:sym typeface="Average"/>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solidFill>
                            <a:srgbClr val="00FF00"/>
                          </a:solidFill>
                          <a:latin typeface="Average"/>
                          <a:ea typeface="Average"/>
                          <a:cs typeface="Average"/>
                          <a:sym typeface="Average"/>
                        </a:rPr>
                        <a:t>Success</a:t>
                      </a:r>
                      <a:endParaRPr>
                        <a:solidFill>
                          <a:srgbClr val="00FF00"/>
                        </a:solidFill>
                        <a:latin typeface="Average"/>
                        <a:ea typeface="Average"/>
                        <a:cs typeface="Average"/>
                        <a:sym typeface="Average"/>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3"/>
                  </a:ext>
                </a:extLst>
              </a:tr>
              <a:tr h="799100">
                <a:tc>
                  <a:txBody>
                    <a:bodyPr/>
                    <a:lstStyle/>
                    <a:p>
                      <a:pPr marL="0" lvl="0" indent="0" algn="l" rtl="0">
                        <a:spcBef>
                          <a:spcPts val="0"/>
                        </a:spcBef>
                        <a:spcAft>
                          <a:spcPts val="0"/>
                        </a:spcAft>
                        <a:buNone/>
                      </a:pPr>
                      <a:r>
                        <a:rPr lang="en">
                          <a:solidFill>
                            <a:schemeClr val="accent3"/>
                          </a:solidFill>
                          <a:latin typeface="Average"/>
                          <a:ea typeface="Average"/>
                          <a:cs typeface="Average"/>
                          <a:sym typeface="Average"/>
                        </a:rPr>
                        <a:t>Final Pinhole Alignment w/ 15 μm Pinhole</a:t>
                      </a:r>
                      <a:endParaRPr>
                        <a:solidFill>
                          <a:schemeClr val="accent3"/>
                        </a:solidFill>
                        <a:latin typeface="Average"/>
                        <a:ea typeface="Average"/>
                        <a:cs typeface="Average"/>
                        <a:sym typeface="Average"/>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vMerge="1">
                  <a:txBody>
                    <a:bodyPr/>
                    <a:lstStyle/>
                    <a:p>
                      <a:endParaRPr lang="en-US"/>
                    </a:p>
                  </a:txBody>
                  <a:tcPr/>
                </a:tc>
                <a:tc vMerge="1">
                  <a:txBody>
                    <a:bodyPr/>
                    <a:lstStyle/>
                    <a:p>
                      <a:endParaRPr lang="en-US"/>
                    </a:p>
                  </a:txBody>
                  <a:tcPr/>
                </a:tc>
                <a:tc>
                  <a:txBody>
                    <a:bodyPr/>
                    <a:lstStyle/>
                    <a:p>
                      <a:pPr marL="0" lvl="0" indent="0" algn="l" rtl="0">
                        <a:spcBef>
                          <a:spcPts val="0"/>
                        </a:spcBef>
                        <a:spcAft>
                          <a:spcPts val="0"/>
                        </a:spcAft>
                        <a:buNone/>
                      </a:pPr>
                      <a:r>
                        <a:rPr lang="en">
                          <a:solidFill>
                            <a:schemeClr val="accent3"/>
                          </a:solidFill>
                          <a:latin typeface="Average"/>
                          <a:ea typeface="Average"/>
                          <a:cs typeface="Average"/>
                          <a:sym typeface="Average"/>
                        </a:rPr>
                        <a:t>Optical Bench, OAP,  Diode Block, Ball Facilities</a:t>
                      </a:r>
                      <a:endParaRPr>
                        <a:solidFill>
                          <a:schemeClr val="accent3"/>
                        </a:solidFill>
                        <a:latin typeface="Average"/>
                        <a:ea typeface="Average"/>
                        <a:cs typeface="Average"/>
                        <a:sym typeface="Average"/>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solidFill>
                            <a:srgbClr val="FF9900"/>
                          </a:solidFill>
                          <a:latin typeface="Average"/>
                          <a:ea typeface="Average"/>
                          <a:cs typeface="Average"/>
                          <a:sym typeface="Average"/>
                        </a:rPr>
                        <a:t>Revised</a:t>
                      </a:r>
                      <a:endParaRPr>
                        <a:solidFill>
                          <a:srgbClr val="FF9900"/>
                        </a:solidFill>
                        <a:latin typeface="Average"/>
                        <a:ea typeface="Average"/>
                        <a:cs typeface="Average"/>
                        <a:sym typeface="Average"/>
                      </a:endParaRPr>
                    </a:p>
                    <a:p>
                      <a:pPr marL="0" lvl="0" indent="0" algn="ctr" rtl="0">
                        <a:spcBef>
                          <a:spcPts val="0"/>
                        </a:spcBef>
                        <a:spcAft>
                          <a:spcPts val="0"/>
                        </a:spcAft>
                        <a:buNone/>
                      </a:pPr>
                      <a:r>
                        <a:rPr lang="en">
                          <a:solidFill>
                            <a:schemeClr val="dk2"/>
                          </a:solidFill>
                          <a:latin typeface="Average"/>
                          <a:ea typeface="Average"/>
                          <a:cs typeface="Average"/>
                          <a:sym typeface="Average"/>
                        </a:rPr>
                        <a:t>↓</a:t>
                      </a:r>
                      <a:endParaRPr>
                        <a:solidFill>
                          <a:schemeClr val="dk2"/>
                        </a:solidFill>
                        <a:latin typeface="Average"/>
                        <a:ea typeface="Average"/>
                        <a:cs typeface="Average"/>
                        <a:sym typeface="Average"/>
                      </a:endParaRPr>
                    </a:p>
                    <a:p>
                      <a:pPr marL="0" lvl="0" indent="0" algn="ctr" rtl="0">
                        <a:spcBef>
                          <a:spcPts val="0"/>
                        </a:spcBef>
                        <a:spcAft>
                          <a:spcPts val="0"/>
                        </a:spcAft>
                        <a:buNone/>
                      </a:pPr>
                      <a:r>
                        <a:rPr lang="en">
                          <a:solidFill>
                            <a:srgbClr val="FF9900"/>
                          </a:solidFill>
                          <a:latin typeface="Average"/>
                          <a:ea typeface="Average"/>
                          <a:cs typeface="Average"/>
                          <a:sym typeface="Average"/>
                        </a:rPr>
                        <a:t>N/A</a:t>
                      </a:r>
                      <a:endParaRPr>
                        <a:solidFill>
                          <a:srgbClr val="FF9900"/>
                        </a:solidFill>
                        <a:latin typeface="Average"/>
                        <a:ea typeface="Average"/>
                        <a:cs typeface="Average"/>
                        <a:sym typeface="Average"/>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4"/>
                  </a:ext>
                </a:extLst>
              </a:tr>
              <a:tr h="363725">
                <a:tc>
                  <a:txBody>
                    <a:bodyPr/>
                    <a:lstStyle/>
                    <a:p>
                      <a:pPr marL="0" lvl="0" indent="0" algn="l" rtl="0">
                        <a:spcBef>
                          <a:spcPts val="0"/>
                        </a:spcBef>
                        <a:spcAft>
                          <a:spcPts val="0"/>
                        </a:spcAft>
                        <a:buNone/>
                      </a:pPr>
                      <a:r>
                        <a:rPr lang="en">
                          <a:solidFill>
                            <a:schemeClr val="accent3"/>
                          </a:solidFill>
                          <a:latin typeface="Average"/>
                          <a:ea typeface="Average"/>
                          <a:cs typeface="Average"/>
                          <a:sym typeface="Average"/>
                        </a:rPr>
                        <a:t>FOV 1.3 arcmins (or less)</a:t>
                      </a:r>
                      <a:endParaRPr>
                        <a:solidFill>
                          <a:schemeClr val="accent3"/>
                        </a:solidFill>
                        <a:latin typeface="Average"/>
                        <a:ea typeface="Average"/>
                        <a:cs typeface="Average"/>
                        <a:sym typeface="Average"/>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solidFill>
                            <a:schemeClr val="accent3"/>
                          </a:solidFill>
                          <a:latin typeface="Average"/>
                          <a:ea typeface="Average"/>
                          <a:cs typeface="Average"/>
                          <a:sym typeface="Average"/>
                        </a:rPr>
                        <a:t>1.1.1: FOV</a:t>
                      </a:r>
                      <a:endParaRPr>
                        <a:solidFill>
                          <a:schemeClr val="accent3"/>
                        </a:solidFill>
                        <a:latin typeface="Average"/>
                        <a:ea typeface="Average"/>
                        <a:cs typeface="Average"/>
                        <a:sym typeface="Average"/>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vMerge="1">
                  <a:txBody>
                    <a:bodyPr/>
                    <a:lstStyle/>
                    <a:p>
                      <a:endParaRPr lang="en-US"/>
                    </a:p>
                  </a:txBody>
                  <a:tcPr/>
                </a:tc>
                <a:tc>
                  <a:txBody>
                    <a:bodyPr/>
                    <a:lstStyle/>
                    <a:p>
                      <a:pPr marL="0" lvl="0" indent="0" algn="l" rtl="0">
                        <a:spcBef>
                          <a:spcPts val="0"/>
                        </a:spcBef>
                        <a:spcAft>
                          <a:spcPts val="0"/>
                        </a:spcAft>
                        <a:buNone/>
                      </a:pPr>
                      <a:r>
                        <a:rPr lang="en">
                          <a:solidFill>
                            <a:schemeClr val="accent3"/>
                          </a:solidFill>
                          <a:latin typeface="Average"/>
                          <a:ea typeface="Average"/>
                          <a:cs typeface="Average"/>
                          <a:sym typeface="Average"/>
                        </a:rPr>
                        <a:t>Interferometer, Ball Facilities</a:t>
                      </a:r>
                      <a:endParaRPr sz="2400">
                        <a:solidFill>
                          <a:schemeClr val="accent3"/>
                        </a:solidFill>
                        <a:latin typeface="Average"/>
                        <a:ea typeface="Average"/>
                        <a:cs typeface="Average"/>
                        <a:sym typeface="Average"/>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solidFill>
                            <a:srgbClr val="FF9900"/>
                          </a:solidFill>
                          <a:latin typeface="Average"/>
                          <a:ea typeface="Average"/>
                          <a:cs typeface="Average"/>
                          <a:sym typeface="Average"/>
                        </a:rPr>
                        <a:t>N/A</a:t>
                      </a:r>
                      <a:endParaRPr>
                        <a:solidFill>
                          <a:srgbClr val="FF9900"/>
                        </a:solidFill>
                        <a:latin typeface="Average"/>
                        <a:ea typeface="Average"/>
                        <a:cs typeface="Average"/>
                        <a:sym typeface="Average"/>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Google Shape;308;p37"/>
          <p:cNvSpPr txBox="1">
            <a:spLocks noGrp="1"/>
          </p:cNvSpPr>
          <p:nvPr>
            <p:ph type="title"/>
          </p:nvPr>
        </p:nvSpPr>
        <p:spPr>
          <a:xfrm>
            <a:off x="311700" y="8367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Final Integration Test Overview</a:t>
            </a:r>
            <a:endParaRPr/>
          </a:p>
        </p:txBody>
      </p:sp>
      <p:sp>
        <p:nvSpPr>
          <p:cNvPr id="309" name="Google Shape;309;p37"/>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25</a:t>
            </a:fld>
            <a:endParaRPr/>
          </a:p>
        </p:txBody>
      </p:sp>
      <p:grpSp>
        <p:nvGrpSpPr>
          <p:cNvPr id="310" name="Google Shape;310;p37"/>
          <p:cNvGrpSpPr/>
          <p:nvPr/>
        </p:nvGrpSpPr>
        <p:grpSpPr>
          <a:xfrm>
            <a:off x="4683916" y="2969032"/>
            <a:ext cx="4265207" cy="2047953"/>
            <a:chOff x="152400" y="3379275"/>
            <a:chExt cx="4238926" cy="1695325"/>
          </a:xfrm>
        </p:grpSpPr>
        <p:pic>
          <p:nvPicPr>
            <p:cNvPr id="311" name="Google Shape;311;p37"/>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152400" y="3379275"/>
              <a:ext cx="4238926" cy="1695325"/>
            </a:xfrm>
            <a:prstGeom prst="rect">
              <a:avLst/>
            </a:prstGeom>
            <a:noFill/>
            <a:ln>
              <a:noFill/>
            </a:ln>
          </p:spPr>
        </p:pic>
        <p:sp>
          <p:nvSpPr>
            <p:cNvPr id="312" name="Google Shape;312;p37"/>
            <p:cNvSpPr txBox="1"/>
            <p:nvPr/>
          </p:nvSpPr>
          <p:spPr>
            <a:xfrm>
              <a:off x="152400" y="4765300"/>
              <a:ext cx="232800" cy="309300"/>
            </a:xfrm>
            <a:prstGeom prst="rect">
              <a:avLst/>
            </a:prstGeom>
            <a:solidFill>
              <a:srgbClr val="FFFFFF"/>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Average"/>
                <a:ea typeface="Average"/>
                <a:cs typeface="Average"/>
                <a:sym typeface="Average"/>
              </a:endParaRPr>
            </a:p>
          </p:txBody>
        </p:sp>
      </p:grpSp>
      <p:sp>
        <p:nvSpPr>
          <p:cNvPr id="313" name="Google Shape;313;p37"/>
          <p:cNvSpPr txBox="1">
            <a:spLocks noGrp="1"/>
          </p:cNvSpPr>
          <p:nvPr>
            <p:ph type="body" idx="1"/>
          </p:nvPr>
        </p:nvSpPr>
        <p:spPr>
          <a:xfrm>
            <a:off x="9323500" y="863500"/>
            <a:ext cx="3999900" cy="3817500"/>
          </a:xfrm>
          <a:prstGeom prst="rect">
            <a:avLst/>
          </a:prstGeom>
        </p:spPr>
        <p:txBody>
          <a:bodyPr spcFirstLastPara="1" wrap="square" lIns="91425" tIns="91425" rIns="91425" bIns="91425" anchor="t" anchorCtr="0">
            <a:noAutofit/>
          </a:bodyPr>
          <a:lstStyle/>
          <a:p>
            <a:pPr marL="457200" lvl="0" indent="-330200" algn="l" rtl="0">
              <a:spcBef>
                <a:spcPts val="0"/>
              </a:spcBef>
              <a:spcAft>
                <a:spcPts val="0"/>
              </a:spcAft>
              <a:buSzPts val="1600"/>
              <a:buChar char="●"/>
            </a:pPr>
            <a:r>
              <a:rPr lang="en" sz="1600"/>
              <a:t>Perform test over multiple clear days </a:t>
            </a:r>
            <a:endParaRPr sz="1600"/>
          </a:p>
          <a:p>
            <a:pPr marL="914400" lvl="1" indent="-317500" algn="l" rtl="0">
              <a:spcBef>
                <a:spcPts val="0"/>
              </a:spcBef>
              <a:spcAft>
                <a:spcPts val="0"/>
              </a:spcAft>
              <a:buSzPts val="1400"/>
              <a:buChar char="○"/>
            </a:pPr>
            <a:r>
              <a:rPr lang="en" sz="1400"/>
              <a:t>In front of AERO</a:t>
            </a:r>
            <a:endParaRPr sz="1400"/>
          </a:p>
          <a:p>
            <a:pPr marL="457200" lvl="0" indent="-330200" algn="l" rtl="0">
              <a:spcBef>
                <a:spcPts val="0"/>
              </a:spcBef>
              <a:spcAft>
                <a:spcPts val="0"/>
              </a:spcAft>
              <a:buSzPts val="1600"/>
              <a:buChar char="●"/>
            </a:pPr>
            <a:r>
              <a:rPr lang="en" sz="1600"/>
              <a:t>Mount NanoSAM on solar tracker &amp; tripod </a:t>
            </a:r>
            <a:endParaRPr sz="1600"/>
          </a:p>
          <a:p>
            <a:pPr marL="457200" lvl="0" indent="-330200" algn="l" rtl="0">
              <a:spcBef>
                <a:spcPts val="0"/>
              </a:spcBef>
              <a:spcAft>
                <a:spcPts val="0"/>
              </a:spcAft>
              <a:buSzPts val="1600"/>
              <a:buChar char="●"/>
            </a:pPr>
            <a:r>
              <a:rPr lang="en" sz="1600"/>
              <a:t>Powered by battery pack</a:t>
            </a:r>
            <a:endParaRPr sz="1600"/>
          </a:p>
          <a:p>
            <a:pPr marL="457200" lvl="0" indent="-330200" algn="l" rtl="0">
              <a:spcBef>
                <a:spcPts val="0"/>
              </a:spcBef>
              <a:spcAft>
                <a:spcPts val="0"/>
              </a:spcAft>
              <a:buSzPts val="1600"/>
              <a:buChar char="●"/>
            </a:pPr>
            <a:r>
              <a:rPr lang="en" sz="1600"/>
              <a:t>Turn off solar tracker after solar noon</a:t>
            </a:r>
            <a:endParaRPr sz="1600"/>
          </a:p>
          <a:p>
            <a:pPr marL="457200" lvl="0" indent="-330200" algn="l" rtl="0">
              <a:spcBef>
                <a:spcPts val="0"/>
              </a:spcBef>
              <a:spcAft>
                <a:spcPts val="0"/>
              </a:spcAft>
              <a:buSzPts val="1600"/>
              <a:buChar char="●"/>
            </a:pPr>
            <a:r>
              <a:rPr lang="en" sz="1600"/>
              <a:t>Data downloaded to laptop for post-processing</a:t>
            </a:r>
            <a:endParaRPr sz="1600"/>
          </a:p>
          <a:p>
            <a:pPr marL="457200" lvl="0" indent="-330200" algn="l" rtl="0">
              <a:spcBef>
                <a:spcPts val="0"/>
              </a:spcBef>
              <a:spcAft>
                <a:spcPts val="0"/>
              </a:spcAft>
              <a:buSzPts val="1600"/>
              <a:buChar char="●"/>
            </a:pPr>
            <a:r>
              <a:rPr lang="en" sz="1600"/>
              <a:t>Use Langley extrapolation method to determine irradiance for zero air mass</a:t>
            </a:r>
            <a:endParaRPr sz="1600"/>
          </a:p>
          <a:p>
            <a:pPr marL="457200" lvl="0" indent="-330200" algn="l" rtl="0">
              <a:spcBef>
                <a:spcPts val="0"/>
              </a:spcBef>
              <a:spcAft>
                <a:spcPts val="0"/>
              </a:spcAft>
              <a:buSzPts val="1600"/>
              <a:buChar char="●"/>
            </a:pPr>
            <a:r>
              <a:rPr lang="en" sz="1600"/>
              <a:t>Use 1st test to determine threshold voltage for data capture loop condition</a:t>
            </a:r>
            <a:endParaRPr sz="1600"/>
          </a:p>
        </p:txBody>
      </p:sp>
      <p:pic>
        <p:nvPicPr>
          <p:cNvPr id="314" name="Google Shape;314;p37"/>
          <p:cNvPicPr preferRelativeResize="0"/>
          <p:nvPr/>
        </p:nvPicPr>
        <p:blipFill>
          <a:blip r:embed="rId4" cstate="print">
            <a:alphaModFix/>
            <a:extLst>
              <a:ext uri="{28A0092B-C50C-407E-A947-70E740481C1C}">
                <a14:useLocalDpi xmlns:a14="http://schemas.microsoft.com/office/drawing/2010/main"/>
              </a:ext>
            </a:extLst>
          </a:blip>
          <a:stretch>
            <a:fillRect/>
          </a:stretch>
        </p:blipFill>
        <p:spPr>
          <a:xfrm>
            <a:off x="502075" y="2969175"/>
            <a:ext cx="4134499" cy="2053900"/>
          </a:xfrm>
          <a:prstGeom prst="rect">
            <a:avLst/>
          </a:prstGeom>
          <a:noFill/>
          <a:ln>
            <a:noFill/>
          </a:ln>
        </p:spPr>
      </p:pic>
      <p:graphicFrame>
        <p:nvGraphicFramePr>
          <p:cNvPr id="315" name="Google Shape;315;p37"/>
          <p:cNvGraphicFramePr/>
          <p:nvPr/>
        </p:nvGraphicFramePr>
        <p:xfrm>
          <a:off x="455913" y="884050"/>
          <a:ext cx="3000000" cy="3000000"/>
        </p:xfrm>
        <a:graphic>
          <a:graphicData uri="http://schemas.openxmlformats.org/drawingml/2006/table">
            <a:tbl>
              <a:tblPr>
                <a:noFill/>
                <a:tableStyleId>{AF388F0D-4368-441D-B308-41BFA6E224ED}</a:tableStyleId>
              </a:tblPr>
              <a:tblGrid>
                <a:gridCol w="2547425">
                  <a:extLst>
                    <a:ext uri="{9D8B030D-6E8A-4147-A177-3AD203B41FA5}">
                      <a16:colId xmlns:a16="http://schemas.microsoft.com/office/drawing/2014/main" val="20000"/>
                    </a:ext>
                  </a:extLst>
                </a:gridCol>
                <a:gridCol w="2262200">
                  <a:extLst>
                    <a:ext uri="{9D8B030D-6E8A-4147-A177-3AD203B41FA5}">
                      <a16:colId xmlns:a16="http://schemas.microsoft.com/office/drawing/2014/main" val="20001"/>
                    </a:ext>
                  </a:extLst>
                </a:gridCol>
                <a:gridCol w="1656100">
                  <a:extLst>
                    <a:ext uri="{9D8B030D-6E8A-4147-A177-3AD203B41FA5}">
                      <a16:colId xmlns:a16="http://schemas.microsoft.com/office/drawing/2014/main" val="20002"/>
                    </a:ext>
                  </a:extLst>
                </a:gridCol>
                <a:gridCol w="1910650">
                  <a:extLst>
                    <a:ext uri="{9D8B030D-6E8A-4147-A177-3AD203B41FA5}">
                      <a16:colId xmlns:a16="http://schemas.microsoft.com/office/drawing/2014/main" val="20003"/>
                    </a:ext>
                  </a:extLst>
                </a:gridCol>
              </a:tblGrid>
              <a:tr h="455350">
                <a:tc>
                  <a:txBody>
                    <a:bodyPr/>
                    <a:lstStyle/>
                    <a:p>
                      <a:pPr marL="0" lvl="0" indent="0" algn="ctr" rtl="0">
                        <a:spcBef>
                          <a:spcPts val="0"/>
                        </a:spcBef>
                        <a:spcAft>
                          <a:spcPts val="0"/>
                        </a:spcAft>
                        <a:buNone/>
                      </a:pPr>
                      <a:r>
                        <a:rPr lang="en">
                          <a:solidFill>
                            <a:srgbClr val="FFFFFF"/>
                          </a:solidFill>
                          <a:latin typeface="Average"/>
                          <a:ea typeface="Average"/>
                          <a:cs typeface="Average"/>
                          <a:sym typeface="Average"/>
                        </a:rPr>
                        <a:t>Test Description</a:t>
                      </a:r>
                      <a:endParaRPr>
                        <a:solidFill>
                          <a:srgbClr val="FFFFFF"/>
                        </a:solidFill>
                        <a:latin typeface="Average"/>
                        <a:ea typeface="Average"/>
                        <a:cs typeface="Average"/>
                        <a:sym typeface="Average"/>
                      </a:endParaRPr>
                    </a:p>
                  </a:txBody>
                  <a:tcPr marL="91425" marR="91425" marT="91425" marB="91425">
                    <a:lnB w="9525" cap="flat" cmpd="sng">
                      <a:solidFill>
                        <a:srgbClr val="9E9E9E"/>
                      </a:solidFill>
                      <a:prstDash val="solid"/>
                      <a:round/>
                      <a:headEnd type="none" w="sm" len="sm"/>
                      <a:tailEnd type="none" w="sm" len="sm"/>
                    </a:lnB>
                    <a:solidFill>
                      <a:srgbClr val="666666"/>
                    </a:solidFill>
                  </a:tcPr>
                </a:tc>
                <a:tc>
                  <a:txBody>
                    <a:bodyPr/>
                    <a:lstStyle/>
                    <a:p>
                      <a:pPr marL="0" lvl="0" indent="0" algn="ctr" rtl="0">
                        <a:spcBef>
                          <a:spcPts val="0"/>
                        </a:spcBef>
                        <a:spcAft>
                          <a:spcPts val="0"/>
                        </a:spcAft>
                        <a:buNone/>
                      </a:pPr>
                      <a:r>
                        <a:rPr lang="en">
                          <a:solidFill>
                            <a:srgbClr val="FFFFFF"/>
                          </a:solidFill>
                          <a:latin typeface="Average"/>
                          <a:ea typeface="Average"/>
                          <a:cs typeface="Average"/>
                          <a:sym typeface="Average"/>
                        </a:rPr>
                        <a:t>Relevant Requirement</a:t>
                      </a:r>
                      <a:endParaRPr>
                        <a:solidFill>
                          <a:srgbClr val="FFFFFF"/>
                        </a:solidFill>
                        <a:latin typeface="Average"/>
                        <a:ea typeface="Average"/>
                        <a:cs typeface="Average"/>
                        <a:sym typeface="Average"/>
                      </a:endParaRPr>
                    </a:p>
                  </a:txBody>
                  <a:tcPr marL="91425" marR="91425" marT="91425" marB="91425">
                    <a:lnB w="9525" cap="flat" cmpd="sng">
                      <a:solidFill>
                        <a:srgbClr val="9E9E9E"/>
                      </a:solidFill>
                      <a:prstDash val="solid"/>
                      <a:round/>
                      <a:headEnd type="none" w="sm" len="sm"/>
                      <a:tailEnd type="none" w="sm" len="sm"/>
                    </a:lnB>
                    <a:solidFill>
                      <a:srgbClr val="666666"/>
                    </a:solidFill>
                  </a:tcPr>
                </a:tc>
                <a:tc>
                  <a:txBody>
                    <a:bodyPr/>
                    <a:lstStyle/>
                    <a:p>
                      <a:pPr marL="0" lvl="0" indent="0" algn="ctr" rtl="0">
                        <a:spcBef>
                          <a:spcPts val="0"/>
                        </a:spcBef>
                        <a:spcAft>
                          <a:spcPts val="0"/>
                        </a:spcAft>
                        <a:buNone/>
                      </a:pPr>
                      <a:r>
                        <a:rPr lang="en">
                          <a:solidFill>
                            <a:srgbClr val="FFFFFF"/>
                          </a:solidFill>
                          <a:latin typeface="Average"/>
                          <a:ea typeface="Average"/>
                          <a:cs typeface="Average"/>
                          <a:sym typeface="Average"/>
                        </a:rPr>
                        <a:t>Location</a:t>
                      </a:r>
                      <a:endParaRPr>
                        <a:solidFill>
                          <a:srgbClr val="FFFFFF"/>
                        </a:solidFill>
                        <a:latin typeface="Average"/>
                        <a:ea typeface="Average"/>
                        <a:cs typeface="Average"/>
                        <a:sym typeface="Average"/>
                      </a:endParaRPr>
                    </a:p>
                  </a:txBody>
                  <a:tcPr marL="91425" marR="91425" marT="91425" marB="91425">
                    <a:lnB w="9525" cap="flat" cmpd="sng">
                      <a:solidFill>
                        <a:srgbClr val="9E9E9E"/>
                      </a:solidFill>
                      <a:prstDash val="solid"/>
                      <a:round/>
                      <a:headEnd type="none" w="sm" len="sm"/>
                      <a:tailEnd type="none" w="sm" len="sm"/>
                    </a:lnB>
                    <a:solidFill>
                      <a:srgbClr val="666666"/>
                    </a:solidFill>
                  </a:tcPr>
                </a:tc>
                <a:tc>
                  <a:txBody>
                    <a:bodyPr/>
                    <a:lstStyle/>
                    <a:p>
                      <a:pPr marL="0" lvl="0" indent="0" algn="ctr" rtl="0">
                        <a:spcBef>
                          <a:spcPts val="0"/>
                        </a:spcBef>
                        <a:spcAft>
                          <a:spcPts val="0"/>
                        </a:spcAft>
                        <a:buNone/>
                      </a:pPr>
                      <a:r>
                        <a:rPr lang="en">
                          <a:solidFill>
                            <a:srgbClr val="FFFFFF"/>
                          </a:solidFill>
                          <a:latin typeface="Average"/>
                          <a:ea typeface="Average"/>
                          <a:cs typeface="Average"/>
                          <a:sym typeface="Average"/>
                        </a:rPr>
                        <a:t>Equipment</a:t>
                      </a:r>
                      <a:endParaRPr>
                        <a:solidFill>
                          <a:srgbClr val="FFFFFF"/>
                        </a:solidFill>
                        <a:latin typeface="Average"/>
                        <a:ea typeface="Average"/>
                        <a:cs typeface="Average"/>
                        <a:sym typeface="Average"/>
                      </a:endParaRPr>
                    </a:p>
                  </a:txBody>
                  <a:tcPr marL="91425" marR="91425" marT="91425" marB="91425">
                    <a:lnB w="9525" cap="flat" cmpd="sng">
                      <a:solidFill>
                        <a:srgbClr val="9E9E9E"/>
                      </a:solidFill>
                      <a:prstDash val="solid"/>
                      <a:round/>
                      <a:headEnd type="none" w="sm" len="sm"/>
                      <a:tailEnd type="none" w="sm" len="sm"/>
                    </a:lnB>
                    <a:solidFill>
                      <a:srgbClr val="666666"/>
                    </a:solidFill>
                  </a:tcPr>
                </a:tc>
                <a:extLst>
                  <a:ext uri="{0D108BD9-81ED-4DB2-BD59-A6C34878D82A}">
                    <a16:rowId xmlns:a16="http://schemas.microsoft.com/office/drawing/2014/main" val="10000"/>
                  </a:ext>
                </a:extLst>
              </a:tr>
              <a:tr h="452800">
                <a:tc>
                  <a:txBody>
                    <a:bodyPr/>
                    <a:lstStyle/>
                    <a:p>
                      <a:pPr marL="0" lvl="0" indent="0" algn="l" rtl="0">
                        <a:spcBef>
                          <a:spcPts val="0"/>
                        </a:spcBef>
                        <a:spcAft>
                          <a:spcPts val="0"/>
                        </a:spcAft>
                        <a:buNone/>
                      </a:pPr>
                      <a:r>
                        <a:rPr lang="en">
                          <a:solidFill>
                            <a:schemeClr val="accent3"/>
                          </a:solidFill>
                          <a:latin typeface="Average"/>
                          <a:ea typeface="Average"/>
                          <a:cs typeface="Average"/>
                          <a:sym typeface="Average"/>
                        </a:rPr>
                        <a:t>Langley plot of irradiance data</a:t>
                      </a:r>
                      <a:endParaRPr>
                        <a:solidFill>
                          <a:schemeClr val="accent3"/>
                        </a:solidFill>
                        <a:latin typeface="Average"/>
                        <a:ea typeface="Average"/>
                        <a:cs typeface="Average"/>
                        <a:sym typeface="Average"/>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a:solidFill>
                            <a:schemeClr val="accent3"/>
                          </a:solidFill>
                          <a:latin typeface="Average"/>
                          <a:ea typeface="Average"/>
                          <a:cs typeface="Average"/>
                          <a:sym typeface="Average"/>
                        </a:rPr>
                        <a:t>1.0: Radiometry</a:t>
                      </a:r>
                      <a:endParaRPr>
                        <a:solidFill>
                          <a:schemeClr val="accent3"/>
                        </a:solidFill>
                        <a:latin typeface="Average"/>
                        <a:ea typeface="Average"/>
                        <a:cs typeface="Average"/>
                        <a:sym typeface="Average"/>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rowSpan="3">
                  <a:txBody>
                    <a:bodyPr/>
                    <a:lstStyle/>
                    <a:p>
                      <a:pPr marL="0" lvl="0" indent="0" algn="ctr" rtl="0">
                        <a:spcBef>
                          <a:spcPts val="0"/>
                        </a:spcBef>
                        <a:spcAft>
                          <a:spcPts val="0"/>
                        </a:spcAft>
                        <a:buNone/>
                      </a:pPr>
                      <a:r>
                        <a:rPr lang="en">
                          <a:solidFill>
                            <a:schemeClr val="accent3"/>
                          </a:solidFill>
                          <a:latin typeface="Average"/>
                          <a:ea typeface="Average"/>
                          <a:cs typeface="Average"/>
                          <a:sym typeface="Average"/>
                        </a:rPr>
                        <a:t>AERO Building</a:t>
                      </a:r>
                      <a:endParaRPr>
                        <a:solidFill>
                          <a:schemeClr val="accent3"/>
                        </a:solidFill>
                        <a:latin typeface="Average"/>
                        <a:ea typeface="Average"/>
                        <a:cs typeface="Average"/>
                        <a:sym typeface="Average"/>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rowSpan="3">
                  <a:txBody>
                    <a:bodyPr/>
                    <a:lstStyle/>
                    <a:p>
                      <a:pPr marL="0" lvl="0" indent="0" algn="l" rtl="0">
                        <a:spcBef>
                          <a:spcPts val="0"/>
                        </a:spcBef>
                        <a:spcAft>
                          <a:spcPts val="0"/>
                        </a:spcAft>
                        <a:buNone/>
                      </a:pPr>
                      <a:r>
                        <a:rPr lang="en">
                          <a:solidFill>
                            <a:schemeClr val="accent3"/>
                          </a:solidFill>
                          <a:latin typeface="Average"/>
                          <a:ea typeface="Average"/>
                          <a:cs typeface="Average"/>
                          <a:sym typeface="Average"/>
                        </a:rPr>
                        <a:t>Battery Pack, Laptop, Solar Tracker, Tripod, Cables</a:t>
                      </a:r>
                      <a:endParaRPr>
                        <a:solidFill>
                          <a:schemeClr val="accent3"/>
                        </a:solidFill>
                        <a:latin typeface="Average"/>
                        <a:ea typeface="Average"/>
                        <a:cs typeface="Average"/>
                        <a:sym typeface="Average"/>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1"/>
                  </a:ext>
                </a:extLst>
              </a:tr>
              <a:tr h="484850">
                <a:tc>
                  <a:txBody>
                    <a:bodyPr/>
                    <a:lstStyle/>
                    <a:p>
                      <a:pPr marL="0" lvl="0" indent="0" algn="l" rtl="0">
                        <a:spcBef>
                          <a:spcPts val="0"/>
                        </a:spcBef>
                        <a:spcAft>
                          <a:spcPts val="0"/>
                        </a:spcAft>
                        <a:buNone/>
                      </a:pPr>
                      <a:r>
                        <a:rPr lang="en">
                          <a:solidFill>
                            <a:schemeClr val="accent3"/>
                          </a:solidFill>
                          <a:latin typeface="Average"/>
                          <a:ea typeface="Average"/>
                          <a:cs typeface="Average"/>
                          <a:sym typeface="Average"/>
                        </a:rPr>
                        <a:t>Threshold voltage </a:t>
                      </a:r>
                      <a:endParaRPr>
                        <a:solidFill>
                          <a:schemeClr val="accent3"/>
                        </a:solidFill>
                        <a:latin typeface="Average"/>
                        <a:ea typeface="Average"/>
                        <a:cs typeface="Average"/>
                        <a:sym typeface="Average"/>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a:solidFill>
                            <a:schemeClr val="accent3"/>
                          </a:solidFill>
                          <a:latin typeface="Average"/>
                          <a:ea typeface="Average"/>
                          <a:cs typeface="Average"/>
                          <a:sym typeface="Average"/>
                        </a:rPr>
                        <a:t>3.1.3: Termination</a:t>
                      </a:r>
                      <a:endParaRPr>
                        <a:solidFill>
                          <a:schemeClr val="accent3"/>
                        </a:solidFill>
                        <a:latin typeface="Average"/>
                        <a:ea typeface="Average"/>
                        <a:cs typeface="Average"/>
                        <a:sym typeface="Average"/>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2"/>
                  </a:ext>
                </a:extLst>
              </a:tr>
              <a:tr h="561450">
                <a:tc>
                  <a:txBody>
                    <a:bodyPr/>
                    <a:lstStyle/>
                    <a:p>
                      <a:pPr marL="0" lvl="0" indent="0" algn="l" rtl="0">
                        <a:spcBef>
                          <a:spcPts val="0"/>
                        </a:spcBef>
                        <a:spcAft>
                          <a:spcPts val="0"/>
                        </a:spcAft>
                        <a:buNone/>
                      </a:pPr>
                      <a:r>
                        <a:rPr lang="en">
                          <a:solidFill>
                            <a:schemeClr val="accent3"/>
                          </a:solidFill>
                          <a:latin typeface="Average"/>
                          <a:ea typeface="Average"/>
                          <a:cs typeface="Average"/>
                          <a:sym typeface="Average"/>
                        </a:rPr>
                        <a:t>Data retrieved without disassembling payload</a:t>
                      </a:r>
                      <a:endParaRPr>
                        <a:solidFill>
                          <a:schemeClr val="accent3"/>
                        </a:solidFill>
                        <a:latin typeface="Average"/>
                        <a:ea typeface="Average"/>
                        <a:cs typeface="Average"/>
                        <a:sym typeface="Average"/>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r>
                        <a:rPr lang="en">
                          <a:solidFill>
                            <a:schemeClr val="accent3"/>
                          </a:solidFill>
                          <a:latin typeface="Average"/>
                          <a:ea typeface="Average"/>
                          <a:cs typeface="Average"/>
                          <a:sym typeface="Average"/>
                        </a:rPr>
                        <a:t>3.3: Data Output</a:t>
                      </a:r>
                      <a:endParaRPr>
                        <a:solidFill>
                          <a:schemeClr val="accent3"/>
                        </a:solidFill>
                        <a:latin typeface="Average"/>
                        <a:ea typeface="Average"/>
                        <a:cs typeface="Average"/>
                        <a:sym typeface="Average"/>
                      </a:endParaRPr>
                    </a:p>
                  </a:txBody>
                  <a:tcPr marL="91425" marR="91425" marT="91425" marB="91425">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003"/>
                  </a:ext>
                </a:extLst>
              </a:tr>
            </a:tbl>
          </a:graphicData>
        </a:graphic>
      </p:graphicFrame>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320" name="Google Shape;320;p38"/>
          <p:cNvSpPr txBox="1">
            <a:spLocks noGrp="1"/>
          </p:cNvSpPr>
          <p:nvPr>
            <p:ph type="title"/>
          </p:nvPr>
        </p:nvSpPr>
        <p:spPr>
          <a:xfrm>
            <a:off x="671250" y="2141250"/>
            <a:ext cx="7852200" cy="861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Test Results</a:t>
            </a:r>
            <a:endParaRPr/>
          </a:p>
        </p:txBody>
      </p:sp>
      <p:sp>
        <p:nvSpPr>
          <p:cNvPr id="321" name="Google Shape;321;p38"/>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26</a:t>
            </a:fld>
            <a:endParaRPr/>
          </a:p>
        </p:txBody>
      </p:sp>
    </p:spTree>
  </p:cSld>
  <p:clrMapOvr>
    <a:masterClrMapping/>
  </p:clrMapOvr>
  <mc:AlternateContent xmlns:mc="http://schemas.openxmlformats.org/markup-compatibility/2006" xmlns:p14="http://schemas.microsoft.com/office/powerpoint/2010/main">
    <mc:Choice Requires="p14">
      <p:transition spd="slow">
        <p14:flip dir="l"/>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326" name="Google Shape;326;p39"/>
          <p:cNvSpPr txBox="1">
            <a:spLocks noGrp="1"/>
          </p:cNvSpPr>
          <p:nvPr>
            <p:ph type="title"/>
          </p:nvPr>
        </p:nvSpPr>
        <p:spPr>
          <a:xfrm>
            <a:off x="346050" y="8367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Results: Electronics/Software</a:t>
            </a:r>
            <a:endParaRPr/>
          </a:p>
        </p:txBody>
      </p:sp>
      <p:sp>
        <p:nvSpPr>
          <p:cNvPr id="327" name="Google Shape;327;p39"/>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27</a:t>
            </a:fld>
            <a:endParaRPr/>
          </a:p>
        </p:txBody>
      </p:sp>
      <p:grpSp>
        <p:nvGrpSpPr>
          <p:cNvPr id="328" name="Google Shape;328;p39"/>
          <p:cNvGrpSpPr/>
          <p:nvPr/>
        </p:nvGrpSpPr>
        <p:grpSpPr>
          <a:xfrm>
            <a:off x="113200" y="884830"/>
            <a:ext cx="9030800" cy="4141345"/>
            <a:chOff x="113200" y="869275"/>
            <a:chExt cx="9030800" cy="4156725"/>
          </a:xfrm>
        </p:grpSpPr>
        <p:pic>
          <p:nvPicPr>
            <p:cNvPr id="329" name="Google Shape;329;p39"/>
            <p:cNvPicPr preferRelativeResize="0"/>
            <p:nvPr/>
          </p:nvPicPr>
          <p:blipFill rotWithShape="1">
            <a:blip r:embed="rId3" cstate="print">
              <a:alphaModFix/>
              <a:extLst>
                <a:ext uri="{28A0092B-C50C-407E-A947-70E740481C1C}">
                  <a14:useLocalDpi xmlns:a14="http://schemas.microsoft.com/office/drawing/2010/main"/>
                </a:ext>
              </a:extLst>
            </a:blip>
            <a:srcRect l="805" t="-1390" r="-1459" b="1390"/>
            <a:stretch/>
          </p:blipFill>
          <p:spPr>
            <a:xfrm>
              <a:off x="1935174" y="869275"/>
              <a:ext cx="5578450" cy="4156725"/>
            </a:xfrm>
            <a:prstGeom prst="rect">
              <a:avLst/>
            </a:prstGeom>
            <a:noFill/>
            <a:ln>
              <a:noFill/>
            </a:ln>
          </p:spPr>
        </p:pic>
        <p:cxnSp>
          <p:nvCxnSpPr>
            <p:cNvPr id="330" name="Google Shape;330;p39"/>
            <p:cNvCxnSpPr/>
            <p:nvPr/>
          </p:nvCxnSpPr>
          <p:spPr>
            <a:xfrm>
              <a:off x="1365475" y="2108350"/>
              <a:ext cx="1683900" cy="296400"/>
            </a:xfrm>
            <a:prstGeom prst="straightConnector1">
              <a:avLst/>
            </a:prstGeom>
            <a:noFill/>
            <a:ln w="9525" cap="flat" cmpd="sng">
              <a:solidFill>
                <a:schemeClr val="dk2"/>
              </a:solidFill>
              <a:prstDash val="solid"/>
              <a:round/>
              <a:headEnd type="none" w="med" len="med"/>
              <a:tailEnd type="triangle" w="med" len="med"/>
            </a:ln>
          </p:spPr>
        </p:cxnSp>
        <p:cxnSp>
          <p:nvCxnSpPr>
            <p:cNvPr id="331" name="Google Shape;331;p39"/>
            <p:cNvCxnSpPr/>
            <p:nvPr/>
          </p:nvCxnSpPr>
          <p:spPr>
            <a:xfrm rot="10800000" flipH="1">
              <a:off x="1407925" y="3742800"/>
              <a:ext cx="1563600" cy="42300"/>
            </a:xfrm>
            <a:prstGeom prst="straightConnector1">
              <a:avLst/>
            </a:prstGeom>
            <a:noFill/>
            <a:ln w="9525" cap="flat" cmpd="sng">
              <a:solidFill>
                <a:schemeClr val="dk2"/>
              </a:solidFill>
              <a:prstDash val="solid"/>
              <a:round/>
              <a:headEnd type="none" w="med" len="med"/>
              <a:tailEnd type="triangle" w="med" len="med"/>
            </a:ln>
          </p:spPr>
        </p:cxnSp>
        <p:cxnSp>
          <p:nvCxnSpPr>
            <p:cNvPr id="332" name="Google Shape;332;p39"/>
            <p:cNvCxnSpPr>
              <a:stCxn id="333" idx="1"/>
            </p:cNvCxnSpPr>
            <p:nvPr/>
          </p:nvCxnSpPr>
          <p:spPr>
            <a:xfrm flipH="1">
              <a:off x="6204900" y="3597625"/>
              <a:ext cx="1584600" cy="17700"/>
            </a:xfrm>
            <a:prstGeom prst="straightConnector1">
              <a:avLst/>
            </a:prstGeom>
            <a:noFill/>
            <a:ln w="9525" cap="flat" cmpd="sng">
              <a:solidFill>
                <a:schemeClr val="dk2"/>
              </a:solidFill>
              <a:prstDash val="solid"/>
              <a:round/>
              <a:headEnd type="none" w="med" len="med"/>
              <a:tailEnd type="triangle" w="med" len="med"/>
            </a:ln>
          </p:spPr>
        </p:cxnSp>
        <p:cxnSp>
          <p:nvCxnSpPr>
            <p:cNvPr id="334" name="Google Shape;334;p39"/>
            <p:cNvCxnSpPr/>
            <p:nvPr/>
          </p:nvCxnSpPr>
          <p:spPr>
            <a:xfrm flipH="1">
              <a:off x="6876850" y="1485750"/>
              <a:ext cx="714600" cy="261900"/>
            </a:xfrm>
            <a:prstGeom prst="straightConnector1">
              <a:avLst/>
            </a:prstGeom>
            <a:noFill/>
            <a:ln w="9525" cap="flat" cmpd="sng">
              <a:solidFill>
                <a:schemeClr val="dk2"/>
              </a:solidFill>
              <a:prstDash val="solid"/>
              <a:round/>
              <a:headEnd type="none" w="med" len="med"/>
              <a:tailEnd type="triangle" w="med" len="med"/>
            </a:ln>
          </p:spPr>
        </p:cxnSp>
        <p:cxnSp>
          <p:nvCxnSpPr>
            <p:cNvPr id="335" name="Google Shape;335;p39"/>
            <p:cNvCxnSpPr/>
            <p:nvPr/>
          </p:nvCxnSpPr>
          <p:spPr>
            <a:xfrm rot="10800000">
              <a:off x="6777850" y="2582375"/>
              <a:ext cx="948000" cy="219300"/>
            </a:xfrm>
            <a:prstGeom prst="straightConnector1">
              <a:avLst/>
            </a:prstGeom>
            <a:noFill/>
            <a:ln w="9525" cap="flat" cmpd="sng">
              <a:solidFill>
                <a:schemeClr val="dk2"/>
              </a:solidFill>
              <a:prstDash val="solid"/>
              <a:round/>
              <a:headEnd type="none" w="med" len="med"/>
              <a:tailEnd type="triangle" w="med" len="med"/>
            </a:ln>
          </p:spPr>
        </p:cxnSp>
        <p:sp>
          <p:nvSpPr>
            <p:cNvPr id="336" name="Google Shape;336;p39"/>
            <p:cNvSpPr txBox="1"/>
            <p:nvPr/>
          </p:nvSpPr>
          <p:spPr>
            <a:xfrm>
              <a:off x="113200" y="1753750"/>
              <a:ext cx="1393800" cy="651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CACACA"/>
                  </a:solidFill>
                  <a:latin typeface="Average"/>
                  <a:ea typeface="Average"/>
                  <a:cs typeface="Average"/>
                  <a:sym typeface="Average"/>
                </a:rPr>
                <a:t>Amplifier Gain</a:t>
              </a:r>
              <a:endParaRPr>
                <a:solidFill>
                  <a:srgbClr val="CACACA"/>
                </a:solidFill>
                <a:latin typeface="Average"/>
                <a:ea typeface="Average"/>
                <a:cs typeface="Average"/>
                <a:sym typeface="Average"/>
              </a:endParaRPr>
            </a:p>
            <a:p>
              <a:pPr marL="0" lvl="0" indent="0" algn="l" rtl="0">
                <a:spcBef>
                  <a:spcPts val="0"/>
                </a:spcBef>
                <a:spcAft>
                  <a:spcPts val="0"/>
                </a:spcAft>
                <a:buNone/>
              </a:pPr>
              <a:r>
                <a:rPr lang="en">
                  <a:solidFill>
                    <a:srgbClr val="00FF00"/>
                  </a:solidFill>
                  <a:latin typeface="Average"/>
                  <a:ea typeface="Average"/>
                  <a:cs typeface="Average"/>
                  <a:sym typeface="Average"/>
                </a:rPr>
                <a:t>1V/nA</a:t>
              </a:r>
              <a:endParaRPr>
                <a:solidFill>
                  <a:srgbClr val="00FF00"/>
                </a:solidFill>
                <a:latin typeface="Average"/>
                <a:ea typeface="Average"/>
                <a:cs typeface="Average"/>
                <a:sym typeface="Average"/>
              </a:endParaRPr>
            </a:p>
          </p:txBody>
        </p:sp>
        <p:sp>
          <p:nvSpPr>
            <p:cNvPr id="337" name="Google Shape;337;p39"/>
            <p:cNvSpPr txBox="1"/>
            <p:nvPr/>
          </p:nvSpPr>
          <p:spPr>
            <a:xfrm>
              <a:off x="148575" y="3537475"/>
              <a:ext cx="1323000" cy="417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CACACA"/>
                  </a:solidFill>
                  <a:latin typeface="Average"/>
                  <a:ea typeface="Average"/>
                  <a:cs typeface="Average"/>
                  <a:sym typeface="Average"/>
                </a:rPr>
                <a:t>Analog Power Supply Voltage</a:t>
              </a:r>
              <a:endParaRPr>
                <a:solidFill>
                  <a:srgbClr val="CACACA"/>
                </a:solidFill>
                <a:latin typeface="Average"/>
                <a:ea typeface="Average"/>
                <a:cs typeface="Average"/>
                <a:sym typeface="Average"/>
              </a:endParaRPr>
            </a:p>
            <a:p>
              <a:pPr marL="0" lvl="0" indent="0" algn="l" rtl="0">
                <a:spcBef>
                  <a:spcPts val="0"/>
                </a:spcBef>
                <a:spcAft>
                  <a:spcPts val="0"/>
                </a:spcAft>
                <a:buNone/>
              </a:pPr>
              <a:r>
                <a:rPr lang="en">
                  <a:solidFill>
                    <a:srgbClr val="00FF00"/>
                  </a:solidFill>
                  <a:latin typeface="Average"/>
                  <a:ea typeface="Average"/>
                  <a:cs typeface="Average"/>
                  <a:sym typeface="Average"/>
                </a:rPr>
                <a:t>+5V/-5V </a:t>
              </a:r>
              <a:endParaRPr>
                <a:solidFill>
                  <a:srgbClr val="00FF00"/>
                </a:solidFill>
                <a:latin typeface="Average"/>
                <a:ea typeface="Average"/>
                <a:cs typeface="Average"/>
                <a:sym typeface="Average"/>
              </a:endParaRPr>
            </a:p>
          </p:txBody>
        </p:sp>
        <p:sp>
          <p:nvSpPr>
            <p:cNvPr id="338" name="Google Shape;338;p39"/>
            <p:cNvSpPr txBox="1"/>
            <p:nvPr/>
          </p:nvSpPr>
          <p:spPr>
            <a:xfrm>
              <a:off x="7591425" y="1018800"/>
              <a:ext cx="1447500" cy="417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CACACA"/>
                  </a:solidFill>
                  <a:latin typeface="Average"/>
                  <a:ea typeface="Average"/>
                  <a:cs typeface="Average"/>
                  <a:sym typeface="Average"/>
                </a:rPr>
                <a:t>Microcontroller interfaces with peripheral electronics</a:t>
              </a:r>
              <a:endParaRPr>
                <a:solidFill>
                  <a:srgbClr val="CACACA"/>
                </a:solidFill>
                <a:latin typeface="Average"/>
                <a:ea typeface="Average"/>
                <a:cs typeface="Average"/>
                <a:sym typeface="Average"/>
              </a:endParaRPr>
            </a:p>
            <a:p>
              <a:pPr marL="0" lvl="0" indent="0" algn="l" rtl="0">
                <a:spcBef>
                  <a:spcPts val="0"/>
                </a:spcBef>
                <a:spcAft>
                  <a:spcPts val="0"/>
                </a:spcAft>
                <a:buNone/>
              </a:pPr>
              <a:r>
                <a:rPr lang="en">
                  <a:solidFill>
                    <a:srgbClr val="00FF00"/>
                  </a:solidFill>
                  <a:latin typeface="Average"/>
                  <a:ea typeface="Average"/>
                  <a:cs typeface="Average"/>
                  <a:sym typeface="Average"/>
                </a:rPr>
                <a:t>Yes</a:t>
              </a:r>
              <a:endParaRPr>
                <a:solidFill>
                  <a:srgbClr val="00FF00"/>
                </a:solidFill>
                <a:latin typeface="Average"/>
                <a:ea typeface="Average"/>
                <a:cs typeface="Average"/>
                <a:sym typeface="Average"/>
              </a:endParaRPr>
            </a:p>
          </p:txBody>
        </p:sp>
        <p:sp>
          <p:nvSpPr>
            <p:cNvPr id="339" name="Google Shape;339;p39"/>
            <p:cNvSpPr txBox="1"/>
            <p:nvPr/>
          </p:nvSpPr>
          <p:spPr>
            <a:xfrm>
              <a:off x="7658400" y="2469175"/>
              <a:ext cx="14856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CACACA"/>
                  </a:solidFill>
                  <a:latin typeface="Average"/>
                  <a:ea typeface="Average"/>
                  <a:cs typeface="Average"/>
                  <a:sym typeface="Average"/>
                </a:rPr>
                <a:t>Digital ADC data is stored in flash memory</a:t>
              </a:r>
              <a:endParaRPr>
                <a:solidFill>
                  <a:srgbClr val="CACACA"/>
                </a:solidFill>
                <a:latin typeface="Average"/>
                <a:ea typeface="Average"/>
                <a:cs typeface="Average"/>
                <a:sym typeface="Average"/>
              </a:endParaRPr>
            </a:p>
            <a:p>
              <a:pPr marL="0" lvl="0" indent="0" algn="l" rtl="0">
                <a:spcBef>
                  <a:spcPts val="0"/>
                </a:spcBef>
                <a:spcAft>
                  <a:spcPts val="0"/>
                </a:spcAft>
                <a:buNone/>
              </a:pPr>
              <a:r>
                <a:rPr lang="en">
                  <a:solidFill>
                    <a:srgbClr val="00FF00"/>
                  </a:solidFill>
                  <a:latin typeface="Average"/>
                  <a:ea typeface="Average"/>
                  <a:cs typeface="Average"/>
                  <a:sym typeface="Average"/>
                </a:rPr>
                <a:t>Yes</a:t>
              </a:r>
              <a:endParaRPr>
                <a:solidFill>
                  <a:srgbClr val="00FF00"/>
                </a:solidFill>
                <a:latin typeface="Average"/>
                <a:ea typeface="Average"/>
                <a:cs typeface="Average"/>
                <a:sym typeface="Average"/>
              </a:endParaRPr>
            </a:p>
          </p:txBody>
        </p:sp>
        <p:cxnSp>
          <p:nvCxnSpPr>
            <p:cNvPr id="340" name="Google Shape;340;p39"/>
            <p:cNvCxnSpPr/>
            <p:nvPr/>
          </p:nvCxnSpPr>
          <p:spPr>
            <a:xfrm rot="10800000">
              <a:off x="5270925" y="2716750"/>
              <a:ext cx="2440800" cy="205200"/>
            </a:xfrm>
            <a:prstGeom prst="straightConnector1">
              <a:avLst/>
            </a:prstGeom>
            <a:noFill/>
            <a:ln w="9525" cap="flat" cmpd="sng">
              <a:solidFill>
                <a:schemeClr val="dk2"/>
              </a:solidFill>
              <a:prstDash val="solid"/>
              <a:round/>
              <a:headEnd type="none" w="med" len="med"/>
              <a:tailEnd type="triangle" w="med" len="med"/>
            </a:ln>
          </p:spPr>
        </p:cxnSp>
        <p:sp>
          <p:nvSpPr>
            <p:cNvPr id="333" name="Google Shape;333;p39"/>
            <p:cNvSpPr txBox="1"/>
            <p:nvPr/>
          </p:nvSpPr>
          <p:spPr>
            <a:xfrm>
              <a:off x="7789500" y="3417175"/>
              <a:ext cx="1354500" cy="360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CACACA"/>
                  </a:solidFill>
                  <a:latin typeface="Average"/>
                  <a:ea typeface="Average"/>
                  <a:cs typeface="Average"/>
                  <a:sym typeface="Average"/>
                </a:rPr>
                <a:t>Digital Power Supply Voltage</a:t>
              </a:r>
              <a:endParaRPr>
                <a:solidFill>
                  <a:srgbClr val="CACACA"/>
                </a:solidFill>
                <a:latin typeface="Average"/>
                <a:ea typeface="Average"/>
                <a:cs typeface="Average"/>
                <a:sym typeface="Average"/>
              </a:endParaRPr>
            </a:p>
            <a:p>
              <a:pPr marL="0" lvl="0" indent="0" algn="l" rtl="0">
                <a:spcBef>
                  <a:spcPts val="0"/>
                </a:spcBef>
                <a:spcAft>
                  <a:spcPts val="0"/>
                </a:spcAft>
                <a:buNone/>
              </a:pPr>
              <a:r>
                <a:rPr lang="en">
                  <a:solidFill>
                    <a:srgbClr val="00FF00"/>
                  </a:solidFill>
                  <a:latin typeface="Average"/>
                  <a:ea typeface="Average"/>
                  <a:cs typeface="Average"/>
                  <a:sym typeface="Average"/>
                </a:rPr>
                <a:t>3.3V</a:t>
              </a:r>
              <a:endParaRPr>
                <a:solidFill>
                  <a:srgbClr val="00FF00"/>
                </a:solidFill>
                <a:latin typeface="Average"/>
                <a:ea typeface="Average"/>
                <a:cs typeface="Average"/>
                <a:sym typeface="Average"/>
              </a:endParaRPr>
            </a:p>
          </p:txBody>
        </p:sp>
        <p:cxnSp>
          <p:nvCxnSpPr>
            <p:cNvPr id="341" name="Google Shape;341;p39"/>
            <p:cNvCxnSpPr/>
            <p:nvPr/>
          </p:nvCxnSpPr>
          <p:spPr>
            <a:xfrm>
              <a:off x="1330100" y="3006850"/>
              <a:ext cx="1103700" cy="84900"/>
            </a:xfrm>
            <a:prstGeom prst="straightConnector1">
              <a:avLst/>
            </a:prstGeom>
            <a:noFill/>
            <a:ln w="9525" cap="flat" cmpd="sng">
              <a:solidFill>
                <a:schemeClr val="dk2"/>
              </a:solidFill>
              <a:prstDash val="solid"/>
              <a:round/>
              <a:headEnd type="none" w="med" len="med"/>
              <a:tailEnd type="triangle" w="med" len="med"/>
            </a:ln>
          </p:spPr>
        </p:cxnSp>
        <p:sp>
          <p:nvSpPr>
            <p:cNvPr id="342" name="Google Shape;342;p39"/>
            <p:cNvSpPr txBox="1"/>
            <p:nvPr/>
          </p:nvSpPr>
          <p:spPr>
            <a:xfrm>
              <a:off x="183800" y="2674450"/>
              <a:ext cx="1146300" cy="417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CACACA"/>
                  </a:solidFill>
                  <a:latin typeface="Average"/>
                  <a:ea typeface="Average"/>
                  <a:cs typeface="Average"/>
                  <a:sym typeface="Average"/>
                </a:rPr>
                <a:t>Photodiode dark current</a:t>
              </a:r>
              <a:endParaRPr>
                <a:solidFill>
                  <a:srgbClr val="CACACA"/>
                </a:solidFill>
                <a:latin typeface="Average"/>
                <a:ea typeface="Average"/>
                <a:cs typeface="Average"/>
                <a:sym typeface="Average"/>
              </a:endParaRPr>
            </a:p>
            <a:p>
              <a:pPr marL="0" lvl="0" indent="0" algn="l" rtl="0">
                <a:spcBef>
                  <a:spcPts val="0"/>
                </a:spcBef>
                <a:spcAft>
                  <a:spcPts val="0"/>
                </a:spcAft>
                <a:buNone/>
              </a:pPr>
              <a:r>
                <a:rPr lang="en">
                  <a:solidFill>
                    <a:srgbClr val="00FF00"/>
                  </a:solidFill>
                  <a:latin typeface="Average"/>
                  <a:ea typeface="Average"/>
                  <a:cs typeface="Average"/>
                  <a:sym typeface="Average"/>
                </a:rPr>
                <a:t>&lt;0.8nA</a:t>
              </a:r>
              <a:endParaRPr>
                <a:solidFill>
                  <a:srgbClr val="00FF00"/>
                </a:solidFill>
                <a:latin typeface="Average"/>
                <a:ea typeface="Average"/>
                <a:cs typeface="Average"/>
                <a:sym typeface="Average"/>
              </a:endParaRPr>
            </a:p>
          </p:txBody>
        </p:sp>
      </p:gr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347" name="Google Shape;347;p40"/>
          <p:cNvSpPr txBox="1">
            <a:spLocks noGrp="1"/>
          </p:cNvSpPr>
          <p:nvPr>
            <p:ph type="title"/>
          </p:nvPr>
        </p:nvSpPr>
        <p:spPr>
          <a:xfrm>
            <a:off x="311700" y="8367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Expected Results: Stability &amp; Noise Verification</a:t>
            </a:r>
            <a:endParaRPr/>
          </a:p>
        </p:txBody>
      </p:sp>
      <p:sp>
        <p:nvSpPr>
          <p:cNvPr id="348" name="Google Shape;348;p40"/>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28</a:t>
            </a:fld>
            <a:endParaRPr/>
          </a:p>
        </p:txBody>
      </p:sp>
      <p:pic>
        <p:nvPicPr>
          <p:cNvPr id="349" name="Google Shape;349;p40"/>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96688" y="2133525"/>
            <a:ext cx="4686629" cy="2296948"/>
          </a:xfrm>
          <a:prstGeom prst="rect">
            <a:avLst/>
          </a:prstGeom>
          <a:noFill/>
          <a:ln>
            <a:noFill/>
          </a:ln>
        </p:spPr>
      </p:pic>
      <p:pic>
        <p:nvPicPr>
          <p:cNvPr id="350" name="Google Shape;350;p40"/>
          <p:cNvPicPr preferRelativeResize="0"/>
          <p:nvPr/>
        </p:nvPicPr>
        <p:blipFill>
          <a:blip r:embed="rId4">
            <a:alphaModFix/>
          </a:blip>
          <a:stretch>
            <a:fillRect/>
          </a:stretch>
        </p:blipFill>
        <p:spPr>
          <a:xfrm>
            <a:off x="4807000" y="1202225"/>
            <a:ext cx="4184600" cy="3138424"/>
          </a:xfrm>
          <a:prstGeom prst="rect">
            <a:avLst/>
          </a:prstGeom>
          <a:noFill/>
          <a:ln>
            <a:noFill/>
          </a:ln>
        </p:spPr>
      </p:pic>
      <p:cxnSp>
        <p:nvCxnSpPr>
          <p:cNvPr id="351" name="Google Shape;351;p40"/>
          <p:cNvCxnSpPr/>
          <p:nvPr/>
        </p:nvCxnSpPr>
        <p:spPr>
          <a:xfrm>
            <a:off x="6042025" y="2723850"/>
            <a:ext cx="1450500" cy="0"/>
          </a:xfrm>
          <a:prstGeom prst="straightConnector1">
            <a:avLst/>
          </a:prstGeom>
          <a:noFill/>
          <a:ln w="9525" cap="flat" cmpd="sng">
            <a:solidFill>
              <a:schemeClr val="dk2"/>
            </a:solidFill>
            <a:prstDash val="solid"/>
            <a:round/>
            <a:headEnd type="none" w="med" len="med"/>
            <a:tailEnd type="none" w="med" len="med"/>
          </a:ln>
        </p:spPr>
      </p:cxnSp>
      <p:cxnSp>
        <p:nvCxnSpPr>
          <p:cNvPr id="352" name="Google Shape;352;p40"/>
          <p:cNvCxnSpPr/>
          <p:nvPr/>
        </p:nvCxnSpPr>
        <p:spPr>
          <a:xfrm>
            <a:off x="7244775" y="2051750"/>
            <a:ext cx="191100" cy="7200"/>
          </a:xfrm>
          <a:prstGeom prst="straightConnector1">
            <a:avLst/>
          </a:prstGeom>
          <a:noFill/>
          <a:ln w="9525" cap="flat" cmpd="sng">
            <a:solidFill>
              <a:schemeClr val="dk2"/>
            </a:solidFill>
            <a:prstDash val="solid"/>
            <a:round/>
            <a:headEnd type="none" w="med" len="med"/>
            <a:tailEnd type="none" w="med" len="med"/>
          </a:ln>
        </p:spPr>
      </p:cxnSp>
      <p:cxnSp>
        <p:nvCxnSpPr>
          <p:cNvPr id="353" name="Google Shape;353;p40"/>
          <p:cNvCxnSpPr/>
          <p:nvPr/>
        </p:nvCxnSpPr>
        <p:spPr>
          <a:xfrm>
            <a:off x="7244775" y="2126325"/>
            <a:ext cx="191100" cy="7200"/>
          </a:xfrm>
          <a:prstGeom prst="straightConnector1">
            <a:avLst/>
          </a:prstGeom>
          <a:noFill/>
          <a:ln w="9525" cap="flat" cmpd="sng">
            <a:solidFill>
              <a:schemeClr val="dk2"/>
            </a:solidFill>
            <a:prstDash val="solid"/>
            <a:round/>
            <a:headEnd type="none" w="med" len="med"/>
            <a:tailEnd type="none" w="med" len="med"/>
          </a:ln>
        </p:spPr>
      </p:cxnSp>
      <p:cxnSp>
        <p:nvCxnSpPr>
          <p:cNvPr id="354" name="Google Shape;354;p40"/>
          <p:cNvCxnSpPr/>
          <p:nvPr/>
        </p:nvCxnSpPr>
        <p:spPr>
          <a:xfrm rot="10800000">
            <a:off x="7343700" y="2136500"/>
            <a:ext cx="7200" cy="127500"/>
          </a:xfrm>
          <a:prstGeom prst="straightConnector1">
            <a:avLst/>
          </a:prstGeom>
          <a:noFill/>
          <a:ln w="9525" cap="flat" cmpd="sng">
            <a:solidFill>
              <a:schemeClr val="dk2"/>
            </a:solidFill>
            <a:prstDash val="solid"/>
            <a:round/>
            <a:headEnd type="none" w="med" len="med"/>
            <a:tailEnd type="triangle" w="med" len="med"/>
          </a:ln>
        </p:spPr>
      </p:cxnSp>
      <p:cxnSp>
        <p:nvCxnSpPr>
          <p:cNvPr id="355" name="Google Shape;355;p40"/>
          <p:cNvCxnSpPr/>
          <p:nvPr/>
        </p:nvCxnSpPr>
        <p:spPr>
          <a:xfrm>
            <a:off x="7336750" y="1914075"/>
            <a:ext cx="0" cy="125100"/>
          </a:xfrm>
          <a:prstGeom prst="straightConnector1">
            <a:avLst/>
          </a:prstGeom>
          <a:noFill/>
          <a:ln w="9525" cap="flat" cmpd="sng">
            <a:solidFill>
              <a:schemeClr val="dk2"/>
            </a:solidFill>
            <a:prstDash val="solid"/>
            <a:round/>
            <a:headEnd type="none" w="med" len="med"/>
            <a:tailEnd type="triangle" w="med" len="med"/>
          </a:ln>
        </p:spPr>
      </p:cxnSp>
      <p:sp>
        <p:nvSpPr>
          <p:cNvPr id="356" name="Google Shape;356;p40"/>
          <p:cNvSpPr txBox="1"/>
          <p:nvPr/>
        </p:nvSpPr>
        <p:spPr>
          <a:xfrm>
            <a:off x="7440675" y="2552150"/>
            <a:ext cx="841800" cy="177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latin typeface="Average"/>
                <a:ea typeface="Average"/>
                <a:cs typeface="Average"/>
                <a:sym typeface="Average"/>
              </a:rPr>
              <a:t>Stability</a:t>
            </a:r>
            <a:endParaRPr sz="1000">
              <a:latin typeface="Average"/>
              <a:ea typeface="Average"/>
              <a:cs typeface="Average"/>
              <a:sym typeface="Average"/>
            </a:endParaRPr>
          </a:p>
        </p:txBody>
      </p:sp>
      <p:sp>
        <p:nvSpPr>
          <p:cNvPr id="357" name="Google Shape;357;p40"/>
          <p:cNvSpPr txBox="1"/>
          <p:nvPr/>
        </p:nvSpPr>
        <p:spPr>
          <a:xfrm>
            <a:off x="6997150" y="1621800"/>
            <a:ext cx="657900" cy="212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latin typeface="Average"/>
                <a:ea typeface="Average"/>
                <a:cs typeface="Average"/>
                <a:sym typeface="Average"/>
              </a:rPr>
              <a:t>Noise</a:t>
            </a:r>
            <a:endParaRPr sz="1000">
              <a:latin typeface="Average"/>
              <a:ea typeface="Average"/>
              <a:cs typeface="Average"/>
              <a:sym typeface="Average"/>
            </a:endParaRPr>
          </a:p>
        </p:txBody>
      </p:sp>
      <p:sp>
        <p:nvSpPr>
          <p:cNvPr id="358" name="Google Shape;358;p40"/>
          <p:cNvSpPr txBox="1"/>
          <p:nvPr/>
        </p:nvSpPr>
        <p:spPr>
          <a:xfrm>
            <a:off x="155650" y="1195675"/>
            <a:ext cx="4568700" cy="792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Average"/>
              <a:ea typeface="Average"/>
              <a:cs typeface="Average"/>
              <a:sym typeface="Average"/>
            </a:endParaRPr>
          </a:p>
        </p:txBody>
      </p:sp>
      <p:sp>
        <p:nvSpPr>
          <p:cNvPr id="359" name="Google Shape;359;p40"/>
          <p:cNvSpPr txBox="1"/>
          <p:nvPr/>
        </p:nvSpPr>
        <p:spPr>
          <a:xfrm>
            <a:off x="77825" y="1167375"/>
            <a:ext cx="4568700" cy="792300"/>
          </a:xfrm>
          <a:prstGeom prst="rect">
            <a:avLst/>
          </a:prstGeom>
          <a:noFill/>
          <a:ln>
            <a:noFill/>
          </a:ln>
        </p:spPr>
        <p:txBody>
          <a:bodyPr spcFirstLastPara="1" wrap="square" lIns="91425" tIns="91425" rIns="91425" bIns="91425" anchor="t" anchorCtr="0">
            <a:noAutofit/>
          </a:bodyPr>
          <a:lstStyle/>
          <a:p>
            <a:pPr marL="457200" lvl="0" indent="-317500" algn="l" rtl="0">
              <a:spcBef>
                <a:spcPts val="0"/>
              </a:spcBef>
              <a:spcAft>
                <a:spcPts val="0"/>
              </a:spcAft>
              <a:buClr>
                <a:srgbClr val="CACACA"/>
              </a:buClr>
              <a:buSzPts val="1400"/>
              <a:buFont typeface="Average"/>
              <a:buChar char="●"/>
            </a:pPr>
            <a:r>
              <a:rPr lang="en">
                <a:solidFill>
                  <a:srgbClr val="CACACA"/>
                </a:solidFill>
                <a:latin typeface="Average"/>
                <a:ea typeface="Average"/>
                <a:cs typeface="Average"/>
                <a:sym typeface="Average"/>
              </a:rPr>
              <a:t>Uses tungsten filament bulb and regulated power source to check stability of system measurements </a:t>
            </a:r>
            <a:endParaRPr>
              <a:solidFill>
                <a:srgbClr val="CACACA"/>
              </a:solidFill>
              <a:latin typeface="Average"/>
              <a:ea typeface="Average"/>
              <a:cs typeface="Average"/>
              <a:sym typeface="Average"/>
            </a:endParaRPr>
          </a:p>
          <a:p>
            <a:pPr marL="457200" lvl="0" indent="-317500" algn="l" rtl="0">
              <a:spcBef>
                <a:spcPts val="0"/>
              </a:spcBef>
              <a:spcAft>
                <a:spcPts val="0"/>
              </a:spcAft>
              <a:buClr>
                <a:srgbClr val="CACACA"/>
              </a:buClr>
              <a:buSzPts val="1400"/>
              <a:buFont typeface="Average"/>
              <a:buChar char="●"/>
            </a:pPr>
            <a:r>
              <a:rPr lang="en">
                <a:solidFill>
                  <a:srgbClr val="CACACA"/>
                </a:solidFill>
                <a:latin typeface="Average"/>
                <a:ea typeface="Average"/>
                <a:cs typeface="Average"/>
                <a:sym typeface="Average"/>
              </a:rPr>
              <a:t>Checks noise of system, including shot noise</a:t>
            </a:r>
            <a:endParaRPr>
              <a:solidFill>
                <a:srgbClr val="CACACA"/>
              </a:solidFill>
              <a:latin typeface="Average"/>
              <a:ea typeface="Average"/>
              <a:cs typeface="Average"/>
              <a:sym typeface="Average"/>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sp>
        <p:nvSpPr>
          <p:cNvPr id="364" name="Google Shape;364;p41"/>
          <p:cNvSpPr txBox="1">
            <a:spLocks noGrp="1"/>
          </p:cNvSpPr>
          <p:nvPr>
            <p:ph type="title"/>
          </p:nvPr>
        </p:nvSpPr>
        <p:spPr>
          <a:xfrm>
            <a:off x="311700" y="8367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Expected Results: Dynamic Range</a:t>
            </a:r>
            <a:endParaRPr/>
          </a:p>
        </p:txBody>
      </p:sp>
      <p:sp>
        <p:nvSpPr>
          <p:cNvPr id="365" name="Google Shape;365;p41"/>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sz="1800"/>
              <a:t>Data from final integration range will be used to verify dynamic range requirements are met.</a:t>
            </a:r>
            <a:endParaRPr sz="1800"/>
          </a:p>
          <a:p>
            <a:pPr marL="457200" lvl="0" indent="-342900" algn="l" rtl="0">
              <a:spcBef>
                <a:spcPts val="0"/>
              </a:spcBef>
              <a:spcAft>
                <a:spcPts val="0"/>
              </a:spcAft>
              <a:buSzPts val="1800"/>
              <a:buChar char="●"/>
            </a:pPr>
            <a:r>
              <a:rPr lang="en" sz="1800"/>
              <a:t>Langley plot used to extrapolate signal from unattenuated sunlight.</a:t>
            </a:r>
            <a:endParaRPr sz="1800"/>
          </a:p>
        </p:txBody>
      </p:sp>
      <p:sp>
        <p:nvSpPr>
          <p:cNvPr id="366" name="Google Shape;366;p41"/>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29</a:t>
            </a:fld>
            <a:endParaRPr/>
          </a:p>
        </p:txBody>
      </p:sp>
      <p:grpSp>
        <p:nvGrpSpPr>
          <p:cNvPr id="367" name="Google Shape;367;p41"/>
          <p:cNvGrpSpPr/>
          <p:nvPr/>
        </p:nvGrpSpPr>
        <p:grpSpPr>
          <a:xfrm>
            <a:off x="512066" y="2877057"/>
            <a:ext cx="4265207" cy="2047953"/>
            <a:chOff x="152400" y="3379275"/>
            <a:chExt cx="4238926" cy="1695325"/>
          </a:xfrm>
        </p:grpSpPr>
        <p:pic>
          <p:nvPicPr>
            <p:cNvPr id="368" name="Google Shape;368;p41"/>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152400" y="3379275"/>
              <a:ext cx="4238926" cy="1695325"/>
            </a:xfrm>
            <a:prstGeom prst="rect">
              <a:avLst/>
            </a:prstGeom>
            <a:noFill/>
            <a:ln>
              <a:noFill/>
            </a:ln>
          </p:spPr>
        </p:pic>
        <p:sp>
          <p:nvSpPr>
            <p:cNvPr id="369" name="Google Shape;369;p41"/>
            <p:cNvSpPr txBox="1"/>
            <p:nvPr/>
          </p:nvSpPr>
          <p:spPr>
            <a:xfrm>
              <a:off x="152400" y="4765300"/>
              <a:ext cx="232800" cy="309300"/>
            </a:xfrm>
            <a:prstGeom prst="rect">
              <a:avLst/>
            </a:prstGeom>
            <a:solidFill>
              <a:srgbClr val="FFFFFF"/>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Average"/>
                <a:ea typeface="Average"/>
                <a:cs typeface="Average"/>
                <a:sym typeface="Average"/>
              </a:endParaRPr>
            </a:p>
          </p:txBody>
        </p:sp>
      </p:grpSp>
      <p:pic>
        <p:nvPicPr>
          <p:cNvPr id="370" name="Google Shape;370;p41"/>
          <p:cNvPicPr preferRelativeResize="0"/>
          <p:nvPr/>
        </p:nvPicPr>
        <p:blipFill>
          <a:blip r:embed="rId4">
            <a:alphaModFix/>
          </a:blip>
          <a:stretch>
            <a:fillRect/>
          </a:stretch>
        </p:blipFill>
        <p:spPr>
          <a:xfrm>
            <a:off x="4895100" y="1188625"/>
            <a:ext cx="3937200" cy="2952893"/>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pic>
        <p:nvPicPr>
          <p:cNvPr id="102" name="Google Shape;102;p15"/>
          <p:cNvPicPr preferRelativeResize="0"/>
          <p:nvPr/>
        </p:nvPicPr>
        <p:blipFill rotWithShape="1">
          <a:blip r:embed="rId3" cstate="print">
            <a:alphaModFix amt="13000"/>
            <a:extLst>
              <a:ext uri="{28A0092B-C50C-407E-A947-70E740481C1C}">
                <a14:useLocalDpi xmlns:a14="http://schemas.microsoft.com/office/drawing/2010/main"/>
              </a:ext>
            </a:extLst>
          </a:blip>
          <a:srcRect/>
          <a:stretch/>
        </p:blipFill>
        <p:spPr>
          <a:xfrm>
            <a:off x="2675650" y="564450"/>
            <a:ext cx="3968174" cy="3937977"/>
          </a:xfrm>
          <a:prstGeom prst="rect">
            <a:avLst/>
          </a:prstGeom>
          <a:noFill/>
          <a:ln>
            <a:noFill/>
          </a:ln>
        </p:spPr>
      </p:pic>
      <p:sp>
        <p:nvSpPr>
          <p:cNvPr id="103" name="Google Shape;103;p15"/>
          <p:cNvSpPr txBox="1">
            <a:spLocks noGrp="1"/>
          </p:cNvSpPr>
          <p:nvPr>
            <p:ph type="title"/>
          </p:nvPr>
        </p:nvSpPr>
        <p:spPr>
          <a:xfrm>
            <a:off x="671250" y="2141250"/>
            <a:ext cx="7852200" cy="861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Project Purpose</a:t>
            </a:r>
            <a:endParaRPr/>
          </a:p>
        </p:txBody>
      </p:sp>
      <p:sp>
        <p:nvSpPr>
          <p:cNvPr id="104" name="Google Shape;104;p15"/>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a:t>
            </a:fld>
            <a:endParaRPr/>
          </a:p>
        </p:txBody>
      </p:sp>
    </p:spTree>
  </p:cSld>
  <p:clrMapOvr>
    <a:masterClrMapping/>
  </p:clrMapOvr>
  <mc:AlternateContent xmlns:mc="http://schemas.openxmlformats.org/markup-compatibility/2006" xmlns:p14="http://schemas.microsoft.com/office/powerpoint/2010/main">
    <mc:Choice Requires="p14">
      <p:transition spd="med">
        <p14:flip dir="l"/>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sp>
        <p:nvSpPr>
          <p:cNvPr id="375" name="Google Shape;375;p42"/>
          <p:cNvSpPr txBox="1">
            <a:spLocks noGrp="1"/>
          </p:cNvSpPr>
          <p:nvPr>
            <p:ph type="title"/>
          </p:nvPr>
        </p:nvSpPr>
        <p:spPr>
          <a:xfrm>
            <a:off x="346050" y="8367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Results: Optics Component Integration</a:t>
            </a:r>
            <a:endParaRPr/>
          </a:p>
        </p:txBody>
      </p:sp>
      <p:sp>
        <p:nvSpPr>
          <p:cNvPr id="376" name="Google Shape;376;p42"/>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30</a:t>
            </a:fld>
            <a:endParaRPr/>
          </a:p>
        </p:txBody>
      </p:sp>
      <p:pic>
        <p:nvPicPr>
          <p:cNvPr id="377" name="Google Shape;377;p42"/>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5933975" y="2910201"/>
            <a:ext cx="2594550" cy="1871600"/>
          </a:xfrm>
          <a:prstGeom prst="rect">
            <a:avLst/>
          </a:prstGeom>
          <a:noFill/>
          <a:ln>
            <a:noFill/>
          </a:ln>
        </p:spPr>
      </p:pic>
      <p:pic>
        <p:nvPicPr>
          <p:cNvPr id="378" name="Google Shape;378;p42"/>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5933975" y="849775"/>
            <a:ext cx="2594547" cy="1939473"/>
          </a:xfrm>
          <a:prstGeom prst="rect">
            <a:avLst/>
          </a:prstGeom>
          <a:noFill/>
          <a:ln>
            <a:noFill/>
          </a:ln>
        </p:spPr>
      </p:pic>
      <p:sp>
        <p:nvSpPr>
          <p:cNvPr id="379" name="Google Shape;379;p42"/>
          <p:cNvSpPr txBox="1">
            <a:spLocks noGrp="1"/>
          </p:cNvSpPr>
          <p:nvPr>
            <p:ph type="body" idx="1"/>
          </p:nvPr>
        </p:nvSpPr>
        <p:spPr>
          <a:xfrm>
            <a:off x="311700" y="1000075"/>
            <a:ext cx="5571000" cy="29451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Component interfaces </a:t>
            </a:r>
            <a:r>
              <a:rPr lang="en" b="1"/>
              <a:t>qualitatively</a:t>
            </a:r>
            <a:r>
              <a:rPr lang="en"/>
              <a:t> checked:</a:t>
            </a:r>
            <a:endParaRPr/>
          </a:p>
          <a:p>
            <a:pPr marL="914400" lvl="1" indent="-317500" algn="l" rtl="0">
              <a:spcBef>
                <a:spcPts val="0"/>
              </a:spcBef>
              <a:spcAft>
                <a:spcPts val="0"/>
              </a:spcAft>
              <a:buSzPts val="1400"/>
              <a:buChar char="○"/>
            </a:pPr>
            <a:r>
              <a:rPr lang="en"/>
              <a:t>Diode Block with</a:t>
            </a:r>
            <a:endParaRPr/>
          </a:p>
          <a:p>
            <a:pPr marL="1371600" lvl="2" indent="-317500" algn="l" rtl="0">
              <a:spcBef>
                <a:spcPts val="0"/>
              </a:spcBef>
              <a:spcAft>
                <a:spcPts val="0"/>
              </a:spcAft>
              <a:buSzPts val="1400"/>
              <a:buChar char="■"/>
            </a:pPr>
            <a:r>
              <a:rPr lang="en"/>
              <a:t>Photodiode</a:t>
            </a:r>
            <a:endParaRPr/>
          </a:p>
          <a:p>
            <a:pPr marL="1371600" lvl="2" indent="-317500" algn="l" rtl="0">
              <a:spcBef>
                <a:spcPts val="0"/>
              </a:spcBef>
              <a:spcAft>
                <a:spcPts val="0"/>
              </a:spcAft>
              <a:buSzPts val="1400"/>
              <a:buChar char="■"/>
            </a:pPr>
            <a:r>
              <a:rPr lang="en"/>
              <a:t>Pinhole Disk</a:t>
            </a:r>
            <a:endParaRPr/>
          </a:p>
          <a:p>
            <a:pPr marL="1371600" lvl="2" indent="-317500" algn="l" rtl="0">
              <a:spcBef>
                <a:spcPts val="0"/>
              </a:spcBef>
              <a:spcAft>
                <a:spcPts val="0"/>
              </a:spcAft>
              <a:buSzPts val="1400"/>
              <a:buChar char="■"/>
            </a:pPr>
            <a:r>
              <a:rPr lang="en"/>
              <a:t>Optical Shims</a:t>
            </a:r>
            <a:endParaRPr/>
          </a:p>
          <a:p>
            <a:pPr marL="1371600" lvl="2" indent="-317500" algn="l" rtl="0">
              <a:spcBef>
                <a:spcPts val="0"/>
              </a:spcBef>
              <a:spcAft>
                <a:spcPts val="0"/>
              </a:spcAft>
              <a:buSzPts val="1400"/>
              <a:buChar char="■"/>
            </a:pPr>
            <a:r>
              <a:rPr lang="en"/>
              <a:t>Chrome Half Sphere</a:t>
            </a:r>
            <a:endParaRPr/>
          </a:p>
          <a:p>
            <a:pPr marL="457200" lvl="0" indent="-342900" algn="l" rtl="0">
              <a:spcBef>
                <a:spcPts val="1000"/>
              </a:spcBef>
              <a:spcAft>
                <a:spcPts val="0"/>
              </a:spcAft>
              <a:buSzPts val="1800"/>
              <a:buChar char="●"/>
            </a:pPr>
            <a:r>
              <a:rPr lang="en"/>
              <a:t>Component integration issues:</a:t>
            </a:r>
            <a:endParaRPr>
              <a:highlight>
                <a:srgbClr val="FF0000"/>
              </a:highlight>
            </a:endParaRPr>
          </a:p>
          <a:p>
            <a:pPr marL="914400" lvl="1" indent="-317500" algn="l" rtl="0">
              <a:spcBef>
                <a:spcPts val="0"/>
              </a:spcBef>
              <a:spcAft>
                <a:spcPts val="0"/>
              </a:spcAft>
              <a:buSzPts val="1400"/>
              <a:buChar char="○"/>
            </a:pPr>
            <a:r>
              <a:rPr lang="en"/>
              <a:t>OAP perfomance sensitive to torque on mounting screws</a:t>
            </a:r>
            <a:endParaRPr/>
          </a:p>
          <a:p>
            <a:pPr marL="914400" lvl="1" indent="-317500" algn="l" rtl="0">
              <a:spcBef>
                <a:spcPts val="0"/>
              </a:spcBef>
              <a:spcAft>
                <a:spcPts val="0"/>
              </a:spcAft>
              <a:buSzPts val="1400"/>
              <a:buChar char="○"/>
            </a:pPr>
            <a:r>
              <a:rPr lang="en"/>
              <a:t>The tooling plate screw requires a precise compound angle</a:t>
            </a:r>
            <a:endParaRPr/>
          </a:p>
          <a:p>
            <a:pPr marL="914400" lvl="1" indent="-317500" algn="l" rtl="0">
              <a:spcBef>
                <a:spcPts val="0"/>
              </a:spcBef>
              <a:spcAft>
                <a:spcPts val="0"/>
              </a:spcAft>
              <a:buSzPts val="1400"/>
              <a:buChar char="○"/>
            </a:pPr>
            <a:r>
              <a:rPr lang="en"/>
              <a:t>The pinhole is very fragile, mishandling warps the material</a:t>
            </a:r>
            <a:endParaRPr/>
          </a:p>
        </p:txBody>
      </p:sp>
      <p:sp>
        <p:nvSpPr>
          <p:cNvPr id="380" name="Google Shape;380;p42"/>
          <p:cNvSpPr txBox="1">
            <a:spLocks noGrp="1"/>
          </p:cNvSpPr>
          <p:nvPr>
            <p:ph type="body" idx="1"/>
          </p:nvPr>
        </p:nvSpPr>
        <p:spPr>
          <a:xfrm>
            <a:off x="2750100" y="1316550"/>
            <a:ext cx="2879100" cy="1426800"/>
          </a:xfrm>
          <a:prstGeom prst="rect">
            <a:avLst/>
          </a:prstGeom>
        </p:spPr>
        <p:txBody>
          <a:bodyPr spcFirstLastPara="1" wrap="square" lIns="91425" tIns="91425" rIns="91425" bIns="91425" anchor="t" anchorCtr="0">
            <a:noAutofit/>
          </a:bodyPr>
          <a:lstStyle/>
          <a:p>
            <a:pPr marL="914400" lvl="1" indent="-317500" algn="l" rtl="0">
              <a:spcBef>
                <a:spcPts val="0"/>
              </a:spcBef>
              <a:spcAft>
                <a:spcPts val="0"/>
              </a:spcAft>
              <a:buSzPts val="1400"/>
              <a:buChar char="○"/>
            </a:pPr>
            <a:r>
              <a:rPr lang="en"/>
              <a:t>Optical Bench with</a:t>
            </a:r>
            <a:endParaRPr/>
          </a:p>
          <a:p>
            <a:pPr marL="1371600" lvl="2" indent="-317500" algn="l" rtl="0">
              <a:spcBef>
                <a:spcPts val="0"/>
              </a:spcBef>
              <a:spcAft>
                <a:spcPts val="0"/>
              </a:spcAft>
              <a:buSzPts val="1400"/>
              <a:buChar char="■"/>
            </a:pPr>
            <a:r>
              <a:rPr lang="en"/>
              <a:t>Aperture Stop</a:t>
            </a:r>
            <a:endParaRPr/>
          </a:p>
          <a:p>
            <a:pPr marL="1371600" lvl="2" indent="-317500" algn="l" rtl="0">
              <a:spcBef>
                <a:spcPts val="0"/>
              </a:spcBef>
              <a:spcAft>
                <a:spcPts val="0"/>
              </a:spcAft>
              <a:buSzPts val="1400"/>
              <a:buChar char="■"/>
            </a:pPr>
            <a:r>
              <a:rPr lang="en"/>
              <a:t>Tooling Plate</a:t>
            </a:r>
            <a:endParaRPr/>
          </a:p>
          <a:p>
            <a:pPr marL="1371600" lvl="2" indent="-317500" algn="l" rtl="0">
              <a:spcBef>
                <a:spcPts val="0"/>
              </a:spcBef>
              <a:spcAft>
                <a:spcPts val="0"/>
              </a:spcAft>
              <a:buSzPts val="1400"/>
              <a:buChar char="■"/>
            </a:pPr>
            <a:r>
              <a:rPr lang="en"/>
              <a:t>OAP Mirror</a:t>
            </a:r>
            <a:endParaRPr/>
          </a:p>
        </p:txBody>
      </p:sp>
      <p:sp>
        <p:nvSpPr>
          <p:cNvPr id="381" name="Google Shape;381;p42"/>
          <p:cNvSpPr/>
          <p:nvPr/>
        </p:nvSpPr>
        <p:spPr>
          <a:xfrm>
            <a:off x="1341350" y="4002100"/>
            <a:ext cx="3828600" cy="839400"/>
          </a:xfrm>
          <a:prstGeom prst="roundRect">
            <a:avLst>
              <a:gd name="adj" fmla="val 16667"/>
            </a:avLst>
          </a:prstGeom>
          <a:solidFill>
            <a:srgbClr val="7EE4D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600">
                <a:latin typeface="Average"/>
                <a:ea typeface="Average"/>
                <a:cs typeface="Average"/>
                <a:sym typeface="Average"/>
              </a:rPr>
              <a:t>Tooling plate remachined, less torque applied to OAP mounting screws, pinhole adhesive applied with needle point</a:t>
            </a:r>
            <a:endParaRPr sz="1600">
              <a:latin typeface="Average"/>
              <a:ea typeface="Average"/>
              <a:cs typeface="Average"/>
              <a:sym typeface="Average"/>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pic>
        <p:nvPicPr>
          <p:cNvPr id="386" name="Google Shape;386;p43"/>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6743875" y="2680316"/>
            <a:ext cx="1806298" cy="1694807"/>
          </a:xfrm>
          <a:prstGeom prst="rect">
            <a:avLst/>
          </a:prstGeom>
          <a:noFill/>
          <a:ln>
            <a:noFill/>
          </a:ln>
        </p:spPr>
      </p:pic>
      <p:sp>
        <p:nvSpPr>
          <p:cNvPr id="387" name="Google Shape;387;p43"/>
          <p:cNvSpPr txBox="1">
            <a:spLocks noGrp="1"/>
          </p:cNvSpPr>
          <p:nvPr>
            <p:ph type="title"/>
          </p:nvPr>
        </p:nvSpPr>
        <p:spPr>
          <a:xfrm>
            <a:off x="346050" y="8367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Results: Optomechanics and Zernike Model</a:t>
            </a:r>
            <a:endParaRPr/>
          </a:p>
        </p:txBody>
      </p:sp>
      <p:sp>
        <p:nvSpPr>
          <p:cNvPr id="388" name="Google Shape;388;p43"/>
          <p:cNvSpPr txBox="1">
            <a:spLocks noGrp="1"/>
          </p:cNvSpPr>
          <p:nvPr>
            <p:ph type="body" idx="1"/>
          </p:nvPr>
        </p:nvSpPr>
        <p:spPr>
          <a:xfrm>
            <a:off x="228600" y="912150"/>
            <a:ext cx="6582600" cy="278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Zernike Model Validation</a:t>
            </a:r>
            <a:endParaRPr/>
          </a:p>
          <a:p>
            <a:pPr marL="457200" lvl="0" indent="-342900" algn="l" rtl="0">
              <a:spcBef>
                <a:spcPts val="1000"/>
              </a:spcBef>
              <a:spcAft>
                <a:spcPts val="0"/>
              </a:spcAft>
              <a:buSzPts val="1800"/>
              <a:buChar char="●"/>
            </a:pPr>
            <a:r>
              <a:rPr lang="en"/>
              <a:t>Nonzero Zernike coefficients (ZFR) indicate misalignment and optical aberrations</a:t>
            </a:r>
            <a:endParaRPr/>
          </a:p>
          <a:p>
            <a:pPr marL="457200" lvl="0" indent="-342900" algn="l" rtl="0">
              <a:spcBef>
                <a:spcPts val="1000"/>
              </a:spcBef>
              <a:spcAft>
                <a:spcPts val="0"/>
              </a:spcAft>
              <a:buSzPts val="1800"/>
              <a:buChar char="●"/>
            </a:pPr>
            <a:r>
              <a:rPr lang="en"/>
              <a:t>Zernike model outputs tip/tilt micrometer adjustments required to drive the ZFRs to zero</a:t>
            </a:r>
            <a:endParaRPr/>
          </a:p>
          <a:p>
            <a:pPr marL="457200" lvl="0" indent="-342900" algn="l" rtl="0">
              <a:spcBef>
                <a:spcPts val="1600"/>
              </a:spcBef>
              <a:spcAft>
                <a:spcPts val="1600"/>
              </a:spcAft>
              <a:buSzPts val="1800"/>
              <a:buChar char="●"/>
            </a:pPr>
            <a:r>
              <a:rPr lang="en"/>
              <a:t>3-axis mount (with micrometer adjustment knobs) controls the tip/tilt of the OAP</a:t>
            </a:r>
            <a:endParaRPr/>
          </a:p>
        </p:txBody>
      </p:sp>
      <p:sp>
        <p:nvSpPr>
          <p:cNvPr id="389" name="Google Shape;389;p43"/>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31</a:t>
            </a:fld>
            <a:endParaRPr/>
          </a:p>
        </p:txBody>
      </p:sp>
      <p:sp>
        <p:nvSpPr>
          <p:cNvPr id="390" name="Google Shape;390;p43"/>
          <p:cNvSpPr txBox="1">
            <a:spLocks noGrp="1"/>
          </p:cNvSpPr>
          <p:nvPr>
            <p:ph type="body" idx="1"/>
          </p:nvPr>
        </p:nvSpPr>
        <p:spPr>
          <a:xfrm>
            <a:off x="6823632" y="4298925"/>
            <a:ext cx="1806300" cy="749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a:t>Example interferometer software output used to test alignment.</a:t>
            </a:r>
            <a:endParaRPr sz="1200"/>
          </a:p>
          <a:p>
            <a:pPr marL="0" lvl="0" indent="0" algn="l" rtl="0">
              <a:spcBef>
                <a:spcPts val="1600"/>
              </a:spcBef>
              <a:spcAft>
                <a:spcPts val="1600"/>
              </a:spcAft>
              <a:buNone/>
            </a:pPr>
            <a:endParaRPr sz="1200"/>
          </a:p>
        </p:txBody>
      </p:sp>
      <p:sp>
        <p:nvSpPr>
          <p:cNvPr id="391" name="Google Shape;391;p43"/>
          <p:cNvSpPr/>
          <p:nvPr/>
        </p:nvSpPr>
        <p:spPr>
          <a:xfrm rot="5400000">
            <a:off x="6666041" y="4515025"/>
            <a:ext cx="241200" cy="100200"/>
          </a:xfrm>
          <a:prstGeom prst="lef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43"/>
          <p:cNvSpPr/>
          <p:nvPr/>
        </p:nvSpPr>
        <p:spPr>
          <a:xfrm>
            <a:off x="1455300" y="3936325"/>
            <a:ext cx="4129200" cy="749400"/>
          </a:xfrm>
          <a:prstGeom prst="roundRect">
            <a:avLst>
              <a:gd name="adj" fmla="val 16667"/>
            </a:avLst>
          </a:prstGeom>
          <a:solidFill>
            <a:srgbClr val="7EE4D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600">
                <a:latin typeface="Average"/>
                <a:ea typeface="Average"/>
                <a:cs typeface="Average"/>
                <a:sym typeface="Average"/>
              </a:rPr>
              <a:t>Zernike model validated via ZFR response to micrometer adjustments at Ball optics lab</a:t>
            </a:r>
            <a:endParaRPr sz="1600">
              <a:latin typeface="Average"/>
              <a:ea typeface="Average"/>
              <a:cs typeface="Average"/>
              <a:sym typeface="Average"/>
            </a:endParaRPr>
          </a:p>
        </p:txBody>
      </p:sp>
      <p:sp>
        <p:nvSpPr>
          <p:cNvPr id="393" name="Google Shape;393;p43"/>
          <p:cNvSpPr/>
          <p:nvPr/>
        </p:nvSpPr>
        <p:spPr>
          <a:xfrm>
            <a:off x="7308000" y="3106875"/>
            <a:ext cx="1144800" cy="1057800"/>
          </a:xfrm>
          <a:prstGeom prst="rect">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94" name="Google Shape;394;p43"/>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6743875" y="985525"/>
            <a:ext cx="1806298" cy="1650076"/>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sp>
        <p:nvSpPr>
          <p:cNvPr id="399" name="Google Shape;399;p44"/>
          <p:cNvSpPr txBox="1">
            <a:spLocks noGrp="1"/>
          </p:cNvSpPr>
          <p:nvPr>
            <p:ph type="title"/>
          </p:nvPr>
        </p:nvSpPr>
        <p:spPr>
          <a:xfrm>
            <a:off x="346050" y="8367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Results: Mirror Alignment Verification</a:t>
            </a:r>
            <a:endParaRPr/>
          </a:p>
        </p:txBody>
      </p:sp>
      <p:sp>
        <p:nvSpPr>
          <p:cNvPr id="400" name="Google Shape;400;p44"/>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32</a:t>
            </a:fld>
            <a:endParaRPr/>
          </a:p>
        </p:txBody>
      </p:sp>
      <p:pic>
        <p:nvPicPr>
          <p:cNvPr id="401" name="Google Shape;401;p44"/>
          <p:cNvPicPr preferRelativeResize="0"/>
          <p:nvPr/>
        </p:nvPicPr>
        <p:blipFill rotWithShape="1">
          <a:blip r:embed="rId3" cstate="print">
            <a:alphaModFix/>
            <a:extLst>
              <a:ext uri="{28A0092B-C50C-407E-A947-70E740481C1C}">
                <a14:useLocalDpi xmlns:a14="http://schemas.microsoft.com/office/drawing/2010/main"/>
              </a:ext>
            </a:extLst>
          </a:blip>
          <a:srcRect l="34395" t="4330" r="20969" b="1106"/>
          <a:stretch/>
        </p:blipFill>
        <p:spPr>
          <a:xfrm rot="5400000">
            <a:off x="1207425" y="536800"/>
            <a:ext cx="2924975" cy="4647726"/>
          </a:xfrm>
          <a:prstGeom prst="rect">
            <a:avLst/>
          </a:prstGeom>
          <a:noFill/>
          <a:ln>
            <a:noFill/>
          </a:ln>
        </p:spPr>
      </p:pic>
      <p:cxnSp>
        <p:nvCxnSpPr>
          <p:cNvPr id="402" name="Google Shape;402;p44"/>
          <p:cNvCxnSpPr/>
          <p:nvPr/>
        </p:nvCxnSpPr>
        <p:spPr>
          <a:xfrm rot="10800000">
            <a:off x="1750200" y="2192225"/>
            <a:ext cx="3227700" cy="24000"/>
          </a:xfrm>
          <a:prstGeom prst="straightConnector1">
            <a:avLst/>
          </a:prstGeom>
          <a:noFill/>
          <a:ln w="19050" cap="flat" cmpd="sng">
            <a:solidFill>
              <a:srgbClr val="FF0000"/>
            </a:solidFill>
            <a:prstDash val="solid"/>
            <a:round/>
            <a:headEnd type="none" w="med" len="med"/>
            <a:tailEnd type="triangle" w="med" len="med"/>
          </a:ln>
        </p:spPr>
      </p:cxnSp>
      <p:cxnSp>
        <p:nvCxnSpPr>
          <p:cNvPr id="403" name="Google Shape;403;p44"/>
          <p:cNvCxnSpPr/>
          <p:nvPr/>
        </p:nvCxnSpPr>
        <p:spPr>
          <a:xfrm rot="10800000">
            <a:off x="1709100" y="2280800"/>
            <a:ext cx="3268800" cy="27300"/>
          </a:xfrm>
          <a:prstGeom prst="straightConnector1">
            <a:avLst/>
          </a:prstGeom>
          <a:noFill/>
          <a:ln w="19050" cap="flat" cmpd="sng">
            <a:solidFill>
              <a:srgbClr val="FF0000"/>
            </a:solidFill>
            <a:prstDash val="solid"/>
            <a:round/>
            <a:headEnd type="none" w="med" len="med"/>
            <a:tailEnd type="triangle" w="med" len="med"/>
          </a:ln>
        </p:spPr>
      </p:cxnSp>
      <p:cxnSp>
        <p:nvCxnSpPr>
          <p:cNvPr id="404" name="Google Shape;404;p44"/>
          <p:cNvCxnSpPr/>
          <p:nvPr/>
        </p:nvCxnSpPr>
        <p:spPr>
          <a:xfrm rot="10800000">
            <a:off x="1675925" y="2369700"/>
            <a:ext cx="3319200" cy="36000"/>
          </a:xfrm>
          <a:prstGeom prst="straightConnector1">
            <a:avLst/>
          </a:prstGeom>
          <a:noFill/>
          <a:ln w="19050" cap="flat" cmpd="sng">
            <a:solidFill>
              <a:srgbClr val="FF0000"/>
            </a:solidFill>
            <a:prstDash val="solid"/>
            <a:round/>
            <a:headEnd type="none" w="med" len="med"/>
            <a:tailEnd type="triangle" w="med" len="med"/>
          </a:ln>
        </p:spPr>
      </p:cxnSp>
      <p:cxnSp>
        <p:nvCxnSpPr>
          <p:cNvPr id="405" name="Google Shape;405;p44"/>
          <p:cNvCxnSpPr/>
          <p:nvPr/>
        </p:nvCxnSpPr>
        <p:spPr>
          <a:xfrm>
            <a:off x="1775576" y="2196652"/>
            <a:ext cx="3889500" cy="2427600"/>
          </a:xfrm>
          <a:prstGeom prst="straightConnector1">
            <a:avLst/>
          </a:prstGeom>
          <a:noFill/>
          <a:ln w="19050" cap="flat" cmpd="sng">
            <a:solidFill>
              <a:srgbClr val="FF0000"/>
            </a:solidFill>
            <a:prstDash val="solid"/>
            <a:round/>
            <a:headEnd type="none" w="med" len="med"/>
            <a:tailEnd type="triangle" w="med" len="med"/>
          </a:ln>
        </p:spPr>
      </p:cxnSp>
      <p:cxnSp>
        <p:nvCxnSpPr>
          <p:cNvPr id="406" name="Google Shape;406;p44"/>
          <p:cNvCxnSpPr/>
          <p:nvPr/>
        </p:nvCxnSpPr>
        <p:spPr>
          <a:xfrm>
            <a:off x="1738413" y="2279639"/>
            <a:ext cx="3968700" cy="2302800"/>
          </a:xfrm>
          <a:prstGeom prst="straightConnector1">
            <a:avLst/>
          </a:prstGeom>
          <a:noFill/>
          <a:ln w="19050" cap="flat" cmpd="sng">
            <a:solidFill>
              <a:srgbClr val="FF0000"/>
            </a:solidFill>
            <a:prstDash val="solid"/>
            <a:round/>
            <a:headEnd type="none" w="med" len="med"/>
            <a:tailEnd type="triangle" w="med" len="med"/>
          </a:ln>
        </p:spPr>
      </p:cxnSp>
      <p:cxnSp>
        <p:nvCxnSpPr>
          <p:cNvPr id="407" name="Google Shape;407;p44"/>
          <p:cNvCxnSpPr/>
          <p:nvPr/>
        </p:nvCxnSpPr>
        <p:spPr>
          <a:xfrm>
            <a:off x="1721891" y="2370172"/>
            <a:ext cx="4020300" cy="2156100"/>
          </a:xfrm>
          <a:prstGeom prst="straightConnector1">
            <a:avLst/>
          </a:prstGeom>
          <a:noFill/>
          <a:ln w="19050" cap="flat" cmpd="sng">
            <a:solidFill>
              <a:srgbClr val="FF0000"/>
            </a:solidFill>
            <a:prstDash val="solid"/>
            <a:round/>
            <a:headEnd type="none" w="med" len="med"/>
            <a:tailEnd type="triangle" w="med" len="med"/>
          </a:ln>
        </p:spPr>
      </p:cxnSp>
      <p:cxnSp>
        <p:nvCxnSpPr>
          <p:cNvPr id="408" name="Google Shape;408;p44"/>
          <p:cNvCxnSpPr/>
          <p:nvPr/>
        </p:nvCxnSpPr>
        <p:spPr>
          <a:xfrm rot="10800000">
            <a:off x="2536750" y="2668500"/>
            <a:ext cx="951900" cy="594600"/>
          </a:xfrm>
          <a:prstGeom prst="straightConnector1">
            <a:avLst/>
          </a:prstGeom>
          <a:noFill/>
          <a:ln w="19050" cap="flat" cmpd="sng">
            <a:solidFill>
              <a:srgbClr val="FF0000"/>
            </a:solidFill>
            <a:prstDash val="solid"/>
            <a:round/>
            <a:headEnd type="none" w="med" len="med"/>
            <a:tailEnd type="triangle" w="med" len="med"/>
          </a:ln>
        </p:spPr>
      </p:cxnSp>
      <p:cxnSp>
        <p:nvCxnSpPr>
          <p:cNvPr id="409" name="Google Shape;409;p44"/>
          <p:cNvCxnSpPr/>
          <p:nvPr/>
        </p:nvCxnSpPr>
        <p:spPr>
          <a:xfrm rot="10800000">
            <a:off x="2518700" y="2731500"/>
            <a:ext cx="967500" cy="561000"/>
          </a:xfrm>
          <a:prstGeom prst="straightConnector1">
            <a:avLst/>
          </a:prstGeom>
          <a:noFill/>
          <a:ln w="19050" cap="flat" cmpd="sng">
            <a:solidFill>
              <a:srgbClr val="FF0000"/>
            </a:solidFill>
            <a:prstDash val="solid"/>
            <a:round/>
            <a:headEnd type="none" w="med" len="med"/>
            <a:tailEnd type="triangle" w="med" len="med"/>
          </a:ln>
        </p:spPr>
      </p:cxnSp>
      <p:cxnSp>
        <p:nvCxnSpPr>
          <p:cNvPr id="410" name="Google Shape;410;p44"/>
          <p:cNvCxnSpPr/>
          <p:nvPr/>
        </p:nvCxnSpPr>
        <p:spPr>
          <a:xfrm rot="10800000">
            <a:off x="2498975" y="2788950"/>
            <a:ext cx="1033800" cy="552600"/>
          </a:xfrm>
          <a:prstGeom prst="straightConnector1">
            <a:avLst/>
          </a:prstGeom>
          <a:noFill/>
          <a:ln w="19050" cap="flat" cmpd="sng">
            <a:solidFill>
              <a:srgbClr val="FF0000"/>
            </a:solidFill>
            <a:prstDash val="solid"/>
            <a:round/>
            <a:headEnd type="none" w="med" len="med"/>
            <a:tailEnd type="triangle" w="med" len="med"/>
          </a:ln>
        </p:spPr>
      </p:cxnSp>
      <p:cxnSp>
        <p:nvCxnSpPr>
          <p:cNvPr id="411" name="Google Shape;411;p44"/>
          <p:cNvCxnSpPr/>
          <p:nvPr/>
        </p:nvCxnSpPr>
        <p:spPr>
          <a:xfrm>
            <a:off x="1796216" y="2192869"/>
            <a:ext cx="1683300" cy="6000"/>
          </a:xfrm>
          <a:prstGeom prst="straightConnector1">
            <a:avLst/>
          </a:prstGeom>
          <a:noFill/>
          <a:ln w="19050" cap="flat" cmpd="sng">
            <a:solidFill>
              <a:srgbClr val="FF0000"/>
            </a:solidFill>
            <a:prstDash val="solid"/>
            <a:round/>
            <a:headEnd type="none" w="med" len="med"/>
            <a:tailEnd type="triangle" w="med" len="med"/>
          </a:ln>
        </p:spPr>
      </p:cxnSp>
      <p:cxnSp>
        <p:nvCxnSpPr>
          <p:cNvPr id="412" name="Google Shape;412;p44"/>
          <p:cNvCxnSpPr/>
          <p:nvPr/>
        </p:nvCxnSpPr>
        <p:spPr>
          <a:xfrm>
            <a:off x="1738413" y="2283466"/>
            <a:ext cx="1735200" cy="18900"/>
          </a:xfrm>
          <a:prstGeom prst="straightConnector1">
            <a:avLst/>
          </a:prstGeom>
          <a:noFill/>
          <a:ln w="19050" cap="flat" cmpd="sng">
            <a:solidFill>
              <a:srgbClr val="FF0000"/>
            </a:solidFill>
            <a:prstDash val="solid"/>
            <a:round/>
            <a:headEnd type="none" w="med" len="med"/>
            <a:tailEnd type="triangle" w="med" len="med"/>
          </a:ln>
        </p:spPr>
      </p:cxnSp>
      <p:cxnSp>
        <p:nvCxnSpPr>
          <p:cNvPr id="413" name="Google Shape;413;p44"/>
          <p:cNvCxnSpPr/>
          <p:nvPr/>
        </p:nvCxnSpPr>
        <p:spPr>
          <a:xfrm>
            <a:off x="1708967" y="2370151"/>
            <a:ext cx="1776000" cy="24000"/>
          </a:xfrm>
          <a:prstGeom prst="straightConnector1">
            <a:avLst/>
          </a:prstGeom>
          <a:noFill/>
          <a:ln w="19050" cap="flat" cmpd="sng">
            <a:solidFill>
              <a:srgbClr val="FF0000"/>
            </a:solidFill>
            <a:prstDash val="solid"/>
            <a:round/>
            <a:headEnd type="none" w="med" len="med"/>
            <a:tailEnd type="triangle" w="med" len="med"/>
          </a:ln>
        </p:spPr>
      </p:cxnSp>
      <p:sp>
        <p:nvSpPr>
          <p:cNvPr id="414" name="Google Shape;414;p44"/>
          <p:cNvSpPr/>
          <p:nvPr/>
        </p:nvSpPr>
        <p:spPr>
          <a:xfrm rot="1812845">
            <a:off x="5384273" y="4044273"/>
            <a:ext cx="408956" cy="999954"/>
          </a:xfrm>
          <a:prstGeom prst="roundRect">
            <a:avLst>
              <a:gd name="adj" fmla="val 16667"/>
            </a:avLst>
          </a:prstGeom>
          <a:solidFill>
            <a:srgbClr val="00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44"/>
          <p:cNvSpPr txBox="1">
            <a:spLocks noGrp="1"/>
          </p:cNvSpPr>
          <p:nvPr>
            <p:ph type="body" idx="1"/>
          </p:nvPr>
        </p:nvSpPr>
        <p:spPr>
          <a:xfrm>
            <a:off x="5122800" y="1142425"/>
            <a:ext cx="3889500" cy="2687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Return sphere used to return rays back through the system</a:t>
            </a:r>
            <a:endParaRPr/>
          </a:p>
          <a:p>
            <a:pPr marL="914400" lvl="1" indent="-317500" algn="l" rtl="0">
              <a:spcBef>
                <a:spcPts val="0"/>
              </a:spcBef>
              <a:spcAft>
                <a:spcPts val="0"/>
              </a:spcAft>
              <a:buSzPts val="1400"/>
              <a:buChar char="○"/>
            </a:pPr>
            <a:r>
              <a:rPr lang="en"/>
              <a:t>Diode block not present</a:t>
            </a:r>
            <a:endParaRPr/>
          </a:p>
          <a:p>
            <a:pPr marL="457200" lvl="0" indent="-342900" algn="l" rtl="0">
              <a:spcBef>
                <a:spcPts val="0"/>
              </a:spcBef>
              <a:spcAft>
                <a:spcPts val="0"/>
              </a:spcAft>
              <a:buSzPts val="1800"/>
              <a:buChar char="●"/>
            </a:pPr>
            <a:r>
              <a:rPr lang="en"/>
              <a:t>Align optical axis of OAP (Z) to interferometer rays</a:t>
            </a:r>
            <a:endParaRPr/>
          </a:p>
          <a:p>
            <a:pPr marL="914400" lvl="1" indent="-317500" algn="l" rtl="0">
              <a:spcBef>
                <a:spcPts val="0"/>
              </a:spcBef>
              <a:spcAft>
                <a:spcPts val="0"/>
              </a:spcAft>
              <a:buSzPts val="1400"/>
              <a:buChar char="○"/>
            </a:pPr>
            <a:r>
              <a:rPr lang="en"/>
              <a:t>Highest possible MTF performance from mirror</a:t>
            </a:r>
            <a:endParaRPr/>
          </a:p>
          <a:p>
            <a:pPr marL="457200" lvl="0" indent="-342900" algn="l" rtl="0">
              <a:spcBef>
                <a:spcPts val="0"/>
              </a:spcBef>
              <a:spcAft>
                <a:spcPts val="0"/>
              </a:spcAft>
              <a:buSzPts val="1800"/>
              <a:buChar char="●"/>
            </a:pPr>
            <a:r>
              <a:rPr lang="en"/>
              <a:t>Sighting tabs set to allow for recovery of the pointing direction </a:t>
            </a:r>
            <a:endParaRPr/>
          </a:p>
        </p:txBody>
      </p:sp>
      <p:sp>
        <p:nvSpPr>
          <p:cNvPr id="416" name="Google Shape;416;p44"/>
          <p:cNvSpPr txBox="1"/>
          <p:nvPr/>
        </p:nvSpPr>
        <p:spPr>
          <a:xfrm>
            <a:off x="746350" y="792375"/>
            <a:ext cx="1399200" cy="469800"/>
          </a:xfrm>
          <a:prstGeom prst="rect">
            <a:avLst/>
          </a:prstGeom>
          <a:solidFill>
            <a:schemeClr val="lt2"/>
          </a:solidFill>
          <a:ln w="2857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t>OAP</a:t>
            </a:r>
            <a:endParaRPr b="1"/>
          </a:p>
        </p:txBody>
      </p:sp>
      <p:sp>
        <p:nvSpPr>
          <p:cNvPr id="417" name="Google Shape;417;p44"/>
          <p:cNvSpPr txBox="1"/>
          <p:nvPr/>
        </p:nvSpPr>
        <p:spPr>
          <a:xfrm>
            <a:off x="3172850" y="792375"/>
            <a:ext cx="1399200" cy="469800"/>
          </a:xfrm>
          <a:prstGeom prst="rect">
            <a:avLst/>
          </a:prstGeom>
          <a:solidFill>
            <a:schemeClr val="lt2"/>
          </a:solidFill>
          <a:ln w="2857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t>Interferometer Rays</a:t>
            </a:r>
            <a:endParaRPr b="1"/>
          </a:p>
        </p:txBody>
      </p:sp>
      <p:sp>
        <p:nvSpPr>
          <p:cNvPr id="418" name="Google Shape;418;p44"/>
          <p:cNvSpPr txBox="1"/>
          <p:nvPr/>
        </p:nvSpPr>
        <p:spPr>
          <a:xfrm>
            <a:off x="6553587" y="4200638"/>
            <a:ext cx="2018100" cy="469800"/>
          </a:xfrm>
          <a:prstGeom prst="rect">
            <a:avLst/>
          </a:prstGeom>
          <a:solidFill>
            <a:schemeClr val="lt2"/>
          </a:solidFill>
          <a:ln w="2857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t>Return Sphere</a:t>
            </a:r>
            <a:endParaRPr b="1"/>
          </a:p>
        </p:txBody>
      </p:sp>
      <p:cxnSp>
        <p:nvCxnSpPr>
          <p:cNvPr id="419" name="Google Shape;419;p44"/>
          <p:cNvCxnSpPr>
            <a:stCxn id="416" idx="2"/>
          </p:cNvCxnSpPr>
          <p:nvPr/>
        </p:nvCxnSpPr>
        <p:spPr>
          <a:xfrm>
            <a:off x="1445950" y="1262175"/>
            <a:ext cx="0" cy="440700"/>
          </a:xfrm>
          <a:prstGeom prst="straightConnector1">
            <a:avLst/>
          </a:prstGeom>
          <a:noFill/>
          <a:ln w="28575" cap="flat" cmpd="sng">
            <a:solidFill>
              <a:schemeClr val="accent6"/>
            </a:solidFill>
            <a:prstDash val="solid"/>
            <a:round/>
            <a:headEnd type="none" w="med" len="med"/>
            <a:tailEnd type="none" w="med" len="med"/>
          </a:ln>
        </p:spPr>
      </p:cxnSp>
      <p:cxnSp>
        <p:nvCxnSpPr>
          <p:cNvPr id="420" name="Google Shape;420;p44"/>
          <p:cNvCxnSpPr>
            <a:stCxn id="417" idx="2"/>
          </p:cNvCxnSpPr>
          <p:nvPr/>
        </p:nvCxnSpPr>
        <p:spPr>
          <a:xfrm flipH="1">
            <a:off x="3867050" y="1262175"/>
            <a:ext cx="5400" cy="1018200"/>
          </a:xfrm>
          <a:prstGeom prst="straightConnector1">
            <a:avLst/>
          </a:prstGeom>
          <a:noFill/>
          <a:ln w="28575" cap="flat" cmpd="sng">
            <a:solidFill>
              <a:schemeClr val="accent6"/>
            </a:solidFill>
            <a:prstDash val="solid"/>
            <a:round/>
            <a:headEnd type="none" w="med" len="med"/>
            <a:tailEnd type="none" w="med" len="med"/>
          </a:ln>
        </p:spPr>
      </p:cxnSp>
      <p:cxnSp>
        <p:nvCxnSpPr>
          <p:cNvPr id="421" name="Google Shape;421;p44"/>
          <p:cNvCxnSpPr>
            <a:stCxn id="418" idx="1"/>
          </p:cNvCxnSpPr>
          <p:nvPr/>
        </p:nvCxnSpPr>
        <p:spPr>
          <a:xfrm rot="10800000">
            <a:off x="5887287" y="4350338"/>
            <a:ext cx="666300" cy="85200"/>
          </a:xfrm>
          <a:prstGeom prst="straightConnector1">
            <a:avLst/>
          </a:prstGeom>
          <a:noFill/>
          <a:ln w="28575" cap="flat" cmpd="sng">
            <a:solidFill>
              <a:schemeClr val="accent6"/>
            </a:solidFill>
            <a:prstDash val="solid"/>
            <a:round/>
            <a:headEnd type="none" w="med" len="med"/>
            <a:tailEnd type="none" w="med" len="med"/>
          </a:ln>
        </p:spPr>
      </p:cxnSp>
      <p:grpSp>
        <p:nvGrpSpPr>
          <p:cNvPr id="422" name="Google Shape;422;p44"/>
          <p:cNvGrpSpPr/>
          <p:nvPr/>
        </p:nvGrpSpPr>
        <p:grpSpPr>
          <a:xfrm rot="1657396">
            <a:off x="5320711" y="3886650"/>
            <a:ext cx="1037498" cy="1097792"/>
            <a:chOff x="270045" y="3341556"/>
            <a:chExt cx="1037399" cy="1097687"/>
          </a:xfrm>
        </p:grpSpPr>
        <p:sp>
          <p:nvSpPr>
            <p:cNvPr id="423" name="Google Shape;423;p44"/>
            <p:cNvSpPr/>
            <p:nvPr/>
          </p:nvSpPr>
          <p:spPr>
            <a:xfrm>
              <a:off x="562550" y="4047175"/>
              <a:ext cx="126600" cy="114900"/>
            </a:xfrm>
            <a:prstGeom prst="flowChartSummingJunction">
              <a:avLst/>
            </a:prstGeom>
            <a:noFill/>
            <a:ln w="9525" cap="flat" cmpd="sng">
              <a:solidFill>
                <a:srgbClr val="9FC5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24" name="Google Shape;424;p44"/>
            <p:cNvCxnSpPr>
              <a:stCxn id="423" idx="0"/>
            </p:cNvCxnSpPr>
            <p:nvPr/>
          </p:nvCxnSpPr>
          <p:spPr>
            <a:xfrm rot="9141546" flipH="1">
              <a:off x="489390" y="3492326"/>
              <a:ext cx="285820" cy="518098"/>
            </a:xfrm>
            <a:prstGeom prst="straightConnector1">
              <a:avLst/>
            </a:prstGeom>
            <a:noFill/>
            <a:ln w="28575" cap="flat" cmpd="sng">
              <a:solidFill>
                <a:srgbClr val="9FC5E8"/>
              </a:solidFill>
              <a:prstDash val="solid"/>
              <a:round/>
              <a:headEnd type="none" w="med" len="med"/>
              <a:tailEnd type="triangle" w="med" len="med"/>
            </a:ln>
          </p:spPr>
        </p:cxnSp>
        <p:cxnSp>
          <p:nvCxnSpPr>
            <p:cNvPr id="425" name="Google Shape;425;p44"/>
            <p:cNvCxnSpPr>
              <a:stCxn id="423" idx="6"/>
            </p:cNvCxnSpPr>
            <p:nvPr/>
          </p:nvCxnSpPr>
          <p:spPr>
            <a:xfrm rot="-1657140">
              <a:off x="721410" y="3971200"/>
              <a:ext cx="510581" cy="264750"/>
            </a:xfrm>
            <a:prstGeom prst="straightConnector1">
              <a:avLst/>
            </a:prstGeom>
            <a:noFill/>
            <a:ln w="28575" cap="flat" cmpd="sng">
              <a:solidFill>
                <a:srgbClr val="9FC5E8"/>
              </a:solidFill>
              <a:prstDash val="solid"/>
              <a:round/>
              <a:headEnd type="none" w="med" len="med"/>
              <a:tailEnd type="triangle" w="med" len="med"/>
            </a:ln>
          </p:spPr>
        </p:cxnSp>
        <p:sp>
          <p:nvSpPr>
            <p:cNvPr id="426" name="Google Shape;426;p44"/>
            <p:cNvSpPr txBox="1"/>
            <p:nvPr/>
          </p:nvSpPr>
          <p:spPr>
            <a:xfrm>
              <a:off x="270045" y="3341556"/>
              <a:ext cx="369600" cy="375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rgbClr val="9FC5E8"/>
                  </a:solidFill>
                  <a:latin typeface="Average"/>
                  <a:ea typeface="Average"/>
                  <a:cs typeface="Average"/>
                  <a:sym typeface="Average"/>
                </a:rPr>
                <a:t>Y’</a:t>
              </a:r>
              <a:endParaRPr b="1">
                <a:solidFill>
                  <a:srgbClr val="9FC5E8"/>
                </a:solidFill>
                <a:latin typeface="Average"/>
                <a:ea typeface="Average"/>
                <a:cs typeface="Average"/>
                <a:sym typeface="Average"/>
              </a:endParaRPr>
            </a:p>
          </p:txBody>
        </p:sp>
        <p:sp>
          <p:nvSpPr>
            <p:cNvPr id="427" name="Google Shape;427;p44"/>
            <p:cNvSpPr txBox="1"/>
            <p:nvPr/>
          </p:nvSpPr>
          <p:spPr>
            <a:xfrm>
              <a:off x="971745" y="3729025"/>
              <a:ext cx="335700" cy="375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rgbClr val="9FC5E8"/>
                  </a:solidFill>
                  <a:latin typeface="Average"/>
                  <a:ea typeface="Average"/>
                  <a:cs typeface="Average"/>
                  <a:sym typeface="Average"/>
                </a:rPr>
                <a:t>Z’</a:t>
              </a:r>
              <a:endParaRPr b="1">
                <a:solidFill>
                  <a:srgbClr val="9FC5E8"/>
                </a:solidFill>
                <a:latin typeface="Average"/>
                <a:ea typeface="Average"/>
                <a:cs typeface="Average"/>
                <a:sym typeface="Average"/>
              </a:endParaRPr>
            </a:p>
          </p:txBody>
        </p:sp>
        <p:sp>
          <p:nvSpPr>
            <p:cNvPr id="428" name="Google Shape;428;p44"/>
            <p:cNvSpPr txBox="1"/>
            <p:nvPr/>
          </p:nvSpPr>
          <p:spPr>
            <a:xfrm>
              <a:off x="325222" y="4063643"/>
              <a:ext cx="363000" cy="375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rgbClr val="9FC5E8"/>
                  </a:solidFill>
                  <a:latin typeface="Average"/>
                  <a:ea typeface="Average"/>
                  <a:cs typeface="Average"/>
                  <a:sym typeface="Average"/>
                </a:rPr>
                <a:t>X’</a:t>
              </a:r>
              <a:endParaRPr b="1">
                <a:solidFill>
                  <a:srgbClr val="9FC5E8"/>
                </a:solidFill>
                <a:latin typeface="Average"/>
                <a:ea typeface="Average"/>
                <a:cs typeface="Average"/>
                <a:sym typeface="Average"/>
              </a:endParaRPr>
            </a:p>
          </p:txBody>
        </p:sp>
      </p:grpSp>
      <p:grpSp>
        <p:nvGrpSpPr>
          <p:cNvPr id="429" name="Google Shape;429;p44"/>
          <p:cNvGrpSpPr/>
          <p:nvPr/>
        </p:nvGrpSpPr>
        <p:grpSpPr>
          <a:xfrm>
            <a:off x="346050" y="3263088"/>
            <a:ext cx="966250" cy="956213"/>
            <a:chOff x="-19925" y="3348813"/>
            <a:chExt cx="966250" cy="956213"/>
          </a:xfrm>
        </p:grpSpPr>
        <p:sp>
          <p:nvSpPr>
            <p:cNvPr id="430" name="Google Shape;430;p44"/>
            <p:cNvSpPr/>
            <p:nvPr/>
          </p:nvSpPr>
          <p:spPr>
            <a:xfrm>
              <a:off x="562550" y="4047175"/>
              <a:ext cx="126600" cy="114900"/>
            </a:xfrm>
            <a:prstGeom prst="donut">
              <a:avLst>
                <a:gd name="adj" fmla="val 25000"/>
              </a:avLst>
            </a:prstGeom>
            <a:noFill/>
            <a:ln w="9525" cap="flat" cmpd="sng">
              <a:solidFill>
                <a:srgbClr val="9FC5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31" name="Google Shape;431;p44"/>
            <p:cNvCxnSpPr>
              <a:stCxn id="430" idx="0"/>
            </p:cNvCxnSpPr>
            <p:nvPr/>
          </p:nvCxnSpPr>
          <p:spPr>
            <a:xfrm rot="10800000">
              <a:off x="622550" y="3489775"/>
              <a:ext cx="3300" cy="557400"/>
            </a:xfrm>
            <a:prstGeom prst="straightConnector1">
              <a:avLst/>
            </a:prstGeom>
            <a:noFill/>
            <a:ln w="28575" cap="flat" cmpd="sng">
              <a:solidFill>
                <a:srgbClr val="9FC5E8"/>
              </a:solidFill>
              <a:prstDash val="solid"/>
              <a:round/>
              <a:headEnd type="none" w="med" len="med"/>
              <a:tailEnd type="triangle" w="med" len="med"/>
            </a:ln>
          </p:spPr>
        </p:cxnSp>
        <p:cxnSp>
          <p:nvCxnSpPr>
            <p:cNvPr id="432" name="Google Shape;432;p44"/>
            <p:cNvCxnSpPr>
              <a:stCxn id="430" idx="2"/>
            </p:cNvCxnSpPr>
            <p:nvPr/>
          </p:nvCxnSpPr>
          <p:spPr>
            <a:xfrm flipH="1">
              <a:off x="72050" y="4104625"/>
              <a:ext cx="490500" cy="1200"/>
            </a:xfrm>
            <a:prstGeom prst="straightConnector1">
              <a:avLst/>
            </a:prstGeom>
            <a:noFill/>
            <a:ln w="28575" cap="flat" cmpd="sng">
              <a:solidFill>
                <a:srgbClr val="9FC5E8"/>
              </a:solidFill>
              <a:prstDash val="solid"/>
              <a:round/>
              <a:headEnd type="none" w="med" len="med"/>
              <a:tailEnd type="triangle" w="med" len="med"/>
            </a:ln>
          </p:spPr>
        </p:cxnSp>
        <p:sp>
          <p:nvSpPr>
            <p:cNvPr id="433" name="Google Shape;433;p44"/>
            <p:cNvSpPr txBox="1"/>
            <p:nvPr/>
          </p:nvSpPr>
          <p:spPr>
            <a:xfrm>
              <a:off x="653825" y="3348813"/>
              <a:ext cx="278400" cy="349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rgbClr val="9FC5E8"/>
                  </a:solidFill>
                  <a:latin typeface="Average"/>
                  <a:ea typeface="Average"/>
                  <a:cs typeface="Average"/>
                  <a:sym typeface="Average"/>
                </a:rPr>
                <a:t>Y</a:t>
              </a:r>
              <a:endParaRPr b="1">
                <a:solidFill>
                  <a:srgbClr val="9FC5E8"/>
                </a:solidFill>
                <a:latin typeface="Average"/>
                <a:ea typeface="Average"/>
                <a:cs typeface="Average"/>
                <a:sym typeface="Average"/>
              </a:endParaRPr>
            </a:p>
          </p:txBody>
        </p:sp>
        <p:sp>
          <p:nvSpPr>
            <p:cNvPr id="434" name="Google Shape;434;p44"/>
            <p:cNvSpPr txBox="1"/>
            <p:nvPr/>
          </p:nvSpPr>
          <p:spPr>
            <a:xfrm>
              <a:off x="-19925" y="3730225"/>
              <a:ext cx="292500" cy="375600"/>
            </a:xfrm>
            <a:prstGeom prst="rect">
              <a:avLst/>
            </a:prstGeom>
            <a:noFill/>
            <a:ln>
              <a:noFill/>
            </a:ln>
          </p:spPr>
          <p:txBody>
            <a:bodyPr spcFirstLastPara="1" wrap="square" lIns="91425" tIns="91425" rIns="91425" bIns="91425" anchor="ctr" anchorCtr="0">
              <a:noAutofit/>
            </a:bodyPr>
            <a:lstStyle/>
            <a:p>
              <a:pPr marL="0" marR="0" lvl="0" indent="0" algn="ctr" rtl="0">
                <a:spcBef>
                  <a:spcPts val="0"/>
                </a:spcBef>
                <a:spcAft>
                  <a:spcPts val="0"/>
                </a:spcAft>
                <a:buNone/>
              </a:pPr>
              <a:r>
                <a:rPr lang="en" b="1">
                  <a:solidFill>
                    <a:srgbClr val="9FC5E8"/>
                  </a:solidFill>
                  <a:latin typeface="Average"/>
                  <a:ea typeface="Average"/>
                  <a:cs typeface="Average"/>
                  <a:sym typeface="Average"/>
                </a:rPr>
                <a:t>Z</a:t>
              </a:r>
              <a:endParaRPr b="1">
                <a:solidFill>
                  <a:srgbClr val="9FC5E8"/>
                </a:solidFill>
                <a:latin typeface="Average"/>
                <a:ea typeface="Average"/>
                <a:cs typeface="Average"/>
                <a:sym typeface="Average"/>
              </a:endParaRPr>
            </a:p>
          </p:txBody>
        </p:sp>
        <p:sp>
          <p:nvSpPr>
            <p:cNvPr id="435" name="Google Shape;435;p44"/>
            <p:cNvSpPr txBox="1"/>
            <p:nvPr/>
          </p:nvSpPr>
          <p:spPr>
            <a:xfrm>
              <a:off x="653825" y="3929425"/>
              <a:ext cx="292500" cy="375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rgbClr val="9FC5E8"/>
                  </a:solidFill>
                  <a:latin typeface="Average"/>
                  <a:ea typeface="Average"/>
                  <a:cs typeface="Average"/>
                  <a:sym typeface="Average"/>
                </a:rPr>
                <a:t>X</a:t>
              </a:r>
              <a:endParaRPr b="1">
                <a:solidFill>
                  <a:srgbClr val="9FC5E8"/>
                </a:solidFill>
                <a:latin typeface="Average"/>
                <a:ea typeface="Average"/>
                <a:cs typeface="Average"/>
                <a:sym typeface="Average"/>
              </a:endParaRPr>
            </a:p>
          </p:txBody>
        </p:sp>
      </p:grpSp>
      <p:sp>
        <p:nvSpPr>
          <p:cNvPr id="436" name="Google Shape;436;p44"/>
          <p:cNvSpPr/>
          <p:nvPr/>
        </p:nvSpPr>
        <p:spPr>
          <a:xfrm>
            <a:off x="201213" y="4315875"/>
            <a:ext cx="4937400" cy="724200"/>
          </a:xfrm>
          <a:prstGeom prst="roundRect">
            <a:avLst>
              <a:gd name="adj" fmla="val 16667"/>
            </a:avLst>
          </a:prstGeom>
          <a:solidFill>
            <a:srgbClr val="7EE4D0"/>
          </a:solidFill>
          <a:ln w="9525" cap="flat" cmpd="sng">
            <a:solidFill>
              <a:schemeClr val="dk2"/>
            </a:solidFill>
            <a:prstDash val="solid"/>
            <a:round/>
            <a:headEnd type="none" w="sm" len="sm"/>
            <a:tailEnd type="none" w="sm" len="sm"/>
          </a:ln>
        </p:spPr>
        <p:txBody>
          <a:bodyPr spcFirstLastPara="1" wrap="square" lIns="0" tIns="0" rIns="0" bIns="0" anchor="ctr" anchorCtr="0">
            <a:noAutofit/>
          </a:bodyPr>
          <a:lstStyle/>
          <a:p>
            <a:pPr marL="0" lvl="0" indent="0" algn="l" rtl="0">
              <a:spcBef>
                <a:spcPts val="0"/>
              </a:spcBef>
              <a:spcAft>
                <a:spcPts val="0"/>
              </a:spcAft>
              <a:buNone/>
            </a:pPr>
            <a:r>
              <a:rPr lang="en" sz="1600" b="1">
                <a:latin typeface="Average"/>
                <a:ea typeface="Average"/>
                <a:cs typeface="Average"/>
                <a:sym typeface="Average"/>
              </a:rPr>
              <a:t>Results: </a:t>
            </a:r>
            <a:r>
              <a:rPr lang="en" sz="1600">
                <a:latin typeface="Average"/>
                <a:ea typeface="Average"/>
                <a:cs typeface="Average"/>
                <a:sym typeface="Average"/>
              </a:rPr>
              <a:t>In-plane Astigmatism Y’: 0.045 λ ∝ .13 mrad</a:t>
            </a:r>
            <a:endParaRPr sz="1600">
              <a:latin typeface="Average"/>
              <a:ea typeface="Average"/>
              <a:cs typeface="Average"/>
              <a:sym typeface="Average"/>
            </a:endParaRPr>
          </a:p>
          <a:p>
            <a:pPr marL="457200" lvl="0" indent="0" algn="l" rtl="0">
              <a:spcBef>
                <a:spcPts val="0"/>
              </a:spcBef>
              <a:spcAft>
                <a:spcPts val="0"/>
              </a:spcAft>
              <a:buNone/>
            </a:pPr>
            <a:r>
              <a:rPr lang="en" sz="1600">
                <a:latin typeface="Average"/>
                <a:ea typeface="Average"/>
                <a:cs typeface="Average"/>
                <a:sym typeface="Average"/>
              </a:rPr>
              <a:t>     Out-of-plane Astigmatism X’: 0.038 λ ∝ .11 mrad</a:t>
            </a:r>
            <a:endParaRPr sz="1600">
              <a:latin typeface="Average"/>
              <a:ea typeface="Average"/>
              <a:cs typeface="Average"/>
              <a:sym typeface="Average"/>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pic>
        <p:nvPicPr>
          <p:cNvPr id="441" name="Google Shape;441;p45"/>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2152250" y="2246050"/>
            <a:ext cx="4331400" cy="2671750"/>
          </a:xfrm>
          <a:prstGeom prst="rect">
            <a:avLst/>
          </a:prstGeom>
          <a:noFill/>
          <a:ln>
            <a:noFill/>
          </a:ln>
        </p:spPr>
      </p:pic>
      <p:sp>
        <p:nvSpPr>
          <p:cNvPr id="442" name="Google Shape;442;p45"/>
          <p:cNvSpPr txBox="1">
            <a:spLocks noGrp="1"/>
          </p:cNvSpPr>
          <p:nvPr>
            <p:ph type="title"/>
          </p:nvPr>
        </p:nvSpPr>
        <p:spPr>
          <a:xfrm>
            <a:off x="346050" y="8367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Results: MTF Characterization of the Mirror</a:t>
            </a:r>
            <a:endParaRPr/>
          </a:p>
        </p:txBody>
      </p:sp>
      <p:sp>
        <p:nvSpPr>
          <p:cNvPr id="443" name="Google Shape;443;p45"/>
          <p:cNvSpPr txBox="1">
            <a:spLocks noGrp="1"/>
          </p:cNvSpPr>
          <p:nvPr>
            <p:ph type="body" idx="1"/>
          </p:nvPr>
        </p:nvSpPr>
        <p:spPr>
          <a:xfrm>
            <a:off x="311700" y="1000075"/>
            <a:ext cx="8520600" cy="12459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MTF of the OAP mirror was measured using a ZYGO DynaFiz interferometer</a:t>
            </a:r>
            <a:endParaRPr/>
          </a:p>
          <a:p>
            <a:pPr marL="457200" lvl="0" indent="-342900" algn="l" rtl="0">
              <a:spcBef>
                <a:spcPts val="1000"/>
              </a:spcBef>
              <a:spcAft>
                <a:spcPts val="0"/>
              </a:spcAft>
              <a:buSzPts val="1800"/>
              <a:buChar char="●"/>
            </a:pPr>
            <a:r>
              <a:rPr lang="en"/>
              <a:t>MTF value taken at 1 cycle/km (0.08 normalized frequency) spatial frequency</a:t>
            </a:r>
            <a:endParaRPr/>
          </a:p>
        </p:txBody>
      </p:sp>
      <p:sp>
        <p:nvSpPr>
          <p:cNvPr id="444" name="Google Shape;444;p45"/>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33</a:t>
            </a:fld>
            <a:endParaRPr/>
          </a:p>
        </p:txBody>
      </p:sp>
      <p:cxnSp>
        <p:nvCxnSpPr>
          <p:cNvPr id="445" name="Google Shape;445;p45"/>
          <p:cNvCxnSpPr/>
          <p:nvPr/>
        </p:nvCxnSpPr>
        <p:spPr>
          <a:xfrm rot="10800000" flipH="1">
            <a:off x="2782900" y="2339075"/>
            <a:ext cx="900" cy="2173500"/>
          </a:xfrm>
          <a:prstGeom prst="straightConnector1">
            <a:avLst/>
          </a:prstGeom>
          <a:noFill/>
          <a:ln w="9525" cap="flat" cmpd="sng">
            <a:solidFill>
              <a:schemeClr val="dk2"/>
            </a:solidFill>
            <a:prstDash val="solid"/>
            <a:round/>
            <a:headEnd type="none" w="med" len="med"/>
            <a:tailEnd type="none" w="med" len="med"/>
          </a:ln>
        </p:spPr>
      </p:cxnSp>
      <p:cxnSp>
        <p:nvCxnSpPr>
          <p:cNvPr id="446" name="Google Shape;446;p45"/>
          <p:cNvCxnSpPr/>
          <p:nvPr/>
        </p:nvCxnSpPr>
        <p:spPr>
          <a:xfrm>
            <a:off x="2462725" y="2829500"/>
            <a:ext cx="3767400" cy="0"/>
          </a:xfrm>
          <a:prstGeom prst="straightConnector1">
            <a:avLst/>
          </a:prstGeom>
          <a:noFill/>
          <a:ln w="9525" cap="flat" cmpd="sng">
            <a:solidFill>
              <a:schemeClr val="dk2"/>
            </a:solidFill>
            <a:prstDash val="solid"/>
            <a:round/>
            <a:headEnd type="none" w="med" len="med"/>
            <a:tailEnd type="none" w="med" len="med"/>
          </a:ln>
        </p:spPr>
      </p:cxnSp>
      <p:sp>
        <p:nvSpPr>
          <p:cNvPr id="447" name="Google Shape;447;p45"/>
          <p:cNvSpPr/>
          <p:nvPr/>
        </p:nvSpPr>
        <p:spPr>
          <a:xfrm>
            <a:off x="5050175" y="2380625"/>
            <a:ext cx="2063400" cy="1052700"/>
          </a:xfrm>
          <a:prstGeom prst="roundRect">
            <a:avLst>
              <a:gd name="adj" fmla="val 16667"/>
            </a:avLst>
          </a:prstGeom>
          <a:solidFill>
            <a:srgbClr val="7EE4D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600">
                <a:latin typeface="Average"/>
                <a:ea typeface="Average"/>
                <a:cs typeface="Average"/>
                <a:sym typeface="Average"/>
              </a:rPr>
              <a:t>Actual Mirror MTF is approx. 0.85</a:t>
            </a:r>
            <a:endParaRPr sz="1600" b="1">
              <a:latin typeface="Average"/>
              <a:ea typeface="Average"/>
              <a:cs typeface="Average"/>
              <a:sym typeface="Average"/>
            </a:endParaRPr>
          </a:p>
        </p:txBody>
      </p:sp>
      <p:cxnSp>
        <p:nvCxnSpPr>
          <p:cNvPr id="448" name="Google Shape;448;p45"/>
          <p:cNvCxnSpPr>
            <a:stCxn id="447" idx="1"/>
          </p:cNvCxnSpPr>
          <p:nvPr/>
        </p:nvCxnSpPr>
        <p:spPr>
          <a:xfrm rot="10800000">
            <a:off x="2782775" y="2829575"/>
            <a:ext cx="2267400" cy="77400"/>
          </a:xfrm>
          <a:prstGeom prst="straightConnector1">
            <a:avLst/>
          </a:prstGeom>
          <a:noFill/>
          <a:ln w="28575" cap="flat" cmpd="sng">
            <a:solidFill>
              <a:srgbClr val="FF0000"/>
            </a:solidFill>
            <a:prstDash val="solid"/>
            <a:round/>
            <a:headEnd type="none" w="med" len="med"/>
            <a:tailEnd type="stealth" w="med" len="med"/>
          </a:ln>
        </p:spPr>
      </p:cxnSp>
      <p:sp>
        <p:nvSpPr>
          <p:cNvPr id="449" name="Google Shape;449;p45"/>
          <p:cNvSpPr txBox="1"/>
          <p:nvPr/>
        </p:nvSpPr>
        <p:spPr>
          <a:xfrm rot="-5400000">
            <a:off x="1707600" y="3566925"/>
            <a:ext cx="605400" cy="334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lt2"/>
                </a:solidFill>
                <a:latin typeface="Average"/>
                <a:ea typeface="Average"/>
                <a:cs typeface="Average"/>
                <a:sym typeface="Average"/>
              </a:rPr>
              <a:t>MTF</a:t>
            </a:r>
            <a:endParaRPr>
              <a:solidFill>
                <a:schemeClr val="lt2"/>
              </a:solidFill>
              <a:latin typeface="Average"/>
              <a:ea typeface="Average"/>
              <a:cs typeface="Average"/>
              <a:sym typeface="Average"/>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sp>
        <p:nvSpPr>
          <p:cNvPr id="454" name="Google Shape;454;p46"/>
          <p:cNvSpPr txBox="1">
            <a:spLocks noGrp="1"/>
          </p:cNvSpPr>
          <p:nvPr>
            <p:ph type="title"/>
          </p:nvPr>
        </p:nvSpPr>
        <p:spPr>
          <a:xfrm>
            <a:off x="346050" y="8367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Results: Initial Shim Stack Thickness</a:t>
            </a:r>
            <a:endParaRPr/>
          </a:p>
        </p:txBody>
      </p:sp>
      <p:sp>
        <p:nvSpPr>
          <p:cNvPr id="455" name="Google Shape;455;p46"/>
          <p:cNvSpPr txBox="1">
            <a:spLocks noGrp="1"/>
          </p:cNvSpPr>
          <p:nvPr>
            <p:ph type="body" idx="1"/>
          </p:nvPr>
        </p:nvSpPr>
        <p:spPr>
          <a:xfrm>
            <a:off x="5004950" y="1152475"/>
            <a:ext cx="3827400" cy="28632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Secure Diode Block with the Half Sphere to 3-axis stage</a:t>
            </a:r>
            <a:endParaRPr/>
          </a:p>
          <a:p>
            <a:pPr marL="914400" lvl="1" indent="-317500" algn="l" rtl="0">
              <a:spcBef>
                <a:spcPts val="0"/>
              </a:spcBef>
              <a:spcAft>
                <a:spcPts val="0"/>
              </a:spcAft>
              <a:buSzPts val="1400"/>
              <a:buChar char="○"/>
            </a:pPr>
            <a:r>
              <a:rPr lang="en"/>
              <a:t>Align stage translation axes along X’,Y’, and Z’</a:t>
            </a:r>
            <a:endParaRPr/>
          </a:p>
          <a:p>
            <a:pPr marL="914400" lvl="1" indent="-317500" algn="l" rtl="0">
              <a:spcBef>
                <a:spcPts val="0"/>
              </a:spcBef>
              <a:spcAft>
                <a:spcPts val="0"/>
              </a:spcAft>
              <a:buSzPts val="1400"/>
              <a:buChar char="○"/>
            </a:pPr>
            <a:r>
              <a:rPr lang="en"/>
              <a:t>“Zero” position of block (shimming faces in contact)</a:t>
            </a:r>
            <a:endParaRPr/>
          </a:p>
          <a:p>
            <a:pPr marL="914400" lvl="1" indent="-317500" algn="l" rtl="0">
              <a:spcBef>
                <a:spcPts val="0"/>
              </a:spcBef>
              <a:spcAft>
                <a:spcPts val="0"/>
              </a:spcAft>
              <a:buSzPts val="1400"/>
              <a:buChar char="○"/>
            </a:pPr>
            <a:r>
              <a:rPr lang="en"/>
              <a:t>Translate block to minimize tip, tilt, and power Zernike coefficients</a:t>
            </a:r>
            <a:endParaRPr/>
          </a:p>
          <a:p>
            <a:pPr marL="457200" lvl="0" indent="-342900" algn="l" rtl="0">
              <a:spcBef>
                <a:spcPts val="0"/>
              </a:spcBef>
              <a:spcAft>
                <a:spcPts val="0"/>
              </a:spcAft>
              <a:buSzPts val="1800"/>
              <a:buChar char="●"/>
            </a:pPr>
            <a:r>
              <a:rPr lang="en"/>
              <a:t>Replicate translated distance via shim stack thicknesses</a:t>
            </a:r>
            <a:endParaRPr/>
          </a:p>
        </p:txBody>
      </p:sp>
      <p:sp>
        <p:nvSpPr>
          <p:cNvPr id="456" name="Google Shape;456;p46"/>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34</a:t>
            </a:fld>
            <a:endParaRPr/>
          </a:p>
        </p:txBody>
      </p:sp>
      <p:grpSp>
        <p:nvGrpSpPr>
          <p:cNvPr id="457" name="Google Shape;457;p46"/>
          <p:cNvGrpSpPr/>
          <p:nvPr/>
        </p:nvGrpSpPr>
        <p:grpSpPr>
          <a:xfrm>
            <a:off x="346043" y="1400939"/>
            <a:ext cx="4594307" cy="2863152"/>
            <a:chOff x="346050" y="1288975"/>
            <a:chExt cx="4843250" cy="3073701"/>
          </a:xfrm>
        </p:grpSpPr>
        <p:pic>
          <p:nvPicPr>
            <p:cNvPr id="458" name="Google Shape;458;p46"/>
            <p:cNvPicPr preferRelativeResize="0"/>
            <p:nvPr/>
          </p:nvPicPr>
          <p:blipFill rotWithShape="1">
            <a:blip r:embed="rId3" cstate="print">
              <a:alphaModFix/>
              <a:extLst>
                <a:ext uri="{28A0092B-C50C-407E-A947-70E740481C1C}">
                  <a14:useLocalDpi xmlns:a14="http://schemas.microsoft.com/office/drawing/2010/main"/>
                </a:ext>
              </a:extLst>
            </a:blip>
            <a:srcRect l="9355" r="8509"/>
            <a:stretch/>
          </p:blipFill>
          <p:spPr>
            <a:xfrm rot="5400000">
              <a:off x="1228550" y="406475"/>
              <a:ext cx="3073701" cy="4838700"/>
            </a:xfrm>
            <a:prstGeom prst="rect">
              <a:avLst/>
            </a:prstGeom>
            <a:noFill/>
            <a:ln>
              <a:noFill/>
            </a:ln>
          </p:spPr>
        </p:pic>
        <p:cxnSp>
          <p:nvCxnSpPr>
            <p:cNvPr id="459" name="Google Shape;459;p46"/>
            <p:cNvCxnSpPr/>
            <p:nvPr/>
          </p:nvCxnSpPr>
          <p:spPr>
            <a:xfrm flipH="1">
              <a:off x="1704075" y="2060250"/>
              <a:ext cx="3477000" cy="1800"/>
            </a:xfrm>
            <a:prstGeom prst="straightConnector1">
              <a:avLst/>
            </a:prstGeom>
            <a:noFill/>
            <a:ln w="19050" cap="flat" cmpd="sng">
              <a:solidFill>
                <a:srgbClr val="FF0000"/>
              </a:solidFill>
              <a:prstDash val="solid"/>
              <a:round/>
              <a:headEnd type="none" w="med" len="med"/>
              <a:tailEnd type="triangle" w="med" len="med"/>
            </a:ln>
          </p:spPr>
        </p:cxnSp>
        <p:cxnSp>
          <p:nvCxnSpPr>
            <p:cNvPr id="460" name="Google Shape;460;p46"/>
            <p:cNvCxnSpPr/>
            <p:nvPr/>
          </p:nvCxnSpPr>
          <p:spPr>
            <a:xfrm flipH="1">
              <a:off x="1660500" y="2163075"/>
              <a:ext cx="3524700" cy="1200"/>
            </a:xfrm>
            <a:prstGeom prst="straightConnector1">
              <a:avLst/>
            </a:prstGeom>
            <a:noFill/>
            <a:ln w="19050" cap="flat" cmpd="sng">
              <a:solidFill>
                <a:srgbClr val="FF0000"/>
              </a:solidFill>
              <a:prstDash val="solid"/>
              <a:round/>
              <a:headEnd type="none" w="med" len="med"/>
              <a:tailEnd type="triangle" w="med" len="med"/>
            </a:ln>
          </p:spPr>
        </p:cxnSp>
        <p:cxnSp>
          <p:nvCxnSpPr>
            <p:cNvPr id="461" name="Google Shape;461;p46"/>
            <p:cNvCxnSpPr/>
            <p:nvPr/>
          </p:nvCxnSpPr>
          <p:spPr>
            <a:xfrm flipH="1">
              <a:off x="1625600" y="2257675"/>
              <a:ext cx="3563700" cy="9000"/>
            </a:xfrm>
            <a:prstGeom prst="straightConnector1">
              <a:avLst/>
            </a:prstGeom>
            <a:noFill/>
            <a:ln w="19050" cap="flat" cmpd="sng">
              <a:solidFill>
                <a:srgbClr val="FF0000"/>
              </a:solidFill>
              <a:prstDash val="solid"/>
              <a:round/>
              <a:headEnd type="none" w="med" len="med"/>
              <a:tailEnd type="triangle" w="med" len="med"/>
            </a:ln>
          </p:spPr>
        </p:cxnSp>
        <p:cxnSp>
          <p:nvCxnSpPr>
            <p:cNvPr id="462" name="Google Shape;462;p46"/>
            <p:cNvCxnSpPr/>
            <p:nvPr/>
          </p:nvCxnSpPr>
          <p:spPr>
            <a:xfrm>
              <a:off x="1730963" y="2067050"/>
              <a:ext cx="2104500" cy="1319400"/>
            </a:xfrm>
            <a:prstGeom prst="straightConnector1">
              <a:avLst/>
            </a:prstGeom>
            <a:noFill/>
            <a:ln w="19050" cap="flat" cmpd="sng">
              <a:solidFill>
                <a:srgbClr val="FF0000"/>
              </a:solidFill>
              <a:prstDash val="solid"/>
              <a:round/>
              <a:headEnd type="none" w="med" len="med"/>
              <a:tailEnd type="triangle" w="med" len="med"/>
            </a:ln>
          </p:spPr>
        </p:cxnSp>
        <p:cxnSp>
          <p:nvCxnSpPr>
            <p:cNvPr id="463" name="Google Shape;463;p46"/>
            <p:cNvCxnSpPr/>
            <p:nvPr/>
          </p:nvCxnSpPr>
          <p:spPr>
            <a:xfrm>
              <a:off x="1691713" y="2163000"/>
              <a:ext cx="2159700" cy="1247400"/>
            </a:xfrm>
            <a:prstGeom prst="straightConnector1">
              <a:avLst/>
            </a:prstGeom>
            <a:noFill/>
            <a:ln w="19050" cap="flat" cmpd="sng">
              <a:solidFill>
                <a:srgbClr val="FF0000"/>
              </a:solidFill>
              <a:prstDash val="solid"/>
              <a:round/>
              <a:headEnd type="none" w="med" len="med"/>
              <a:tailEnd type="triangle" w="med" len="med"/>
            </a:ln>
          </p:spPr>
        </p:cxnSp>
        <p:cxnSp>
          <p:nvCxnSpPr>
            <p:cNvPr id="464" name="Google Shape;464;p46"/>
            <p:cNvCxnSpPr/>
            <p:nvPr/>
          </p:nvCxnSpPr>
          <p:spPr>
            <a:xfrm>
              <a:off x="1674263" y="2267675"/>
              <a:ext cx="2161200" cy="1150800"/>
            </a:xfrm>
            <a:prstGeom prst="straightConnector1">
              <a:avLst/>
            </a:prstGeom>
            <a:noFill/>
            <a:ln w="19050" cap="flat" cmpd="sng">
              <a:solidFill>
                <a:srgbClr val="FF0000"/>
              </a:solidFill>
              <a:prstDash val="solid"/>
              <a:round/>
              <a:headEnd type="none" w="med" len="med"/>
              <a:tailEnd type="triangle" w="med" len="med"/>
            </a:ln>
          </p:spPr>
        </p:cxnSp>
        <p:cxnSp>
          <p:nvCxnSpPr>
            <p:cNvPr id="465" name="Google Shape;465;p46"/>
            <p:cNvCxnSpPr/>
            <p:nvPr/>
          </p:nvCxnSpPr>
          <p:spPr>
            <a:xfrm rot="10800000">
              <a:off x="2823675" y="2746725"/>
              <a:ext cx="950400" cy="597000"/>
            </a:xfrm>
            <a:prstGeom prst="straightConnector1">
              <a:avLst/>
            </a:prstGeom>
            <a:noFill/>
            <a:ln w="19050" cap="flat" cmpd="sng">
              <a:solidFill>
                <a:srgbClr val="FF0000"/>
              </a:solidFill>
              <a:prstDash val="solid"/>
              <a:round/>
              <a:headEnd type="none" w="med" len="med"/>
              <a:tailEnd type="triangle" w="med" len="med"/>
            </a:ln>
          </p:spPr>
        </p:cxnSp>
        <p:cxnSp>
          <p:nvCxnSpPr>
            <p:cNvPr id="466" name="Google Shape;466;p46"/>
            <p:cNvCxnSpPr/>
            <p:nvPr/>
          </p:nvCxnSpPr>
          <p:spPr>
            <a:xfrm rot="10800000">
              <a:off x="2798375" y="2803050"/>
              <a:ext cx="983700" cy="570000"/>
            </a:xfrm>
            <a:prstGeom prst="straightConnector1">
              <a:avLst/>
            </a:prstGeom>
            <a:noFill/>
            <a:ln w="19050" cap="flat" cmpd="sng">
              <a:solidFill>
                <a:srgbClr val="FF0000"/>
              </a:solidFill>
              <a:prstDash val="solid"/>
              <a:round/>
              <a:headEnd type="none" w="med" len="med"/>
              <a:tailEnd type="triangle" w="med" len="med"/>
            </a:ln>
          </p:spPr>
        </p:cxnSp>
        <p:cxnSp>
          <p:nvCxnSpPr>
            <p:cNvPr id="467" name="Google Shape;467;p46"/>
            <p:cNvCxnSpPr/>
            <p:nvPr/>
          </p:nvCxnSpPr>
          <p:spPr>
            <a:xfrm rot="10800000">
              <a:off x="2778250" y="2854250"/>
              <a:ext cx="1051800" cy="550800"/>
            </a:xfrm>
            <a:prstGeom prst="straightConnector1">
              <a:avLst/>
            </a:prstGeom>
            <a:noFill/>
            <a:ln w="19050" cap="flat" cmpd="sng">
              <a:solidFill>
                <a:srgbClr val="FF0000"/>
              </a:solidFill>
              <a:prstDash val="solid"/>
              <a:round/>
              <a:headEnd type="none" w="med" len="med"/>
              <a:tailEnd type="triangle" w="med" len="med"/>
            </a:ln>
          </p:spPr>
        </p:cxnSp>
        <p:cxnSp>
          <p:nvCxnSpPr>
            <p:cNvPr id="468" name="Google Shape;468;p46"/>
            <p:cNvCxnSpPr/>
            <p:nvPr/>
          </p:nvCxnSpPr>
          <p:spPr>
            <a:xfrm rot="-5400000">
              <a:off x="2644663" y="1166275"/>
              <a:ext cx="4500" cy="1788300"/>
            </a:xfrm>
            <a:prstGeom prst="straightConnector1">
              <a:avLst/>
            </a:prstGeom>
            <a:noFill/>
            <a:ln w="19050" cap="flat" cmpd="sng">
              <a:solidFill>
                <a:srgbClr val="FF0000"/>
              </a:solidFill>
              <a:prstDash val="solid"/>
              <a:round/>
              <a:headEnd type="none" w="med" len="med"/>
              <a:tailEnd type="triangle" w="med" len="med"/>
            </a:ln>
          </p:spPr>
        </p:cxnSp>
        <p:cxnSp>
          <p:nvCxnSpPr>
            <p:cNvPr id="469" name="Google Shape;469;p46"/>
            <p:cNvCxnSpPr/>
            <p:nvPr/>
          </p:nvCxnSpPr>
          <p:spPr>
            <a:xfrm rot="-5400000">
              <a:off x="2611963" y="1238475"/>
              <a:ext cx="8700" cy="1849200"/>
            </a:xfrm>
            <a:prstGeom prst="straightConnector1">
              <a:avLst/>
            </a:prstGeom>
            <a:noFill/>
            <a:ln w="19050" cap="flat" cmpd="sng">
              <a:solidFill>
                <a:srgbClr val="FF0000"/>
              </a:solidFill>
              <a:prstDash val="solid"/>
              <a:round/>
              <a:headEnd type="none" w="med" len="med"/>
              <a:tailEnd type="triangle" w="med" len="med"/>
            </a:ln>
          </p:spPr>
        </p:cxnSp>
        <p:cxnSp>
          <p:nvCxnSpPr>
            <p:cNvPr id="470" name="Google Shape;470;p46"/>
            <p:cNvCxnSpPr/>
            <p:nvPr/>
          </p:nvCxnSpPr>
          <p:spPr>
            <a:xfrm rot="-5400000">
              <a:off x="2596463" y="1323100"/>
              <a:ext cx="8700" cy="1880400"/>
            </a:xfrm>
            <a:prstGeom prst="straightConnector1">
              <a:avLst/>
            </a:prstGeom>
            <a:noFill/>
            <a:ln w="19050" cap="flat" cmpd="sng">
              <a:solidFill>
                <a:srgbClr val="FF0000"/>
              </a:solidFill>
              <a:prstDash val="solid"/>
              <a:round/>
              <a:headEnd type="none" w="med" len="med"/>
              <a:tailEnd type="triangle" w="med" len="med"/>
            </a:ln>
          </p:spPr>
        </p:cxnSp>
      </p:grpSp>
      <p:sp>
        <p:nvSpPr>
          <p:cNvPr id="471" name="Google Shape;471;p46"/>
          <p:cNvSpPr txBox="1"/>
          <p:nvPr/>
        </p:nvSpPr>
        <p:spPr>
          <a:xfrm>
            <a:off x="733950" y="793763"/>
            <a:ext cx="1399200" cy="469800"/>
          </a:xfrm>
          <a:prstGeom prst="rect">
            <a:avLst/>
          </a:prstGeom>
          <a:solidFill>
            <a:schemeClr val="lt2"/>
          </a:solidFill>
          <a:ln w="2857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t>OAP</a:t>
            </a:r>
            <a:endParaRPr b="1"/>
          </a:p>
        </p:txBody>
      </p:sp>
      <p:cxnSp>
        <p:nvCxnSpPr>
          <p:cNvPr id="472" name="Google Shape;472;p46"/>
          <p:cNvCxnSpPr>
            <a:stCxn id="471" idx="2"/>
          </p:cNvCxnSpPr>
          <p:nvPr/>
        </p:nvCxnSpPr>
        <p:spPr>
          <a:xfrm>
            <a:off x="1433550" y="1263563"/>
            <a:ext cx="0" cy="303300"/>
          </a:xfrm>
          <a:prstGeom prst="straightConnector1">
            <a:avLst/>
          </a:prstGeom>
          <a:noFill/>
          <a:ln w="28575" cap="flat" cmpd="sng">
            <a:solidFill>
              <a:schemeClr val="accent6"/>
            </a:solidFill>
            <a:prstDash val="solid"/>
            <a:round/>
            <a:headEnd type="none" w="med" len="med"/>
            <a:tailEnd type="none" w="med" len="med"/>
          </a:ln>
        </p:spPr>
      </p:cxnSp>
      <p:sp>
        <p:nvSpPr>
          <p:cNvPr id="473" name="Google Shape;473;p46"/>
          <p:cNvSpPr txBox="1"/>
          <p:nvPr/>
        </p:nvSpPr>
        <p:spPr>
          <a:xfrm>
            <a:off x="3195600" y="793763"/>
            <a:ext cx="1399200" cy="469800"/>
          </a:xfrm>
          <a:prstGeom prst="rect">
            <a:avLst/>
          </a:prstGeom>
          <a:solidFill>
            <a:schemeClr val="lt2"/>
          </a:solidFill>
          <a:ln w="2857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t>Interferometer Rays</a:t>
            </a:r>
            <a:endParaRPr b="1"/>
          </a:p>
        </p:txBody>
      </p:sp>
      <p:cxnSp>
        <p:nvCxnSpPr>
          <p:cNvPr id="474" name="Google Shape;474;p46"/>
          <p:cNvCxnSpPr>
            <a:stCxn id="473" idx="2"/>
          </p:cNvCxnSpPr>
          <p:nvPr/>
        </p:nvCxnSpPr>
        <p:spPr>
          <a:xfrm flipH="1">
            <a:off x="3891600" y="1263563"/>
            <a:ext cx="3600" cy="868200"/>
          </a:xfrm>
          <a:prstGeom prst="straightConnector1">
            <a:avLst/>
          </a:prstGeom>
          <a:noFill/>
          <a:ln w="28575" cap="flat" cmpd="sng">
            <a:solidFill>
              <a:schemeClr val="accent6"/>
            </a:solidFill>
            <a:prstDash val="solid"/>
            <a:round/>
            <a:headEnd type="none" w="med" len="med"/>
            <a:tailEnd type="none" w="med" len="med"/>
          </a:ln>
        </p:spPr>
      </p:cxnSp>
      <p:sp>
        <p:nvSpPr>
          <p:cNvPr id="475" name="Google Shape;475;p46"/>
          <p:cNvSpPr txBox="1"/>
          <p:nvPr/>
        </p:nvSpPr>
        <p:spPr>
          <a:xfrm>
            <a:off x="733929" y="4401475"/>
            <a:ext cx="1399200" cy="469800"/>
          </a:xfrm>
          <a:prstGeom prst="rect">
            <a:avLst/>
          </a:prstGeom>
          <a:solidFill>
            <a:schemeClr val="lt2"/>
          </a:solidFill>
          <a:ln w="2857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t>Diode Block</a:t>
            </a:r>
            <a:endParaRPr b="1"/>
          </a:p>
        </p:txBody>
      </p:sp>
      <p:cxnSp>
        <p:nvCxnSpPr>
          <p:cNvPr id="476" name="Google Shape;476;p46"/>
          <p:cNvCxnSpPr>
            <a:endCxn id="475" idx="3"/>
          </p:cNvCxnSpPr>
          <p:nvPr/>
        </p:nvCxnSpPr>
        <p:spPr>
          <a:xfrm flipH="1">
            <a:off x="2133129" y="3787075"/>
            <a:ext cx="1510800" cy="849300"/>
          </a:xfrm>
          <a:prstGeom prst="straightConnector1">
            <a:avLst/>
          </a:prstGeom>
          <a:noFill/>
          <a:ln w="28575" cap="flat" cmpd="sng">
            <a:solidFill>
              <a:schemeClr val="accent6"/>
            </a:solidFill>
            <a:prstDash val="solid"/>
            <a:round/>
            <a:headEnd type="none" w="med" len="med"/>
            <a:tailEnd type="none" w="med" len="med"/>
          </a:ln>
        </p:spPr>
      </p:cxnSp>
      <p:sp>
        <p:nvSpPr>
          <p:cNvPr id="477" name="Google Shape;477;p46"/>
          <p:cNvSpPr txBox="1"/>
          <p:nvPr/>
        </p:nvSpPr>
        <p:spPr>
          <a:xfrm>
            <a:off x="3124629" y="4401475"/>
            <a:ext cx="1399200" cy="469800"/>
          </a:xfrm>
          <a:prstGeom prst="rect">
            <a:avLst/>
          </a:prstGeom>
          <a:solidFill>
            <a:schemeClr val="lt2"/>
          </a:solidFill>
          <a:ln w="2857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t>Chrome Half Sphere</a:t>
            </a:r>
            <a:endParaRPr b="1"/>
          </a:p>
        </p:txBody>
      </p:sp>
      <p:cxnSp>
        <p:nvCxnSpPr>
          <p:cNvPr id="478" name="Google Shape;478;p46"/>
          <p:cNvCxnSpPr>
            <a:endCxn id="477" idx="0"/>
          </p:cNvCxnSpPr>
          <p:nvPr/>
        </p:nvCxnSpPr>
        <p:spPr>
          <a:xfrm>
            <a:off x="3755229" y="3501175"/>
            <a:ext cx="69000" cy="900300"/>
          </a:xfrm>
          <a:prstGeom prst="straightConnector1">
            <a:avLst/>
          </a:prstGeom>
          <a:noFill/>
          <a:ln w="28575" cap="flat" cmpd="sng">
            <a:solidFill>
              <a:schemeClr val="accent6"/>
            </a:solidFill>
            <a:prstDash val="solid"/>
            <a:round/>
            <a:headEnd type="none" w="med" len="med"/>
            <a:tailEnd type="none" w="med" len="med"/>
          </a:ln>
        </p:spPr>
      </p:cxnSp>
      <p:sp>
        <p:nvSpPr>
          <p:cNvPr id="479" name="Google Shape;479;p46"/>
          <p:cNvSpPr/>
          <p:nvPr/>
        </p:nvSpPr>
        <p:spPr>
          <a:xfrm>
            <a:off x="5004950" y="4264100"/>
            <a:ext cx="3732900" cy="849300"/>
          </a:xfrm>
          <a:prstGeom prst="roundRect">
            <a:avLst>
              <a:gd name="adj" fmla="val 16667"/>
            </a:avLst>
          </a:prstGeom>
          <a:solidFill>
            <a:srgbClr val="7EE4D0"/>
          </a:solidFill>
          <a:ln w="9525" cap="flat" cmpd="sng">
            <a:solidFill>
              <a:schemeClr val="dk2"/>
            </a:solidFill>
            <a:prstDash val="solid"/>
            <a:round/>
            <a:headEnd type="none" w="sm" len="sm"/>
            <a:tailEnd type="none" w="sm" len="sm"/>
          </a:ln>
        </p:spPr>
        <p:txBody>
          <a:bodyPr spcFirstLastPara="1" wrap="square" lIns="0" tIns="0" rIns="0" bIns="0" anchor="t" anchorCtr="0">
            <a:noAutofit/>
          </a:bodyPr>
          <a:lstStyle/>
          <a:p>
            <a:pPr marL="457200" lvl="0" indent="0" algn="l" rtl="0">
              <a:spcBef>
                <a:spcPts val="0"/>
              </a:spcBef>
              <a:spcAft>
                <a:spcPts val="0"/>
              </a:spcAft>
              <a:buNone/>
            </a:pPr>
            <a:r>
              <a:rPr lang="en" sz="1600">
                <a:latin typeface="Average"/>
                <a:ea typeface="Average"/>
                <a:cs typeface="Average"/>
                <a:sym typeface="Average"/>
              </a:rPr>
              <a:t>       Focus shims [Z’]: 1.783 mm</a:t>
            </a:r>
            <a:endParaRPr sz="1600">
              <a:latin typeface="Average"/>
              <a:ea typeface="Average"/>
              <a:cs typeface="Average"/>
              <a:sym typeface="Average"/>
            </a:endParaRPr>
          </a:p>
          <a:p>
            <a:pPr marL="0" lvl="0" indent="0" algn="l" rtl="0">
              <a:spcBef>
                <a:spcPts val="0"/>
              </a:spcBef>
              <a:spcAft>
                <a:spcPts val="0"/>
              </a:spcAft>
              <a:buNone/>
            </a:pPr>
            <a:r>
              <a:rPr lang="en" sz="1600" b="1">
                <a:latin typeface="Average"/>
                <a:ea typeface="Average"/>
                <a:cs typeface="Average"/>
                <a:sym typeface="Average"/>
              </a:rPr>
              <a:t>Results    </a:t>
            </a:r>
            <a:r>
              <a:rPr lang="en" sz="1600">
                <a:latin typeface="Average"/>
                <a:ea typeface="Average"/>
                <a:cs typeface="Average"/>
                <a:sym typeface="Average"/>
              </a:rPr>
              <a:t>In-plane shims [Y’]: .315 mm</a:t>
            </a:r>
            <a:endParaRPr sz="1600">
              <a:latin typeface="Average"/>
              <a:ea typeface="Average"/>
              <a:cs typeface="Average"/>
              <a:sym typeface="Average"/>
            </a:endParaRPr>
          </a:p>
          <a:p>
            <a:pPr marL="457200" lvl="0" indent="0" algn="l" rtl="0">
              <a:spcBef>
                <a:spcPts val="0"/>
              </a:spcBef>
              <a:spcAft>
                <a:spcPts val="0"/>
              </a:spcAft>
              <a:buNone/>
            </a:pPr>
            <a:r>
              <a:rPr lang="en" sz="1600">
                <a:latin typeface="Average"/>
                <a:ea typeface="Average"/>
                <a:cs typeface="Average"/>
                <a:sym typeface="Average"/>
              </a:rPr>
              <a:t>       Out-of-plane shims[X’]: .725 mm</a:t>
            </a:r>
            <a:endParaRPr sz="1600">
              <a:latin typeface="Average"/>
              <a:ea typeface="Average"/>
              <a:cs typeface="Average"/>
              <a:sym typeface="Average"/>
            </a:endParaRPr>
          </a:p>
        </p:txBody>
      </p:sp>
      <p:grpSp>
        <p:nvGrpSpPr>
          <p:cNvPr id="480" name="Google Shape;480;p46"/>
          <p:cNvGrpSpPr/>
          <p:nvPr/>
        </p:nvGrpSpPr>
        <p:grpSpPr>
          <a:xfrm rot="1662166">
            <a:off x="4548736" y="3234124"/>
            <a:ext cx="1037433" cy="1097723"/>
            <a:chOff x="270045" y="3341556"/>
            <a:chExt cx="1037399" cy="1097687"/>
          </a:xfrm>
        </p:grpSpPr>
        <p:sp>
          <p:nvSpPr>
            <p:cNvPr id="481" name="Google Shape;481;p46"/>
            <p:cNvSpPr/>
            <p:nvPr/>
          </p:nvSpPr>
          <p:spPr>
            <a:xfrm>
              <a:off x="562550" y="4047175"/>
              <a:ext cx="126600" cy="114900"/>
            </a:xfrm>
            <a:prstGeom prst="flowChartSummingJunction">
              <a:avLst/>
            </a:prstGeom>
            <a:noFill/>
            <a:ln w="9525" cap="flat" cmpd="sng">
              <a:solidFill>
                <a:srgbClr val="9FC5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82" name="Google Shape;482;p46"/>
            <p:cNvCxnSpPr>
              <a:stCxn id="481" idx="0"/>
            </p:cNvCxnSpPr>
            <p:nvPr/>
          </p:nvCxnSpPr>
          <p:spPr>
            <a:xfrm rot="9136998" flipH="1">
              <a:off x="489233" y="3493008"/>
              <a:ext cx="287035" cy="517035"/>
            </a:xfrm>
            <a:prstGeom prst="straightConnector1">
              <a:avLst/>
            </a:prstGeom>
            <a:noFill/>
            <a:ln w="28575" cap="flat" cmpd="sng">
              <a:solidFill>
                <a:srgbClr val="9FC5E8"/>
              </a:solidFill>
              <a:prstDash val="solid"/>
              <a:round/>
              <a:headEnd type="none" w="med" len="med"/>
              <a:tailEnd type="triangle" w="med" len="med"/>
            </a:ln>
          </p:spPr>
        </p:cxnSp>
        <p:cxnSp>
          <p:nvCxnSpPr>
            <p:cNvPr id="483" name="Google Shape;483;p46"/>
            <p:cNvCxnSpPr>
              <a:stCxn id="481" idx="6"/>
            </p:cNvCxnSpPr>
            <p:nvPr/>
          </p:nvCxnSpPr>
          <p:spPr>
            <a:xfrm rot="-1662776">
              <a:off x="721607" y="3971095"/>
              <a:ext cx="508986" cy="265560"/>
            </a:xfrm>
            <a:prstGeom prst="straightConnector1">
              <a:avLst/>
            </a:prstGeom>
            <a:noFill/>
            <a:ln w="28575" cap="flat" cmpd="sng">
              <a:solidFill>
                <a:srgbClr val="9FC5E8"/>
              </a:solidFill>
              <a:prstDash val="solid"/>
              <a:round/>
              <a:headEnd type="none" w="med" len="med"/>
              <a:tailEnd type="triangle" w="med" len="med"/>
            </a:ln>
          </p:spPr>
        </p:cxnSp>
        <p:sp>
          <p:nvSpPr>
            <p:cNvPr id="484" name="Google Shape;484;p46"/>
            <p:cNvSpPr txBox="1"/>
            <p:nvPr/>
          </p:nvSpPr>
          <p:spPr>
            <a:xfrm>
              <a:off x="270045" y="3341556"/>
              <a:ext cx="369600" cy="375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rgbClr val="9FC5E8"/>
                  </a:solidFill>
                  <a:latin typeface="Average"/>
                  <a:ea typeface="Average"/>
                  <a:cs typeface="Average"/>
                  <a:sym typeface="Average"/>
                </a:rPr>
                <a:t>Y’</a:t>
              </a:r>
              <a:endParaRPr b="1">
                <a:solidFill>
                  <a:srgbClr val="9FC5E8"/>
                </a:solidFill>
                <a:latin typeface="Average"/>
                <a:ea typeface="Average"/>
                <a:cs typeface="Average"/>
                <a:sym typeface="Average"/>
              </a:endParaRPr>
            </a:p>
          </p:txBody>
        </p:sp>
        <p:sp>
          <p:nvSpPr>
            <p:cNvPr id="485" name="Google Shape;485;p46"/>
            <p:cNvSpPr txBox="1"/>
            <p:nvPr/>
          </p:nvSpPr>
          <p:spPr>
            <a:xfrm>
              <a:off x="971745" y="3729025"/>
              <a:ext cx="335700" cy="375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rgbClr val="9FC5E8"/>
                  </a:solidFill>
                  <a:latin typeface="Average"/>
                  <a:ea typeface="Average"/>
                  <a:cs typeface="Average"/>
                  <a:sym typeface="Average"/>
                </a:rPr>
                <a:t>Z’</a:t>
              </a:r>
              <a:endParaRPr b="1">
                <a:solidFill>
                  <a:srgbClr val="9FC5E8"/>
                </a:solidFill>
                <a:latin typeface="Average"/>
                <a:ea typeface="Average"/>
                <a:cs typeface="Average"/>
                <a:sym typeface="Average"/>
              </a:endParaRPr>
            </a:p>
          </p:txBody>
        </p:sp>
        <p:sp>
          <p:nvSpPr>
            <p:cNvPr id="486" name="Google Shape;486;p46"/>
            <p:cNvSpPr txBox="1"/>
            <p:nvPr/>
          </p:nvSpPr>
          <p:spPr>
            <a:xfrm>
              <a:off x="325222" y="4063643"/>
              <a:ext cx="363000" cy="375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rgbClr val="9FC5E8"/>
                  </a:solidFill>
                  <a:latin typeface="Average"/>
                  <a:ea typeface="Average"/>
                  <a:cs typeface="Average"/>
                  <a:sym typeface="Average"/>
                </a:rPr>
                <a:t>X’</a:t>
              </a:r>
              <a:endParaRPr b="1">
                <a:solidFill>
                  <a:srgbClr val="9FC5E8"/>
                </a:solidFill>
                <a:latin typeface="Average"/>
                <a:ea typeface="Average"/>
                <a:cs typeface="Average"/>
                <a:sym typeface="Average"/>
              </a:endParaRPr>
            </a:p>
          </p:txBody>
        </p:sp>
      </p:grpSp>
      <p:grpSp>
        <p:nvGrpSpPr>
          <p:cNvPr id="487" name="Google Shape;487;p46"/>
          <p:cNvGrpSpPr/>
          <p:nvPr/>
        </p:nvGrpSpPr>
        <p:grpSpPr>
          <a:xfrm>
            <a:off x="346050" y="3501163"/>
            <a:ext cx="966250" cy="956213"/>
            <a:chOff x="-19925" y="3348813"/>
            <a:chExt cx="966250" cy="956213"/>
          </a:xfrm>
        </p:grpSpPr>
        <p:sp>
          <p:nvSpPr>
            <p:cNvPr id="488" name="Google Shape;488;p46"/>
            <p:cNvSpPr/>
            <p:nvPr/>
          </p:nvSpPr>
          <p:spPr>
            <a:xfrm>
              <a:off x="562550" y="4047175"/>
              <a:ext cx="126600" cy="114900"/>
            </a:xfrm>
            <a:prstGeom prst="donut">
              <a:avLst>
                <a:gd name="adj" fmla="val 25000"/>
              </a:avLst>
            </a:prstGeom>
            <a:noFill/>
            <a:ln w="9525" cap="flat" cmpd="sng">
              <a:solidFill>
                <a:srgbClr val="9FC5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89" name="Google Shape;489;p46"/>
            <p:cNvCxnSpPr>
              <a:stCxn id="488" idx="0"/>
            </p:cNvCxnSpPr>
            <p:nvPr/>
          </p:nvCxnSpPr>
          <p:spPr>
            <a:xfrm rot="10800000">
              <a:off x="622550" y="3489775"/>
              <a:ext cx="3300" cy="557400"/>
            </a:xfrm>
            <a:prstGeom prst="straightConnector1">
              <a:avLst/>
            </a:prstGeom>
            <a:noFill/>
            <a:ln w="28575" cap="flat" cmpd="sng">
              <a:solidFill>
                <a:srgbClr val="9FC5E8"/>
              </a:solidFill>
              <a:prstDash val="solid"/>
              <a:round/>
              <a:headEnd type="none" w="med" len="med"/>
              <a:tailEnd type="triangle" w="med" len="med"/>
            </a:ln>
          </p:spPr>
        </p:cxnSp>
        <p:cxnSp>
          <p:nvCxnSpPr>
            <p:cNvPr id="490" name="Google Shape;490;p46"/>
            <p:cNvCxnSpPr>
              <a:stCxn id="488" idx="2"/>
            </p:cNvCxnSpPr>
            <p:nvPr/>
          </p:nvCxnSpPr>
          <p:spPr>
            <a:xfrm flipH="1">
              <a:off x="72050" y="4104625"/>
              <a:ext cx="490500" cy="1200"/>
            </a:xfrm>
            <a:prstGeom prst="straightConnector1">
              <a:avLst/>
            </a:prstGeom>
            <a:noFill/>
            <a:ln w="28575" cap="flat" cmpd="sng">
              <a:solidFill>
                <a:srgbClr val="9FC5E8"/>
              </a:solidFill>
              <a:prstDash val="solid"/>
              <a:round/>
              <a:headEnd type="none" w="med" len="med"/>
              <a:tailEnd type="triangle" w="med" len="med"/>
            </a:ln>
          </p:spPr>
        </p:cxnSp>
        <p:sp>
          <p:nvSpPr>
            <p:cNvPr id="491" name="Google Shape;491;p46"/>
            <p:cNvSpPr txBox="1"/>
            <p:nvPr/>
          </p:nvSpPr>
          <p:spPr>
            <a:xfrm>
              <a:off x="653825" y="3348813"/>
              <a:ext cx="278400" cy="349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rgbClr val="9FC5E8"/>
                  </a:solidFill>
                  <a:latin typeface="Average"/>
                  <a:ea typeface="Average"/>
                  <a:cs typeface="Average"/>
                  <a:sym typeface="Average"/>
                </a:rPr>
                <a:t>Y</a:t>
              </a:r>
              <a:endParaRPr b="1">
                <a:solidFill>
                  <a:srgbClr val="9FC5E8"/>
                </a:solidFill>
                <a:latin typeface="Average"/>
                <a:ea typeface="Average"/>
                <a:cs typeface="Average"/>
                <a:sym typeface="Average"/>
              </a:endParaRPr>
            </a:p>
          </p:txBody>
        </p:sp>
        <p:sp>
          <p:nvSpPr>
            <p:cNvPr id="492" name="Google Shape;492;p46"/>
            <p:cNvSpPr txBox="1"/>
            <p:nvPr/>
          </p:nvSpPr>
          <p:spPr>
            <a:xfrm>
              <a:off x="-19925" y="3730225"/>
              <a:ext cx="292500" cy="375600"/>
            </a:xfrm>
            <a:prstGeom prst="rect">
              <a:avLst/>
            </a:prstGeom>
            <a:noFill/>
            <a:ln>
              <a:noFill/>
            </a:ln>
          </p:spPr>
          <p:txBody>
            <a:bodyPr spcFirstLastPara="1" wrap="square" lIns="91425" tIns="91425" rIns="91425" bIns="91425" anchor="ctr" anchorCtr="0">
              <a:noAutofit/>
            </a:bodyPr>
            <a:lstStyle/>
            <a:p>
              <a:pPr marL="0" marR="0" lvl="0" indent="0" algn="ctr" rtl="0">
                <a:spcBef>
                  <a:spcPts val="0"/>
                </a:spcBef>
                <a:spcAft>
                  <a:spcPts val="0"/>
                </a:spcAft>
                <a:buNone/>
              </a:pPr>
              <a:r>
                <a:rPr lang="en" b="1">
                  <a:solidFill>
                    <a:srgbClr val="9FC5E8"/>
                  </a:solidFill>
                  <a:latin typeface="Average"/>
                  <a:ea typeface="Average"/>
                  <a:cs typeface="Average"/>
                  <a:sym typeface="Average"/>
                </a:rPr>
                <a:t>Z</a:t>
              </a:r>
              <a:endParaRPr b="1">
                <a:solidFill>
                  <a:srgbClr val="9FC5E8"/>
                </a:solidFill>
                <a:latin typeface="Average"/>
                <a:ea typeface="Average"/>
                <a:cs typeface="Average"/>
                <a:sym typeface="Average"/>
              </a:endParaRPr>
            </a:p>
          </p:txBody>
        </p:sp>
        <p:sp>
          <p:nvSpPr>
            <p:cNvPr id="493" name="Google Shape;493;p46"/>
            <p:cNvSpPr txBox="1"/>
            <p:nvPr/>
          </p:nvSpPr>
          <p:spPr>
            <a:xfrm>
              <a:off x="653825" y="3929425"/>
              <a:ext cx="292500" cy="375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rgbClr val="9FC5E8"/>
                  </a:solidFill>
                  <a:latin typeface="Average"/>
                  <a:ea typeface="Average"/>
                  <a:cs typeface="Average"/>
                  <a:sym typeface="Average"/>
                </a:rPr>
                <a:t>X</a:t>
              </a:r>
              <a:endParaRPr b="1">
                <a:solidFill>
                  <a:srgbClr val="9FC5E8"/>
                </a:solidFill>
                <a:latin typeface="Average"/>
                <a:ea typeface="Average"/>
                <a:cs typeface="Average"/>
                <a:sym typeface="Average"/>
              </a:endParaRPr>
            </a:p>
          </p:txBody>
        </p:sp>
      </p:gr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97"/>
        <p:cNvGrpSpPr/>
        <p:nvPr/>
      </p:nvGrpSpPr>
      <p:grpSpPr>
        <a:xfrm>
          <a:off x="0" y="0"/>
          <a:ext cx="0" cy="0"/>
          <a:chOff x="0" y="0"/>
          <a:chExt cx="0" cy="0"/>
        </a:xfrm>
      </p:grpSpPr>
      <p:sp>
        <p:nvSpPr>
          <p:cNvPr id="498" name="Google Shape;498;p47"/>
          <p:cNvSpPr txBox="1">
            <a:spLocks noGrp="1"/>
          </p:cNvSpPr>
          <p:nvPr>
            <p:ph type="body" idx="1"/>
          </p:nvPr>
        </p:nvSpPr>
        <p:spPr>
          <a:xfrm>
            <a:off x="5106325" y="1044850"/>
            <a:ext cx="3873600" cy="37665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Mount Diode Block w/ shims and remove Half Sphere</a:t>
            </a:r>
            <a:endParaRPr/>
          </a:p>
          <a:p>
            <a:pPr marL="457200" lvl="0" indent="-342900" algn="l" rtl="0">
              <a:spcBef>
                <a:spcPts val="0"/>
              </a:spcBef>
              <a:spcAft>
                <a:spcPts val="0"/>
              </a:spcAft>
              <a:buSzPts val="1800"/>
              <a:buChar char="●"/>
            </a:pPr>
            <a:r>
              <a:rPr lang="en"/>
              <a:t>Read return from pinhole surface to determine focus displacement</a:t>
            </a:r>
            <a:endParaRPr/>
          </a:p>
          <a:p>
            <a:pPr marL="914400" lvl="1" indent="-317500" algn="l" rtl="0">
              <a:spcBef>
                <a:spcPts val="0"/>
              </a:spcBef>
              <a:spcAft>
                <a:spcPts val="0"/>
              </a:spcAft>
              <a:buSzPts val="1400"/>
              <a:buChar char="○"/>
            </a:pPr>
            <a:r>
              <a:rPr lang="en"/>
              <a:t>Add/remove shims until focus (Z’), in-plane (Y’), and out-of-plane (X’) error satisfy MTF budget</a:t>
            </a:r>
            <a:endParaRPr/>
          </a:p>
          <a:p>
            <a:pPr marL="457200" lvl="0" indent="-342900" algn="l" rtl="0">
              <a:spcBef>
                <a:spcPts val="0"/>
              </a:spcBef>
              <a:spcAft>
                <a:spcPts val="0"/>
              </a:spcAft>
              <a:buSzPts val="1800"/>
              <a:buChar char="●"/>
            </a:pPr>
            <a:r>
              <a:rPr lang="en"/>
              <a:t>Lock Diode Block position and verify light is still passing through pinhole</a:t>
            </a:r>
            <a:endParaRPr/>
          </a:p>
        </p:txBody>
      </p:sp>
      <p:pic>
        <p:nvPicPr>
          <p:cNvPr id="499" name="Google Shape;499;p47"/>
          <p:cNvPicPr preferRelativeResize="0"/>
          <p:nvPr/>
        </p:nvPicPr>
        <p:blipFill rotWithShape="1">
          <a:blip r:embed="rId3" cstate="print">
            <a:alphaModFix/>
            <a:extLst>
              <a:ext uri="{28A0092B-C50C-407E-A947-70E740481C1C}">
                <a14:useLocalDpi xmlns:a14="http://schemas.microsoft.com/office/drawing/2010/main"/>
              </a:ext>
            </a:extLst>
          </a:blip>
          <a:srcRect l="35346" t="5046" r="21907" b="1495"/>
          <a:stretch/>
        </p:blipFill>
        <p:spPr>
          <a:xfrm rot="5400000">
            <a:off x="1250012" y="533738"/>
            <a:ext cx="2825826" cy="4633750"/>
          </a:xfrm>
          <a:prstGeom prst="rect">
            <a:avLst/>
          </a:prstGeom>
          <a:noFill/>
          <a:ln>
            <a:noFill/>
          </a:ln>
        </p:spPr>
      </p:pic>
      <p:sp>
        <p:nvSpPr>
          <p:cNvPr id="500" name="Google Shape;500;p47"/>
          <p:cNvSpPr txBox="1">
            <a:spLocks noGrp="1"/>
          </p:cNvSpPr>
          <p:nvPr>
            <p:ph type="title"/>
          </p:nvPr>
        </p:nvSpPr>
        <p:spPr>
          <a:xfrm>
            <a:off x="346050" y="8367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Methodology: Pinhole Displacement Characterization</a:t>
            </a:r>
            <a:endParaRPr/>
          </a:p>
        </p:txBody>
      </p:sp>
      <p:sp>
        <p:nvSpPr>
          <p:cNvPr id="501" name="Google Shape;501;p47"/>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35</a:t>
            </a:fld>
            <a:endParaRPr/>
          </a:p>
        </p:txBody>
      </p:sp>
      <p:cxnSp>
        <p:nvCxnSpPr>
          <p:cNvPr id="502" name="Google Shape;502;p47"/>
          <p:cNvCxnSpPr/>
          <p:nvPr/>
        </p:nvCxnSpPr>
        <p:spPr>
          <a:xfrm rot="10800000">
            <a:off x="1750200" y="2192225"/>
            <a:ext cx="3227700" cy="24000"/>
          </a:xfrm>
          <a:prstGeom prst="straightConnector1">
            <a:avLst/>
          </a:prstGeom>
          <a:noFill/>
          <a:ln w="19050" cap="flat" cmpd="sng">
            <a:solidFill>
              <a:srgbClr val="FF0000"/>
            </a:solidFill>
            <a:prstDash val="solid"/>
            <a:round/>
            <a:headEnd type="none" w="med" len="med"/>
            <a:tailEnd type="triangle" w="med" len="med"/>
          </a:ln>
        </p:spPr>
      </p:cxnSp>
      <p:cxnSp>
        <p:nvCxnSpPr>
          <p:cNvPr id="503" name="Google Shape;503;p47"/>
          <p:cNvCxnSpPr/>
          <p:nvPr/>
        </p:nvCxnSpPr>
        <p:spPr>
          <a:xfrm rot="10800000">
            <a:off x="1709100" y="2280800"/>
            <a:ext cx="3268800" cy="27300"/>
          </a:xfrm>
          <a:prstGeom prst="straightConnector1">
            <a:avLst/>
          </a:prstGeom>
          <a:noFill/>
          <a:ln w="19050" cap="flat" cmpd="sng">
            <a:solidFill>
              <a:srgbClr val="FF0000"/>
            </a:solidFill>
            <a:prstDash val="solid"/>
            <a:round/>
            <a:headEnd type="none" w="med" len="med"/>
            <a:tailEnd type="triangle" w="med" len="med"/>
          </a:ln>
        </p:spPr>
      </p:cxnSp>
      <p:cxnSp>
        <p:nvCxnSpPr>
          <p:cNvPr id="504" name="Google Shape;504;p47"/>
          <p:cNvCxnSpPr/>
          <p:nvPr/>
        </p:nvCxnSpPr>
        <p:spPr>
          <a:xfrm rot="10800000">
            <a:off x="1675925" y="2369700"/>
            <a:ext cx="3319200" cy="36000"/>
          </a:xfrm>
          <a:prstGeom prst="straightConnector1">
            <a:avLst/>
          </a:prstGeom>
          <a:noFill/>
          <a:ln w="19050" cap="flat" cmpd="sng">
            <a:solidFill>
              <a:srgbClr val="FF0000"/>
            </a:solidFill>
            <a:prstDash val="solid"/>
            <a:round/>
            <a:headEnd type="none" w="med" len="med"/>
            <a:tailEnd type="triangle" w="med" len="med"/>
          </a:ln>
        </p:spPr>
      </p:cxnSp>
      <p:cxnSp>
        <p:nvCxnSpPr>
          <p:cNvPr id="505" name="Google Shape;505;p47"/>
          <p:cNvCxnSpPr/>
          <p:nvPr/>
        </p:nvCxnSpPr>
        <p:spPr>
          <a:xfrm>
            <a:off x="1775576" y="2196652"/>
            <a:ext cx="2200500" cy="1388700"/>
          </a:xfrm>
          <a:prstGeom prst="straightConnector1">
            <a:avLst/>
          </a:prstGeom>
          <a:noFill/>
          <a:ln w="19050" cap="flat" cmpd="sng">
            <a:solidFill>
              <a:srgbClr val="FF0000"/>
            </a:solidFill>
            <a:prstDash val="solid"/>
            <a:round/>
            <a:headEnd type="none" w="med" len="med"/>
            <a:tailEnd type="triangle" w="med" len="med"/>
          </a:ln>
        </p:spPr>
      </p:cxnSp>
      <p:cxnSp>
        <p:nvCxnSpPr>
          <p:cNvPr id="506" name="Google Shape;506;p47"/>
          <p:cNvCxnSpPr/>
          <p:nvPr/>
        </p:nvCxnSpPr>
        <p:spPr>
          <a:xfrm>
            <a:off x="1738413" y="2279639"/>
            <a:ext cx="2232900" cy="1296900"/>
          </a:xfrm>
          <a:prstGeom prst="straightConnector1">
            <a:avLst/>
          </a:prstGeom>
          <a:noFill/>
          <a:ln w="19050" cap="flat" cmpd="sng">
            <a:solidFill>
              <a:srgbClr val="FF0000"/>
            </a:solidFill>
            <a:prstDash val="solid"/>
            <a:round/>
            <a:headEnd type="none" w="med" len="med"/>
            <a:tailEnd type="triangle" w="med" len="med"/>
          </a:ln>
        </p:spPr>
      </p:cxnSp>
      <p:cxnSp>
        <p:nvCxnSpPr>
          <p:cNvPr id="507" name="Google Shape;507;p47"/>
          <p:cNvCxnSpPr/>
          <p:nvPr/>
        </p:nvCxnSpPr>
        <p:spPr>
          <a:xfrm>
            <a:off x="1721891" y="2370172"/>
            <a:ext cx="2249400" cy="1201800"/>
          </a:xfrm>
          <a:prstGeom prst="straightConnector1">
            <a:avLst/>
          </a:prstGeom>
          <a:noFill/>
          <a:ln w="19050" cap="flat" cmpd="sng">
            <a:solidFill>
              <a:srgbClr val="FF0000"/>
            </a:solidFill>
            <a:prstDash val="solid"/>
            <a:round/>
            <a:headEnd type="none" w="med" len="med"/>
            <a:tailEnd type="triangle" w="med" len="med"/>
          </a:ln>
        </p:spPr>
      </p:cxnSp>
      <p:cxnSp>
        <p:nvCxnSpPr>
          <p:cNvPr id="508" name="Google Shape;508;p47"/>
          <p:cNvCxnSpPr/>
          <p:nvPr/>
        </p:nvCxnSpPr>
        <p:spPr>
          <a:xfrm rot="10800000">
            <a:off x="2575800" y="2704200"/>
            <a:ext cx="598500" cy="376500"/>
          </a:xfrm>
          <a:prstGeom prst="straightConnector1">
            <a:avLst/>
          </a:prstGeom>
          <a:noFill/>
          <a:ln w="19050" cap="flat" cmpd="sng">
            <a:solidFill>
              <a:srgbClr val="FF0000"/>
            </a:solidFill>
            <a:prstDash val="solid"/>
            <a:round/>
            <a:headEnd type="none" w="med" len="med"/>
            <a:tailEnd type="triangle" w="med" len="med"/>
          </a:ln>
        </p:spPr>
      </p:cxnSp>
      <p:cxnSp>
        <p:nvCxnSpPr>
          <p:cNvPr id="509" name="Google Shape;509;p47"/>
          <p:cNvCxnSpPr/>
          <p:nvPr/>
        </p:nvCxnSpPr>
        <p:spPr>
          <a:xfrm rot="10800000">
            <a:off x="2529025" y="2744800"/>
            <a:ext cx="728700" cy="417300"/>
          </a:xfrm>
          <a:prstGeom prst="straightConnector1">
            <a:avLst/>
          </a:prstGeom>
          <a:noFill/>
          <a:ln w="19050" cap="flat" cmpd="sng">
            <a:solidFill>
              <a:srgbClr val="FF0000"/>
            </a:solidFill>
            <a:prstDash val="solid"/>
            <a:round/>
            <a:headEnd type="none" w="med" len="med"/>
            <a:tailEnd type="triangle" w="med" len="med"/>
          </a:ln>
        </p:spPr>
      </p:cxnSp>
      <p:cxnSp>
        <p:nvCxnSpPr>
          <p:cNvPr id="510" name="Google Shape;510;p47"/>
          <p:cNvCxnSpPr/>
          <p:nvPr/>
        </p:nvCxnSpPr>
        <p:spPr>
          <a:xfrm rot="10800000">
            <a:off x="2495750" y="2786550"/>
            <a:ext cx="705000" cy="373500"/>
          </a:xfrm>
          <a:prstGeom prst="straightConnector1">
            <a:avLst/>
          </a:prstGeom>
          <a:noFill/>
          <a:ln w="19050" cap="flat" cmpd="sng">
            <a:solidFill>
              <a:srgbClr val="FF0000"/>
            </a:solidFill>
            <a:prstDash val="solid"/>
            <a:round/>
            <a:headEnd type="none" w="med" len="med"/>
            <a:tailEnd type="triangle" w="med" len="med"/>
          </a:ln>
        </p:spPr>
      </p:cxnSp>
      <p:cxnSp>
        <p:nvCxnSpPr>
          <p:cNvPr id="511" name="Google Shape;511;p47"/>
          <p:cNvCxnSpPr/>
          <p:nvPr/>
        </p:nvCxnSpPr>
        <p:spPr>
          <a:xfrm>
            <a:off x="1796216" y="2192869"/>
            <a:ext cx="1683300" cy="6000"/>
          </a:xfrm>
          <a:prstGeom prst="straightConnector1">
            <a:avLst/>
          </a:prstGeom>
          <a:noFill/>
          <a:ln w="19050" cap="flat" cmpd="sng">
            <a:solidFill>
              <a:srgbClr val="FF0000"/>
            </a:solidFill>
            <a:prstDash val="solid"/>
            <a:round/>
            <a:headEnd type="none" w="med" len="med"/>
            <a:tailEnd type="triangle" w="med" len="med"/>
          </a:ln>
        </p:spPr>
      </p:cxnSp>
      <p:cxnSp>
        <p:nvCxnSpPr>
          <p:cNvPr id="512" name="Google Shape;512;p47"/>
          <p:cNvCxnSpPr/>
          <p:nvPr/>
        </p:nvCxnSpPr>
        <p:spPr>
          <a:xfrm>
            <a:off x="1738413" y="2283466"/>
            <a:ext cx="1735200" cy="18900"/>
          </a:xfrm>
          <a:prstGeom prst="straightConnector1">
            <a:avLst/>
          </a:prstGeom>
          <a:noFill/>
          <a:ln w="19050" cap="flat" cmpd="sng">
            <a:solidFill>
              <a:srgbClr val="FF0000"/>
            </a:solidFill>
            <a:prstDash val="solid"/>
            <a:round/>
            <a:headEnd type="none" w="med" len="med"/>
            <a:tailEnd type="triangle" w="med" len="med"/>
          </a:ln>
        </p:spPr>
      </p:cxnSp>
      <p:cxnSp>
        <p:nvCxnSpPr>
          <p:cNvPr id="513" name="Google Shape;513;p47"/>
          <p:cNvCxnSpPr/>
          <p:nvPr/>
        </p:nvCxnSpPr>
        <p:spPr>
          <a:xfrm>
            <a:off x="1708967" y="2370151"/>
            <a:ext cx="1776000" cy="24000"/>
          </a:xfrm>
          <a:prstGeom prst="straightConnector1">
            <a:avLst/>
          </a:prstGeom>
          <a:noFill/>
          <a:ln w="19050" cap="flat" cmpd="sng">
            <a:solidFill>
              <a:srgbClr val="FF0000"/>
            </a:solidFill>
            <a:prstDash val="solid"/>
            <a:round/>
            <a:headEnd type="none" w="med" len="med"/>
            <a:tailEnd type="triangle" w="med" len="med"/>
          </a:ln>
        </p:spPr>
      </p:cxnSp>
      <p:sp>
        <p:nvSpPr>
          <p:cNvPr id="514" name="Google Shape;514;p47"/>
          <p:cNvSpPr txBox="1"/>
          <p:nvPr/>
        </p:nvSpPr>
        <p:spPr>
          <a:xfrm>
            <a:off x="746350" y="792375"/>
            <a:ext cx="1399200" cy="469800"/>
          </a:xfrm>
          <a:prstGeom prst="rect">
            <a:avLst/>
          </a:prstGeom>
          <a:solidFill>
            <a:schemeClr val="lt2"/>
          </a:solidFill>
          <a:ln w="2857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t>OAP</a:t>
            </a:r>
            <a:endParaRPr b="1"/>
          </a:p>
        </p:txBody>
      </p:sp>
      <p:sp>
        <p:nvSpPr>
          <p:cNvPr id="515" name="Google Shape;515;p47"/>
          <p:cNvSpPr txBox="1"/>
          <p:nvPr/>
        </p:nvSpPr>
        <p:spPr>
          <a:xfrm>
            <a:off x="3172850" y="792375"/>
            <a:ext cx="1399200" cy="469800"/>
          </a:xfrm>
          <a:prstGeom prst="rect">
            <a:avLst/>
          </a:prstGeom>
          <a:solidFill>
            <a:schemeClr val="lt2"/>
          </a:solidFill>
          <a:ln w="2857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t>Interferometer Rays</a:t>
            </a:r>
            <a:endParaRPr b="1"/>
          </a:p>
        </p:txBody>
      </p:sp>
      <p:sp>
        <p:nvSpPr>
          <p:cNvPr id="516" name="Google Shape;516;p47"/>
          <p:cNvSpPr txBox="1"/>
          <p:nvPr/>
        </p:nvSpPr>
        <p:spPr>
          <a:xfrm>
            <a:off x="746354" y="4439050"/>
            <a:ext cx="1399200" cy="469800"/>
          </a:xfrm>
          <a:prstGeom prst="rect">
            <a:avLst/>
          </a:prstGeom>
          <a:solidFill>
            <a:schemeClr val="lt2"/>
          </a:solidFill>
          <a:ln w="2857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t>Diode Block</a:t>
            </a:r>
            <a:endParaRPr b="1"/>
          </a:p>
        </p:txBody>
      </p:sp>
      <p:cxnSp>
        <p:nvCxnSpPr>
          <p:cNvPr id="517" name="Google Shape;517;p47"/>
          <p:cNvCxnSpPr/>
          <p:nvPr/>
        </p:nvCxnSpPr>
        <p:spPr>
          <a:xfrm>
            <a:off x="1445950" y="1262175"/>
            <a:ext cx="0" cy="440700"/>
          </a:xfrm>
          <a:prstGeom prst="straightConnector1">
            <a:avLst/>
          </a:prstGeom>
          <a:noFill/>
          <a:ln w="28575" cap="flat" cmpd="sng">
            <a:solidFill>
              <a:schemeClr val="accent6"/>
            </a:solidFill>
            <a:prstDash val="solid"/>
            <a:round/>
            <a:headEnd type="none" w="med" len="med"/>
            <a:tailEnd type="none" w="med" len="med"/>
          </a:ln>
        </p:spPr>
      </p:cxnSp>
      <p:cxnSp>
        <p:nvCxnSpPr>
          <p:cNvPr id="518" name="Google Shape;518;p47"/>
          <p:cNvCxnSpPr/>
          <p:nvPr/>
        </p:nvCxnSpPr>
        <p:spPr>
          <a:xfrm flipH="1">
            <a:off x="3867050" y="1262175"/>
            <a:ext cx="5400" cy="1018200"/>
          </a:xfrm>
          <a:prstGeom prst="straightConnector1">
            <a:avLst/>
          </a:prstGeom>
          <a:noFill/>
          <a:ln w="28575" cap="flat" cmpd="sng">
            <a:solidFill>
              <a:schemeClr val="accent6"/>
            </a:solidFill>
            <a:prstDash val="solid"/>
            <a:round/>
            <a:headEnd type="none" w="med" len="med"/>
            <a:tailEnd type="none" w="med" len="med"/>
          </a:ln>
        </p:spPr>
      </p:cxnSp>
      <p:cxnSp>
        <p:nvCxnSpPr>
          <p:cNvPr id="519" name="Google Shape;519;p47"/>
          <p:cNvCxnSpPr>
            <a:endCxn id="516" idx="3"/>
          </p:cNvCxnSpPr>
          <p:nvPr/>
        </p:nvCxnSpPr>
        <p:spPr>
          <a:xfrm flipH="1">
            <a:off x="2145554" y="3842050"/>
            <a:ext cx="1634700" cy="831900"/>
          </a:xfrm>
          <a:prstGeom prst="straightConnector1">
            <a:avLst/>
          </a:prstGeom>
          <a:noFill/>
          <a:ln w="28575" cap="flat" cmpd="sng">
            <a:solidFill>
              <a:schemeClr val="dk1"/>
            </a:solidFill>
            <a:prstDash val="solid"/>
            <a:round/>
            <a:headEnd type="none" w="med" len="med"/>
            <a:tailEnd type="none" w="med" len="med"/>
          </a:ln>
        </p:spPr>
      </p:cxnSp>
      <p:sp>
        <p:nvSpPr>
          <p:cNvPr id="520" name="Google Shape;520;p47"/>
          <p:cNvSpPr txBox="1"/>
          <p:nvPr/>
        </p:nvSpPr>
        <p:spPr>
          <a:xfrm>
            <a:off x="3034754" y="4439050"/>
            <a:ext cx="1399200" cy="469800"/>
          </a:xfrm>
          <a:prstGeom prst="rect">
            <a:avLst/>
          </a:prstGeom>
          <a:solidFill>
            <a:schemeClr val="lt2"/>
          </a:solidFill>
          <a:ln w="2857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t>Pinhole Disk</a:t>
            </a:r>
            <a:endParaRPr b="1"/>
          </a:p>
        </p:txBody>
      </p:sp>
      <p:cxnSp>
        <p:nvCxnSpPr>
          <p:cNvPr id="521" name="Google Shape;521;p47"/>
          <p:cNvCxnSpPr>
            <a:endCxn id="520" idx="0"/>
          </p:cNvCxnSpPr>
          <p:nvPr/>
        </p:nvCxnSpPr>
        <p:spPr>
          <a:xfrm flipH="1">
            <a:off x="3734354" y="3673150"/>
            <a:ext cx="188400" cy="765900"/>
          </a:xfrm>
          <a:prstGeom prst="straightConnector1">
            <a:avLst/>
          </a:prstGeom>
          <a:noFill/>
          <a:ln w="28575" cap="flat" cmpd="sng">
            <a:solidFill>
              <a:schemeClr val="accent6"/>
            </a:solidFill>
            <a:prstDash val="solid"/>
            <a:round/>
            <a:headEnd type="none" w="med" len="med"/>
            <a:tailEnd type="none" w="med" len="med"/>
          </a:ln>
        </p:spPr>
      </p:cxnSp>
      <p:sp>
        <p:nvSpPr>
          <p:cNvPr id="522" name="Google Shape;522;p47"/>
          <p:cNvSpPr/>
          <p:nvPr/>
        </p:nvSpPr>
        <p:spPr>
          <a:xfrm>
            <a:off x="5588050" y="4263525"/>
            <a:ext cx="3126900" cy="669300"/>
          </a:xfrm>
          <a:prstGeom prst="roundRect">
            <a:avLst>
              <a:gd name="adj" fmla="val 16667"/>
            </a:avLst>
          </a:prstGeom>
          <a:solidFill>
            <a:srgbClr val="7EE4D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600">
                <a:latin typeface="Average"/>
                <a:ea typeface="Average"/>
                <a:cs typeface="Average"/>
                <a:sym typeface="Average"/>
              </a:rPr>
              <a:t>False interferogram return observed from pinhole surface!</a:t>
            </a:r>
            <a:endParaRPr sz="1600">
              <a:latin typeface="Average"/>
              <a:ea typeface="Average"/>
              <a:cs typeface="Average"/>
              <a:sym typeface="Average"/>
            </a:endParaRPr>
          </a:p>
        </p:txBody>
      </p:sp>
      <p:grpSp>
        <p:nvGrpSpPr>
          <p:cNvPr id="523" name="Google Shape;523;p47"/>
          <p:cNvGrpSpPr/>
          <p:nvPr/>
        </p:nvGrpSpPr>
        <p:grpSpPr>
          <a:xfrm rot="1662166">
            <a:off x="4672661" y="3333087"/>
            <a:ext cx="1037433" cy="1097723"/>
            <a:chOff x="270045" y="3341556"/>
            <a:chExt cx="1037399" cy="1097687"/>
          </a:xfrm>
        </p:grpSpPr>
        <p:sp>
          <p:nvSpPr>
            <p:cNvPr id="524" name="Google Shape;524;p47"/>
            <p:cNvSpPr/>
            <p:nvPr/>
          </p:nvSpPr>
          <p:spPr>
            <a:xfrm>
              <a:off x="562550" y="4047175"/>
              <a:ext cx="126600" cy="114900"/>
            </a:xfrm>
            <a:prstGeom prst="flowChartSummingJunction">
              <a:avLst/>
            </a:prstGeom>
            <a:noFill/>
            <a:ln w="9525" cap="flat" cmpd="sng">
              <a:solidFill>
                <a:srgbClr val="9FC5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25" name="Google Shape;525;p47"/>
            <p:cNvCxnSpPr>
              <a:stCxn id="524" idx="0"/>
            </p:cNvCxnSpPr>
            <p:nvPr/>
          </p:nvCxnSpPr>
          <p:spPr>
            <a:xfrm rot="9136998" flipH="1">
              <a:off x="489233" y="3493008"/>
              <a:ext cx="287035" cy="517035"/>
            </a:xfrm>
            <a:prstGeom prst="straightConnector1">
              <a:avLst/>
            </a:prstGeom>
            <a:noFill/>
            <a:ln w="28575" cap="flat" cmpd="sng">
              <a:solidFill>
                <a:srgbClr val="9FC5E8"/>
              </a:solidFill>
              <a:prstDash val="solid"/>
              <a:round/>
              <a:headEnd type="none" w="med" len="med"/>
              <a:tailEnd type="triangle" w="med" len="med"/>
            </a:ln>
          </p:spPr>
        </p:cxnSp>
        <p:cxnSp>
          <p:nvCxnSpPr>
            <p:cNvPr id="526" name="Google Shape;526;p47"/>
            <p:cNvCxnSpPr>
              <a:stCxn id="524" idx="6"/>
            </p:cNvCxnSpPr>
            <p:nvPr/>
          </p:nvCxnSpPr>
          <p:spPr>
            <a:xfrm rot="-1660981">
              <a:off x="721676" y="3971245"/>
              <a:ext cx="508847" cy="265560"/>
            </a:xfrm>
            <a:prstGeom prst="straightConnector1">
              <a:avLst/>
            </a:prstGeom>
            <a:noFill/>
            <a:ln w="28575" cap="flat" cmpd="sng">
              <a:solidFill>
                <a:srgbClr val="9FC5E8"/>
              </a:solidFill>
              <a:prstDash val="solid"/>
              <a:round/>
              <a:headEnd type="none" w="med" len="med"/>
              <a:tailEnd type="triangle" w="med" len="med"/>
            </a:ln>
          </p:spPr>
        </p:cxnSp>
        <p:sp>
          <p:nvSpPr>
            <p:cNvPr id="527" name="Google Shape;527;p47"/>
            <p:cNvSpPr txBox="1"/>
            <p:nvPr/>
          </p:nvSpPr>
          <p:spPr>
            <a:xfrm>
              <a:off x="270045" y="3341556"/>
              <a:ext cx="369600" cy="375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rgbClr val="9FC5E8"/>
                  </a:solidFill>
                  <a:latin typeface="Average"/>
                  <a:ea typeface="Average"/>
                  <a:cs typeface="Average"/>
                  <a:sym typeface="Average"/>
                </a:rPr>
                <a:t>Y’</a:t>
              </a:r>
              <a:endParaRPr b="1">
                <a:solidFill>
                  <a:srgbClr val="9FC5E8"/>
                </a:solidFill>
                <a:latin typeface="Average"/>
                <a:ea typeface="Average"/>
                <a:cs typeface="Average"/>
                <a:sym typeface="Average"/>
              </a:endParaRPr>
            </a:p>
          </p:txBody>
        </p:sp>
        <p:sp>
          <p:nvSpPr>
            <p:cNvPr id="528" name="Google Shape;528;p47"/>
            <p:cNvSpPr txBox="1"/>
            <p:nvPr/>
          </p:nvSpPr>
          <p:spPr>
            <a:xfrm>
              <a:off x="971745" y="3729025"/>
              <a:ext cx="335700" cy="375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rgbClr val="9FC5E8"/>
                  </a:solidFill>
                  <a:latin typeface="Average"/>
                  <a:ea typeface="Average"/>
                  <a:cs typeface="Average"/>
                  <a:sym typeface="Average"/>
                </a:rPr>
                <a:t>Z’</a:t>
              </a:r>
              <a:endParaRPr b="1">
                <a:solidFill>
                  <a:srgbClr val="9FC5E8"/>
                </a:solidFill>
                <a:latin typeface="Average"/>
                <a:ea typeface="Average"/>
                <a:cs typeface="Average"/>
                <a:sym typeface="Average"/>
              </a:endParaRPr>
            </a:p>
          </p:txBody>
        </p:sp>
        <p:sp>
          <p:nvSpPr>
            <p:cNvPr id="529" name="Google Shape;529;p47"/>
            <p:cNvSpPr txBox="1"/>
            <p:nvPr/>
          </p:nvSpPr>
          <p:spPr>
            <a:xfrm>
              <a:off x="325222" y="4063643"/>
              <a:ext cx="363000" cy="375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rgbClr val="9FC5E8"/>
                  </a:solidFill>
                  <a:latin typeface="Average"/>
                  <a:ea typeface="Average"/>
                  <a:cs typeface="Average"/>
                  <a:sym typeface="Average"/>
                </a:rPr>
                <a:t>X’</a:t>
              </a:r>
              <a:endParaRPr b="1">
                <a:solidFill>
                  <a:srgbClr val="9FC5E8"/>
                </a:solidFill>
                <a:latin typeface="Average"/>
                <a:ea typeface="Average"/>
                <a:cs typeface="Average"/>
                <a:sym typeface="Average"/>
              </a:endParaRPr>
            </a:p>
          </p:txBody>
        </p:sp>
      </p:grpSp>
      <p:grpSp>
        <p:nvGrpSpPr>
          <p:cNvPr id="530" name="Google Shape;530;p47"/>
          <p:cNvGrpSpPr/>
          <p:nvPr/>
        </p:nvGrpSpPr>
        <p:grpSpPr>
          <a:xfrm>
            <a:off x="402950" y="3307313"/>
            <a:ext cx="966250" cy="956213"/>
            <a:chOff x="-19925" y="3348813"/>
            <a:chExt cx="966250" cy="956213"/>
          </a:xfrm>
        </p:grpSpPr>
        <p:sp>
          <p:nvSpPr>
            <p:cNvPr id="531" name="Google Shape;531;p47"/>
            <p:cNvSpPr/>
            <p:nvPr/>
          </p:nvSpPr>
          <p:spPr>
            <a:xfrm>
              <a:off x="562550" y="4047175"/>
              <a:ext cx="126600" cy="114900"/>
            </a:xfrm>
            <a:prstGeom prst="donut">
              <a:avLst>
                <a:gd name="adj" fmla="val 25000"/>
              </a:avLst>
            </a:prstGeom>
            <a:noFill/>
            <a:ln w="9525" cap="flat" cmpd="sng">
              <a:solidFill>
                <a:srgbClr val="9FC5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32" name="Google Shape;532;p47"/>
            <p:cNvCxnSpPr>
              <a:stCxn id="531" idx="0"/>
            </p:cNvCxnSpPr>
            <p:nvPr/>
          </p:nvCxnSpPr>
          <p:spPr>
            <a:xfrm rot="10800000">
              <a:off x="622550" y="3489775"/>
              <a:ext cx="3300" cy="557400"/>
            </a:xfrm>
            <a:prstGeom prst="straightConnector1">
              <a:avLst/>
            </a:prstGeom>
            <a:noFill/>
            <a:ln w="28575" cap="flat" cmpd="sng">
              <a:solidFill>
                <a:srgbClr val="9FC5E8"/>
              </a:solidFill>
              <a:prstDash val="solid"/>
              <a:round/>
              <a:headEnd type="none" w="med" len="med"/>
              <a:tailEnd type="triangle" w="med" len="med"/>
            </a:ln>
          </p:spPr>
        </p:cxnSp>
        <p:cxnSp>
          <p:nvCxnSpPr>
            <p:cNvPr id="533" name="Google Shape;533;p47"/>
            <p:cNvCxnSpPr>
              <a:stCxn id="531" idx="2"/>
            </p:cNvCxnSpPr>
            <p:nvPr/>
          </p:nvCxnSpPr>
          <p:spPr>
            <a:xfrm flipH="1">
              <a:off x="72050" y="4104625"/>
              <a:ext cx="490500" cy="1200"/>
            </a:xfrm>
            <a:prstGeom prst="straightConnector1">
              <a:avLst/>
            </a:prstGeom>
            <a:noFill/>
            <a:ln w="28575" cap="flat" cmpd="sng">
              <a:solidFill>
                <a:srgbClr val="9FC5E8"/>
              </a:solidFill>
              <a:prstDash val="solid"/>
              <a:round/>
              <a:headEnd type="none" w="med" len="med"/>
              <a:tailEnd type="triangle" w="med" len="med"/>
            </a:ln>
          </p:spPr>
        </p:cxnSp>
        <p:sp>
          <p:nvSpPr>
            <p:cNvPr id="534" name="Google Shape;534;p47"/>
            <p:cNvSpPr txBox="1"/>
            <p:nvPr/>
          </p:nvSpPr>
          <p:spPr>
            <a:xfrm>
              <a:off x="653825" y="3348813"/>
              <a:ext cx="278400" cy="349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rgbClr val="9FC5E8"/>
                  </a:solidFill>
                  <a:latin typeface="Average"/>
                  <a:ea typeface="Average"/>
                  <a:cs typeface="Average"/>
                  <a:sym typeface="Average"/>
                </a:rPr>
                <a:t>Y</a:t>
              </a:r>
              <a:endParaRPr b="1">
                <a:solidFill>
                  <a:srgbClr val="9FC5E8"/>
                </a:solidFill>
                <a:latin typeface="Average"/>
                <a:ea typeface="Average"/>
                <a:cs typeface="Average"/>
                <a:sym typeface="Average"/>
              </a:endParaRPr>
            </a:p>
          </p:txBody>
        </p:sp>
        <p:sp>
          <p:nvSpPr>
            <p:cNvPr id="535" name="Google Shape;535;p47"/>
            <p:cNvSpPr txBox="1"/>
            <p:nvPr/>
          </p:nvSpPr>
          <p:spPr>
            <a:xfrm>
              <a:off x="-19925" y="3730225"/>
              <a:ext cx="292500" cy="375600"/>
            </a:xfrm>
            <a:prstGeom prst="rect">
              <a:avLst/>
            </a:prstGeom>
            <a:noFill/>
            <a:ln>
              <a:noFill/>
            </a:ln>
          </p:spPr>
          <p:txBody>
            <a:bodyPr spcFirstLastPara="1" wrap="square" lIns="91425" tIns="91425" rIns="91425" bIns="91425" anchor="ctr" anchorCtr="0">
              <a:noAutofit/>
            </a:bodyPr>
            <a:lstStyle/>
            <a:p>
              <a:pPr marL="0" marR="0" lvl="0" indent="0" algn="ctr" rtl="0">
                <a:spcBef>
                  <a:spcPts val="0"/>
                </a:spcBef>
                <a:spcAft>
                  <a:spcPts val="0"/>
                </a:spcAft>
                <a:buNone/>
              </a:pPr>
              <a:r>
                <a:rPr lang="en" b="1">
                  <a:solidFill>
                    <a:srgbClr val="9FC5E8"/>
                  </a:solidFill>
                  <a:latin typeface="Average"/>
                  <a:ea typeface="Average"/>
                  <a:cs typeface="Average"/>
                  <a:sym typeface="Average"/>
                </a:rPr>
                <a:t>Z</a:t>
              </a:r>
              <a:endParaRPr b="1">
                <a:solidFill>
                  <a:srgbClr val="9FC5E8"/>
                </a:solidFill>
                <a:latin typeface="Average"/>
                <a:ea typeface="Average"/>
                <a:cs typeface="Average"/>
                <a:sym typeface="Average"/>
              </a:endParaRPr>
            </a:p>
          </p:txBody>
        </p:sp>
        <p:sp>
          <p:nvSpPr>
            <p:cNvPr id="536" name="Google Shape;536;p47"/>
            <p:cNvSpPr txBox="1"/>
            <p:nvPr/>
          </p:nvSpPr>
          <p:spPr>
            <a:xfrm>
              <a:off x="653825" y="3929425"/>
              <a:ext cx="292500" cy="375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rgbClr val="9FC5E8"/>
                  </a:solidFill>
                  <a:latin typeface="Average"/>
                  <a:ea typeface="Average"/>
                  <a:cs typeface="Average"/>
                  <a:sym typeface="Average"/>
                </a:rPr>
                <a:t>X</a:t>
              </a:r>
              <a:endParaRPr b="1">
                <a:solidFill>
                  <a:srgbClr val="9FC5E8"/>
                </a:solidFill>
                <a:latin typeface="Average"/>
                <a:ea typeface="Average"/>
                <a:cs typeface="Average"/>
                <a:sym typeface="Average"/>
              </a:endParaRPr>
            </a:p>
          </p:txBody>
        </p:sp>
      </p:gr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40"/>
        <p:cNvGrpSpPr/>
        <p:nvPr/>
      </p:nvGrpSpPr>
      <p:grpSpPr>
        <a:xfrm>
          <a:off x="0" y="0"/>
          <a:ext cx="0" cy="0"/>
          <a:chOff x="0" y="0"/>
          <a:chExt cx="0" cy="0"/>
        </a:xfrm>
      </p:grpSpPr>
      <p:sp>
        <p:nvSpPr>
          <p:cNvPr id="541" name="Google Shape;541;p48"/>
          <p:cNvSpPr txBox="1">
            <a:spLocks noGrp="1"/>
          </p:cNvSpPr>
          <p:nvPr>
            <p:ph type="title"/>
          </p:nvPr>
        </p:nvSpPr>
        <p:spPr>
          <a:xfrm>
            <a:off x="346050" y="8367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Results: Pinhole Displacement</a:t>
            </a:r>
            <a:endParaRPr/>
          </a:p>
        </p:txBody>
      </p:sp>
      <p:sp>
        <p:nvSpPr>
          <p:cNvPr id="542" name="Google Shape;542;p48"/>
          <p:cNvSpPr txBox="1">
            <a:spLocks noGrp="1"/>
          </p:cNvSpPr>
          <p:nvPr>
            <p:ph type="sldNum" idx="12"/>
          </p:nvPr>
        </p:nvSpPr>
        <p:spPr>
          <a:xfrm>
            <a:off x="8608125" y="47108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36</a:t>
            </a:fld>
            <a:endParaRPr/>
          </a:p>
        </p:txBody>
      </p:sp>
      <p:pic>
        <p:nvPicPr>
          <p:cNvPr id="543" name="Google Shape;543;p48"/>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346052" y="1022900"/>
            <a:ext cx="2211675" cy="2008676"/>
          </a:xfrm>
          <a:prstGeom prst="rect">
            <a:avLst/>
          </a:prstGeom>
          <a:noFill/>
          <a:ln>
            <a:noFill/>
          </a:ln>
        </p:spPr>
      </p:pic>
      <p:pic>
        <p:nvPicPr>
          <p:cNvPr id="544" name="Google Shape;544;p48"/>
          <p:cNvPicPr preferRelativeResize="0"/>
          <p:nvPr/>
        </p:nvPicPr>
        <p:blipFill>
          <a:blip r:embed="rId4">
            <a:alphaModFix/>
          </a:blip>
          <a:stretch>
            <a:fillRect/>
          </a:stretch>
        </p:blipFill>
        <p:spPr>
          <a:xfrm>
            <a:off x="5567475" y="1164420"/>
            <a:ext cx="3247125" cy="2501105"/>
          </a:xfrm>
          <a:prstGeom prst="rect">
            <a:avLst/>
          </a:prstGeom>
          <a:noFill/>
          <a:ln>
            <a:noFill/>
          </a:ln>
        </p:spPr>
      </p:pic>
      <p:pic>
        <p:nvPicPr>
          <p:cNvPr id="545" name="Google Shape;545;p48"/>
          <p:cNvPicPr preferRelativeResize="0"/>
          <p:nvPr/>
        </p:nvPicPr>
        <p:blipFill>
          <a:blip r:embed="rId5">
            <a:alphaModFix/>
          </a:blip>
          <a:stretch>
            <a:fillRect/>
          </a:stretch>
        </p:blipFill>
        <p:spPr>
          <a:xfrm>
            <a:off x="431841" y="3134882"/>
            <a:ext cx="2658922" cy="348690"/>
          </a:xfrm>
          <a:prstGeom prst="rect">
            <a:avLst/>
          </a:prstGeom>
          <a:noFill/>
          <a:ln>
            <a:noFill/>
          </a:ln>
        </p:spPr>
      </p:pic>
      <p:sp>
        <p:nvSpPr>
          <p:cNvPr id="546" name="Google Shape;546;p48"/>
          <p:cNvSpPr txBox="1"/>
          <p:nvPr/>
        </p:nvSpPr>
        <p:spPr>
          <a:xfrm>
            <a:off x="346041" y="3586885"/>
            <a:ext cx="6068700" cy="1381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500">
              <a:solidFill>
                <a:schemeClr val="accent3"/>
              </a:solidFill>
              <a:latin typeface="Average"/>
              <a:ea typeface="Average"/>
              <a:cs typeface="Average"/>
              <a:sym typeface="Average"/>
            </a:endParaRPr>
          </a:p>
          <a:p>
            <a:pPr marL="0" lvl="0" indent="0" algn="l" rtl="0">
              <a:spcBef>
                <a:spcPts val="0"/>
              </a:spcBef>
              <a:spcAft>
                <a:spcPts val="0"/>
              </a:spcAft>
              <a:buNone/>
            </a:pPr>
            <a:r>
              <a:rPr lang="en" sz="1500">
                <a:solidFill>
                  <a:schemeClr val="accent3"/>
                </a:solidFill>
                <a:latin typeface="Average"/>
                <a:ea typeface="Average"/>
                <a:cs typeface="Average"/>
                <a:sym typeface="Average"/>
              </a:rPr>
              <a:t>       : focus displacement error (600 μm)</a:t>
            </a:r>
            <a:endParaRPr sz="1500">
              <a:solidFill>
                <a:schemeClr val="accent3"/>
              </a:solidFill>
              <a:latin typeface="Average"/>
              <a:ea typeface="Average"/>
              <a:cs typeface="Average"/>
              <a:sym typeface="Average"/>
            </a:endParaRPr>
          </a:p>
          <a:p>
            <a:pPr marL="0" lvl="0" indent="0" algn="l" rtl="0">
              <a:spcBef>
                <a:spcPts val="0"/>
              </a:spcBef>
              <a:spcAft>
                <a:spcPts val="0"/>
              </a:spcAft>
              <a:buNone/>
            </a:pPr>
            <a:r>
              <a:rPr lang="en" sz="1500">
                <a:solidFill>
                  <a:schemeClr val="accent3"/>
                </a:solidFill>
                <a:latin typeface="Average"/>
                <a:ea typeface="Average"/>
                <a:cs typeface="Average"/>
                <a:sym typeface="Average"/>
              </a:rPr>
              <a:t>f/N : F-number of the system (f/2)</a:t>
            </a:r>
            <a:endParaRPr sz="1500">
              <a:solidFill>
                <a:schemeClr val="accent3"/>
              </a:solidFill>
              <a:latin typeface="Average"/>
              <a:ea typeface="Average"/>
              <a:cs typeface="Average"/>
              <a:sym typeface="Average"/>
            </a:endParaRPr>
          </a:p>
          <a:p>
            <a:pPr marL="0" lvl="0" indent="0" algn="l" rtl="0">
              <a:spcBef>
                <a:spcPts val="0"/>
              </a:spcBef>
              <a:spcAft>
                <a:spcPts val="0"/>
              </a:spcAft>
              <a:buNone/>
            </a:pPr>
            <a:r>
              <a:rPr lang="en" sz="1500">
                <a:solidFill>
                  <a:schemeClr val="accent3"/>
                </a:solidFill>
                <a:latin typeface="Average"/>
                <a:ea typeface="Average"/>
                <a:cs typeface="Average"/>
                <a:sym typeface="Average"/>
              </a:rPr>
              <a:t>m   : number of defocus rings across the aperture (29)</a:t>
            </a:r>
            <a:endParaRPr sz="1500">
              <a:solidFill>
                <a:schemeClr val="accent3"/>
              </a:solidFill>
              <a:latin typeface="Average"/>
              <a:ea typeface="Average"/>
              <a:cs typeface="Average"/>
              <a:sym typeface="Average"/>
            </a:endParaRPr>
          </a:p>
          <a:p>
            <a:pPr marL="0" lvl="0" indent="0" algn="l" rtl="0">
              <a:spcBef>
                <a:spcPts val="0"/>
              </a:spcBef>
              <a:spcAft>
                <a:spcPts val="0"/>
              </a:spcAft>
              <a:buNone/>
            </a:pPr>
            <a:r>
              <a:rPr lang="en" sz="1500">
                <a:solidFill>
                  <a:schemeClr val="accent3"/>
                </a:solidFill>
                <a:latin typeface="Average"/>
                <a:ea typeface="Average"/>
                <a:cs typeface="Average"/>
                <a:sym typeface="Average"/>
              </a:rPr>
              <a:t>λ    : wavelength of the interferometer beam (633 nm)</a:t>
            </a:r>
            <a:endParaRPr sz="1500">
              <a:solidFill>
                <a:schemeClr val="accent3"/>
              </a:solidFill>
              <a:latin typeface="Average"/>
              <a:ea typeface="Average"/>
              <a:cs typeface="Average"/>
              <a:sym typeface="Average"/>
            </a:endParaRPr>
          </a:p>
        </p:txBody>
      </p:sp>
      <p:pic>
        <p:nvPicPr>
          <p:cNvPr id="547" name="Google Shape;547;p48"/>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402616" y="3779414"/>
            <a:ext cx="303335" cy="348690"/>
          </a:xfrm>
          <a:prstGeom prst="rect">
            <a:avLst/>
          </a:prstGeom>
          <a:noFill/>
          <a:ln>
            <a:noFill/>
          </a:ln>
        </p:spPr>
      </p:pic>
      <p:sp>
        <p:nvSpPr>
          <p:cNvPr id="548" name="Google Shape;548;p48"/>
          <p:cNvSpPr txBox="1">
            <a:spLocks noGrp="1"/>
          </p:cNvSpPr>
          <p:nvPr>
            <p:ph type="body" idx="1"/>
          </p:nvPr>
        </p:nvSpPr>
        <p:spPr>
          <a:xfrm>
            <a:off x="3018400" y="1412338"/>
            <a:ext cx="2422800" cy="6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500"/>
              <a:t>False interferogram return from pinhole disk</a:t>
            </a:r>
            <a:endParaRPr sz="1500"/>
          </a:p>
          <a:p>
            <a:pPr marL="0" lvl="0" indent="0" algn="l" rtl="0">
              <a:spcBef>
                <a:spcPts val="1600"/>
              </a:spcBef>
              <a:spcAft>
                <a:spcPts val="1600"/>
              </a:spcAft>
              <a:buNone/>
            </a:pPr>
            <a:endParaRPr sz="1500"/>
          </a:p>
        </p:txBody>
      </p:sp>
      <p:sp>
        <p:nvSpPr>
          <p:cNvPr id="549" name="Google Shape;549;p48"/>
          <p:cNvSpPr txBox="1">
            <a:spLocks noGrp="1"/>
          </p:cNvSpPr>
          <p:nvPr>
            <p:ph type="body" idx="1"/>
          </p:nvPr>
        </p:nvSpPr>
        <p:spPr>
          <a:xfrm>
            <a:off x="3056800" y="2149600"/>
            <a:ext cx="2134800" cy="959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500"/>
              <a:t>Visualization of focused interferometer beams at pinhole disk </a:t>
            </a:r>
            <a:endParaRPr sz="1500"/>
          </a:p>
        </p:txBody>
      </p:sp>
      <p:sp>
        <p:nvSpPr>
          <p:cNvPr id="550" name="Google Shape;550;p48"/>
          <p:cNvSpPr/>
          <p:nvPr/>
        </p:nvSpPr>
        <p:spPr>
          <a:xfrm>
            <a:off x="2777198" y="1641688"/>
            <a:ext cx="241200" cy="120300"/>
          </a:xfrm>
          <a:prstGeom prst="lef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48"/>
          <p:cNvSpPr/>
          <p:nvPr/>
        </p:nvSpPr>
        <p:spPr>
          <a:xfrm>
            <a:off x="5102200" y="2511600"/>
            <a:ext cx="241200" cy="1203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52" name="Google Shape;552;p48"/>
          <p:cNvCxnSpPr/>
          <p:nvPr/>
        </p:nvCxnSpPr>
        <p:spPr>
          <a:xfrm>
            <a:off x="3018400" y="2119525"/>
            <a:ext cx="2211600" cy="4200"/>
          </a:xfrm>
          <a:prstGeom prst="straightConnector1">
            <a:avLst/>
          </a:prstGeom>
          <a:noFill/>
          <a:ln w="9525" cap="flat" cmpd="sng">
            <a:solidFill>
              <a:schemeClr val="dk2"/>
            </a:solidFill>
            <a:prstDash val="solid"/>
            <a:round/>
            <a:headEnd type="none" w="med" len="med"/>
            <a:tailEnd type="none" w="med" len="med"/>
          </a:ln>
        </p:spPr>
      </p:cxnSp>
      <p:sp>
        <p:nvSpPr>
          <p:cNvPr id="553" name="Google Shape;553;p48"/>
          <p:cNvSpPr txBox="1"/>
          <p:nvPr/>
        </p:nvSpPr>
        <p:spPr>
          <a:xfrm>
            <a:off x="777388" y="2631900"/>
            <a:ext cx="1452600" cy="309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0000"/>
                </a:solidFill>
                <a:latin typeface="Average"/>
                <a:ea typeface="Average"/>
                <a:cs typeface="Average"/>
                <a:sym typeface="Average"/>
              </a:rPr>
              <a:t>29 defocus rings</a:t>
            </a:r>
            <a:endParaRPr>
              <a:solidFill>
                <a:srgbClr val="FF0000"/>
              </a:solidFill>
              <a:latin typeface="Average"/>
              <a:ea typeface="Average"/>
              <a:cs typeface="Average"/>
              <a:sym typeface="Average"/>
            </a:endParaRPr>
          </a:p>
        </p:txBody>
      </p:sp>
      <p:sp>
        <p:nvSpPr>
          <p:cNvPr id="554" name="Google Shape;554;p48"/>
          <p:cNvSpPr txBox="1"/>
          <p:nvPr/>
        </p:nvSpPr>
        <p:spPr>
          <a:xfrm>
            <a:off x="3090775" y="3067400"/>
            <a:ext cx="1081200" cy="39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rgbClr val="F3F3F3"/>
                </a:solidFill>
                <a:latin typeface="Average"/>
                <a:ea typeface="Average"/>
                <a:cs typeface="Average"/>
                <a:sym typeface="Average"/>
              </a:rPr>
              <a:t>= 600 μm</a:t>
            </a:r>
            <a:endParaRPr sz="1800">
              <a:solidFill>
                <a:srgbClr val="F3F3F3"/>
              </a:solidFill>
              <a:latin typeface="Average"/>
              <a:ea typeface="Average"/>
              <a:cs typeface="Average"/>
              <a:sym typeface="Average"/>
            </a:endParaRPr>
          </a:p>
        </p:txBody>
      </p:sp>
      <p:cxnSp>
        <p:nvCxnSpPr>
          <p:cNvPr id="555" name="Google Shape;555;p48"/>
          <p:cNvCxnSpPr>
            <a:stCxn id="554" idx="3"/>
          </p:cNvCxnSpPr>
          <p:nvPr/>
        </p:nvCxnSpPr>
        <p:spPr>
          <a:xfrm rot="10800000" flipH="1">
            <a:off x="4171975" y="2822900"/>
            <a:ext cx="1527600" cy="441300"/>
          </a:xfrm>
          <a:prstGeom prst="straightConnector1">
            <a:avLst/>
          </a:prstGeom>
          <a:noFill/>
          <a:ln w="28575" cap="flat" cmpd="sng">
            <a:solidFill>
              <a:srgbClr val="FF0000"/>
            </a:solidFill>
            <a:prstDash val="solid"/>
            <a:round/>
            <a:headEnd type="none" w="med" len="med"/>
            <a:tailEnd type="triangle" w="med" len="med"/>
          </a:ln>
        </p:spPr>
      </p:cxnSp>
      <p:sp>
        <p:nvSpPr>
          <p:cNvPr id="556" name="Google Shape;556;p48"/>
          <p:cNvSpPr/>
          <p:nvPr/>
        </p:nvSpPr>
        <p:spPr>
          <a:xfrm>
            <a:off x="5516588" y="3743423"/>
            <a:ext cx="3348900" cy="738900"/>
          </a:xfrm>
          <a:prstGeom prst="roundRect">
            <a:avLst>
              <a:gd name="adj" fmla="val 16667"/>
            </a:avLst>
          </a:prstGeom>
          <a:solidFill>
            <a:srgbClr val="7EE4D0"/>
          </a:solidFill>
          <a:ln w="9525" cap="flat" cmpd="sng">
            <a:solidFill>
              <a:schemeClr val="dk2"/>
            </a:solidFill>
            <a:prstDash val="solid"/>
            <a:round/>
            <a:headEnd type="none" w="sm" len="sm"/>
            <a:tailEnd type="none" w="sm" len="sm"/>
          </a:ln>
        </p:spPr>
        <p:txBody>
          <a:bodyPr spcFirstLastPara="1" wrap="square" lIns="0" tIns="0" rIns="0" bIns="0" anchor="t" anchorCtr="0">
            <a:noAutofit/>
          </a:bodyPr>
          <a:lstStyle/>
          <a:p>
            <a:pPr marL="457200" lvl="0" indent="0" algn="l" rtl="0">
              <a:spcBef>
                <a:spcPts val="0"/>
              </a:spcBef>
              <a:spcAft>
                <a:spcPts val="0"/>
              </a:spcAft>
              <a:buNone/>
            </a:pPr>
            <a:r>
              <a:rPr lang="en" sz="1600">
                <a:latin typeface="Average"/>
                <a:ea typeface="Average"/>
                <a:cs typeface="Average"/>
                <a:sym typeface="Average"/>
              </a:rPr>
              <a:t>   </a:t>
            </a:r>
            <a:r>
              <a:rPr lang="en">
                <a:latin typeface="Average"/>
                <a:ea typeface="Average"/>
                <a:cs typeface="Average"/>
                <a:sym typeface="Average"/>
              </a:rPr>
              <a:t>Focus displacement: 600 μm</a:t>
            </a:r>
            <a:endParaRPr>
              <a:latin typeface="Average"/>
              <a:ea typeface="Average"/>
              <a:cs typeface="Average"/>
              <a:sym typeface="Average"/>
            </a:endParaRPr>
          </a:p>
          <a:p>
            <a:pPr marL="0" lvl="0" indent="0" algn="l" rtl="0">
              <a:spcBef>
                <a:spcPts val="0"/>
              </a:spcBef>
              <a:spcAft>
                <a:spcPts val="0"/>
              </a:spcAft>
              <a:buNone/>
            </a:pPr>
            <a:r>
              <a:rPr lang="en" b="1">
                <a:latin typeface="Average"/>
                <a:ea typeface="Average"/>
                <a:cs typeface="Average"/>
                <a:sym typeface="Average"/>
              </a:rPr>
              <a:t>Results  </a:t>
            </a:r>
            <a:r>
              <a:rPr lang="en">
                <a:latin typeface="Average"/>
                <a:ea typeface="Average"/>
                <a:cs typeface="Average"/>
                <a:sym typeface="Average"/>
              </a:rPr>
              <a:t>In-plane displacement: 158 μm</a:t>
            </a:r>
            <a:endParaRPr>
              <a:latin typeface="Average"/>
              <a:ea typeface="Average"/>
              <a:cs typeface="Average"/>
              <a:sym typeface="Average"/>
            </a:endParaRPr>
          </a:p>
          <a:p>
            <a:pPr marL="457200" lvl="0" indent="0" algn="l" rtl="0">
              <a:spcBef>
                <a:spcPts val="0"/>
              </a:spcBef>
              <a:spcAft>
                <a:spcPts val="0"/>
              </a:spcAft>
              <a:buNone/>
            </a:pPr>
            <a:r>
              <a:rPr lang="en">
                <a:latin typeface="Average"/>
                <a:ea typeface="Average"/>
                <a:cs typeface="Average"/>
                <a:sym typeface="Average"/>
              </a:rPr>
              <a:t>    Out-of-plane displacement: 158 μm</a:t>
            </a:r>
            <a:endParaRPr>
              <a:latin typeface="Average"/>
              <a:ea typeface="Average"/>
              <a:cs typeface="Average"/>
              <a:sym typeface="Average"/>
            </a:endParaRPr>
          </a:p>
        </p:txBody>
      </p:sp>
      <p:grpSp>
        <p:nvGrpSpPr>
          <p:cNvPr id="557" name="Google Shape;557;p48"/>
          <p:cNvGrpSpPr/>
          <p:nvPr/>
        </p:nvGrpSpPr>
        <p:grpSpPr>
          <a:xfrm rot="5400000">
            <a:off x="7087820" y="2135557"/>
            <a:ext cx="1060349" cy="1088456"/>
            <a:chOff x="267045" y="3344556"/>
            <a:chExt cx="1060349" cy="1088456"/>
          </a:xfrm>
        </p:grpSpPr>
        <p:sp>
          <p:nvSpPr>
            <p:cNvPr id="558" name="Google Shape;558;p48"/>
            <p:cNvSpPr/>
            <p:nvPr/>
          </p:nvSpPr>
          <p:spPr>
            <a:xfrm>
              <a:off x="562550" y="4047175"/>
              <a:ext cx="126600" cy="114900"/>
            </a:xfrm>
            <a:prstGeom prst="flowChartSummingJunction">
              <a:avLst/>
            </a:prstGeom>
            <a:noFill/>
            <a:ln w="9525" cap="flat" cmpd="sng">
              <a:solidFill>
                <a:srgbClr val="9FC5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59" name="Google Shape;559;p48"/>
            <p:cNvCxnSpPr>
              <a:stCxn id="558" idx="0"/>
            </p:cNvCxnSpPr>
            <p:nvPr/>
          </p:nvCxnSpPr>
          <p:spPr>
            <a:xfrm rot="-5400000">
              <a:off x="292100" y="3707125"/>
              <a:ext cx="673800" cy="6300"/>
            </a:xfrm>
            <a:prstGeom prst="straightConnector1">
              <a:avLst/>
            </a:prstGeom>
            <a:noFill/>
            <a:ln w="28575" cap="flat" cmpd="sng">
              <a:solidFill>
                <a:srgbClr val="9FC5E8"/>
              </a:solidFill>
              <a:prstDash val="solid"/>
              <a:round/>
              <a:headEnd type="none" w="med" len="med"/>
              <a:tailEnd type="triangle" w="med" len="med"/>
            </a:ln>
          </p:spPr>
        </p:cxnSp>
        <p:cxnSp>
          <p:nvCxnSpPr>
            <p:cNvPr id="560" name="Google Shape;560;p48"/>
            <p:cNvCxnSpPr>
              <a:stCxn id="558" idx="6"/>
            </p:cNvCxnSpPr>
            <p:nvPr/>
          </p:nvCxnSpPr>
          <p:spPr>
            <a:xfrm rot="-5400000">
              <a:off x="975500" y="3816775"/>
              <a:ext cx="1500" cy="574200"/>
            </a:xfrm>
            <a:prstGeom prst="straightConnector1">
              <a:avLst/>
            </a:prstGeom>
            <a:noFill/>
            <a:ln w="28575" cap="flat" cmpd="sng">
              <a:solidFill>
                <a:srgbClr val="9FC5E8"/>
              </a:solidFill>
              <a:prstDash val="solid"/>
              <a:round/>
              <a:headEnd type="none" w="med" len="med"/>
              <a:tailEnd type="triangle" w="med" len="med"/>
            </a:ln>
          </p:spPr>
        </p:cxnSp>
        <p:sp>
          <p:nvSpPr>
            <p:cNvPr id="561" name="Google Shape;561;p48"/>
            <p:cNvSpPr txBox="1"/>
            <p:nvPr/>
          </p:nvSpPr>
          <p:spPr>
            <a:xfrm rot="-5400000">
              <a:off x="270045" y="3341556"/>
              <a:ext cx="369600" cy="375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rgbClr val="9FC5E8"/>
                  </a:solidFill>
                  <a:latin typeface="Average"/>
                  <a:ea typeface="Average"/>
                  <a:cs typeface="Average"/>
                  <a:sym typeface="Average"/>
                </a:rPr>
                <a:t>Y’</a:t>
              </a:r>
              <a:endParaRPr b="1">
                <a:solidFill>
                  <a:srgbClr val="9FC5E8"/>
                </a:solidFill>
                <a:latin typeface="Average"/>
                <a:ea typeface="Average"/>
                <a:cs typeface="Average"/>
                <a:sym typeface="Average"/>
              </a:endParaRPr>
            </a:p>
          </p:txBody>
        </p:sp>
        <p:sp>
          <p:nvSpPr>
            <p:cNvPr id="562" name="Google Shape;562;p48"/>
            <p:cNvSpPr txBox="1"/>
            <p:nvPr/>
          </p:nvSpPr>
          <p:spPr>
            <a:xfrm rot="-5400000">
              <a:off x="971745" y="3729025"/>
              <a:ext cx="335700" cy="375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rgbClr val="9FC5E8"/>
                  </a:solidFill>
                  <a:latin typeface="Average"/>
                  <a:ea typeface="Average"/>
                  <a:cs typeface="Average"/>
                  <a:sym typeface="Average"/>
                </a:rPr>
                <a:t>Z’</a:t>
              </a:r>
              <a:endParaRPr b="1">
                <a:solidFill>
                  <a:srgbClr val="9FC5E8"/>
                </a:solidFill>
                <a:latin typeface="Average"/>
                <a:ea typeface="Average"/>
                <a:cs typeface="Average"/>
                <a:sym typeface="Average"/>
              </a:endParaRPr>
            </a:p>
          </p:txBody>
        </p:sp>
        <p:sp>
          <p:nvSpPr>
            <p:cNvPr id="563" name="Google Shape;563;p48"/>
            <p:cNvSpPr txBox="1"/>
            <p:nvPr/>
          </p:nvSpPr>
          <p:spPr>
            <a:xfrm rot="-5402841">
              <a:off x="325140" y="4063712"/>
              <a:ext cx="363000" cy="375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rgbClr val="9FC5E8"/>
                  </a:solidFill>
                  <a:latin typeface="Average"/>
                  <a:ea typeface="Average"/>
                  <a:cs typeface="Average"/>
                  <a:sym typeface="Average"/>
                </a:rPr>
                <a:t>X’</a:t>
              </a:r>
              <a:endParaRPr b="1">
                <a:solidFill>
                  <a:srgbClr val="9FC5E8"/>
                </a:solidFill>
                <a:latin typeface="Average"/>
                <a:ea typeface="Average"/>
                <a:cs typeface="Average"/>
                <a:sym typeface="Average"/>
              </a:endParaRPr>
            </a:p>
          </p:txBody>
        </p:sp>
      </p:gr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67"/>
        <p:cNvGrpSpPr/>
        <p:nvPr/>
      </p:nvGrpSpPr>
      <p:grpSpPr>
        <a:xfrm>
          <a:off x="0" y="0"/>
          <a:ext cx="0" cy="0"/>
          <a:chOff x="0" y="0"/>
          <a:chExt cx="0" cy="0"/>
        </a:xfrm>
      </p:grpSpPr>
      <p:sp>
        <p:nvSpPr>
          <p:cNvPr id="568" name="Google Shape;568;p49"/>
          <p:cNvSpPr txBox="1">
            <a:spLocks noGrp="1"/>
          </p:cNvSpPr>
          <p:nvPr>
            <p:ph type="title"/>
          </p:nvPr>
        </p:nvSpPr>
        <p:spPr>
          <a:xfrm>
            <a:off x="346050" y="8367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Results: Final MTF of Optics System</a:t>
            </a:r>
            <a:endParaRPr/>
          </a:p>
        </p:txBody>
      </p:sp>
      <p:sp>
        <p:nvSpPr>
          <p:cNvPr id="569" name="Google Shape;569;p49"/>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37</a:t>
            </a:fld>
            <a:endParaRPr/>
          </a:p>
        </p:txBody>
      </p:sp>
      <p:sp>
        <p:nvSpPr>
          <p:cNvPr id="570" name="Google Shape;570;p49"/>
          <p:cNvSpPr/>
          <p:nvPr/>
        </p:nvSpPr>
        <p:spPr>
          <a:xfrm>
            <a:off x="1150950" y="4705600"/>
            <a:ext cx="6910800" cy="344400"/>
          </a:xfrm>
          <a:prstGeom prst="roundRect">
            <a:avLst>
              <a:gd name="adj" fmla="val 16667"/>
            </a:avLst>
          </a:prstGeom>
          <a:solidFill>
            <a:srgbClr val="7EE4D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600">
                <a:latin typeface="Average"/>
                <a:ea typeface="Average"/>
                <a:cs typeface="Average"/>
                <a:sym typeface="Average"/>
              </a:rPr>
              <a:t>1 km vertical resolution is achievable with off the shelf optical components!</a:t>
            </a:r>
            <a:endParaRPr sz="1600">
              <a:latin typeface="Average"/>
              <a:ea typeface="Average"/>
              <a:cs typeface="Average"/>
              <a:sym typeface="Average"/>
            </a:endParaRPr>
          </a:p>
        </p:txBody>
      </p:sp>
      <p:sp>
        <p:nvSpPr>
          <p:cNvPr id="571" name="Google Shape;571;p49"/>
          <p:cNvSpPr txBox="1"/>
          <p:nvPr/>
        </p:nvSpPr>
        <p:spPr>
          <a:xfrm>
            <a:off x="3621900" y="2336225"/>
            <a:ext cx="364500" cy="278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a:latin typeface="Average"/>
                <a:ea typeface="Average"/>
                <a:cs typeface="Average"/>
                <a:sym typeface="Average"/>
              </a:rPr>
              <a:t>≈</a:t>
            </a:r>
            <a:endParaRPr sz="1600">
              <a:latin typeface="Average"/>
              <a:ea typeface="Average"/>
              <a:cs typeface="Average"/>
              <a:sym typeface="Average"/>
            </a:endParaRPr>
          </a:p>
        </p:txBody>
      </p:sp>
      <p:pic>
        <p:nvPicPr>
          <p:cNvPr id="572" name="Google Shape;572;p49"/>
          <p:cNvPicPr preferRelativeResize="0"/>
          <p:nvPr/>
        </p:nvPicPr>
        <p:blipFill>
          <a:blip r:embed="rId3">
            <a:alphaModFix/>
          </a:blip>
          <a:stretch>
            <a:fillRect/>
          </a:stretch>
        </p:blipFill>
        <p:spPr>
          <a:xfrm>
            <a:off x="216663" y="769938"/>
            <a:ext cx="8710675" cy="3822094"/>
          </a:xfrm>
          <a:prstGeom prst="rect">
            <a:avLst/>
          </a:prstGeom>
          <a:noFill/>
          <a:ln>
            <a:noFill/>
          </a:ln>
        </p:spPr>
      </p:pic>
      <p:sp>
        <p:nvSpPr>
          <p:cNvPr id="573" name="Google Shape;573;p49"/>
          <p:cNvSpPr/>
          <p:nvPr/>
        </p:nvSpPr>
        <p:spPr>
          <a:xfrm>
            <a:off x="2518175" y="2228850"/>
            <a:ext cx="1714500" cy="1039200"/>
          </a:xfrm>
          <a:prstGeom prst="roundRect">
            <a:avLst>
              <a:gd name="adj" fmla="val 16667"/>
            </a:avLst>
          </a:prstGeom>
          <a:solidFill>
            <a:srgbClr val="7EE4D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Average"/>
                <a:ea typeface="Average"/>
                <a:cs typeface="Average"/>
                <a:sym typeface="Average"/>
              </a:rPr>
              <a:t>Displacement results can be used to predict MTF at the pinhole</a:t>
            </a:r>
            <a:endParaRPr>
              <a:latin typeface="Average"/>
              <a:ea typeface="Average"/>
              <a:cs typeface="Average"/>
              <a:sym typeface="Average"/>
            </a:endParaRPr>
          </a:p>
        </p:txBody>
      </p:sp>
      <p:sp>
        <p:nvSpPr>
          <p:cNvPr id="574" name="Google Shape;574;p49"/>
          <p:cNvSpPr/>
          <p:nvPr/>
        </p:nvSpPr>
        <p:spPr>
          <a:xfrm>
            <a:off x="216675" y="1004000"/>
            <a:ext cx="4016100" cy="640200"/>
          </a:xfrm>
          <a:prstGeom prst="roundRect">
            <a:avLst>
              <a:gd name="adj" fmla="val 16667"/>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49"/>
          <p:cNvSpPr/>
          <p:nvPr/>
        </p:nvSpPr>
        <p:spPr>
          <a:xfrm>
            <a:off x="216675" y="1588650"/>
            <a:ext cx="4016100" cy="640200"/>
          </a:xfrm>
          <a:prstGeom prst="roundRect">
            <a:avLst>
              <a:gd name="adj" fmla="val 16667"/>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49"/>
          <p:cNvSpPr/>
          <p:nvPr/>
        </p:nvSpPr>
        <p:spPr>
          <a:xfrm>
            <a:off x="216675" y="3715925"/>
            <a:ext cx="7010100" cy="684900"/>
          </a:xfrm>
          <a:prstGeom prst="roundRect">
            <a:avLst>
              <a:gd name="adj" fmla="val 16667"/>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49"/>
          <p:cNvSpPr/>
          <p:nvPr/>
        </p:nvSpPr>
        <p:spPr>
          <a:xfrm>
            <a:off x="216675" y="2193150"/>
            <a:ext cx="4016100" cy="1110600"/>
          </a:xfrm>
          <a:prstGeom prst="roundRect">
            <a:avLst>
              <a:gd name="adj" fmla="val 16667"/>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74"/>
                                        </p:tgtEl>
                                        <p:attrNameLst>
                                          <p:attrName>style.visibility</p:attrName>
                                        </p:attrNameLst>
                                      </p:cBhvr>
                                      <p:to>
                                        <p:strVal val="visible"/>
                                      </p:to>
                                    </p:set>
                                    <p:animEffect transition="in" filter="fade">
                                      <p:cBhvr>
                                        <p:cTn id="7" dur="200"/>
                                        <p:tgtEl>
                                          <p:spTgt spid="57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75"/>
                                        </p:tgtEl>
                                        <p:attrNameLst>
                                          <p:attrName>style.visibility</p:attrName>
                                        </p:attrNameLst>
                                      </p:cBhvr>
                                      <p:to>
                                        <p:strVal val="visible"/>
                                      </p:to>
                                    </p:set>
                                    <p:animEffect transition="in" filter="fade">
                                      <p:cBhvr>
                                        <p:cTn id="12" dur="200"/>
                                        <p:tgtEl>
                                          <p:spTgt spid="575"/>
                                        </p:tgtEl>
                                      </p:cBhvr>
                                    </p:animEffect>
                                  </p:childTnLst>
                                </p:cTn>
                              </p:par>
                              <p:par>
                                <p:cTn id="13" presetID="10" presetClass="exit" presetSubtype="0" fill="hold" nodeType="withEffect">
                                  <p:stCondLst>
                                    <p:cond delay="0"/>
                                  </p:stCondLst>
                                  <p:childTnLst>
                                    <p:animEffect transition="out" filter="fade">
                                      <p:cBhvr>
                                        <p:cTn id="14" dur="200"/>
                                        <p:tgtEl>
                                          <p:spTgt spid="574"/>
                                        </p:tgtEl>
                                      </p:cBhvr>
                                    </p:animEffect>
                                    <p:set>
                                      <p:cBhvr>
                                        <p:cTn id="15" dur="1" fill="hold">
                                          <p:stCondLst>
                                            <p:cond delay="200"/>
                                          </p:stCondLst>
                                        </p:cTn>
                                        <p:tgtEl>
                                          <p:spTgt spid="574"/>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577"/>
                                        </p:tgtEl>
                                        <p:attrNameLst>
                                          <p:attrName>style.visibility</p:attrName>
                                        </p:attrNameLst>
                                      </p:cBhvr>
                                      <p:to>
                                        <p:strVal val="visible"/>
                                      </p:to>
                                    </p:set>
                                    <p:animEffect transition="in" filter="fade">
                                      <p:cBhvr>
                                        <p:cTn id="20" dur="200"/>
                                        <p:tgtEl>
                                          <p:spTgt spid="577"/>
                                        </p:tgtEl>
                                      </p:cBhvr>
                                    </p:animEffect>
                                  </p:childTnLst>
                                </p:cTn>
                              </p:par>
                              <p:par>
                                <p:cTn id="21" presetID="10" presetClass="entr" presetSubtype="0" fill="hold" nodeType="withEffect">
                                  <p:stCondLst>
                                    <p:cond delay="0"/>
                                  </p:stCondLst>
                                  <p:childTnLst>
                                    <p:set>
                                      <p:cBhvr>
                                        <p:cTn id="22" dur="1" fill="hold">
                                          <p:stCondLst>
                                            <p:cond delay="0"/>
                                          </p:stCondLst>
                                        </p:cTn>
                                        <p:tgtEl>
                                          <p:spTgt spid="573"/>
                                        </p:tgtEl>
                                        <p:attrNameLst>
                                          <p:attrName>style.visibility</p:attrName>
                                        </p:attrNameLst>
                                      </p:cBhvr>
                                      <p:to>
                                        <p:strVal val="visible"/>
                                      </p:to>
                                    </p:set>
                                    <p:animEffect transition="in" filter="fade">
                                      <p:cBhvr>
                                        <p:cTn id="23" dur="200"/>
                                        <p:tgtEl>
                                          <p:spTgt spid="573"/>
                                        </p:tgtEl>
                                      </p:cBhvr>
                                    </p:animEffect>
                                  </p:childTnLst>
                                </p:cTn>
                              </p:par>
                              <p:par>
                                <p:cTn id="24" presetID="10" presetClass="exit" presetSubtype="0" fill="hold" nodeType="withEffect">
                                  <p:stCondLst>
                                    <p:cond delay="0"/>
                                  </p:stCondLst>
                                  <p:childTnLst>
                                    <p:animEffect transition="out" filter="fade">
                                      <p:cBhvr>
                                        <p:cTn id="25" dur="200"/>
                                        <p:tgtEl>
                                          <p:spTgt spid="575"/>
                                        </p:tgtEl>
                                      </p:cBhvr>
                                    </p:animEffect>
                                    <p:set>
                                      <p:cBhvr>
                                        <p:cTn id="26" dur="1" fill="hold">
                                          <p:stCondLst>
                                            <p:cond delay="200"/>
                                          </p:stCondLst>
                                        </p:cTn>
                                        <p:tgtEl>
                                          <p:spTgt spid="57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576"/>
                                        </p:tgtEl>
                                        <p:attrNameLst>
                                          <p:attrName>style.visibility</p:attrName>
                                        </p:attrNameLst>
                                      </p:cBhvr>
                                      <p:to>
                                        <p:strVal val="visible"/>
                                      </p:to>
                                    </p:set>
                                    <p:animEffect transition="in" filter="fade">
                                      <p:cBhvr>
                                        <p:cTn id="31" dur="200"/>
                                        <p:tgtEl>
                                          <p:spTgt spid="576"/>
                                        </p:tgtEl>
                                      </p:cBhvr>
                                    </p:animEffect>
                                  </p:childTnLst>
                                </p:cTn>
                              </p:par>
                              <p:par>
                                <p:cTn id="32" presetID="10" presetClass="exit" presetSubtype="0" fill="hold" nodeType="withEffect">
                                  <p:stCondLst>
                                    <p:cond delay="0"/>
                                  </p:stCondLst>
                                  <p:childTnLst>
                                    <p:animEffect transition="out" filter="fade">
                                      <p:cBhvr>
                                        <p:cTn id="33" dur="200"/>
                                        <p:tgtEl>
                                          <p:spTgt spid="577"/>
                                        </p:tgtEl>
                                      </p:cBhvr>
                                    </p:animEffect>
                                    <p:set>
                                      <p:cBhvr>
                                        <p:cTn id="34" dur="1" fill="hold">
                                          <p:stCondLst>
                                            <p:cond delay="200"/>
                                          </p:stCondLst>
                                        </p:cTn>
                                        <p:tgtEl>
                                          <p:spTgt spid="577"/>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200"/>
                                        <p:tgtEl>
                                          <p:spTgt spid="573"/>
                                        </p:tgtEl>
                                      </p:cBhvr>
                                    </p:animEffect>
                                    <p:set>
                                      <p:cBhvr>
                                        <p:cTn id="37" dur="1" fill="hold">
                                          <p:stCondLst>
                                            <p:cond delay="200"/>
                                          </p:stCondLst>
                                        </p:cTn>
                                        <p:tgtEl>
                                          <p:spTgt spid="57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81"/>
        <p:cNvGrpSpPr/>
        <p:nvPr/>
      </p:nvGrpSpPr>
      <p:grpSpPr>
        <a:xfrm>
          <a:off x="0" y="0"/>
          <a:ext cx="0" cy="0"/>
          <a:chOff x="0" y="0"/>
          <a:chExt cx="0" cy="0"/>
        </a:xfrm>
      </p:grpSpPr>
      <p:sp>
        <p:nvSpPr>
          <p:cNvPr id="582" name="Google Shape;582;p50"/>
          <p:cNvSpPr txBox="1">
            <a:spLocks noGrp="1"/>
          </p:cNvSpPr>
          <p:nvPr>
            <p:ph type="title"/>
          </p:nvPr>
        </p:nvSpPr>
        <p:spPr>
          <a:xfrm>
            <a:off x="455925" y="8367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Simulated Results: Final Integration Test</a:t>
            </a:r>
            <a:endParaRPr/>
          </a:p>
        </p:txBody>
      </p:sp>
      <p:sp>
        <p:nvSpPr>
          <p:cNvPr id="583" name="Google Shape;583;p50"/>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38</a:t>
            </a:fld>
            <a:endParaRPr/>
          </a:p>
        </p:txBody>
      </p:sp>
      <p:sp>
        <p:nvSpPr>
          <p:cNvPr id="584" name="Google Shape;584;p50"/>
          <p:cNvSpPr txBox="1">
            <a:spLocks noGrp="1"/>
          </p:cNvSpPr>
          <p:nvPr>
            <p:ph type="body" idx="4294967295"/>
          </p:nvPr>
        </p:nvSpPr>
        <p:spPr>
          <a:xfrm>
            <a:off x="1514100" y="656372"/>
            <a:ext cx="6115800" cy="5727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a:t>Comparison: ATOC Skywatch Observatory Photometric Data</a:t>
            </a:r>
            <a:endParaRPr/>
          </a:p>
        </p:txBody>
      </p:sp>
      <p:pic>
        <p:nvPicPr>
          <p:cNvPr id="585" name="Google Shape;585;p50"/>
          <p:cNvPicPr preferRelativeResize="0"/>
          <p:nvPr/>
        </p:nvPicPr>
        <p:blipFill>
          <a:blip r:embed="rId3">
            <a:alphaModFix/>
          </a:blip>
          <a:stretch>
            <a:fillRect/>
          </a:stretch>
        </p:blipFill>
        <p:spPr>
          <a:xfrm>
            <a:off x="4572000" y="1229063"/>
            <a:ext cx="4114057" cy="3120663"/>
          </a:xfrm>
          <a:prstGeom prst="rect">
            <a:avLst/>
          </a:prstGeom>
          <a:noFill/>
          <a:ln>
            <a:noFill/>
          </a:ln>
        </p:spPr>
      </p:pic>
      <p:sp>
        <p:nvSpPr>
          <p:cNvPr id="586" name="Google Shape;586;p50"/>
          <p:cNvSpPr txBox="1">
            <a:spLocks noGrp="1"/>
          </p:cNvSpPr>
          <p:nvPr>
            <p:ph type="body" idx="4294967295"/>
          </p:nvPr>
        </p:nvSpPr>
        <p:spPr>
          <a:xfrm>
            <a:off x="374075" y="1086950"/>
            <a:ext cx="3873600" cy="37665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Same latitude, longitude, and season as integration testing</a:t>
            </a:r>
            <a:endParaRPr/>
          </a:p>
          <a:p>
            <a:pPr marL="457200" lvl="0" indent="-342900" algn="l" rtl="0">
              <a:spcBef>
                <a:spcPts val="0"/>
              </a:spcBef>
              <a:spcAft>
                <a:spcPts val="0"/>
              </a:spcAft>
              <a:buSzPts val="1800"/>
              <a:buChar char="●"/>
            </a:pPr>
            <a:r>
              <a:rPr lang="en"/>
              <a:t>1 min. sample frequency matches NanoSAM requirements</a:t>
            </a:r>
            <a:endParaRPr/>
          </a:p>
          <a:p>
            <a:pPr marL="457200" lvl="0" indent="-342900" algn="l" rtl="0">
              <a:spcBef>
                <a:spcPts val="0"/>
              </a:spcBef>
              <a:spcAft>
                <a:spcPts val="0"/>
              </a:spcAft>
              <a:buSzPts val="1800"/>
              <a:buChar char="●"/>
            </a:pPr>
            <a:r>
              <a:rPr lang="en"/>
              <a:t>Photometric data propagated through optical system to produce Langley Plot</a:t>
            </a:r>
            <a:endParaRPr/>
          </a:p>
          <a:p>
            <a:pPr marL="914400" lvl="1" indent="-317500" algn="l" rtl="0">
              <a:spcBef>
                <a:spcPts val="0"/>
              </a:spcBef>
              <a:spcAft>
                <a:spcPts val="0"/>
              </a:spcAft>
              <a:buSzPts val="1400"/>
              <a:buChar char="○"/>
            </a:pPr>
            <a:r>
              <a:rPr lang="en"/>
              <a:t>Demonstrates anticipated correlation of intensity to airmass</a:t>
            </a:r>
            <a:endParaRPr/>
          </a:p>
          <a:p>
            <a:pPr marL="914400" lvl="1" indent="-317500" algn="l" rtl="0">
              <a:spcBef>
                <a:spcPts val="0"/>
              </a:spcBef>
              <a:spcAft>
                <a:spcPts val="0"/>
              </a:spcAft>
              <a:buSzPts val="1400"/>
              <a:buChar char="○"/>
            </a:pPr>
            <a:r>
              <a:rPr lang="en"/>
              <a:t>Extrapolation to 0-airmass calibration condition possible</a:t>
            </a:r>
            <a:endParaRPr/>
          </a:p>
        </p:txBody>
      </p:sp>
      <p:pic>
        <p:nvPicPr>
          <p:cNvPr id="587" name="Google Shape;587;p50"/>
          <p:cNvPicPr preferRelativeResize="0"/>
          <p:nvPr/>
        </p:nvPicPr>
        <p:blipFill>
          <a:blip r:embed="rId4">
            <a:alphaModFix/>
          </a:blip>
          <a:stretch>
            <a:fillRect/>
          </a:stretch>
        </p:blipFill>
        <p:spPr>
          <a:xfrm>
            <a:off x="6028950" y="4431950"/>
            <a:ext cx="1200150" cy="180975"/>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91"/>
        <p:cNvGrpSpPr/>
        <p:nvPr/>
      </p:nvGrpSpPr>
      <p:grpSpPr>
        <a:xfrm>
          <a:off x="0" y="0"/>
          <a:ext cx="0" cy="0"/>
          <a:chOff x="0" y="0"/>
          <a:chExt cx="0" cy="0"/>
        </a:xfrm>
      </p:grpSpPr>
      <p:sp>
        <p:nvSpPr>
          <p:cNvPr id="592" name="Google Shape;592;p51"/>
          <p:cNvSpPr txBox="1">
            <a:spLocks noGrp="1"/>
          </p:cNvSpPr>
          <p:nvPr>
            <p:ph type="title"/>
          </p:nvPr>
        </p:nvSpPr>
        <p:spPr>
          <a:xfrm>
            <a:off x="671250" y="2141250"/>
            <a:ext cx="7852200" cy="861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Systems Engineering</a:t>
            </a:r>
            <a:endParaRPr/>
          </a:p>
        </p:txBody>
      </p:sp>
      <p:sp>
        <p:nvSpPr>
          <p:cNvPr id="593" name="Google Shape;593;p51"/>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39</a:t>
            </a:fld>
            <a:endParaRPr/>
          </a:p>
        </p:txBody>
      </p:sp>
    </p:spTree>
  </p:cSld>
  <p:clrMapOvr>
    <a:masterClrMapping/>
  </p:clrMapOvr>
  <mc:AlternateContent xmlns:mc="http://schemas.openxmlformats.org/markup-compatibility/2006" xmlns:p14="http://schemas.microsoft.com/office/powerpoint/2010/main">
    <mc:Choice Requires="p14">
      <p:transition spd="slow">
        <p14:flip dir="l"/>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16"/>
          <p:cNvSpPr txBox="1">
            <a:spLocks noGrp="1"/>
          </p:cNvSpPr>
          <p:nvPr>
            <p:ph type="title"/>
          </p:nvPr>
        </p:nvSpPr>
        <p:spPr>
          <a:xfrm>
            <a:off x="346050" y="8367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Project Statement</a:t>
            </a:r>
            <a:endParaRPr/>
          </a:p>
        </p:txBody>
      </p:sp>
      <p:sp>
        <p:nvSpPr>
          <p:cNvPr id="110" name="Google Shape;110;p16"/>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a:t>
            </a:fld>
            <a:endParaRPr/>
          </a:p>
        </p:txBody>
      </p:sp>
      <p:sp>
        <p:nvSpPr>
          <p:cNvPr id="111" name="Google Shape;111;p16"/>
          <p:cNvSpPr txBox="1"/>
          <p:nvPr/>
        </p:nvSpPr>
        <p:spPr>
          <a:xfrm>
            <a:off x="311700" y="1676850"/>
            <a:ext cx="8520600" cy="17898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None/>
            </a:pPr>
            <a:r>
              <a:rPr lang="en" sz="1800">
                <a:solidFill>
                  <a:srgbClr val="CACACA"/>
                </a:solidFill>
                <a:latin typeface="Average"/>
                <a:ea typeface="Average"/>
                <a:cs typeface="Average"/>
                <a:sym typeface="Average"/>
              </a:rPr>
              <a:t>The NanoSAM team will collaborate with engineers at Ball Aerospace Corporation to design, construct, and test a functioning optics system that is capable of </a:t>
            </a:r>
            <a:r>
              <a:rPr lang="en" sz="1800">
                <a:solidFill>
                  <a:srgbClr val="F4CCCC"/>
                </a:solidFill>
                <a:latin typeface="Average"/>
                <a:ea typeface="Average"/>
                <a:cs typeface="Average"/>
                <a:sym typeface="Average"/>
              </a:rPr>
              <a:t>measuring solar irradiance in a narrow spectral band around 1.02 𝜇m</a:t>
            </a:r>
            <a:r>
              <a:rPr lang="en" sz="1800">
                <a:solidFill>
                  <a:srgbClr val="CACACA"/>
                </a:solidFill>
                <a:latin typeface="Average"/>
                <a:ea typeface="Average"/>
                <a:cs typeface="Average"/>
                <a:sym typeface="Average"/>
              </a:rPr>
              <a:t> to obtain stratospheric aerosol concentrations data. An accompanying electronics system will also be produced for the purpose of collecting, packetizing, and outputting irradiance data.</a:t>
            </a:r>
            <a:endParaRPr sz="1800">
              <a:solidFill>
                <a:srgbClr val="CACACA"/>
              </a:solidFill>
              <a:latin typeface="Average"/>
              <a:ea typeface="Average"/>
              <a:cs typeface="Average"/>
              <a:sym typeface="Average"/>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97"/>
        <p:cNvGrpSpPr/>
        <p:nvPr/>
      </p:nvGrpSpPr>
      <p:grpSpPr>
        <a:xfrm>
          <a:off x="0" y="0"/>
          <a:ext cx="0" cy="0"/>
          <a:chOff x="0" y="0"/>
          <a:chExt cx="0" cy="0"/>
        </a:xfrm>
      </p:grpSpPr>
      <p:sp>
        <p:nvSpPr>
          <p:cNvPr id="598" name="Google Shape;598;p52"/>
          <p:cNvSpPr txBox="1">
            <a:spLocks noGrp="1"/>
          </p:cNvSpPr>
          <p:nvPr>
            <p:ph type="title"/>
          </p:nvPr>
        </p:nvSpPr>
        <p:spPr>
          <a:xfrm>
            <a:off x="455925" y="8367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Systems Engineering Summary</a:t>
            </a:r>
            <a:endParaRPr/>
          </a:p>
        </p:txBody>
      </p:sp>
      <p:sp>
        <p:nvSpPr>
          <p:cNvPr id="599" name="Google Shape;599;p52"/>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40</a:t>
            </a:fld>
            <a:endParaRPr/>
          </a:p>
        </p:txBody>
      </p:sp>
      <p:grpSp>
        <p:nvGrpSpPr>
          <p:cNvPr id="600" name="Google Shape;600;p52"/>
          <p:cNvGrpSpPr/>
          <p:nvPr/>
        </p:nvGrpSpPr>
        <p:grpSpPr>
          <a:xfrm>
            <a:off x="139400" y="907409"/>
            <a:ext cx="8948350" cy="4143646"/>
            <a:chOff x="139400" y="907409"/>
            <a:chExt cx="8948350" cy="4143646"/>
          </a:xfrm>
        </p:grpSpPr>
        <p:sp>
          <p:nvSpPr>
            <p:cNvPr id="601" name="Google Shape;601;p52"/>
            <p:cNvSpPr txBox="1"/>
            <p:nvPr/>
          </p:nvSpPr>
          <p:spPr>
            <a:xfrm>
              <a:off x="139400" y="938909"/>
              <a:ext cx="1298100" cy="793200"/>
            </a:xfrm>
            <a:prstGeom prst="rect">
              <a:avLst/>
            </a:prstGeom>
            <a:no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Average"/>
                  <a:ea typeface="Average"/>
                  <a:cs typeface="Average"/>
                  <a:sym typeface="Average"/>
                </a:rPr>
                <a:t>Meetings with customer to scope project</a:t>
              </a:r>
              <a:endParaRPr>
                <a:solidFill>
                  <a:srgbClr val="FFFFFF"/>
                </a:solidFill>
                <a:latin typeface="Average"/>
                <a:ea typeface="Average"/>
                <a:cs typeface="Average"/>
                <a:sym typeface="Average"/>
              </a:endParaRPr>
            </a:p>
          </p:txBody>
        </p:sp>
        <p:sp>
          <p:nvSpPr>
            <p:cNvPr id="602" name="Google Shape;602;p52"/>
            <p:cNvSpPr txBox="1"/>
            <p:nvPr/>
          </p:nvSpPr>
          <p:spPr>
            <a:xfrm>
              <a:off x="6568075" y="907409"/>
              <a:ext cx="1298100" cy="856200"/>
            </a:xfrm>
            <a:prstGeom prst="rect">
              <a:avLst/>
            </a:prstGeom>
            <a:noFill/>
            <a:ln w="9525"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9900"/>
                  </a:solidFill>
                  <a:latin typeface="Average"/>
                  <a:ea typeface="Average"/>
                  <a:cs typeface="Average"/>
                  <a:sym typeface="Average"/>
                </a:rPr>
                <a:t>Review of Project Performance</a:t>
              </a:r>
              <a:endParaRPr>
                <a:solidFill>
                  <a:srgbClr val="FF9900"/>
                </a:solidFill>
                <a:latin typeface="Average"/>
                <a:ea typeface="Average"/>
                <a:cs typeface="Average"/>
                <a:sym typeface="Average"/>
              </a:endParaRPr>
            </a:p>
          </p:txBody>
        </p:sp>
        <p:sp>
          <p:nvSpPr>
            <p:cNvPr id="603" name="Google Shape;603;p52"/>
            <p:cNvSpPr txBox="1"/>
            <p:nvPr/>
          </p:nvSpPr>
          <p:spPr>
            <a:xfrm>
              <a:off x="1443325" y="938909"/>
              <a:ext cx="1009500" cy="793200"/>
            </a:xfrm>
            <a:prstGeom prst="rect">
              <a:avLst/>
            </a:prstGeom>
            <a:no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Average"/>
                  <a:ea typeface="Average"/>
                  <a:cs typeface="Average"/>
                  <a:sym typeface="Average"/>
                </a:rPr>
                <a:t>CONOPS</a:t>
              </a:r>
              <a:endParaRPr>
                <a:solidFill>
                  <a:srgbClr val="FFFFFF"/>
                </a:solidFill>
                <a:latin typeface="Average"/>
                <a:ea typeface="Average"/>
                <a:cs typeface="Average"/>
                <a:sym typeface="Average"/>
              </a:endParaRPr>
            </a:p>
          </p:txBody>
        </p:sp>
        <p:sp>
          <p:nvSpPr>
            <p:cNvPr id="604" name="Google Shape;604;p52"/>
            <p:cNvSpPr txBox="1"/>
            <p:nvPr/>
          </p:nvSpPr>
          <p:spPr>
            <a:xfrm>
              <a:off x="1769425" y="1732109"/>
              <a:ext cx="1226100" cy="609900"/>
            </a:xfrm>
            <a:prstGeom prst="rect">
              <a:avLst/>
            </a:prstGeom>
            <a:no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Average"/>
                  <a:ea typeface="Average"/>
                  <a:cs typeface="Average"/>
                  <a:sym typeface="Average"/>
                </a:rPr>
                <a:t>Functional Requirements</a:t>
              </a:r>
              <a:endParaRPr>
                <a:solidFill>
                  <a:srgbClr val="FFFFFF"/>
                </a:solidFill>
                <a:latin typeface="Average"/>
                <a:ea typeface="Average"/>
                <a:cs typeface="Average"/>
                <a:sym typeface="Average"/>
              </a:endParaRPr>
            </a:p>
          </p:txBody>
        </p:sp>
        <p:sp>
          <p:nvSpPr>
            <p:cNvPr id="605" name="Google Shape;605;p52"/>
            <p:cNvSpPr txBox="1"/>
            <p:nvPr/>
          </p:nvSpPr>
          <p:spPr>
            <a:xfrm>
              <a:off x="2148025" y="2344355"/>
              <a:ext cx="1226100" cy="609900"/>
            </a:xfrm>
            <a:prstGeom prst="rect">
              <a:avLst/>
            </a:prstGeom>
            <a:no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Average"/>
                  <a:ea typeface="Average"/>
                  <a:cs typeface="Average"/>
                  <a:sym typeface="Average"/>
                </a:rPr>
                <a:t>Payload Requirements</a:t>
              </a:r>
              <a:endParaRPr>
                <a:solidFill>
                  <a:srgbClr val="FFFFFF"/>
                </a:solidFill>
                <a:latin typeface="Average"/>
                <a:ea typeface="Average"/>
                <a:cs typeface="Average"/>
                <a:sym typeface="Average"/>
              </a:endParaRPr>
            </a:p>
          </p:txBody>
        </p:sp>
        <p:sp>
          <p:nvSpPr>
            <p:cNvPr id="606" name="Google Shape;606;p52"/>
            <p:cNvSpPr txBox="1"/>
            <p:nvPr/>
          </p:nvSpPr>
          <p:spPr>
            <a:xfrm>
              <a:off x="2457275" y="2956609"/>
              <a:ext cx="1128000" cy="609900"/>
            </a:xfrm>
            <a:prstGeom prst="rect">
              <a:avLst/>
            </a:prstGeom>
            <a:no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Average"/>
                  <a:ea typeface="Average"/>
                  <a:cs typeface="Average"/>
                  <a:sym typeface="Average"/>
                </a:rPr>
                <a:t>Trade Studies</a:t>
              </a:r>
              <a:endParaRPr>
                <a:solidFill>
                  <a:srgbClr val="FFFFFF"/>
                </a:solidFill>
                <a:latin typeface="Average"/>
                <a:ea typeface="Average"/>
                <a:cs typeface="Average"/>
                <a:sym typeface="Average"/>
              </a:endParaRPr>
            </a:p>
          </p:txBody>
        </p:sp>
        <p:sp>
          <p:nvSpPr>
            <p:cNvPr id="607" name="Google Shape;607;p52"/>
            <p:cNvSpPr txBox="1"/>
            <p:nvPr/>
          </p:nvSpPr>
          <p:spPr>
            <a:xfrm>
              <a:off x="2775975" y="3568859"/>
              <a:ext cx="1226100" cy="498600"/>
            </a:xfrm>
            <a:prstGeom prst="rect">
              <a:avLst/>
            </a:prstGeom>
            <a:no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Average"/>
                  <a:ea typeface="Average"/>
                  <a:cs typeface="Average"/>
                  <a:sym typeface="Average"/>
                </a:rPr>
                <a:t>Detailed Design</a:t>
              </a:r>
              <a:endParaRPr>
                <a:solidFill>
                  <a:srgbClr val="FFFFFF"/>
                </a:solidFill>
                <a:latin typeface="Average"/>
                <a:ea typeface="Average"/>
                <a:cs typeface="Average"/>
                <a:sym typeface="Average"/>
              </a:endParaRPr>
            </a:p>
          </p:txBody>
        </p:sp>
        <p:sp>
          <p:nvSpPr>
            <p:cNvPr id="608" name="Google Shape;608;p52"/>
            <p:cNvSpPr txBox="1"/>
            <p:nvPr/>
          </p:nvSpPr>
          <p:spPr>
            <a:xfrm>
              <a:off x="3259650" y="4069809"/>
              <a:ext cx="2480100" cy="474000"/>
            </a:xfrm>
            <a:prstGeom prst="rect">
              <a:avLst/>
            </a:prstGeom>
            <a:no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Average"/>
                  <a:ea typeface="Average"/>
                  <a:cs typeface="Average"/>
                  <a:sym typeface="Average"/>
                </a:rPr>
                <a:t>Manufacturing &amp; Implementation</a:t>
              </a:r>
              <a:endParaRPr>
                <a:solidFill>
                  <a:srgbClr val="FFFFFF"/>
                </a:solidFill>
                <a:latin typeface="Average"/>
                <a:ea typeface="Average"/>
                <a:cs typeface="Average"/>
                <a:sym typeface="Average"/>
              </a:endParaRPr>
            </a:p>
          </p:txBody>
        </p:sp>
        <p:sp>
          <p:nvSpPr>
            <p:cNvPr id="609" name="Google Shape;609;p52"/>
            <p:cNvSpPr txBox="1"/>
            <p:nvPr/>
          </p:nvSpPr>
          <p:spPr>
            <a:xfrm>
              <a:off x="5352625" y="2996159"/>
              <a:ext cx="1738800" cy="572700"/>
            </a:xfrm>
            <a:prstGeom prst="rect">
              <a:avLst/>
            </a:prstGeom>
            <a:no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Average"/>
                  <a:ea typeface="Average"/>
                  <a:cs typeface="Average"/>
                  <a:sym typeface="Average"/>
                </a:rPr>
                <a:t>Subsystem Component Testing</a:t>
              </a:r>
              <a:endParaRPr>
                <a:solidFill>
                  <a:srgbClr val="FFFFFF"/>
                </a:solidFill>
                <a:latin typeface="Average"/>
                <a:ea typeface="Average"/>
                <a:cs typeface="Average"/>
                <a:sym typeface="Average"/>
              </a:endParaRPr>
            </a:p>
          </p:txBody>
        </p:sp>
        <p:sp>
          <p:nvSpPr>
            <p:cNvPr id="610" name="Google Shape;610;p52"/>
            <p:cNvSpPr txBox="1"/>
            <p:nvPr/>
          </p:nvSpPr>
          <p:spPr>
            <a:xfrm>
              <a:off x="7866175" y="907409"/>
              <a:ext cx="1104000" cy="856200"/>
            </a:xfrm>
            <a:prstGeom prst="rect">
              <a:avLst/>
            </a:prstGeom>
            <a:noFill/>
            <a:ln w="9525"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9900"/>
                  </a:solidFill>
                  <a:latin typeface="Average"/>
                  <a:ea typeface="Average"/>
                  <a:cs typeface="Average"/>
                  <a:sym typeface="Average"/>
                </a:rPr>
                <a:t>Handoff to Customer</a:t>
              </a:r>
              <a:endParaRPr>
                <a:solidFill>
                  <a:srgbClr val="FF9900"/>
                </a:solidFill>
                <a:latin typeface="Average"/>
                <a:ea typeface="Average"/>
                <a:cs typeface="Average"/>
                <a:sym typeface="Average"/>
              </a:endParaRPr>
            </a:p>
          </p:txBody>
        </p:sp>
        <p:sp>
          <p:nvSpPr>
            <p:cNvPr id="611" name="Google Shape;611;p52"/>
            <p:cNvSpPr txBox="1"/>
            <p:nvPr/>
          </p:nvSpPr>
          <p:spPr>
            <a:xfrm>
              <a:off x="6068300" y="1763609"/>
              <a:ext cx="1482300" cy="609900"/>
            </a:xfrm>
            <a:prstGeom prst="rect">
              <a:avLst/>
            </a:prstGeom>
            <a:noFill/>
            <a:ln w="9525"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9900"/>
                  </a:solidFill>
                  <a:latin typeface="Average"/>
                  <a:ea typeface="Average"/>
                  <a:cs typeface="Average"/>
                  <a:sym typeface="Average"/>
                </a:rPr>
                <a:t>Final Integration Test</a:t>
              </a:r>
              <a:endParaRPr>
                <a:solidFill>
                  <a:srgbClr val="FF9900"/>
                </a:solidFill>
                <a:latin typeface="Average"/>
                <a:ea typeface="Average"/>
                <a:cs typeface="Average"/>
                <a:sym typeface="Average"/>
              </a:endParaRPr>
            </a:p>
          </p:txBody>
        </p:sp>
        <p:sp>
          <p:nvSpPr>
            <p:cNvPr id="612" name="Google Shape;612;p52"/>
            <p:cNvSpPr txBox="1"/>
            <p:nvPr/>
          </p:nvSpPr>
          <p:spPr>
            <a:xfrm>
              <a:off x="5691125" y="2382461"/>
              <a:ext cx="1608900" cy="609900"/>
            </a:xfrm>
            <a:prstGeom prst="rect">
              <a:avLst/>
            </a:prstGeom>
            <a:no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Average"/>
                  <a:ea typeface="Average"/>
                  <a:cs typeface="Average"/>
                  <a:sym typeface="Average"/>
                </a:rPr>
                <a:t>Subsystem Verification</a:t>
              </a:r>
              <a:endParaRPr>
                <a:solidFill>
                  <a:srgbClr val="FFFFFF"/>
                </a:solidFill>
                <a:latin typeface="Average"/>
                <a:ea typeface="Average"/>
                <a:cs typeface="Average"/>
                <a:sym typeface="Average"/>
              </a:endParaRPr>
            </a:p>
          </p:txBody>
        </p:sp>
        <p:sp>
          <p:nvSpPr>
            <p:cNvPr id="613" name="Google Shape;613;p52"/>
            <p:cNvSpPr txBox="1"/>
            <p:nvPr/>
          </p:nvSpPr>
          <p:spPr>
            <a:xfrm>
              <a:off x="4960675" y="3568859"/>
              <a:ext cx="1566000" cy="498600"/>
            </a:xfrm>
            <a:prstGeom prst="rect">
              <a:avLst/>
            </a:prstGeom>
            <a:no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Average"/>
                  <a:ea typeface="Average"/>
                  <a:cs typeface="Average"/>
                  <a:sym typeface="Average"/>
                </a:rPr>
                <a:t>Manufacturing Changes</a:t>
              </a:r>
              <a:endParaRPr>
                <a:solidFill>
                  <a:srgbClr val="FFFFFF"/>
                </a:solidFill>
                <a:latin typeface="Average"/>
                <a:ea typeface="Average"/>
                <a:cs typeface="Average"/>
                <a:sym typeface="Average"/>
              </a:endParaRPr>
            </a:p>
          </p:txBody>
        </p:sp>
        <p:sp>
          <p:nvSpPr>
            <p:cNvPr id="614" name="Google Shape;614;p52"/>
            <p:cNvSpPr txBox="1"/>
            <p:nvPr/>
          </p:nvSpPr>
          <p:spPr>
            <a:xfrm>
              <a:off x="7348950" y="4069807"/>
              <a:ext cx="1738800" cy="572700"/>
            </a:xfrm>
            <a:prstGeom prst="rect">
              <a:avLst/>
            </a:prstGeom>
            <a:noFill/>
            <a:ln>
              <a:noFill/>
            </a:ln>
          </p:spPr>
          <p:txBody>
            <a:bodyPr spcFirstLastPara="1" wrap="square" lIns="91425" tIns="91425" rIns="91425" bIns="91425" anchor="t" anchorCtr="0">
              <a:noAutofit/>
            </a:bodyPr>
            <a:lstStyle/>
            <a:p>
              <a:pPr marL="457200" lvl="0" indent="-317500" algn="l" rtl="0">
                <a:spcBef>
                  <a:spcPts val="0"/>
                </a:spcBef>
                <a:spcAft>
                  <a:spcPts val="0"/>
                </a:spcAft>
                <a:buClr>
                  <a:srgbClr val="FF9900"/>
                </a:buClr>
                <a:buSzPts val="1400"/>
                <a:buFont typeface="Average"/>
                <a:buChar char="●"/>
              </a:pPr>
              <a:r>
                <a:rPr lang="en">
                  <a:solidFill>
                    <a:srgbClr val="FF9900"/>
                  </a:solidFill>
                  <a:latin typeface="Average"/>
                  <a:ea typeface="Average"/>
                  <a:cs typeface="Average"/>
                  <a:sym typeface="Average"/>
                </a:rPr>
                <a:t>Incomplete</a:t>
              </a:r>
              <a:endParaRPr>
                <a:solidFill>
                  <a:srgbClr val="FF9900"/>
                </a:solidFill>
                <a:latin typeface="Average"/>
                <a:ea typeface="Average"/>
                <a:cs typeface="Average"/>
                <a:sym typeface="Average"/>
              </a:endParaRPr>
            </a:p>
            <a:p>
              <a:pPr marL="457200" lvl="0" indent="-317500" algn="l" rtl="0">
                <a:spcBef>
                  <a:spcPts val="0"/>
                </a:spcBef>
                <a:spcAft>
                  <a:spcPts val="0"/>
                </a:spcAft>
                <a:buClr>
                  <a:srgbClr val="FFFFFF"/>
                </a:buClr>
                <a:buSzPts val="1400"/>
                <a:buFont typeface="Average"/>
                <a:buChar char="●"/>
              </a:pPr>
              <a:r>
                <a:rPr lang="en">
                  <a:solidFill>
                    <a:srgbClr val="FFFFFF"/>
                  </a:solidFill>
                  <a:latin typeface="Average"/>
                  <a:ea typeface="Average"/>
                  <a:cs typeface="Average"/>
                  <a:sym typeface="Average"/>
                </a:rPr>
                <a:t>Completed</a:t>
              </a:r>
              <a:endParaRPr>
                <a:solidFill>
                  <a:srgbClr val="FFFFFF"/>
                </a:solidFill>
                <a:latin typeface="Average"/>
                <a:ea typeface="Average"/>
                <a:cs typeface="Average"/>
                <a:sym typeface="Average"/>
              </a:endParaRPr>
            </a:p>
          </p:txBody>
        </p:sp>
        <p:sp>
          <p:nvSpPr>
            <p:cNvPr id="615" name="Google Shape;615;p52"/>
            <p:cNvSpPr txBox="1"/>
            <p:nvPr/>
          </p:nvSpPr>
          <p:spPr>
            <a:xfrm>
              <a:off x="669472" y="2956609"/>
              <a:ext cx="1407900" cy="609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accent3"/>
                  </a:solidFill>
                  <a:latin typeface="Average"/>
                  <a:ea typeface="Average"/>
                  <a:cs typeface="Average"/>
                  <a:sym typeface="Average"/>
                </a:rPr>
                <a:t>Project Definition</a:t>
              </a:r>
              <a:endParaRPr>
                <a:solidFill>
                  <a:schemeClr val="accent3"/>
                </a:solidFill>
                <a:latin typeface="Average"/>
                <a:ea typeface="Average"/>
                <a:cs typeface="Average"/>
                <a:sym typeface="Average"/>
              </a:endParaRPr>
            </a:p>
          </p:txBody>
        </p:sp>
        <p:cxnSp>
          <p:nvCxnSpPr>
            <p:cNvPr id="616" name="Google Shape;616;p52"/>
            <p:cNvCxnSpPr/>
            <p:nvPr/>
          </p:nvCxnSpPr>
          <p:spPr>
            <a:xfrm>
              <a:off x="1164750" y="1889809"/>
              <a:ext cx="1455300" cy="2556300"/>
            </a:xfrm>
            <a:prstGeom prst="straightConnector1">
              <a:avLst/>
            </a:prstGeom>
            <a:noFill/>
            <a:ln w="9525" cap="flat" cmpd="sng">
              <a:solidFill>
                <a:schemeClr val="dk2"/>
              </a:solidFill>
              <a:prstDash val="solid"/>
              <a:round/>
              <a:headEnd type="none" w="med" len="med"/>
              <a:tailEnd type="triangle" w="med" len="med"/>
            </a:ln>
          </p:spPr>
        </p:cxnSp>
        <p:cxnSp>
          <p:nvCxnSpPr>
            <p:cNvPr id="617" name="Google Shape;617;p52"/>
            <p:cNvCxnSpPr/>
            <p:nvPr/>
          </p:nvCxnSpPr>
          <p:spPr>
            <a:xfrm>
              <a:off x="3275000" y="4688995"/>
              <a:ext cx="2371800" cy="0"/>
            </a:xfrm>
            <a:prstGeom prst="straightConnector1">
              <a:avLst/>
            </a:prstGeom>
            <a:noFill/>
            <a:ln w="9525" cap="flat" cmpd="sng">
              <a:solidFill>
                <a:schemeClr val="dk2"/>
              </a:solidFill>
              <a:prstDash val="solid"/>
              <a:round/>
              <a:headEnd type="none" w="med" len="med"/>
              <a:tailEnd type="triangle" w="med" len="med"/>
            </a:ln>
          </p:spPr>
        </p:cxnSp>
        <p:cxnSp>
          <p:nvCxnSpPr>
            <p:cNvPr id="618" name="Google Shape;618;p52"/>
            <p:cNvCxnSpPr/>
            <p:nvPr/>
          </p:nvCxnSpPr>
          <p:spPr>
            <a:xfrm rot="10800000" flipH="1">
              <a:off x="6379350" y="1956130"/>
              <a:ext cx="2263800" cy="2577900"/>
            </a:xfrm>
            <a:prstGeom prst="straightConnector1">
              <a:avLst/>
            </a:prstGeom>
            <a:noFill/>
            <a:ln w="9525" cap="flat" cmpd="sng">
              <a:solidFill>
                <a:schemeClr val="dk2"/>
              </a:solidFill>
              <a:prstDash val="solid"/>
              <a:round/>
              <a:headEnd type="none" w="med" len="med"/>
              <a:tailEnd type="triangle" w="med" len="med"/>
            </a:ln>
          </p:spPr>
        </p:cxnSp>
        <p:sp>
          <p:nvSpPr>
            <p:cNvPr id="619" name="Google Shape;619;p52"/>
            <p:cNvSpPr txBox="1"/>
            <p:nvPr/>
          </p:nvSpPr>
          <p:spPr>
            <a:xfrm>
              <a:off x="7514397" y="2863009"/>
              <a:ext cx="1407900" cy="609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accent3"/>
                  </a:solidFill>
                  <a:latin typeface="Average"/>
                  <a:ea typeface="Average"/>
                  <a:cs typeface="Average"/>
                  <a:sym typeface="Average"/>
                </a:rPr>
                <a:t>Test &amp; Integration</a:t>
              </a:r>
              <a:endParaRPr>
                <a:solidFill>
                  <a:schemeClr val="accent3"/>
                </a:solidFill>
                <a:latin typeface="Average"/>
                <a:ea typeface="Average"/>
                <a:cs typeface="Average"/>
                <a:sym typeface="Average"/>
              </a:endParaRPr>
            </a:p>
          </p:txBody>
        </p:sp>
        <p:sp>
          <p:nvSpPr>
            <p:cNvPr id="620" name="Google Shape;620;p52"/>
            <p:cNvSpPr txBox="1"/>
            <p:nvPr/>
          </p:nvSpPr>
          <p:spPr>
            <a:xfrm>
              <a:off x="3756950" y="4657455"/>
              <a:ext cx="1407900" cy="393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accent3"/>
                  </a:solidFill>
                  <a:latin typeface="Average"/>
                  <a:ea typeface="Average"/>
                  <a:cs typeface="Average"/>
                  <a:sym typeface="Average"/>
                </a:rPr>
                <a:t>Time</a:t>
              </a:r>
              <a:endParaRPr>
                <a:solidFill>
                  <a:schemeClr val="accent3"/>
                </a:solidFill>
                <a:latin typeface="Average"/>
                <a:ea typeface="Average"/>
                <a:cs typeface="Average"/>
                <a:sym typeface="Average"/>
              </a:endParaRPr>
            </a:p>
          </p:txBody>
        </p:sp>
      </p:grpSp>
      <p:sp>
        <p:nvSpPr>
          <p:cNvPr id="621" name="Google Shape;621;p52"/>
          <p:cNvSpPr/>
          <p:nvPr/>
        </p:nvSpPr>
        <p:spPr>
          <a:xfrm>
            <a:off x="3294550" y="755700"/>
            <a:ext cx="2439900" cy="1425000"/>
          </a:xfrm>
          <a:prstGeom prst="leftArrow">
            <a:avLst>
              <a:gd name="adj1" fmla="val 50000"/>
              <a:gd name="adj2" fmla="val 50000"/>
            </a:avLst>
          </a:prstGeom>
          <a:solidFill>
            <a:srgbClr val="595959">
              <a:alpha val="58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solidFill>
                  <a:schemeClr val="accent3"/>
                </a:solidFill>
                <a:latin typeface="Average"/>
                <a:ea typeface="Average"/>
                <a:cs typeface="Average"/>
                <a:sym typeface="Average"/>
              </a:rPr>
              <a:t>Verification &amp; Validation</a:t>
            </a:r>
            <a:endParaRPr>
              <a:solidFill>
                <a:schemeClr val="accent3"/>
              </a:solidFill>
              <a:latin typeface="Average"/>
              <a:ea typeface="Average"/>
              <a:cs typeface="Average"/>
              <a:sym typeface="Average"/>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625"/>
        <p:cNvGrpSpPr/>
        <p:nvPr/>
      </p:nvGrpSpPr>
      <p:grpSpPr>
        <a:xfrm>
          <a:off x="0" y="0"/>
          <a:ext cx="0" cy="0"/>
          <a:chOff x="0" y="0"/>
          <a:chExt cx="0" cy="0"/>
        </a:xfrm>
      </p:grpSpPr>
      <p:sp>
        <p:nvSpPr>
          <p:cNvPr id="626" name="Google Shape;626;p53"/>
          <p:cNvSpPr txBox="1">
            <a:spLocks noGrp="1"/>
          </p:cNvSpPr>
          <p:nvPr>
            <p:ph type="title"/>
          </p:nvPr>
        </p:nvSpPr>
        <p:spPr>
          <a:xfrm>
            <a:off x="455925" y="8367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Systems Engineering Issues</a:t>
            </a:r>
            <a:endParaRPr/>
          </a:p>
        </p:txBody>
      </p:sp>
      <p:sp>
        <p:nvSpPr>
          <p:cNvPr id="627" name="Google Shape;627;p53"/>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41</a:t>
            </a:fld>
            <a:endParaRPr/>
          </a:p>
        </p:txBody>
      </p:sp>
      <p:sp>
        <p:nvSpPr>
          <p:cNvPr id="628" name="Google Shape;628;p53"/>
          <p:cNvSpPr txBox="1">
            <a:spLocks noGrp="1"/>
          </p:cNvSpPr>
          <p:nvPr>
            <p:ph type="body" idx="4294967295"/>
          </p:nvPr>
        </p:nvSpPr>
        <p:spPr>
          <a:xfrm>
            <a:off x="311700" y="1113900"/>
            <a:ext cx="8520600" cy="29157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Defining requirements </a:t>
            </a:r>
            <a:endParaRPr/>
          </a:p>
          <a:p>
            <a:pPr marL="914400" lvl="1" indent="-342900" algn="l" rtl="0">
              <a:spcBef>
                <a:spcPts val="0"/>
              </a:spcBef>
              <a:spcAft>
                <a:spcPts val="0"/>
              </a:spcAft>
              <a:buSzPts val="1800"/>
              <a:buChar char="○"/>
            </a:pPr>
            <a:r>
              <a:rPr lang="en" sz="1800"/>
              <a:t>Separating payload requirements and properties of system</a:t>
            </a:r>
            <a:endParaRPr sz="1800"/>
          </a:p>
          <a:p>
            <a:pPr marL="914400" lvl="1" indent="-342900" algn="l" rtl="0">
              <a:spcBef>
                <a:spcPts val="0"/>
              </a:spcBef>
              <a:spcAft>
                <a:spcPts val="0"/>
              </a:spcAft>
              <a:buSzPts val="1800"/>
              <a:buChar char="○"/>
            </a:pPr>
            <a:r>
              <a:rPr lang="en" sz="1800"/>
              <a:t>How to define requirements for a flexible project</a:t>
            </a:r>
            <a:endParaRPr sz="1800"/>
          </a:p>
          <a:p>
            <a:pPr marL="0" lvl="0" indent="0" algn="l" rtl="0">
              <a:spcBef>
                <a:spcPts val="0"/>
              </a:spcBef>
              <a:spcAft>
                <a:spcPts val="0"/>
              </a:spcAft>
              <a:buNone/>
            </a:pPr>
            <a:endParaRPr sz="1800"/>
          </a:p>
          <a:p>
            <a:pPr marL="457200" lvl="0" indent="-342900" algn="l" rtl="0">
              <a:spcBef>
                <a:spcPts val="1600"/>
              </a:spcBef>
              <a:spcAft>
                <a:spcPts val="0"/>
              </a:spcAft>
              <a:buSzPts val="1800"/>
              <a:buChar char="●"/>
            </a:pPr>
            <a:r>
              <a:rPr lang="en"/>
              <a:t>Alignment process took more resources than expected </a:t>
            </a:r>
            <a:endParaRPr/>
          </a:p>
          <a:p>
            <a:pPr marL="914400" lvl="1" indent="-317500" algn="l" rtl="0">
              <a:spcBef>
                <a:spcPts val="0"/>
              </a:spcBef>
              <a:spcAft>
                <a:spcPts val="0"/>
              </a:spcAft>
              <a:buSzPts val="1400"/>
              <a:buChar char="○"/>
            </a:pPr>
            <a:r>
              <a:rPr lang="en" sz="1800"/>
              <a:t>More resources need to be allocated to critical components of the project to minimize delays on rest of the project</a:t>
            </a:r>
            <a:endParaRPr sz="1800"/>
          </a:p>
          <a:p>
            <a:pPr marL="914400" lvl="1" indent="-342900" algn="l" rtl="0">
              <a:spcBef>
                <a:spcPts val="0"/>
              </a:spcBef>
              <a:spcAft>
                <a:spcPts val="0"/>
              </a:spcAft>
              <a:buSzPts val="1800"/>
              <a:buChar char="○"/>
            </a:pPr>
            <a:r>
              <a:rPr lang="en" sz="1800"/>
              <a:t>How to determine critical parts of the project at specific times</a:t>
            </a:r>
            <a:endParaRPr sz="1800"/>
          </a:p>
          <a:p>
            <a:pPr marL="457200" lvl="0" indent="0" algn="l" rtl="0">
              <a:spcBef>
                <a:spcPts val="1600"/>
              </a:spcBef>
              <a:spcAft>
                <a:spcPts val="1600"/>
              </a:spcAft>
              <a:buNone/>
            </a:pPr>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632"/>
        <p:cNvGrpSpPr/>
        <p:nvPr/>
      </p:nvGrpSpPr>
      <p:grpSpPr>
        <a:xfrm>
          <a:off x="0" y="0"/>
          <a:ext cx="0" cy="0"/>
          <a:chOff x="0" y="0"/>
          <a:chExt cx="0" cy="0"/>
        </a:xfrm>
      </p:grpSpPr>
      <p:sp>
        <p:nvSpPr>
          <p:cNvPr id="633" name="Google Shape;633;p54"/>
          <p:cNvSpPr txBox="1">
            <a:spLocks noGrp="1"/>
          </p:cNvSpPr>
          <p:nvPr>
            <p:ph type="title"/>
          </p:nvPr>
        </p:nvSpPr>
        <p:spPr>
          <a:xfrm>
            <a:off x="671250" y="2141250"/>
            <a:ext cx="7852200" cy="861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Project Management</a:t>
            </a:r>
            <a:endParaRPr/>
          </a:p>
        </p:txBody>
      </p:sp>
      <p:sp>
        <p:nvSpPr>
          <p:cNvPr id="634" name="Google Shape;634;p54"/>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42</a:t>
            </a:fld>
            <a:endParaRPr/>
          </a:p>
        </p:txBody>
      </p:sp>
    </p:spTree>
  </p:cSld>
  <p:clrMapOvr>
    <a:masterClrMapping/>
  </p:clrMapOvr>
  <mc:AlternateContent xmlns:mc="http://schemas.openxmlformats.org/markup-compatibility/2006" xmlns:p14="http://schemas.microsoft.com/office/powerpoint/2010/main">
    <mc:Choice Requires="p14">
      <p:transition spd="slow">
        <p14:flip dir="l"/>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638"/>
        <p:cNvGrpSpPr/>
        <p:nvPr/>
      </p:nvGrpSpPr>
      <p:grpSpPr>
        <a:xfrm>
          <a:off x="0" y="0"/>
          <a:ext cx="0" cy="0"/>
          <a:chOff x="0" y="0"/>
          <a:chExt cx="0" cy="0"/>
        </a:xfrm>
      </p:grpSpPr>
      <p:sp>
        <p:nvSpPr>
          <p:cNvPr id="639" name="Google Shape;639;p55"/>
          <p:cNvSpPr txBox="1">
            <a:spLocks noGrp="1"/>
          </p:cNvSpPr>
          <p:nvPr>
            <p:ph type="title"/>
          </p:nvPr>
        </p:nvSpPr>
        <p:spPr>
          <a:xfrm>
            <a:off x="455925" y="8367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Summary</a:t>
            </a:r>
            <a:endParaRPr/>
          </a:p>
        </p:txBody>
      </p:sp>
      <p:sp>
        <p:nvSpPr>
          <p:cNvPr id="640" name="Google Shape;640;p55"/>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43</a:t>
            </a:fld>
            <a:endParaRPr/>
          </a:p>
        </p:txBody>
      </p:sp>
      <p:sp>
        <p:nvSpPr>
          <p:cNvPr id="641" name="Google Shape;641;p55"/>
          <p:cNvSpPr txBox="1">
            <a:spLocks noGrp="1"/>
          </p:cNvSpPr>
          <p:nvPr>
            <p:ph type="body" idx="4294967295"/>
          </p:nvPr>
        </p:nvSpPr>
        <p:spPr>
          <a:xfrm>
            <a:off x="5640100" y="1311300"/>
            <a:ext cx="3054600" cy="1399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Success</a:t>
            </a:r>
            <a:endParaRPr/>
          </a:p>
          <a:p>
            <a:pPr marL="457200" lvl="0" indent="-330200" algn="l" rtl="0">
              <a:spcBef>
                <a:spcPts val="0"/>
              </a:spcBef>
              <a:spcAft>
                <a:spcPts val="0"/>
              </a:spcAft>
              <a:buSzPts val="1600"/>
              <a:buChar char="●"/>
            </a:pPr>
            <a:r>
              <a:rPr lang="en" sz="1600"/>
              <a:t>On schedule</a:t>
            </a:r>
            <a:endParaRPr sz="1600"/>
          </a:p>
          <a:p>
            <a:pPr marL="457200" lvl="0" indent="-330200" algn="l" rtl="0">
              <a:spcBef>
                <a:spcPts val="0"/>
              </a:spcBef>
              <a:spcAft>
                <a:spcPts val="0"/>
              </a:spcAft>
              <a:buSzPts val="1600"/>
              <a:buChar char="●"/>
            </a:pPr>
            <a:r>
              <a:rPr lang="en" sz="1600"/>
              <a:t>Teamwork</a:t>
            </a:r>
            <a:endParaRPr sz="1600"/>
          </a:p>
          <a:p>
            <a:pPr marL="457200" lvl="0" indent="-330200" algn="l" rtl="0">
              <a:spcBef>
                <a:spcPts val="0"/>
              </a:spcBef>
              <a:spcAft>
                <a:spcPts val="0"/>
              </a:spcAft>
              <a:buSzPts val="1600"/>
              <a:buChar char="●"/>
            </a:pPr>
            <a:r>
              <a:rPr lang="en" sz="1600"/>
              <a:t>Positive Environment</a:t>
            </a:r>
            <a:endParaRPr/>
          </a:p>
        </p:txBody>
      </p:sp>
      <p:pic>
        <p:nvPicPr>
          <p:cNvPr id="642" name="Google Shape;642;p55"/>
          <p:cNvPicPr preferRelativeResize="0"/>
          <p:nvPr/>
        </p:nvPicPr>
        <p:blipFill rotWithShape="1">
          <a:blip r:embed="rId3" cstate="print">
            <a:alphaModFix/>
            <a:extLst>
              <a:ext uri="{28A0092B-C50C-407E-A947-70E740481C1C}">
                <a14:useLocalDpi xmlns:a14="http://schemas.microsoft.com/office/drawing/2010/main"/>
              </a:ext>
            </a:extLst>
          </a:blip>
          <a:srcRect l="8050" t="7622" r="9127" b="7875"/>
          <a:stretch/>
        </p:blipFill>
        <p:spPr>
          <a:xfrm>
            <a:off x="309950" y="950849"/>
            <a:ext cx="4920401" cy="2823276"/>
          </a:xfrm>
          <a:prstGeom prst="rect">
            <a:avLst/>
          </a:prstGeom>
          <a:noFill/>
          <a:ln>
            <a:noFill/>
          </a:ln>
        </p:spPr>
      </p:pic>
      <p:sp>
        <p:nvSpPr>
          <p:cNvPr id="643" name="Google Shape;643;p55"/>
          <p:cNvSpPr txBox="1">
            <a:spLocks noGrp="1"/>
          </p:cNvSpPr>
          <p:nvPr>
            <p:ph type="body" idx="4294967295"/>
          </p:nvPr>
        </p:nvSpPr>
        <p:spPr>
          <a:xfrm>
            <a:off x="266275" y="3644200"/>
            <a:ext cx="2938200" cy="1036800"/>
          </a:xfrm>
          <a:prstGeom prst="rect">
            <a:avLst/>
          </a:prstGeom>
        </p:spPr>
        <p:txBody>
          <a:bodyPr spcFirstLastPara="1" wrap="square" lIns="91425" tIns="91425" rIns="91425" bIns="91425" anchor="t" anchorCtr="0">
            <a:noAutofit/>
          </a:bodyPr>
          <a:lstStyle/>
          <a:p>
            <a:pPr marL="457200" lvl="0" indent="-330200" algn="l" rtl="0">
              <a:spcBef>
                <a:spcPts val="0"/>
              </a:spcBef>
              <a:spcAft>
                <a:spcPts val="0"/>
              </a:spcAft>
              <a:buSzPts val="1600"/>
              <a:buChar char="●"/>
            </a:pPr>
            <a:r>
              <a:rPr lang="en" sz="1600"/>
              <a:t>Efficient</a:t>
            </a:r>
            <a:endParaRPr sz="1600"/>
          </a:p>
          <a:p>
            <a:pPr marL="457200" lvl="0" indent="-330200" algn="l" rtl="0">
              <a:spcBef>
                <a:spcPts val="0"/>
              </a:spcBef>
              <a:spcAft>
                <a:spcPts val="0"/>
              </a:spcAft>
              <a:buSzPts val="1600"/>
              <a:buChar char="●"/>
            </a:pPr>
            <a:r>
              <a:rPr lang="en" sz="1600"/>
              <a:t>Complete Documentation</a:t>
            </a:r>
            <a:endParaRPr sz="1600"/>
          </a:p>
          <a:p>
            <a:pPr marL="457200" lvl="0" indent="-330200" algn="l" rtl="0">
              <a:spcBef>
                <a:spcPts val="0"/>
              </a:spcBef>
              <a:spcAft>
                <a:spcPts val="0"/>
              </a:spcAft>
              <a:buSzPts val="1600"/>
              <a:buChar char="●"/>
            </a:pPr>
            <a:r>
              <a:rPr lang="en" sz="1600"/>
              <a:t>Flexible</a:t>
            </a:r>
            <a:endParaRPr sz="1600"/>
          </a:p>
          <a:p>
            <a:pPr marL="0" lvl="0" indent="0" algn="l" rtl="0">
              <a:spcBef>
                <a:spcPts val="0"/>
              </a:spcBef>
              <a:spcAft>
                <a:spcPts val="0"/>
              </a:spcAft>
              <a:buNone/>
            </a:pPr>
            <a:endParaRPr sz="1600"/>
          </a:p>
          <a:p>
            <a:pPr marL="0" lvl="0" indent="0" algn="l" rtl="0">
              <a:spcBef>
                <a:spcPts val="0"/>
              </a:spcBef>
              <a:spcAft>
                <a:spcPts val="0"/>
              </a:spcAft>
              <a:buNone/>
            </a:pPr>
            <a:endParaRPr/>
          </a:p>
        </p:txBody>
      </p:sp>
      <p:sp>
        <p:nvSpPr>
          <p:cNvPr id="644" name="Google Shape;644;p55"/>
          <p:cNvSpPr txBox="1">
            <a:spLocks noGrp="1"/>
          </p:cNvSpPr>
          <p:nvPr>
            <p:ph type="body" idx="4294967295"/>
          </p:nvPr>
        </p:nvSpPr>
        <p:spPr>
          <a:xfrm>
            <a:off x="339175" y="3211300"/>
            <a:ext cx="2792400" cy="4329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a:t>Waterfall &amp; Agile Hybrid</a:t>
            </a:r>
            <a:endParaRPr/>
          </a:p>
        </p:txBody>
      </p:sp>
      <p:sp>
        <p:nvSpPr>
          <p:cNvPr id="645" name="Google Shape;645;p55"/>
          <p:cNvSpPr txBox="1">
            <a:spLocks noGrp="1"/>
          </p:cNvSpPr>
          <p:nvPr>
            <p:ph type="body" idx="4294967295"/>
          </p:nvPr>
        </p:nvSpPr>
        <p:spPr>
          <a:xfrm>
            <a:off x="5640100" y="3004500"/>
            <a:ext cx="3054600" cy="1399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Lessons Learned</a:t>
            </a:r>
            <a:endParaRPr/>
          </a:p>
          <a:p>
            <a:pPr marL="457200" lvl="0" indent="-330200" algn="l" rtl="0">
              <a:spcBef>
                <a:spcPts val="0"/>
              </a:spcBef>
              <a:spcAft>
                <a:spcPts val="0"/>
              </a:spcAft>
              <a:buSzPts val="1600"/>
              <a:buChar char="●"/>
            </a:pPr>
            <a:r>
              <a:rPr lang="en" sz="1600"/>
              <a:t>Communication</a:t>
            </a:r>
            <a:endParaRPr sz="1600"/>
          </a:p>
          <a:p>
            <a:pPr marL="457200" lvl="0" indent="-330200" algn="l" rtl="0">
              <a:spcBef>
                <a:spcPts val="0"/>
              </a:spcBef>
              <a:spcAft>
                <a:spcPts val="0"/>
              </a:spcAft>
              <a:buSzPts val="1600"/>
              <a:buChar char="●"/>
            </a:pPr>
            <a:r>
              <a:rPr lang="en" sz="1600"/>
              <a:t>Expectations vs. Reality</a:t>
            </a:r>
            <a:endParaRPr sz="1600"/>
          </a:p>
          <a:p>
            <a:pPr marL="457200" lvl="0" indent="-330200" algn="l" rtl="0">
              <a:spcBef>
                <a:spcPts val="0"/>
              </a:spcBef>
              <a:spcAft>
                <a:spcPts val="0"/>
              </a:spcAft>
              <a:buSzPts val="1600"/>
              <a:buChar char="●"/>
            </a:pPr>
            <a:r>
              <a:rPr lang="en" sz="1600"/>
              <a:t>Stakeholder Engagement</a:t>
            </a:r>
            <a:endParaRPr sz="1600"/>
          </a:p>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4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649"/>
        <p:cNvGrpSpPr/>
        <p:nvPr/>
      </p:nvGrpSpPr>
      <p:grpSpPr>
        <a:xfrm>
          <a:off x="0" y="0"/>
          <a:ext cx="0" cy="0"/>
          <a:chOff x="0" y="0"/>
          <a:chExt cx="0" cy="0"/>
        </a:xfrm>
      </p:grpSpPr>
      <p:pic>
        <p:nvPicPr>
          <p:cNvPr id="650" name="Google Shape;650;p56"/>
          <p:cNvPicPr preferRelativeResize="0"/>
          <p:nvPr/>
        </p:nvPicPr>
        <p:blipFill rotWithShape="1">
          <a:blip r:embed="rId3" cstate="print">
            <a:alphaModFix/>
            <a:extLst>
              <a:ext uri="{28A0092B-C50C-407E-A947-70E740481C1C}">
                <a14:useLocalDpi xmlns:a14="http://schemas.microsoft.com/office/drawing/2010/main"/>
              </a:ext>
            </a:extLst>
          </a:blip>
          <a:srcRect l="9568" t="3112" r="11348" b="17497"/>
          <a:stretch/>
        </p:blipFill>
        <p:spPr>
          <a:xfrm>
            <a:off x="773525" y="656375"/>
            <a:ext cx="7632602" cy="4224600"/>
          </a:xfrm>
          <a:prstGeom prst="rect">
            <a:avLst/>
          </a:prstGeom>
          <a:noFill/>
          <a:ln>
            <a:noFill/>
          </a:ln>
        </p:spPr>
      </p:pic>
      <p:sp>
        <p:nvSpPr>
          <p:cNvPr id="651" name="Google Shape;651;p56"/>
          <p:cNvSpPr txBox="1">
            <a:spLocks noGrp="1"/>
          </p:cNvSpPr>
          <p:nvPr>
            <p:ph type="title"/>
          </p:nvPr>
        </p:nvSpPr>
        <p:spPr>
          <a:xfrm>
            <a:off x="455925" y="8367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Finance</a:t>
            </a:r>
            <a:endParaRPr/>
          </a:p>
        </p:txBody>
      </p:sp>
      <p:sp>
        <p:nvSpPr>
          <p:cNvPr id="652" name="Google Shape;652;p56"/>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44</a:t>
            </a:fld>
            <a:endParaRPr/>
          </a:p>
        </p:txBody>
      </p:sp>
      <p:sp>
        <p:nvSpPr>
          <p:cNvPr id="653" name="Google Shape;653;p56"/>
          <p:cNvSpPr/>
          <p:nvPr/>
        </p:nvSpPr>
        <p:spPr>
          <a:xfrm>
            <a:off x="3784025" y="1989075"/>
            <a:ext cx="2162100" cy="639900"/>
          </a:xfrm>
          <a:prstGeom prst="roundRect">
            <a:avLst>
              <a:gd name="adj" fmla="val 16667"/>
            </a:avLst>
          </a:prstGeom>
          <a:solidFill>
            <a:srgbClr val="7EE4D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600">
                <a:latin typeface="Average"/>
                <a:ea typeface="Average"/>
                <a:cs typeface="Average"/>
                <a:sym typeface="Average"/>
              </a:rPr>
              <a:t>Actual Cost:  $3040</a:t>
            </a:r>
            <a:endParaRPr sz="1600">
              <a:latin typeface="Average"/>
              <a:ea typeface="Average"/>
              <a:cs typeface="Average"/>
              <a:sym typeface="Average"/>
            </a:endParaRPr>
          </a:p>
        </p:txBody>
      </p:sp>
      <p:pic>
        <p:nvPicPr>
          <p:cNvPr id="654" name="Google Shape;654;p56"/>
          <p:cNvPicPr preferRelativeResize="0"/>
          <p:nvPr/>
        </p:nvPicPr>
        <p:blipFill rotWithShape="1">
          <a:blip r:embed="rId3" cstate="print">
            <a:alphaModFix/>
            <a:extLst>
              <a:ext uri="{28A0092B-C50C-407E-A947-70E740481C1C}">
                <a14:useLocalDpi xmlns:a14="http://schemas.microsoft.com/office/drawing/2010/main"/>
              </a:ext>
            </a:extLst>
          </a:blip>
          <a:srcRect l="40242" t="81822" r="39791" b="7438"/>
          <a:stretch/>
        </p:blipFill>
        <p:spPr>
          <a:xfrm>
            <a:off x="6733725" y="656375"/>
            <a:ext cx="1623750" cy="4912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658"/>
        <p:cNvGrpSpPr/>
        <p:nvPr/>
      </p:nvGrpSpPr>
      <p:grpSpPr>
        <a:xfrm>
          <a:off x="0" y="0"/>
          <a:ext cx="0" cy="0"/>
          <a:chOff x="0" y="0"/>
          <a:chExt cx="0" cy="0"/>
        </a:xfrm>
      </p:grpSpPr>
      <p:sp>
        <p:nvSpPr>
          <p:cNvPr id="659" name="Google Shape;659;p57"/>
          <p:cNvSpPr txBox="1">
            <a:spLocks noGrp="1"/>
          </p:cNvSpPr>
          <p:nvPr>
            <p:ph type="title"/>
          </p:nvPr>
        </p:nvSpPr>
        <p:spPr>
          <a:xfrm>
            <a:off x="455925" y="8367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Industrial Cost Breakdown</a:t>
            </a:r>
            <a:endParaRPr/>
          </a:p>
        </p:txBody>
      </p:sp>
      <p:sp>
        <p:nvSpPr>
          <p:cNvPr id="660" name="Google Shape;660;p57"/>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45</a:t>
            </a:fld>
            <a:endParaRPr/>
          </a:p>
        </p:txBody>
      </p:sp>
      <p:graphicFrame>
        <p:nvGraphicFramePr>
          <p:cNvPr id="661" name="Google Shape;661;p57"/>
          <p:cNvGraphicFramePr/>
          <p:nvPr/>
        </p:nvGraphicFramePr>
        <p:xfrm>
          <a:off x="851125" y="721225"/>
          <a:ext cx="3000000" cy="3000000"/>
        </p:xfrm>
        <a:graphic>
          <a:graphicData uri="http://schemas.openxmlformats.org/drawingml/2006/table">
            <a:tbl>
              <a:tblPr>
                <a:noFill/>
                <a:tableStyleId>{AF388F0D-4368-441D-B308-41BFA6E224ED}</a:tableStyleId>
              </a:tblPr>
              <a:tblGrid>
                <a:gridCol w="1417400">
                  <a:extLst>
                    <a:ext uri="{9D8B030D-6E8A-4147-A177-3AD203B41FA5}">
                      <a16:colId xmlns:a16="http://schemas.microsoft.com/office/drawing/2014/main" val="20000"/>
                    </a:ext>
                  </a:extLst>
                </a:gridCol>
                <a:gridCol w="1127800">
                  <a:extLst>
                    <a:ext uri="{9D8B030D-6E8A-4147-A177-3AD203B41FA5}">
                      <a16:colId xmlns:a16="http://schemas.microsoft.com/office/drawing/2014/main" val="20001"/>
                    </a:ext>
                  </a:extLst>
                </a:gridCol>
                <a:gridCol w="1011125">
                  <a:extLst>
                    <a:ext uri="{9D8B030D-6E8A-4147-A177-3AD203B41FA5}">
                      <a16:colId xmlns:a16="http://schemas.microsoft.com/office/drawing/2014/main" val="20002"/>
                    </a:ext>
                  </a:extLst>
                </a:gridCol>
                <a:gridCol w="971350">
                  <a:extLst>
                    <a:ext uri="{9D8B030D-6E8A-4147-A177-3AD203B41FA5}">
                      <a16:colId xmlns:a16="http://schemas.microsoft.com/office/drawing/2014/main" val="20003"/>
                    </a:ext>
                  </a:extLst>
                </a:gridCol>
                <a:gridCol w="971350">
                  <a:extLst>
                    <a:ext uri="{9D8B030D-6E8A-4147-A177-3AD203B41FA5}">
                      <a16:colId xmlns:a16="http://schemas.microsoft.com/office/drawing/2014/main" val="20004"/>
                    </a:ext>
                  </a:extLst>
                </a:gridCol>
                <a:gridCol w="971350">
                  <a:extLst>
                    <a:ext uri="{9D8B030D-6E8A-4147-A177-3AD203B41FA5}">
                      <a16:colId xmlns:a16="http://schemas.microsoft.com/office/drawing/2014/main" val="20005"/>
                    </a:ext>
                  </a:extLst>
                </a:gridCol>
                <a:gridCol w="971350">
                  <a:extLst>
                    <a:ext uri="{9D8B030D-6E8A-4147-A177-3AD203B41FA5}">
                      <a16:colId xmlns:a16="http://schemas.microsoft.com/office/drawing/2014/main" val="20006"/>
                    </a:ext>
                  </a:extLst>
                </a:gridCol>
              </a:tblGrid>
              <a:tr h="569500">
                <a:tc>
                  <a:txBody>
                    <a:bodyPr/>
                    <a:lstStyle/>
                    <a:p>
                      <a:pPr marL="0" lvl="0" indent="0" algn="ctr" rtl="0">
                        <a:spcBef>
                          <a:spcPts val="0"/>
                        </a:spcBef>
                        <a:spcAft>
                          <a:spcPts val="0"/>
                        </a:spcAft>
                        <a:buNone/>
                      </a:pPr>
                      <a:endParaRPr>
                        <a:solidFill>
                          <a:schemeClr val="accent3"/>
                        </a:solidFill>
                        <a:latin typeface="Average"/>
                        <a:ea typeface="Average"/>
                        <a:cs typeface="Average"/>
                        <a:sym typeface="Average"/>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CE5CD"/>
                    </a:solidFill>
                  </a:tcPr>
                </a:tc>
                <a:tc gridSpan="3">
                  <a:txBody>
                    <a:bodyPr/>
                    <a:lstStyle/>
                    <a:p>
                      <a:pPr marL="0" lvl="0" indent="0" algn="ctr" rtl="0">
                        <a:spcBef>
                          <a:spcPts val="0"/>
                        </a:spcBef>
                        <a:spcAft>
                          <a:spcPts val="0"/>
                        </a:spcAft>
                        <a:buNone/>
                      </a:pPr>
                      <a:r>
                        <a:rPr lang="en" b="1">
                          <a:latin typeface="Average"/>
                          <a:ea typeface="Average"/>
                          <a:cs typeface="Average"/>
                          <a:sym typeface="Average"/>
                        </a:rPr>
                        <a:t>25 Weeks</a:t>
                      </a:r>
                      <a:endParaRPr b="1">
                        <a:latin typeface="Average"/>
                        <a:ea typeface="Average"/>
                        <a:cs typeface="Average"/>
                        <a:sym typeface="Average"/>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EAD3"/>
                    </a:solidFill>
                  </a:tcPr>
                </a:tc>
                <a:tc hMerge="1">
                  <a:txBody>
                    <a:bodyPr/>
                    <a:lstStyle/>
                    <a:p>
                      <a:endParaRPr lang="en-US"/>
                    </a:p>
                  </a:txBody>
                  <a:tcPr/>
                </a:tc>
                <a:tc hMerge="1">
                  <a:txBody>
                    <a:bodyPr/>
                    <a:lstStyle/>
                    <a:p>
                      <a:endParaRPr lang="en-US"/>
                    </a:p>
                  </a:txBody>
                  <a:tcPr/>
                </a:tc>
                <a:tc gridSpan="3">
                  <a:txBody>
                    <a:bodyPr/>
                    <a:lstStyle/>
                    <a:p>
                      <a:pPr marL="0" lvl="0" indent="0" algn="ctr" rtl="0">
                        <a:spcBef>
                          <a:spcPts val="0"/>
                        </a:spcBef>
                        <a:spcAft>
                          <a:spcPts val="0"/>
                        </a:spcAft>
                        <a:buNone/>
                      </a:pPr>
                      <a:r>
                        <a:rPr lang="en" b="1">
                          <a:latin typeface="Average"/>
                          <a:ea typeface="Average"/>
                          <a:cs typeface="Average"/>
                          <a:sym typeface="Average"/>
                        </a:rPr>
                        <a:t>30 Weeks </a:t>
                      </a:r>
                      <a:endParaRPr b="1">
                        <a:latin typeface="Average"/>
                        <a:ea typeface="Average"/>
                        <a:cs typeface="Average"/>
                        <a:sym typeface="Average"/>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FE2F3"/>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569500">
                <a:tc>
                  <a:txBody>
                    <a:bodyPr/>
                    <a:lstStyle/>
                    <a:p>
                      <a:pPr marL="0" lvl="0" indent="0" algn="ctr" rtl="0">
                        <a:spcBef>
                          <a:spcPts val="0"/>
                        </a:spcBef>
                        <a:spcAft>
                          <a:spcPts val="0"/>
                        </a:spcAft>
                        <a:buNone/>
                      </a:pPr>
                      <a:r>
                        <a:rPr lang="en" b="1">
                          <a:latin typeface="Average"/>
                          <a:ea typeface="Average"/>
                          <a:cs typeface="Average"/>
                          <a:sym typeface="Average"/>
                        </a:rPr>
                        <a:t>Item</a:t>
                      </a:r>
                      <a:endParaRPr b="1">
                        <a:latin typeface="Average"/>
                        <a:ea typeface="Average"/>
                        <a:cs typeface="Average"/>
                        <a:sym typeface="Average"/>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CE5CD"/>
                    </a:solidFill>
                  </a:tcPr>
                </a:tc>
                <a:tc>
                  <a:txBody>
                    <a:bodyPr/>
                    <a:lstStyle/>
                    <a:p>
                      <a:pPr marL="0" lvl="0" indent="0" algn="ctr" rtl="0">
                        <a:spcBef>
                          <a:spcPts val="0"/>
                        </a:spcBef>
                        <a:spcAft>
                          <a:spcPts val="0"/>
                        </a:spcAft>
                        <a:buNone/>
                      </a:pPr>
                      <a:r>
                        <a:rPr lang="en" b="1">
                          <a:latin typeface="Average"/>
                          <a:ea typeface="Average"/>
                          <a:cs typeface="Average"/>
                          <a:sym typeface="Average"/>
                        </a:rPr>
                        <a:t>Quantity</a:t>
                      </a:r>
                      <a:endParaRPr b="1">
                        <a:latin typeface="Average"/>
                        <a:ea typeface="Average"/>
                        <a:cs typeface="Average"/>
                        <a:sym typeface="Average"/>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EAD3"/>
                    </a:solidFill>
                  </a:tcPr>
                </a:tc>
                <a:tc>
                  <a:txBody>
                    <a:bodyPr/>
                    <a:lstStyle/>
                    <a:p>
                      <a:pPr marL="0" lvl="0" indent="0" algn="ctr" rtl="0">
                        <a:spcBef>
                          <a:spcPts val="0"/>
                        </a:spcBef>
                        <a:spcAft>
                          <a:spcPts val="0"/>
                        </a:spcAft>
                        <a:buNone/>
                      </a:pPr>
                      <a:r>
                        <a:rPr lang="en" b="1">
                          <a:latin typeface="Average"/>
                          <a:ea typeface="Average"/>
                          <a:cs typeface="Average"/>
                          <a:sym typeface="Average"/>
                        </a:rPr>
                        <a:t>Per Cost</a:t>
                      </a:r>
                      <a:endParaRPr b="1">
                        <a:latin typeface="Average"/>
                        <a:ea typeface="Average"/>
                        <a:cs typeface="Average"/>
                        <a:sym typeface="Average"/>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EAD3"/>
                    </a:solidFill>
                  </a:tcPr>
                </a:tc>
                <a:tc>
                  <a:txBody>
                    <a:bodyPr/>
                    <a:lstStyle/>
                    <a:p>
                      <a:pPr marL="0" lvl="0" indent="0" algn="ctr" rtl="0">
                        <a:spcBef>
                          <a:spcPts val="0"/>
                        </a:spcBef>
                        <a:spcAft>
                          <a:spcPts val="0"/>
                        </a:spcAft>
                        <a:buNone/>
                      </a:pPr>
                      <a:r>
                        <a:rPr lang="en" b="1">
                          <a:latin typeface="Average"/>
                          <a:ea typeface="Average"/>
                          <a:cs typeface="Average"/>
                          <a:sym typeface="Average"/>
                        </a:rPr>
                        <a:t>Total</a:t>
                      </a:r>
                      <a:endParaRPr b="1">
                        <a:latin typeface="Average"/>
                        <a:ea typeface="Average"/>
                        <a:cs typeface="Average"/>
                        <a:sym typeface="Average"/>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EAD3"/>
                    </a:solidFill>
                  </a:tcPr>
                </a:tc>
                <a:tc>
                  <a:txBody>
                    <a:bodyPr/>
                    <a:lstStyle/>
                    <a:p>
                      <a:pPr marL="0" lvl="0" indent="0" algn="ctr" rtl="0">
                        <a:spcBef>
                          <a:spcPts val="0"/>
                        </a:spcBef>
                        <a:spcAft>
                          <a:spcPts val="0"/>
                        </a:spcAft>
                        <a:buNone/>
                      </a:pPr>
                      <a:r>
                        <a:rPr lang="en" b="1">
                          <a:latin typeface="Average"/>
                          <a:ea typeface="Average"/>
                          <a:cs typeface="Average"/>
                          <a:sym typeface="Average"/>
                        </a:rPr>
                        <a:t>Quantity</a:t>
                      </a:r>
                      <a:endParaRPr b="1">
                        <a:latin typeface="Average"/>
                        <a:ea typeface="Average"/>
                        <a:cs typeface="Average"/>
                        <a:sym typeface="Average"/>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FE2F3"/>
                    </a:solidFill>
                  </a:tcPr>
                </a:tc>
                <a:tc>
                  <a:txBody>
                    <a:bodyPr/>
                    <a:lstStyle/>
                    <a:p>
                      <a:pPr marL="0" lvl="0" indent="0" algn="ctr" rtl="0">
                        <a:spcBef>
                          <a:spcPts val="0"/>
                        </a:spcBef>
                        <a:spcAft>
                          <a:spcPts val="0"/>
                        </a:spcAft>
                        <a:buNone/>
                      </a:pPr>
                      <a:r>
                        <a:rPr lang="en" b="1">
                          <a:latin typeface="Average"/>
                          <a:ea typeface="Average"/>
                          <a:cs typeface="Average"/>
                          <a:sym typeface="Average"/>
                        </a:rPr>
                        <a:t>Per Cost</a:t>
                      </a:r>
                      <a:endParaRPr b="1">
                        <a:latin typeface="Average"/>
                        <a:ea typeface="Average"/>
                        <a:cs typeface="Average"/>
                        <a:sym typeface="Average"/>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FE2F3"/>
                    </a:solidFill>
                  </a:tcPr>
                </a:tc>
                <a:tc>
                  <a:txBody>
                    <a:bodyPr/>
                    <a:lstStyle/>
                    <a:p>
                      <a:pPr marL="0" lvl="0" indent="0" algn="ctr" rtl="0">
                        <a:spcBef>
                          <a:spcPts val="0"/>
                        </a:spcBef>
                        <a:spcAft>
                          <a:spcPts val="0"/>
                        </a:spcAft>
                        <a:buNone/>
                      </a:pPr>
                      <a:r>
                        <a:rPr lang="en" b="1">
                          <a:latin typeface="Average"/>
                          <a:ea typeface="Average"/>
                          <a:cs typeface="Average"/>
                          <a:sym typeface="Average"/>
                        </a:rPr>
                        <a:t>Total</a:t>
                      </a:r>
                      <a:endParaRPr b="1">
                        <a:latin typeface="Average"/>
                        <a:ea typeface="Average"/>
                        <a:cs typeface="Average"/>
                        <a:sym typeface="Average"/>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FE2F3"/>
                    </a:solidFill>
                  </a:tcPr>
                </a:tc>
                <a:extLst>
                  <a:ext uri="{0D108BD9-81ED-4DB2-BD59-A6C34878D82A}">
                    <a16:rowId xmlns:a16="http://schemas.microsoft.com/office/drawing/2014/main" val="10001"/>
                  </a:ext>
                </a:extLst>
              </a:tr>
              <a:tr h="737650">
                <a:tc>
                  <a:txBody>
                    <a:bodyPr/>
                    <a:lstStyle/>
                    <a:p>
                      <a:pPr marL="0" lvl="0" indent="0" algn="ctr" rtl="0">
                        <a:spcBef>
                          <a:spcPts val="0"/>
                        </a:spcBef>
                        <a:spcAft>
                          <a:spcPts val="0"/>
                        </a:spcAft>
                        <a:buNone/>
                      </a:pPr>
                      <a:r>
                        <a:rPr lang="en" b="1">
                          <a:latin typeface="Average"/>
                          <a:ea typeface="Average"/>
                          <a:cs typeface="Average"/>
                          <a:sym typeface="Average"/>
                        </a:rPr>
                        <a:t>Materials and Hourly Services </a:t>
                      </a:r>
                      <a:endParaRPr b="1">
                        <a:latin typeface="Average"/>
                        <a:ea typeface="Average"/>
                        <a:cs typeface="Average"/>
                        <a:sym typeface="Average"/>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CE5CD"/>
                    </a:solidFill>
                  </a:tcPr>
                </a:tc>
                <a:tc>
                  <a:txBody>
                    <a:bodyPr/>
                    <a:lstStyle/>
                    <a:p>
                      <a:pPr marL="0" lvl="0" indent="0" algn="ctr" rtl="0">
                        <a:spcBef>
                          <a:spcPts val="0"/>
                        </a:spcBef>
                        <a:spcAft>
                          <a:spcPts val="0"/>
                        </a:spcAft>
                        <a:buNone/>
                      </a:pPr>
                      <a:r>
                        <a:rPr lang="en" sz="1200">
                          <a:latin typeface="Average"/>
                          <a:ea typeface="Average"/>
                          <a:cs typeface="Average"/>
                          <a:sym typeface="Average"/>
                        </a:rPr>
                        <a:t>-</a:t>
                      </a:r>
                      <a:endParaRPr sz="1200">
                        <a:latin typeface="Average"/>
                        <a:ea typeface="Average"/>
                        <a:cs typeface="Average"/>
                        <a:sym typeface="Average"/>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EAD3"/>
                    </a:solidFill>
                  </a:tcPr>
                </a:tc>
                <a:tc>
                  <a:txBody>
                    <a:bodyPr/>
                    <a:lstStyle/>
                    <a:p>
                      <a:pPr marL="0" lvl="0" indent="0" algn="ctr" rtl="0">
                        <a:spcBef>
                          <a:spcPts val="0"/>
                        </a:spcBef>
                        <a:spcAft>
                          <a:spcPts val="0"/>
                        </a:spcAft>
                        <a:buNone/>
                      </a:pPr>
                      <a:r>
                        <a:rPr lang="en" sz="1200">
                          <a:latin typeface="Average"/>
                          <a:ea typeface="Average"/>
                          <a:cs typeface="Average"/>
                          <a:sym typeface="Average"/>
                        </a:rPr>
                        <a:t>-</a:t>
                      </a:r>
                      <a:endParaRPr sz="1200">
                        <a:latin typeface="Average"/>
                        <a:ea typeface="Average"/>
                        <a:cs typeface="Average"/>
                        <a:sym typeface="Average"/>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EAD3"/>
                    </a:solidFill>
                  </a:tcPr>
                </a:tc>
                <a:tc>
                  <a:txBody>
                    <a:bodyPr/>
                    <a:lstStyle/>
                    <a:p>
                      <a:pPr marL="0" lvl="0" indent="0" algn="ctr" rtl="0">
                        <a:spcBef>
                          <a:spcPts val="0"/>
                        </a:spcBef>
                        <a:spcAft>
                          <a:spcPts val="0"/>
                        </a:spcAft>
                        <a:buNone/>
                      </a:pPr>
                      <a:r>
                        <a:rPr lang="en" sz="1200">
                          <a:latin typeface="Average"/>
                          <a:ea typeface="Average"/>
                          <a:cs typeface="Average"/>
                          <a:sym typeface="Average"/>
                        </a:rPr>
                        <a:t>$3,657</a:t>
                      </a:r>
                      <a:endParaRPr sz="1200">
                        <a:latin typeface="Average"/>
                        <a:ea typeface="Average"/>
                        <a:cs typeface="Average"/>
                        <a:sym typeface="Average"/>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EAD3"/>
                    </a:solidFill>
                  </a:tcPr>
                </a:tc>
                <a:tc>
                  <a:txBody>
                    <a:bodyPr/>
                    <a:lstStyle/>
                    <a:p>
                      <a:pPr marL="0" lvl="0" indent="0" algn="ctr" rtl="0">
                        <a:spcBef>
                          <a:spcPts val="0"/>
                        </a:spcBef>
                        <a:spcAft>
                          <a:spcPts val="0"/>
                        </a:spcAft>
                        <a:buNone/>
                      </a:pPr>
                      <a:r>
                        <a:rPr lang="en" sz="1200">
                          <a:latin typeface="Average"/>
                          <a:ea typeface="Average"/>
                          <a:cs typeface="Average"/>
                          <a:sym typeface="Average"/>
                        </a:rPr>
                        <a:t>-</a:t>
                      </a:r>
                      <a:endParaRPr sz="1200">
                        <a:latin typeface="Average"/>
                        <a:ea typeface="Average"/>
                        <a:cs typeface="Average"/>
                        <a:sym typeface="Average"/>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FE2F3"/>
                    </a:solidFill>
                  </a:tcPr>
                </a:tc>
                <a:tc>
                  <a:txBody>
                    <a:bodyPr/>
                    <a:lstStyle/>
                    <a:p>
                      <a:pPr marL="0" lvl="0" indent="0" algn="ctr" rtl="0">
                        <a:spcBef>
                          <a:spcPts val="0"/>
                        </a:spcBef>
                        <a:spcAft>
                          <a:spcPts val="0"/>
                        </a:spcAft>
                        <a:buNone/>
                      </a:pPr>
                      <a:r>
                        <a:rPr lang="en" sz="1200">
                          <a:latin typeface="Average"/>
                          <a:ea typeface="Average"/>
                          <a:cs typeface="Average"/>
                          <a:sym typeface="Average"/>
                        </a:rPr>
                        <a:t>-</a:t>
                      </a:r>
                      <a:endParaRPr sz="1200">
                        <a:latin typeface="Average"/>
                        <a:ea typeface="Average"/>
                        <a:cs typeface="Average"/>
                        <a:sym typeface="Average"/>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FE2F3"/>
                    </a:solidFill>
                  </a:tcPr>
                </a:tc>
                <a:tc>
                  <a:txBody>
                    <a:bodyPr/>
                    <a:lstStyle/>
                    <a:p>
                      <a:pPr marL="0" lvl="0" indent="0" algn="ctr" rtl="0">
                        <a:spcBef>
                          <a:spcPts val="0"/>
                        </a:spcBef>
                        <a:spcAft>
                          <a:spcPts val="0"/>
                        </a:spcAft>
                        <a:buNone/>
                      </a:pPr>
                      <a:r>
                        <a:rPr lang="en" sz="1200">
                          <a:latin typeface="Average"/>
                          <a:ea typeface="Average"/>
                          <a:cs typeface="Average"/>
                          <a:sym typeface="Average"/>
                        </a:rPr>
                        <a:t>$3,657</a:t>
                      </a:r>
                      <a:endParaRPr sz="1200">
                        <a:latin typeface="Average"/>
                        <a:ea typeface="Average"/>
                        <a:cs typeface="Average"/>
                        <a:sym typeface="Average"/>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FE2F3"/>
                    </a:solidFill>
                  </a:tcPr>
                </a:tc>
                <a:extLst>
                  <a:ext uri="{0D108BD9-81ED-4DB2-BD59-A6C34878D82A}">
                    <a16:rowId xmlns:a16="http://schemas.microsoft.com/office/drawing/2014/main" val="10002"/>
                  </a:ext>
                </a:extLst>
              </a:tr>
              <a:tr h="648275">
                <a:tc>
                  <a:txBody>
                    <a:bodyPr/>
                    <a:lstStyle/>
                    <a:p>
                      <a:pPr marL="0" lvl="0" indent="0" algn="ctr" rtl="0">
                        <a:spcBef>
                          <a:spcPts val="0"/>
                        </a:spcBef>
                        <a:spcAft>
                          <a:spcPts val="0"/>
                        </a:spcAft>
                        <a:buNone/>
                      </a:pPr>
                      <a:r>
                        <a:rPr lang="en" b="1">
                          <a:latin typeface="Average"/>
                          <a:ea typeface="Average"/>
                          <a:cs typeface="Average"/>
                          <a:sym typeface="Average"/>
                        </a:rPr>
                        <a:t>Salary</a:t>
                      </a:r>
                      <a:endParaRPr b="1">
                        <a:latin typeface="Average"/>
                        <a:ea typeface="Average"/>
                        <a:cs typeface="Average"/>
                        <a:sym typeface="Average"/>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CE5CD"/>
                    </a:solidFill>
                  </a:tcPr>
                </a:tc>
                <a:tc>
                  <a:txBody>
                    <a:bodyPr/>
                    <a:lstStyle/>
                    <a:p>
                      <a:pPr marL="0" lvl="0" indent="0" algn="ctr" rtl="0">
                        <a:spcBef>
                          <a:spcPts val="0"/>
                        </a:spcBef>
                        <a:spcAft>
                          <a:spcPts val="0"/>
                        </a:spcAft>
                        <a:buNone/>
                      </a:pPr>
                      <a:r>
                        <a:rPr lang="en" sz="1200">
                          <a:latin typeface="Average"/>
                          <a:ea typeface="Average"/>
                          <a:cs typeface="Average"/>
                          <a:sym typeface="Average"/>
                        </a:rPr>
                        <a:t>3861 hrs</a:t>
                      </a:r>
                      <a:endParaRPr sz="1200">
                        <a:latin typeface="Average"/>
                        <a:ea typeface="Average"/>
                        <a:cs typeface="Average"/>
                        <a:sym typeface="Average"/>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EAD3"/>
                    </a:solidFill>
                  </a:tcPr>
                </a:tc>
                <a:tc>
                  <a:txBody>
                    <a:bodyPr/>
                    <a:lstStyle/>
                    <a:p>
                      <a:pPr marL="0" lvl="0" indent="0" algn="ctr" rtl="0">
                        <a:spcBef>
                          <a:spcPts val="0"/>
                        </a:spcBef>
                        <a:spcAft>
                          <a:spcPts val="0"/>
                        </a:spcAft>
                        <a:buNone/>
                      </a:pPr>
                      <a:r>
                        <a:rPr lang="en" sz="1200">
                          <a:latin typeface="Average"/>
                          <a:ea typeface="Average"/>
                          <a:cs typeface="Average"/>
                          <a:sym typeface="Average"/>
                        </a:rPr>
                        <a:t>$31.25</a:t>
                      </a:r>
                      <a:endParaRPr sz="1200"/>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EAD3"/>
                    </a:solidFill>
                  </a:tcPr>
                </a:tc>
                <a:tc>
                  <a:txBody>
                    <a:bodyPr/>
                    <a:lstStyle/>
                    <a:p>
                      <a:pPr marL="0" lvl="0" indent="0" algn="ctr" rtl="0">
                        <a:spcBef>
                          <a:spcPts val="0"/>
                        </a:spcBef>
                        <a:spcAft>
                          <a:spcPts val="0"/>
                        </a:spcAft>
                        <a:buNone/>
                      </a:pPr>
                      <a:r>
                        <a:rPr lang="en" sz="1200">
                          <a:latin typeface="Average"/>
                          <a:ea typeface="Average"/>
                          <a:cs typeface="Average"/>
                          <a:sym typeface="Average"/>
                        </a:rPr>
                        <a:t>$120,656</a:t>
                      </a:r>
                      <a:endParaRPr sz="1200">
                        <a:latin typeface="Average"/>
                        <a:ea typeface="Average"/>
                        <a:cs typeface="Average"/>
                        <a:sym typeface="Average"/>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EAD3"/>
                    </a:solidFill>
                  </a:tcPr>
                </a:tc>
                <a:tc>
                  <a:txBody>
                    <a:bodyPr/>
                    <a:lstStyle/>
                    <a:p>
                      <a:pPr marL="0" lvl="0" indent="0" algn="ctr" rtl="0">
                        <a:spcBef>
                          <a:spcPts val="0"/>
                        </a:spcBef>
                        <a:spcAft>
                          <a:spcPts val="0"/>
                        </a:spcAft>
                        <a:buNone/>
                      </a:pPr>
                      <a:r>
                        <a:rPr lang="en" sz="1200">
                          <a:latin typeface="Average"/>
                          <a:ea typeface="Average"/>
                          <a:cs typeface="Average"/>
                          <a:sym typeface="Average"/>
                        </a:rPr>
                        <a:t>4393.8 hrs</a:t>
                      </a:r>
                      <a:endParaRPr sz="1200">
                        <a:latin typeface="Average"/>
                        <a:ea typeface="Average"/>
                        <a:cs typeface="Average"/>
                        <a:sym typeface="Average"/>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FE2F3"/>
                    </a:solidFill>
                  </a:tcPr>
                </a:tc>
                <a:tc>
                  <a:txBody>
                    <a:bodyPr/>
                    <a:lstStyle/>
                    <a:p>
                      <a:pPr marL="0" lvl="0" indent="0" algn="ctr" rtl="0">
                        <a:spcBef>
                          <a:spcPts val="0"/>
                        </a:spcBef>
                        <a:spcAft>
                          <a:spcPts val="0"/>
                        </a:spcAft>
                        <a:buNone/>
                      </a:pPr>
                      <a:r>
                        <a:rPr lang="en" sz="1200">
                          <a:latin typeface="Average"/>
                          <a:ea typeface="Average"/>
                          <a:cs typeface="Average"/>
                          <a:sym typeface="Average"/>
                        </a:rPr>
                        <a:t>$31.25</a:t>
                      </a:r>
                      <a:endParaRPr sz="1200">
                        <a:latin typeface="Average"/>
                        <a:ea typeface="Average"/>
                        <a:cs typeface="Average"/>
                        <a:sym typeface="Average"/>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FE2F3"/>
                    </a:solidFill>
                  </a:tcPr>
                </a:tc>
                <a:tc>
                  <a:txBody>
                    <a:bodyPr/>
                    <a:lstStyle/>
                    <a:p>
                      <a:pPr marL="0" lvl="0" indent="0" algn="ctr" rtl="0">
                        <a:spcBef>
                          <a:spcPts val="0"/>
                        </a:spcBef>
                        <a:spcAft>
                          <a:spcPts val="0"/>
                        </a:spcAft>
                        <a:buNone/>
                      </a:pPr>
                      <a:r>
                        <a:rPr lang="en" sz="1200">
                          <a:latin typeface="Average"/>
                          <a:ea typeface="Average"/>
                          <a:cs typeface="Average"/>
                          <a:sym typeface="Average"/>
                        </a:rPr>
                        <a:t>$137,306</a:t>
                      </a:r>
                      <a:endParaRPr sz="1200">
                        <a:latin typeface="Average"/>
                        <a:ea typeface="Average"/>
                        <a:cs typeface="Average"/>
                        <a:sym typeface="Average"/>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FE2F3"/>
                    </a:solidFill>
                  </a:tcPr>
                </a:tc>
                <a:extLst>
                  <a:ext uri="{0D108BD9-81ED-4DB2-BD59-A6C34878D82A}">
                    <a16:rowId xmlns:a16="http://schemas.microsoft.com/office/drawing/2014/main" val="10003"/>
                  </a:ext>
                </a:extLst>
              </a:tr>
              <a:tr h="712150">
                <a:tc>
                  <a:txBody>
                    <a:bodyPr/>
                    <a:lstStyle/>
                    <a:p>
                      <a:pPr marL="0" lvl="0" indent="0" algn="ctr" rtl="0">
                        <a:spcBef>
                          <a:spcPts val="0"/>
                        </a:spcBef>
                        <a:spcAft>
                          <a:spcPts val="0"/>
                        </a:spcAft>
                        <a:buNone/>
                      </a:pPr>
                      <a:r>
                        <a:rPr lang="en" b="1">
                          <a:latin typeface="Average"/>
                          <a:ea typeface="Average"/>
                          <a:cs typeface="Average"/>
                          <a:sym typeface="Average"/>
                        </a:rPr>
                        <a:t>Overhead rate</a:t>
                      </a:r>
                      <a:endParaRPr b="1">
                        <a:latin typeface="Average"/>
                        <a:ea typeface="Average"/>
                        <a:cs typeface="Average"/>
                        <a:sym typeface="Average"/>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CE5CD"/>
                    </a:solidFill>
                  </a:tcPr>
                </a:tc>
                <a:tc>
                  <a:txBody>
                    <a:bodyPr/>
                    <a:lstStyle/>
                    <a:p>
                      <a:pPr marL="0" lvl="0" indent="0" algn="ctr" rtl="0">
                        <a:spcBef>
                          <a:spcPts val="0"/>
                        </a:spcBef>
                        <a:spcAft>
                          <a:spcPts val="0"/>
                        </a:spcAft>
                        <a:buNone/>
                      </a:pPr>
                      <a:r>
                        <a:rPr lang="en" sz="1200">
                          <a:latin typeface="Average"/>
                          <a:ea typeface="Average"/>
                          <a:cs typeface="Average"/>
                          <a:sym typeface="Average"/>
                        </a:rPr>
                        <a:t>200% above cost</a:t>
                      </a:r>
                      <a:endParaRPr sz="1200">
                        <a:latin typeface="Average"/>
                        <a:ea typeface="Average"/>
                        <a:cs typeface="Average"/>
                        <a:sym typeface="Average"/>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EAD3"/>
                    </a:solidFill>
                  </a:tcPr>
                </a:tc>
                <a:tc>
                  <a:txBody>
                    <a:bodyPr/>
                    <a:lstStyle/>
                    <a:p>
                      <a:pPr marL="0" lvl="0" indent="0" algn="ctr" rtl="0">
                        <a:spcBef>
                          <a:spcPts val="0"/>
                        </a:spcBef>
                        <a:spcAft>
                          <a:spcPts val="0"/>
                        </a:spcAft>
                        <a:buNone/>
                      </a:pPr>
                      <a:r>
                        <a:rPr lang="en" sz="1200">
                          <a:latin typeface="Average"/>
                          <a:ea typeface="Average"/>
                          <a:cs typeface="Average"/>
                          <a:sym typeface="Average"/>
                        </a:rPr>
                        <a:t>-</a:t>
                      </a:r>
                      <a:endParaRPr sz="1200"/>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EAD3"/>
                    </a:solidFill>
                  </a:tcPr>
                </a:tc>
                <a:tc>
                  <a:txBody>
                    <a:bodyPr/>
                    <a:lstStyle/>
                    <a:p>
                      <a:pPr marL="0" lvl="0" indent="0" algn="ctr" rtl="0">
                        <a:spcBef>
                          <a:spcPts val="0"/>
                        </a:spcBef>
                        <a:spcAft>
                          <a:spcPts val="0"/>
                        </a:spcAft>
                        <a:buNone/>
                      </a:pPr>
                      <a:r>
                        <a:rPr lang="en" sz="1200">
                          <a:latin typeface="Average"/>
                          <a:ea typeface="Average"/>
                          <a:cs typeface="Average"/>
                          <a:sym typeface="Average"/>
                        </a:rPr>
                        <a:t>$248,626</a:t>
                      </a:r>
                      <a:endParaRPr sz="1200">
                        <a:latin typeface="Average"/>
                        <a:ea typeface="Average"/>
                        <a:cs typeface="Average"/>
                        <a:sym typeface="Average"/>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EAD3"/>
                    </a:solidFill>
                  </a:tcPr>
                </a:tc>
                <a:tc>
                  <a:txBody>
                    <a:bodyPr/>
                    <a:lstStyle/>
                    <a:p>
                      <a:pPr marL="0" lvl="0" indent="0" algn="ctr" rtl="0">
                        <a:spcBef>
                          <a:spcPts val="0"/>
                        </a:spcBef>
                        <a:spcAft>
                          <a:spcPts val="0"/>
                        </a:spcAft>
                        <a:buNone/>
                      </a:pPr>
                      <a:r>
                        <a:rPr lang="en" sz="1200">
                          <a:latin typeface="Average"/>
                          <a:ea typeface="Average"/>
                          <a:cs typeface="Average"/>
                          <a:sym typeface="Average"/>
                        </a:rPr>
                        <a:t>200% above cost</a:t>
                      </a:r>
                      <a:endParaRPr sz="1200">
                        <a:latin typeface="Average"/>
                        <a:ea typeface="Average"/>
                        <a:cs typeface="Average"/>
                        <a:sym typeface="Average"/>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FE2F3"/>
                    </a:solidFill>
                  </a:tcPr>
                </a:tc>
                <a:tc>
                  <a:txBody>
                    <a:bodyPr/>
                    <a:lstStyle/>
                    <a:p>
                      <a:pPr marL="0" lvl="0" indent="0" algn="ctr" rtl="0">
                        <a:spcBef>
                          <a:spcPts val="0"/>
                        </a:spcBef>
                        <a:spcAft>
                          <a:spcPts val="0"/>
                        </a:spcAft>
                        <a:buNone/>
                      </a:pPr>
                      <a:r>
                        <a:rPr lang="en" sz="1200">
                          <a:latin typeface="Average"/>
                          <a:ea typeface="Average"/>
                          <a:cs typeface="Average"/>
                          <a:sym typeface="Average"/>
                        </a:rPr>
                        <a:t>-</a:t>
                      </a:r>
                      <a:endParaRPr sz="1200">
                        <a:latin typeface="Average"/>
                        <a:ea typeface="Average"/>
                        <a:cs typeface="Average"/>
                        <a:sym typeface="Average"/>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FE2F3"/>
                    </a:solidFill>
                  </a:tcPr>
                </a:tc>
                <a:tc>
                  <a:txBody>
                    <a:bodyPr/>
                    <a:lstStyle/>
                    <a:p>
                      <a:pPr marL="0" lvl="0" indent="0" algn="ctr" rtl="0">
                        <a:spcBef>
                          <a:spcPts val="0"/>
                        </a:spcBef>
                        <a:spcAft>
                          <a:spcPts val="0"/>
                        </a:spcAft>
                        <a:buNone/>
                      </a:pPr>
                      <a:r>
                        <a:rPr lang="en" sz="1200">
                          <a:latin typeface="Average"/>
                          <a:ea typeface="Average"/>
                          <a:cs typeface="Average"/>
                          <a:sym typeface="Average"/>
                        </a:rPr>
                        <a:t>$281,926</a:t>
                      </a:r>
                      <a:endParaRPr sz="1200">
                        <a:latin typeface="Average"/>
                        <a:ea typeface="Average"/>
                        <a:cs typeface="Average"/>
                        <a:sym typeface="Average"/>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FE2F3"/>
                    </a:solidFill>
                  </a:tcPr>
                </a:tc>
                <a:extLst>
                  <a:ext uri="{0D108BD9-81ED-4DB2-BD59-A6C34878D82A}">
                    <a16:rowId xmlns:a16="http://schemas.microsoft.com/office/drawing/2014/main" val="10004"/>
                  </a:ext>
                </a:extLst>
              </a:tr>
              <a:tr h="780250">
                <a:tc>
                  <a:txBody>
                    <a:bodyPr/>
                    <a:lstStyle/>
                    <a:p>
                      <a:pPr marL="0" lvl="0" indent="0" algn="ctr" rtl="0">
                        <a:spcBef>
                          <a:spcPts val="0"/>
                        </a:spcBef>
                        <a:spcAft>
                          <a:spcPts val="0"/>
                        </a:spcAft>
                        <a:buNone/>
                      </a:pPr>
                      <a:endParaRPr>
                        <a:solidFill>
                          <a:srgbClr val="CACACA"/>
                        </a:solidFill>
                        <a:latin typeface="Average"/>
                        <a:ea typeface="Average"/>
                        <a:cs typeface="Average"/>
                        <a:sym typeface="Average"/>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FCE5CD"/>
                    </a:solidFill>
                  </a:tcPr>
                </a:tc>
                <a:tc>
                  <a:txBody>
                    <a:bodyPr/>
                    <a:lstStyle/>
                    <a:p>
                      <a:pPr marL="0" lvl="0" indent="0" algn="ctr" rtl="0">
                        <a:spcBef>
                          <a:spcPts val="0"/>
                        </a:spcBef>
                        <a:spcAft>
                          <a:spcPts val="0"/>
                        </a:spcAft>
                        <a:buNone/>
                      </a:pPr>
                      <a:endParaRPr>
                        <a:latin typeface="Average"/>
                        <a:ea typeface="Average"/>
                        <a:cs typeface="Average"/>
                        <a:sym typeface="Average"/>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EAD3"/>
                    </a:solidFill>
                  </a:tcPr>
                </a:tc>
                <a:tc>
                  <a:txBody>
                    <a:bodyPr/>
                    <a:lstStyle/>
                    <a:p>
                      <a:pPr marL="0" lvl="0" indent="0" algn="ctr" rtl="0">
                        <a:spcBef>
                          <a:spcPts val="0"/>
                        </a:spcBef>
                        <a:spcAft>
                          <a:spcPts val="0"/>
                        </a:spcAft>
                        <a:buNone/>
                      </a:pPr>
                      <a:r>
                        <a:rPr lang="en" b="1">
                          <a:latin typeface="Average"/>
                          <a:ea typeface="Average"/>
                          <a:cs typeface="Average"/>
                          <a:sym typeface="Average"/>
                        </a:rPr>
                        <a:t>Total Cost</a:t>
                      </a:r>
                      <a:endParaRPr b="1"/>
                    </a:p>
                  </a:txBody>
                  <a:tcPr marL="91425" marR="91425" marT="91425" marB="91425" anchor="ctr">
                    <a:lnL w="9525" cap="flat" cmpd="sng">
                      <a:solidFill>
                        <a:srgbClr val="000000">
                          <a:alpha val="0"/>
                        </a:srgbClr>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EAD3"/>
                    </a:solidFill>
                  </a:tcPr>
                </a:tc>
                <a:tc>
                  <a:txBody>
                    <a:bodyPr/>
                    <a:lstStyle/>
                    <a:p>
                      <a:pPr marL="0" lvl="0" indent="0" algn="ctr" rtl="0">
                        <a:spcBef>
                          <a:spcPts val="0"/>
                        </a:spcBef>
                        <a:spcAft>
                          <a:spcPts val="0"/>
                        </a:spcAft>
                        <a:buNone/>
                      </a:pPr>
                      <a:r>
                        <a:rPr lang="en" sz="1200">
                          <a:latin typeface="Average"/>
                          <a:ea typeface="Average"/>
                          <a:cs typeface="Average"/>
                          <a:sym typeface="Average"/>
                        </a:rPr>
                        <a:t>$372,939</a:t>
                      </a:r>
                      <a:endParaRPr sz="1200">
                        <a:latin typeface="Average"/>
                        <a:ea typeface="Average"/>
                        <a:cs typeface="Average"/>
                        <a:sym typeface="Average"/>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EAD3"/>
                    </a:solidFill>
                  </a:tcPr>
                </a:tc>
                <a:tc gridSpan="2">
                  <a:txBody>
                    <a:bodyPr/>
                    <a:lstStyle/>
                    <a:p>
                      <a:pPr marL="0" lvl="0" indent="0" algn="r" rtl="0">
                        <a:spcBef>
                          <a:spcPts val="0"/>
                        </a:spcBef>
                        <a:spcAft>
                          <a:spcPts val="0"/>
                        </a:spcAft>
                        <a:buNone/>
                      </a:pPr>
                      <a:r>
                        <a:rPr lang="en" b="1">
                          <a:latin typeface="Average"/>
                          <a:ea typeface="Average"/>
                          <a:cs typeface="Average"/>
                          <a:sym typeface="Average"/>
                        </a:rPr>
                        <a:t>Total Cost</a:t>
                      </a:r>
                      <a:endParaRPr b="1">
                        <a:latin typeface="Average"/>
                        <a:ea typeface="Average"/>
                        <a:cs typeface="Average"/>
                        <a:sym typeface="Average"/>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FE2F3"/>
                    </a:solidFill>
                  </a:tcPr>
                </a:tc>
                <a:tc hMerge="1">
                  <a:txBody>
                    <a:bodyPr/>
                    <a:lstStyle/>
                    <a:p>
                      <a:endParaRPr lang="en-US"/>
                    </a:p>
                  </a:txBody>
                  <a:tcPr/>
                </a:tc>
                <a:tc>
                  <a:txBody>
                    <a:bodyPr/>
                    <a:lstStyle/>
                    <a:p>
                      <a:pPr marL="0" lvl="0" indent="0" algn="ctr" rtl="0">
                        <a:spcBef>
                          <a:spcPts val="0"/>
                        </a:spcBef>
                        <a:spcAft>
                          <a:spcPts val="0"/>
                        </a:spcAft>
                        <a:buNone/>
                      </a:pPr>
                      <a:r>
                        <a:rPr lang="en" sz="1200">
                          <a:latin typeface="Average"/>
                          <a:ea typeface="Average"/>
                          <a:cs typeface="Average"/>
                          <a:sym typeface="Average"/>
                        </a:rPr>
                        <a:t>$422,889</a:t>
                      </a:r>
                      <a:endParaRPr sz="1200">
                        <a:latin typeface="Average"/>
                        <a:ea typeface="Average"/>
                        <a:cs typeface="Average"/>
                        <a:sym typeface="Average"/>
                      </a:endParaRPr>
                    </a:p>
                  </a:txBody>
                  <a:tcPr marL="91425" marR="91425" marT="91425" marB="91425"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CFE2F3"/>
                    </a:solidFill>
                  </a:tcPr>
                </a:tc>
                <a:extLst>
                  <a:ext uri="{0D108BD9-81ED-4DB2-BD59-A6C34878D82A}">
                    <a16:rowId xmlns:a16="http://schemas.microsoft.com/office/drawing/2014/main" val="10005"/>
                  </a:ext>
                </a:extLst>
              </a:tr>
            </a:tbl>
          </a:graphicData>
        </a:graphic>
      </p:graphicFrame>
      <p:cxnSp>
        <p:nvCxnSpPr>
          <p:cNvPr id="662" name="Google Shape;662;p57"/>
          <p:cNvCxnSpPr/>
          <p:nvPr/>
        </p:nvCxnSpPr>
        <p:spPr>
          <a:xfrm>
            <a:off x="854550" y="3955115"/>
            <a:ext cx="7446900" cy="0"/>
          </a:xfrm>
          <a:prstGeom prst="straightConnector1">
            <a:avLst/>
          </a:prstGeom>
          <a:noFill/>
          <a:ln w="38100" cap="flat" cmpd="sng">
            <a:solidFill>
              <a:srgbClr val="000000"/>
            </a:solidFill>
            <a:prstDash val="solid"/>
            <a:round/>
            <a:headEnd type="none" w="med" len="med"/>
            <a:tailEnd type="none" w="med" len="med"/>
          </a:ln>
        </p:spPr>
      </p:cxn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666"/>
        <p:cNvGrpSpPr/>
        <p:nvPr/>
      </p:nvGrpSpPr>
      <p:grpSpPr>
        <a:xfrm>
          <a:off x="0" y="0"/>
          <a:ext cx="0" cy="0"/>
          <a:chOff x="0" y="0"/>
          <a:chExt cx="0" cy="0"/>
        </a:xfrm>
      </p:grpSpPr>
      <p:sp>
        <p:nvSpPr>
          <p:cNvPr id="667" name="Google Shape;667;p58"/>
          <p:cNvSpPr txBox="1">
            <a:spLocks noGrp="1"/>
          </p:cNvSpPr>
          <p:nvPr>
            <p:ph type="title"/>
          </p:nvPr>
        </p:nvSpPr>
        <p:spPr>
          <a:xfrm>
            <a:off x="346050" y="8367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Acknowledgements</a:t>
            </a:r>
            <a:endParaRPr/>
          </a:p>
        </p:txBody>
      </p:sp>
      <p:sp>
        <p:nvSpPr>
          <p:cNvPr id="668" name="Google Shape;668;p58"/>
          <p:cNvSpPr txBox="1">
            <a:spLocks noGrp="1"/>
          </p:cNvSpPr>
          <p:nvPr>
            <p:ph type="body" idx="1"/>
          </p:nvPr>
        </p:nvSpPr>
        <p:spPr>
          <a:xfrm>
            <a:off x="2401547" y="1235197"/>
            <a:ext cx="4301100" cy="572700"/>
          </a:xfrm>
          <a:prstGeom prst="rect">
            <a:avLst/>
          </a:prstGeom>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t>Jim Baer - Ball Aerospace Corp </a:t>
            </a:r>
            <a:endParaRPr/>
          </a:p>
          <a:p>
            <a:pPr marL="0" lvl="0" indent="0" algn="ctr" rtl="0">
              <a:spcBef>
                <a:spcPts val="1600"/>
              </a:spcBef>
              <a:spcAft>
                <a:spcPts val="0"/>
              </a:spcAft>
              <a:buNone/>
            </a:pPr>
            <a:endParaRPr/>
          </a:p>
          <a:p>
            <a:pPr marL="0" lvl="0" indent="0" algn="ctr" rtl="0">
              <a:spcBef>
                <a:spcPts val="1600"/>
              </a:spcBef>
              <a:spcAft>
                <a:spcPts val="0"/>
              </a:spcAft>
              <a:buNone/>
            </a:pPr>
            <a:endParaRPr/>
          </a:p>
          <a:p>
            <a:pPr marL="0" lvl="0" indent="0" algn="ctr" rtl="0">
              <a:spcBef>
                <a:spcPts val="1600"/>
              </a:spcBef>
              <a:spcAft>
                <a:spcPts val="0"/>
              </a:spcAft>
              <a:buNone/>
            </a:pPr>
            <a:endParaRPr/>
          </a:p>
          <a:p>
            <a:pPr marL="0" lvl="0" indent="0" algn="ctr" rtl="0">
              <a:spcBef>
                <a:spcPts val="1600"/>
              </a:spcBef>
              <a:spcAft>
                <a:spcPts val="0"/>
              </a:spcAft>
              <a:buNone/>
            </a:pPr>
            <a:endParaRPr/>
          </a:p>
          <a:p>
            <a:pPr marL="0" lvl="0" indent="0" algn="ctr" rtl="0">
              <a:spcBef>
                <a:spcPts val="1600"/>
              </a:spcBef>
              <a:spcAft>
                <a:spcPts val="1600"/>
              </a:spcAft>
              <a:buNone/>
            </a:pPr>
            <a:endParaRPr/>
          </a:p>
        </p:txBody>
      </p:sp>
      <p:sp>
        <p:nvSpPr>
          <p:cNvPr id="669" name="Google Shape;669;p58"/>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46</a:t>
            </a:fld>
            <a:endParaRPr/>
          </a:p>
        </p:txBody>
      </p:sp>
      <p:sp>
        <p:nvSpPr>
          <p:cNvPr id="670" name="Google Shape;670;p58"/>
          <p:cNvSpPr txBox="1">
            <a:spLocks noGrp="1"/>
          </p:cNvSpPr>
          <p:nvPr>
            <p:ph type="body" idx="1"/>
          </p:nvPr>
        </p:nvSpPr>
        <p:spPr>
          <a:xfrm>
            <a:off x="2401547" y="1639998"/>
            <a:ext cx="4301100" cy="532500"/>
          </a:xfrm>
          <a:prstGeom prst="rect">
            <a:avLst/>
          </a:prstGeom>
          <a:ln>
            <a:noFill/>
          </a:ln>
        </p:spPr>
        <p:txBody>
          <a:bodyPr spcFirstLastPara="1" wrap="square" lIns="91425" tIns="91425" rIns="91425" bIns="91425" anchor="t" anchorCtr="0">
            <a:noAutofit/>
          </a:bodyPr>
          <a:lstStyle/>
          <a:p>
            <a:pPr marL="0" lvl="0" indent="0" algn="ctr" rtl="0">
              <a:spcBef>
                <a:spcPts val="0"/>
              </a:spcBef>
              <a:spcAft>
                <a:spcPts val="1600"/>
              </a:spcAft>
              <a:buNone/>
            </a:pPr>
            <a:r>
              <a:rPr lang="en"/>
              <a:t>Joe Lopez - Ball Aerospace Corp </a:t>
            </a:r>
            <a:endParaRPr/>
          </a:p>
        </p:txBody>
      </p:sp>
      <p:sp>
        <p:nvSpPr>
          <p:cNvPr id="671" name="Google Shape;671;p58"/>
          <p:cNvSpPr txBox="1">
            <a:spLocks noGrp="1"/>
          </p:cNvSpPr>
          <p:nvPr>
            <p:ph type="body" idx="1"/>
          </p:nvPr>
        </p:nvSpPr>
        <p:spPr>
          <a:xfrm>
            <a:off x="2401550" y="2076075"/>
            <a:ext cx="4301100" cy="532500"/>
          </a:xfrm>
          <a:prstGeom prst="rect">
            <a:avLst/>
          </a:prstGeom>
          <a:ln>
            <a:noFill/>
          </a:ln>
        </p:spPr>
        <p:txBody>
          <a:bodyPr spcFirstLastPara="1" wrap="square" lIns="91425" tIns="91425" rIns="91425" bIns="91425" anchor="t" anchorCtr="0">
            <a:noAutofit/>
          </a:bodyPr>
          <a:lstStyle/>
          <a:p>
            <a:pPr marL="0" lvl="0" indent="0" algn="ctr" rtl="0">
              <a:spcBef>
                <a:spcPts val="0"/>
              </a:spcBef>
              <a:spcAft>
                <a:spcPts val="1600"/>
              </a:spcAft>
              <a:buNone/>
            </a:pPr>
            <a:r>
              <a:rPr lang="en"/>
              <a:t>Dr. Cora Randall - LASP</a:t>
            </a:r>
            <a:endParaRPr/>
          </a:p>
        </p:txBody>
      </p:sp>
      <p:sp>
        <p:nvSpPr>
          <p:cNvPr id="672" name="Google Shape;672;p58"/>
          <p:cNvSpPr txBox="1">
            <a:spLocks noGrp="1"/>
          </p:cNvSpPr>
          <p:nvPr>
            <p:ph type="body" idx="1"/>
          </p:nvPr>
        </p:nvSpPr>
        <p:spPr>
          <a:xfrm>
            <a:off x="2412475" y="2524625"/>
            <a:ext cx="4301100" cy="532500"/>
          </a:xfrm>
          <a:prstGeom prst="rect">
            <a:avLst/>
          </a:prstGeom>
          <a:ln>
            <a:noFill/>
          </a:ln>
        </p:spPr>
        <p:txBody>
          <a:bodyPr spcFirstLastPara="1" wrap="square" lIns="91425" tIns="91425" rIns="91425" bIns="91425" anchor="t" anchorCtr="0">
            <a:noAutofit/>
          </a:bodyPr>
          <a:lstStyle/>
          <a:p>
            <a:pPr marL="0" lvl="0" indent="0" algn="ctr" rtl="0">
              <a:spcBef>
                <a:spcPts val="0"/>
              </a:spcBef>
              <a:spcAft>
                <a:spcPts val="1600"/>
              </a:spcAft>
              <a:buNone/>
            </a:pPr>
            <a:r>
              <a:rPr lang="en"/>
              <a:t>Matt Rhode - CU Boulder</a:t>
            </a:r>
            <a:endParaRPr/>
          </a:p>
        </p:txBody>
      </p:sp>
      <p:sp>
        <p:nvSpPr>
          <p:cNvPr id="673" name="Google Shape;673;p58"/>
          <p:cNvSpPr txBox="1">
            <a:spLocks noGrp="1"/>
          </p:cNvSpPr>
          <p:nvPr>
            <p:ph type="body" idx="1"/>
          </p:nvPr>
        </p:nvSpPr>
        <p:spPr>
          <a:xfrm>
            <a:off x="2401546" y="2938550"/>
            <a:ext cx="4301100" cy="532500"/>
          </a:xfrm>
          <a:prstGeom prst="rect">
            <a:avLst/>
          </a:prstGeom>
          <a:ln>
            <a:noFill/>
          </a:ln>
        </p:spPr>
        <p:txBody>
          <a:bodyPr spcFirstLastPara="1" wrap="square" lIns="91425" tIns="91425" rIns="91425" bIns="91425" anchor="t" anchorCtr="0">
            <a:noAutofit/>
          </a:bodyPr>
          <a:lstStyle/>
          <a:p>
            <a:pPr marL="0" lvl="0" indent="0" algn="ctr" rtl="0">
              <a:spcBef>
                <a:spcPts val="0"/>
              </a:spcBef>
              <a:spcAft>
                <a:spcPts val="1600"/>
              </a:spcAft>
              <a:buNone/>
            </a:pPr>
            <a:r>
              <a:rPr lang="en"/>
              <a:t>Zoltan Sternovsky - CU Boulder</a:t>
            </a:r>
            <a:endParaRPr/>
          </a:p>
        </p:txBody>
      </p:sp>
      <p:sp>
        <p:nvSpPr>
          <p:cNvPr id="674" name="Google Shape;674;p58"/>
          <p:cNvSpPr txBox="1">
            <a:spLocks noGrp="1"/>
          </p:cNvSpPr>
          <p:nvPr>
            <p:ph type="body" idx="1"/>
          </p:nvPr>
        </p:nvSpPr>
        <p:spPr>
          <a:xfrm>
            <a:off x="2441371" y="3375800"/>
            <a:ext cx="4301100" cy="532500"/>
          </a:xfrm>
          <a:prstGeom prst="rect">
            <a:avLst/>
          </a:prstGeom>
          <a:ln>
            <a:noFill/>
          </a:ln>
        </p:spPr>
        <p:txBody>
          <a:bodyPr spcFirstLastPara="1" wrap="square" lIns="91425" tIns="91425" rIns="91425" bIns="91425" anchor="t" anchorCtr="0">
            <a:noAutofit/>
          </a:bodyPr>
          <a:lstStyle/>
          <a:p>
            <a:pPr marL="0" lvl="0" indent="0" algn="ctr" rtl="0">
              <a:spcBef>
                <a:spcPts val="0"/>
              </a:spcBef>
              <a:spcAft>
                <a:spcPts val="1600"/>
              </a:spcAft>
              <a:buNone/>
            </a:pPr>
            <a:r>
              <a:rPr lang="en"/>
              <a:t>Haley Knapp  - Ball Aerospace Corp </a:t>
            </a:r>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678"/>
        <p:cNvGrpSpPr/>
        <p:nvPr/>
      </p:nvGrpSpPr>
      <p:grpSpPr>
        <a:xfrm>
          <a:off x="0" y="0"/>
          <a:ext cx="0" cy="0"/>
          <a:chOff x="0" y="0"/>
          <a:chExt cx="0" cy="0"/>
        </a:xfrm>
      </p:grpSpPr>
      <p:sp>
        <p:nvSpPr>
          <p:cNvPr id="679" name="Google Shape;679;p59"/>
          <p:cNvSpPr txBox="1">
            <a:spLocks noGrp="1"/>
          </p:cNvSpPr>
          <p:nvPr>
            <p:ph type="title"/>
          </p:nvPr>
        </p:nvSpPr>
        <p:spPr>
          <a:xfrm>
            <a:off x="455925" y="8367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Resources</a:t>
            </a:r>
            <a:endParaRPr/>
          </a:p>
        </p:txBody>
      </p:sp>
      <p:sp>
        <p:nvSpPr>
          <p:cNvPr id="680" name="Google Shape;680;p59"/>
          <p:cNvSpPr txBox="1"/>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3000">
              <a:solidFill>
                <a:srgbClr val="FFFFFF"/>
              </a:solidFill>
              <a:latin typeface="Oswald"/>
              <a:ea typeface="Oswald"/>
              <a:cs typeface="Oswald"/>
              <a:sym typeface="Oswald"/>
            </a:endParaRPr>
          </a:p>
        </p:txBody>
      </p:sp>
      <p:sp>
        <p:nvSpPr>
          <p:cNvPr id="681" name="Google Shape;681;p59"/>
          <p:cNvSpPr txBox="1"/>
          <p:nvPr/>
        </p:nvSpPr>
        <p:spPr>
          <a:xfrm>
            <a:off x="268875" y="1252350"/>
            <a:ext cx="8520600" cy="3416400"/>
          </a:xfrm>
          <a:prstGeom prst="rect">
            <a:avLst/>
          </a:prstGeom>
          <a:noFill/>
          <a:ln>
            <a:noFill/>
          </a:ln>
        </p:spPr>
        <p:txBody>
          <a:bodyPr spcFirstLastPara="1" wrap="square" lIns="91425" tIns="91425" rIns="91425" bIns="91425" anchor="t" anchorCtr="0">
            <a:noAutofit/>
          </a:bodyPr>
          <a:lstStyle/>
          <a:p>
            <a:pPr marL="457200" lvl="0" indent="-298450" algn="l" rtl="0">
              <a:lnSpc>
                <a:spcPct val="115000"/>
              </a:lnSpc>
              <a:spcBef>
                <a:spcPts val="0"/>
              </a:spcBef>
              <a:spcAft>
                <a:spcPts val="0"/>
              </a:spcAft>
              <a:buClr>
                <a:schemeClr val="accent3"/>
              </a:buClr>
              <a:buSzPts val="1100"/>
              <a:buFont typeface="Arial"/>
              <a:buChar char="-"/>
            </a:pPr>
            <a:r>
              <a:rPr lang="en" sz="1100" u="sng">
                <a:solidFill>
                  <a:schemeClr val="accent3"/>
                </a:solidFill>
                <a:hlinkClick r:id="rId3"/>
              </a:rPr>
              <a:t>https://www.thorlabs.com/newgrouppage9.cfm?objectgroup_id=10773</a:t>
            </a:r>
            <a:endParaRPr sz="1100">
              <a:solidFill>
                <a:schemeClr val="accent3"/>
              </a:solidFill>
            </a:endParaRPr>
          </a:p>
          <a:p>
            <a:pPr marL="457200" lvl="0" indent="-298450" algn="l" rtl="0">
              <a:lnSpc>
                <a:spcPct val="115000"/>
              </a:lnSpc>
              <a:spcBef>
                <a:spcPts val="0"/>
              </a:spcBef>
              <a:spcAft>
                <a:spcPts val="0"/>
              </a:spcAft>
              <a:buClr>
                <a:schemeClr val="accent3"/>
              </a:buClr>
              <a:buSzPts val="1100"/>
              <a:buFont typeface="Arial"/>
              <a:buChar char="-"/>
            </a:pPr>
            <a:r>
              <a:rPr lang="en" sz="1100" u="sng">
                <a:solidFill>
                  <a:schemeClr val="accent3"/>
                </a:solidFill>
                <a:hlinkClick r:id="rId4"/>
              </a:rPr>
              <a:t>http://www.mpia.de/~mathar/public/mathar20151213.pdf</a:t>
            </a:r>
            <a:endParaRPr sz="1100">
              <a:solidFill>
                <a:schemeClr val="accent3"/>
              </a:solidFill>
            </a:endParaRPr>
          </a:p>
          <a:p>
            <a:pPr marL="457200" lvl="0" indent="-298450" algn="l" rtl="0">
              <a:lnSpc>
                <a:spcPct val="115000"/>
              </a:lnSpc>
              <a:spcBef>
                <a:spcPts val="0"/>
              </a:spcBef>
              <a:spcAft>
                <a:spcPts val="0"/>
              </a:spcAft>
              <a:buClr>
                <a:schemeClr val="accent3"/>
              </a:buClr>
              <a:buSzPts val="1100"/>
              <a:buFont typeface="Arial"/>
              <a:buChar char="-"/>
            </a:pPr>
            <a:r>
              <a:rPr lang="en" sz="1100" u="sng">
                <a:solidFill>
                  <a:schemeClr val="accent3"/>
                </a:solidFill>
                <a:hlinkClick r:id="rId5"/>
              </a:rPr>
              <a:t>https://www.atmos-meas-tech.net/9/215/2016/amt-9-215-2016.pdf</a:t>
            </a:r>
            <a:endParaRPr sz="1100">
              <a:solidFill>
                <a:schemeClr val="accent3"/>
              </a:solidFill>
            </a:endParaRPr>
          </a:p>
          <a:p>
            <a:pPr marL="457200" lvl="0" indent="-298450" algn="l" rtl="0">
              <a:lnSpc>
                <a:spcPct val="115000"/>
              </a:lnSpc>
              <a:spcBef>
                <a:spcPts val="0"/>
              </a:spcBef>
              <a:spcAft>
                <a:spcPts val="0"/>
              </a:spcAft>
              <a:buClr>
                <a:schemeClr val="accent3"/>
              </a:buClr>
              <a:buSzPts val="1100"/>
              <a:buFont typeface="Arial"/>
              <a:buChar char="-"/>
            </a:pPr>
            <a:r>
              <a:rPr lang="en" sz="1100" u="sng">
                <a:solidFill>
                  <a:schemeClr val="accent3"/>
                </a:solidFill>
                <a:hlinkClick r:id="rId6"/>
              </a:rPr>
              <a:t>https://www.edmundoptics.com/?gclid=EAIaIQobChMIn6yV7fuZ5QIV9yCtBh34GwFBEAAYASAAEgLHv_D_BwE</a:t>
            </a:r>
            <a:endParaRPr sz="1100">
              <a:solidFill>
                <a:schemeClr val="accent3"/>
              </a:solidFill>
            </a:endParaRPr>
          </a:p>
          <a:p>
            <a:pPr marL="457200" lvl="0" indent="-298450" algn="l" rtl="0">
              <a:lnSpc>
                <a:spcPct val="115000"/>
              </a:lnSpc>
              <a:spcBef>
                <a:spcPts val="0"/>
              </a:spcBef>
              <a:spcAft>
                <a:spcPts val="0"/>
              </a:spcAft>
              <a:buClr>
                <a:schemeClr val="accent3"/>
              </a:buClr>
              <a:buSzPts val="1100"/>
              <a:buFont typeface="Arial"/>
              <a:buChar char="-"/>
            </a:pPr>
            <a:r>
              <a:rPr lang="en" sz="1100">
                <a:solidFill>
                  <a:schemeClr val="accent3"/>
                </a:solidFill>
              </a:rPr>
              <a:t>Sigma Delta ADC Datasheet</a:t>
            </a:r>
            <a:endParaRPr sz="1100">
              <a:solidFill>
                <a:schemeClr val="accent3"/>
              </a:solidFill>
            </a:endParaRPr>
          </a:p>
          <a:p>
            <a:pPr marL="457200" lvl="0" indent="-298450" algn="l" rtl="0">
              <a:lnSpc>
                <a:spcPct val="115000"/>
              </a:lnSpc>
              <a:spcBef>
                <a:spcPts val="0"/>
              </a:spcBef>
              <a:spcAft>
                <a:spcPts val="0"/>
              </a:spcAft>
              <a:buClr>
                <a:schemeClr val="accent3"/>
              </a:buClr>
              <a:buSzPts val="1100"/>
              <a:buFont typeface="Arial"/>
              <a:buChar char="-"/>
            </a:pPr>
            <a:r>
              <a:rPr lang="en" sz="1100">
                <a:solidFill>
                  <a:schemeClr val="accent3"/>
                </a:solidFill>
              </a:rPr>
              <a:t>AD8012 Transimpedance Amplifier Datasheet</a:t>
            </a:r>
            <a:endParaRPr sz="1100">
              <a:solidFill>
                <a:schemeClr val="accent3"/>
              </a:solidFill>
            </a:endParaRPr>
          </a:p>
          <a:p>
            <a:pPr marL="457200" lvl="0" indent="-298450" algn="l" rtl="0">
              <a:lnSpc>
                <a:spcPct val="115000"/>
              </a:lnSpc>
              <a:spcBef>
                <a:spcPts val="0"/>
              </a:spcBef>
              <a:spcAft>
                <a:spcPts val="0"/>
              </a:spcAft>
              <a:buClr>
                <a:schemeClr val="accent3"/>
              </a:buClr>
              <a:buSzPts val="1100"/>
              <a:buFont typeface="Arial"/>
              <a:buChar char="-"/>
            </a:pPr>
            <a:r>
              <a:rPr lang="en" sz="1100">
                <a:solidFill>
                  <a:schemeClr val="accent3"/>
                </a:solidFill>
              </a:rPr>
              <a:t>FD11A Si Photodiode Datasheet</a:t>
            </a:r>
            <a:endParaRPr sz="1100">
              <a:solidFill>
                <a:schemeClr val="accent3"/>
              </a:solidFill>
            </a:endParaRPr>
          </a:p>
          <a:p>
            <a:pPr marL="457200" lvl="0" indent="-298450" algn="l" rtl="0">
              <a:lnSpc>
                <a:spcPct val="115000"/>
              </a:lnSpc>
              <a:spcBef>
                <a:spcPts val="0"/>
              </a:spcBef>
              <a:spcAft>
                <a:spcPts val="0"/>
              </a:spcAft>
              <a:buClr>
                <a:schemeClr val="accent3"/>
              </a:buClr>
              <a:buSzPts val="1100"/>
              <a:buFont typeface="Arial"/>
              <a:buChar char="-"/>
            </a:pPr>
            <a:r>
              <a:rPr lang="en" sz="1100" u="sng">
                <a:solidFill>
                  <a:schemeClr val="accent3"/>
                </a:solidFill>
                <a:hlinkClick r:id="rId7"/>
              </a:rPr>
              <a:t>http://www.cubesat.org/</a:t>
            </a:r>
            <a:endParaRPr sz="1100">
              <a:solidFill>
                <a:schemeClr val="accent3"/>
              </a:solidFill>
            </a:endParaRPr>
          </a:p>
          <a:p>
            <a:pPr marL="457200" lvl="0" indent="-304800" algn="l" rtl="0">
              <a:lnSpc>
                <a:spcPct val="115000"/>
              </a:lnSpc>
              <a:spcBef>
                <a:spcPts val="0"/>
              </a:spcBef>
              <a:spcAft>
                <a:spcPts val="0"/>
              </a:spcAft>
              <a:buClr>
                <a:schemeClr val="accent3"/>
              </a:buClr>
              <a:buSzPts val="1200"/>
              <a:buFont typeface="Average"/>
              <a:buChar char="-"/>
            </a:pPr>
            <a:r>
              <a:rPr lang="en" sz="1100">
                <a:solidFill>
                  <a:schemeClr val="accent3"/>
                </a:solidFill>
              </a:rPr>
              <a:t>“15 Wave-Front Aberrations and MTF.” </a:t>
            </a:r>
            <a:r>
              <a:rPr lang="en" sz="1100" i="1">
                <a:solidFill>
                  <a:schemeClr val="accent3"/>
                </a:solidFill>
              </a:rPr>
              <a:t>Modern Optical Engineering: the Design of Optical Systems</a:t>
            </a:r>
            <a:r>
              <a:rPr lang="en" sz="1100">
                <a:solidFill>
                  <a:schemeClr val="accent3"/>
                </a:solidFill>
              </a:rPr>
              <a:t>, by Warren J. Smith, 4th ed., McGraw Hill, 2008.</a:t>
            </a:r>
            <a:endParaRPr sz="1100">
              <a:solidFill>
                <a:schemeClr val="accent3"/>
              </a:solidFill>
            </a:endParaRPr>
          </a:p>
          <a:p>
            <a:pPr marL="457200" lvl="0" indent="-304800" algn="l" rtl="0">
              <a:lnSpc>
                <a:spcPct val="115000"/>
              </a:lnSpc>
              <a:spcBef>
                <a:spcPts val="0"/>
              </a:spcBef>
              <a:spcAft>
                <a:spcPts val="0"/>
              </a:spcAft>
              <a:buClr>
                <a:schemeClr val="accent3"/>
              </a:buClr>
              <a:buSzPts val="1200"/>
              <a:buFont typeface="Average"/>
              <a:buChar char="-"/>
            </a:pPr>
            <a:r>
              <a:rPr lang="en" sz="1100">
                <a:solidFill>
                  <a:schemeClr val="accent3"/>
                </a:solidFill>
              </a:rPr>
              <a:t>“Chapter 11 Transfer Functions; Hubble Space Telescope.” </a:t>
            </a:r>
            <a:r>
              <a:rPr lang="en" sz="1100" i="1">
                <a:solidFill>
                  <a:schemeClr val="accent3"/>
                </a:solidFill>
              </a:rPr>
              <a:t>Astronomical Optics</a:t>
            </a:r>
            <a:r>
              <a:rPr lang="en" sz="1100">
                <a:solidFill>
                  <a:schemeClr val="accent3"/>
                </a:solidFill>
              </a:rPr>
              <a:t>, by Daniel J. Schroeder, 2nd ed., Academic Press, 2000.</a:t>
            </a:r>
            <a:endParaRPr sz="1100">
              <a:solidFill>
                <a:schemeClr val="accent3"/>
              </a:solidFill>
            </a:endParaRPr>
          </a:p>
          <a:p>
            <a:pPr marL="457200" lvl="0" indent="-298450" algn="l" rtl="0">
              <a:lnSpc>
                <a:spcPct val="115000"/>
              </a:lnSpc>
              <a:spcBef>
                <a:spcPts val="0"/>
              </a:spcBef>
              <a:spcAft>
                <a:spcPts val="0"/>
              </a:spcAft>
              <a:buClr>
                <a:schemeClr val="accent3"/>
              </a:buClr>
              <a:buSzPts val="1100"/>
              <a:buFont typeface="Average"/>
              <a:buChar char="-"/>
            </a:pPr>
            <a:r>
              <a:rPr lang="en" sz="1100">
                <a:solidFill>
                  <a:schemeClr val="accent3"/>
                </a:solidFill>
              </a:rPr>
              <a:t>“CHAPTER 1 MTF IN OPTICAL SYSTEMS.” </a:t>
            </a:r>
            <a:r>
              <a:rPr lang="en" sz="1100" i="1">
                <a:solidFill>
                  <a:schemeClr val="accent3"/>
                </a:solidFill>
              </a:rPr>
              <a:t>Modulation Transfer Function in Optical and Electro-Optical Systems</a:t>
            </a:r>
            <a:r>
              <a:rPr lang="en" sz="1100">
                <a:solidFill>
                  <a:schemeClr val="accent3"/>
                </a:solidFill>
              </a:rPr>
              <a:t>, by Glenn D. Boreman, vol. TT52, SPIE Press, 2001.</a:t>
            </a:r>
            <a:endParaRPr sz="1100">
              <a:solidFill>
                <a:schemeClr val="accent3"/>
              </a:solidFill>
            </a:endParaRPr>
          </a:p>
          <a:p>
            <a:pPr marL="457200" lvl="0" indent="-298450" algn="l" rtl="0">
              <a:lnSpc>
                <a:spcPct val="115000"/>
              </a:lnSpc>
              <a:spcBef>
                <a:spcPts val="0"/>
              </a:spcBef>
              <a:spcAft>
                <a:spcPts val="0"/>
              </a:spcAft>
              <a:buClr>
                <a:schemeClr val="accent3"/>
              </a:buClr>
              <a:buSzPts val="1100"/>
              <a:buFont typeface="Average"/>
              <a:buChar char="-"/>
            </a:pPr>
            <a:r>
              <a:rPr lang="en" sz="1100">
                <a:solidFill>
                  <a:schemeClr val="accent3"/>
                </a:solidFill>
              </a:rPr>
              <a:t>POAM III retrieval algorithm and error analysis (SNR value)</a:t>
            </a:r>
            <a:endParaRPr sz="1100">
              <a:solidFill>
                <a:schemeClr val="accent3"/>
              </a:solidFill>
            </a:endParaRPr>
          </a:p>
          <a:p>
            <a:pPr marL="457200" lvl="0" indent="-298450" algn="l" rtl="0">
              <a:lnSpc>
                <a:spcPct val="115000"/>
              </a:lnSpc>
              <a:spcBef>
                <a:spcPts val="0"/>
              </a:spcBef>
              <a:spcAft>
                <a:spcPts val="0"/>
              </a:spcAft>
              <a:buClr>
                <a:schemeClr val="accent3"/>
              </a:buClr>
              <a:buSzPts val="1100"/>
              <a:buFont typeface="Average"/>
              <a:buChar char="-"/>
            </a:pPr>
            <a:r>
              <a:rPr lang="en" sz="1100" u="sng">
                <a:solidFill>
                  <a:schemeClr val="hlink"/>
                </a:solidFill>
                <a:hlinkClick r:id="rId8"/>
              </a:rPr>
              <a:t>https://www.nasa.gov/mission_pages/sdo/science/solar-irradiance.html</a:t>
            </a:r>
            <a:r>
              <a:rPr lang="en" sz="1100">
                <a:solidFill>
                  <a:schemeClr val="accent3"/>
                </a:solidFill>
              </a:rPr>
              <a:t> </a:t>
            </a:r>
            <a:endParaRPr sz="1100">
              <a:solidFill>
                <a:schemeClr val="accent3"/>
              </a:solidFill>
            </a:endParaRPr>
          </a:p>
          <a:p>
            <a:pPr marL="457200" lvl="0" indent="-298450" algn="l" rtl="0">
              <a:lnSpc>
                <a:spcPct val="115000"/>
              </a:lnSpc>
              <a:spcBef>
                <a:spcPts val="0"/>
              </a:spcBef>
              <a:spcAft>
                <a:spcPts val="0"/>
              </a:spcAft>
              <a:buClr>
                <a:schemeClr val="accent3"/>
              </a:buClr>
              <a:buSzPts val="1100"/>
              <a:buFont typeface="Average"/>
              <a:buChar char="-"/>
            </a:pPr>
            <a:r>
              <a:rPr lang="en" sz="1100" u="sng">
                <a:solidFill>
                  <a:schemeClr val="hlink"/>
                </a:solidFill>
                <a:hlinkClick r:id="rId9"/>
              </a:rPr>
              <a:t>https://www.ioccg.org/groups/Thuillier.pdf</a:t>
            </a:r>
            <a:r>
              <a:rPr lang="en" sz="1100">
                <a:solidFill>
                  <a:schemeClr val="accent3"/>
                </a:solidFill>
              </a:rPr>
              <a:t> </a:t>
            </a:r>
            <a:endParaRPr sz="1100">
              <a:solidFill>
                <a:schemeClr val="accent3"/>
              </a:solidFill>
            </a:endParaRPr>
          </a:p>
          <a:p>
            <a:pPr marL="457200" lvl="0" indent="0" algn="l" rtl="0">
              <a:lnSpc>
                <a:spcPct val="115000"/>
              </a:lnSpc>
              <a:spcBef>
                <a:spcPts val="1200"/>
              </a:spcBef>
              <a:spcAft>
                <a:spcPts val="1600"/>
              </a:spcAft>
              <a:buNone/>
            </a:pPr>
            <a:endParaRPr sz="1200">
              <a:solidFill>
                <a:srgbClr val="CACACA"/>
              </a:solidFill>
              <a:latin typeface="Average"/>
              <a:ea typeface="Average"/>
              <a:cs typeface="Average"/>
              <a:sym typeface="Average"/>
            </a:endParaRPr>
          </a:p>
        </p:txBody>
      </p:sp>
      <p:sp>
        <p:nvSpPr>
          <p:cNvPr id="682" name="Google Shape;682;p59"/>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47</a:t>
            </a:fld>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686"/>
        <p:cNvGrpSpPr/>
        <p:nvPr/>
      </p:nvGrpSpPr>
      <p:grpSpPr>
        <a:xfrm>
          <a:off x="0" y="0"/>
          <a:ext cx="0" cy="0"/>
          <a:chOff x="0" y="0"/>
          <a:chExt cx="0" cy="0"/>
        </a:xfrm>
      </p:grpSpPr>
      <p:sp>
        <p:nvSpPr>
          <p:cNvPr id="687" name="Google Shape;687;p60"/>
          <p:cNvSpPr txBox="1">
            <a:spLocks noGrp="1"/>
          </p:cNvSpPr>
          <p:nvPr>
            <p:ph type="title"/>
          </p:nvPr>
        </p:nvSpPr>
        <p:spPr>
          <a:xfrm>
            <a:off x="671250" y="2141250"/>
            <a:ext cx="7852200" cy="861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Backup Slides</a:t>
            </a:r>
            <a:endParaRPr/>
          </a:p>
        </p:txBody>
      </p:sp>
      <p:sp>
        <p:nvSpPr>
          <p:cNvPr id="688" name="Google Shape;688;p60"/>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48</a:t>
            </a:fld>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692"/>
        <p:cNvGrpSpPr/>
        <p:nvPr/>
      </p:nvGrpSpPr>
      <p:grpSpPr>
        <a:xfrm>
          <a:off x="0" y="0"/>
          <a:ext cx="0" cy="0"/>
          <a:chOff x="0" y="0"/>
          <a:chExt cx="0" cy="0"/>
        </a:xfrm>
      </p:grpSpPr>
      <p:sp>
        <p:nvSpPr>
          <p:cNvPr id="693" name="Google Shape;693;p61"/>
          <p:cNvSpPr txBox="1">
            <a:spLocks noGrp="1"/>
          </p:cNvSpPr>
          <p:nvPr>
            <p:ph type="title"/>
          </p:nvPr>
        </p:nvSpPr>
        <p:spPr>
          <a:xfrm>
            <a:off x="671250" y="2141250"/>
            <a:ext cx="7852200" cy="861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Mechanical</a:t>
            </a:r>
            <a:endParaRPr/>
          </a:p>
        </p:txBody>
      </p:sp>
      <p:sp>
        <p:nvSpPr>
          <p:cNvPr id="694" name="Google Shape;694;p61"/>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49</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Google Shape;116;p17"/>
          <p:cNvSpPr txBox="1">
            <a:spLocks noGrp="1"/>
          </p:cNvSpPr>
          <p:nvPr>
            <p:ph type="title"/>
          </p:nvPr>
        </p:nvSpPr>
        <p:spPr>
          <a:xfrm>
            <a:off x="346050" y="8367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Motivation</a:t>
            </a:r>
            <a:endParaRPr/>
          </a:p>
        </p:txBody>
      </p:sp>
      <p:sp>
        <p:nvSpPr>
          <p:cNvPr id="117" name="Google Shape;117;p17"/>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a:t>
            </a:fld>
            <a:endParaRPr/>
          </a:p>
        </p:txBody>
      </p:sp>
      <p:sp>
        <p:nvSpPr>
          <p:cNvPr id="118" name="Google Shape;118;p17"/>
          <p:cNvSpPr txBox="1"/>
          <p:nvPr/>
        </p:nvSpPr>
        <p:spPr>
          <a:xfrm>
            <a:off x="311700" y="1027250"/>
            <a:ext cx="8520600" cy="3654000"/>
          </a:xfrm>
          <a:prstGeom prst="rect">
            <a:avLst/>
          </a:prstGeom>
          <a:noFill/>
          <a:ln>
            <a:noFill/>
          </a:ln>
        </p:spPr>
        <p:txBody>
          <a:bodyPr spcFirstLastPara="1" wrap="square" lIns="91425" tIns="91425" rIns="91425" bIns="91425" anchor="t" anchorCtr="0">
            <a:noAutofit/>
          </a:bodyPr>
          <a:lstStyle/>
          <a:p>
            <a:pPr marL="457200" lvl="0" indent="-342900" algn="l" rtl="0">
              <a:lnSpc>
                <a:spcPct val="115000"/>
              </a:lnSpc>
              <a:spcBef>
                <a:spcPts val="0"/>
              </a:spcBef>
              <a:spcAft>
                <a:spcPts val="0"/>
              </a:spcAft>
              <a:buClr>
                <a:srgbClr val="CACACA"/>
              </a:buClr>
              <a:buSzPts val="1800"/>
              <a:buFont typeface="Average"/>
              <a:buChar char="●"/>
            </a:pPr>
            <a:r>
              <a:rPr lang="en" sz="1800">
                <a:solidFill>
                  <a:srgbClr val="CACACA"/>
                </a:solidFill>
                <a:latin typeface="Average"/>
                <a:ea typeface="Average"/>
                <a:cs typeface="Average"/>
                <a:sym typeface="Average"/>
              </a:rPr>
              <a:t>Field of Application</a:t>
            </a:r>
            <a:endParaRPr sz="1800">
              <a:solidFill>
                <a:srgbClr val="CACACA"/>
              </a:solidFill>
              <a:latin typeface="Average"/>
              <a:ea typeface="Average"/>
              <a:cs typeface="Average"/>
              <a:sym typeface="Average"/>
            </a:endParaRPr>
          </a:p>
          <a:p>
            <a:pPr marL="914400" lvl="1" indent="-342900" algn="l" rtl="0">
              <a:lnSpc>
                <a:spcPct val="115000"/>
              </a:lnSpc>
              <a:spcBef>
                <a:spcPts val="0"/>
              </a:spcBef>
              <a:spcAft>
                <a:spcPts val="0"/>
              </a:spcAft>
              <a:buClr>
                <a:srgbClr val="CACACA"/>
              </a:buClr>
              <a:buSzPts val="1800"/>
              <a:buFont typeface="Average"/>
              <a:buChar char="○"/>
            </a:pPr>
            <a:r>
              <a:rPr lang="en" sz="1800">
                <a:solidFill>
                  <a:srgbClr val="CACACA"/>
                </a:solidFill>
                <a:latin typeface="Average"/>
                <a:ea typeface="Average"/>
                <a:cs typeface="Average"/>
                <a:sym typeface="Average"/>
              </a:rPr>
              <a:t>Aerosol changes due to seasonal &amp; short-term meteorological variations</a:t>
            </a:r>
            <a:endParaRPr sz="1800">
              <a:solidFill>
                <a:srgbClr val="CACACA"/>
              </a:solidFill>
              <a:latin typeface="Average"/>
              <a:ea typeface="Average"/>
              <a:cs typeface="Average"/>
              <a:sym typeface="Average"/>
            </a:endParaRPr>
          </a:p>
          <a:p>
            <a:pPr marL="914400" lvl="1" indent="-342900" algn="l" rtl="0">
              <a:lnSpc>
                <a:spcPct val="115000"/>
              </a:lnSpc>
              <a:spcBef>
                <a:spcPts val="0"/>
              </a:spcBef>
              <a:spcAft>
                <a:spcPts val="0"/>
              </a:spcAft>
              <a:buClr>
                <a:srgbClr val="CACACA"/>
              </a:buClr>
              <a:buSzPts val="1800"/>
              <a:buFont typeface="Average"/>
              <a:buChar char="○"/>
            </a:pPr>
            <a:r>
              <a:rPr lang="en" sz="1800">
                <a:solidFill>
                  <a:srgbClr val="CACACA"/>
                </a:solidFill>
                <a:latin typeface="Average"/>
                <a:ea typeface="Average"/>
                <a:cs typeface="Average"/>
                <a:sym typeface="Average"/>
              </a:rPr>
              <a:t>Atmospheric chemistry</a:t>
            </a:r>
            <a:endParaRPr sz="1800">
              <a:solidFill>
                <a:srgbClr val="CACACA"/>
              </a:solidFill>
              <a:latin typeface="Average"/>
              <a:ea typeface="Average"/>
              <a:cs typeface="Average"/>
              <a:sym typeface="Average"/>
            </a:endParaRPr>
          </a:p>
          <a:p>
            <a:pPr marL="914400" lvl="1" indent="-342900" algn="l" rtl="0">
              <a:lnSpc>
                <a:spcPct val="115000"/>
              </a:lnSpc>
              <a:spcBef>
                <a:spcPts val="0"/>
              </a:spcBef>
              <a:spcAft>
                <a:spcPts val="0"/>
              </a:spcAft>
              <a:buClr>
                <a:srgbClr val="CACACA"/>
              </a:buClr>
              <a:buSzPts val="1800"/>
              <a:buFont typeface="Average"/>
              <a:buChar char="○"/>
            </a:pPr>
            <a:r>
              <a:rPr lang="en" sz="1800">
                <a:solidFill>
                  <a:srgbClr val="CACACA"/>
                </a:solidFill>
                <a:latin typeface="Average"/>
                <a:ea typeface="Average"/>
                <a:cs typeface="Average"/>
                <a:sym typeface="Average"/>
              </a:rPr>
              <a:t>Cloud microphysics</a:t>
            </a:r>
            <a:endParaRPr sz="1800">
              <a:solidFill>
                <a:srgbClr val="CACACA"/>
              </a:solidFill>
              <a:latin typeface="Average"/>
              <a:ea typeface="Average"/>
              <a:cs typeface="Average"/>
              <a:sym typeface="Average"/>
            </a:endParaRPr>
          </a:p>
          <a:p>
            <a:pPr marL="914400" lvl="1" indent="-342900" algn="l" rtl="0">
              <a:lnSpc>
                <a:spcPct val="115000"/>
              </a:lnSpc>
              <a:spcBef>
                <a:spcPts val="0"/>
              </a:spcBef>
              <a:spcAft>
                <a:spcPts val="0"/>
              </a:spcAft>
              <a:buClr>
                <a:srgbClr val="CACACA"/>
              </a:buClr>
              <a:buSzPts val="1800"/>
              <a:buFont typeface="Average"/>
              <a:buChar char="○"/>
            </a:pPr>
            <a:r>
              <a:rPr lang="en" sz="1800">
                <a:solidFill>
                  <a:srgbClr val="CACACA"/>
                </a:solidFill>
                <a:latin typeface="Average"/>
                <a:ea typeface="Average"/>
                <a:cs typeface="Average"/>
                <a:sym typeface="Average"/>
              </a:rPr>
              <a:t>Volcanic activity </a:t>
            </a:r>
            <a:endParaRPr sz="1800">
              <a:solidFill>
                <a:srgbClr val="CACACA"/>
              </a:solidFill>
              <a:latin typeface="Average"/>
              <a:ea typeface="Average"/>
              <a:cs typeface="Average"/>
              <a:sym typeface="Average"/>
            </a:endParaRPr>
          </a:p>
          <a:p>
            <a:pPr marL="914400" lvl="0" indent="0" algn="l" rtl="0">
              <a:lnSpc>
                <a:spcPct val="115000"/>
              </a:lnSpc>
              <a:spcBef>
                <a:spcPts val="0"/>
              </a:spcBef>
              <a:spcAft>
                <a:spcPts val="0"/>
              </a:spcAft>
              <a:buNone/>
            </a:pPr>
            <a:endParaRPr sz="1000">
              <a:solidFill>
                <a:srgbClr val="CACACA"/>
              </a:solidFill>
              <a:latin typeface="Average"/>
              <a:ea typeface="Average"/>
              <a:cs typeface="Average"/>
              <a:sym typeface="Average"/>
            </a:endParaRPr>
          </a:p>
          <a:p>
            <a:pPr marL="457200" lvl="0" indent="-342900" algn="l" rtl="0">
              <a:lnSpc>
                <a:spcPct val="115000"/>
              </a:lnSpc>
              <a:spcBef>
                <a:spcPts val="0"/>
              </a:spcBef>
              <a:spcAft>
                <a:spcPts val="0"/>
              </a:spcAft>
              <a:buClr>
                <a:srgbClr val="CACACA"/>
              </a:buClr>
              <a:buSzPts val="1800"/>
              <a:buFont typeface="Average"/>
              <a:buChar char="●"/>
            </a:pPr>
            <a:r>
              <a:rPr lang="en" sz="1800">
                <a:solidFill>
                  <a:srgbClr val="CACACA"/>
                </a:solidFill>
                <a:latin typeface="Average"/>
                <a:ea typeface="Average"/>
                <a:cs typeface="Average"/>
                <a:sym typeface="Average"/>
              </a:rPr>
              <a:t>Problem Addressed</a:t>
            </a:r>
            <a:endParaRPr sz="1800">
              <a:solidFill>
                <a:srgbClr val="CACACA"/>
              </a:solidFill>
              <a:latin typeface="Average"/>
              <a:ea typeface="Average"/>
              <a:cs typeface="Average"/>
              <a:sym typeface="Average"/>
            </a:endParaRPr>
          </a:p>
          <a:p>
            <a:pPr marL="914400" lvl="1" indent="-342900" algn="l" rtl="0">
              <a:lnSpc>
                <a:spcPct val="115000"/>
              </a:lnSpc>
              <a:spcBef>
                <a:spcPts val="0"/>
              </a:spcBef>
              <a:spcAft>
                <a:spcPts val="0"/>
              </a:spcAft>
              <a:buClr>
                <a:srgbClr val="CACACA"/>
              </a:buClr>
              <a:buSzPts val="1800"/>
              <a:buFont typeface="Average"/>
              <a:buChar char="○"/>
            </a:pPr>
            <a:r>
              <a:rPr lang="en" sz="1800">
                <a:solidFill>
                  <a:srgbClr val="CACACA"/>
                </a:solidFill>
                <a:latin typeface="Average"/>
                <a:ea typeface="Average"/>
                <a:cs typeface="Average"/>
                <a:sym typeface="Average"/>
              </a:rPr>
              <a:t>Downsizing</a:t>
            </a:r>
            <a:endParaRPr sz="1800">
              <a:solidFill>
                <a:srgbClr val="CACACA"/>
              </a:solidFill>
              <a:latin typeface="Average"/>
              <a:ea typeface="Average"/>
              <a:cs typeface="Average"/>
              <a:sym typeface="Average"/>
            </a:endParaRPr>
          </a:p>
          <a:p>
            <a:pPr marL="914400" lvl="1" indent="-342900" algn="l" rtl="0">
              <a:lnSpc>
                <a:spcPct val="115000"/>
              </a:lnSpc>
              <a:spcBef>
                <a:spcPts val="0"/>
              </a:spcBef>
              <a:spcAft>
                <a:spcPts val="0"/>
              </a:spcAft>
              <a:buClr>
                <a:srgbClr val="CACACA"/>
              </a:buClr>
              <a:buSzPts val="1800"/>
              <a:buFont typeface="Average"/>
              <a:buChar char="○"/>
            </a:pPr>
            <a:r>
              <a:rPr lang="en" sz="1800">
                <a:solidFill>
                  <a:srgbClr val="CACACA"/>
                </a:solidFill>
                <a:latin typeface="Average"/>
                <a:ea typeface="Average"/>
                <a:cs typeface="Average"/>
                <a:sym typeface="Average"/>
              </a:rPr>
              <a:t>Increase spatial coverage</a:t>
            </a:r>
            <a:endParaRPr sz="1800">
              <a:solidFill>
                <a:srgbClr val="CACACA"/>
              </a:solidFill>
              <a:latin typeface="Average"/>
              <a:ea typeface="Average"/>
              <a:cs typeface="Average"/>
              <a:sym typeface="Average"/>
            </a:endParaRPr>
          </a:p>
          <a:p>
            <a:pPr marL="914400" lvl="1" indent="-342900" algn="l" rtl="0">
              <a:lnSpc>
                <a:spcPct val="115000"/>
              </a:lnSpc>
              <a:spcBef>
                <a:spcPts val="0"/>
              </a:spcBef>
              <a:spcAft>
                <a:spcPts val="0"/>
              </a:spcAft>
              <a:buClr>
                <a:srgbClr val="CACACA"/>
              </a:buClr>
              <a:buSzPts val="1800"/>
              <a:buFont typeface="Average"/>
              <a:buChar char="○"/>
            </a:pPr>
            <a:r>
              <a:rPr lang="en" sz="1800">
                <a:solidFill>
                  <a:srgbClr val="CACACA"/>
                </a:solidFill>
                <a:latin typeface="Average"/>
                <a:ea typeface="Average"/>
                <a:cs typeface="Average"/>
                <a:sym typeface="Average"/>
              </a:rPr>
              <a:t>Economical</a:t>
            </a:r>
            <a:endParaRPr sz="1800">
              <a:solidFill>
                <a:srgbClr val="CACACA"/>
              </a:solidFill>
              <a:latin typeface="Average"/>
              <a:ea typeface="Average"/>
              <a:cs typeface="Average"/>
              <a:sym typeface="Average"/>
            </a:endParaRPr>
          </a:p>
          <a:p>
            <a:pPr marL="0" lvl="0" indent="0" algn="l" rtl="0">
              <a:lnSpc>
                <a:spcPct val="115000"/>
              </a:lnSpc>
              <a:spcBef>
                <a:spcPts val="1600"/>
              </a:spcBef>
              <a:spcAft>
                <a:spcPts val="1600"/>
              </a:spcAft>
              <a:buNone/>
            </a:pPr>
            <a:endParaRPr sz="1800">
              <a:solidFill>
                <a:srgbClr val="CACACA"/>
              </a:solidFill>
              <a:latin typeface="Average"/>
              <a:ea typeface="Average"/>
              <a:cs typeface="Average"/>
              <a:sym typeface="Average"/>
            </a:endParaRPr>
          </a:p>
        </p:txBody>
      </p:sp>
      <p:pic>
        <p:nvPicPr>
          <p:cNvPr id="119" name="Google Shape;119;p17"/>
          <p:cNvPicPr preferRelativeResize="0"/>
          <p:nvPr/>
        </p:nvPicPr>
        <p:blipFill>
          <a:blip r:embed="rId3">
            <a:alphaModFix/>
          </a:blip>
          <a:stretch>
            <a:fillRect/>
          </a:stretch>
        </p:blipFill>
        <p:spPr>
          <a:xfrm>
            <a:off x="4572000" y="1954349"/>
            <a:ext cx="4206475" cy="2364050"/>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698"/>
        <p:cNvGrpSpPr/>
        <p:nvPr/>
      </p:nvGrpSpPr>
      <p:grpSpPr>
        <a:xfrm>
          <a:off x="0" y="0"/>
          <a:ext cx="0" cy="0"/>
          <a:chOff x="0" y="0"/>
          <a:chExt cx="0" cy="0"/>
        </a:xfrm>
      </p:grpSpPr>
      <p:sp>
        <p:nvSpPr>
          <p:cNvPr id="699" name="Google Shape;699;p62"/>
          <p:cNvSpPr txBox="1">
            <a:spLocks noGrp="1"/>
          </p:cNvSpPr>
          <p:nvPr>
            <p:ph type="title"/>
          </p:nvPr>
        </p:nvSpPr>
        <p:spPr>
          <a:xfrm>
            <a:off x="346050" y="8367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Mechanical Tests Performed</a:t>
            </a:r>
            <a:endParaRPr/>
          </a:p>
        </p:txBody>
      </p:sp>
      <p:sp>
        <p:nvSpPr>
          <p:cNvPr id="700" name="Google Shape;700;p62"/>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50</a:t>
            </a:fld>
            <a:endParaRPr/>
          </a:p>
        </p:txBody>
      </p:sp>
      <p:graphicFrame>
        <p:nvGraphicFramePr>
          <p:cNvPr id="701" name="Google Shape;701;p62"/>
          <p:cNvGraphicFramePr/>
          <p:nvPr/>
        </p:nvGraphicFramePr>
        <p:xfrm>
          <a:off x="382500" y="1091650"/>
          <a:ext cx="3000000" cy="3000000"/>
        </p:xfrm>
        <a:graphic>
          <a:graphicData uri="http://schemas.openxmlformats.org/drawingml/2006/table">
            <a:tbl>
              <a:tblPr>
                <a:noFill/>
                <a:tableStyleId>{AF388F0D-4368-441D-B308-41BFA6E224ED}</a:tableStyleId>
              </a:tblPr>
              <a:tblGrid>
                <a:gridCol w="4351525">
                  <a:extLst>
                    <a:ext uri="{9D8B030D-6E8A-4147-A177-3AD203B41FA5}">
                      <a16:colId xmlns:a16="http://schemas.microsoft.com/office/drawing/2014/main" val="20000"/>
                    </a:ext>
                  </a:extLst>
                </a:gridCol>
                <a:gridCol w="2868100">
                  <a:extLst>
                    <a:ext uri="{9D8B030D-6E8A-4147-A177-3AD203B41FA5}">
                      <a16:colId xmlns:a16="http://schemas.microsoft.com/office/drawing/2014/main" val="20001"/>
                    </a:ext>
                  </a:extLst>
                </a:gridCol>
                <a:gridCol w="1193425">
                  <a:extLst>
                    <a:ext uri="{9D8B030D-6E8A-4147-A177-3AD203B41FA5}">
                      <a16:colId xmlns:a16="http://schemas.microsoft.com/office/drawing/2014/main" val="20002"/>
                    </a:ext>
                  </a:extLst>
                </a:gridCol>
              </a:tblGrid>
              <a:tr h="318000">
                <a:tc>
                  <a:txBody>
                    <a:bodyPr/>
                    <a:lstStyle/>
                    <a:p>
                      <a:pPr marL="0" lvl="0" indent="0" algn="ctr" rtl="0">
                        <a:spcBef>
                          <a:spcPts val="0"/>
                        </a:spcBef>
                        <a:spcAft>
                          <a:spcPts val="0"/>
                        </a:spcAft>
                        <a:buNone/>
                      </a:pPr>
                      <a:r>
                        <a:rPr lang="en">
                          <a:solidFill>
                            <a:schemeClr val="accent3"/>
                          </a:solidFill>
                          <a:latin typeface="Average"/>
                          <a:ea typeface="Average"/>
                          <a:cs typeface="Average"/>
                          <a:sym typeface="Average"/>
                        </a:rPr>
                        <a:t>Test Performed</a:t>
                      </a:r>
                      <a:endParaRPr>
                        <a:solidFill>
                          <a:schemeClr val="accent3"/>
                        </a:solidFill>
                        <a:latin typeface="Average"/>
                        <a:ea typeface="Average"/>
                        <a:cs typeface="Average"/>
                        <a:sym typeface="Average"/>
                      </a:endParaRPr>
                    </a:p>
                  </a:txBody>
                  <a:tcPr marL="91425" marR="91425" marT="91425" marB="91425"/>
                </a:tc>
                <a:tc>
                  <a:txBody>
                    <a:bodyPr/>
                    <a:lstStyle/>
                    <a:p>
                      <a:pPr marL="0" lvl="0" indent="0" algn="ctr" rtl="0">
                        <a:spcBef>
                          <a:spcPts val="0"/>
                        </a:spcBef>
                        <a:spcAft>
                          <a:spcPts val="0"/>
                        </a:spcAft>
                        <a:buNone/>
                      </a:pPr>
                      <a:r>
                        <a:rPr lang="en">
                          <a:solidFill>
                            <a:schemeClr val="accent3"/>
                          </a:solidFill>
                          <a:latin typeface="Average"/>
                          <a:ea typeface="Average"/>
                          <a:cs typeface="Average"/>
                          <a:sym typeface="Average"/>
                        </a:rPr>
                        <a:t>Relevant Requirement</a:t>
                      </a:r>
                      <a:endParaRPr>
                        <a:solidFill>
                          <a:schemeClr val="accent3"/>
                        </a:solidFill>
                        <a:latin typeface="Average"/>
                        <a:ea typeface="Average"/>
                        <a:cs typeface="Average"/>
                        <a:sym typeface="Average"/>
                      </a:endParaRPr>
                    </a:p>
                  </a:txBody>
                  <a:tcPr marL="91425" marR="91425" marT="91425" marB="91425"/>
                </a:tc>
                <a:tc>
                  <a:txBody>
                    <a:bodyPr/>
                    <a:lstStyle/>
                    <a:p>
                      <a:pPr marL="0" lvl="0" indent="0" algn="ctr" rtl="0">
                        <a:spcBef>
                          <a:spcPts val="0"/>
                        </a:spcBef>
                        <a:spcAft>
                          <a:spcPts val="0"/>
                        </a:spcAft>
                        <a:buNone/>
                      </a:pPr>
                      <a:r>
                        <a:rPr lang="en">
                          <a:solidFill>
                            <a:schemeClr val="accent3"/>
                          </a:solidFill>
                          <a:latin typeface="Average"/>
                          <a:ea typeface="Average"/>
                          <a:cs typeface="Average"/>
                          <a:sym typeface="Average"/>
                        </a:rPr>
                        <a:t>Result</a:t>
                      </a:r>
                      <a:endParaRPr>
                        <a:solidFill>
                          <a:schemeClr val="accent3"/>
                        </a:solidFill>
                        <a:latin typeface="Average"/>
                        <a:ea typeface="Average"/>
                        <a:cs typeface="Average"/>
                        <a:sym typeface="Average"/>
                      </a:endParaRPr>
                    </a:p>
                  </a:txBody>
                  <a:tcPr marL="91425" marR="91425" marT="91425" marB="91425"/>
                </a:tc>
                <a:extLst>
                  <a:ext uri="{0D108BD9-81ED-4DB2-BD59-A6C34878D82A}">
                    <a16:rowId xmlns:a16="http://schemas.microsoft.com/office/drawing/2014/main" val="10000"/>
                  </a:ext>
                </a:extLst>
              </a:tr>
              <a:tr h="318000">
                <a:tc>
                  <a:txBody>
                    <a:bodyPr/>
                    <a:lstStyle/>
                    <a:p>
                      <a:pPr marL="0" lvl="0" indent="0" algn="l" rtl="0">
                        <a:spcBef>
                          <a:spcPts val="0"/>
                        </a:spcBef>
                        <a:spcAft>
                          <a:spcPts val="0"/>
                        </a:spcAft>
                        <a:buNone/>
                      </a:pPr>
                      <a:r>
                        <a:rPr lang="en">
                          <a:solidFill>
                            <a:schemeClr val="accent3"/>
                          </a:solidFill>
                          <a:latin typeface="Average"/>
                          <a:ea typeface="Average"/>
                          <a:cs typeface="Average"/>
                          <a:sym typeface="Average"/>
                        </a:rPr>
                        <a:t>Mass of payload is less than 1.33 kg</a:t>
                      </a:r>
                      <a:endParaRPr>
                        <a:solidFill>
                          <a:schemeClr val="accent3"/>
                        </a:solidFill>
                        <a:latin typeface="Average"/>
                        <a:ea typeface="Average"/>
                        <a:cs typeface="Average"/>
                        <a:sym typeface="Average"/>
                      </a:endParaRPr>
                    </a:p>
                  </a:txBody>
                  <a:tcPr marL="91425" marR="91425" marT="91425" marB="91425"/>
                </a:tc>
                <a:tc>
                  <a:txBody>
                    <a:bodyPr/>
                    <a:lstStyle/>
                    <a:p>
                      <a:pPr marL="0" lvl="0" indent="0" algn="l" rtl="0">
                        <a:spcBef>
                          <a:spcPts val="0"/>
                        </a:spcBef>
                        <a:spcAft>
                          <a:spcPts val="0"/>
                        </a:spcAft>
                        <a:buNone/>
                      </a:pPr>
                      <a:r>
                        <a:rPr lang="en">
                          <a:solidFill>
                            <a:schemeClr val="accent3"/>
                          </a:solidFill>
                          <a:latin typeface="Average"/>
                          <a:ea typeface="Average"/>
                          <a:cs typeface="Average"/>
                          <a:sym typeface="Average"/>
                        </a:rPr>
                        <a:t>2.2: Payload Mass</a:t>
                      </a:r>
                      <a:endParaRPr>
                        <a:solidFill>
                          <a:schemeClr val="accent3"/>
                        </a:solidFill>
                        <a:latin typeface="Average"/>
                        <a:ea typeface="Average"/>
                        <a:cs typeface="Average"/>
                        <a:sym typeface="Average"/>
                      </a:endParaRPr>
                    </a:p>
                  </a:txBody>
                  <a:tcPr marL="91425" marR="91425" marT="91425" marB="91425"/>
                </a:tc>
                <a:tc>
                  <a:txBody>
                    <a:bodyPr/>
                    <a:lstStyle/>
                    <a:p>
                      <a:pPr marL="0" lvl="0" indent="0" algn="ctr" rtl="0">
                        <a:spcBef>
                          <a:spcPts val="0"/>
                        </a:spcBef>
                        <a:spcAft>
                          <a:spcPts val="0"/>
                        </a:spcAft>
                        <a:buNone/>
                      </a:pPr>
                      <a:r>
                        <a:rPr lang="en">
                          <a:solidFill>
                            <a:srgbClr val="00FF00"/>
                          </a:solidFill>
                          <a:latin typeface="Average"/>
                          <a:ea typeface="Average"/>
                          <a:cs typeface="Average"/>
                          <a:sym typeface="Average"/>
                        </a:rPr>
                        <a:t>Success</a:t>
                      </a:r>
                      <a:endParaRPr>
                        <a:solidFill>
                          <a:srgbClr val="00FF00"/>
                        </a:solidFill>
                        <a:latin typeface="Average"/>
                        <a:ea typeface="Average"/>
                        <a:cs typeface="Average"/>
                        <a:sym typeface="Average"/>
                      </a:endParaRPr>
                    </a:p>
                  </a:txBody>
                  <a:tcPr marL="91425" marR="91425" marT="91425" marB="91425"/>
                </a:tc>
                <a:extLst>
                  <a:ext uri="{0D108BD9-81ED-4DB2-BD59-A6C34878D82A}">
                    <a16:rowId xmlns:a16="http://schemas.microsoft.com/office/drawing/2014/main" val="10001"/>
                  </a:ext>
                </a:extLst>
              </a:tr>
              <a:tr h="318000">
                <a:tc>
                  <a:txBody>
                    <a:bodyPr/>
                    <a:lstStyle/>
                    <a:p>
                      <a:pPr marL="0" lvl="0" indent="0" algn="l" rtl="0">
                        <a:spcBef>
                          <a:spcPts val="0"/>
                        </a:spcBef>
                        <a:spcAft>
                          <a:spcPts val="0"/>
                        </a:spcAft>
                        <a:buNone/>
                      </a:pPr>
                      <a:r>
                        <a:rPr lang="en">
                          <a:solidFill>
                            <a:schemeClr val="accent3"/>
                          </a:solidFill>
                          <a:latin typeface="Average"/>
                          <a:ea typeface="Average"/>
                          <a:cs typeface="Average"/>
                          <a:sym typeface="Average"/>
                        </a:rPr>
                        <a:t>Payload is removable from the enclosure</a:t>
                      </a:r>
                      <a:endParaRPr>
                        <a:solidFill>
                          <a:schemeClr val="accent3"/>
                        </a:solidFill>
                        <a:latin typeface="Average"/>
                        <a:ea typeface="Average"/>
                        <a:cs typeface="Average"/>
                        <a:sym typeface="Average"/>
                      </a:endParaRPr>
                    </a:p>
                  </a:txBody>
                  <a:tcPr marL="91425" marR="91425" marT="91425" marB="91425"/>
                </a:tc>
                <a:tc>
                  <a:txBody>
                    <a:bodyPr/>
                    <a:lstStyle/>
                    <a:p>
                      <a:pPr marL="0" lvl="0" indent="0" algn="l" rtl="0">
                        <a:spcBef>
                          <a:spcPts val="0"/>
                        </a:spcBef>
                        <a:spcAft>
                          <a:spcPts val="0"/>
                        </a:spcAft>
                        <a:buNone/>
                      </a:pPr>
                      <a:r>
                        <a:rPr lang="en">
                          <a:solidFill>
                            <a:schemeClr val="accent3"/>
                          </a:solidFill>
                          <a:latin typeface="Average"/>
                          <a:ea typeface="Average"/>
                          <a:cs typeface="Average"/>
                          <a:sym typeface="Average"/>
                        </a:rPr>
                        <a:t>2.3.2: Removable Enclosure</a:t>
                      </a:r>
                      <a:endParaRPr>
                        <a:solidFill>
                          <a:schemeClr val="accent3"/>
                        </a:solidFill>
                        <a:latin typeface="Average"/>
                        <a:ea typeface="Average"/>
                        <a:cs typeface="Average"/>
                        <a:sym typeface="Average"/>
                      </a:endParaRPr>
                    </a:p>
                  </a:txBody>
                  <a:tcPr marL="91425" marR="91425" marT="91425" marB="91425"/>
                </a:tc>
                <a:tc>
                  <a:txBody>
                    <a:bodyPr/>
                    <a:lstStyle/>
                    <a:p>
                      <a:pPr marL="0" lvl="0" indent="0" algn="ctr" rtl="0">
                        <a:spcBef>
                          <a:spcPts val="0"/>
                        </a:spcBef>
                        <a:spcAft>
                          <a:spcPts val="0"/>
                        </a:spcAft>
                        <a:buNone/>
                      </a:pPr>
                      <a:r>
                        <a:rPr lang="en">
                          <a:solidFill>
                            <a:srgbClr val="00FF00"/>
                          </a:solidFill>
                          <a:latin typeface="Average"/>
                          <a:ea typeface="Average"/>
                          <a:cs typeface="Average"/>
                          <a:sym typeface="Average"/>
                        </a:rPr>
                        <a:t>Success</a:t>
                      </a:r>
                      <a:endParaRPr>
                        <a:solidFill>
                          <a:srgbClr val="00FF00"/>
                        </a:solidFill>
                        <a:latin typeface="Average"/>
                        <a:ea typeface="Average"/>
                        <a:cs typeface="Average"/>
                        <a:sym typeface="Average"/>
                      </a:endParaRPr>
                    </a:p>
                  </a:txBody>
                  <a:tcPr marL="91425" marR="91425" marT="91425" marB="91425"/>
                </a:tc>
                <a:extLst>
                  <a:ext uri="{0D108BD9-81ED-4DB2-BD59-A6C34878D82A}">
                    <a16:rowId xmlns:a16="http://schemas.microsoft.com/office/drawing/2014/main" val="10002"/>
                  </a:ext>
                </a:extLst>
              </a:tr>
            </a:tbl>
          </a:graphicData>
        </a:graphic>
      </p:graphicFrame>
      <p:pic>
        <p:nvPicPr>
          <p:cNvPr id="702" name="Google Shape;702;p62"/>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5523987" y="2861100"/>
            <a:ext cx="2516251" cy="1949300"/>
          </a:xfrm>
          <a:prstGeom prst="rect">
            <a:avLst/>
          </a:prstGeom>
          <a:noFill/>
          <a:ln>
            <a:noFill/>
          </a:ln>
        </p:spPr>
      </p:pic>
      <p:pic>
        <p:nvPicPr>
          <p:cNvPr id="703" name="Google Shape;703;p62"/>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1172463" y="2861100"/>
            <a:ext cx="3495525" cy="1949301"/>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707"/>
        <p:cNvGrpSpPr/>
        <p:nvPr/>
      </p:nvGrpSpPr>
      <p:grpSpPr>
        <a:xfrm>
          <a:off x="0" y="0"/>
          <a:ext cx="0" cy="0"/>
          <a:chOff x="0" y="0"/>
          <a:chExt cx="0" cy="0"/>
        </a:xfrm>
      </p:grpSpPr>
      <p:sp>
        <p:nvSpPr>
          <p:cNvPr id="708" name="Google Shape;708;p63"/>
          <p:cNvSpPr txBox="1">
            <a:spLocks noGrp="1"/>
          </p:cNvSpPr>
          <p:nvPr>
            <p:ph type="title"/>
          </p:nvPr>
        </p:nvSpPr>
        <p:spPr>
          <a:xfrm>
            <a:off x="671250" y="2141250"/>
            <a:ext cx="7852200" cy="861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Electronics</a:t>
            </a:r>
            <a:endParaRPr/>
          </a:p>
        </p:txBody>
      </p:sp>
      <p:sp>
        <p:nvSpPr>
          <p:cNvPr id="709" name="Google Shape;709;p63"/>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51</a:t>
            </a:fld>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Shape 721"/>
        <p:cNvGrpSpPr/>
        <p:nvPr/>
      </p:nvGrpSpPr>
      <p:grpSpPr>
        <a:xfrm>
          <a:off x="0" y="0"/>
          <a:ext cx="0" cy="0"/>
          <a:chOff x="0" y="0"/>
          <a:chExt cx="0" cy="0"/>
        </a:xfrm>
      </p:grpSpPr>
      <p:sp>
        <p:nvSpPr>
          <p:cNvPr id="722" name="Google Shape;722;p65"/>
          <p:cNvSpPr txBox="1">
            <a:spLocks noGrp="1"/>
          </p:cNvSpPr>
          <p:nvPr>
            <p:ph type="title"/>
          </p:nvPr>
        </p:nvSpPr>
        <p:spPr>
          <a:xfrm>
            <a:off x="455925" y="8367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Example Table</a:t>
            </a:r>
            <a:endParaRPr/>
          </a:p>
          <a:p>
            <a:pPr marL="0" lvl="0" indent="0" algn="l" rtl="0">
              <a:spcBef>
                <a:spcPts val="0"/>
              </a:spcBef>
              <a:spcAft>
                <a:spcPts val="0"/>
              </a:spcAft>
              <a:buNone/>
            </a:pPr>
            <a:endParaRPr/>
          </a:p>
        </p:txBody>
      </p:sp>
      <p:sp>
        <p:nvSpPr>
          <p:cNvPr id="723" name="Google Shape;723;p65"/>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52</a:t>
            </a:fld>
            <a:endParaRPr/>
          </a:p>
        </p:txBody>
      </p:sp>
      <p:graphicFrame>
        <p:nvGraphicFramePr>
          <p:cNvPr id="724" name="Google Shape;724;p65"/>
          <p:cNvGraphicFramePr/>
          <p:nvPr/>
        </p:nvGraphicFramePr>
        <p:xfrm>
          <a:off x="448088" y="947100"/>
          <a:ext cx="8247800" cy="3917745"/>
        </p:xfrm>
        <a:graphic>
          <a:graphicData uri="http://schemas.openxmlformats.org/drawingml/2006/table">
            <a:tbl>
              <a:tblPr>
                <a:noFill/>
                <a:tableStyleId>{AF388F0D-4368-441D-B308-41BFA6E224ED}</a:tableStyleId>
              </a:tblPr>
              <a:tblGrid>
                <a:gridCol w="2521425">
                  <a:extLst>
                    <a:ext uri="{9D8B030D-6E8A-4147-A177-3AD203B41FA5}">
                      <a16:colId xmlns:a16="http://schemas.microsoft.com/office/drawing/2014/main" val="20000"/>
                    </a:ext>
                  </a:extLst>
                </a:gridCol>
                <a:gridCol w="1661900">
                  <a:extLst>
                    <a:ext uri="{9D8B030D-6E8A-4147-A177-3AD203B41FA5}">
                      <a16:colId xmlns:a16="http://schemas.microsoft.com/office/drawing/2014/main" val="20001"/>
                    </a:ext>
                  </a:extLst>
                </a:gridCol>
                <a:gridCol w="1661900">
                  <a:extLst>
                    <a:ext uri="{9D8B030D-6E8A-4147-A177-3AD203B41FA5}">
                      <a16:colId xmlns:a16="http://schemas.microsoft.com/office/drawing/2014/main" val="20002"/>
                    </a:ext>
                  </a:extLst>
                </a:gridCol>
                <a:gridCol w="1596525">
                  <a:extLst>
                    <a:ext uri="{9D8B030D-6E8A-4147-A177-3AD203B41FA5}">
                      <a16:colId xmlns:a16="http://schemas.microsoft.com/office/drawing/2014/main" val="20003"/>
                    </a:ext>
                  </a:extLst>
                </a:gridCol>
                <a:gridCol w="806050">
                  <a:extLst>
                    <a:ext uri="{9D8B030D-6E8A-4147-A177-3AD203B41FA5}">
                      <a16:colId xmlns:a16="http://schemas.microsoft.com/office/drawing/2014/main" val="20004"/>
                    </a:ext>
                  </a:extLst>
                </a:gridCol>
              </a:tblGrid>
              <a:tr h="555075">
                <a:tc>
                  <a:txBody>
                    <a:bodyPr/>
                    <a:lstStyle/>
                    <a:p>
                      <a:pPr marL="0" lvl="0" indent="0" algn="ctr" rtl="0">
                        <a:spcBef>
                          <a:spcPts val="0"/>
                        </a:spcBef>
                        <a:spcAft>
                          <a:spcPts val="0"/>
                        </a:spcAft>
                        <a:buNone/>
                      </a:pPr>
                      <a:r>
                        <a:rPr lang="en">
                          <a:solidFill>
                            <a:schemeClr val="accent3"/>
                          </a:solidFill>
                          <a:latin typeface="Average"/>
                          <a:ea typeface="Average"/>
                          <a:cs typeface="Average"/>
                          <a:sym typeface="Average"/>
                        </a:rPr>
                        <a:t>Test Description</a:t>
                      </a:r>
                      <a:endParaRPr>
                        <a:solidFill>
                          <a:schemeClr val="accent3"/>
                        </a:solidFill>
                        <a:latin typeface="Average"/>
                        <a:ea typeface="Average"/>
                        <a:cs typeface="Average"/>
                        <a:sym typeface="Average"/>
                      </a:endParaRPr>
                    </a:p>
                  </a:txBody>
                  <a:tcPr marL="91425" marR="91425" marT="91425" marB="91425"/>
                </a:tc>
                <a:tc>
                  <a:txBody>
                    <a:bodyPr/>
                    <a:lstStyle/>
                    <a:p>
                      <a:pPr marL="0" lvl="0" indent="0" algn="ctr" rtl="0">
                        <a:spcBef>
                          <a:spcPts val="0"/>
                        </a:spcBef>
                        <a:spcAft>
                          <a:spcPts val="0"/>
                        </a:spcAft>
                        <a:buNone/>
                      </a:pPr>
                      <a:r>
                        <a:rPr lang="en">
                          <a:solidFill>
                            <a:schemeClr val="accent3"/>
                          </a:solidFill>
                          <a:latin typeface="Average"/>
                          <a:ea typeface="Average"/>
                          <a:cs typeface="Average"/>
                          <a:sym typeface="Average"/>
                        </a:rPr>
                        <a:t>Relevant Requirement</a:t>
                      </a:r>
                      <a:endParaRPr>
                        <a:solidFill>
                          <a:schemeClr val="accent3"/>
                        </a:solidFill>
                        <a:latin typeface="Average"/>
                        <a:ea typeface="Average"/>
                        <a:cs typeface="Average"/>
                        <a:sym typeface="Average"/>
                      </a:endParaRPr>
                    </a:p>
                  </a:txBody>
                  <a:tcPr marL="91425" marR="91425" marT="91425" marB="91425"/>
                </a:tc>
                <a:tc>
                  <a:txBody>
                    <a:bodyPr/>
                    <a:lstStyle/>
                    <a:p>
                      <a:pPr marL="0" lvl="0" indent="0" algn="ctr" rtl="0">
                        <a:spcBef>
                          <a:spcPts val="0"/>
                        </a:spcBef>
                        <a:spcAft>
                          <a:spcPts val="0"/>
                        </a:spcAft>
                        <a:buNone/>
                      </a:pPr>
                      <a:r>
                        <a:rPr lang="en">
                          <a:solidFill>
                            <a:schemeClr val="accent3"/>
                          </a:solidFill>
                          <a:latin typeface="Average"/>
                          <a:ea typeface="Average"/>
                          <a:cs typeface="Average"/>
                          <a:sym typeface="Average"/>
                        </a:rPr>
                        <a:t>Location</a:t>
                      </a:r>
                      <a:endParaRPr>
                        <a:solidFill>
                          <a:schemeClr val="accent3"/>
                        </a:solidFill>
                        <a:latin typeface="Average"/>
                        <a:ea typeface="Average"/>
                        <a:cs typeface="Average"/>
                        <a:sym typeface="Average"/>
                      </a:endParaRPr>
                    </a:p>
                  </a:txBody>
                  <a:tcPr marL="91425" marR="91425" marT="91425" marB="91425"/>
                </a:tc>
                <a:tc>
                  <a:txBody>
                    <a:bodyPr/>
                    <a:lstStyle/>
                    <a:p>
                      <a:pPr marL="0" lvl="0" indent="0" algn="ctr" rtl="0">
                        <a:spcBef>
                          <a:spcPts val="0"/>
                        </a:spcBef>
                        <a:spcAft>
                          <a:spcPts val="0"/>
                        </a:spcAft>
                        <a:buNone/>
                      </a:pPr>
                      <a:r>
                        <a:rPr lang="en">
                          <a:solidFill>
                            <a:schemeClr val="accent3"/>
                          </a:solidFill>
                          <a:latin typeface="Average"/>
                          <a:ea typeface="Average"/>
                          <a:cs typeface="Average"/>
                          <a:sym typeface="Average"/>
                        </a:rPr>
                        <a:t>Equipment</a:t>
                      </a:r>
                      <a:endParaRPr>
                        <a:solidFill>
                          <a:schemeClr val="accent3"/>
                        </a:solidFill>
                        <a:latin typeface="Average"/>
                        <a:ea typeface="Average"/>
                        <a:cs typeface="Average"/>
                        <a:sym typeface="Average"/>
                      </a:endParaRPr>
                    </a:p>
                  </a:txBody>
                  <a:tcPr marL="91425" marR="91425" marT="91425" marB="91425"/>
                </a:tc>
                <a:tc>
                  <a:txBody>
                    <a:bodyPr/>
                    <a:lstStyle/>
                    <a:p>
                      <a:pPr marL="0" lvl="0" indent="0" algn="ctr" rtl="0">
                        <a:spcBef>
                          <a:spcPts val="0"/>
                        </a:spcBef>
                        <a:spcAft>
                          <a:spcPts val="0"/>
                        </a:spcAft>
                        <a:buNone/>
                      </a:pPr>
                      <a:r>
                        <a:rPr lang="en">
                          <a:solidFill>
                            <a:schemeClr val="accent3"/>
                          </a:solidFill>
                          <a:latin typeface="Average"/>
                          <a:ea typeface="Average"/>
                          <a:cs typeface="Average"/>
                          <a:sym typeface="Average"/>
                        </a:rPr>
                        <a:t>Result</a:t>
                      </a:r>
                      <a:endParaRPr>
                        <a:solidFill>
                          <a:schemeClr val="accent3"/>
                        </a:solidFill>
                        <a:latin typeface="Average"/>
                        <a:ea typeface="Average"/>
                        <a:cs typeface="Average"/>
                        <a:sym typeface="Average"/>
                      </a:endParaRPr>
                    </a:p>
                  </a:txBody>
                  <a:tcPr marL="91425" marR="91425" marT="91425" marB="91425"/>
                </a:tc>
                <a:extLst>
                  <a:ext uri="{0D108BD9-81ED-4DB2-BD59-A6C34878D82A}">
                    <a16:rowId xmlns:a16="http://schemas.microsoft.com/office/drawing/2014/main" val="10000"/>
                  </a:ext>
                </a:extLst>
              </a:tr>
              <a:tr h="688275">
                <a:tc>
                  <a:txBody>
                    <a:bodyPr/>
                    <a:lstStyle/>
                    <a:p>
                      <a:pPr marL="0" lvl="0" indent="0" algn="l" rtl="0">
                        <a:spcBef>
                          <a:spcPts val="0"/>
                        </a:spcBef>
                        <a:spcAft>
                          <a:spcPts val="0"/>
                        </a:spcAft>
                        <a:buNone/>
                      </a:pPr>
                      <a:endParaRPr>
                        <a:solidFill>
                          <a:schemeClr val="accent3"/>
                        </a:solidFill>
                        <a:latin typeface="Average"/>
                        <a:ea typeface="Average"/>
                        <a:cs typeface="Average"/>
                        <a:sym typeface="Average"/>
                      </a:endParaRPr>
                    </a:p>
                  </a:txBody>
                  <a:tcPr marL="91425" marR="91425" marT="91425" marB="91425"/>
                </a:tc>
                <a:tc>
                  <a:txBody>
                    <a:bodyPr/>
                    <a:lstStyle/>
                    <a:p>
                      <a:pPr marL="0" lvl="0" indent="0" algn="l" rtl="0">
                        <a:spcBef>
                          <a:spcPts val="0"/>
                        </a:spcBef>
                        <a:spcAft>
                          <a:spcPts val="0"/>
                        </a:spcAft>
                        <a:buNone/>
                      </a:pPr>
                      <a:r>
                        <a:rPr lang="en">
                          <a:solidFill>
                            <a:schemeClr val="accent3"/>
                          </a:solidFill>
                          <a:latin typeface="Average"/>
                          <a:ea typeface="Average"/>
                          <a:cs typeface="Average"/>
                          <a:sym typeface="Average"/>
                        </a:rPr>
                        <a:t>1.0: name</a:t>
                      </a:r>
                      <a:endParaRPr>
                        <a:solidFill>
                          <a:schemeClr val="accent3"/>
                        </a:solidFill>
                        <a:latin typeface="Average"/>
                        <a:ea typeface="Average"/>
                        <a:cs typeface="Average"/>
                        <a:sym typeface="Average"/>
                      </a:endParaRPr>
                    </a:p>
                  </a:txBody>
                  <a:tcPr marL="91425" marR="91425" marT="91425" marB="91425"/>
                </a:tc>
                <a:tc>
                  <a:txBody>
                    <a:bodyPr/>
                    <a:lstStyle/>
                    <a:p>
                      <a:pPr marL="0" lvl="0" indent="0" algn="l" rtl="0">
                        <a:spcBef>
                          <a:spcPts val="0"/>
                        </a:spcBef>
                        <a:spcAft>
                          <a:spcPts val="0"/>
                        </a:spcAft>
                        <a:buNone/>
                      </a:pPr>
                      <a:endParaRPr>
                        <a:solidFill>
                          <a:schemeClr val="accent3"/>
                        </a:solidFill>
                        <a:latin typeface="Average"/>
                        <a:ea typeface="Average"/>
                        <a:cs typeface="Average"/>
                        <a:sym typeface="Average"/>
                      </a:endParaRPr>
                    </a:p>
                  </a:txBody>
                  <a:tcPr marL="91425" marR="91425" marT="91425" marB="91425"/>
                </a:tc>
                <a:tc>
                  <a:txBody>
                    <a:bodyPr/>
                    <a:lstStyle/>
                    <a:p>
                      <a:pPr marL="0" lvl="0" indent="0" algn="l" rtl="0">
                        <a:spcBef>
                          <a:spcPts val="0"/>
                        </a:spcBef>
                        <a:spcAft>
                          <a:spcPts val="0"/>
                        </a:spcAft>
                        <a:buNone/>
                      </a:pPr>
                      <a:endParaRPr>
                        <a:solidFill>
                          <a:schemeClr val="accent3"/>
                        </a:solidFill>
                        <a:latin typeface="Average"/>
                        <a:ea typeface="Average"/>
                        <a:cs typeface="Average"/>
                        <a:sym typeface="Average"/>
                      </a:endParaRPr>
                    </a:p>
                  </a:txBody>
                  <a:tcPr marL="91425" marR="91425" marT="91425" marB="91425"/>
                </a:tc>
                <a:tc>
                  <a:txBody>
                    <a:bodyPr/>
                    <a:lstStyle/>
                    <a:p>
                      <a:pPr marL="0" lvl="0" indent="0" algn="ctr" rtl="0">
                        <a:spcBef>
                          <a:spcPts val="0"/>
                        </a:spcBef>
                        <a:spcAft>
                          <a:spcPts val="0"/>
                        </a:spcAft>
                        <a:buNone/>
                      </a:pPr>
                      <a:r>
                        <a:rPr lang="en">
                          <a:solidFill>
                            <a:srgbClr val="00FF00"/>
                          </a:solidFill>
                          <a:latin typeface="Average"/>
                          <a:ea typeface="Average"/>
                          <a:cs typeface="Average"/>
                          <a:sym typeface="Average"/>
                        </a:rPr>
                        <a:t>Success</a:t>
                      </a:r>
                      <a:endParaRPr>
                        <a:solidFill>
                          <a:srgbClr val="00FF00"/>
                        </a:solidFill>
                        <a:latin typeface="Average"/>
                        <a:ea typeface="Average"/>
                        <a:cs typeface="Average"/>
                        <a:sym typeface="Average"/>
                      </a:endParaRPr>
                    </a:p>
                  </a:txBody>
                  <a:tcPr marL="91425" marR="91425" marT="91425" marB="91425"/>
                </a:tc>
                <a:extLst>
                  <a:ext uri="{0D108BD9-81ED-4DB2-BD59-A6C34878D82A}">
                    <a16:rowId xmlns:a16="http://schemas.microsoft.com/office/drawing/2014/main" val="10001"/>
                  </a:ext>
                </a:extLst>
              </a:tr>
              <a:tr h="688275">
                <a:tc>
                  <a:txBody>
                    <a:bodyPr/>
                    <a:lstStyle/>
                    <a:p>
                      <a:pPr marL="0" lvl="0" indent="0" algn="l" rtl="0">
                        <a:spcBef>
                          <a:spcPts val="0"/>
                        </a:spcBef>
                        <a:spcAft>
                          <a:spcPts val="0"/>
                        </a:spcAft>
                        <a:buNone/>
                      </a:pPr>
                      <a:endParaRPr>
                        <a:solidFill>
                          <a:schemeClr val="accent3"/>
                        </a:solidFill>
                        <a:latin typeface="Average"/>
                        <a:ea typeface="Average"/>
                        <a:cs typeface="Average"/>
                        <a:sym typeface="Average"/>
                      </a:endParaRPr>
                    </a:p>
                  </a:txBody>
                  <a:tcPr marL="91425" marR="91425" marT="91425" marB="91425"/>
                </a:tc>
                <a:tc>
                  <a:txBody>
                    <a:bodyPr/>
                    <a:lstStyle/>
                    <a:p>
                      <a:pPr marL="0" lvl="0" indent="0" algn="l" rtl="0">
                        <a:spcBef>
                          <a:spcPts val="0"/>
                        </a:spcBef>
                        <a:spcAft>
                          <a:spcPts val="0"/>
                        </a:spcAft>
                        <a:buNone/>
                      </a:pPr>
                      <a:endParaRPr>
                        <a:solidFill>
                          <a:schemeClr val="accent3"/>
                        </a:solidFill>
                        <a:latin typeface="Average"/>
                        <a:ea typeface="Average"/>
                        <a:cs typeface="Average"/>
                        <a:sym typeface="Average"/>
                      </a:endParaRPr>
                    </a:p>
                  </a:txBody>
                  <a:tcPr marL="91425" marR="91425" marT="91425" marB="91425"/>
                </a:tc>
                <a:tc>
                  <a:txBody>
                    <a:bodyPr/>
                    <a:lstStyle/>
                    <a:p>
                      <a:pPr marL="0" lvl="0" indent="0" algn="l" rtl="0">
                        <a:spcBef>
                          <a:spcPts val="0"/>
                        </a:spcBef>
                        <a:spcAft>
                          <a:spcPts val="0"/>
                        </a:spcAft>
                        <a:buNone/>
                      </a:pPr>
                      <a:endParaRPr>
                        <a:solidFill>
                          <a:schemeClr val="accent3"/>
                        </a:solidFill>
                        <a:latin typeface="Average"/>
                        <a:ea typeface="Average"/>
                        <a:cs typeface="Average"/>
                        <a:sym typeface="Average"/>
                      </a:endParaRPr>
                    </a:p>
                  </a:txBody>
                  <a:tcPr marL="91425" marR="91425" marT="91425" marB="91425"/>
                </a:tc>
                <a:tc>
                  <a:txBody>
                    <a:bodyPr/>
                    <a:lstStyle/>
                    <a:p>
                      <a:pPr marL="0" lvl="0" indent="0" algn="l" rtl="0">
                        <a:spcBef>
                          <a:spcPts val="0"/>
                        </a:spcBef>
                        <a:spcAft>
                          <a:spcPts val="0"/>
                        </a:spcAft>
                        <a:buNone/>
                      </a:pPr>
                      <a:endParaRPr>
                        <a:solidFill>
                          <a:schemeClr val="accent3"/>
                        </a:solidFill>
                        <a:latin typeface="Average"/>
                        <a:ea typeface="Average"/>
                        <a:cs typeface="Average"/>
                        <a:sym typeface="Average"/>
                      </a:endParaRPr>
                    </a:p>
                  </a:txBody>
                  <a:tcPr marL="91425" marR="91425" marT="91425" marB="91425"/>
                </a:tc>
                <a:tc>
                  <a:txBody>
                    <a:bodyPr/>
                    <a:lstStyle/>
                    <a:p>
                      <a:pPr marL="0" lvl="0" indent="0" algn="ctr" rtl="0">
                        <a:spcBef>
                          <a:spcPts val="0"/>
                        </a:spcBef>
                        <a:spcAft>
                          <a:spcPts val="0"/>
                        </a:spcAft>
                        <a:buNone/>
                      </a:pPr>
                      <a:r>
                        <a:rPr lang="en">
                          <a:solidFill>
                            <a:srgbClr val="00FF00"/>
                          </a:solidFill>
                          <a:latin typeface="Average"/>
                          <a:ea typeface="Average"/>
                          <a:cs typeface="Average"/>
                          <a:sym typeface="Average"/>
                        </a:rPr>
                        <a:t>Success</a:t>
                      </a:r>
                      <a:endParaRPr>
                        <a:solidFill>
                          <a:srgbClr val="00FF00"/>
                        </a:solidFill>
                        <a:latin typeface="Average"/>
                        <a:ea typeface="Average"/>
                        <a:cs typeface="Average"/>
                        <a:sym typeface="Average"/>
                      </a:endParaRPr>
                    </a:p>
                  </a:txBody>
                  <a:tcPr marL="91425" marR="91425" marT="91425" marB="91425"/>
                </a:tc>
                <a:extLst>
                  <a:ext uri="{0D108BD9-81ED-4DB2-BD59-A6C34878D82A}">
                    <a16:rowId xmlns:a16="http://schemas.microsoft.com/office/drawing/2014/main" val="10002"/>
                  </a:ext>
                </a:extLst>
              </a:tr>
              <a:tr h="688275">
                <a:tc>
                  <a:txBody>
                    <a:bodyPr/>
                    <a:lstStyle/>
                    <a:p>
                      <a:pPr marL="0" lvl="0" indent="0" algn="l" rtl="0">
                        <a:spcBef>
                          <a:spcPts val="0"/>
                        </a:spcBef>
                        <a:spcAft>
                          <a:spcPts val="0"/>
                        </a:spcAft>
                        <a:buNone/>
                      </a:pPr>
                      <a:endParaRPr>
                        <a:solidFill>
                          <a:schemeClr val="accent3"/>
                        </a:solidFill>
                        <a:latin typeface="Average"/>
                        <a:ea typeface="Average"/>
                        <a:cs typeface="Average"/>
                        <a:sym typeface="Average"/>
                      </a:endParaRPr>
                    </a:p>
                  </a:txBody>
                  <a:tcPr marL="91425" marR="91425" marT="91425" marB="91425"/>
                </a:tc>
                <a:tc>
                  <a:txBody>
                    <a:bodyPr/>
                    <a:lstStyle/>
                    <a:p>
                      <a:pPr marL="0" lvl="0" indent="0" algn="l" rtl="0">
                        <a:spcBef>
                          <a:spcPts val="0"/>
                        </a:spcBef>
                        <a:spcAft>
                          <a:spcPts val="0"/>
                        </a:spcAft>
                        <a:buNone/>
                      </a:pPr>
                      <a:endParaRPr>
                        <a:solidFill>
                          <a:schemeClr val="accent3"/>
                        </a:solidFill>
                        <a:latin typeface="Average"/>
                        <a:ea typeface="Average"/>
                        <a:cs typeface="Average"/>
                        <a:sym typeface="Average"/>
                      </a:endParaRPr>
                    </a:p>
                  </a:txBody>
                  <a:tcPr marL="91425" marR="91425" marT="91425" marB="91425"/>
                </a:tc>
                <a:tc>
                  <a:txBody>
                    <a:bodyPr/>
                    <a:lstStyle/>
                    <a:p>
                      <a:pPr marL="0" lvl="0" indent="0" algn="l" rtl="0">
                        <a:spcBef>
                          <a:spcPts val="0"/>
                        </a:spcBef>
                        <a:spcAft>
                          <a:spcPts val="0"/>
                        </a:spcAft>
                        <a:buNone/>
                      </a:pPr>
                      <a:endParaRPr>
                        <a:solidFill>
                          <a:schemeClr val="accent3"/>
                        </a:solidFill>
                        <a:latin typeface="Average"/>
                        <a:ea typeface="Average"/>
                        <a:cs typeface="Average"/>
                        <a:sym typeface="Average"/>
                      </a:endParaRPr>
                    </a:p>
                  </a:txBody>
                  <a:tcPr marL="91425" marR="91425" marT="91425" marB="91425"/>
                </a:tc>
                <a:tc>
                  <a:txBody>
                    <a:bodyPr/>
                    <a:lstStyle/>
                    <a:p>
                      <a:pPr marL="0" lvl="0" indent="0" algn="l" rtl="0">
                        <a:spcBef>
                          <a:spcPts val="0"/>
                        </a:spcBef>
                        <a:spcAft>
                          <a:spcPts val="0"/>
                        </a:spcAft>
                        <a:buNone/>
                      </a:pPr>
                      <a:endParaRPr>
                        <a:solidFill>
                          <a:schemeClr val="accent3"/>
                        </a:solidFill>
                        <a:latin typeface="Average"/>
                        <a:ea typeface="Average"/>
                        <a:cs typeface="Average"/>
                        <a:sym typeface="Average"/>
                      </a:endParaRPr>
                    </a:p>
                  </a:txBody>
                  <a:tcPr marL="91425" marR="91425" marT="91425" marB="91425"/>
                </a:tc>
                <a:tc>
                  <a:txBody>
                    <a:bodyPr/>
                    <a:lstStyle/>
                    <a:p>
                      <a:pPr marL="0" lvl="0" indent="0" algn="ctr" rtl="0">
                        <a:spcBef>
                          <a:spcPts val="0"/>
                        </a:spcBef>
                        <a:spcAft>
                          <a:spcPts val="0"/>
                        </a:spcAft>
                        <a:buNone/>
                      </a:pPr>
                      <a:r>
                        <a:rPr lang="en">
                          <a:solidFill>
                            <a:srgbClr val="00FF00"/>
                          </a:solidFill>
                          <a:latin typeface="Average"/>
                          <a:ea typeface="Average"/>
                          <a:cs typeface="Average"/>
                          <a:sym typeface="Average"/>
                        </a:rPr>
                        <a:t>Success</a:t>
                      </a:r>
                      <a:endParaRPr>
                        <a:solidFill>
                          <a:srgbClr val="00FF00"/>
                        </a:solidFill>
                        <a:latin typeface="Average"/>
                        <a:ea typeface="Average"/>
                        <a:cs typeface="Average"/>
                        <a:sym typeface="Average"/>
                      </a:endParaRPr>
                    </a:p>
                  </a:txBody>
                  <a:tcPr marL="91425" marR="91425" marT="91425" marB="91425"/>
                </a:tc>
                <a:extLst>
                  <a:ext uri="{0D108BD9-81ED-4DB2-BD59-A6C34878D82A}">
                    <a16:rowId xmlns:a16="http://schemas.microsoft.com/office/drawing/2014/main" val="10003"/>
                  </a:ext>
                </a:extLst>
              </a:tr>
              <a:tr h="688275">
                <a:tc>
                  <a:txBody>
                    <a:bodyPr/>
                    <a:lstStyle/>
                    <a:p>
                      <a:pPr marL="0" lvl="0" indent="0" algn="l" rtl="0">
                        <a:spcBef>
                          <a:spcPts val="0"/>
                        </a:spcBef>
                        <a:spcAft>
                          <a:spcPts val="0"/>
                        </a:spcAft>
                        <a:buNone/>
                      </a:pPr>
                      <a:endParaRPr>
                        <a:solidFill>
                          <a:schemeClr val="accent3"/>
                        </a:solidFill>
                        <a:latin typeface="Average"/>
                        <a:ea typeface="Average"/>
                        <a:cs typeface="Average"/>
                        <a:sym typeface="Average"/>
                      </a:endParaRPr>
                    </a:p>
                  </a:txBody>
                  <a:tcPr marL="91425" marR="91425" marT="91425" marB="91425"/>
                </a:tc>
                <a:tc>
                  <a:txBody>
                    <a:bodyPr/>
                    <a:lstStyle/>
                    <a:p>
                      <a:pPr marL="0" lvl="0" indent="0" algn="l" rtl="0">
                        <a:spcBef>
                          <a:spcPts val="0"/>
                        </a:spcBef>
                        <a:spcAft>
                          <a:spcPts val="0"/>
                        </a:spcAft>
                        <a:buNone/>
                      </a:pPr>
                      <a:endParaRPr>
                        <a:solidFill>
                          <a:schemeClr val="accent3"/>
                        </a:solidFill>
                        <a:latin typeface="Average"/>
                        <a:ea typeface="Average"/>
                        <a:cs typeface="Average"/>
                        <a:sym typeface="Average"/>
                      </a:endParaRPr>
                    </a:p>
                  </a:txBody>
                  <a:tcPr marL="91425" marR="91425" marT="91425" marB="91425"/>
                </a:tc>
                <a:tc>
                  <a:txBody>
                    <a:bodyPr/>
                    <a:lstStyle/>
                    <a:p>
                      <a:pPr marL="0" lvl="0" indent="0" algn="l" rtl="0">
                        <a:spcBef>
                          <a:spcPts val="0"/>
                        </a:spcBef>
                        <a:spcAft>
                          <a:spcPts val="0"/>
                        </a:spcAft>
                        <a:buNone/>
                      </a:pPr>
                      <a:endParaRPr>
                        <a:solidFill>
                          <a:schemeClr val="accent3"/>
                        </a:solidFill>
                        <a:latin typeface="Average"/>
                        <a:ea typeface="Average"/>
                        <a:cs typeface="Average"/>
                        <a:sym typeface="Average"/>
                      </a:endParaRPr>
                    </a:p>
                  </a:txBody>
                  <a:tcPr marL="91425" marR="91425" marT="91425" marB="91425"/>
                </a:tc>
                <a:tc>
                  <a:txBody>
                    <a:bodyPr/>
                    <a:lstStyle/>
                    <a:p>
                      <a:pPr marL="0" lvl="0" indent="0" algn="l" rtl="0">
                        <a:spcBef>
                          <a:spcPts val="0"/>
                        </a:spcBef>
                        <a:spcAft>
                          <a:spcPts val="0"/>
                        </a:spcAft>
                        <a:buNone/>
                      </a:pPr>
                      <a:endParaRPr>
                        <a:solidFill>
                          <a:schemeClr val="accent3"/>
                        </a:solidFill>
                        <a:latin typeface="Average"/>
                        <a:ea typeface="Average"/>
                        <a:cs typeface="Average"/>
                        <a:sym typeface="Average"/>
                      </a:endParaRPr>
                    </a:p>
                  </a:txBody>
                  <a:tcPr marL="91425" marR="91425" marT="91425" marB="91425"/>
                </a:tc>
                <a:tc>
                  <a:txBody>
                    <a:bodyPr/>
                    <a:lstStyle/>
                    <a:p>
                      <a:pPr marL="0" lvl="0" indent="0" algn="ctr" rtl="0">
                        <a:spcBef>
                          <a:spcPts val="0"/>
                        </a:spcBef>
                        <a:spcAft>
                          <a:spcPts val="0"/>
                        </a:spcAft>
                        <a:buNone/>
                      </a:pPr>
                      <a:r>
                        <a:rPr lang="en">
                          <a:solidFill>
                            <a:srgbClr val="00FF00"/>
                          </a:solidFill>
                          <a:latin typeface="Average"/>
                          <a:ea typeface="Average"/>
                          <a:cs typeface="Average"/>
                          <a:sym typeface="Average"/>
                        </a:rPr>
                        <a:t>Success</a:t>
                      </a:r>
                      <a:endParaRPr>
                        <a:solidFill>
                          <a:srgbClr val="00FF00"/>
                        </a:solidFill>
                        <a:latin typeface="Average"/>
                        <a:ea typeface="Average"/>
                        <a:cs typeface="Average"/>
                        <a:sym typeface="Average"/>
                      </a:endParaRPr>
                    </a:p>
                  </a:txBody>
                  <a:tcPr marL="91425" marR="91425" marT="91425" marB="91425"/>
                </a:tc>
                <a:extLst>
                  <a:ext uri="{0D108BD9-81ED-4DB2-BD59-A6C34878D82A}">
                    <a16:rowId xmlns:a16="http://schemas.microsoft.com/office/drawing/2014/main" val="10004"/>
                  </a:ext>
                </a:extLst>
              </a:tr>
              <a:tr h="555075">
                <a:tc>
                  <a:txBody>
                    <a:bodyPr/>
                    <a:lstStyle/>
                    <a:p>
                      <a:pPr marL="0" lvl="0" indent="0" algn="l" rtl="0">
                        <a:spcBef>
                          <a:spcPts val="0"/>
                        </a:spcBef>
                        <a:spcAft>
                          <a:spcPts val="0"/>
                        </a:spcAft>
                        <a:buNone/>
                      </a:pPr>
                      <a:endParaRPr>
                        <a:solidFill>
                          <a:schemeClr val="accent3"/>
                        </a:solidFill>
                        <a:latin typeface="Average"/>
                        <a:ea typeface="Average"/>
                        <a:cs typeface="Average"/>
                        <a:sym typeface="Average"/>
                      </a:endParaRPr>
                    </a:p>
                  </a:txBody>
                  <a:tcPr marL="91425" marR="91425" marT="91425" marB="91425"/>
                </a:tc>
                <a:tc>
                  <a:txBody>
                    <a:bodyPr/>
                    <a:lstStyle/>
                    <a:p>
                      <a:pPr marL="0" lvl="0" indent="0" algn="l" rtl="0">
                        <a:spcBef>
                          <a:spcPts val="0"/>
                        </a:spcBef>
                        <a:spcAft>
                          <a:spcPts val="0"/>
                        </a:spcAft>
                        <a:buNone/>
                      </a:pPr>
                      <a:endParaRPr>
                        <a:solidFill>
                          <a:schemeClr val="accent3"/>
                        </a:solidFill>
                        <a:latin typeface="Average"/>
                        <a:ea typeface="Average"/>
                        <a:cs typeface="Average"/>
                        <a:sym typeface="Average"/>
                      </a:endParaRPr>
                    </a:p>
                  </a:txBody>
                  <a:tcPr marL="91425" marR="91425" marT="91425" marB="91425"/>
                </a:tc>
                <a:tc>
                  <a:txBody>
                    <a:bodyPr/>
                    <a:lstStyle/>
                    <a:p>
                      <a:pPr marL="0" lvl="0" indent="0" algn="l" rtl="0">
                        <a:spcBef>
                          <a:spcPts val="0"/>
                        </a:spcBef>
                        <a:spcAft>
                          <a:spcPts val="0"/>
                        </a:spcAft>
                        <a:buNone/>
                      </a:pPr>
                      <a:endParaRPr>
                        <a:solidFill>
                          <a:schemeClr val="accent3"/>
                        </a:solidFill>
                        <a:latin typeface="Average"/>
                        <a:ea typeface="Average"/>
                        <a:cs typeface="Average"/>
                        <a:sym typeface="Average"/>
                      </a:endParaRPr>
                    </a:p>
                  </a:txBody>
                  <a:tcPr marL="91425" marR="91425" marT="91425" marB="91425"/>
                </a:tc>
                <a:tc>
                  <a:txBody>
                    <a:bodyPr/>
                    <a:lstStyle/>
                    <a:p>
                      <a:pPr marL="0" lvl="0" indent="0" algn="l" rtl="0">
                        <a:spcBef>
                          <a:spcPts val="0"/>
                        </a:spcBef>
                        <a:spcAft>
                          <a:spcPts val="0"/>
                        </a:spcAft>
                        <a:buNone/>
                      </a:pPr>
                      <a:endParaRPr>
                        <a:solidFill>
                          <a:schemeClr val="accent3"/>
                        </a:solidFill>
                        <a:latin typeface="Average"/>
                        <a:ea typeface="Average"/>
                        <a:cs typeface="Average"/>
                        <a:sym typeface="Average"/>
                      </a:endParaRPr>
                    </a:p>
                  </a:txBody>
                  <a:tcPr marL="91425" marR="91425" marT="91425" marB="91425"/>
                </a:tc>
                <a:tc>
                  <a:txBody>
                    <a:bodyPr/>
                    <a:lstStyle/>
                    <a:p>
                      <a:pPr marL="0" lvl="0" indent="0" algn="ctr" rtl="0">
                        <a:spcBef>
                          <a:spcPts val="0"/>
                        </a:spcBef>
                        <a:spcAft>
                          <a:spcPts val="0"/>
                        </a:spcAft>
                        <a:buNone/>
                      </a:pPr>
                      <a:r>
                        <a:rPr lang="en">
                          <a:solidFill>
                            <a:srgbClr val="00FF00"/>
                          </a:solidFill>
                          <a:latin typeface="Average"/>
                          <a:ea typeface="Average"/>
                          <a:cs typeface="Average"/>
                          <a:sym typeface="Average"/>
                        </a:rPr>
                        <a:t>Success</a:t>
                      </a:r>
                      <a:endParaRPr>
                        <a:solidFill>
                          <a:srgbClr val="00FF00"/>
                        </a:solidFill>
                        <a:latin typeface="Average"/>
                        <a:ea typeface="Average"/>
                        <a:cs typeface="Average"/>
                        <a:sym typeface="Average"/>
                      </a:endParaRPr>
                    </a:p>
                  </a:txBody>
                  <a:tcPr marL="91425" marR="91425" marT="91425" marB="91425"/>
                </a:tc>
                <a:extLst>
                  <a:ext uri="{0D108BD9-81ED-4DB2-BD59-A6C34878D82A}">
                    <a16:rowId xmlns:a16="http://schemas.microsoft.com/office/drawing/2014/main" val="10005"/>
                  </a:ext>
                </a:extLst>
              </a:tr>
            </a:tbl>
          </a:graphicData>
        </a:graphic>
      </p:graphicFrame>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728"/>
        <p:cNvGrpSpPr/>
        <p:nvPr/>
      </p:nvGrpSpPr>
      <p:grpSpPr>
        <a:xfrm>
          <a:off x="0" y="0"/>
          <a:ext cx="0" cy="0"/>
          <a:chOff x="0" y="0"/>
          <a:chExt cx="0" cy="0"/>
        </a:xfrm>
      </p:grpSpPr>
      <p:sp>
        <p:nvSpPr>
          <p:cNvPr id="729" name="Google Shape;729;p66"/>
          <p:cNvSpPr txBox="1">
            <a:spLocks noGrp="1"/>
          </p:cNvSpPr>
          <p:nvPr>
            <p:ph type="title"/>
          </p:nvPr>
        </p:nvSpPr>
        <p:spPr>
          <a:xfrm>
            <a:off x="346050" y="8367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Electronics Subsystem Tests Performed 1/2</a:t>
            </a:r>
            <a:endParaRPr/>
          </a:p>
        </p:txBody>
      </p:sp>
      <p:sp>
        <p:nvSpPr>
          <p:cNvPr id="730" name="Google Shape;730;p66"/>
          <p:cNvSpPr txBox="1">
            <a:spLocks noGrp="1"/>
          </p:cNvSpPr>
          <p:nvPr>
            <p:ph type="body" idx="1"/>
          </p:nvPr>
        </p:nvSpPr>
        <p:spPr>
          <a:xfrm>
            <a:off x="311700" y="953938"/>
            <a:ext cx="8520600" cy="7641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a:t>FR 3.0: The electronics system of the payload shall be capable of collecting, packetizing, and outputting radiometry data.</a:t>
            </a:r>
            <a:endParaRPr/>
          </a:p>
        </p:txBody>
      </p:sp>
      <p:sp>
        <p:nvSpPr>
          <p:cNvPr id="731" name="Google Shape;731;p66"/>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53</a:t>
            </a:fld>
            <a:endParaRPr/>
          </a:p>
        </p:txBody>
      </p:sp>
      <p:graphicFrame>
        <p:nvGraphicFramePr>
          <p:cNvPr id="732" name="Google Shape;732;p66"/>
          <p:cNvGraphicFramePr/>
          <p:nvPr/>
        </p:nvGraphicFramePr>
        <p:xfrm>
          <a:off x="378850" y="1870500"/>
          <a:ext cx="3000000" cy="3000000"/>
        </p:xfrm>
        <a:graphic>
          <a:graphicData uri="http://schemas.openxmlformats.org/drawingml/2006/table">
            <a:tbl>
              <a:tblPr>
                <a:noFill/>
                <a:tableStyleId>{AF388F0D-4368-441D-B308-41BFA6E224ED}</a:tableStyleId>
              </a:tblPr>
              <a:tblGrid>
                <a:gridCol w="4345550">
                  <a:extLst>
                    <a:ext uri="{9D8B030D-6E8A-4147-A177-3AD203B41FA5}">
                      <a16:colId xmlns:a16="http://schemas.microsoft.com/office/drawing/2014/main" val="20000"/>
                    </a:ext>
                  </a:extLst>
                </a:gridCol>
                <a:gridCol w="2864200">
                  <a:extLst>
                    <a:ext uri="{9D8B030D-6E8A-4147-A177-3AD203B41FA5}">
                      <a16:colId xmlns:a16="http://schemas.microsoft.com/office/drawing/2014/main" val="20001"/>
                    </a:ext>
                  </a:extLst>
                </a:gridCol>
                <a:gridCol w="1191825">
                  <a:extLst>
                    <a:ext uri="{9D8B030D-6E8A-4147-A177-3AD203B41FA5}">
                      <a16:colId xmlns:a16="http://schemas.microsoft.com/office/drawing/2014/main" val="20002"/>
                    </a:ext>
                  </a:extLst>
                </a:gridCol>
              </a:tblGrid>
              <a:tr h="352650">
                <a:tc>
                  <a:txBody>
                    <a:bodyPr/>
                    <a:lstStyle/>
                    <a:p>
                      <a:pPr marL="0" lvl="0" indent="0" algn="ctr" rtl="0">
                        <a:spcBef>
                          <a:spcPts val="0"/>
                        </a:spcBef>
                        <a:spcAft>
                          <a:spcPts val="0"/>
                        </a:spcAft>
                        <a:buNone/>
                      </a:pPr>
                      <a:r>
                        <a:rPr lang="en">
                          <a:solidFill>
                            <a:schemeClr val="accent3"/>
                          </a:solidFill>
                          <a:latin typeface="Average"/>
                          <a:ea typeface="Average"/>
                          <a:cs typeface="Average"/>
                          <a:sym typeface="Average"/>
                        </a:rPr>
                        <a:t>Test Performed</a:t>
                      </a:r>
                      <a:endParaRPr>
                        <a:solidFill>
                          <a:schemeClr val="accent3"/>
                        </a:solidFill>
                        <a:latin typeface="Average"/>
                        <a:ea typeface="Average"/>
                        <a:cs typeface="Average"/>
                        <a:sym typeface="Average"/>
                      </a:endParaRPr>
                    </a:p>
                  </a:txBody>
                  <a:tcPr marL="91425" marR="91425" marT="91425" marB="91425"/>
                </a:tc>
                <a:tc>
                  <a:txBody>
                    <a:bodyPr/>
                    <a:lstStyle/>
                    <a:p>
                      <a:pPr marL="0" lvl="0" indent="0" algn="ctr" rtl="0">
                        <a:spcBef>
                          <a:spcPts val="0"/>
                        </a:spcBef>
                        <a:spcAft>
                          <a:spcPts val="0"/>
                        </a:spcAft>
                        <a:buNone/>
                      </a:pPr>
                      <a:r>
                        <a:rPr lang="en">
                          <a:solidFill>
                            <a:schemeClr val="accent3"/>
                          </a:solidFill>
                          <a:latin typeface="Average"/>
                          <a:ea typeface="Average"/>
                          <a:cs typeface="Average"/>
                          <a:sym typeface="Average"/>
                        </a:rPr>
                        <a:t>Relevant Requirement</a:t>
                      </a:r>
                      <a:endParaRPr>
                        <a:solidFill>
                          <a:schemeClr val="accent3"/>
                        </a:solidFill>
                        <a:latin typeface="Average"/>
                        <a:ea typeface="Average"/>
                        <a:cs typeface="Average"/>
                        <a:sym typeface="Average"/>
                      </a:endParaRPr>
                    </a:p>
                  </a:txBody>
                  <a:tcPr marL="91425" marR="91425" marT="91425" marB="91425"/>
                </a:tc>
                <a:tc>
                  <a:txBody>
                    <a:bodyPr/>
                    <a:lstStyle/>
                    <a:p>
                      <a:pPr marL="0" lvl="0" indent="0" algn="ctr" rtl="0">
                        <a:spcBef>
                          <a:spcPts val="0"/>
                        </a:spcBef>
                        <a:spcAft>
                          <a:spcPts val="0"/>
                        </a:spcAft>
                        <a:buNone/>
                      </a:pPr>
                      <a:r>
                        <a:rPr lang="en">
                          <a:solidFill>
                            <a:schemeClr val="accent3"/>
                          </a:solidFill>
                          <a:latin typeface="Average"/>
                          <a:ea typeface="Average"/>
                          <a:cs typeface="Average"/>
                          <a:sym typeface="Average"/>
                        </a:rPr>
                        <a:t>Result</a:t>
                      </a:r>
                      <a:endParaRPr>
                        <a:solidFill>
                          <a:schemeClr val="accent3"/>
                        </a:solidFill>
                        <a:latin typeface="Average"/>
                        <a:ea typeface="Average"/>
                        <a:cs typeface="Average"/>
                        <a:sym typeface="Average"/>
                      </a:endParaRPr>
                    </a:p>
                  </a:txBody>
                  <a:tcPr marL="91425" marR="91425" marT="91425" marB="91425"/>
                </a:tc>
                <a:extLst>
                  <a:ext uri="{0D108BD9-81ED-4DB2-BD59-A6C34878D82A}">
                    <a16:rowId xmlns:a16="http://schemas.microsoft.com/office/drawing/2014/main" val="10000"/>
                  </a:ext>
                </a:extLst>
              </a:tr>
              <a:tr h="541000">
                <a:tc>
                  <a:txBody>
                    <a:bodyPr/>
                    <a:lstStyle/>
                    <a:p>
                      <a:pPr marL="0" lvl="0" indent="0" algn="l" rtl="0">
                        <a:spcBef>
                          <a:spcPts val="0"/>
                        </a:spcBef>
                        <a:spcAft>
                          <a:spcPts val="0"/>
                        </a:spcAft>
                        <a:buNone/>
                      </a:pPr>
                      <a:r>
                        <a:rPr lang="en">
                          <a:solidFill>
                            <a:schemeClr val="accent3"/>
                          </a:solidFill>
                          <a:latin typeface="Average"/>
                          <a:ea typeface="Average"/>
                          <a:cs typeface="Average"/>
                          <a:sym typeface="Average"/>
                        </a:rPr>
                        <a:t>Transimpedance amplifier converts current to voltage with expected gain</a:t>
                      </a:r>
                      <a:endParaRPr>
                        <a:solidFill>
                          <a:schemeClr val="accent3"/>
                        </a:solidFill>
                        <a:latin typeface="Average"/>
                        <a:ea typeface="Average"/>
                        <a:cs typeface="Average"/>
                        <a:sym typeface="Average"/>
                      </a:endParaRPr>
                    </a:p>
                  </a:txBody>
                  <a:tcPr marL="91425" marR="91425" marT="91425" marB="91425"/>
                </a:tc>
                <a:tc>
                  <a:txBody>
                    <a:bodyPr/>
                    <a:lstStyle/>
                    <a:p>
                      <a:pPr marL="0" lvl="0" indent="0" algn="l" rtl="0">
                        <a:spcBef>
                          <a:spcPts val="0"/>
                        </a:spcBef>
                        <a:spcAft>
                          <a:spcPts val="0"/>
                        </a:spcAft>
                        <a:buNone/>
                      </a:pPr>
                      <a:r>
                        <a:rPr lang="en">
                          <a:solidFill>
                            <a:schemeClr val="accent3"/>
                          </a:solidFill>
                          <a:latin typeface="Average"/>
                          <a:ea typeface="Average"/>
                          <a:cs typeface="Average"/>
                          <a:sym typeface="Average"/>
                        </a:rPr>
                        <a:t>1.5: Dynamic range</a:t>
                      </a:r>
                      <a:endParaRPr>
                        <a:solidFill>
                          <a:schemeClr val="accent3"/>
                        </a:solidFill>
                        <a:latin typeface="Average"/>
                        <a:ea typeface="Average"/>
                        <a:cs typeface="Average"/>
                        <a:sym typeface="Average"/>
                      </a:endParaRPr>
                    </a:p>
                  </a:txBody>
                  <a:tcPr marL="91425" marR="91425" marT="91425" marB="91425"/>
                </a:tc>
                <a:tc>
                  <a:txBody>
                    <a:bodyPr/>
                    <a:lstStyle/>
                    <a:p>
                      <a:pPr marL="0" lvl="0" indent="0" algn="ctr" rtl="0">
                        <a:spcBef>
                          <a:spcPts val="0"/>
                        </a:spcBef>
                        <a:spcAft>
                          <a:spcPts val="0"/>
                        </a:spcAft>
                        <a:buNone/>
                      </a:pPr>
                      <a:r>
                        <a:rPr lang="en">
                          <a:solidFill>
                            <a:srgbClr val="00FF00"/>
                          </a:solidFill>
                          <a:latin typeface="Average"/>
                          <a:ea typeface="Average"/>
                          <a:cs typeface="Average"/>
                          <a:sym typeface="Average"/>
                        </a:rPr>
                        <a:t>Success</a:t>
                      </a:r>
                      <a:endParaRPr>
                        <a:solidFill>
                          <a:srgbClr val="00FF00"/>
                        </a:solidFill>
                        <a:latin typeface="Average"/>
                        <a:ea typeface="Average"/>
                        <a:cs typeface="Average"/>
                        <a:sym typeface="Average"/>
                      </a:endParaRPr>
                    </a:p>
                  </a:txBody>
                  <a:tcPr marL="91425" marR="91425" marT="91425" marB="91425"/>
                </a:tc>
                <a:extLst>
                  <a:ext uri="{0D108BD9-81ED-4DB2-BD59-A6C34878D82A}">
                    <a16:rowId xmlns:a16="http://schemas.microsoft.com/office/drawing/2014/main" val="10001"/>
                  </a:ext>
                </a:extLst>
              </a:tr>
              <a:tr h="352650">
                <a:tc>
                  <a:txBody>
                    <a:bodyPr/>
                    <a:lstStyle/>
                    <a:p>
                      <a:pPr marL="0" lvl="0" indent="0" algn="l" rtl="0">
                        <a:spcBef>
                          <a:spcPts val="0"/>
                        </a:spcBef>
                        <a:spcAft>
                          <a:spcPts val="0"/>
                        </a:spcAft>
                        <a:buNone/>
                      </a:pPr>
                      <a:r>
                        <a:rPr lang="en">
                          <a:solidFill>
                            <a:schemeClr val="accent3"/>
                          </a:solidFill>
                          <a:latin typeface="Average"/>
                          <a:ea typeface="Average"/>
                          <a:cs typeface="Average"/>
                          <a:sym typeface="Average"/>
                        </a:rPr>
                        <a:t>Noise in electronics is less than ADC’s LSB</a:t>
                      </a:r>
                      <a:endParaRPr>
                        <a:solidFill>
                          <a:schemeClr val="accent3"/>
                        </a:solidFill>
                        <a:latin typeface="Average"/>
                        <a:ea typeface="Average"/>
                        <a:cs typeface="Average"/>
                        <a:sym typeface="Average"/>
                      </a:endParaRPr>
                    </a:p>
                  </a:txBody>
                  <a:tcPr marL="91425" marR="91425" marT="91425" marB="91425"/>
                </a:tc>
                <a:tc>
                  <a:txBody>
                    <a:bodyPr/>
                    <a:lstStyle/>
                    <a:p>
                      <a:pPr marL="0" lvl="0" indent="0" algn="l" rtl="0">
                        <a:spcBef>
                          <a:spcPts val="0"/>
                        </a:spcBef>
                        <a:spcAft>
                          <a:spcPts val="0"/>
                        </a:spcAft>
                        <a:buNone/>
                      </a:pPr>
                      <a:r>
                        <a:rPr lang="en">
                          <a:solidFill>
                            <a:schemeClr val="accent3"/>
                          </a:solidFill>
                          <a:latin typeface="Average"/>
                          <a:ea typeface="Average"/>
                          <a:cs typeface="Average"/>
                          <a:sym typeface="Average"/>
                        </a:rPr>
                        <a:t>1.4: SNR</a:t>
                      </a:r>
                      <a:endParaRPr>
                        <a:solidFill>
                          <a:schemeClr val="accent3"/>
                        </a:solidFill>
                        <a:latin typeface="Average"/>
                        <a:ea typeface="Average"/>
                        <a:cs typeface="Average"/>
                        <a:sym typeface="Average"/>
                      </a:endParaRPr>
                    </a:p>
                  </a:txBody>
                  <a:tcPr marL="91425" marR="91425" marT="91425" marB="91425"/>
                </a:tc>
                <a:tc>
                  <a:txBody>
                    <a:bodyPr/>
                    <a:lstStyle/>
                    <a:p>
                      <a:pPr marL="0" lvl="0" indent="0" algn="ctr" rtl="0">
                        <a:spcBef>
                          <a:spcPts val="0"/>
                        </a:spcBef>
                        <a:spcAft>
                          <a:spcPts val="0"/>
                        </a:spcAft>
                        <a:buNone/>
                      </a:pPr>
                      <a:r>
                        <a:rPr lang="en">
                          <a:solidFill>
                            <a:srgbClr val="00FF00"/>
                          </a:solidFill>
                          <a:latin typeface="Average"/>
                          <a:ea typeface="Average"/>
                          <a:cs typeface="Average"/>
                          <a:sym typeface="Average"/>
                        </a:rPr>
                        <a:t>Success</a:t>
                      </a:r>
                      <a:endParaRPr>
                        <a:solidFill>
                          <a:srgbClr val="00FF00"/>
                        </a:solidFill>
                        <a:latin typeface="Average"/>
                        <a:ea typeface="Average"/>
                        <a:cs typeface="Average"/>
                        <a:sym typeface="Average"/>
                      </a:endParaRPr>
                    </a:p>
                  </a:txBody>
                  <a:tcPr marL="91425" marR="91425" marT="91425" marB="91425"/>
                </a:tc>
                <a:extLst>
                  <a:ext uri="{0D108BD9-81ED-4DB2-BD59-A6C34878D82A}">
                    <a16:rowId xmlns:a16="http://schemas.microsoft.com/office/drawing/2014/main" val="10002"/>
                  </a:ext>
                </a:extLst>
              </a:tr>
              <a:tr h="352650">
                <a:tc>
                  <a:txBody>
                    <a:bodyPr/>
                    <a:lstStyle/>
                    <a:p>
                      <a:pPr marL="0" lvl="0" indent="0" algn="l" rtl="0">
                        <a:spcBef>
                          <a:spcPts val="0"/>
                        </a:spcBef>
                        <a:spcAft>
                          <a:spcPts val="0"/>
                        </a:spcAft>
                        <a:buNone/>
                      </a:pPr>
                      <a:r>
                        <a:rPr lang="en">
                          <a:solidFill>
                            <a:schemeClr val="accent3"/>
                          </a:solidFill>
                          <a:latin typeface="Average"/>
                          <a:ea typeface="Average"/>
                          <a:cs typeface="Average"/>
                          <a:sym typeface="Average"/>
                        </a:rPr>
                        <a:t>ADC has at least 10 bits</a:t>
                      </a:r>
                      <a:endParaRPr>
                        <a:solidFill>
                          <a:schemeClr val="accent3"/>
                        </a:solidFill>
                        <a:latin typeface="Average"/>
                        <a:ea typeface="Average"/>
                        <a:cs typeface="Average"/>
                        <a:sym typeface="Average"/>
                      </a:endParaRPr>
                    </a:p>
                  </a:txBody>
                  <a:tcPr marL="91425" marR="91425" marT="91425" marB="91425"/>
                </a:tc>
                <a:tc>
                  <a:txBody>
                    <a:bodyPr/>
                    <a:lstStyle/>
                    <a:p>
                      <a:pPr marL="0" lvl="0" indent="0" algn="l" rtl="0">
                        <a:spcBef>
                          <a:spcPts val="0"/>
                        </a:spcBef>
                        <a:spcAft>
                          <a:spcPts val="0"/>
                        </a:spcAft>
                        <a:buNone/>
                      </a:pPr>
                      <a:r>
                        <a:rPr lang="en">
                          <a:solidFill>
                            <a:schemeClr val="accent3"/>
                          </a:solidFill>
                          <a:latin typeface="Average"/>
                          <a:ea typeface="Average"/>
                          <a:cs typeface="Average"/>
                          <a:sym typeface="Average"/>
                        </a:rPr>
                        <a:t>3.1.2: Data Collection Bit Size</a:t>
                      </a:r>
                      <a:endParaRPr>
                        <a:solidFill>
                          <a:schemeClr val="accent3"/>
                        </a:solidFill>
                        <a:latin typeface="Average"/>
                        <a:ea typeface="Average"/>
                        <a:cs typeface="Average"/>
                        <a:sym typeface="Average"/>
                      </a:endParaRPr>
                    </a:p>
                  </a:txBody>
                  <a:tcPr marL="91425" marR="91425" marT="91425" marB="91425"/>
                </a:tc>
                <a:tc>
                  <a:txBody>
                    <a:bodyPr/>
                    <a:lstStyle/>
                    <a:p>
                      <a:pPr marL="0" lvl="0" indent="0" algn="ctr" rtl="0">
                        <a:spcBef>
                          <a:spcPts val="0"/>
                        </a:spcBef>
                        <a:spcAft>
                          <a:spcPts val="0"/>
                        </a:spcAft>
                        <a:buNone/>
                      </a:pPr>
                      <a:r>
                        <a:rPr lang="en">
                          <a:solidFill>
                            <a:srgbClr val="00FF00"/>
                          </a:solidFill>
                          <a:latin typeface="Average"/>
                          <a:ea typeface="Average"/>
                          <a:cs typeface="Average"/>
                          <a:sym typeface="Average"/>
                        </a:rPr>
                        <a:t>Success</a:t>
                      </a:r>
                      <a:endParaRPr>
                        <a:solidFill>
                          <a:srgbClr val="00FF00"/>
                        </a:solidFill>
                        <a:latin typeface="Average"/>
                        <a:ea typeface="Average"/>
                        <a:cs typeface="Average"/>
                        <a:sym typeface="Average"/>
                      </a:endParaRPr>
                    </a:p>
                  </a:txBody>
                  <a:tcPr marL="91425" marR="91425" marT="91425" marB="91425"/>
                </a:tc>
                <a:extLst>
                  <a:ext uri="{0D108BD9-81ED-4DB2-BD59-A6C34878D82A}">
                    <a16:rowId xmlns:a16="http://schemas.microsoft.com/office/drawing/2014/main" val="10003"/>
                  </a:ext>
                </a:extLst>
              </a:tr>
              <a:tr h="352650">
                <a:tc>
                  <a:txBody>
                    <a:bodyPr/>
                    <a:lstStyle/>
                    <a:p>
                      <a:pPr marL="0" lvl="0" indent="0" algn="l" rtl="0">
                        <a:spcBef>
                          <a:spcPts val="0"/>
                        </a:spcBef>
                        <a:spcAft>
                          <a:spcPts val="0"/>
                        </a:spcAft>
                        <a:buNone/>
                      </a:pPr>
                      <a:r>
                        <a:rPr lang="en">
                          <a:solidFill>
                            <a:schemeClr val="accent3"/>
                          </a:solidFill>
                          <a:latin typeface="Average"/>
                          <a:ea typeface="Average"/>
                          <a:cs typeface="Average"/>
                          <a:sym typeface="Average"/>
                        </a:rPr>
                        <a:t>ADC samples at 50Hz</a:t>
                      </a:r>
                      <a:endParaRPr>
                        <a:solidFill>
                          <a:schemeClr val="accent3"/>
                        </a:solidFill>
                        <a:latin typeface="Average"/>
                        <a:ea typeface="Average"/>
                        <a:cs typeface="Average"/>
                        <a:sym typeface="Average"/>
                      </a:endParaRPr>
                    </a:p>
                  </a:txBody>
                  <a:tcPr marL="91425" marR="91425" marT="91425" marB="91425"/>
                </a:tc>
                <a:tc>
                  <a:txBody>
                    <a:bodyPr/>
                    <a:lstStyle/>
                    <a:p>
                      <a:pPr marL="0" lvl="0" indent="0" algn="l" rtl="0">
                        <a:spcBef>
                          <a:spcPts val="0"/>
                        </a:spcBef>
                        <a:spcAft>
                          <a:spcPts val="0"/>
                        </a:spcAft>
                        <a:buNone/>
                      </a:pPr>
                      <a:r>
                        <a:rPr lang="en">
                          <a:solidFill>
                            <a:schemeClr val="accent3"/>
                          </a:solidFill>
                          <a:latin typeface="Average"/>
                          <a:ea typeface="Average"/>
                          <a:cs typeface="Average"/>
                          <a:sym typeface="Average"/>
                        </a:rPr>
                        <a:t>3.1.1: Sampling Rate</a:t>
                      </a:r>
                      <a:endParaRPr>
                        <a:solidFill>
                          <a:schemeClr val="accent3"/>
                        </a:solidFill>
                        <a:latin typeface="Average"/>
                        <a:ea typeface="Average"/>
                        <a:cs typeface="Average"/>
                        <a:sym typeface="Average"/>
                      </a:endParaRPr>
                    </a:p>
                  </a:txBody>
                  <a:tcPr marL="91425" marR="91425" marT="91425" marB="91425"/>
                </a:tc>
                <a:tc>
                  <a:txBody>
                    <a:bodyPr/>
                    <a:lstStyle/>
                    <a:p>
                      <a:pPr marL="0" lvl="0" indent="0" algn="ctr" rtl="0">
                        <a:spcBef>
                          <a:spcPts val="0"/>
                        </a:spcBef>
                        <a:spcAft>
                          <a:spcPts val="0"/>
                        </a:spcAft>
                        <a:buNone/>
                      </a:pPr>
                      <a:r>
                        <a:rPr lang="en">
                          <a:solidFill>
                            <a:srgbClr val="00FF00"/>
                          </a:solidFill>
                          <a:latin typeface="Average"/>
                          <a:ea typeface="Average"/>
                          <a:cs typeface="Average"/>
                          <a:sym typeface="Average"/>
                        </a:rPr>
                        <a:t>Success</a:t>
                      </a:r>
                      <a:endParaRPr>
                        <a:solidFill>
                          <a:srgbClr val="00FF00"/>
                        </a:solidFill>
                        <a:latin typeface="Average"/>
                        <a:ea typeface="Average"/>
                        <a:cs typeface="Average"/>
                        <a:sym typeface="Average"/>
                      </a:endParaRPr>
                    </a:p>
                  </a:txBody>
                  <a:tcPr marL="91425" marR="91425" marT="91425" marB="91425"/>
                </a:tc>
                <a:extLst>
                  <a:ext uri="{0D108BD9-81ED-4DB2-BD59-A6C34878D82A}">
                    <a16:rowId xmlns:a16="http://schemas.microsoft.com/office/drawing/2014/main" val="10004"/>
                  </a:ext>
                </a:extLst>
              </a:tr>
              <a:tr h="452300">
                <a:tc>
                  <a:txBody>
                    <a:bodyPr/>
                    <a:lstStyle/>
                    <a:p>
                      <a:pPr marL="0" lvl="0" indent="0" algn="l" rtl="0">
                        <a:spcBef>
                          <a:spcPts val="0"/>
                        </a:spcBef>
                        <a:spcAft>
                          <a:spcPts val="0"/>
                        </a:spcAft>
                        <a:buNone/>
                      </a:pPr>
                      <a:r>
                        <a:rPr lang="en">
                          <a:solidFill>
                            <a:schemeClr val="accent3"/>
                          </a:solidFill>
                          <a:latin typeface="Average"/>
                          <a:ea typeface="Average"/>
                          <a:cs typeface="Average"/>
                          <a:sym typeface="Average"/>
                        </a:rPr>
                        <a:t>Microcontroller interfaces with a PC</a:t>
                      </a:r>
                      <a:endParaRPr>
                        <a:solidFill>
                          <a:schemeClr val="accent3"/>
                        </a:solidFill>
                        <a:latin typeface="Average"/>
                        <a:ea typeface="Average"/>
                        <a:cs typeface="Average"/>
                        <a:sym typeface="Average"/>
                      </a:endParaRPr>
                    </a:p>
                  </a:txBody>
                  <a:tcPr marL="91425" marR="91425" marT="91425" marB="91425"/>
                </a:tc>
                <a:tc>
                  <a:txBody>
                    <a:bodyPr/>
                    <a:lstStyle/>
                    <a:p>
                      <a:pPr marL="0" lvl="0" indent="0" algn="l" rtl="0">
                        <a:spcBef>
                          <a:spcPts val="0"/>
                        </a:spcBef>
                        <a:spcAft>
                          <a:spcPts val="0"/>
                        </a:spcAft>
                        <a:buNone/>
                      </a:pPr>
                      <a:r>
                        <a:rPr lang="en">
                          <a:solidFill>
                            <a:schemeClr val="accent3"/>
                          </a:solidFill>
                          <a:latin typeface="Average"/>
                          <a:ea typeface="Average"/>
                          <a:cs typeface="Average"/>
                          <a:sym typeface="Average"/>
                        </a:rPr>
                        <a:t>3.3.1: Data Output Method</a:t>
                      </a:r>
                      <a:endParaRPr>
                        <a:solidFill>
                          <a:schemeClr val="accent3"/>
                        </a:solidFill>
                        <a:latin typeface="Average"/>
                        <a:ea typeface="Average"/>
                        <a:cs typeface="Average"/>
                        <a:sym typeface="Average"/>
                      </a:endParaRPr>
                    </a:p>
                  </a:txBody>
                  <a:tcPr marL="91425" marR="91425" marT="91425" marB="91425"/>
                </a:tc>
                <a:tc>
                  <a:txBody>
                    <a:bodyPr/>
                    <a:lstStyle/>
                    <a:p>
                      <a:pPr marL="0" lvl="0" indent="0" algn="ctr" rtl="0">
                        <a:spcBef>
                          <a:spcPts val="0"/>
                        </a:spcBef>
                        <a:spcAft>
                          <a:spcPts val="0"/>
                        </a:spcAft>
                        <a:buNone/>
                      </a:pPr>
                      <a:r>
                        <a:rPr lang="en">
                          <a:solidFill>
                            <a:srgbClr val="00FF00"/>
                          </a:solidFill>
                          <a:latin typeface="Average"/>
                          <a:ea typeface="Average"/>
                          <a:cs typeface="Average"/>
                          <a:sym typeface="Average"/>
                        </a:rPr>
                        <a:t>Success</a:t>
                      </a:r>
                      <a:endParaRPr>
                        <a:solidFill>
                          <a:srgbClr val="00FF00"/>
                        </a:solidFill>
                        <a:latin typeface="Average"/>
                        <a:ea typeface="Average"/>
                        <a:cs typeface="Average"/>
                        <a:sym typeface="Average"/>
                      </a:endParaRPr>
                    </a:p>
                  </a:txBody>
                  <a:tcPr marL="91425" marR="91425" marT="91425" marB="91425"/>
                </a:tc>
                <a:extLst>
                  <a:ext uri="{0D108BD9-81ED-4DB2-BD59-A6C34878D82A}">
                    <a16:rowId xmlns:a16="http://schemas.microsoft.com/office/drawing/2014/main" val="10005"/>
                  </a:ext>
                </a:extLst>
              </a:tr>
            </a:tbl>
          </a:graphicData>
        </a:graphic>
      </p:graphicFrame>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736"/>
        <p:cNvGrpSpPr/>
        <p:nvPr/>
      </p:nvGrpSpPr>
      <p:grpSpPr>
        <a:xfrm>
          <a:off x="0" y="0"/>
          <a:ext cx="0" cy="0"/>
          <a:chOff x="0" y="0"/>
          <a:chExt cx="0" cy="0"/>
        </a:xfrm>
      </p:grpSpPr>
      <p:sp>
        <p:nvSpPr>
          <p:cNvPr id="737" name="Google Shape;737;p67"/>
          <p:cNvSpPr txBox="1">
            <a:spLocks noGrp="1"/>
          </p:cNvSpPr>
          <p:nvPr>
            <p:ph type="title"/>
          </p:nvPr>
        </p:nvSpPr>
        <p:spPr>
          <a:xfrm>
            <a:off x="346050" y="8367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Electronics Subsystems Test Performed 2/2</a:t>
            </a:r>
            <a:endParaRPr/>
          </a:p>
        </p:txBody>
      </p:sp>
      <p:sp>
        <p:nvSpPr>
          <p:cNvPr id="738" name="Google Shape;738;p67"/>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54</a:t>
            </a:fld>
            <a:endParaRPr/>
          </a:p>
        </p:txBody>
      </p:sp>
      <p:graphicFrame>
        <p:nvGraphicFramePr>
          <p:cNvPr id="739" name="Google Shape;739;p67"/>
          <p:cNvGraphicFramePr/>
          <p:nvPr/>
        </p:nvGraphicFramePr>
        <p:xfrm>
          <a:off x="534263" y="1167400"/>
          <a:ext cx="3000000" cy="3000000"/>
        </p:xfrm>
        <a:graphic>
          <a:graphicData uri="http://schemas.openxmlformats.org/drawingml/2006/table">
            <a:tbl>
              <a:tblPr>
                <a:noFill/>
                <a:tableStyleId>{AF388F0D-4368-441D-B308-41BFA6E224ED}</a:tableStyleId>
              </a:tblPr>
              <a:tblGrid>
                <a:gridCol w="3303775">
                  <a:extLst>
                    <a:ext uri="{9D8B030D-6E8A-4147-A177-3AD203B41FA5}">
                      <a16:colId xmlns:a16="http://schemas.microsoft.com/office/drawing/2014/main" val="20000"/>
                    </a:ext>
                  </a:extLst>
                </a:gridCol>
                <a:gridCol w="2256075">
                  <a:extLst>
                    <a:ext uri="{9D8B030D-6E8A-4147-A177-3AD203B41FA5}">
                      <a16:colId xmlns:a16="http://schemas.microsoft.com/office/drawing/2014/main" val="20001"/>
                    </a:ext>
                  </a:extLst>
                </a:gridCol>
                <a:gridCol w="2584325">
                  <a:extLst>
                    <a:ext uri="{9D8B030D-6E8A-4147-A177-3AD203B41FA5}">
                      <a16:colId xmlns:a16="http://schemas.microsoft.com/office/drawing/2014/main" val="20002"/>
                    </a:ext>
                  </a:extLst>
                </a:gridCol>
              </a:tblGrid>
              <a:tr h="397200">
                <a:tc>
                  <a:txBody>
                    <a:bodyPr/>
                    <a:lstStyle/>
                    <a:p>
                      <a:pPr marL="0" lvl="0" indent="0" algn="ctr" rtl="0">
                        <a:spcBef>
                          <a:spcPts val="0"/>
                        </a:spcBef>
                        <a:spcAft>
                          <a:spcPts val="0"/>
                        </a:spcAft>
                        <a:buNone/>
                      </a:pPr>
                      <a:r>
                        <a:rPr lang="en">
                          <a:solidFill>
                            <a:schemeClr val="accent3"/>
                          </a:solidFill>
                          <a:latin typeface="Average"/>
                          <a:ea typeface="Average"/>
                          <a:cs typeface="Average"/>
                          <a:sym typeface="Average"/>
                        </a:rPr>
                        <a:t>Test Performed</a:t>
                      </a:r>
                      <a:endParaRPr>
                        <a:solidFill>
                          <a:schemeClr val="accent3"/>
                        </a:solidFill>
                        <a:latin typeface="Average"/>
                        <a:ea typeface="Average"/>
                        <a:cs typeface="Average"/>
                        <a:sym typeface="Average"/>
                      </a:endParaRPr>
                    </a:p>
                  </a:txBody>
                  <a:tcPr marL="91425" marR="91425" marT="91425" marB="91425"/>
                </a:tc>
                <a:tc>
                  <a:txBody>
                    <a:bodyPr/>
                    <a:lstStyle/>
                    <a:p>
                      <a:pPr marL="0" lvl="0" indent="0" algn="ctr" rtl="0">
                        <a:spcBef>
                          <a:spcPts val="0"/>
                        </a:spcBef>
                        <a:spcAft>
                          <a:spcPts val="0"/>
                        </a:spcAft>
                        <a:buNone/>
                      </a:pPr>
                      <a:r>
                        <a:rPr lang="en">
                          <a:solidFill>
                            <a:schemeClr val="accent3"/>
                          </a:solidFill>
                          <a:latin typeface="Average"/>
                          <a:ea typeface="Average"/>
                          <a:cs typeface="Average"/>
                          <a:sym typeface="Average"/>
                        </a:rPr>
                        <a:t>Requirement Verified</a:t>
                      </a:r>
                      <a:endParaRPr>
                        <a:solidFill>
                          <a:schemeClr val="accent3"/>
                        </a:solidFill>
                        <a:latin typeface="Average"/>
                        <a:ea typeface="Average"/>
                        <a:cs typeface="Average"/>
                        <a:sym typeface="Average"/>
                      </a:endParaRPr>
                    </a:p>
                  </a:txBody>
                  <a:tcPr marL="91425" marR="91425" marT="91425" marB="91425"/>
                </a:tc>
                <a:tc>
                  <a:txBody>
                    <a:bodyPr/>
                    <a:lstStyle/>
                    <a:p>
                      <a:pPr marL="0" lvl="0" indent="0" algn="ctr" rtl="0">
                        <a:spcBef>
                          <a:spcPts val="0"/>
                        </a:spcBef>
                        <a:spcAft>
                          <a:spcPts val="0"/>
                        </a:spcAft>
                        <a:buNone/>
                      </a:pPr>
                      <a:r>
                        <a:rPr lang="en">
                          <a:solidFill>
                            <a:schemeClr val="accent3"/>
                          </a:solidFill>
                          <a:latin typeface="Average"/>
                          <a:ea typeface="Average"/>
                          <a:cs typeface="Average"/>
                          <a:sym typeface="Average"/>
                        </a:rPr>
                        <a:t>Result</a:t>
                      </a:r>
                      <a:endParaRPr>
                        <a:solidFill>
                          <a:schemeClr val="accent3"/>
                        </a:solidFill>
                        <a:latin typeface="Average"/>
                        <a:ea typeface="Average"/>
                        <a:cs typeface="Average"/>
                        <a:sym typeface="Average"/>
                      </a:endParaRPr>
                    </a:p>
                  </a:txBody>
                  <a:tcPr marL="91425" marR="91425" marT="91425" marB="91425"/>
                </a:tc>
                <a:extLst>
                  <a:ext uri="{0D108BD9-81ED-4DB2-BD59-A6C34878D82A}">
                    <a16:rowId xmlns:a16="http://schemas.microsoft.com/office/drawing/2014/main" val="10000"/>
                  </a:ext>
                </a:extLst>
              </a:tr>
              <a:tr h="751700">
                <a:tc>
                  <a:txBody>
                    <a:bodyPr/>
                    <a:lstStyle/>
                    <a:p>
                      <a:pPr marL="0" lvl="0" indent="0" algn="l" rtl="0">
                        <a:spcBef>
                          <a:spcPts val="0"/>
                        </a:spcBef>
                        <a:spcAft>
                          <a:spcPts val="0"/>
                        </a:spcAft>
                        <a:buNone/>
                      </a:pPr>
                      <a:r>
                        <a:rPr lang="en">
                          <a:solidFill>
                            <a:schemeClr val="accent3"/>
                          </a:solidFill>
                          <a:latin typeface="Average"/>
                          <a:ea typeface="Average"/>
                          <a:cs typeface="Average"/>
                          <a:sym typeface="Average"/>
                        </a:rPr>
                        <a:t>Digital Power supply produces 3.3 V</a:t>
                      </a:r>
                      <a:endParaRPr>
                        <a:solidFill>
                          <a:schemeClr val="accent3"/>
                        </a:solidFill>
                        <a:latin typeface="Average"/>
                        <a:ea typeface="Average"/>
                        <a:cs typeface="Average"/>
                        <a:sym typeface="Average"/>
                      </a:endParaRPr>
                    </a:p>
                  </a:txBody>
                  <a:tcPr marL="91425" marR="91425" marT="91425" marB="91425"/>
                </a:tc>
                <a:tc>
                  <a:txBody>
                    <a:bodyPr/>
                    <a:lstStyle/>
                    <a:p>
                      <a:pPr marL="0" lvl="0" indent="0" algn="l" rtl="0">
                        <a:spcBef>
                          <a:spcPts val="0"/>
                        </a:spcBef>
                        <a:spcAft>
                          <a:spcPts val="0"/>
                        </a:spcAft>
                        <a:buNone/>
                      </a:pPr>
                      <a:r>
                        <a:rPr lang="en">
                          <a:solidFill>
                            <a:schemeClr val="accent3"/>
                          </a:solidFill>
                          <a:latin typeface="Average"/>
                          <a:ea typeface="Average"/>
                          <a:cs typeface="Average"/>
                          <a:sym typeface="Average"/>
                        </a:rPr>
                        <a:t>3.0: Electronics System</a:t>
                      </a:r>
                      <a:endParaRPr>
                        <a:solidFill>
                          <a:schemeClr val="accent3"/>
                        </a:solidFill>
                        <a:latin typeface="Average"/>
                        <a:ea typeface="Average"/>
                        <a:cs typeface="Average"/>
                        <a:sym typeface="Average"/>
                      </a:endParaRPr>
                    </a:p>
                  </a:txBody>
                  <a:tcPr marL="91425" marR="91425" marT="91425" marB="91425"/>
                </a:tc>
                <a:tc>
                  <a:txBody>
                    <a:bodyPr/>
                    <a:lstStyle/>
                    <a:p>
                      <a:pPr marL="0" lvl="0" indent="0" algn="l" rtl="0">
                        <a:spcBef>
                          <a:spcPts val="0"/>
                        </a:spcBef>
                        <a:spcAft>
                          <a:spcPts val="0"/>
                        </a:spcAft>
                        <a:buNone/>
                      </a:pPr>
                      <a:r>
                        <a:rPr lang="en">
                          <a:solidFill>
                            <a:srgbClr val="FF9900"/>
                          </a:solidFill>
                          <a:latin typeface="Average"/>
                          <a:ea typeface="Average"/>
                          <a:cs typeface="Average"/>
                          <a:sym typeface="Average"/>
                        </a:rPr>
                        <a:t>Issue with buck converter IC. Using regulator on microcontroller instead</a:t>
                      </a:r>
                      <a:endParaRPr>
                        <a:solidFill>
                          <a:srgbClr val="FF9900"/>
                        </a:solidFill>
                        <a:latin typeface="Average"/>
                        <a:ea typeface="Average"/>
                        <a:cs typeface="Average"/>
                        <a:sym typeface="Average"/>
                      </a:endParaRPr>
                    </a:p>
                  </a:txBody>
                  <a:tcPr marL="91425" marR="91425" marT="91425" marB="91425"/>
                </a:tc>
                <a:extLst>
                  <a:ext uri="{0D108BD9-81ED-4DB2-BD59-A6C34878D82A}">
                    <a16:rowId xmlns:a16="http://schemas.microsoft.com/office/drawing/2014/main" val="10001"/>
                  </a:ext>
                </a:extLst>
              </a:tr>
              <a:tr h="699050">
                <a:tc>
                  <a:txBody>
                    <a:bodyPr/>
                    <a:lstStyle/>
                    <a:p>
                      <a:pPr marL="0" lvl="0" indent="0" algn="l" rtl="0">
                        <a:spcBef>
                          <a:spcPts val="0"/>
                        </a:spcBef>
                        <a:spcAft>
                          <a:spcPts val="0"/>
                        </a:spcAft>
                        <a:buNone/>
                      </a:pPr>
                      <a:r>
                        <a:rPr lang="en">
                          <a:solidFill>
                            <a:schemeClr val="accent3"/>
                          </a:solidFill>
                          <a:latin typeface="Average"/>
                          <a:ea typeface="Average"/>
                          <a:cs typeface="Average"/>
                          <a:sym typeface="Average"/>
                        </a:rPr>
                        <a:t>Microcontroller reads and writes at least 100Mb of data to flash</a:t>
                      </a:r>
                      <a:endParaRPr>
                        <a:solidFill>
                          <a:schemeClr val="accent3"/>
                        </a:solidFill>
                        <a:latin typeface="Average"/>
                        <a:ea typeface="Average"/>
                        <a:cs typeface="Average"/>
                        <a:sym typeface="Average"/>
                      </a:endParaRPr>
                    </a:p>
                  </a:txBody>
                  <a:tcPr marL="91425" marR="91425" marT="91425" marB="91425"/>
                </a:tc>
                <a:tc>
                  <a:txBody>
                    <a:bodyPr/>
                    <a:lstStyle/>
                    <a:p>
                      <a:pPr marL="0" lvl="0" indent="0" algn="l" rtl="0">
                        <a:spcBef>
                          <a:spcPts val="0"/>
                        </a:spcBef>
                        <a:spcAft>
                          <a:spcPts val="0"/>
                        </a:spcAft>
                        <a:buNone/>
                      </a:pPr>
                      <a:r>
                        <a:rPr lang="en">
                          <a:solidFill>
                            <a:schemeClr val="accent3"/>
                          </a:solidFill>
                          <a:latin typeface="Average"/>
                          <a:ea typeface="Average"/>
                          <a:cs typeface="Average"/>
                          <a:sym typeface="Average"/>
                        </a:rPr>
                        <a:t>3.2.1: Data storage</a:t>
                      </a:r>
                      <a:endParaRPr>
                        <a:solidFill>
                          <a:schemeClr val="accent3"/>
                        </a:solidFill>
                        <a:latin typeface="Average"/>
                        <a:ea typeface="Average"/>
                        <a:cs typeface="Average"/>
                        <a:sym typeface="Average"/>
                      </a:endParaRPr>
                    </a:p>
                  </a:txBody>
                  <a:tcPr marL="91425" marR="91425" marT="91425" marB="91425"/>
                </a:tc>
                <a:tc>
                  <a:txBody>
                    <a:bodyPr/>
                    <a:lstStyle/>
                    <a:p>
                      <a:pPr marL="0" lvl="0" indent="0" algn="ctr" rtl="0">
                        <a:spcBef>
                          <a:spcPts val="0"/>
                        </a:spcBef>
                        <a:spcAft>
                          <a:spcPts val="0"/>
                        </a:spcAft>
                        <a:buNone/>
                      </a:pPr>
                      <a:r>
                        <a:rPr lang="en">
                          <a:solidFill>
                            <a:srgbClr val="00FF00"/>
                          </a:solidFill>
                          <a:latin typeface="Average"/>
                          <a:ea typeface="Average"/>
                          <a:cs typeface="Average"/>
                          <a:sym typeface="Average"/>
                        </a:rPr>
                        <a:t>Success</a:t>
                      </a:r>
                      <a:endParaRPr>
                        <a:solidFill>
                          <a:srgbClr val="00FF00"/>
                        </a:solidFill>
                        <a:latin typeface="Average"/>
                        <a:ea typeface="Average"/>
                        <a:cs typeface="Average"/>
                        <a:sym typeface="Average"/>
                      </a:endParaRPr>
                    </a:p>
                  </a:txBody>
                  <a:tcPr marL="91425" marR="91425" marT="91425" marB="91425"/>
                </a:tc>
                <a:extLst>
                  <a:ext uri="{0D108BD9-81ED-4DB2-BD59-A6C34878D82A}">
                    <a16:rowId xmlns:a16="http://schemas.microsoft.com/office/drawing/2014/main" val="10002"/>
                  </a:ext>
                </a:extLst>
              </a:tr>
              <a:tr h="699050">
                <a:tc>
                  <a:txBody>
                    <a:bodyPr/>
                    <a:lstStyle/>
                    <a:p>
                      <a:pPr marL="0" lvl="0" indent="0" algn="l" rtl="0">
                        <a:spcBef>
                          <a:spcPts val="0"/>
                        </a:spcBef>
                        <a:spcAft>
                          <a:spcPts val="0"/>
                        </a:spcAft>
                        <a:buNone/>
                      </a:pPr>
                      <a:r>
                        <a:rPr lang="en">
                          <a:solidFill>
                            <a:schemeClr val="accent3"/>
                          </a:solidFill>
                          <a:latin typeface="Average"/>
                          <a:ea typeface="Average"/>
                          <a:cs typeface="Average"/>
                          <a:sym typeface="Average"/>
                        </a:rPr>
                        <a:t>External ADC can read voltage from transimpedance amplifier</a:t>
                      </a:r>
                      <a:endParaRPr>
                        <a:solidFill>
                          <a:schemeClr val="accent3"/>
                        </a:solidFill>
                        <a:latin typeface="Average"/>
                        <a:ea typeface="Average"/>
                        <a:cs typeface="Average"/>
                        <a:sym typeface="Average"/>
                      </a:endParaRPr>
                    </a:p>
                  </a:txBody>
                  <a:tcPr marL="91425" marR="91425" marT="91425" marB="91425"/>
                </a:tc>
                <a:tc>
                  <a:txBody>
                    <a:bodyPr/>
                    <a:lstStyle/>
                    <a:p>
                      <a:pPr marL="0" lvl="0" indent="0" algn="l" rtl="0">
                        <a:spcBef>
                          <a:spcPts val="0"/>
                        </a:spcBef>
                        <a:spcAft>
                          <a:spcPts val="0"/>
                        </a:spcAft>
                        <a:buNone/>
                      </a:pPr>
                      <a:r>
                        <a:rPr lang="en">
                          <a:solidFill>
                            <a:schemeClr val="accent3"/>
                          </a:solidFill>
                          <a:latin typeface="Average"/>
                          <a:ea typeface="Average"/>
                          <a:cs typeface="Average"/>
                          <a:sym typeface="Average"/>
                        </a:rPr>
                        <a:t>3.1: Data collection</a:t>
                      </a:r>
                      <a:endParaRPr>
                        <a:solidFill>
                          <a:schemeClr val="accent3"/>
                        </a:solidFill>
                        <a:latin typeface="Average"/>
                        <a:ea typeface="Average"/>
                        <a:cs typeface="Average"/>
                        <a:sym typeface="Average"/>
                      </a:endParaRPr>
                    </a:p>
                  </a:txBody>
                  <a:tcPr marL="91425" marR="91425" marT="91425" marB="91425"/>
                </a:tc>
                <a:tc>
                  <a:txBody>
                    <a:bodyPr/>
                    <a:lstStyle/>
                    <a:p>
                      <a:pPr marL="0" lvl="0" indent="0" algn="l" rtl="0">
                        <a:spcBef>
                          <a:spcPts val="0"/>
                        </a:spcBef>
                        <a:spcAft>
                          <a:spcPts val="0"/>
                        </a:spcAft>
                        <a:buNone/>
                      </a:pPr>
                      <a:r>
                        <a:rPr lang="en">
                          <a:solidFill>
                            <a:srgbClr val="FF9900"/>
                          </a:solidFill>
                          <a:latin typeface="Average"/>
                          <a:ea typeface="Average"/>
                          <a:cs typeface="Average"/>
                          <a:sym typeface="Average"/>
                        </a:rPr>
                        <a:t>Issue with PCB footprint. Using ADC on microcontroller instead</a:t>
                      </a:r>
                      <a:endParaRPr>
                        <a:solidFill>
                          <a:srgbClr val="FF9900"/>
                        </a:solidFill>
                        <a:latin typeface="Average"/>
                        <a:ea typeface="Average"/>
                        <a:cs typeface="Average"/>
                        <a:sym typeface="Average"/>
                      </a:endParaRPr>
                    </a:p>
                  </a:txBody>
                  <a:tcPr marL="91425" marR="91425" marT="91425" marB="91425"/>
                </a:tc>
                <a:extLst>
                  <a:ext uri="{0D108BD9-81ED-4DB2-BD59-A6C34878D82A}">
                    <a16:rowId xmlns:a16="http://schemas.microsoft.com/office/drawing/2014/main" val="10003"/>
                  </a:ext>
                </a:extLst>
              </a:tr>
              <a:tr h="699050">
                <a:tc>
                  <a:txBody>
                    <a:bodyPr/>
                    <a:lstStyle/>
                    <a:p>
                      <a:pPr marL="0" lvl="0" indent="0" algn="l" rtl="0">
                        <a:spcBef>
                          <a:spcPts val="0"/>
                        </a:spcBef>
                        <a:spcAft>
                          <a:spcPts val="0"/>
                        </a:spcAft>
                        <a:buNone/>
                      </a:pPr>
                      <a:r>
                        <a:rPr lang="en">
                          <a:solidFill>
                            <a:schemeClr val="accent3"/>
                          </a:solidFill>
                          <a:latin typeface="Average"/>
                          <a:ea typeface="Average"/>
                          <a:cs typeface="Average"/>
                          <a:sym typeface="Average"/>
                        </a:rPr>
                        <a:t>Analog Power Supply produces +/- 5V</a:t>
                      </a:r>
                      <a:endParaRPr>
                        <a:solidFill>
                          <a:schemeClr val="accent3"/>
                        </a:solidFill>
                        <a:latin typeface="Average"/>
                        <a:ea typeface="Average"/>
                        <a:cs typeface="Average"/>
                        <a:sym typeface="Average"/>
                      </a:endParaRPr>
                    </a:p>
                  </a:txBody>
                  <a:tcPr marL="91425" marR="91425" marT="91425" marB="91425"/>
                </a:tc>
                <a:tc>
                  <a:txBody>
                    <a:bodyPr/>
                    <a:lstStyle/>
                    <a:p>
                      <a:pPr marL="0" lvl="0" indent="0" algn="l" rtl="0">
                        <a:spcBef>
                          <a:spcPts val="0"/>
                        </a:spcBef>
                        <a:spcAft>
                          <a:spcPts val="0"/>
                        </a:spcAft>
                        <a:buNone/>
                      </a:pPr>
                      <a:r>
                        <a:rPr lang="en">
                          <a:solidFill>
                            <a:schemeClr val="accent3"/>
                          </a:solidFill>
                          <a:latin typeface="Average"/>
                          <a:ea typeface="Average"/>
                          <a:cs typeface="Average"/>
                          <a:sym typeface="Average"/>
                        </a:rPr>
                        <a:t>3.0: Electronics System</a:t>
                      </a:r>
                      <a:endParaRPr>
                        <a:solidFill>
                          <a:schemeClr val="accent3"/>
                        </a:solidFill>
                        <a:latin typeface="Average"/>
                        <a:ea typeface="Average"/>
                        <a:cs typeface="Average"/>
                        <a:sym typeface="Average"/>
                      </a:endParaRPr>
                    </a:p>
                  </a:txBody>
                  <a:tcPr marL="91425" marR="91425" marT="91425" marB="91425"/>
                </a:tc>
                <a:tc>
                  <a:txBody>
                    <a:bodyPr/>
                    <a:lstStyle/>
                    <a:p>
                      <a:pPr marL="0" lvl="0" indent="0" algn="ctr" rtl="0">
                        <a:spcBef>
                          <a:spcPts val="0"/>
                        </a:spcBef>
                        <a:spcAft>
                          <a:spcPts val="0"/>
                        </a:spcAft>
                        <a:buNone/>
                      </a:pPr>
                      <a:r>
                        <a:rPr lang="en">
                          <a:solidFill>
                            <a:srgbClr val="00FF00"/>
                          </a:solidFill>
                          <a:latin typeface="Average"/>
                          <a:ea typeface="Average"/>
                          <a:cs typeface="Average"/>
                          <a:sym typeface="Average"/>
                        </a:rPr>
                        <a:t>Success</a:t>
                      </a:r>
                      <a:endParaRPr>
                        <a:solidFill>
                          <a:srgbClr val="00FF00"/>
                        </a:solidFill>
                        <a:latin typeface="Average"/>
                        <a:ea typeface="Average"/>
                        <a:cs typeface="Average"/>
                        <a:sym typeface="Average"/>
                      </a:endParaRPr>
                    </a:p>
                  </a:txBody>
                  <a:tcPr marL="91425" marR="91425" marT="91425" marB="91425"/>
                </a:tc>
                <a:extLst>
                  <a:ext uri="{0D108BD9-81ED-4DB2-BD59-A6C34878D82A}">
                    <a16:rowId xmlns:a16="http://schemas.microsoft.com/office/drawing/2014/main" val="10004"/>
                  </a:ext>
                </a:extLst>
              </a:tr>
            </a:tbl>
          </a:graphicData>
        </a:graphic>
      </p:graphicFrame>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743"/>
        <p:cNvGrpSpPr/>
        <p:nvPr/>
      </p:nvGrpSpPr>
      <p:grpSpPr>
        <a:xfrm>
          <a:off x="0" y="0"/>
          <a:ext cx="0" cy="0"/>
          <a:chOff x="0" y="0"/>
          <a:chExt cx="0" cy="0"/>
        </a:xfrm>
      </p:grpSpPr>
      <p:sp>
        <p:nvSpPr>
          <p:cNvPr id="744" name="Google Shape;744;p68"/>
          <p:cNvSpPr txBox="1">
            <a:spLocks noGrp="1"/>
          </p:cNvSpPr>
          <p:nvPr>
            <p:ph type="title"/>
          </p:nvPr>
        </p:nvSpPr>
        <p:spPr>
          <a:xfrm>
            <a:off x="346050" y="8367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Electronics Subsystem Tests to be Performed</a:t>
            </a:r>
            <a:endParaRPr/>
          </a:p>
        </p:txBody>
      </p:sp>
      <p:sp>
        <p:nvSpPr>
          <p:cNvPr id="745" name="Google Shape;745;p68"/>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55</a:t>
            </a:fld>
            <a:endParaRPr/>
          </a:p>
        </p:txBody>
      </p:sp>
      <p:graphicFrame>
        <p:nvGraphicFramePr>
          <p:cNvPr id="746" name="Google Shape;746;p68"/>
          <p:cNvGraphicFramePr/>
          <p:nvPr/>
        </p:nvGraphicFramePr>
        <p:xfrm>
          <a:off x="346038" y="1463600"/>
          <a:ext cx="3000000" cy="3000000"/>
        </p:xfrm>
        <a:graphic>
          <a:graphicData uri="http://schemas.openxmlformats.org/drawingml/2006/table">
            <a:tbl>
              <a:tblPr>
                <a:noFill/>
                <a:tableStyleId>{AF388F0D-4368-441D-B308-41BFA6E224ED}</a:tableStyleId>
              </a:tblPr>
              <a:tblGrid>
                <a:gridCol w="2285000">
                  <a:extLst>
                    <a:ext uri="{9D8B030D-6E8A-4147-A177-3AD203B41FA5}">
                      <a16:colId xmlns:a16="http://schemas.microsoft.com/office/drawing/2014/main" val="20000"/>
                    </a:ext>
                  </a:extLst>
                </a:gridCol>
                <a:gridCol w="2123775">
                  <a:extLst>
                    <a:ext uri="{9D8B030D-6E8A-4147-A177-3AD203B41FA5}">
                      <a16:colId xmlns:a16="http://schemas.microsoft.com/office/drawing/2014/main" val="20001"/>
                    </a:ext>
                  </a:extLst>
                </a:gridCol>
                <a:gridCol w="1797150">
                  <a:extLst>
                    <a:ext uri="{9D8B030D-6E8A-4147-A177-3AD203B41FA5}">
                      <a16:colId xmlns:a16="http://schemas.microsoft.com/office/drawing/2014/main" val="20002"/>
                    </a:ext>
                  </a:extLst>
                </a:gridCol>
                <a:gridCol w="2314725">
                  <a:extLst>
                    <a:ext uri="{9D8B030D-6E8A-4147-A177-3AD203B41FA5}">
                      <a16:colId xmlns:a16="http://schemas.microsoft.com/office/drawing/2014/main" val="20003"/>
                    </a:ext>
                  </a:extLst>
                </a:gridCol>
              </a:tblGrid>
              <a:tr h="472400">
                <a:tc>
                  <a:txBody>
                    <a:bodyPr/>
                    <a:lstStyle/>
                    <a:p>
                      <a:pPr marL="0" lvl="0" indent="0" algn="ctr" rtl="0">
                        <a:spcBef>
                          <a:spcPts val="0"/>
                        </a:spcBef>
                        <a:spcAft>
                          <a:spcPts val="0"/>
                        </a:spcAft>
                        <a:buNone/>
                      </a:pPr>
                      <a:r>
                        <a:rPr lang="en">
                          <a:solidFill>
                            <a:schemeClr val="accent3"/>
                          </a:solidFill>
                          <a:latin typeface="Average"/>
                          <a:ea typeface="Average"/>
                          <a:cs typeface="Average"/>
                          <a:sym typeface="Average"/>
                        </a:rPr>
                        <a:t>Test</a:t>
                      </a:r>
                      <a:endParaRPr>
                        <a:solidFill>
                          <a:schemeClr val="accent3"/>
                        </a:solidFill>
                        <a:latin typeface="Average"/>
                        <a:ea typeface="Average"/>
                        <a:cs typeface="Average"/>
                        <a:sym typeface="Average"/>
                      </a:endParaRPr>
                    </a:p>
                  </a:txBody>
                  <a:tcPr marL="91425" marR="91425" marT="91425" marB="91425"/>
                </a:tc>
                <a:tc>
                  <a:txBody>
                    <a:bodyPr/>
                    <a:lstStyle/>
                    <a:p>
                      <a:pPr marL="0" lvl="0" indent="0" algn="ctr" rtl="0">
                        <a:spcBef>
                          <a:spcPts val="0"/>
                        </a:spcBef>
                        <a:spcAft>
                          <a:spcPts val="0"/>
                        </a:spcAft>
                        <a:buNone/>
                      </a:pPr>
                      <a:r>
                        <a:rPr lang="en">
                          <a:solidFill>
                            <a:schemeClr val="accent3"/>
                          </a:solidFill>
                          <a:latin typeface="Average"/>
                          <a:ea typeface="Average"/>
                          <a:cs typeface="Average"/>
                          <a:sym typeface="Average"/>
                        </a:rPr>
                        <a:t>Relevant Requirement</a:t>
                      </a:r>
                      <a:endParaRPr>
                        <a:solidFill>
                          <a:schemeClr val="accent3"/>
                        </a:solidFill>
                        <a:latin typeface="Average"/>
                        <a:ea typeface="Average"/>
                        <a:cs typeface="Average"/>
                        <a:sym typeface="Average"/>
                      </a:endParaRPr>
                    </a:p>
                  </a:txBody>
                  <a:tcPr marL="91425" marR="91425" marT="91425" marB="91425"/>
                </a:tc>
                <a:tc>
                  <a:txBody>
                    <a:bodyPr/>
                    <a:lstStyle/>
                    <a:p>
                      <a:pPr marL="0" lvl="0" indent="0" algn="ctr" rtl="0">
                        <a:spcBef>
                          <a:spcPts val="0"/>
                        </a:spcBef>
                        <a:spcAft>
                          <a:spcPts val="0"/>
                        </a:spcAft>
                        <a:buNone/>
                      </a:pPr>
                      <a:r>
                        <a:rPr lang="en">
                          <a:solidFill>
                            <a:schemeClr val="accent3"/>
                          </a:solidFill>
                          <a:latin typeface="Average"/>
                          <a:ea typeface="Average"/>
                          <a:cs typeface="Average"/>
                          <a:sym typeface="Average"/>
                        </a:rPr>
                        <a:t>Date Planned</a:t>
                      </a:r>
                      <a:endParaRPr>
                        <a:solidFill>
                          <a:schemeClr val="accent3"/>
                        </a:solidFill>
                        <a:latin typeface="Average"/>
                        <a:ea typeface="Average"/>
                        <a:cs typeface="Average"/>
                        <a:sym typeface="Average"/>
                      </a:endParaRPr>
                    </a:p>
                  </a:txBody>
                  <a:tcPr marL="91425" marR="91425" marT="91425" marB="91425"/>
                </a:tc>
                <a:tc>
                  <a:txBody>
                    <a:bodyPr/>
                    <a:lstStyle/>
                    <a:p>
                      <a:pPr marL="0" lvl="0" indent="0" algn="ctr" rtl="0">
                        <a:spcBef>
                          <a:spcPts val="0"/>
                        </a:spcBef>
                        <a:spcAft>
                          <a:spcPts val="0"/>
                        </a:spcAft>
                        <a:buNone/>
                      </a:pPr>
                      <a:r>
                        <a:rPr lang="en">
                          <a:solidFill>
                            <a:schemeClr val="accent3"/>
                          </a:solidFill>
                          <a:latin typeface="Average"/>
                          <a:ea typeface="Average"/>
                          <a:cs typeface="Average"/>
                          <a:sym typeface="Average"/>
                        </a:rPr>
                        <a:t>Support Equipment</a:t>
                      </a:r>
                      <a:endParaRPr>
                        <a:solidFill>
                          <a:schemeClr val="accent3"/>
                        </a:solidFill>
                        <a:latin typeface="Average"/>
                        <a:ea typeface="Average"/>
                        <a:cs typeface="Average"/>
                        <a:sym typeface="Average"/>
                      </a:endParaRPr>
                    </a:p>
                  </a:txBody>
                  <a:tcPr marL="91425" marR="91425" marT="91425" marB="91425"/>
                </a:tc>
                <a:extLst>
                  <a:ext uri="{0D108BD9-81ED-4DB2-BD59-A6C34878D82A}">
                    <a16:rowId xmlns:a16="http://schemas.microsoft.com/office/drawing/2014/main" val="10000"/>
                  </a:ext>
                </a:extLst>
              </a:tr>
              <a:tr h="472400">
                <a:tc>
                  <a:txBody>
                    <a:bodyPr/>
                    <a:lstStyle/>
                    <a:p>
                      <a:pPr marL="0" lvl="0" indent="0" algn="l" rtl="0">
                        <a:spcBef>
                          <a:spcPts val="0"/>
                        </a:spcBef>
                        <a:spcAft>
                          <a:spcPts val="0"/>
                        </a:spcAft>
                        <a:buNone/>
                      </a:pPr>
                      <a:r>
                        <a:rPr lang="en">
                          <a:solidFill>
                            <a:schemeClr val="accent3"/>
                          </a:solidFill>
                          <a:latin typeface="Average"/>
                          <a:ea typeface="Average"/>
                          <a:cs typeface="Average"/>
                          <a:sym typeface="Average"/>
                        </a:rPr>
                        <a:t>Dark current measurement</a:t>
                      </a:r>
                      <a:endParaRPr>
                        <a:solidFill>
                          <a:schemeClr val="accent3"/>
                        </a:solidFill>
                        <a:latin typeface="Average"/>
                        <a:ea typeface="Average"/>
                        <a:cs typeface="Average"/>
                        <a:sym typeface="Average"/>
                      </a:endParaRPr>
                    </a:p>
                  </a:txBody>
                  <a:tcPr marL="91425" marR="91425" marT="91425" marB="91425"/>
                </a:tc>
                <a:tc>
                  <a:txBody>
                    <a:bodyPr/>
                    <a:lstStyle/>
                    <a:p>
                      <a:pPr marL="0" lvl="0" indent="0" algn="l" rtl="0">
                        <a:spcBef>
                          <a:spcPts val="0"/>
                        </a:spcBef>
                        <a:spcAft>
                          <a:spcPts val="0"/>
                        </a:spcAft>
                        <a:buNone/>
                      </a:pPr>
                      <a:r>
                        <a:rPr lang="en">
                          <a:solidFill>
                            <a:schemeClr val="accent3"/>
                          </a:solidFill>
                          <a:latin typeface="Average"/>
                          <a:ea typeface="Average"/>
                          <a:cs typeface="Average"/>
                          <a:sym typeface="Average"/>
                        </a:rPr>
                        <a:t>1.4: SNR</a:t>
                      </a:r>
                      <a:endParaRPr>
                        <a:solidFill>
                          <a:schemeClr val="accent3"/>
                        </a:solidFill>
                        <a:latin typeface="Average"/>
                        <a:ea typeface="Average"/>
                        <a:cs typeface="Average"/>
                        <a:sym typeface="Average"/>
                      </a:endParaRPr>
                    </a:p>
                  </a:txBody>
                  <a:tcPr marL="91425" marR="91425" marT="91425" marB="91425"/>
                </a:tc>
                <a:tc>
                  <a:txBody>
                    <a:bodyPr/>
                    <a:lstStyle/>
                    <a:p>
                      <a:pPr marL="0" lvl="0" indent="0" algn="ctr" rtl="0">
                        <a:spcBef>
                          <a:spcPts val="0"/>
                        </a:spcBef>
                        <a:spcAft>
                          <a:spcPts val="0"/>
                        </a:spcAft>
                        <a:buNone/>
                      </a:pPr>
                      <a:r>
                        <a:rPr lang="en">
                          <a:solidFill>
                            <a:schemeClr val="accent3"/>
                          </a:solidFill>
                          <a:latin typeface="Average"/>
                          <a:ea typeface="Average"/>
                          <a:cs typeface="Average"/>
                          <a:sym typeface="Average"/>
                        </a:rPr>
                        <a:t>Week of 03/09/20</a:t>
                      </a:r>
                      <a:endParaRPr>
                        <a:solidFill>
                          <a:schemeClr val="accent3"/>
                        </a:solidFill>
                        <a:latin typeface="Average"/>
                        <a:ea typeface="Average"/>
                        <a:cs typeface="Average"/>
                        <a:sym typeface="Average"/>
                      </a:endParaRPr>
                    </a:p>
                  </a:txBody>
                  <a:tcPr marL="91425" marR="91425" marT="91425" marB="91425"/>
                </a:tc>
                <a:tc>
                  <a:txBody>
                    <a:bodyPr/>
                    <a:lstStyle/>
                    <a:p>
                      <a:pPr marL="0" lvl="0" indent="0" algn="l" rtl="0">
                        <a:spcBef>
                          <a:spcPts val="0"/>
                        </a:spcBef>
                        <a:spcAft>
                          <a:spcPts val="0"/>
                        </a:spcAft>
                        <a:buNone/>
                      </a:pPr>
                      <a:r>
                        <a:rPr lang="en">
                          <a:solidFill>
                            <a:schemeClr val="accent3"/>
                          </a:solidFill>
                          <a:latin typeface="Average"/>
                          <a:ea typeface="Average"/>
                          <a:cs typeface="Average"/>
                          <a:sym typeface="Average"/>
                        </a:rPr>
                        <a:t>Dark room or enclosure</a:t>
                      </a:r>
                      <a:endParaRPr>
                        <a:solidFill>
                          <a:schemeClr val="accent3"/>
                        </a:solidFill>
                        <a:latin typeface="Average"/>
                        <a:ea typeface="Average"/>
                        <a:cs typeface="Average"/>
                        <a:sym typeface="Average"/>
                      </a:endParaRPr>
                    </a:p>
                  </a:txBody>
                  <a:tcPr marL="91425" marR="91425" marT="91425" marB="91425"/>
                </a:tc>
                <a:extLst>
                  <a:ext uri="{0D108BD9-81ED-4DB2-BD59-A6C34878D82A}">
                    <a16:rowId xmlns:a16="http://schemas.microsoft.com/office/drawing/2014/main" val="10001"/>
                  </a:ext>
                </a:extLst>
              </a:tr>
              <a:tr h="472400">
                <a:tc>
                  <a:txBody>
                    <a:bodyPr/>
                    <a:lstStyle/>
                    <a:p>
                      <a:pPr marL="0" lvl="0" indent="0" algn="l" rtl="0">
                        <a:spcBef>
                          <a:spcPts val="0"/>
                        </a:spcBef>
                        <a:spcAft>
                          <a:spcPts val="0"/>
                        </a:spcAft>
                        <a:buNone/>
                      </a:pPr>
                      <a:r>
                        <a:rPr lang="en">
                          <a:solidFill>
                            <a:schemeClr val="accent3"/>
                          </a:solidFill>
                          <a:latin typeface="Average"/>
                          <a:ea typeface="Average"/>
                          <a:cs typeface="Average"/>
                          <a:sym typeface="Average"/>
                        </a:rPr>
                        <a:t>Dark noise measurement</a:t>
                      </a:r>
                      <a:endParaRPr>
                        <a:solidFill>
                          <a:schemeClr val="accent3"/>
                        </a:solidFill>
                        <a:latin typeface="Average"/>
                        <a:ea typeface="Average"/>
                        <a:cs typeface="Average"/>
                        <a:sym typeface="Average"/>
                      </a:endParaRPr>
                    </a:p>
                  </a:txBody>
                  <a:tcPr marL="91425" marR="91425" marT="91425" marB="91425"/>
                </a:tc>
                <a:tc>
                  <a:txBody>
                    <a:bodyPr/>
                    <a:lstStyle/>
                    <a:p>
                      <a:pPr marL="0" lvl="0" indent="0" algn="l" rtl="0">
                        <a:spcBef>
                          <a:spcPts val="0"/>
                        </a:spcBef>
                        <a:spcAft>
                          <a:spcPts val="0"/>
                        </a:spcAft>
                        <a:buNone/>
                      </a:pPr>
                      <a:r>
                        <a:rPr lang="en">
                          <a:solidFill>
                            <a:schemeClr val="accent3"/>
                          </a:solidFill>
                          <a:latin typeface="Average"/>
                          <a:ea typeface="Average"/>
                          <a:cs typeface="Average"/>
                          <a:sym typeface="Average"/>
                        </a:rPr>
                        <a:t>1.4: SNR</a:t>
                      </a:r>
                      <a:endParaRPr>
                        <a:solidFill>
                          <a:schemeClr val="accent3"/>
                        </a:solidFill>
                        <a:latin typeface="Average"/>
                        <a:ea typeface="Average"/>
                        <a:cs typeface="Average"/>
                        <a:sym typeface="Average"/>
                      </a:endParaRPr>
                    </a:p>
                  </a:txBody>
                  <a:tcPr marL="91425" marR="91425" marT="91425" marB="91425"/>
                </a:tc>
                <a:tc>
                  <a:txBody>
                    <a:bodyPr/>
                    <a:lstStyle/>
                    <a:p>
                      <a:pPr marL="0" lvl="0" indent="0" algn="ctr" rtl="0">
                        <a:spcBef>
                          <a:spcPts val="0"/>
                        </a:spcBef>
                        <a:spcAft>
                          <a:spcPts val="0"/>
                        </a:spcAft>
                        <a:buNone/>
                      </a:pPr>
                      <a:r>
                        <a:rPr lang="en">
                          <a:solidFill>
                            <a:schemeClr val="accent3"/>
                          </a:solidFill>
                          <a:latin typeface="Average"/>
                          <a:ea typeface="Average"/>
                          <a:cs typeface="Average"/>
                          <a:sym typeface="Average"/>
                        </a:rPr>
                        <a:t>Week of 03/09/20</a:t>
                      </a:r>
                      <a:endParaRPr>
                        <a:solidFill>
                          <a:schemeClr val="accent3"/>
                        </a:solidFill>
                        <a:latin typeface="Average"/>
                        <a:ea typeface="Average"/>
                        <a:cs typeface="Average"/>
                        <a:sym typeface="Average"/>
                      </a:endParaRPr>
                    </a:p>
                  </a:txBody>
                  <a:tcPr marL="91425" marR="91425" marT="91425" marB="91425"/>
                </a:tc>
                <a:tc>
                  <a:txBody>
                    <a:bodyPr/>
                    <a:lstStyle/>
                    <a:p>
                      <a:pPr marL="0" lvl="0" indent="0" algn="l" rtl="0">
                        <a:spcBef>
                          <a:spcPts val="0"/>
                        </a:spcBef>
                        <a:spcAft>
                          <a:spcPts val="0"/>
                        </a:spcAft>
                        <a:buNone/>
                      </a:pPr>
                      <a:r>
                        <a:rPr lang="en">
                          <a:solidFill>
                            <a:schemeClr val="accent3"/>
                          </a:solidFill>
                          <a:latin typeface="Average"/>
                          <a:ea typeface="Average"/>
                          <a:cs typeface="Average"/>
                          <a:sym typeface="Average"/>
                        </a:rPr>
                        <a:t>Dark room or enclosure</a:t>
                      </a:r>
                      <a:endParaRPr>
                        <a:solidFill>
                          <a:schemeClr val="accent3"/>
                        </a:solidFill>
                        <a:latin typeface="Average"/>
                        <a:ea typeface="Average"/>
                        <a:cs typeface="Average"/>
                        <a:sym typeface="Average"/>
                      </a:endParaRPr>
                    </a:p>
                  </a:txBody>
                  <a:tcPr marL="91425" marR="91425" marT="91425" marB="91425"/>
                </a:tc>
                <a:extLst>
                  <a:ext uri="{0D108BD9-81ED-4DB2-BD59-A6C34878D82A}">
                    <a16:rowId xmlns:a16="http://schemas.microsoft.com/office/drawing/2014/main" val="10002"/>
                  </a:ext>
                </a:extLst>
              </a:tr>
              <a:tr h="472400">
                <a:tc>
                  <a:txBody>
                    <a:bodyPr/>
                    <a:lstStyle/>
                    <a:p>
                      <a:pPr marL="0" lvl="0" indent="0" algn="l" rtl="0">
                        <a:spcBef>
                          <a:spcPts val="0"/>
                        </a:spcBef>
                        <a:spcAft>
                          <a:spcPts val="0"/>
                        </a:spcAft>
                        <a:buNone/>
                      </a:pPr>
                      <a:r>
                        <a:rPr lang="en">
                          <a:solidFill>
                            <a:schemeClr val="accent3"/>
                          </a:solidFill>
                          <a:latin typeface="Average"/>
                          <a:ea typeface="Average"/>
                          <a:cs typeface="Average"/>
                          <a:sym typeface="Average"/>
                        </a:rPr>
                        <a:t>Measurement stability</a:t>
                      </a:r>
                      <a:endParaRPr>
                        <a:solidFill>
                          <a:schemeClr val="accent3"/>
                        </a:solidFill>
                        <a:latin typeface="Average"/>
                        <a:ea typeface="Average"/>
                        <a:cs typeface="Average"/>
                        <a:sym typeface="Average"/>
                      </a:endParaRPr>
                    </a:p>
                  </a:txBody>
                  <a:tcPr marL="91425" marR="91425" marT="91425" marB="91425"/>
                </a:tc>
                <a:tc>
                  <a:txBody>
                    <a:bodyPr/>
                    <a:lstStyle/>
                    <a:p>
                      <a:pPr marL="0" lvl="0" indent="0" algn="l" rtl="0">
                        <a:spcBef>
                          <a:spcPts val="0"/>
                        </a:spcBef>
                        <a:spcAft>
                          <a:spcPts val="0"/>
                        </a:spcAft>
                        <a:buNone/>
                      </a:pPr>
                      <a:r>
                        <a:rPr lang="en">
                          <a:solidFill>
                            <a:schemeClr val="accent3"/>
                          </a:solidFill>
                          <a:latin typeface="Average"/>
                          <a:ea typeface="Average"/>
                          <a:cs typeface="Average"/>
                          <a:sym typeface="Average"/>
                        </a:rPr>
                        <a:t>1.3.1.1: Measurement stability</a:t>
                      </a:r>
                      <a:endParaRPr>
                        <a:solidFill>
                          <a:schemeClr val="accent3"/>
                        </a:solidFill>
                        <a:latin typeface="Average"/>
                        <a:ea typeface="Average"/>
                        <a:cs typeface="Average"/>
                        <a:sym typeface="Average"/>
                      </a:endParaRPr>
                    </a:p>
                  </a:txBody>
                  <a:tcPr marL="91425" marR="91425" marT="91425" marB="91425"/>
                </a:tc>
                <a:tc>
                  <a:txBody>
                    <a:bodyPr/>
                    <a:lstStyle/>
                    <a:p>
                      <a:pPr marL="0" lvl="0" indent="0" algn="ctr" rtl="0">
                        <a:spcBef>
                          <a:spcPts val="0"/>
                        </a:spcBef>
                        <a:spcAft>
                          <a:spcPts val="0"/>
                        </a:spcAft>
                        <a:buNone/>
                      </a:pPr>
                      <a:r>
                        <a:rPr lang="en">
                          <a:solidFill>
                            <a:schemeClr val="accent3"/>
                          </a:solidFill>
                          <a:latin typeface="Average"/>
                          <a:ea typeface="Average"/>
                          <a:cs typeface="Average"/>
                          <a:sym typeface="Average"/>
                        </a:rPr>
                        <a:t>Week of 03/13/20</a:t>
                      </a:r>
                      <a:endParaRPr>
                        <a:solidFill>
                          <a:schemeClr val="accent3"/>
                        </a:solidFill>
                        <a:latin typeface="Average"/>
                        <a:ea typeface="Average"/>
                        <a:cs typeface="Average"/>
                        <a:sym typeface="Average"/>
                      </a:endParaRPr>
                    </a:p>
                  </a:txBody>
                  <a:tcPr marL="91425" marR="91425" marT="91425" marB="91425"/>
                </a:tc>
                <a:tc>
                  <a:txBody>
                    <a:bodyPr/>
                    <a:lstStyle/>
                    <a:p>
                      <a:pPr marL="0" lvl="0" indent="0" algn="l" rtl="0">
                        <a:spcBef>
                          <a:spcPts val="0"/>
                        </a:spcBef>
                        <a:spcAft>
                          <a:spcPts val="0"/>
                        </a:spcAft>
                        <a:buNone/>
                      </a:pPr>
                      <a:r>
                        <a:rPr lang="en">
                          <a:solidFill>
                            <a:schemeClr val="accent3"/>
                          </a:solidFill>
                          <a:latin typeface="Average"/>
                          <a:ea typeface="Average"/>
                          <a:cs typeface="Average"/>
                          <a:sym typeface="Average"/>
                        </a:rPr>
                        <a:t>GND Filters, Calibrated Light Source</a:t>
                      </a:r>
                      <a:endParaRPr>
                        <a:solidFill>
                          <a:schemeClr val="accent3"/>
                        </a:solidFill>
                        <a:latin typeface="Average"/>
                        <a:ea typeface="Average"/>
                        <a:cs typeface="Average"/>
                        <a:sym typeface="Average"/>
                      </a:endParaRPr>
                    </a:p>
                  </a:txBody>
                  <a:tcPr marL="91425" marR="91425" marT="91425" marB="91425"/>
                </a:tc>
                <a:extLst>
                  <a:ext uri="{0D108BD9-81ED-4DB2-BD59-A6C34878D82A}">
                    <a16:rowId xmlns:a16="http://schemas.microsoft.com/office/drawing/2014/main" val="10003"/>
                  </a:ext>
                </a:extLst>
              </a:tr>
              <a:tr h="476950">
                <a:tc>
                  <a:txBody>
                    <a:bodyPr/>
                    <a:lstStyle/>
                    <a:p>
                      <a:pPr marL="0" lvl="0" indent="0" algn="l" rtl="0">
                        <a:spcBef>
                          <a:spcPts val="0"/>
                        </a:spcBef>
                        <a:spcAft>
                          <a:spcPts val="0"/>
                        </a:spcAft>
                        <a:buNone/>
                      </a:pPr>
                      <a:r>
                        <a:rPr lang="en">
                          <a:solidFill>
                            <a:schemeClr val="accent3"/>
                          </a:solidFill>
                          <a:latin typeface="Average"/>
                          <a:ea typeface="Average"/>
                          <a:cs typeface="Average"/>
                          <a:sym typeface="Average"/>
                        </a:rPr>
                        <a:t>Saturation Test</a:t>
                      </a:r>
                      <a:endParaRPr>
                        <a:solidFill>
                          <a:schemeClr val="accent3"/>
                        </a:solidFill>
                        <a:latin typeface="Average"/>
                        <a:ea typeface="Average"/>
                        <a:cs typeface="Average"/>
                        <a:sym typeface="Average"/>
                      </a:endParaRPr>
                    </a:p>
                  </a:txBody>
                  <a:tcPr marL="91425" marR="91425" marT="91425" marB="91425"/>
                </a:tc>
                <a:tc>
                  <a:txBody>
                    <a:bodyPr/>
                    <a:lstStyle/>
                    <a:p>
                      <a:pPr marL="0" lvl="0" indent="0" algn="l" rtl="0">
                        <a:spcBef>
                          <a:spcPts val="0"/>
                        </a:spcBef>
                        <a:spcAft>
                          <a:spcPts val="0"/>
                        </a:spcAft>
                        <a:buNone/>
                      </a:pPr>
                      <a:r>
                        <a:rPr lang="en">
                          <a:solidFill>
                            <a:schemeClr val="accent3"/>
                          </a:solidFill>
                          <a:latin typeface="Average"/>
                          <a:ea typeface="Average"/>
                          <a:cs typeface="Average"/>
                          <a:sym typeface="Average"/>
                        </a:rPr>
                        <a:t>1.5: Dynamic Range</a:t>
                      </a:r>
                      <a:endParaRPr>
                        <a:solidFill>
                          <a:schemeClr val="accent3"/>
                        </a:solidFill>
                        <a:latin typeface="Average"/>
                        <a:ea typeface="Average"/>
                        <a:cs typeface="Average"/>
                        <a:sym typeface="Average"/>
                      </a:endParaRPr>
                    </a:p>
                  </a:txBody>
                  <a:tcPr marL="91425" marR="91425" marT="91425" marB="91425"/>
                </a:tc>
                <a:tc>
                  <a:txBody>
                    <a:bodyPr/>
                    <a:lstStyle/>
                    <a:p>
                      <a:pPr marL="0" lvl="0" indent="0" algn="ctr" rtl="0">
                        <a:spcBef>
                          <a:spcPts val="0"/>
                        </a:spcBef>
                        <a:spcAft>
                          <a:spcPts val="0"/>
                        </a:spcAft>
                        <a:buNone/>
                      </a:pPr>
                      <a:r>
                        <a:rPr lang="en">
                          <a:solidFill>
                            <a:schemeClr val="accent3"/>
                          </a:solidFill>
                          <a:latin typeface="Average"/>
                          <a:ea typeface="Average"/>
                          <a:cs typeface="Average"/>
                          <a:sym typeface="Average"/>
                        </a:rPr>
                        <a:t>Week of 04/01/20</a:t>
                      </a:r>
                      <a:endParaRPr>
                        <a:solidFill>
                          <a:schemeClr val="accent3"/>
                        </a:solidFill>
                        <a:latin typeface="Average"/>
                        <a:ea typeface="Average"/>
                        <a:cs typeface="Average"/>
                        <a:sym typeface="Average"/>
                      </a:endParaRPr>
                    </a:p>
                  </a:txBody>
                  <a:tcPr marL="91425" marR="91425" marT="91425" marB="91425"/>
                </a:tc>
                <a:tc>
                  <a:txBody>
                    <a:bodyPr/>
                    <a:lstStyle/>
                    <a:p>
                      <a:pPr marL="0" lvl="0" indent="0" algn="l" rtl="0">
                        <a:spcBef>
                          <a:spcPts val="0"/>
                        </a:spcBef>
                        <a:spcAft>
                          <a:spcPts val="0"/>
                        </a:spcAft>
                        <a:buNone/>
                      </a:pPr>
                      <a:r>
                        <a:rPr lang="en">
                          <a:solidFill>
                            <a:schemeClr val="accent3"/>
                          </a:solidFill>
                          <a:latin typeface="Average"/>
                          <a:ea typeface="Average"/>
                          <a:cs typeface="Average"/>
                          <a:sym typeface="Average"/>
                        </a:rPr>
                        <a:t>Solar Tracker, integrated electronics, optics, and structure</a:t>
                      </a:r>
                      <a:endParaRPr>
                        <a:solidFill>
                          <a:schemeClr val="accent3"/>
                        </a:solidFill>
                        <a:latin typeface="Average"/>
                        <a:ea typeface="Average"/>
                        <a:cs typeface="Average"/>
                        <a:sym typeface="Average"/>
                      </a:endParaRPr>
                    </a:p>
                  </a:txBody>
                  <a:tcPr marL="91425" marR="91425" marT="91425" marB="91425"/>
                </a:tc>
                <a:extLst>
                  <a:ext uri="{0D108BD9-81ED-4DB2-BD59-A6C34878D82A}">
                    <a16:rowId xmlns:a16="http://schemas.microsoft.com/office/drawing/2014/main" val="10004"/>
                  </a:ext>
                </a:extLst>
              </a:tr>
            </a:tbl>
          </a:graphicData>
        </a:graphic>
      </p:graphicFrame>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750"/>
        <p:cNvGrpSpPr/>
        <p:nvPr/>
      </p:nvGrpSpPr>
      <p:grpSpPr>
        <a:xfrm>
          <a:off x="0" y="0"/>
          <a:ext cx="0" cy="0"/>
          <a:chOff x="0" y="0"/>
          <a:chExt cx="0" cy="0"/>
        </a:xfrm>
      </p:grpSpPr>
      <p:sp>
        <p:nvSpPr>
          <p:cNvPr id="751" name="Google Shape;751;p69"/>
          <p:cNvSpPr txBox="1">
            <a:spLocks noGrp="1"/>
          </p:cNvSpPr>
          <p:nvPr>
            <p:ph type="title"/>
          </p:nvPr>
        </p:nvSpPr>
        <p:spPr>
          <a:xfrm>
            <a:off x="671250" y="2141250"/>
            <a:ext cx="7852200" cy="861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Software</a:t>
            </a:r>
            <a:endParaRPr/>
          </a:p>
        </p:txBody>
      </p:sp>
      <p:sp>
        <p:nvSpPr>
          <p:cNvPr id="752" name="Google Shape;752;p69"/>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56</a:t>
            </a:fld>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756"/>
        <p:cNvGrpSpPr/>
        <p:nvPr/>
      </p:nvGrpSpPr>
      <p:grpSpPr>
        <a:xfrm>
          <a:off x="0" y="0"/>
          <a:ext cx="0" cy="0"/>
          <a:chOff x="0" y="0"/>
          <a:chExt cx="0" cy="0"/>
        </a:xfrm>
      </p:grpSpPr>
      <p:sp>
        <p:nvSpPr>
          <p:cNvPr id="757" name="Google Shape;757;p70"/>
          <p:cNvSpPr txBox="1">
            <a:spLocks noGrp="1"/>
          </p:cNvSpPr>
          <p:nvPr>
            <p:ph type="title"/>
          </p:nvPr>
        </p:nvSpPr>
        <p:spPr>
          <a:xfrm>
            <a:off x="346050" y="8367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Software Progress</a:t>
            </a:r>
            <a:endParaRPr/>
          </a:p>
        </p:txBody>
      </p:sp>
      <p:sp>
        <p:nvSpPr>
          <p:cNvPr id="758" name="Google Shape;758;p70"/>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57</a:t>
            </a:fld>
            <a:endParaRPr/>
          </a:p>
        </p:txBody>
      </p:sp>
      <p:pic>
        <p:nvPicPr>
          <p:cNvPr id="759" name="Google Shape;759;p70"/>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5045845" y="786200"/>
            <a:ext cx="3733104" cy="3571100"/>
          </a:xfrm>
          <a:prstGeom prst="rect">
            <a:avLst/>
          </a:prstGeom>
          <a:noFill/>
          <a:ln>
            <a:noFill/>
          </a:ln>
        </p:spPr>
      </p:pic>
      <p:pic>
        <p:nvPicPr>
          <p:cNvPr id="760" name="Google Shape;760;p70"/>
          <p:cNvPicPr preferRelativeResize="0"/>
          <p:nvPr/>
        </p:nvPicPr>
        <p:blipFill>
          <a:blip r:embed="rId4">
            <a:alphaModFix/>
          </a:blip>
          <a:stretch>
            <a:fillRect/>
          </a:stretch>
        </p:blipFill>
        <p:spPr>
          <a:xfrm>
            <a:off x="346050" y="786200"/>
            <a:ext cx="3841217" cy="3571089"/>
          </a:xfrm>
          <a:prstGeom prst="rect">
            <a:avLst/>
          </a:prstGeom>
          <a:noFill/>
          <a:ln>
            <a:noFill/>
          </a:ln>
        </p:spPr>
      </p:pic>
      <p:sp>
        <p:nvSpPr>
          <p:cNvPr id="761" name="Google Shape;761;p70"/>
          <p:cNvSpPr txBox="1"/>
          <p:nvPr/>
        </p:nvSpPr>
        <p:spPr>
          <a:xfrm>
            <a:off x="1257913" y="4357300"/>
            <a:ext cx="2017500" cy="481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b="1">
                <a:solidFill>
                  <a:srgbClr val="FFFFFF"/>
                </a:solidFill>
                <a:latin typeface="Average"/>
                <a:ea typeface="Average"/>
                <a:cs typeface="Average"/>
                <a:sym typeface="Average"/>
              </a:rPr>
              <a:t>MSR</a:t>
            </a:r>
            <a:endParaRPr sz="1800" b="1">
              <a:solidFill>
                <a:srgbClr val="FFFFFF"/>
              </a:solidFill>
              <a:latin typeface="Average"/>
              <a:ea typeface="Average"/>
              <a:cs typeface="Average"/>
              <a:sym typeface="Average"/>
            </a:endParaRPr>
          </a:p>
        </p:txBody>
      </p:sp>
      <p:sp>
        <p:nvSpPr>
          <p:cNvPr id="762" name="Google Shape;762;p70"/>
          <p:cNvSpPr txBox="1"/>
          <p:nvPr/>
        </p:nvSpPr>
        <p:spPr>
          <a:xfrm>
            <a:off x="6163450" y="4357300"/>
            <a:ext cx="1497900" cy="481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b="1">
                <a:solidFill>
                  <a:srgbClr val="FFFFFF"/>
                </a:solidFill>
                <a:latin typeface="Average"/>
                <a:ea typeface="Average"/>
                <a:cs typeface="Average"/>
                <a:sym typeface="Average"/>
              </a:rPr>
              <a:t>TRR</a:t>
            </a:r>
            <a:endParaRPr sz="1800" b="1">
              <a:solidFill>
                <a:srgbClr val="FFFFFF"/>
              </a:solidFill>
              <a:latin typeface="Average"/>
              <a:ea typeface="Average"/>
              <a:cs typeface="Average"/>
              <a:sym typeface="Average"/>
            </a:endParaRPr>
          </a:p>
        </p:txBody>
      </p:sp>
      <p:cxnSp>
        <p:nvCxnSpPr>
          <p:cNvPr id="763" name="Google Shape;763;p70"/>
          <p:cNvCxnSpPr>
            <a:stCxn id="760" idx="3"/>
            <a:endCxn id="759" idx="1"/>
          </p:cNvCxnSpPr>
          <p:nvPr/>
        </p:nvCxnSpPr>
        <p:spPr>
          <a:xfrm>
            <a:off x="4187267" y="2571744"/>
            <a:ext cx="858600" cy="0"/>
          </a:xfrm>
          <a:prstGeom prst="straightConnector1">
            <a:avLst/>
          </a:prstGeom>
          <a:noFill/>
          <a:ln w="38100" cap="flat" cmpd="sng">
            <a:solidFill>
              <a:srgbClr val="FFFFFF"/>
            </a:solidFill>
            <a:prstDash val="solid"/>
            <a:round/>
            <a:headEnd type="none" w="med" len="med"/>
            <a:tailEnd type="triangle" w="med" len="med"/>
          </a:ln>
        </p:spPr>
      </p:cxn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767"/>
        <p:cNvGrpSpPr/>
        <p:nvPr/>
      </p:nvGrpSpPr>
      <p:grpSpPr>
        <a:xfrm>
          <a:off x="0" y="0"/>
          <a:ext cx="0" cy="0"/>
          <a:chOff x="0" y="0"/>
          <a:chExt cx="0" cy="0"/>
        </a:xfrm>
      </p:grpSpPr>
      <p:graphicFrame>
        <p:nvGraphicFramePr>
          <p:cNvPr id="768" name="Google Shape;768;p71"/>
          <p:cNvGraphicFramePr/>
          <p:nvPr/>
        </p:nvGraphicFramePr>
        <p:xfrm>
          <a:off x="274150" y="989625"/>
          <a:ext cx="3000000" cy="3000000"/>
        </p:xfrm>
        <a:graphic>
          <a:graphicData uri="http://schemas.openxmlformats.org/drawingml/2006/table">
            <a:tbl>
              <a:tblPr>
                <a:noFill/>
                <a:tableStyleId>{AF388F0D-4368-441D-B308-41BFA6E224ED}</a:tableStyleId>
              </a:tblPr>
              <a:tblGrid>
                <a:gridCol w="2375625">
                  <a:extLst>
                    <a:ext uri="{9D8B030D-6E8A-4147-A177-3AD203B41FA5}">
                      <a16:colId xmlns:a16="http://schemas.microsoft.com/office/drawing/2014/main" val="20000"/>
                    </a:ext>
                  </a:extLst>
                </a:gridCol>
                <a:gridCol w="1202850">
                  <a:extLst>
                    <a:ext uri="{9D8B030D-6E8A-4147-A177-3AD203B41FA5}">
                      <a16:colId xmlns:a16="http://schemas.microsoft.com/office/drawing/2014/main" val="20001"/>
                    </a:ext>
                  </a:extLst>
                </a:gridCol>
                <a:gridCol w="1089925">
                  <a:extLst>
                    <a:ext uri="{9D8B030D-6E8A-4147-A177-3AD203B41FA5}">
                      <a16:colId xmlns:a16="http://schemas.microsoft.com/office/drawing/2014/main" val="20002"/>
                    </a:ext>
                  </a:extLst>
                </a:gridCol>
              </a:tblGrid>
              <a:tr h="399400">
                <a:tc>
                  <a:txBody>
                    <a:bodyPr/>
                    <a:lstStyle/>
                    <a:p>
                      <a:pPr marL="0" lvl="0" indent="0" algn="ctr" rtl="0">
                        <a:spcBef>
                          <a:spcPts val="0"/>
                        </a:spcBef>
                        <a:spcAft>
                          <a:spcPts val="0"/>
                        </a:spcAft>
                        <a:buNone/>
                      </a:pPr>
                      <a:r>
                        <a:rPr lang="en">
                          <a:solidFill>
                            <a:schemeClr val="accent3"/>
                          </a:solidFill>
                          <a:latin typeface="Average"/>
                          <a:ea typeface="Average"/>
                          <a:cs typeface="Average"/>
                          <a:sym typeface="Average"/>
                        </a:rPr>
                        <a:t>Software Element</a:t>
                      </a:r>
                      <a:endParaRPr>
                        <a:solidFill>
                          <a:schemeClr val="accent3"/>
                        </a:solidFill>
                        <a:latin typeface="Average"/>
                        <a:ea typeface="Average"/>
                        <a:cs typeface="Average"/>
                        <a:sym typeface="Average"/>
                      </a:endParaRPr>
                    </a:p>
                  </a:txBody>
                  <a:tcPr marL="91425" marR="91425" marT="91425" marB="91425">
                    <a:lnL w="9525" cap="flat" cmpd="sng">
                      <a:solidFill>
                        <a:schemeClr val="accent3"/>
                      </a:solidFill>
                      <a:prstDash val="solid"/>
                      <a:round/>
                      <a:headEnd type="none" w="sm" len="sm"/>
                      <a:tailEnd type="none" w="sm" len="sm"/>
                    </a:lnL>
                    <a:lnR w="9525" cap="flat" cmpd="sng">
                      <a:solidFill>
                        <a:schemeClr val="accent3"/>
                      </a:solidFill>
                      <a:prstDash val="solid"/>
                      <a:round/>
                      <a:headEnd type="none" w="sm" len="sm"/>
                      <a:tailEnd type="none" w="sm" len="sm"/>
                    </a:lnR>
                    <a:lnT w="9525" cap="flat" cmpd="sng">
                      <a:solidFill>
                        <a:schemeClr val="accent3"/>
                      </a:solidFill>
                      <a:prstDash val="solid"/>
                      <a:round/>
                      <a:headEnd type="none" w="sm" len="sm"/>
                      <a:tailEnd type="none" w="sm" len="sm"/>
                    </a:lnT>
                    <a:lnB w="9525" cap="flat" cmpd="sng">
                      <a:solidFill>
                        <a:schemeClr val="accent3"/>
                      </a:solidFill>
                      <a:prstDash val="solid"/>
                      <a:round/>
                      <a:headEnd type="none" w="sm" len="sm"/>
                      <a:tailEnd type="none" w="sm" len="sm"/>
                    </a:lnB>
                  </a:tcPr>
                </a:tc>
                <a:tc>
                  <a:txBody>
                    <a:bodyPr/>
                    <a:lstStyle/>
                    <a:p>
                      <a:pPr marL="0" lvl="0" indent="0" algn="ctr" rtl="0">
                        <a:spcBef>
                          <a:spcPts val="0"/>
                        </a:spcBef>
                        <a:spcAft>
                          <a:spcPts val="0"/>
                        </a:spcAft>
                        <a:buNone/>
                      </a:pPr>
                      <a:r>
                        <a:rPr lang="en">
                          <a:solidFill>
                            <a:schemeClr val="accent3"/>
                          </a:solidFill>
                          <a:latin typeface="Average"/>
                          <a:ea typeface="Average"/>
                          <a:cs typeface="Average"/>
                          <a:sym typeface="Average"/>
                        </a:rPr>
                        <a:t>Status </a:t>
                      </a:r>
                      <a:endParaRPr>
                        <a:solidFill>
                          <a:schemeClr val="accent3"/>
                        </a:solidFill>
                        <a:latin typeface="Average"/>
                        <a:ea typeface="Average"/>
                        <a:cs typeface="Average"/>
                        <a:sym typeface="Average"/>
                      </a:endParaRPr>
                    </a:p>
                  </a:txBody>
                  <a:tcPr marL="91425" marR="91425" marT="91425" marB="91425">
                    <a:lnL w="9525" cap="flat" cmpd="sng">
                      <a:solidFill>
                        <a:schemeClr val="accent3"/>
                      </a:solidFill>
                      <a:prstDash val="solid"/>
                      <a:round/>
                      <a:headEnd type="none" w="sm" len="sm"/>
                      <a:tailEnd type="none" w="sm" len="sm"/>
                    </a:lnL>
                    <a:lnR w="9525" cap="flat" cmpd="sng">
                      <a:solidFill>
                        <a:schemeClr val="accent3"/>
                      </a:solidFill>
                      <a:prstDash val="solid"/>
                      <a:round/>
                      <a:headEnd type="none" w="sm" len="sm"/>
                      <a:tailEnd type="none" w="sm" len="sm"/>
                    </a:lnR>
                    <a:lnT w="9525" cap="flat" cmpd="sng">
                      <a:solidFill>
                        <a:schemeClr val="accent3"/>
                      </a:solidFill>
                      <a:prstDash val="solid"/>
                      <a:round/>
                      <a:headEnd type="none" w="sm" len="sm"/>
                      <a:tailEnd type="none" w="sm" len="sm"/>
                    </a:lnT>
                    <a:lnB w="9525" cap="flat" cmpd="sng">
                      <a:solidFill>
                        <a:schemeClr val="accent3"/>
                      </a:solidFill>
                      <a:prstDash val="solid"/>
                      <a:round/>
                      <a:headEnd type="none" w="sm" len="sm"/>
                      <a:tailEnd type="none" w="sm" len="sm"/>
                    </a:lnB>
                  </a:tcPr>
                </a:tc>
                <a:tc>
                  <a:txBody>
                    <a:bodyPr/>
                    <a:lstStyle/>
                    <a:p>
                      <a:pPr marL="0" lvl="0" indent="0" algn="ctr" rtl="0">
                        <a:spcBef>
                          <a:spcPts val="0"/>
                        </a:spcBef>
                        <a:spcAft>
                          <a:spcPts val="0"/>
                        </a:spcAft>
                        <a:buNone/>
                      </a:pPr>
                      <a:r>
                        <a:rPr lang="en">
                          <a:solidFill>
                            <a:schemeClr val="accent3"/>
                          </a:solidFill>
                          <a:latin typeface="Average"/>
                          <a:ea typeface="Average"/>
                          <a:cs typeface="Average"/>
                          <a:sym typeface="Average"/>
                        </a:rPr>
                        <a:t>Result</a:t>
                      </a:r>
                      <a:endParaRPr>
                        <a:solidFill>
                          <a:schemeClr val="accent3"/>
                        </a:solidFill>
                        <a:latin typeface="Average"/>
                        <a:ea typeface="Average"/>
                        <a:cs typeface="Average"/>
                        <a:sym typeface="Average"/>
                      </a:endParaRPr>
                    </a:p>
                  </a:txBody>
                  <a:tcPr marL="91425" marR="91425" marT="91425" marB="91425">
                    <a:lnL w="9525" cap="flat" cmpd="sng">
                      <a:solidFill>
                        <a:schemeClr val="accent3"/>
                      </a:solidFill>
                      <a:prstDash val="solid"/>
                      <a:round/>
                      <a:headEnd type="none" w="sm" len="sm"/>
                      <a:tailEnd type="none" w="sm" len="sm"/>
                    </a:lnL>
                    <a:lnR w="9525" cap="flat" cmpd="sng">
                      <a:solidFill>
                        <a:schemeClr val="accent3"/>
                      </a:solidFill>
                      <a:prstDash val="solid"/>
                      <a:round/>
                      <a:headEnd type="none" w="sm" len="sm"/>
                      <a:tailEnd type="none" w="sm" len="sm"/>
                    </a:lnR>
                    <a:lnT w="9525" cap="flat" cmpd="sng">
                      <a:solidFill>
                        <a:schemeClr val="accent3"/>
                      </a:solidFill>
                      <a:prstDash val="solid"/>
                      <a:round/>
                      <a:headEnd type="none" w="sm" len="sm"/>
                      <a:tailEnd type="none" w="sm" len="sm"/>
                    </a:lnT>
                    <a:lnB w="9525" cap="flat" cmpd="sng">
                      <a:solidFill>
                        <a:schemeClr val="accent3"/>
                      </a:solidFill>
                      <a:prstDash val="solid"/>
                      <a:round/>
                      <a:headEnd type="none" w="sm" len="sm"/>
                      <a:tailEnd type="none" w="sm" len="sm"/>
                    </a:lnB>
                  </a:tcPr>
                </a:tc>
                <a:extLst>
                  <a:ext uri="{0D108BD9-81ED-4DB2-BD59-A6C34878D82A}">
                    <a16:rowId xmlns:a16="http://schemas.microsoft.com/office/drawing/2014/main" val="10000"/>
                  </a:ext>
                </a:extLst>
              </a:tr>
              <a:tr h="854100">
                <a:tc>
                  <a:txBody>
                    <a:bodyPr/>
                    <a:lstStyle/>
                    <a:p>
                      <a:pPr marL="0" lvl="0" indent="0" algn="l" rtl="0">
                        <a:spcBef>
                          <a:spcPts val="0"/>
                        </a:spcBef>
                        <a:spcAft>
                          <a:spcPts val="0"/>
                        </a:spcAft>
                        <a:buNone/>
                      </a:pPr>
                      <a:r>
                        <a:rPr lang="en">
                          <a:solidFill>
                            <a:schemeClr val="accent3"/>
                          </a:solidFill>
                          <a:latin typeface="Average"/>
                          <a:ea typeface="Average"/>
                          <a:cs typeface="Average"/>
                          <a:sym typeface="Average"/>
                        </a:rPr>
                        <a:t>Write/read data to flash memory via SPI</a:t>
                      </a:r>
                      <a:endParaRPr>
                        <a:solidFill>
                          <a:schemeClr val="accent3"/>
                        </a:solidFill>
                        <a:latin typeface="Average"/>
                        <a:ea typeface="Average"/>
                        <a:cs typeface="Average"/>
                        <a:sym typeface="Average"/>
                      </a:endParaRPr>
                    </a:p>
                  </a:txBody>
                  <a:tcPr marL="91425" marR="91425" marT="91425" marB="91425">
                    <a:lnL w="9525" cap="flat" cmpd="sng">
                      <a:solidFill>
                        <a:schemeClr val="accent3"/>
                      </a:solidFill>
                      <a:prstDash val="solid"/>
                      <a:round/>
                      <a:headEnd type="none" w="sm" len="sm"/>
                      <a:tailEnd type="none" w="sm" len="sm"/>
                    </a:lnL>
                    <a:lnR w="9525" cap="flat" cmpd="sng">
                      <a:solidFill>
                        <a:schemeClr val="accent3"/>
                      </a:solidFill>
                      <a:prstDash val="solid"/>
                      <a:round/>
                      <a:headEnd type="none" w="sm" len="sm"/>
                      <a:tailEnd type="none" w="sm" len="sm"/>
                    </a:lnR>
                    <a:lnT w="9525" cap="flat" cmpd="sng">
                      <a:solidFill>
                        <a:schemeClr val="accent3"/>
                      </a:solidFill>
                      <a:prstDash val="solid"/>
                      <a:round/>
                      <a:headEnd type="none" w="sm" len="sm"/>
                      <a:tailEnd type="none" w="sm" len="sm"/>
                    </a:lnT>
                    <a:lnB w="9525" cap="flat" cmpd="sng">
                      <a:solidFill>
                        <a:schemeClr val="accent3"/>
                      </a:solidFill>
                      <a:prstDash val="solid"/>
                      <a:round/>
                      <a:headEnd type="none" w="sm" len="sm"/>
                      <a:tailEnd type="none" w="sm" len="sm"/>
                    </a:lnB>
                  </a:tcPr>
                </a:tc>
                <a:tc>
                  <a:txBody>
                    <a:bodyPr/>
                    <a:lstStyle/>
                    <a:p>
                      <a:pPr marL="0" lvl="0" indent="0" algn="ctr" rtl="0">
                        <a:spcBef>
                          <a:spcPts val="0"/>
                        </a:spcBef>
                        <a:spcAft>
                          <a:spcPts val="0"/>
                        </a:spcAft>
                        <a:buNone/>
                      </a:pPr>
                      <a:r>
                        <a:rPr lang="en">
                          <a:solidFill>
                            <a:schemeClr val="accent3"/>
                          </a:solidFill>
                          <a:latin typeface="Average"/>
                          <a:ea typeface="Average"/>
                          <a:cs typeface="Average"/>
                          <a:sym typeface="Average"/>
                        </a:rPr>
                        <a:t>Completed</a:t>
                      </a:r>
                      <a:endParaRPr>
                        <a:solidFill>
                          <a:schemeClr val="accent3"/>
                        </a:solidFill>
                        <a:latin typeface="Average"/>
                        <a:ea typeface="Average"/>
                        <a:cs typeface="Average"/>
                        <a:sym typeface="Average"/>
                      </a:endParaRPr>
                    </a:p>
                    <a:p>
                      <a:pPr marL="0" lvl="0" indent="0" algn="ctr" rtl="0">
                        <a:spcBef>
                          <a:spcPts val="0"/>
                        </a:spcBef>
                        <a:spcAft>
                          <a:spcPts val="0"/>
                        </a:spcAft>
                        <a:buNone/>
                      </a:pPr>
                      <a:r>
                        <a:rPr lang="en">
                          <a:solidFill>
                            <a:schemeClr val="accent3"/>
                          </a:solidFill>
                          <a:latin typeface="Average"/>
                          <a:ea typeface="Average"/>
                          <a:cs typeface="Average"/>
                          <a:sym typeface="Average"/>
                        </a:rPr>
                        <a:t>2/15/20</a:t>
                      </a:r>
                      <a:endParaRPr>
                        <a:solidFill>
                          <a:schemeClr val="accent3"/>
                        </a:solidFill>
                        <a:latin typeface="Average"/>
                        <a:ea typeface="Average"/>
                        <a:cs typeface="Average"/>
                        <a:sym typeface="Average"/>
                      </a:endParaRPr>
                    </a:p>
                  </a:txBody>
                  <a:tcPr marL="91425" marR="91425" marT="91425" marB="91425">
                    <a:lnL w="9525" cap="flat" cmpd="sng">
                      <a:solidFill>
                        <a:schemeClr val="accent3"/>
                      </a:solidFill>
                      <a:prstDash val="solid"/>
                      <a:round/>
                      <a:headEnd type="none" w="sm" len="sm"/>
                      <a:tailEnd type="none" w="sm" len="sm"/>
                    </a:lnL>
                    <a:lnR w="9525" cap="flat" cmpd="sng">
                      <a:solidFill>
                        <a:schemeClr val="accent3"/>
                      </a:solidFill>
                      <a:prstDash val="solid"/>
                      <a:round/>
                      <a:headEnd type="none" w="sm" len="sm"/>
                      <a:tailEnd type="none" w="sm" len="sm"/>
                    </a:lnR>
                    <a:lnT w="9525" cap="flat" cmpd="sng">
                      <a:solidFill>
                        <a:schemeClr val="accent3"/>
                      </a:solidFill>
                      <a:prstDash val="solid"/>
                      <a:round/>
                      <a:headEnd type="none" w="sm" len="sm"/>
                      <a:tailEnd type="none" w="sm" len="sm"/>
                    </a:lnT>
                    <a:lnB w="9525" cap="flat" cmpd="sng">
                      <a:solidFill>
                        <a:schemeClr val="accent3"/>
                      </a:solidFill>
                      <a:prstDash val="solid"/>
                      <a:round/>
                      <a:headEnd type="none" w="sm" len="sm"/>
                      <a:tailEnd type="none" w="sm" len="sm"/>
                    </a:lnB>
                  </a:tcPr>
                </a:tc>
                <a:tc>
                  <a:txBody>
                    <a:bodyPr/>
                    <a:lstStyle/>
                    <a:p>
                      <a:pPr marL="0" lvl="0" indent="0" algn="ctr" rtl="0">
                        <a:spcBef>
                          <a:spcPts val="0"/>
                        </a:spcBef>
                        <a:spcAft>
                          <a:spcPts val="0"/>
                        </a:spcAft>
                        <a:buNone/>
                      </a:pPr>
                      <a:r>
                        <a:rPr lang="en">
                          <a:solidFill>
                            <a:srgbClr val="00FF00"/>
                          </a:solidFill>
                          <a:latin typeface="Average"/>
                          <a:ea typeface="Average"/>
                          <a:cs typeface="Average"/>
                          <a:sym typeface="Average"/>
                        </a:rPr>
                        <a:t>Successful</a:t>
                      </a:r>
                      <a:endParaRPr>
                        <a:solidFill>
                          <a:srgbClr val="00FF00"/>
                        </a:solidFill>
                        <a:latin typeface="Average"/>
                        <a:ea typeface="Average"/>
                        <a:cs typeface="Average"/>
                        <a:sym typeface="Average"/>
                      </a:endParaRPr>
                    </a:p>
                  </a:txBody>
                  <a:tcPr marL="91425" marR="91425" marT="91425" marB="91425">
                    <a:lnL w="9525" cap="flat" cmpd="sng">
                      <a:solidFill>
                        <a:schemeClr val="accent3"/>
                      </a:solidFill>
                      <a:prstDash val="solid"/>
                      <a:round/>
                      <a:headEnd type="none" w="sm" len="sm"/>
                      <a:tailEnd type="none" w="sm" len="sm"/>
                    </a:lnL>
                    <a:lnR w="9525" cap="flat" cmpd="sng">
                      <a:solidFill>
                        <a:schemeClr val="accent3"/>
                      </a:solidFill>
                      <a:prstDash val="solid"/>
                      <a:round/>
                      <a:headEnd type="none" w="sm" len="sm"/>
                      <a:tailEnd type="none" w="sm" len="sm"/>
                    </a:lnR>
                    <a:lnT w="9525" cap="flat" cmpd="sng">
                      <a:solidFill>
                        <a:schemeClr val="accent3"/>
                      </a:solidFill>
                      <a:prstDash val="solid"/>
                      <a:round/>
                      <a:headEnd type="none" w="sm" len="sm"/>
                      <a:tailEnd type="none" w="sm" len="sm"/>
                    </a:lnT>
                    <a:lnB w="9525" cap="flat" cmpd="sng">
                      <a:solidFill>
                        <a:schemeClr val="accent3"/>
                      </a:solidFill>
                      <a:prstDash val="solid"/>
                      <a:round/>
                      <a:headEnd type="none" w="sm" len="sm"/>
                      <a:tailEnd type="none" w="sm" len="sm"/>
                    </a:lnB>
                  </a:tcPr>
                </a:tc>
                <a:extLst>
                  <a:ext uri="{0D108BD9-81ED-4DB2-BD59-A6C34878D82A}">
                    <a16:rowId xmlns:a16="http://schemas.microsoft.com/office/drawing/2014/main" val="10001"/>
                  </a:ext>
                </a:extLst>
              </a:tr>
              <a:tr h="854100">
                <a:tc>
                  <a:txBody>
                    <a:bodyPr/>
                    <a:lstStyle/>
                    <a:p>
                      <a:pPr marL="0" lvl="0" indent="0" algn="l" rtl="0">
                        <a:spcBef>
                          <a:spcPts val="0"/>
                        </a:spcBef>
                        <a:spcAft>
                          <a:spcPts val="0"/>
                        </a:spcAft>
                        <a:buNone/>
                      </a:pPr>
                      <a:r>
                        <a:rPr lang="en">
                          <a:solidFill>
                            <a:schemeClr val="accent3"/>
                          </a:solidFill>
                          <a:latin typeface="Average"/>
                          <a:ea typeface="Average"/>
                          <a:cs typeface="Average"/>
                          <a:sym typeface="Average"/>
                        </a:rPr>
                        <a:t>Serial print data to laptop via USB</a:t>
                      </a:r>
                      <a:endParaRPr>
                        <a:solidFill>
                          <a:schemeClr val="accent3"/>
                        </a:solidFill>
                        <a:latin typeface="Average"/>
                        <a:ea typeface="Average"/>
                        <a:cs typeface="Average"/>
                        <a:sym typeface="Average"/>
                      </a:endParaRPr>
                    </a:p>
                  </a:txBody>
                  <a:tcPr marL="91425" marR="91425" marT="91425" marB="91425">
                    <a:lnL w="9525" cap="flat" cmpd="sng">
                      <a:solidFill>
                        <a:schemeClr val="accent3"/>
                      </a:solidFill>
                      <a:prstDash val="solid"/>
                      <a:round/>
                      <a:headEnd type="none" w="sm" len="sm"/>
                      <a:tailEnd type="none" w="sm" len="sm"/>
                    </a:lnL>
                    <a:lnR w="9525" cap="flat" cmpd="sng">
                      <a:solidFill>
                        <a:schemeClr val="accent3"/>
                      </a:solidFill>
                      <a:prstDash val="solid"/>
                      <a:round/>
                      <a:headEnd type="none" w="sm" len="sm"/>
                      <a:tailEnd type="none" w="sm" len="sm"/>
                    </a:lnR>
                    <a:lnT w="9525" cap="flat" cmpd="sng">
                      <a:solidFill>
                        <a:schemeClr val="accent3"/>
                      </a:solidFill>
                      <a:prstDash val="solid"/>
                      <a:round/>
                      <a:headEnd type="none" w="sm" len="sm"/>
                      <a:tailEnd type="none" w="sm" len="sm"/>
                    </a:lnT>
                    <a:lnB w="9525" cap="flat" cmpd="sng">
                      <a:solidFill>
                        <a:schemeClr val="accent3"/>
                      </a:solidFill>
                      <a:prstDash val="solid"/>
                      <a:round/>
                      <a:headEnd type="none" w="sm" len="sm"/>
                      <a:tailEnd type="none" w="sm" len="sm"/>
                    </a:lnB>
                  </a:tcPr>
                </a:tc>
                <a:tc>
                  <a:txBody>
                    <a:bodyPr/>
                    <a:lstStyle/>
                    <a:p>
                      <a:pPr marL="0" lvl="0" indent="0" algn="ctr" rtl="0">
                        <a:spcBef>
                          <a:spcPts val="0"/>
                        </a:spcBef>
                        <a:spcAft>
                          <a:spcPts val="0"/>
                        </a:spcAft>
                        <a:buNone/>
                      </a:pPr>
                      <a:r>
                        <a:rPr lang="en">
                          <a:solidFill>
                            <a:schemeClr val="accent3"/>
                          </a:solidFill>
                          <a:latin typeface="Average"/>
                          <a:ea typeface="Average"/>
                          <a:cs typeface="Average"/>
                          <a:sym typeface="Average"/>
                        </a:rPr>
                        <a:t>Completed</a:t>
                      </a:r>
                      <a:endParaRPr>
                        <a:solidFill>
                          <a:schemeClr val="accent3"/>
                        </a:solidFill>
                        <a:latin typeface="Average"/>
                        <a:ea typeface="Average"/>
                        <a:cs typeface="Average"/>
                        <a:sym typeface="Average"/>
                      </a:endParaRPr>
                    </a:p>
                    <a:p>
                      <a:pPr marL="0" lvl="0" indent="0" algn="ctr" rtl="0">
                        <a:spcBef>
                          <a:spcPts val="0"/>
                        </a:spcBef>
                        <a:spcAft>
                          <a:spcPts val="0"/>
                        </a:spcAft>
                        <a:buNone/>
                      </a:pPr>
                      <a:r>
                        <a:rPr lang="en">
                          <a:solidFill>
                            <a:schemeClr val="accent3"/>
                          </a:solidFill>
                          <a:latin typeface="Average"/>
                          <a:ea typeface="Average"/>
                          <a:cs typeface="Average"/>
                          <a:sym typeface="Average"/>
                        </a:rPr>
                        <a:t>2/14/20</a:t>
                      </a:r>
                      <a:endParaRPr>
                        <a:solidFill>
                          <a:schemeClr val="accent3"/>
                        </a:solidFill>
                        <a:latin typeface="Average"/>
                        <a:ea typeface="Average"/>
                        <a:cs typeface="Average"/>
                        <a:sym typeface="Average"/>
                      </a:endParaRPr>
                    </a:p>
                  </a:txBody>
                  <a:tcPr marL="91425" marR="91425" marT="91425" marB="91425">
                    <a:lnL w="9525" cap="flat" cmpd="sng">
                      <a:solidFill>
                        <a:schemeClr val="accent3"/>
                      </a:solidFill>
                      <a:prstDash val="solid"/>
                      <a:round/>
                      <a:headEnd type="none" w="sm" len="sm"/>
                      <a:tailEnd type="none" w="sm" len="sm"/>
                    </a:lnL>
                    <a:lnR w="9525" cap="flat" cmpd="sng">
                      <a:solidFill>
                        <a:schemeClr val="accent3"/>
                      </a:solidFill>
                      <a:prstDash val="solid"/>
                      <a:round/>
                      <a:headEnd type="none" w="sm" len="sm"/>
                      <a:tailEnd type="none" w="sm" len="sm"/>
                    </a:lnR>
                    <a:lnT w="9525" cap="flat" cmpd="sng">
                      <a:solidFill>
                        <a:schemeClr val="accent3"/>
                      </a:solidFill>
                      <a:prstDash val="solid"/>
                      <a:round/>
                      <a:headEnd type="none" w="sm" len="sm"/>
                      <a:tailEnd type="none" w="sm" len="sm"/>
                    </a:lnT>
                    <a:lnB w="9525" cap="flat" cmpd="sng">
                      <a:solidFill>
                        <a:schemeClr val="accent3"/>
                      </a:solidFill>
                      <a:prstDash val="solid"/>
                      <a:round/>
                      <a:headEnd type="none" w="sm" len="sm"/>
                      <a:tailEnd type="none" w="sm" len="sm"/>
                    </a:lnB>
                  </a:tcPr>
                </a:tc>
                <a:tc>
                  <a:txBody>
                    <a:bodyPr/>
                    <a:lstStyle/>
                    <a:p>
                      <a:pPr marL="0" lvl="0" indent="0" algn="ctr" rtl="0">
                        <a:spcBef>
                          <a:spcPts val="0"/>
                        </a:spcBef>
                        <a:spcAft>
                          <a:spcPts val="0"/>
                        </a:spcAft>
                        <a:buNone/>
                      </a:pPr>
                      <a:r>
                        <a:rPr lang="en">
                          <a:solidFill>
                            <a:srgbClr val="00FF00"/>
                          </a:solidFill>
                          <a:latin typeface="Average"/>
                          <a:ea typeface="Average"/>
                          <a:cs typeface="Average"/>
                          <a:sym typeface="Average"/>
                        </a:rPr>
                        <a:t>Successful</a:t>
                      </a:r>
                      <a:endParaRPr>
                        <a:solidFill>
                          <a:srgbClr val="00FF00"/>
                        </a:solidFill>
                        <a:latin typeface="Average"/>
                        <a:ea typeface="Average"/>
                        <a:cs typeface="Average"/>
                        <a:sym typeface="Average"/>
                      </a:endParaRPr>
                    </a:p>
                  </a:txBody>
                  <a:tcPr marL="91425" marR="91425" marT="91425" marB="91425">
                    <a:lnL w="9525" cap="flat" cmpd="sng">
                      <a:solidFill>
                        <a:schemeClr val="accent3"/>
                      </a:solidFill>
                      <a:prstDash val="solid"/>
                      <a:round/>
                      <a:headEnd type="none" w="sm" len="sm"/>
                      <a:tailEnd type="none" w="sm" len="sm"/>
                    </a:lnL>
                    <a:lnR w="9525" cap="flat" cmpd="sng">
                      <a:solidFill>
                        <a:schemeClr val="accent3"/>
                      </a:solidFill>
                      <a:prstDash val="solid"/>
                      <a:round/>
                      <a:headEnd type="none" w="sm" len="sm"/>
                      <a:tailEnd type="none" w="sm" len="sm"/>
                    </a:lnR>
                    <a:lnT w="9525" cap="flat" cmpd="sng">
                      <a:solidFill>
                        <a:schemeClr val="accent3"/>
                      </a:solidFill>
                      <a:prstDash val="solid"/>
                      <a:round/>
                      <a:headEnd type="none" w="sm" len="sm"/>
                      <a:tailEnd type="none" w="sm" len="sm"/>
                    </a:lnT>
                    <a:lnB w="9525" cap="flat" cmpd="sng">
                      <a:solidFill>
                        <a:schemeClr val="accent3"/>
                      </a:solidFill>
                      <a:prstDash val="solid"/>
                      <a:round/>
                      <a:headEnd type="none" w="sm" len="sm"/>
                      <a:tailEnd type="none" w="sm" len="sm"/>
                    </a:lnB>
                  </a:tcPr>
                </a:tc>
                <a:extLst>
                  <a:ext uri="{0D108BD9-81ED-4DB2-BD59-A6C34878D82A}">
                    <a16:rowId xmlns:a16="http://schemas.microsoft.com/office/drawing/2014/main" val="10002"/>
                  </a:ext>
                </a:extLst>
              </a:tr>
              <a:tr h="854100">
                <a:tc>
                  <a:txBody>
                    <a:bodyPr/>
                    <a:lstStyle/>
                    <a:p>
                      <a:pPr marL="0" lvl="0" indent="0" algn="l" rtl="0">
                        <a:spcBef>
                          <a:spcPts val="0"/>
                        </a:spcBef>
                        <a:spcAft>
                          <a:spcPts val="0"/>
                        </a:spcAft>
                        <a:buNone/>
                      </a:pPr>
                      <a:r>
                        <a:rPr lang="en">
                          <a:solidFill>
                            <a:schemeClr val="accent3"/>
                          </a:solidFill>
                          <a:latin typeface="Average"/>
                          <a:ea typeface="Average"/>
                          <a:cs typeface="Average"/>
                          <a:sym typeface="Average"/>
                        </a:rPr>
                        <a:t>Receive data from external ADC via SPI</a:t>
                      </a:r>
                      <a:endParaRPr>
                        <a:solidFill>
                          <a:schemeClr val="accent3"/>
                        </a:solidFill>
                        <a:latin typeface="Average"/>
                        <a:ea typeface="Average"/>
                        <a:cs typeface="Average"/>
                        <a:sym typeface="Average"/>
                      </a:endParaRPr>
                    </a:p>
                  </a:txBody>
                  <a:tcPr marL="91425" marR="91425" marT="91425" marB="91425">
                    <a:lnL w="9525" cap="flat" cmpd="sng">
                      <a:solidFill>
                        <a:schemeClr val="accent3"/>
                      </a:solidFill>
                      <a:prstDash val="solid"/>
                      <a:round/>
                      <a:headEnd type="none" w="sm" len="sm"/>
                      <a:tailEnd type="none" w="sm" len="sm"/>
                    </a:lnL>
                    <a:lnR w="9525" cap="flat" cmpd="sng">
                      <a:solidFill>
                        <a:schemeClr val="accent3"/>
                      </a:solidFill>
                      <a:prstDash val="solid"/>
                      <a:round/>
                      <a:headEnd type="none" w="sm" len="sm"/>
                      <a:tailEnd type="none" w="sm" len="sm"/>
                    </a:lnR>
                    <a:lnT w="9525" cap="flat" cmpd="sng">
                      <a:solidFill>
                        <a:schemeClr val="accent3"/>
                      </a:solidFill>
                      <a:prstDash val="solid"/>
                      <a:round/>
                      <a:headEnd type="none" w="sm" len="sm"/>
                      <a:tailEnd type="none" w="sm" len="sm"/>
                    </a:lnT>
                    <a:lnB w="9525" cap="flat" cmpd="sng">
                      <a:solidFill>
                        <a:schemeClr val="accent3"/>
                      </a:solidFill>
                      <a:prstDash val="solid"/>
                      <a:round/>
                      <a:headEnd type="none" w="sm" len="sm"/>
                      <a:tailEnd type="none" w="sm" len="sm"/>
                    </a:lnB>
                  </a:tcPr>
                </a:tc>
                <a:tc>
                  <a:txBody>
                    <a:bodyPr/>
                    <a:lstStyle/>
                    <a:p>
                      <a:pPr marL="0" lvl="0" indent="0" algn="ctr" rtl="0">
                        <a:spcBef>
                          <a:spcPts val="0"/>
                        </a:spcBef>
                        <a:spcAft>
                          <a:spcPts val="0"/>
                        </a:spcAft>
                        <a:buNone/>
                      </a:pPr>
                      <a:r>
                        <a:rPr lang="en">
                          <a:solidFill>
                            <a:schemeClr val="accent3"/>
                          </a:solidFill>
                          <a:latin typeface="Average"/>
                          <a:ea typeface="Average"/>
                          <a:cs typeface="Average"/>
                          <a:sym typeface="Average"/>
                        </a:rPr>
                        <a:t>Completed</a:t>
                      </a:r>
                      <a:endParaRPr>
                        <a:solidFill>
                          <a:schemeClr val="accent3"/>
                        </a:solidFill>
                        <a:latin typeface="Average"/>
                        <a:ea typeface="Average"/>
                        <a:cs typeface="Average"/>
                        <a:sym typeface="Average"/>
                      </a:endParaRPr>
                    </a:p>
                    <a:p>
                      <a:pPr marL="0" lvl="0" indent="0" algn="ctr" rtl="0">
                        <a:spcBef>
                          <a:spcPts val="0"/>
                        </a:spcBef>
                        <a:spcAft>
                          <a:spcPts val="0"/>
                        </a:spcAft>
                        <a:buNone/>
                      </a:pPr>
                      <a:r>
                        <a:rPr lang="en">
                          <a:solidFill>
                            <a:schemeClr val="accent3"/>
                          </a:solidFill>
                          <a:latin typeface="Average"/>
                          <a:ea typeface="Average"/>
                          <a:cs typeface="Average"/>
                          <a:sym typeface="Average"/>
                        </a:rPr>
                        <a:t>2/26/20</a:t>
                      </a:r>
                      <a:endParaRPr>
                        <a:solidFill>
                          <a:schemeClr val="accent3"/>
                        </a:solidFill>
                        <a:latin typeface="Average"/>
                        <a:ea typeface="Average"/>
                        <a:cs typeface="Average"/>
                        <a:sym typeface="Average"/>
                      </a:endParaRPr>
                    </a:p>
                  </a:txBody>
                  <a:tcPr marL="91425" marR="91425" marT="91425" marB="91425">
                    <a:lnL w="9525" cap="flat" cmpd="sng">
                      <a:solidFill>
                        <a:schemeClr val="accent3"/>
                      </a:solidFill>
                      <a:prstDash val="solid"/>
                      <a:round/>
                      <a:headEnd type="none" w="sm" len="sm"/>
                      <a:tailEnd type="none" w="sm" len="sm"/>
                    </a:lnL>
                    <a:lnR w="9525" cap="flat" cmpd="sng">
                      <a:solidFill>
                        <a:schemeClr val="accent3"/>
                      </a:solidFill>
                      <a:prstDash val="solid"/>
                      <a:round/>
                      <a:headEnd type="none" w="sm" len="sm"/>
                      <a:tailEnd type="none" w="sm" len="sm"/>
                    </a:lnR>
                    <a:lnT w="9525" cap="flat" cmpd="sng">
                      <a:solidFill>
                        <a:schemeClr val="accent3"/>
                      </a:solidFill>
                      <a:prstDash val="solid"/>
                      <a:round/>
                      <a:headEnd type="none" w="sm" len="sm"/>
                      <a:tailEnd type="none" w="sm" len="sm"/>
                    </a:lnT>
                    <a:lnB w="9525" cap="flat" cmpd="sng">
                      <a:solidFill>
                        <a:schemeClr val="accent3"/>
                      </a:solidFill>
                      <a:prstDash val="solid"/>
                      <a:round/>
                      <a:headEnd type="none" w="sm" len="sm"/>
                      <a:tailEnd type="none" w="sm" len="sm"/>
                    </a:lnB>
                  </a:tcPr>
                </a:tc>
                <a:tc>
                  <a:txBody>
                    <a:bodyPr/>
                    <a:lstStyle/>
                    <a:p>
                      <a:pPr marL="0" lvl="0" indent="0" algn="ctr" rtl="0">
                        <a:spcBef>
                          <a:spcPts val="0"/>
                        </a:spcBef>
                        <a:spcAft>
                          <a:spcPts val="0"/>
                        </a:spcAft>
                        <a:buNone/>
                      </a:pPr>
                      <a:r>
                        <a:rPr lang="en">
                          <a:solidFill>
                            <a:srgbClr val="FF9900"/>
                          </a:solidFill>
                          <a:latin typeface="Average"/>
                          <a:ea typeface="Average"/>
                          <a:cs typeface="Average"/>
                          <a:sym typeface="Average"/>
                        </a:rPr>
                        <a:t>Could not read voltage from ADC</a:t>
                      </a:r>
                      <a:endParaRPr>
                        <a:solidFill>
                          <a:srgbClr val="FF9900"/>
                        </a:solidFill>
                        <a:latin typeface="Average"/>
                        <a:ea typeface="Average"/>
                        <a:cs typeface="Average"/>
                        <a:sym typeface="Average"/>
                      </a:endParaRPr>
                    </a:p>
                  </a:txBody>
                  <a:tcPr marL="91425" marR="91425" marT="91425" marB="91425">
                    <a:lnL w="9525" cap="flat" cmpd="sng">
                      <a:solidFill>
                        <a:schemeClr val="accent3"/>
                      </a:solidFill>
                      <a:prstDash val="solid"/>
                      <a:round/>
                      <a:headEnd type="none" w="sm" len="sm"/>
                      <a:tailEnd type="none" w="sm" len="sm"/>
                    </a:lnL>
                    <a:lnR w="9525" cap="flat" cmpd="sng">
                      <a:solidFill>
                        <a:schemeClr val="accent3"/>
                      </a:solidFill>
                      <a:prstDash val="solid"/>
                      <a:round/>
                      <a:headEnd type="none" w="sm" len="sm"/>
                      <a:tailEnd type="none" w="sm" len="sm"/>
                    </a:lnR>
                    <a:lnT w="9525" cap="flat" cmpd="sng">
                      <a:solidFill>
                        <a:schemeClr val="accent3"/>
                      </a:solidFill>
                      <a:prstDash val="solid"/>
                      <a:round/>
                      <a:headEnd type="none" w="sm" len="sm"/>
                      <a:tailEnd type="none" w="sm" len="sm"/>
                    </a:lnT>
                    <a:lnB w="9525" cap="flat" cmpd="sng">
                      <a:solidFill>
                        <a:schemeClr val="accent3"/>
                      </a:solidFill>
                      <a:prstDash val="solid"/>
                      <a:round/>
                      <a:headEnd type="none" w="sm" len="sm"/>
                      <a:tailEnd type="none" w="sm" len="sm"/>
                    </a:lnB>
                  </a:tcPr>
                </a:tc>
                <a:extLst>
                  <a:ext uri="{0D108BD9-81ED-4DB2-BD59-A6C34878D82A}">
                    <a16:rowId xmlns:a16="http://schemas.microsoft.com/office/drawing/2014/main" val="10003"/>
                  </a:ext>
                </a:extLst>
              </a:tr>
              <a:tr h="854100">
                <a:tc>
                  <a:txBody>
                    <a:bodyPr/>
                    <a:lstStyle/>
                    <a:p>
                      <a:pPr marL="0" lvl="0" indent="0" algn="l" rtl="0">
                        <a:spcBef>
                          <a:spcPts val="0"/>
                        </a:spcBef>
                        <a:spcAft>
                          <a:spcPts val="0"/>
                        </a:spcAft>
                        <a:buNone/>
                      </a:pPr>
                      <a:r>
                        <a:rPr lang="en">
                          <a:solidFill>
                            <a:schemeClr val="accent3"/>
                          </a:solidFill>
                          <a:latin typeface="Average"/>
                          <a:ea typeface="Average"/>
                          <a:cs typeface="Average"/>
                          <a:sym typeface="Average"/>
                        </a:rPr>
                        <a:t>Create timestamp and append to data output</a:t>
                      </a:r>
                      <a:endParaRPr>
                        <a:solidFill>
                          <a:schemeClr val="accent3"/>
                        </a:solidFill>
                        <a:latin typeface="Average"/>
                        <a:ea typeface="Average"/>
                        <a:cs typeface="Average"/>
                        <a:sym typeface="Average"/>
                      </a:endParaRPr>
                    </a:p>
                  </a:txBody>
                  <a:tcPr marL="91425" marR="91425" marT="91425" marB="91425">
                    <a:lnL w="9525" cap="flat" cmpd="sng">
                      <a:solidFill>
                        <a:schemeClr val="accent3"/>
                      </a:solidFill>
                      <a:prstDash val="solid"/>
                      <a:round/>
                      <a:headEnd type="none" w="sm" len="sm"/>
                      <a:tailEnd type="none" w="sm" len="sm"/>
                    </a:lnL>
                    <a:lnR w="9525" cap="flat" cmpd="sng">
                      <a:solidFill>
                        <a:schemeClr val="accent3"/>
                      </a:solidFill>
                      <a:prstDash val="solid"/>
                      <a:round/>
                      <a:headEnd type="none" w="sm" len="sm"/>
                      <a:tailEnd type="none" w="sm" len="sm"/>
                    </a:lnR>
                    <a:lnT w="9525" cap="flat" cmpd="sng">
                      <a:solidFill>
                        <a:schemeClr val="accent3"/>
                      </a:solidFill>
                      <a:prstDash val="solid"/>
                      <a:round/>
                      <a:headEnd type="none" w="sm" len="sm"/>
                      <a:tailEnd type="none" w="sm" len="sm"/>
                    </a:lnT>
                    <a:lnB w="9525" cap="flat" cmpd="sng">
                      <a:solidFill>
                        <a:schemeClr val="accent3"/>
                      </a:solidFill>
                      <a:prstDash val="solid"/>
                      <a:round/>
                      <a:headEnd type="none" w="sm" len="sm"/>
                      <a:tailEnd type="none" w="sm" len="sm"/>
                    </a:lnB>
                  </a:tcPr>
                </a:tc>
                <a:tc>
                  <a:txBody>
                    <a:bodyPr/>
                    <a:lstStyle/>
                    <a:p>
                      <a:pPr marL="0" lvl="0" indent="0" algn="ctr" rtl="0">
                        <a:spcBef>
                          <a:spcPts val="0"/>
                        </a:spcBef>
                        <a:spcAft>
                          <a:spcPts val="0"/>
                        </a:spcAft>
                        <a:buNone/>
                      </a:pPr>
                      <a:r>
                        <a:rPr lang="en">
                          <a:solidFill>
                            <a:schemeClr val="accent3"/>
                          </a:solidFill>
                          <a:latin typeface="Average"/>
                          <a:ea typeface="Average"/>
                          <a:cs typeface="Average"/>
                          <a:sym typeface="Average"/>
                        </a:rPr>
                        <a:t>Completed</a:t>
                      </a:r>
                      <a:endParaRPr>
                        <a:solidFill>
                          <a:schemeClr val="accent3"/>
                        </a:solidFill>
                        <a:latin typeface="Average"/>
                        <a:ea typeface="Average"/>
                        <a:cs typeface="Average"/>
                        <a:sym typeface="Average"/>
                      </a:endParaRPr>
                    </a:p>
                    <a:p>
                      <a:pPr marL="0" lvl="0" indent="0" algn="ctr" rtl="0">
                        <a:spcBef>
                          <a:spcPts val="0"/>
                        </a:spcBef>
                        <a:spcAft>
                          <a:spcPts val="0"/>
                        </a:spcAft>
                        <a:buNone/>
                      </a:pPr>
                      <a:r>
                        <a:rPr lang="en">
                          <a:solidFill>
                            <a:schemeClr val="accent3"/>
                          </a:solidFill>
                          <a:latin typeface="Average"/>
                          <a:ea typeface="Average"/>
                          <a:cs typeface="Average"/>
                          <a:sym typeface="Average"/>
                        </a:rPr>
                        <a:t>2/26/20</a:t>
                      </a:r>
                      <a:endParaRPr>
                        <a:solidFill>
                          <a:schemeClr val="accent3"/>
                        </a:solidFill>
                        <a:latin typeface="Average"/>
                        <a:ea typeface="Average"/>
                        <a:cs typeface="Average"/>
                        <a:sym typeface="Average"/>
                      </a:endParaRPr>
                    </a:p>
                  </a:txBody>
                  <a:tcPr marL="91425" marR="91425" marT="91425" marB="91425">
                    <a:lnL w="9525" cap="flat" cmpd="sng">
                      <a:solidFill>
                        <a:schemeClr val="accent3"/>
                      </a:solidFill>
                      <a:prstDash val="solid"/>
                      <a:round/>
                      <a:headEnd type="none" w="sm" len="sm"/>
                      <a:tailEnd type="none" w="sm" len="sm"/>
                    </a:lnL>
                    <a:lnR w="9525" cap="flat" cmpd="sng">
                      <a:solidFill>
                        <a:schemeClr val="accent3"/>
                      </a:solidFill>
                      <a:prstDash val="solid"/>
                      <a:round/>
                      <a:headEnd type="none" w="sm" len="sm"/>
                      <a:tailEnd type="none" w="sm" len="sm"/>
                    </a:lnR>
                    <a:lnT w="9525" cap="flat" cmpd="sng">
                      <a:solidFill>
                        <a:schemeClr val="accent3"/>
                      </a:solidFill>
                      <a:prstDash val="solid"/>
                      <a:round/>
                      <a:headEnd type="none" w="sm" len="sm"/>
                      <a:tailEnd type="none" w="sm" len="sm"/>
                    </a:lnT>
                    <a:lnB w="9525" cap="flat" cmpd="sng">
                      <a:solidFill>
                        <a:schemeClr val="accent3"/>
                      </a:solidFill>
                      <a:prstDash val="solid"/>
                      <a:round/>
                      <a:headEnd type="none" w="sm" len="sm"/>
                      <a:tailEnd type="none" w="sm" len="sm"/>
                    </a:lnB>
                  </a:tcPr>
                </a:tc>
                <a:tc>
                  <a:txBody>
                    <a:bodyPr/>
                    <a:lstStyle/>
                    <a:p>
                      <a:pPr marL="0" lvl="0" indent="0" algn="ctr" rtl="0">
                        <a:spcBef>
                          <a:spcPts val="0"/>
                        </a:spcBef>
                        <a:spcAft>
                          <a:spcPts val="0"/>
                        </a:spcAft>
                        <a:buNone/>
                      </a:pPr>
                      <a:r>
                        <a:rPr lang="en">
                          <a:solidFill>
                            <a:srgbClr val="00FF00"/>
                          </a:solidFill>
                          <a:latin typeface="Average"/>
                          <a:ea typeface="Average"/>
                          <a:cs typeface="Average"/>
                          <a:sym typeface="Average"/>
                        </a:rPr>
                        <a:t>Success</a:t>
                      </a:r>
                      <a:endParaRPr>
                        <a:solidFill>
                          <a:srgbClr val="00FF00"/>
                        </a:solidFill>
                        <a:latin typeface="Average"/>
                        <a:ea typeface="Average"/>
                        <a:cs typeface="Average"/>
                        <a:sym typeface="Average"/>
                      </a:endParaRPr>
                    </a:p>
                  </a:txBody>
                  <a:tcPr marL="91425" marR="91425" marT="91425" marB="91425">
                    <a:lnL w="9525" cap="flat" cmpd="sng">
                      <a:solidFill>
                        <a:schemeClr val="accent3"/>
                      </a:solidFill>
                      <a:prstDash val="solid"/>
                      <a:round/>
                      <a:headEnd type="none" w="sm" len="sm"/>
                      <a:tailEnd type="none" w="sm" len="sm"/>
                    </a:lnL>
                    <a:lnR w="9525" cap="flat" cmpd="sng">
                      <a:solidFill>
                        <a:schemeClr val="accent3"/>
                      </a:solidFill>
                      <a:prstDash val="solid"/>
                      <a:round/>
                      <a:headEnd type="none" w="sm" len="sm"/>
                      <a:tailEnd type="none" w="sm" len="sm"/>
                    </a:lnR>
                    <a:lnT w="9525" cap="flat" cmpd="sng">
                      <a:solidFill>
                        <a:schemeClr val="accent3"/>
                      </a:solidFill>
                      <a:prstDash val="solid"/>
                      <a:round/>
                      <a:headEnd type="none" w="sm" len="sm"/>
                      <a:tailEnd type="none" w="sm" len="sm"/>
                    </a:lnT>
                    <a:lnB w="9525" cap="flat" cmpd="sng">
                      <a:solidFill>
                        <a:schemeClr val="accent3"/>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sp>
        <p:nvSpPr>
          <p:cNvPr id="769" name="Google Shape;769;p71"/>
          <p:cNvSpPr txBox="1">
            <a:spLocks noGrp="1"/>
          </p:cNvSpPr>
          <p:nvPr>
            <p:ph type="title"/>
          </p:nvPr>
        </p:nvSpPr>
        <p:spPr>
          <a:xfrm>
            <a:off x="346050" y="8367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Hardware &amp; Software Interaction Tests</a:t>
            </a:r>
            <a:endParaRPr/>
          </a:p>
        </p:txBody>
      </p:sp>
      <p:sp>
        <p:nvSpPr>
          <p:cNvPr id="770" name="Google Shape;770;p71"/>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58</a:t>
            </a:fld>
            <a:endParaRPr/>
          </a:p>
        </p:txBody>
      </p:sp>
      <p:pic>
        <p:nvPicPr>
          <p:cNvPr id="771" name="Google Shape;771;p71"/>
          <p:cNvPicPr preferRelativeResize="0"/>
          <p:nvPr/>
        </p:nvPicPr>
        <p:blipFill>
          <a:blip r:embed="rId3" cstate="print">
            <a:alphaModFix/>
            <a:extLst>
              <a:ext uri="{28A0092B-C50C-407E-A947-70E740481C1C}">
                <a14:useLocalDpi xmlns:a14="http://schemas.microsoft.com/office/drawing/2010/main"/>
              </a:ext>
            </a:extLst>
          </a:blip>
          <a:stretch>
            <a:fillRect/>
          </a:stretch>
        </p:blipFill>
        <p:spPr>
          <a:xfrm>
            <a:off x="5179220" y="1152475"/>
            <a:ext cx="3812382" cy="3052263"/>
          </a:xfrm>
          <a:prstGeom prst="rect">
            <a:avLst/>
          </a:prstGeom>
          <a:noFill/>
          <a:ln>
            <a:noFill/>
          </a:ln>
        </p:spPr>
      </p:pic>
      <p:sp>
        <p:nvSpPr>
          <p:cNvPr id="772" name="Google Shape;772;p71"/>
          <p:cNvSpPr txBox="1"/>
          <p:nvPr/>
        </p:nvSpPr>
        <p:spPr>
          <a:xfrm>
            <a:off x="7898775" y="2802275"/>
            <a:ext cx="1220100" cy="342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solidFill>
                  <a:srgbClr val="FF0000"/>
                </a:solidFill>
                <a:latin typeface="Times New Roman"/>
                <a:ea typeface="Times New Roman"/>
                <a:cs typeface="Times New Roman"/>
                <a:sym typeface="Times New Roman"/>
              </a:rPr>
              <a:t>External ADC</a:t>
            </a:r>
            <a:endParaRPr b="1">
              <a:solidFill>
                <a:srgbClr val="FF0000"/>
              </a:solidFill>
              <a:latin typeface="Times New Roman"/>
              <a:ea typeface="Times New Roman"/>
              <a:cs typeface="Times New Roman"/>
              <a:sym typeface="Times New Roman"/>
            </a:endParaRPr>
          </a:p>
        </p:txBody>
      </p:sp>
      <p:cxnSp>
        <p:nvCxnSpPr>
          <p:cNvPr id="773" name="Google Shape;773;p71"/>
          <p:cNvCxnSpPr/>
          <p:nvPr/>
        </p:nvCxnSpPr>
        <p:spPr>
          <a:xfrm rot="10800000">
            <a:off x="6083200" y="2337725"/>
            <a:ext cx="2021700" cy="674100"/>
          </a:xfrm>
          <a:prstGeom prst="straightConnector1">
            <a:avLst/>
          </a:prstGeom>
          <a:noFill/>
          <a:ln w="9525" cap="flat" cmpd="sng">
            <a:solidFill>
              <a:srgbClr val="FF0000"/>
            </a:solidFill>
            <a:prstDash val="solid"/>
            <a:round/>
            <a:headEnd type="none" w="med" len="med"/>
            <a:tailEnd type="triangle" w="med" len="med"/>
          </a:ln>
        </p:spPr>
      </p:cxnSp>
      <p:sp>
        <p:nvSpPr>
          <p:cNvPr id="774" name="Google Shape;774;p71"/>
          <p:cNvSpPr txBox="1"/>
          <p:nvPr/>
        </p:nvSpPr>
        <p:spPr>
          <a:xfrm>
            <a:off x="7998525" y="3436450"/>
            <a:ext cx="8682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FF0000"/>
                </a:solidFill>
                <a:latin typeface="Times New Roman"/>
                <a:ea typeface="Times New Roman"/>
                <a:cs typeface="Times New Roman"/>
                <a:sym typeface="Times New Roman"/>
              </a:rPr>
              <a:t>Flash Memory</a:t>
            </a:r>
            <a:endParaRPr b="1">
              <a:solidFill>
                <a:srgbClr val="FF0000"/>
              </a:solidFill>
              <a:latin typeface="Times New Roman"/>
              <a:ea typeface="Times New Roman"/>
              <a:cs typeface="Times New Roman"/>
              <a:sym typeface="Times New Roman"/>
            </a:endParaRPr>
          </a:p>
        </p:txBody>
      </p:sp>
      <p:cxnSp>
        <p:nvCxnSpPr>
          <p:cNvPr id="775" name="Google Shape;775;p71"/>
          <p:cNvCxnSpPr>
            <a:stCxn id="774" idx="1"/>
          </p:cNvCxnSpPr>
          <p:nvPr/>
        </p:nvCxnSpPr>
        <p:spPr>
          <a:xfrm rot="10800000">
            <a:off x="7004625" y="3025600"/>
            <a:ext cx="993900" cy="697200"/>
          </a:xfrm>
          <a:prstGeom prst="straightConnector1">
            <a:avLst/>
          </a:prstGeom>
          <a:noFill/>
          <a:ln w="9525" cap="flat" cmpd="sng">
            <a:solidFill>
              <a:srgbClr val="FF0000"/>
            </a:solidFill>
            <a:prstDash val="solid"/>
            <a:round/>
            <a:headEnd type="none" w="med" len="med"/>
            <a:tailEnd type="triangle" w="med" len="med"/>
          </a:ln>
        </p:spPr>
      </p:cxn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779"/>
        <p:cNvGrpSpPr/>
        <p:nvPr/>
      </p:nvGrpSpPr>
      <p:grpSpPr>
        <a:xfrm>
          <a:off x="0" y="0"/>
          <a:ext cx="0" cy="0"/>
          <a:chOff x="0" y="0"/>
          <a:chExt cx="0" cy="0"/>
        </a:xfrm>
      </p:grpSpPr>
      <p:sp>
        <p:nvSpPr>
          <p:cNvPr id="780" name="Google Shape;780;p72"/>
          <p:cNvSpPr txBox="1">
            <a:spLocks noGrp="1"/>
          </p:cNvSpPr>
          <p:nvPr>
            <p:ph type="title"/>
          </p:nvPr>
        </p:nvSpPr>
        <p:spPr>
          <a:xfrm>
            <a:off x="346050" y="8367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Software Tests to be Performed</a:t>
            </a:r>
            <a:endParaRPr/>
          </a:p>
        </p:txBody>
      </p:sp>
      <p:sp>
        <p:nvSpPr>
          <p:cNvPr id="781" name="Google Shape;781;p72"/>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59</a:t>
            </a:fld>
            <a:endParaRPr/>
          </a:p>
        </p:txBody>
      </p:sp>
      <p:graphicFrame>
        <p:nvGraphicFramePr>
          <p:cNvPr id="782" name="Google Shape;782;p72"/>
          <p:cNvGraphicFramePr/>
          <p:nvPr/>
        </p:nvGraphicFramePr>
        <p:xfrm>
          <a:off x="503725" y="1083125"/>
          <a:ext cx="8225900" cy="1005780"/>
        </p:xfrm>
        <a:graphic>
          <a:graphicData uri="http://schemas.openxmlformats.org/drawingml/2006/table">
            <a:tbl>
              <a:tblPr>
                <a:noFill/>
                <a:tableStyleId>{AF388F0D-4368-441D-B308-41BFA6E224ED}</a:tableStyleId>
              </a:tblPr>
              <a:tblGrid>
                <a:gridCol w="4665550">
                  <a:extLst>
                    <a:ext uri="{9D8B030D-6E8A-4147-A177-3AD203B41FA5}">
                      <a16:colId xmlns:a16="http://schemas.microsoft.com/office/drawing/2014/main" val="20000"/>
                    </a:ext>
                  </a:extLst>
                </a:gridCol>
                <a:gridCol w="1780175">
                  <a:extLst>
                    <a:ext uri="{9D8B030D-6E8A-4147-A177-3AD203B41FA5}">
                      <a16:colId xmlns:a16="http://schemas.microsoft.com/office/drawing/2014/main" val="20001"/>
                    </a:ext>
                  </a:extLst>
                </a:gridCol>
                <a:gridCol w="1780175">
                  <a:extLst>
                    <a:ext uri="{9D8B030D-6E8A-4147-A177-3AD203B41FA5}">
                      <a16:colId xmlns:a16="http://schemas.microsoft.com/office/drawing/2014/main" val="20002"/>
                    </a:ext>
                  </a:extLst>
                </a:gridCol>
              </a:tblGrid>
              <a:tr h="308800">
                <a:tc>
                  <a:txBody>
                    <a:bodyPr/>
                    <a:lstStyle/>
                    <a:p>
                      <a:pPr marL="0" lvl="0" indent="0" algn="ctr" rtl="0">
                        <a:spcBef>
                          <a:spcPts val="0"/>
                        </a:spcBef>
                        <a:spcAft>
                          <a:spcPts val="0"/>
                        </a:spcAft>
                        <a:buNone/>
                      </a:pPr>
                      <a:r>
                        <a:rPr lang="en">
                          <a:solidFill>
                            <a:schemeClr val="accent3"/>
                          </a:solidFill>
                          <a:latin typeface="Average"/>
                          <a:ea typeface="Average"/>
                          <a:cs typeface="Average"/>
                          <a:sym typeface="Average"/>
                        </a:rPr>
                        <a:t>Tests to be performed</a:t>
                      </a:r>
                      <a:endParaRPr>
                        <a:solidFill>
                          <a:schemeClr val="accent3"/>
                        </a:solidFill>
                        <a:latin typeface="Average"/>
                        <a:ea typeface="Average"/>
                        <a:cs typeface="Average"/>
                        <a:sym typeface="Average"/>
                      </a:endParaRPr>
                    </a:p>
                  </a:txBody>
                  <a:tcPr marL="91425" marR="91425" marT="91425" marB="91425"/>
                </a:tc>
                <a:tc>
                  <a:txBody>
                    <a:bodyPr/>
                    <a:lstStyle/>
                    <a:p>
                      <a:pPr marL="0" lvl="0" indent="0" algn="ctr" rtl="0">
                        <a:spcBef>
                          <a:spcPts val="0"/>
                        </a:spcBef>
                        <a:spcAft>
                          <a:spcPts val="0"/>
                        </a:spcAft>
                        <a:buNone/>
                      </a:pPr>
                      <a:r>
                        <a:rPr lang="en">
                          <a:solidFill>
                            <a:schemeClr val="accent3"/>
                          </a:solidFill>
                          <a:latin typeface="Average"/>
                          <a:ea typeface="Average"/>
                          <a:cs typeface="Average"/>
                          <a:sym typeface="Average"/>
                        </a:rPr>
                        <a:t>Date Planned</a:t>
                      </a:r>
                      <a:endParaRPr>
                        <a:solidFill>
                          <a:schemeClr val="accent3"/>
                        </a:solidFill>
                        <a:latin typeface="Average"/>
                        <a:ea typeface="Average"/>
                        <a:cs typeface="Average"/>
                        <a:sym typeface="Average"/>
                      </a:endParaRPr>
                    </a:p>
                  </a:txBody>
                  <a:tcPr marL="91425" marR="91425" marT="91425" marB="91425"/>
                </a:tc>
                <a:tc>
                  <a:txBody>
                    <a:bodyPr/>
                    <a:lstStyle/>
                    <a:p>
                      <a:pPr marL="0" lvl="0" indent="0" algn="ctr" rtl="0">
                        <a:spcBef>
                          <a:spcPts val="0"/>
                        </a:spcBef>
                        <a:spcAft>
                          <a:spcPts val="0"/>
                        </a:spcAft>
                        <a:buNone/>
                      </a:pPr>
                      <a:r>
                        <a:rPr lang="en">
                          <a:solidFill>
                            <a:schemeClr val="accent3"/>
                          </a:solidFill>
                          <a:latin typeface="Average"/>
                          <a:ea typeface="Average"/>
                          <a:cs typeface="Average"/>
                          <a:sym typeface="Average"/>
                        </a:rPr>
                        <a:t>Support Equipment</a:t>
                      </a:r>
                      <a:endParaRPr>
                        <a:solidFill>
                          <a:schemeClr val="accent3"/>
                        </a:solidFill>
                        <a:latin typeface="Average"/>
                        <a:ea typeface="Average"/>
                        <a:cs typeface="Average"/>
                        <a:sym typeface="Average"/>
                      </a:endParaRPr>
                    </a:p>
                  </a:txBody>
                  <a:tcPr marL="91425" marR="91425" marT="91425" marB="91425"/>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r>
                        <a:rPr lang="en">
                          <a:solidFill>
                            <a:schemeClr val="accent3"/>
                          </a:solidFill>
                          <a:latin typeface="Average"/>
                          <a:ea typeface="Average"/>
                          <a:cs typeface="Average"/>
                          <a:sym typeface="Average"/>
                        </a:rPr>
                        <a:t>Integrated test with photodiode to estimate threshold voltage for data capture loop condition</a:t>
                      </a:r>
                      <a:endParaRPr>
                        <a:solidFill>
                          <a:schemeClr val="accent3"/>
                        </a:solidFill>
                        <a:latin typeface="Average"/>
                        <a:ea typeface="Average"/>
                        <a:cs typeface="Average"/>
                        <a:sym typeface="Average"/>
                      </a:endParaRPr>
                    </a:p>
                  </a:txBody>
                  <a:tcPr marL="91425" marR="91425" marT="91425" marB="91425"/>
                </a:tc>
                <a:tc>
                  <a:txBody>
                    <a:bodyPr/>
                    <a:lstStyle/>
                    <a:p>
                      <a:pPr marL="0" lvl="0" indent="0" algn="l" rtl="0">
                        <a:spcBef>
                          <a:spcPts val="0"/>
                        </a:spcBef>
                        <a:spcAft>
                          <a:spcPts val="0"/>
                        </a:spcAft>
                        <a:buNone/>
                      </a:pPr>
                      <a:endParaRPr>
                        <a:solidFill>
                          <a:schemeClr val="accent3"/>
                        </a:solidFill>
                        <a:latin typeface="Average"/>
                        <a:ea typeface="Average"/>
                        <a:cs typeface="Average"/>
                        <a:sym typeface="Average"/>
                      </a:endParaRPr>
                    </a:p>
                  </a:txBody>
                  <a:tcPr marL="91425" marR="91425" marT="91425" marB="91425"/>
                </a:tc>
                <a:tc>
                  <a:txBody>
                    <a:bodyPr/>
                    <a:lstStyle/>
                    <a:p>
                      <a:pPr marL="0" lvl="0" indent="0" algn="l" rtl="0">
                        <a:spcBef>
                          <a:spcPts val="0"/>
                        </a:spcBef>
                        <a:spcAft>
                          <a:spcPts val="0"/>
                        </a:spcAft>
                        <a:buNone/>
                      </a:pPr>
                      <a:endParaRPr>
                        <a:solidFill>
                          <a:schemeClr val="accent3"/>
                        </a:solidFill>
                        <a:latin typeface="Average"/>
                        <a:ea typeface="Average"/>
                        <a:cs typeface="Average"/>
                        <a:sym typeface="Average"/>
                      </a:endParaRPr>
                    </a:p>
                  </a:txBody>
                  <a:tcPr marL="91425" marR="91425" marT="91425" marB="91425"/>
                </a:tc>
                <a:extLst>
                  <a:ext uri="{0D108BD9-81ED-4DB2-BD59-A6C34878D82A}">
                    <a16:rowId xmlns:a16="http://schemas.microsoft.com/office/drawing/2014/main" val="10001"/>
                  </a:ext>
                </a:extLst>
              </a:tr>
            </a:tbl>
          </a:graphicData>
        </a:graphic>
      </p:graphicFrame>
      <p:pic>
        <p:nvPicPr>
          <p:cNvPr id="783" name="Google Shape;783;p72"/>
          <p:cNvPicPr preferRelativeResize="0"/>
          <p:nvPr/>
        </p:nvPicPr>
        <p:blipFill>
          <a:blip r:embed="rId3" cstate="print">
            <a:alphaModFix/>
            <a:extLst>
              <a:ext uri="{28A0092B-C50C-407E-A947-70E740481C1C}">
                <a14:useLocalDpi xmlns:a14="http://schemas.microsoft.com/office/drawing/2010/main"/>
              </a:ext>
            </a:extLst>
          </a:blip>
          <a:stretch>
            <a:fillRect/>
          </a:stretch>
        </p:blipFill>
        <p:spPr>
          <a:xfrm>
            <a:off x="2731188" y="2168725"/>
            <a:ext cx="3681634" cy="2761226"/>
          </a:xfrm>
          <a:prstGeom prst="rect">
            <a:avLst/>
          </a:prstGeom>
          <a:noFill/>
          <a:ln>
            <a:noFill/>
          </a:ln>
        </p:spPr>
      </p:pic>
      <p:sp>
        <p:nvSpPr>
          <p:cNvPr id="784" name="Google Shape;784;p72"/>
          <p:cNvSpPr txBox="1"/>
          <p:nvPr/>
        </p:nvSpPr>
        <p:spPr>
          <a:xfrm>
            <a:off x="6412825" y="3653750"/>
            <a:ext cx="1902300" cy="127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accent3"/>
                </a:solidFill>
                <a:latin typeface="Average"/>
                <a:ea typeface="Average"/>
                <a:cs typeface="Average"/>
                <a:sym typeface="Average"/>
              </a:rPr>
              <a:t>Testing software with powered PCB bypassing external ADC</a:t>
            </a:r>
            <a:endParaRPr>
              <a:solidFill>
                <a:schemeClr val="accent3"/>
              </a:solidFill>
              <a:latin typeface="Average"/>
              <a:ea typeface="Average"/>
              <a:cs typeface="Average"/>
              <a:sym typeface="Average"/>
            </a:endParaRPr>
          </a:p>
          <a:p>
            <a:pPr marL="0" lvl="0" indent="0" algn="l" rtl="0">
              <a:spcBef>
                <a:spcPts val="0"/>
              </a:spcBef>
              <a:spcAft>
                <a:spcPts val="0"/>
              </a:spcAft>
              <a:buNone/>
            </a:pPr>
            <a:r>
              <a:rPr lang="en">
                <a:solidFill>
                  <a:schemeClr val="accent3"/>
                </a:solidFill>
                <a:latin typeface="Average"/>
                <a:ea typeface="Average"/>
                <a:cs typeface="Average"/>
                <a:sym typeface="Average"/>
              </a:rPr>
              <a:t>(2/26/20)</a:t>
            </a:r>
            <a:endParaRPr>
              <a:solidFill>
                <a:schemeClr val="accent3"/>
              </a:solidFill>
              <a:latin typeface="Average"/>
              <a:ea typeface="Average"/>
              <a:cs typeface="Average"/>
              <a:sym typeface="Average"/>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18"/>
          <p:cNvSpPr txBox="1">
            <a:spLocks noGrp="1"/>
          </p:cNvSpPr>
          <p:nvPr>
            <p:ph type="title"/>
          </p:nvPr>
        </p:nvSpPr>
        <p:spPr>
          <a:xfrm>
            <a:off x="346050" y="8367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Potential Impact</a:t>
            </a:r>
            <a:endParaRPr/>
          </a:p>
        </p:txBody>
      </p:sp>
      <p:sp>
        <p:nvSpPr>
          <p:cNvPr id="125" name="Google Shape;125;p18"/>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6</a:t>
            </a:fld>
            <a:endParaRPr/>
          </a:p>
        </p:txBody>
      </p:sp>
      <p:sp>
        <p:nvSpPr>
          <p:cNvPr id="126" name="Google Shape;126;p18"/>
          <p:cNvSpPr txBox="1"/>
          <p:nvPr/>
        </p:nvSpPr>
        <p:spPr>
          <a:xfrm>
            <a:off x="186300" y="1389013"/>
            <a:ext cx="4500000" cy="2901900"/>
          </a:xfrm>
          <a:prstGeom prst="rect">
            <a:avLst/>
          </a:prstGeom>
          <a:noFill/>
          <a:ln>
            <a:noFill/>
          </a:ln>
        </p:spPr>
        <p:txBody>
          <a:bodyPr spcFirstLastPara="1" wrap="square" lIns="91425" tIns="91425" rIns="91425" bIns="91425" anchor="t" anchorCtr="0">
            <a:noAutofit/>
          </a:bodyPr>
          <a:lstStyle/>
          <a:p>
            <a:pPr marL="457200" lvl="0" indent="-342900" algn="l" rtl="0">
              <a:lnSpc>
                <a:spcPct val="115000"/>
              </a:lnSpc>
              <a:spcBef>
                <a:spcPts val="0"/>
              </a:spcBef>
              <a:spcAft>
                <a:spcPts val="0"/>
              </a:spcAft>
              <a:buClr>
                <a:schemeClr val="accent3"/>
              </a:buClr>
              <a:buSzPts val="1800"/>
              <a:buFont typeface="Average"/>
              <a:buChar char="●"/>
            </a:pPr>
            <a:r>
              <a:rPr lang="en" sz="1800">
                <a:solidFill>
                  <a:schemeClr val="accent3"/>
                </a:solidFill>
                <a:latin typeface="Average"/>
                <a:ea typeface="Average"/>
                <a:cs typeface="Average"/>
                <a:sym typeface="Average"/>
              </a:rPr>
              <a:t>Potential climatic effect caused by stratospheric aerosols</a:t>
            </a:r>
            <a:endParaRPr sz="1800">
              <a:solidFill>
                <a:schemeClr val="accent3"/>
              </a:solidFill>
              <a:latin typeface="Average"/>
              <a:ea typeface="Average"/>
              <a:cs typeface="Average"/>
              <a:sym typeface="Average"/>
            </a:endParaRPr>
          </a:p>
          <a:p>
            <a:pPr marL="457200" lvl="0" indent="0" algn="l" rtl="0">
              <a:lnSpc>
                <a:spcPct val="115000"/>
              </a:lnSpc>
              <a:spcBef>
                <a:spcPts val="0"/>
              </a:spcBef>
              <a:spcAft>
                <a:spcPts val="0"/>
              </a:spcAft>
              <a:buNone/>
            </a:pPr>
            <a:endParaRPr sz="1800">
              <a:solidFill>
                <a:schemeClr val="accent3"/>
              </a:solidFill>
              <a:latin typeface="Average"/>
              <a:ea typeface="Average"/>
              <a:cs typeface="Average"/>
              <a:sym typeface="Average"/>
            </a:endParaRPr>
          </a:p>
          <a:p>
            <a:pPr marL="457200" lvl="0" indent="-342900" algn="l" rtl="0">
              <a:lnSpc>
                <a:spcPct val="115000"/>
              </a:lnSpc>
              <a:spcBef>
                <a:spcPts val="0"/>
              </a:spcBef>
              <a:spcAft>
                <a:spcPts val="0"/>
              </a:spcAft>
              <a:buClr>
                <a:schemeClr val="accent3"/>
              </a:buClr>
              <a:buSzPts val="1800"/>
              <a:buFont typeface="Average"/>
              <a:buChar char="●"/>
            </a:pPr>
            <a:r>
              <a:rPr lang="en" sz="1800">
                <a:solidFill>
                  <a:schemeClr val="accent3"/>
                </a:solidFill>
                <a:latin typeface="Average"/>
                <a:ea typeface="Average"/>
                <a:cs typeface="Average"/>
                <a:sym typeface="Average"/>
              </a:rPr>
              <a:t>Provide better understanding of atmosphere </a:t>
            </a:r>
            <a:endParaRPr sz="1800">
              <a:solidFill>
                <a:schemeClr val="accent3"/>
              </a:solidFill>
              <a:latin typeface="Average"/>
              <a:ea typeface="Average"/>
              <a:cs typeface="Average"/>
              <a:sym typeface="Average"/>
            </a:endParaRPr>
          </a:p>
          <a:p>
            <a:pPr marL="457200" lvl="0" indent="0" algn="l" rtl="0">
              <a:lnSpc>
                <a:spcPct val="115000"/>
              </a:lnSpc>
              <a:spcBef>
                <a:spcPts val="0"/>
              </a:spcBef>
              <a:spcAft>
                <a:spcPts val="0"/>
              </a:spcAft>
              <a:buNone/>
            </a:pPr>
            <a:endParaRPr sz="1800">
              <a:solidFill>
                <a:schemeClr val="accent3"/>
              </a:solidFill>
              <a:latin typeface="Average"/>
              <a:ea typeface="Average"/>
              <a:cs typeface="Average"/>
              <a:sym typeface="Average"/>
            </a:endParaRPr>
          </a:p>
          <a:p>
            <a:pPr marL="457200" lvl="0" indent="-342900" algn="l" rtl="0">
              <a:lnSpc>
                <a:spcPct val="115000"/>
              </a:lnSpc>
              <a:spcBef>
                <a:spcPts val="0"/>
              </a:spcBef>
              <a:spcAft>
                <a:spcPts val="0"/>
              </a:spcAft>
              <a:buClr>
                <a:schemeClr val="accent3"/>
              </a:buClr>
              <a:buSzPts val="1800"/>
              <a:buFont typeface="Average"/>
              <a:buChar char="●"/>
            </a:pPr>
            <a:r>
              <a:rPr lang="en" sz="1800">
                <a:solidFill>
                  <a:schemeClr val="accent3"/>
                </a:solidFill>
                <a:latin typeface="Average"/>
                <a:ea typeface="Average"/>
                <a:cs typeface="Average"/>
                <a:sym typeface="Average"/>
              </a:rPr>
              <a:t>Energy Budgets</a:t>
            </a:r>
            <a:endParaRPr sz="1800">
              <a:solidFill>
                <a:schemeClr val="accent3"/>
              </a:solidFill>
              <a:latin typeface="Average"/>
              <a:ea typeface="Average"/>
              <a:cs typeface="Average"/>
              <a:sym typeface="Average"/>
            </a:endParaRPr>
          </a:p>
        </p:txBody>
      </p:sp>
      <p:pic>
        <p:nvPicPr>
          <p:cNvPr id="127" name="Google Shape;127;p18"/>
          <p:cNvPicPr preferRelativeResize="0"/>
          <p:nvPr/>
        </p:nvPicPr>
        <p:blipFill>
          <a:blip r:embed="rId3">
            <a:alphaModFix/>
          </a:blip>
          <a:stretch>
            <a:fillRect/>
          </a:stretch>
        </p:blipFill>
        <p:spPr>
          <a:xfrm>
            <a:off x="4572000" y="1041377"/>
            <a:ext cx="4400175" cy="3597186"/>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788"/>
        <p:cNvGrpSpPr/>
        <p:nvPr/>
      </p:nvGrpSpPr>
      <p:grpSpPr>
        <a:xfrm>
          <a:off x="0" y="0"/>
          <a:ext cx="0" cy="0"/>
          <a:chOff x="0" y="0"/>
          <a:chExt cx="0" cy="0"/>
        </a:xfrm>
      </p:grpSpPr>
      <p:sp>
        <p:nvSpPr>
          <p:cNvPr id="789" name="Google Shape;789;p73"/>
          <p:cNvSpPr txBox="1">
            <a:spLocks noGrp="1"/>
          </p:cNvSpPr>
          <p:nvPr>
            <p:ph type="title"/>
          </p:nvPr>
        </p:nvSpPr>
        <p:spPr>
          <a:xfrm>
            <a:off x="671250" y="2141250"/>
            <a:ext cx="7852200" cy="861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Optics</a:t>
            </a:r>
            <a:endParaRPr/>
          </a:p>
        </p:txBody>
      </p:sp>
      <p:sp>
        <p:nvSpPr>
          <p:cNvPr id="790" name="Google Shape;790;p73"/>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60</a:t>
            </a:fld>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794"/>
        <p:cNvGrpSpPr/>
        <p:nvPr/>
      </p:nvGrpSpPr>
      <p:grpSpPr>
        <a:xfrm>
          <a:off x="0" y="0"/>
          <a:ext cx="0" cy="0"/>
          <a:chOff x="0" y="0"/>
          <a:chExt cx="0" cy="0"/>
        </a:xfrm>
      </p:grpSpPr>
      <p:sp>
        <p:nvSpPr>
          <p:cNvPr id="795" name="Google Shape;795;p74"/>
          <p:cNvSpPr txBox="1">
            <a:spLocks noGrp="1"/>
          </p:cNvSpPr>
          <p:nvPr>
            <p:ph type="body" idx="1"/>
          </p:nvPr>
        </p:nvSpPr>
        <p:spPr>
          <a:xfrm>
            <a:off x="242700" y="974300"/>
            <a:ext cx="8727300" cy="5727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a:t>FR 1.0: The optical system of the payload shall be capable of collecting radiometry data.</a:t>
            </a:r>
            <a:endParaRPr/>
          </a:p>
        </p:txBody>
      </p:sp>
      <p:sp>
        <p:nvSpPr>
          <p:cNvPr id="796" name="Google Shape;796;p74"/>
          <p:cNvSpPr txBox="1">
            <a:spLocks noGrp="1"/>
          </p:cNvSpPr>
          <p:nvPr>
            <p:ph type="title"/>
          </p:nvPr>
        </p:nvSpPr>
        <p:spPr>
          <a:xfrm>
            <a:off x="346050" y="8367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Optics Alignment Tests Performed 1/2</a:t>
            </a:r>
            <a:endParaRPr/>
          </a:p>
        </p:txBody>
      </p:sp>
      <p:sp>
        <p:nvSpPr>
          <p:cNvPr id="797" name="Google Shape;797;p74"/>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61</a:t>
            </a:fld>
            <a:endParaRPr/>
          </a:p>
        </p:txBody>
      </p:sp>
      <p:graphicFrame>
        <p:nvGraphicFramePr>
          <p:cNvPr id="798" name="Google Shape;798;p74"/>
          <p:cNvGraphicFramePr/>
          <p:nvPr/>
        </p:nvGraphicFramePr>
        <p:xfrm>
          <a:off x="382325" y="1691185"/>
          <a:ext cx="3000000" cy="3000000"/>
        </p:xfrm>
        <a:graphic>
          <a:graphicData uri="http://schemas.openxmlformats.org/drawingml/2006/table">
            <a:tbl>
              <a:tblPr>
                <a:noFill/>
                <a:tableStyleId>{AF388F0D-4368-441D-B308-41BFA6E224ED}</a:tableStyleId>
              </a:tblPr>
              <a:tblGrid>
                <a:gridCol w="3610550">
                  <a:extLst>
                    <a:ext uri="{9D8B030D-6E8A-4147-A177-3AD203B41FA5}">
                      <a16:colId xmlns:a16="http://schemas.microsoft.com/office/drawing/2014/main" val="20000"/>
                    </a:ext>
                  </a:extLst>
                </a:gridCol>
                <a:gridCol w="1314950">
                  <a:extLst>
                    <a:ext uri="{9D8B030D-6E8A-4147-A177-3AD203B41FA5}">
                      <a16:colId xmlns:a16="http://schemas.microsoft.com/office/drawing/2014/main" val="20001"/>
                    </a:ext>
                  </a:extLst>
                </a:gridCol>
                <a:gridCol w="3482625">
                  <a:extLst>
                    <a:ext uri="{9D8B030D-6E8A-4147-A177-3AD203B41FA5}">
                      <a16:colId xmlns:a16="http://schemas.microsoft.com/office/drawing/2014/main" val="20002"/>
                    </a:ext>
                  </a:extLst>
                </a:gridCol>
              </a:tblGrid>
              <a:tr h="388575">
                <a:tc>
                  <a:txBody>
                    <a:bodyPr/>
                    <a:lstStyle/>
                    <a:p>
                      <a:pPr marL="0" lvl="0" indent="0" algn="ctr" rtl="0">
                        <a:spcBef>
                          <a:spcPts val="0"/>
                        </a:spcBef>
                        <a:spcAft>
                          <a:spcPts val="0"/>
                        </a:spcAft>
                        <a:buNone/>
                      </a:pPr>
                      <a:r>
                        <a:rPr lang="en">
                          <a:solidFill>
                            <a:schemeClr val="accent3"/>
                          </a:solidFill>
                          <a:latin typeface="Average"/>
                          <a:ea typeface="Average"/>
                          <a:cs typeface="Average"/>
                          <a:sym typeface="Average"/>
                        </a:rPr>
                        <a:t>Test</a:t>
                      </a:r>
                      <a:endParaRPr>
                        <a:solidFill>
                          <a:schemeClr val="accent3"/>
                        </a:solidFill>
                        <a:latin typeface="Average"/>
                        <a:ea typeface="Average"/>
                        <a:cs typeface="Average"/>
                        <a:sym typeface="Average"/>
                      </a:endParaRPr>
                    </a:p>
                  </a:txBody>
                  <a:tcPr marL="91425" marR="91425" marT="91425" marB="91425"/>
                </a:tc>
                <a:tc>
                  <a:txBody>
                    <a:bodyPr/>
                    <a:lstStyle/>
                    <a:p>
                      <a:pPr marL="0" lvl="0" indent="0" algn="ctr" rtl="0">
                        <a:spcBef>
                          <a:spcPts val="0"/>
                        </a:spcBef>
                        <a:spcAft>
                          <a:spcPts val="0"/>
                        </a:spcAft>
                        <a:buNone/>
                      </a:pPr>
                      <a:r>
                        <a:rPr lang="en">
                          <a:solidFill>
                            <a:schemeClr val="accent3"/>
                          </a:solidFill>
                          <a:latin typeface="Average"/>
                          <a:ea typeface="Average"/>
                          <a:cs typeface="Average"/>
                          <a:sym typeface="Average"/>
                        </a:rPr>
                        <a:t>Status</a:t>
                      </a:r>
                      <a:endParaRPr>
                        <a:solidFill>
                          <a:schemeClr val="accent3"/>
                        </a:solidFill>
                        <a:latin typeface="Average"/>
                        <a:ea typeface="Average"/>
                        <a:cs typeface="Average"/>
                        <a:sym typeface="Average"/>
                      </a:endParaRPr>
                    </a:p>
                  </a:txBody>
                  <a:tcPr marL="91425" marR="91425" marT="91425" marB="91425"/>
                </a:tc>
                <a:tc>
                  <a:txBody>
                    <a:bodyPr/>
                    <a:lstStyle/>
                    <a:p>
                      <a:pPr marL="0" lvl="0" indent="0" algn="ctr" rtl="0">
                        <a:spcBef>
                          <a:spcPts val="0"/>
                        </a:spcBef>
                        <a:spcAft>
                          <a:spcPts val="0"/>
                        </a:spcAft>
                        <a:buNone/>
                      </a:pPr>
                      <a:r>
                        <a:rPr lang="en">
                          <a:solidFill>
                            <a:schemeClr val="accent3"/>
                          </a:solidFill>
                          <a:latin typeface="Average"/>
                          <a:ea typeface="Average"/>
                          <a:cs typeface="Average"/>
                          <a:sym typeface="Average"/>
                        </a:rPr>
                        <a:t>Result</a:t>
                      </a:r>
                      <a:endParaRPr>
                        <a:solidFill>
                          <a:schemeClr val="accent3"/>
                        </a:solidFill>
                        <a:latin typeface="Average"/>
                        <a:ea typeface="Average"/>
                        <a:cs typeface="Average"/>
                        <a:sym typeface="Average"/>
                      </a:endParaRPr>
                    </a:p>
                  </a:txBody>
                  <a:tcPr marL="91425" marR="91425" marT="91425" marB="91425"/>
                </a:tc>
                <a:extLst>
                  <a:ext uri="{0D108BD9-81ED-4DB2-BD59-A6C34878D82A}">
                    <a16:rowId xmlns:a16="http://schemas.microsoft.com/office/drawing/2014/main" val="10000"/>
                  </a:ext>
                </a:extLst>
              </a:tr>
              <a:tr h="596075">
                <a:tc>
                  <a:txBody>
                    <a:bodyPr/>
                    <a:lstStyle/>
                    <a:p>
                      <a:pPr marL="0" lvl="0" indent="0" algn="l" rtl="0">
                        <a:spcBef>
                          <a:spcPts val="0"/>
                        </a:spcBef>
                        <a:spcAft>
                          <a:spcPts val="0"/>
                        </a:spcAft>
                        <a:buNone/>
                      </a:pPr>
                      <a:r>
                        <a:rPr lang="en">
                          <a:solidFill>
                            <a:schemeClr val="accent3"/>
                          </a:solidFill>
                          <a:latin typeface="Average"/>
                          <a:ea typeface="Average"/>
                          <a:cs typeface="Average"/>
                          <a:sym typeface="Average"/>
                        </a:rPr>
                        <a:t>Req. 1.1.1: FOV 1.3 arcmins (or less) and 1 km Vertical Resolution</a:t>
                      </a:r>
                      <a:endParaRPr>
                        <a:solidFill>
                          <a:schemeClr val="accent3"/>
                        </a:solidFill>
                        <a:latin typeface="Average"/>
                        <a:ea typeface="Average"/>
                        <a:cs typeface="Average"/>
                        <a:sym typeface="Average"/>
                      </a:endParaRPr>
                    </a:p>
                  </a:txBody>
                  <a:tcPr marL="91425" marR="91425" marT="91425" marB="91425"/>
                </a:tc>
                <a:tc>
                  <a:txBody>
                    <a:bodyPr/>
                    <a:lstStyle/>
                    <a:p>
                      <a:pPr marL="0" lvl="0" indent="0" algn="ctr" rtl="0">
                        <a:spcBef>
                          <a:spcPts val="0"/>
                        </a:spcBef>
                        <a:spcAft>
                          <a:spcPts val="0"/>
                        </a:spcAft>
                        <a:buNone/>
                      </a:pPr>
                      <a:r>
                        <a:rPr lang="en">
                          <a:solidFill>
                            <a:schemeClr val="accent3"/>
                          </a:solidFill>
                          <a:latin typeface="Average"/>
                          <a:ea typeface="Average"/>
                          <a:cs typeface="Average"/>
                          <a:sym typeface="Average"/>
                        </a:rPr>
                        <a:t>Completed</a:t>
                      </a:r>
                      <a:endParaRPr>
                        <a:solidFill>
                          <a:schemeClr val="accent3"/>
                        </a:solidFill>
                        <a:latin typeface="Average"/>
                        <a:ea typeface="Average"/>
                        <a:cs typeface="Average"/>
                        <a:sym typeface="Average"/>
                      </a:endParaRPr>
                    </a:p>
                    <a:p>
                      <a:pPr marL="0" lvl="0" indent="0" algn="ctr" rtl="0">
                        <a:spcBef>
                          <a:spcPts val="0"/>
                        </a:spcBef>
                        <a:spcAft>
                          <a:spcPts val="0"/>
                        </a:spcAft>
                        <a:buNone/>
                      </a:pPr>
                      <a:r>
                        <a:rPr lang="en">
                          <a:solidFill>
                            <a:schemeClr val="accent3"/>
                          </a:solidFill>
                          <a:latin typeface="Average"/>
                          <a:ea typeface="Average"/>
                          <a:cs typeface="Average"/>
                          <a:sym typeface="Average"/>
                        </a:rPr>
                        <a:t>Fall 2019</a:t>
                      </a:r>
                      <a:endParaRPr>
                        <a:solidFill>
                          <a:schemeClr val="accent3"/>
                        </a:solidFill>
                        <a:latin typeface="Average"/>
                        <a:ea typeface="Average"/>
                        <a:cs typeface="Average"/>
                        <a:sym typeface="Average"/>
                      </a:endParaRPr>
                    </a:p>
                  </a:txBody>
                  <a:tcPr marL="91425" marR="91425" marT="91425" marB="91425"/>
                </a:tc>
                <a:tc>
                  <a:txBody>
                    <a:bodyPr/>
                    <a:lstStyle/>
                    <a:p>
                      <a:pPr marL="0" lvl="0" indent="0" algn="ctr" rtl="0">
                        <a:spcBef>
                          <a:spcPts val="0"/>
                        </a:spcBef>
                        <a:spcAft>
                          <a:spcPts val="0"/>
                        </a:spcAft>
                        <a:buNone/>
                      </a:pPr>
                      <a:r>
                        <a:rPr lang="en">
                          <a:solidFill>
                            <a:srgbClr val="00FF00"/>
                          </a:solidFill>
                          <a:latin typeface="Average"/>
                          <a:ea typeface="Average"/>
                          <a:cs typeface="Average"/>
                          <a:sym typeface="Average"/>
                        </a:rPr>
                        <a:t>Successful</a:t>
                      </a:r>
                      <a:endParaRPr>
                        <a:solidFill>
                          <a:srgbClr val="00FF00"/>
                        </a:solidFill>
                        <a:latin typeface="Average"/>
                        <a:ea typeface="Average"/>
                        <a:cs typeface="Average"/>
                        <a:sym typeface="Average"/>
                      </a:endParaRPr>
                    </a:p>
                  </a:txBody>
                  <a:tcPr marL="91425" marR="91425" marT="91425" marB="91425"/>
                </a:tc>
                <a:extLst>
                  <a:ext uri="{0D108BD9-81ED-4DB2-BD59-A6C34878D82A}">
                    <a16:rowId xmlns:a16="http://schemas.microsoft.com/office/drawing/2014/main" val="10001"/>
                  </a:ext>
                </a:extLst>
              </a:tr>
              <a:tr h="672175">
                <a:tc>
                  <a:txBody>
                    <a:bodyPr/>
                    <a:lstStyle/>
                    <a:p>
                      <a:pPr marL="0" lvl="0" indent="0" algn="l" rtl="0">
                        <a:spcBef>
                          <a:spcPts val="0"/>
                        </a:spcBef>
                        <a:spcAft>
                          <a:spcPts val="0"/>
                        </a:spcAft>
                        <a:buNone/>
                      </a:pPr>
                      <a:r>
                        <a:rPr lang="en">
                          <a:solidFill>
                            <a:schemeClr val="accent3"/>
                          </a:solidFill>
                          <a:latin typeface="Average"/>
                          <a:ea typeface="Average"/>
                          <a:cs typeface="Average"/>
                          <a:sym typeface="Average"/>
                        </a:rPr>
                        <a:t>Optical Bench Integration</a:t>
                      </a:r>
                      <a:endParaRPr>
                        <a:solidFill>
                          <a:schemeClr val="accent3"/>
                        </a:solidFill>
                        <a:latin typeface="Average"/>
                        <a:ea typeface="Average"/>
                        <a:cs typeface="Average"/>
                        <a:sym typeface="Average"/>
                      </a:endParaRPr>
                    </a:p>
                  </a:txBody>
                  <a:tcPr marL="91425" marR="91425" marT="91425" marB="91425"/>
                </a:tc>
                <a:tc>
                  <a:txBody>
                    <a:bodyPr/>
                    <a:lstStyle/>
                    <a:p>
                      <a:pPr marL="0" lvl="0" indent="0" algn="ctr" rtl="0">
                        <a:spcBef>
                          <a:spcPts val="0"/>
                        </a:spcBef>
                        <a:spcAft>
                          <a:spcPts val="0"/>
                        </a:spcAft>
                        <a:buNone/>
                      </a:pPr>
                      <a:r>
                        <a:rPr lang="en">
                          <a:solidFill>
                            <a:schemeClr val="accent3"/>
                          </a:solidFill>
                          <a:latin typeface="Average"/>
                          <a:ea typeface="Average"/>
                          <a:cs typeface="Average"/>
                          <a:sym typeface="Average"/>
                        </a:rPr>
                        <a:t>Completed</a:t>
                      </a:r>
                      <a:endParaRPr>
                        <a:solidFill>
                          <a:schemeClr val="accent3"/>
                        </a:solidFill>
                        <a:latin typeface="Average"/>
                        <a:ea typeface="Average"/>
                        <a:cs typeface="Average"/>
                        <a:sym typeface="Average"/>
                      </a:endParaRPr>
                    </a:p>
                    <a:p>
                      <a:pPr marL="0" lvl="0" indent="0" algn="ctr" rtl="0">
                        <a:spcBef>
                          <a:spcPts val="0"/>
                        </a:spcBef>
                        <a:spcAft>
                          <a:spcPts val="0"/>
                        </a:spcAft>
                        <a:buNone/>
                      </a:pPr>
                      <a:r>
                        <a:rPr lang="en">
                          <a:solidFill>
                            <a:schemeClr val="accent3"/>
                          </a:solidFill>
                          <a:latin typeface="Average"/>
                          <a:ea typeface="Average"/>
                          <a:cs typeface="Average"/>
                          <a:sym typeface="Average"/>
                        </a:rPr>
                        <a:t>2/28/2020</a:t>
                      </a:r>
                      <a:endParaRPr>
                        <a:solidFill>
                          <a:schemeClr val="accent3"/>
                        </a:solidFill>
                        <a:latin typeface="Average"/>
                        <a:ea typeface="Average"/>
                        <a:cs typeface="Average"/>
                        <a:sym typeface="Average"/>
                      </a:endParaRPr>
                    </a:p>
                  </a:txBody>
                  <a:tcPr marL="91425" marR="91425" marT="91425" marB="91425"/>
                </a:tc>
                <a:tc>
                  <a:txBody>
                    <a:bodyPr/>
                    <a:lstStyle/>
                    <a:p>
                      <a:pPr marL="0" lvl="0" indent="0" algn="ctr" rtl="0">
                        <a:spcBef>
                          <a:spcPts val="0"/>
                        </a:spcBef>
                        <a:spcAft>
                          <a:spcPts val="0"/>
                        </a:spcAft>
                        <a:buNone/>
                      </a:pPr>
                      <a:r>
                        <a:rPr lang="en">
                          <a:solidFill>
                            <a:srgbClr val="FF9900"/>
                          </a:solidFill>
                          <a:latin typeface="Average"/>
                          <a:ea typeface="Average"/>
                          <a:cs typeface="Average"/>
                          <a:sym typeface="Average"/>
                        </a:rPr>
                        <a:t>The angle of the tooling plate screw is off. (Re-machining in progress)</a:t>
                      </a:r>
                      <a:endParaRPr>
                        <a:solidFill>
                          <a:srgbClr val="FF9900"/>
                        </a:solidFill>
                        <a:latin typeface="Average"/>
                        <a:ea typeface="Average"/>
                        <a:cs typeface="Average"/>
                        <a:sym typeface="Average"/>
                      </a:endParaRPr>
                    </a:p>
                  </a:txBody>
                  <a:tcPr marL="91425" marR="91425" marT="91425" marB="91425"/>
                </a:tc>
                <a:extLst>
                  <a:ext uri="{0D108BD9-81ED-4DB2-BD59-A6C34878D82A}">
                    <a16:rowId xmlns:a16="http://schemas.microsoft.com/office/drawing/2014/main" val="10002"/>
                  </a:ext>
                </a:extLst>
              </a:tr>
              <a:tr h="596075">
                <a:tc>
                  <a:txBody>
                    <a:bodyPr/>
                    <a:lstStyle/>
                    <a:p>
                      <a:pPr marL="0" lvl="0" indent="0" algn="l" rtl="0">
                        <a:spcBef>
                          <a:spcPts val="0"/>
                        </a:spcBef>
                        <a:spcAft>
                          <a:spcPts val="0"/>
                        </a:spcAft>
                        <a:buNone/>
                      </a:pPr>
                      <a:r>
                        <a:rPr lang="en">
                          <a:solidFill>
                            <a:schemeClr val="accent3"/>
                          </a:solidFill>
                          <a:latin typeface="Average"/>
                          <a:ea typeface="Average"/>
                          <a:cs typeface="Average"/>
                          <a:sym typeface="Average"/>
                        </a:rPr>
                        <a:t>Diode Block Integration</a:t>
                      </a:r>
                      <a:endParaRPr>
                        <a:solidFill>
                          <a:schemeClr val="accent3"/>
                        </a:solidFill>
                        <a:latin typeface="Average"/>
                        <a:ea typeface="Average"/>
                        <a:cs typeface="Average"/>
                        <a:sym typeface="Average"/>
                      </a:endParaRPr>
                    </a:p>
                  </a:txBody>
                  <a:tcPr marL="91425" marR="91425" marT="91425" marB="91425"/>
                </a:tc>
                <a:tc>
                  <a:txBody>
                    <a:bodyPr/>
                    <a:lstStyle/>
                    <a:p>
                      <a:pPr marL="0" lvl="0" indent="0" algn="ctr" rtl="0">
                        <a:spcBef>
                          <a:spcPts val="0"/>
                        </a:spcBef>
                        <a:spcAft>
                          <a:spcPts val="0"/>
                        </a:spcAft>
                        <a:buNone/>
                      </a:pPr>
                      <a:r>
                        <a:rPr lang="en">
                          <a:solidFill>
                            <a:schemeClr val="accent3"/>
                          </a:solidFill>
                          <a:latin typeface="Average"/>
                          <a:ea typeface="Average"/>
                          <a:cs typeface="Average"/>
                          <a:sym typeface="Average"/>
                        </a:rPr>
                        <a:t>Completed</a:t>
                      </a:r>
                      <a:endParaRPr>
                        <a:solidFill>
                          <a:schemeClr val="accent3"/>
                        </a:solidFill>
                        <a:latin typeface="Average"/>
                        <a:ea typeface="Average"/>
                        <a:cs typeface="Average"/>
                        <a:sym typeface="Average"/>
                      </a:endParaRPr>
                    </a:p>
                    <a:p>
                      <a:pPr marL="0" lvl="0" indent="0" algn="ctr" rtl="0">
                        <a:spcBef>
                          <a:spcPts val="0"/>
                        </a:spcBef>
                        <a:spcAft>
                          <a:spcPts val="0"/>
                        </a:spcAft>
                        <a:buNone/>
                      </a:pPr>
                      <a:r>
                        <a:rPr lang="en">
                          <a:solidFill>
                            <a:schemeClr val="accent3"/>
                          </a:solidFill>
                          <a:latin typeface="Average"/>
                          <a:ea typeface="Average"/>
                          <a:cs typeface="Average"/>
                          <a:sym typeface="Average"/>
                        </a:rPr>
                        <a:t>2/20/2020</a:t>
                      </a:r>
                      <a:endParaRPr>
                        <a:solidFill>
                          <a:schemeClr val="accent3"/>
                        </a:solidFill>
                        <a:latin typeface="Average"/>
                        <a:ea typeface="Average"/>
                        <a:cs typeface="Average"/>
                        <a:sym typeface="Average"/>
                      </a:endParaRPr>
                    </a:p>
                    <a:p>
                      <a:pPr marL="0" lvl="0" indent="0" algn="ctr" rtl="0">
                        <a:spcBef>
                          <a:spcPts val="0"/>
                        </a:spcBef>
                        <a:spcAft>
                          <a:spcPts val="0"/>
                        </a:spcAft>
                        <a:buNone/>
                      </a:pPr>
                      <a:r>
                        <a:rPr lang="en">
                          <a:solidFill>
                            <a:schemeClr val="accent3"/>
                          </a:solidFill>
                          <a:latin typeface="Average"/>
                          <a:ea typeface="Average"/>
                          <a:cs typeface="Average"/>
                          <a:sym typeface="Average"/>
                        </a:rPr>
                        <a:t>2/28/2020</a:t>
                      </a:r>
                      <a:endParaRPr>
                        <a:solidFill>
                          <a:schemeClr val="accent3"/>
                        </a:solidFill>
                        <a:latin typeface="Average"/>
                        <a:ea typeface="Average"/>
                        <a:cs typeface="Average"/>
                        <a:sym typeface="Average"/>
                      </a:endParaRPr>
                    </a:p>
                  </a:txBody>
                  <a:tcPr marL="91425" marR="91425" marT="91425" marB="91425"/>
                </a:tc>
                <a:tc>
                  <a:txBody>
                    <a:bodyPr/>
                    <a:lstStyle/>
                    <a:p>
                      <a:pPr marL="0" lvl="0" indent="0" algn="ctr" rtl="0">
                        <a:spcBef>
                          <a:spcPts val="0"/>
                        </a:spcBef>
                        <a:spcAft>
                          <a:spcPts val="0"/>
                        </a:spcAft>
                        <a:buNone/>
                      </a:pPr>
                      <a:r>
                        <a:rPr lang="en">
                          <a:solidFill>
                            <a:srgbClr val="00FF00"/>
                          </a:solidFill>
                          <a:latin typeface="Average"/>
                          <a:ea typeface="Average"/>
                          <a:cs typeface="Average"/>
                          <a:sym typeface="Average"/>
                        </a:rPr>
                        <a:t>Successful</a:t>
                      </a:r>
                      <a:endParaRPr>
                        <a:solidFill>
                          <a:srgbClr val="FF9900"/>
                        </a:solidFill>
                        <a:latin typeface="Average"/>
                        <a:ea typeface="Average"/>
                        <a:cs typeface="Average"/>
                        <a:sym typeface="Average"/>
                      </a:endParaRPr>
                    </a:p>
                    <a:p>
                      <a:pPr marL="0" lvl="0" indent="0" algn="ctr" rtl="0">
                        <a:spcBef>
                          <a:spcPts val="0"/>
                        </a:spcBef>
                        <a:spcAft>
                          <a:spcPts val="0"/>
                        </a:spcAft>
                        <a:buNone/>
                      </a:pPr>
                      <a:r>
                        <a:rPr lang="en">
                          <a:solidFill>
                            <a:srgbClr val="FF9900"/>
                          </a:solidFill>
                          <a:latin typeface="Average"/>
                          <a:ea typeface="Average"/>
                          <a:cs typeface="Average"/>
                          <a:sym typeface="Average"/>
                        </a:rPr>
                        <a:t>Adjust pinhole handling and glue application</a:t>
                      </a:r>
                      <a:endParaRPr>
                        <a:solidFill>
                          <a:srgbClr val="00FF00"/>
                        </a:solidFill>
                        <a:latin typeface="Average"/>
                        <a:ea typeface="Average"/>
                        <a:cs typeface="Average"/>
                        <a:sym typeface="Average"/>
                      </a:endParaRPr>
                    </a:p>
                  </a:txBody>
                  <a:tcPr marL="91425" marR="91425" marT="91425" marB="91425"/>
                </a:tc>
                <a:extLst>
                  <a:ext uri="{0D108BD9-81ED-4DB2-BD59-A6C34878D82A}">
                    <a16:rowId xmlns:a16="http://schemas.microsoft.com/office/drawing/2014/main" val="10003"/>
                  </a:ext>
                </a:extLst>
              </a:tr>
            </a:tbl>
          </a:graphicData>
        </a:graphic>
      </p:graphicFrame>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802"/>
        <p:cNvGrpSpPr/>
        <p:nvPr/>
      </p:nvGrpSpPr>
      <p:grpSpPr>
        <a:xfrm>
          <a:off x="0" y="0"/>
          <a:ext cx="0" cy="0"/>
          <a:chOff x="0" y="0"/>
          <a:chExt cx="0" cy="0"/>
        </a:xfrm>
      </p:grpSpPr>
      <p:sp>
        <p:nvSpPr>
          <p:cNvPr id="803" name="Google Shape;803;p75"/>
          <p:cNvSpPr txBox="1">
            <a:spLocks noGrp="1"/>
          </p:cNvSpPr>
          <p:nvPr>
            <p:ph type="body" idx="1"/>
          </p:nvPr>
        </p:nvSpPr>
        <p:spPr>
          <a:xfrm>
            <a:off x="208350" y="1218963"/>
            <a:ext cx="8727300" cy="5727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a:t>FR 1.0: The optical system of the payload shall be capable of collecting radiometry data.</a:t>
            </a:r>
            <a:endParaRPr/>
          </a:p>
        </p:txBody>
      </p:sp>
      <p:sp>
        <p:nvSpPr>
          <p:cNvPr id="804" name="Google Shape;804;p75"/>
          <p:cNvSpPr txBox="1">
            <a:spLocks noGrp="1"/>
          </p:cNvSpPr>
          <p:nvPr>
            <p:ph type="title"/>
          </p:nvPr>
        </p:nvSpPr>
        <p:spPr>
          <a:xfrm>
            <a:off x="346050" y="8367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Optics Alignment Tests Performed 2/2</a:t>
            </a:r>
            <a:endParaRPr/>
          </a:p>
        </p:txBody>
      </p:sp>
      <p:sp>
        <p:nvSpPr>
          <p:cNvPr id="805" name="Google Shape;805;p75"/>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62</a:t>
            </a:fld>
            <a:endParaRPr/>
          </a:p>
        </p:txBody>
      </p:sp>
      <p:graphicFrame>
        <p:nvGraphicFramePr>
          <p:cNvPr id="806" name="Google Shape;806;p75"/>
          <p:cNvGraphicFramePr/>
          <p:nvPr/>
        </p:nvGraphicFramePr>
        <p:xfrm>
          <a:off x="347975" y="1935848"/>
          <a:ext cx="3000000" cy="3000000"/>
        </p:xfrm>
        <a:graphic>
          <a:graphicData uri="http://schemas.openxmlformats.org/drawingml/2006/table">
            <a:tbl>
              <a:tblPr>
                <a:noFill/>
                <a:tableStyleId>{AF388F0D-4368-441D-B308-41BFA6E224ED}</a:tableStyleId>
              </a:tblPr>
              <a:tblGrid>
                <a:gridCol w="3610550">
                  <a:extLst>
                    <a:ext uri="{9D8B030D-6E8A-4147-A177-3AD203B41FA5}">
                      <a16:colId xmlns:a16="http://schemas.microsoft.com/office/drawing/2014/main" val="20000"/>
                    </a:ext>
                  </a:extLst>
                </a:gridCol>
                <a:gridCol w="1314950">
                  <a:extLst>
                    <a:ext uri="{9D8B030D-6E8A-4147-A177-3AD203B41FA5}">
                      <a16:colId xmlns:a16="http://schemas.microsoft.com/office/drawing/2014/main" val="20001"/>
                    </a:ext>
                  </a:extLst>
                </a:gridCol>
                <a:gridCol w="3482625">
                  <a:extLst>
                    <a:ext uri="{9D8B030D-6E8A-4147-A177-3AD203B41FA5}">
                      <a16:colId xmlns:a16="http://schemas.microsoft.com/office/drawing/2014/main" val="20002"/>
                    </a:ext>
                  </a:extLst>
                </a:gridCol>
              </a:tblGrid>
              <a:tr h="388575">
                <a:tc>
                  <a:txBody>
                    <a:bodyPr/>
                    <a:lstStyle/>
                    <a:p>
                      <a:pPr marL="0" lvl="0" indent="0" algn="ctr" rtl="0">
                        <a:spcBef>
                          <a:spcPts val="0"/>
                        </a:spcBef>
                        <a:spcAft>
                          <a:spcPts val="0"/>
                        </a:spcAft>
                        <a:buNone/>
                      </a:pPr>
                      <a:r>
                        <a:rPr lang="en">
                          <a:solidFill>
                            <a:schemeClr val="accent3"/>
                          </a:solidFill>
                          <a:latin typeface="Average"/>
                          <a:ea typeface="Average"/>
                          <a:cs typeface="Average"/>
                          <a:sym typeface="Average"/>
                        </a:rPr>
                        <a:t>Test</a:t>
                      </a:r>
                      <a:endParaRPr>
                        <a:solidFill>
                          <a:schemeClr val="accent3"/>
                        </a:solidFill>
                        <a:latin typeface="Average"/>
                        <a:ea typeface="Average"/>
                        <a:cs typeface="Average"/>
                        <a:sym typeface="Average"/>
                      </a:endParaRPr>
                    </a:p>
                  </a:txBody>
                  <a:tcPr marL="91425" marR="91425" marT="91425" marB="91425"/>
                </a:tc>
                <a:tc>
                  <a:txBody>
                    <a:bodyPr/>
                    <a:lstStyle/>
                    <a:p>
                      <a:pPr marL="0" lvl="0" indent="0" algn="ctr" rtl="0">
                        <a:spcBef>
                          <a:spcPts val="0"/>
                        </a:spcBef>
                        <a:spcAft>
                          <a:spcPts val="0"/>
                        </a:spcAft>
                        <a:buNone/>
                      </a:pPr>
                      <a:r>
                        <a:rPr lang="en">
                          <a:solidFill>
                            <a:schemeClr val="accent3"/>
                          </a:solidFill>
                          <a:latin typeface="Average"/>
                          <a:ea typeface="Average"/>
                          <a:cs typeface="Average"/>
                          <a:sym typeface="Average"/>
                        </a:rPr>
                        <a:t>Status</a:t>
                      </a:r>
                      <a:endParaRPr>
                        <a:solidFill>
                          <a:schemeClr val="accent3"/>
                        </a:solidFill>
                        <a:latin typeface="Average"/>
                        <a:ea typeface="Average"/>
                        <a:cs typeface="Average"/>
                        <a:sym typeface="Average"/>
                      </a:endParaRPr>
                    </a:p>
                  </a:txBody>
                  <a:tcPr marL="91425" marR="91425" marT="91425" marB="91425"/>
                </a:tc>
                <a:tc>
                  <a:txBody>
                    <a:bodyPr/>
                    <a:lstStyle/>
                    <a:p>
                      <a:pPr marL="0" lvl="0" indent="0" algn="ctr" rtl="0">
                        <a:spcBef>
                          <a:spcPts val="0"/>
                        </a:spcBef>
                        <a:spcAft>
                          <a:spcPts val="0"/>
                        </a:spcAft>
                        <a:buNone/>
                      </a:pPr>
                      <a:r>
                        <a:rPr lang="en">
                          <a:solidFill>
                            <a:schemeClr val="accent3"/>
                          </a:solidFill>
                          <a:latin typeface="Average"/>
                          <a:ea typeface="Average"/>
                          <a:cs typeface="Average"/>
                          <a:sym typeface="Average"/>
                        </a:rPr>
                        <a:t>Result</a:t>
                      </a:r>
                      <a:endParaRPr>
                        <a:solidFill>
                          <a:schemeClr val="accent3"/>
                        </a:solidFill>
                        <a:latin typeface="Average"/>
                        <a:ea typeface="Average"/>
                        <a:cs typeface="Average"/>
                        <a:sym typeface="Average"/>
                      </a:endParaRPr>
                    </a:p>
                  </a:txBody>
                  <a:tcPr marL="91425" marR="91425" marT="91425" marB="91425"/>
                </a:tc>
                <a:extLst>
                  <a:ext uri="{0D108BD9-81ED-4DB2-BD59-A6C34878D82A}">
                    <a16:rowId xmlns:a16="http://schemas.microsoft.com/office/drawing/2014/main" val="10000"/>
                  </a:ext>
                </a:extLst>
              </a:tr>
              <a:tr h="596075">
                <a:tc>
                  <a:txBody>
                    <a:bodyPr/>
                    <a:lstStyle/>
                    <a:p>
                      <a:pPr marL="0" lvl="0" indent="0" algn="l" rtl="0">
                        <a:spcBef>
                          <a:spcPts val="0"/>
                        </a:spcBef>
                        <a:spcAft>
                          <a:spcPts val="0"/>
                        </a:spcAft>
                        <a:buNone/>
                      </a:pPr>
                      <a:r>
                        <a:rPr lang="en">
                          <a:solidFill>
                            <a:schemeClr val="accent3"/>
                          </a:solidFill>
                          <a:latin typeface="Average"/>
                          <a:ea typeface="Average"/>
                          <a:cs typeface="Average"/>
                          <a:sym typeface="Average"/>
                        </a:rPr>
                        <a:t>Optomechanical Mounting System </a:t>
                      </a:r>
                      <a:endParaRPr>
                        <a:solidFill>
                          <a:schemeClr val="accent3"/>
                        </a:solidFill>
                        <a:latin typeface="Average"/>
                        <a:ea typeface="Average"/>
                        <a:cs typeface="Average"/>
                        <a:sym typeface="Average"/>
                      </a:endParaRPr>
                    </a:p>
                  </a:txBody>
                  <a:tcPr marL="91425" marR="91425" marT="91425" marB="91425"/>
                </a:tc>
                <a:tc>
                  <a:txBody>
                    <a:bodyPr/>
                    <a:lstStyle/>
                    <a:p>
                      <a:pPr marL="0" lvl="0" indent="0" algn="ctr" rtl="0">
                        <a:spcBef>
                          <a:spcPts val="0"/>
                        </a:spcBef>
                        <a:spcAft>
                          <a:spcPts val="0"/>
                        </a:spcAft>
                        <a:buNone/>
                      </a:pPr>
                      <a:r>
                        <a:rPr lang="en">
                          <a:solidFill>
                            <a:schemeClr val="accent3"/>
                          </a:solidFill>
                          <a:latin typeface="Average"/>
                          <a:ea typeface="Average"/>
                          <a:cs typeface="Average"/>
                          <a:sym typeface="Average"/>
                        </a:rPr>
                        <a:t>Completed 2/21/2020</a:t>
                      </a:r>
                      <a:endParaRPr>
                        <a:solidFill>
                          <a:schemeClr val="accent3"/>
                        </a:solidFill>
                        <a:latin typeface="Average"/>
                        <a:ea typeface="Average"/>
                        <a:cs typeface="Average"/>
                        <a:sym typeface="Average"/>
                      </a:endParaRPr>
                    </a:p>
                  </a:txBody>
                  <a:tcPr marL="91425" marR="91425" marT="91425" marB="91425"/>
                </a:tc>
                <a:tc>
                  <a:txBody>
                    <a:bodyPr/>
                    <a:lstStyle/>
                    <a:p>
                      <a:pPr marL="0" lvl="0" indent="0" algn="ctr" rtl="0">
                        <a:spcBef>
                          <a:spcPts val="0"/>
                        </a:spcBef>
                        <a:spcAft>
                          <a:spcPts val="0"/>
                        </a:spcAft>
                        <a:buNone/>
                      </a:pPr>
                      <a:r>
                        <a:rPr lang="en">
                          <a:solidFill>
                            <a:srgbClr val="00FF00"/>
                          </a:solidFill>
                          <a:latin typeface="Average"/>
                          <a:ea typeface="Average"/>
                          <a:cs typeface="Average"/>
                          <a:sym typeface="Average"/>
                        </a:rPr>
                        <a:t>Successful</a:t>
                      </a:r>
                      <a:endParaRPr>
                        <a:solidFill>
                          <a:srgbClr val="00FF00"/>
                        </a:solidFill>
                        <a:latin typeface="Average"/>
                        <a:ea typeface="Average"/>
                        <a:cs typeface="Average"/>
                        <a:sym typeface="Average"/>
                      </a:endParaRPr>
                    </a:p>
                  </a:txBody>
                  <a:tcPr marL="91425" marR="91425" marT="91425" marB="91425"/>
                </a:tc>
                <a:extLst>
                  <a:ext uri="{0D108BD9-81ED-4DB2-BD59-A6C34878D82A}">
                    <a16:rowId xmlns:a16="http://schemas.microsoft.com/office/drawing/2014/main" val="10001"/>
                  </a:ext>
                </a:extLst>
              </a:tr>
              <a:tr h="461050">
                <a:tc>
                  <a:txBody>
                    <a:bodyPr/>
                    <a:lstStyle/>
                    <a:p>
                      <a:pPr marL="0" lvl="0" indent="0" algn="l" rtl="0">
                        <a:spcBef>
                          <a:spcPts val="0"/>
                        </a:spcBef>
                        <a:spcAft>
                          <a:spcPts val="0"/>
                        </a:spcAft>
                        <a:buNone/>
                      </a:pPr>
                      <a:r>
                        <a:rPr lang="en">
                          <a:solidFill>
                            <a:schemeClr val="accent3"/>
                          </a:solidFill>
                          <a:latin typeface="Average"/>
                          <a:ea typeface="Average"/>
                          <a:cs typeface="Average"/>
                          <a:sym typeface="Average"/>
                        </a:rPr>
                        <a:t>Alignment Methodology with 50 μm Pinhole</a:t>
                      </a:r>
                      <a:endParaRPr>
                        <a:solidFill>
                          <a:schemeClr val="accent3"/>
                        </a:solidFill>
                        <a:latin typeface="Average"/>
                        <a:ea typeface="Average"/>
                        <a:cs typeface="Average"/>
                        <a:sym typeface="Average"/>
                      </a:endParaRPr>
                    </a:p>
                  </a:txBody>
                  <a:tcPr marL="91425" marR="91425" marT="91425" marB="91425"/>
                </a:tc>
                <a:tc>
                  <a:txBody>
                    <a:bodyPr/>
                    <a:lstStyle/>
                    <a:p>
                      <a:pPr marL="0" lvl="0" indent="0" algn="ctr" rtl="0">
                        <a:spcBef>
                          <a:spcPts val="0"/>
                        </a:spcBef>
                        <a:spcAft>
                          <a:spcPts val="0"/>
                        </a:spcAft>
                        <a:buNone/>
                      </a:pPr>
                      <a:r>
                        <a:rPr lang="en">
                          <a:solidFill>
                            <a:schemeClr val="accent3"/>
                          </a:solidFill>
                          <a:latin typeface="Average"/>
                          <a:ea typeface="Average"/>
                          <a:cs typeface="Average"/>
                          <a:sym typeface="Average"/>
                        </a:rPr>
                        <a:t>Completed</a:t>
                      </a:r>
                      <a:endParaRPr>
                        <a:solidFill>
                          <a:schemeClr val="accent3"/>
                        </a:solidFill>
                        <a:latin typeface="Average"/>
                        <a:ea typeface="Average"/>
                        <a:cs typeface="Average"/>
                        <a:sym typeface="Average"/>
                      </a:endParaRPr>
                    </a:p>
                    <a:p>
                      <a:pPr marL="0" lvl="0" indent="0" algn="ctr" rtl="0">
                        <a:spcBef>
                          <a:spcPts val="0"/>
                        </a:spcBef>
                        <a:spcAft>
                          <a:spcPts val="0"/>
                        </a:spcAft>
                        <a:buNone/>
                      </a:pPr>
                      <a:r>
                        <a:rPr lang="en">
                          <a:solidFill>
                            <a:schemeClr val="accent3"/>
                          </a:solidFill>
                          <a:latin typeface="Average"/>
                          <a:ea typeface="Average"/>
                          <a:cs typeface="Average"/>
                          <a:sym typeface="Average"/>
                        </a:rPr>
                        <a:t>2/28/2020</a:t>
                      </a:r>
                      <a:endParaRPr>
                        <a:solidFill>
                          <a:schemeClr val="accent3"/>
                        </a:solidFill>
                        <a:latin typeface="Average"/>
                        <a:ea typeface="Average"/>
                        <a:cs typeface="Average"/>
                        <a:sym typeface="Average"/>
                      </a:endParaRPr>
                    </a:p>
                  </a:txBody>
                  <a:tcPr marL="91425" marR="91425" marT="91425" marB="91425"/>
                </a:tc>
                <a:tc>
                  <a:txBody>
                    <a:bodyPr/>
                    <a:lstStyle/>
                    <a:p>
                      <a:pPr marL="0" lvl="0" indent="0" algn="ctr" rtl="0">
                        <a:spcBef>
                          <a:spcPts val="0"/>
                        </a:spcBef>
                        <a:spcAft>
                          <a:spcPts val="0"/>
                        </a:spcAft>
                        <a:buNone/>
                      </a:pPr>
                      <a:r>
                        <a:rPr lang="en">
                          <a:solidFill>
                            <a:srgbClr val="FF9900"/>
                          </a:solidFill>
                          <a:latin typeface="Average"/>
                          <a:ea typeface="Average"/>
                          <a:cs typeface="Average"/>
                          <a:sym typeface="Average"/>
                        </a:rPr>
                        <a:t>Not able to align to the pinhole during the scheduled lab session (not enough time).</a:t>
                      </a:r>
                      <a:endParaRPr>
                        <a:solidFill>
                          <a:srgbClr val="FF9900"/>
                        </a:solidFill>
                        <a:latin typeface="Average"/>
                        <a:ea typeface="Average"/>
                        <a:cs typeface="Average"/>
                        <a:sym typeface="Average"/>
                      </a:endParaRPr>
                    </a:p>
                  </a:txBody>
                  <a:tcPr marL="91425" marR="91425" marT="91425" marB="91425"/>
                </a:tc>
                <a:extLst>
                  <a:ext uri="{0D108BD9-81ED-4DB2-BD59-A6C34878D82A}">
                    <a16:rowId xmlns:a16="http://schemas.microsoft.com/office/drawing/2014/main" val="10002"/>
                  </a:ext>
                </a:extLst>
              </a:tr>
              <a:tr h="392325">
                <a:tc>
                  <a:txBody>
                    <a:bodyPr/>
                    <a:lstStyle/>
                    <a:p>
                      <a:pPr marL="0" lvl="0" indent="0" algn="l" rtl="0">
                        <a:spcBef>
                          <a:spcPts val="0"/>
                        </a:spcBef>
                        <a:spcAft>
                          <a:spcPts val="0"/>
                        </a:spcAft>
                        <a:buNone/>
                      </a:pPr>
                      <a:r>
                        <a:rPr lang="en">
                          <a:solidFill>
                            <a:schemeClr val="accent3"/>
                          </a:solidFill>
                          <a:latin typeface="Average"/>
                          <a:ea typeface="Average"/>
                          <a:cs typeface="Average"/>
                          <a:sym typeface="Average"/>
                        </a:rPr>
                        <a:t>Final Alignment of Optics System</a:t>
                      </a:r>
                      <a:endParaRPr>
                        <a:solidFill>
                          <a:schemeClr val="accent3"/>
                        </a:solidFill>
                        <a:latin typeface="Average"/>
                        <a:ea typeface="Average"/>
                        <a:cs typeface="Average"/>
                        <a:sym typeface="Average"/>
                      </a:endParaRPr>
                    </a:p>
                  </a:txBody>
                  <a:tcPr marL="91425" marR="91425" marT="91425" marB="91425"/>
                </a:tc>
                <a:tc>
                  <a:txBody>
                    <a:bodyPr/>
                    <a:lstStyle/>
                    <a:p>
                      <a:pPr marL="0" lvl="0" indent="0" algn="ctr" rtl="0">
                        <a:spcBef>
                          <a:spcPts val="0"/>
                        </a:spcBef>
                        <a:spcAft>
                          <a:spcPts val="0"/>
                        </a:spcAft>
                        <a:buNone/>
                      </a:pPr>
                      <a:r>
                        <a:rPr lang="en">
                          <a:solidFill>
                            <a:schemeClr val="accent3"/>
                          </a:solidFill>
                          <a:latin typeface="Average"/>
                          <a:ea typeface="Average"/>
                          <a:cs typeface="Average"/>
                          <a:sym typeface="Average"/>
                        </a:rPr>
                        <a:t>3/6/2020</a:t>
                      </a:r>
                      <a:endParaRPr>
                        <a:solidFill>
                          <a:schemeClr val="accent3"/>
                        </a:solidFill>
                        <a:latin typeface="Average"/>
                        <a:ea typeface="Average"/>
                        <a:cs typeface="Average"/>
                        <a:sym typeface="Average"/>
                      </a:endParaRPr>
                    </a:p>
                  </a:txBody>
                  <a:tcPr marL="91425" marR="91425" marT="91425" marB="91425"/>
                </a:tc>
                <a:tc>
                  <a:txBody>
                    <a:bodyPr/>
                    <a:lstStyle/>
                    <a:p>
                      <a:pPr marL="0" lvl="0" indent="0" algn="ctr" rtl="0">
                        <a:spcBef>
                          <a:spcPts val="0"/>
                        </a:spcBef>
                        <a:spcAft>
                          <a:spcPts val="0"/>
                        </a:spcAft>
                        <a:buNone/>
                      </a:pPr>
                      <a:r>
                        <a:rPr lang="en">
                          <a:solidFill>
                            <a:schemeClr val="accent3"/>
                          </a:solidFill>
                          <a:latin typeface="Average"/>
                          <a:ea typeface="Average"/>
                          <a:cs typeface="Average"/>
                          <a:sym typeface="Average"/>
                        </a:rPr>
                        <a:t>TBD</a:t>
                      </a:r>
                      <a:endParaRPr>
                        <a:solidFill>
                          <a:schemeClr val="accent3"/>
                        </a:solidFill>
                        <a:latin typeface="Average"/>
                        <a:ea typeface="Average"/>
                        <a:cs typeface="Average"/>
                        <a:sym typeface="Average"/>
                      </a:endParaRPr>
                    </a:p>
                  </a:txBody>
                  <a:tcPr marL="91425" marR="91425" marT="91425" marB="91425"/>
                </a:tc>
                <a:extLst>
                  <a:ext uri="{0D108BD9-81ED-4DB2-BD59-A6C34878D82A}">
                    <a16:rowId xmlns:a16="http://schemas.microsoft.com/office/drawing/2014/main" val="10003"/>
                  </a:ext>
                </a:extLst>
              </a:tr>
            </a:tbl>
          </a:graphicData>
        </a:graphic>
      </p:graphicFrame>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810"/>
        <p:cNvGrpSpPr/>
        <p:nvPr/>
      </p:nvGrpSpPr>
      <p:grpSpPr>
        <a:xfrm>
          <a:off x="0" y="0"/>
          <a:ext cx="0" cy="0"/>
          <a:chOff x="0" y="0"/>
          <a:chExt cx="0" cy="0"/>
        </a:xfrm>
      </p:grpSpPr>
      <p:sp>
        <p:nvSpPr>
          <p:cNvPr id="811" name="Google Shape;811;p76"/>
          <p:cNvSpPr txBox="1">
            <a:spLocks noGrp="1"/>
          </p:cNvSpPr>
          <p:nvPr>
            <p:ph type="title"/>
          </p:nvPr>
        </p:nvSpPr>
        <p:spPr>
          <a:xfrm>
            <a:off x="346050" y="8367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Optical Bench Integration</a:t>
            </a:r>
            <a:endParaRPr/>
          </a:p>
        </p:txBody>
      </p:sp>
      <p:sp>
        <p:nvSpPr>
          <p:cNvPr id="812" name="Google Shape;812;p76"/>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63</a:t>
            </a:fld>
            <a:endParaRPr/>
          </a:p>
        </p:txBody>
      </p:sp>
      <p:pic>
        <p:nvPicPr>
          <p:cNvPr id="813" name="Google Shape;813;p76"/>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5524500" y="817475"/>
            <a:ext cx="2965750" cy="1900751"/>
          </a:xfrm>
          <a:prstGeom prst="rect">
            <a:avLst/>
          </a:prstGeom>
          <a:noFill/>
          <a:ln>
            <a:noFill/>
          </a:ln>
        </p:spPr>
      </p:pic>
      <p:sp>
        <p:nvSpPr>
          <p:cNvPr id="814" name="Google Shape;814;p76"/>
          <p:cNvSpPr txBox="1">
            <a:spLocks noGrp="1"/>
          </p:cNvSpPr>
          <p:nvPr>
            <p:ph type="body" idx="1"/>
          </p:nvPr>
        </p:nvSpPr>
        <p:spPr>
          <a:xfrm>
            <a:off x="311700" y="1228675"/>
            <a:ext cx="5119800" cy="35100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Components and features tested:</a:t>
            </a:r>
            <a:endParaRPr/>
          </a:p>
          <a:p>
            <a:pPr marL="914400" lvl="1" indent="-317500" algn="l" rtl="0">
              <a:spcBef>
                <a:spcPts val="0"/>
              </a:spcBef>
              <a:spcAft>
                <a:spcPts val="0"/>
              </a:spcAft>
              <a:buSzPts val="1400"/>
              <a:buChar char="○"/>
            </a:pPr>
            <a:r>
              <a:rPr lang="en"/>
              <a:t>Optical Bench</a:t>
            </a:r>
            <a:endParaRPr/>
          </a:p>
          <a:p>
            <a:pPr marL="914400" lvl="1" indent="-317500" algn="l" rtl="0">
              <a:spcBef>
                <a:spcPts val="0"/>
              </a:spcBef>
              <a:spcAft>
                <a:spcPts val="0"/>
              </a:spcAft>
              <a:buSzPts val="1400"/>
              <a:buChar char="○"/>
            </a:pPr>
            <a:r>
              <a:rPr lang="en"/>
              <a:t>Aperture Stop</a:t>
            </a:r>
            <a:endParaRPr/>
          </a:p>
          <a:p>
            <a:pPr marL="914400" lvl="1" indent="-317500" algn="l" rtl="0">
              <a:spcBef>
                <a:spcPts val="0"/>
              </a:spcBef>
              <a:spcAft>
                <a:spcPts val="0"/>
              </a:spcAft>
              <a:buSzPts val="1400"/>
              <a:buChar char="○"/>
            </a:pPr>
            <a:r>
              <a:rPr lang="en"/>
              <a:t>OAP Mirror</a:t>
            </a:r>
            <a:endParaRPr/>
          </a:p>
          <a:p>
            <a:pPr marL="457200" lvl="0" indent="-342900" algn="l" rtl="0">
              <a:spcBef>
                <a:spcPts val="1000"/>
              </a:spcBef>
              <a:spcAft>
                <a:spcPts val="0"/>
              </a:spcAft>
              <a:buSzPts val="1800"/>
              <a:buChar char="●"/>
            </a:pPr>
            <a:r>
              <a:rPr lang="en"/>
              <a:t>Component integration experience gained:</a:t>
            </a:r>
            <a:endParaRPr>
              <a:highlight>
                <a:srgbClr val="FF0000"/>
              </a:highlight>
            </a:endParaRPr>
          </a:p>
          <a:p>
            <a:pPr marL="914400" lvl="1" indent="-317500" algn="l" rtl="0">
              <a:spcBef>
                <a:spcPts val="0"/>
              </a:spcBef>
              <a:spcAft>
                <a:spcPts val="0"/>
              </a:spcAft>
              <a:buSzPts val="1400"/>
              <a:buChar char="○"/>
            </a:pPr>
            <a:r>
              <a:rPr lang="en"/>
              <a:t>Working with shims is a lengthy process</a:t>
            </a:r>
            <a:endParaRPr/>
          </a:p>
          <a:p>
            <a:pPr marL="1371600" lvl="2" indent="-317500" algn="l" rtl="0">
              <a:spcBef>
                <a:spcPts val="0"/>
              </a:spcBef>
              <a:spcAft>
                <a:spcPts val="0"/>
              </a:spcAft>
              <a:buSzPts val="1400"/>
              <a:buChar char="■"/>
            </a:pPr>
            <a:r>
              <a:rPr lang="en"/>
              <a:t>Scheduling more lab time for alignment</a:t>
            </a:r>
            <a:endParaRPr/>
          </a:p>
          <a:p>
            <a:pPr marL="914400" lvl="1" indent="-317500" algn="l" rtl="0">
              <a:spcBef>
                <a:spcPts val="0"/>
              </a:spcBef>
              <a:spcAft>
                <a:spcPts val="0"/>
              </a:spcAft>
              <a:buSzPts val="1400"/>
              <a:buChar char="○"/>
            </a:pPr>
            <a:r>
              <a:rPr lang="en"/>
              <a:t>Adding/removing shims requires removal of optical bench from mount</a:t>
            </a:r>
            <a:endParaRPr/>
          </a:p>
          <a:p>
            <a:pPr marL="1371600" lvl="2" indent="-317500" algn="l" rtl="0">
              <a:spcBef>
                <a:spcPts val="0"/>
              </a:spcBef>
              <a:spcAft>
                <a:spcPts val="0"/>
              </a:spcAft>
              <a:buSzPts val="1400"/>
              <a:buChar char="■"/>
            </a:pPr>
            <a:r>
              <a:rPr lang="en"/>
              <a:t>Additional optomechanics were added to preserve orientation of optical bench and allow for repeated removal</a:t>
            </a:r>
            <a:endParaRPr/>
          </a:p>
        </p:txBody>
      </p:sp>
      <p:sp>
        <p:nvSpPr>
          <p:cNvPr id="815" name="Google Shape;815;p76"/>
          <p:cNvSpPr txBox="1">
            <a:spLocks noGrp="1"/>
          </p:cNvSpPr>
          <p:nvPr>
            <p:ph type="body" idx="1"/>
          </p:nvPr>
        </p:nvSpPr>
        <p:spPr>
          <a:xfrm>
            <a:off x="2140500" y="1545150"/>
            <a:ext cx="3260100" cy="987600"/>
          </a:xfrm>
          <a:prstGeom prst="rect">
            <a:avLst/>
          </a:prstGeom>
        </p:spPr>
        <p:txBody>
          <a:bodyPr spcFirstLastPara="1" wrap="square" lIns="91425" tIns="91425" rIns="91425" bIns="91425" anchor="t" anchorCtr="0">
            <a:noAutofit/>
          </a:bodyPr>
          <a:lstStyle/>
          <a:p>
            <a:pPr marL="914400" lvl="1" indent="-317500" algn="l" rtl="0">
              <a:spcBef>
                <a:spcPts val="0"/>
              </a:spcBef>
              <a:spcAft>
                <a:spcPts val="0"/>
              </a:spcAft>
              <a:buSzPts val="1400"/>
              <a:buChar char="○"/>
            </a:pPr>
            <a:r>
              <a:rPr lang="en"/>
              <a:t>Diode Block</a:t>
            </a:r>
            <a:endParaRPr/>
          </a:p>
          <a:p>
            <a:pPr marL="914400" lvl="1" indent="-317500" algn="l" rtl="0">
              <a:spcBef>
                <a:spcPts val="0"/>
              </a:spcBef>
              <a:spcAft>
                <a:spcPts val="0"/>
              </a:spcAft>
              <a:buSzPts val="1400"/>
              <a:buChar char="○"/>
            </a:pPr>
            <a:r>
              <a:rPr lang="en"/>
              <a:t>Precision Cut Optical Shims</a:t>
            </a:r>
            <a:endParaRPr/>
          </a:p>
          <a:p>
            <a:pPr marL="914400" lvl="1" indent="-317500" algn="l" rtl="0">
              <a:spcBef>
                <a:spcPts val="0"/>
              </a:spcBef>
              <a:spcAft>
                <a:spcPts val="0"/>
              </a:spcAft>
              <a:buSzPts val="1400"/>
              <a:buChar char="○"/>
            </a:pPr>
            <a:r>
              <a:rPr lang="en"/>
              <a:t>Tooling Plate</a:t>
            </a:r>
            <a:endParaRPr/>
          </a:p>
        </p:txBody>
      </p:sp>
      <p:pic>
        <p:nvPicPr>
          <p:cNvPr id="816" name="Google Shape;816;p76"/>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5524500" y="2841076"/>
            <a:ext cx="2965750" cy="2040751"/>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820"/>
        <p:cNvGrpSpPr/>
        <p:nvPr/>
      </p:nvGrpSpPr>
      <p:grpSpPr>
        <a:xfrm>
          <a:off x="0" y="0"/>
          <a:ext cx="0" cy="0"/>
          <a:chOff x="0" y="0"/>
          <a:chExt cx="0" cy="0"/>
        </a:xfrm>
      </p:grpSpPr>
      <p:sp>
        <p:nvSpPr>
          <p:cNvPr id="821" name="Google Shape;821;p77"/>
          <p:cNvSpPr txBox="1">
            <a:spLocks noGrp="1"/>
          </p:cNvSpPr>
          <p:nvPr>
            <p:ph type="title"/>
          </p:nvPr>
        </p:nvSpPr>
        <p:spPr>
          <a:xfrm>
            <a:off x="346050" y="8367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Diode Block Integration</a:t>
            </a:r>
            <a:endParaRPr/>
          </a:p>
        </p:txBody>
      </p:sp>
      <p:sp>
        <p:nvSpPr>
          <p:cNvPr id="822" name="Google Shape;822;p77"/>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64</a:t>
            </a:fld>
            <a:endParaRPr/>
          </a:p>
        </p:txBody>
      </p:sp>
      <p:sp>
        <p:nvSpPr>
          <p:cNvPr id="823" name="Google Shape;823;p77"/>
          <p:cNvSpPr txBox="1">
            <a:spLocks noGrp="1"/>
          </p:cNvSpPr>
          <p:nvPr>
            <p:ph type="body" idx="1"/>
          </p:nvPr>
        </p:nvSpPr>
        <p:spPr>
          <a:xfrm>
            <a:off x="311700" y="1152475"/>
            <a:ext cx="4893900" cy="19707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Components and features tested:</a:t>
            </a:r>
            <a:endParaRPr/>
          </a:p>
          <a:p>
            <a:pPr marL="914400" lvl="1" indent="-317500" algn="l" rtl="0">
              <a:spcBef>
                <a:spcPts val="0"/>
              </a:spcBef>
              <a:spcAft>
                <a:spcPts val="0"/>
              </a:spcAft>
              <a:buSzPts val="1400"/>
              <a:buChar char="○"/>
            </a:pPr>
            <a:r>
              <a:rPr lang="en"/>
              <a:t>Diode press fit</a:t>
            </a:r>
            <a:endParaRPr/>
          </a:p>
          <a:p>
            <a:pPr marL="914400" lvl="1" indent="-317500" algn="l" rtl="0">
              <a:spcBef>
                <a:spcPts val="0"/>
              </a:spcBef>
              <a:spcAft>
                <a:spcPts val="0"/>
              </a:spcAft>
              <a:buSzPts val="1400"/>
              <a:buChar char="○"/>
            </a:pPr>
            <a:r>
              <a:rPr lang="en"/>
              <a:t>Pinhole handling</a:t>
            </a:r>
            <a:endParaRPr/>
          </a:p>
          <a:p>
            <a:pPr marL="914400" lvl="1" indent="-317500" algn="l" rtl="0">
              <a:spcBef>
                <a:spcPts val="0"/>
              </a:spcBef>
              <a:spcAft>
                <a:spcPts val="0"/>
              </a:spcAft>
              <a:buSzPts val="1400"/>
              <a:buChar char="○"/>
            </a:pPr>
            <a:r>
              <a:rPr lang="en"/>
              <a:t>Half sphere removal</a:t>
            </a:r>
            <a:endParaRPr/>
          </a:p>
          <a:p>
            <a:pPr marL="457200" lvl="0" indent="-342900" algn="l" rtl="0">
              <a:spcBef>
                <a:spcPts val="0"/>
              </a:spcBef>
              <a:spcAft>
                <a:spcPts val="0"/>
              </a:spcAft>
              <a:buSzPts val="1800"/>
              <a:buChar char="●"/>
            </a:pPr>
            <a:r>
              <a:rPr lang="en"/>
              <a:t>Component integration experience gained:</a:t>
            </a:r>
            <a:endParaRPr/>
          </a:p>
          <a:p>
            <a:pPr marL="914400" lvl="1" indent="-317500" algn="l" rtl="0">
              <a:spcBef>
                <a:spcPts val="0"/>
              </a:spcBef>
              <a:spcAft>
                <a:spcPts val="0"/>
              </a:spcAft>
              <a:buSzPts val="1400"/>
              <a:buChar char="○"/>
            </a:pPr>
            <a:r>
              <a:rPr lang="en"/>
              <a:t>Glue application, Pinhole disk handling</a:t>
            </a:r>
            <a:endParaRPr/>
          </a:p>
        </p:txBody>
      </p:sp>
      <p:pic>
        <p:nvPicPr>
          <p:cNvPr id="824" name="Google Shape;824;p77"/>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5019550" y="1154650"/>
            <a:ext cx="2214324" cy="1656449"/>
          </a:xfrm>
          <a:prstGeom prst="rect">
            <a:avLst/>
          </a:prstGeom>
          <a:noFill/>
          <a:ln>
            <a:noFill/>
          </a:ln>
        </p:spPr>
      </p:pic>
      <p:pic>
        <p:nvPicPr>
          <p:cNvPr id="825" name="Google Shape;825;p77"/>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7477725" y="1154650"/>
            <a:ext cx="1202201" cy="1656449"/>
          </a:xfrm>
          <a:prstGeom prst="rect">
            <a:avLst/>
          </a:prstGeom>
          <a:noFill/>
          <a:ln>
            <a:noFill/>
          </a:ln>
        </p:spPr>
      </p:pic>
      <p:pic>
        <p:nvPicPr>
          <p:cNvPr id="826" name="Google Shape;826;p77"/>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311725" y="3125375"/>
            <a:ext cx="2323022" cy="1656446"/>
          </a:xfrm>
          <a:prstGeom prst="rect">
            <a:avLst/>
          </a:prstGeom>
          <a:noFill/>
          <a:ln>
            <a:noFill/>
          </a:ln>
        </p:spPr>
      </p:pic>
      <p:pic>
        <p:nvPicPr>
          <p:cNvPr id="827" name="Google Shape;827;p77"/>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rot="5400000">
            <a:off x="2635614" y="3349499"/>
            <a:ext cx="1660947" cy="1208199"/>
          </a:xfrm>
          <a:prstGeom prst="rect">
            <a:avLst/>
          </a:prstGeom>
          <a:noFill/>
          <a:ln>
            <a:noFill/>
          </a:ln>
        </p:spPr>
      </p:pic>
      <p:pic>
        <p:nvPicPr>
          <p:cNvPr id="828" name="Google Shape;828;p77"/>
          <p:cNvPicPr preferRelativeResize="0"/>
          <p:nvPr/>
        </p:nvPicPr>
        <p:blipFill rotWithShape="1">
          <a:blip r:embed="rId7" cstate="print">
            <a:alphaModFix/>
            <a:extLst>
              <a:ext uri="{28A0092B-C50C-407E-A947-70E740481C1C}">
                <a14:useLocalDpi xmlns:a14="http://schemas.microsoft.com/office/drawing/2010/main"/>
              </a:ext>
            </a:extLst>
          </a:blip>
          <a:srcRect/>
          <a:stretch/>
        </p:blipFill>
        <p:spPr>
          <a:xfrm rot="5400000">
            <a:off x="4943488" y="2477085"/>
            <a:ext cx="1660947" cy="2953027"/>
          </a:xfrm>
          <a:prstGeom prst="rect">
            <a:avLst/>
          </a:prstGeom>
          <a:noFill/>
          <a:ln>
            <a:noFill/>
          </a:ln>
        </p:spPr>
      </p:pic>
      <p:pic>
        <p:nvPicPr>
          <p:cNvPr id="829" name="Google Shape;829;p77"/>
          <p:cNvPicPr preferRelativeResize="0"/>
          <p:nvPr/>
        </p:nvPicPr>
        <p:blipFill rotWithShape="1">
          <a:blip r:embed="rId8" cstate="print">
            <a:alphaModFix/>
            <a:extLst>
              <a:ext uri="{28A0092B-C50C-407E-A947-70E740481C1C}">
                <a14:useLocalDpi xmlns:a14="http://schemas.microsoft.com/office/drawing/2010/main"/>
              </a:ext>
            </a:extLst>
          </a:blip>
          <a:srcRect/>
          <a:stretch/>
        </p:blipFill>
        <p:spPr>
          <a:xfrm>
            <a:off x="7477725" y="3123125"/>
            <a:ext cx="1202199" cy="1660952"/>
          </a:xfrm>
          <a:prstGeom prst="rect">
            <a:avLst/>
          </a:prstGeom>
          <a:noFill/>
          <a:ln>
            <a:noFill/>
          </a:ln>
        </p:spPr>
      </p:pic>
      <p:sp>
        <p:nvSpPr>
          <p:cNvPr id="830" name="Google Shape;830;p77"/>
          <p:cNvSpPr/>
          <p:nvPr/>
        </p:nvSpPr>
        <p:spPr>
          <a:xfrm>
            <a:off x="3264600" y="1650200"/>
            <a:ext cx="1511100" cy="479100"/>
          </a:xfrm>
          <a:prstGeom prst="roundRect">
            <a:avLst>
              <a:gd name="adj" fmla="val 16667"/>
            </a:avLst>
          </a:prstGeom>
          <a:solidFill>
            <a:srgbClr val="7EE4D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600">
                <a:latin typeface="Average"/>
                <a:ea typeface="Average"/>
                <a:cs typeface="Average"/>
                <a:sym typeface="Average"/>
              </a:rPr>
              <a:t>Successful! </a:t>
            </a:r>
            <a:endParaRPr sz="1600">
              <a:latin typeface="Average"/>
              <a:ea typeface="Average"/>
              <a:cs typeface="Average"/>
              <a:sym typeface="Average"/>
            </a:endParaRPr>
          </a:p>
          <a:p>
            <a:pPr marL="0" lvl="0" indent="0" algn="ctr" rtl="0">
              <a:spcBef>
                <a:spcPts val="0"/>
              </a:spcBef>
              <a:spcAft>
                <a:spcPts val="0"/>
              </a:spcAft>
              <a:buNone/>
            </a:pPr>
            <a:r>
              <a:rPr lang="en" sz="1600">
                <a:latin typeface="Average"/>
                <a:ea typeface="Average"/>
                <a:cs typeface="Average"/>
                <a:sym typeface="Average"/>
              </a:rPr>
              <a:t>2/28/2020</a:t>
            </a:r>
            <a:endParaRPr sz="1600">
              <a:latin typeface="Average"/>
              <a:ea typeface="Average"/>
              <a:cs typeface="Average"/>
              <a:sym typeface="Average"/>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834"/>
        <p:cNvGrpSpPr/>
        <p:nvPr/>
      </p:nvGrpSpPr>
      <p:grpSpPr>
        <a:xfrm>
          <a:off x="0" y="0"/>
          <a:ext cx="0" cy="0"/>
          <a:chOff x="0" y="0"/>
          <a:chExt cx="0" cy="0"/>
        </a:xfrm>
      </p:grpSpPr>
      <p:sp>
        <p:nvSpPr>
          <p:cNvPr id="835" name="Google Shape;835;p78"/>
          <p:cNvSpPr txBox="1">
            <a:spLocks noGrp="1"/>
          </p:cNvSpPr>
          <p:nvPr>
            <p:ph type="title"/>
          </p:nvPr>
        </p:nvSpPr>
        <p:spPr>
          <a:xfrm>
            <a:off x="455925" y="8367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Optics Test Overview</a:t>
            </a:r>
            <a:endParaRPr/>
          </a:p>
        </p:txBody>
      </p:sp>
      <p:sp>
        <p:nvSpPr>
          <p:cNvPr id="836" name="Google Shape;836;p78"/>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65</a:t>
            </a:fld>
            <a:endParaRPr/>
          </a:p>
        </p:txBody>
      </p:sp>
      <p:pic>
        <p:nvPicPr>
          <p:cNvPr id="837" name="Google Shape;837;p78"/>
          <p:cNvPicPr preferRelativeResize="0"/>
          <p:nvPr/>
        </p:nvPicPr>
        <p:blipFill rotWithShape="1">
          <a:blip r:embed="rId3" cstate="print">
            <a:alphaModFix/>
            <a:extLst>
              <a:ext uri="{28A0092B-C50C-407E-A947-70E740481C1C}">
                <a14:useLocalDpi xmlns:a14="http://schemas.microsoft.com/office/drawing/2010/main"/>
              </a:ext>
            </a:extLst>
          </a:blip>
          <a:srcRect l="7594" r="5214"/>
          <a:stretch/>
        </p:blipFill>
        <p:spPr>
          <a:xfrm rot="5400000">
            <a:off x="2698100" y="82812"/>
            <a:ext cx="3747800" cy="5590026"/>
          </a:xfrm>
          <a:prstGeom prst="rect">
            <a:avLst/>
          </a:prstGeom>
          <a:noFill/>
          <a:ln>
            <a:noFill/>
          </a:ln>
        </p:spPr>
      </p:pic>
      <p:cxnSp>
        <p:nvCxnSpPr>
          <p:cNvPr id="838" name="Google Shape;838;p78"/>
          <p:cNvCxnSpPr>
            <a:stCxn id="839" idx="2"/>
          </p:cNvCxnSpPr>
          <p:nvPr/>
        </p:nvCxnSpPr>
        <p:spPr>
          <a:xfrm flipH="1">
            <a:off x="6984475" y="1579425"/>
            <a:ext cx="1161900" cy="500400"/>
          </a:xfrm>
          <a:prstGeom prst="straightConnector1">
            <a:avLst/>
          </a:prstGeom>
          <a:noFill/>
          <a:ln w="28575" cap="flat" cmpd="sng">
            <a:solidFill>
              <a:schemeClr val="accent6"/>
            </a:solidFill>
            <a:prstDash val="solid"/>
            <a:round/>
            <a:headEnd type="none" w="med" len="med"/>
            <a:tailEnd type="triangle" w="med" len="med"/>
          </a:ln>
        </p:spPr>
      </p:cxnSp>
      <p:sp>
        <p:nvSpPr>
          <p:cNvPr id="839" name="Google Shape;839;p78"/>
          <p:cNvSpPr txBox="1"/>
          <p:nvPr/>
        </p:nvSpPr>
        <p:spPr>
          <a:xfrm>
            <a:off x="7446775" y="1109625"/>
            <a:ext cx="1399200" cy="469800"/>
          </a:xfrm>
          <a:prstGeom prst="rect">
            <a:avLst/>
          </a:prstGeom>
          <a:solidFill>
            <a:schemeClr val="lt2"/>
          </a:solidFill>
          <a:ln w="2857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t>Vertical Resolution</a:t>
            </a:r>
            <a:endParaRPr b="1"/>
          </a:p>
        </p:txBody>
      </p:sp>
      <p:cxnSp>
        <p:nvCxnSpPr>
          <p:cNvPr id="840" name="Google Shape;840;p78"/>
          <p:cNvCxnSpPr>
            <a:stCxn id="841" idx="3"/>
          </p:cNvCxnSpPr>
          <p:nvPr/>
        </p:nvCxnSpPr>
        <p:spPr>
          <a:xfrm>
            <a:off x="4686300" y="4263450"/>
            <a:ext cx="606000" cy="297600"/>
          </a:xfrm>
          <a:prstGeom prst="straightConnector1">
            <a:avLst/>
          </a:prstGeom>
          <a:noFill/>
          <a:ln w="28575" cap="flat" cmpd="sng">
            <a:solidFill>
              <a:schemeClr val="accent6"/>
            </a:solidFill>
            <a:prstDash val="solid"/>
            <a:round/>
            <a:headEnd type="none" w="med" len="med"/>
            <a:tailEnd type="triangle" w="med" len="med"/>
          </a:ln>
        </p:spPr>
      </p:cxnSp>
      <p:sp>
        <p:nvSpPr>
          <p:cNvPr id="841" name="Google Shape;841;p78"/>
          <p:cNvSpPr txBox="1"/>
          <p:nvPr/>
        </p:nvSpPr>
        <p:spPr>
          <a:xfrm>
            <a:off x="3287100" y="4028550"/>
            <a:ext cx="1399200" cy="469800"/>
          </a:xfrm>
          <a:prstGeom prst="rect">
            <a:avLst/>
          </a:prstGeom>
          <a:solidFill>
            <a:schemeClr val="lt2"/>
          </a:solidFill>
          <a:ln w="2857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t>Alignment Methodology</a:t>
            </a:r>
            <a:endParaRPr b="1"/>
          </a:p>
        </p:txBody>
      </p:sp>
      <p:cxnSp>
        <p:nvCxnSpPr>
          <p:cNvPr id="842" name="Google Shape;842;p78"/>
          <p:cNvCxnSpPr>
            <a:stCxn id="843" idx="1"/>
          </p:cNvCxnSpPr>
          <p:nvPr/>
        </p:nvCxnSpPr>
        <p:spPr>
          <a:xfrm flipH="1">
            <a:off x="6097675" y="3380413"/>
            <a:ext cx="1349100" cy="300600"/>
          </a:xfrm>
          <a:prstGeom prst="straightConnector1">
            <a:avLst/>
          </a:prstGeom>
          <a:noFill/>
          <a:ln w="28575" cap="flat" cmpd="sng">
            <a:solidFill>
              <a:schemeClr val="accent6"/>
            </a:solidFill>
            <a:prstDash val="solid"/>
            <a:round/>
            <a:headEnd type="none" w="med" len="med"/>
            <a:tailEnd type="triangle" w="med" len="med"/>
          </a:ln>
        </p:spPr>
      </p:cxnSp>
      <p:sp>
        <p:nvSpPr>
          <p:cNvPr id="843" name="Google Shape;843;p78"/>
          <p:cNvSpPr txBox="1"/>
          <p:nvPr/>
        </p:nvSpPr>
        <p:spPr>
          <a:xfrm>
            <a:off x="7446775" y="3145513"/>
            <a:ext cx="1399200" cy="469800"/>
          </a:xfrm>
          <a:prstGeom prst="rect">
            <a:avLst/>
          </a:prstGeom>
          <a:solidFill>
            <a:schemeClr val="lt2"/>
          </a:solidFill>
          <a:ln w="2857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t>FOV</a:t>
            </a:r>
            <a:endParaRPr b="1"/>
          </a:p>
        </p:txBody>
      </p:sp>
      <p:cxnSp>
        <p:nvCxnSpPr>
          <p:cNvPr id="844" name="Google Shape;844;p78"/>
          <p:cNvCxnSpPr>
            <a:stCxn id="841" idx="3"/>
          </p:cNvCxnSpPr>
          <p:nvPr/>
        </p:nvCxnSpPr>
        <p:spPr>
          <a:xfrm rot="10800000" flipH="1">
            <a:off x="4686300" y="3606750"/>
            <a:ext cx="1039800" cy="656700"/>
          </a:xfrm>
          <a:prstGeom prst="straightConnector1">
            <a:avLst/>
          </a:prstGeom>
          <a:noFill/>
          <a:ln w="28575" cap="flat" cmpd="sng">
            <a:solidFill>
              <a:schemeClr val="accent6"/>
            </a:solidFill>
            <a:prstDash val="solid"/>
            <a:round/>
            <a:headEnd type="none" w="med" len="med"/>
            <a:tailEnd type="triangle" w="med" len="med"/>
          </a:ln>
        </p:spPr>
      </p:cxnSp>
      <p:sp>
        <p:nvSpPr>
          <p:cNvPr id="845" name="Google Shape;845;p78"/>
          <p:cNvSpPr txBox="1"/>
          <p:nvPr/>
        </p:nvSpPr>
        <p:spPr>
          <a:xfrm>
            <a:off x="62513" y="2159550"/>
            <a:ext cx="1399200" cy="469800"/>
          </a:xfrm>
          <a:prstGeom prst="rect">
            <a:avLst/>
          </a:prstGeom>
          <a:solidFill>
            <a:schemeClr val="lt2"/>
          </a:solidFill>
          <a:ln w="2857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t>MTF</a:t>
            </a:r>
            <a:endParaRPr b="1"/>
          </a:p>
        </p:txBody>
      </p:sp>
      <p:cxnSp>
        <p:nvCxnSpPr>
          <p:cNvPr id="846" name="Google Shape;846;p78"/>
          <p:cNvCxnSpPr>
            <a:stCxn id="841" idx="1"/>
          </p:cNvCxnSpPr>
          <p:nvPr/>
        </p:nvCxnSpPr>
        <p:spPr>
          <a:xfrm rot="10800000">
            <a:off x="2317800" y="4263450"/>
            <a:ext cx="969300" cy="0"/>
          </a:xfrm>
          <a:prstGeom prst="straightConnector1">
            <a:avLst/>
          </a:prstGeom>
          <a:noFill/>
          <a:ln w="28575" cap="flat" cmpd="sng">
            <a:solidFill>
              <a:schemeClr val="accent6"/>
            </a:solidFill>
            <a:prstDash val="solid"/>
            <a:round/>
            <a:headEnd type="none" w="med" len="med"/>
            <a:tailEnd type="triangle" w="med" len="med"/>
          </a:ln>
        </p:spPr>
      </p:cxnSp>
      <p:sp>
        <p:nvSpPr>
          <p:cNvPr id="847" name="Google Shape;847;p78"/>
          <p:cNvSpPr/>
          <p:nvPr/>
        </p:nvSpPr>
        <p:spPr>
          <a:xfrm>
            <a:off x="1461713" y="991525"/>
            <a:ext cx="235500" cy="3747900"/>
          </a:xfrm>
          <a:prstGeom prst="leftBrace">
            <a:avLst>
              <a:gd name="adj1" fmla="val 50000"/>
              <a:gd name="adj2" fmla="val 50000"/>
            </a:avLst>
          </a:prstGeom>
          <a:noFill/>
          <a:ln w="2857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78"/>
          <p:cNvSpPr txBox="1"/>
          <p:nvPr/>
        </p:nvSpPr>
        <p:spPr>
          <a:xfrm>
            <a:off x="62513" y="3082575"/>
            <a:ext cx="1399200" cy="469800"/>
          </a:xfrm>
          <a:prstGeom prst="rect">
            <a:avLst/>
          </a:prstGeom>
          <a:solidFill>
            <a:schemeClr val="lt2"/>
          </a:solidFill>
          <a:ln w="2857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t>Component Integration</a:t>
            </a:r>
            <a:endParaRPr b="1"/>
          </a:p>
        </p:txBody>
      </p:sp>
      <p:pic>
        <p:nvPicPr>
          <p:cNvPr id="849" name="Google Shape;849;p78"/>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3730575" y="1109625"/>
            <a:ext cx="1039799" cy="1569446"/>
          </a:xfrm>
          <a:prstGeom prst="rect">
            <a:avLst/>
          </a:prstGeom>
          <a:noFill/>
          <a:ln>
            <a:noFill/>
          </a:ln>
        </p:spPr>
      </p:pic>
      <p:cxnSp>
        <p:nvCxnSpPr>
          <p:cNvPr id="850" name="Google Shape;850;p78"/>
          <p:cNvCxnSpPr>
            <a:stCxn id="851" idx="1"/>
            <a:endCxn id="849" idx="3"/>
          </p:cNvCxnSpPr>
          <p:nvPr/>
        </p:nvCxnSpPr>
        <p:spPr>
          <a:xfrm rot="10800000">
            <a:off x="4770300" y="1894350"/>
            <a:ext cx="522000" cy="0"/>
          </a:xfrm>
          <a:prstGeom prst="straightConnector1">
            <a:avLst/>
          </a:prstGeom>
          <a:noFill/>
          <a:ln w="28575" cap="flat" cmpd="sng">
            <a:solidFill>
              <a:schemeClr val="accent6"/>
            </a:solidFill>
            <a:prstDash val="solid"/>
            <a:round/>
            <a:headEnd type="none" w="med" len="med"/>
            <a:tailEnd type="triangle" w="med" len="med"/>
          </a:ln>
        </p:spPr>
      </p:cxnSp>
      <p:sp>
        <p:nvSpPr>
          <p:cNvPr id="851" name="Google Shape;851;p78"/>
          <p:cNvSpPr txBox="1"/>
          <p:nvPr/>
        </p:nvSpPr>
        <p:spPr>
          <a:xfrm>
            <a:off x="5292300" y="1659450"/>
            <a:ext cx="1399200" cy="469800"/>
          </a:xfrm>
          <a:prstGeom prst="rect">
            <a:avLst/>
          </a:prstGeom>
          <a:solidFill>
            <a:schemeClr val="lt2"/>
          </a:solidFill>
          <a:ln w="2857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t>Mounting System</a:t>
            </a:r>
            <a:endParaRPr b="1"/>
          </a:p>
        </p:txBody>
      </p:sp>
      <p:grpSp>
        <p:nvGrpSpPr>
          <p:cNvPr id="852" name="Google Shape;852;p78"/>
          <p:cNvGrpSpPr/>
          <p:nvPr/>
        </p:nvGrpSpPr>
        <p:grpSpPr>
          <a:xfrm>
            <a:off x="279000" y="3785338"/>
            <a:ext cx="966250" cy="956213"/>
            <a:chOff x="-19925" y="3348813"/>
            <a:chExt cx="966250" cy="956213"/>
          </a:xfrm>
        </p:grpSpPr>
        <p:sp>
          <p:nvSpPr>
            <p:cNvPr id="853" name="Google Shape;853;p78"/>
            <p:cNvSpPr/>
            <p:nvPr/>
          </p:nvSpPr>
          <p:spPr>
            <a:xfrm>
              <a:off x="562550" y="4047175"/>
              <a:ext cx="126600" cy="114900"/>
            </a:xfrm>
            <a:prstGeom prst="donut">
              <a:avLst>
                <a:gd name="adj" fmla="val 25000"/>
              </a:avLst>
            </a:prstGeom>
            <a:noFill/>
            <a:ln w="9525" cap="flat" cmpd="sng">
              <a:solidFill>
                <a:srgbClr val="9FC5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854" name="Google Shape;854;p78"/>
            <p:cNvCxnSpPr>
              <a:stCxn id="853" idx="0"/>
            </p:cNvCxnSpPr>
            <p:nvPr/>
          </p:nvCxnSpPr>
          <p:spPr>
            <a:xfrm rot="10800000">
              <a:off x="622550" y="3489775"/>
              <a:ext cx="3300" cy="557400"/>
            </a:xfrm>
            <a:prstGeom prst="straightConnector1">
              <a:avLst/>
            </a:prstGeom>
            <a:noFill/>
            <a:ln w="28575" cap="flat" cmpd="sng">
              <a:solidFill>
                <a:srgbClr val="9FC5E8"/>
              </a:solidFill>
              <a:prstDash val="solid"/>
              <a:round/>
              <a:headEnd type="none" w="med" len="med"/>
              <a:tailEnd type="triangle" w="med" len="med"/>
            </a:ln>
          </p:spPr>
        </p:cxnSp>
        <p:cxnSp>
          <p:nvCxnSpPr>
            <p:cNvPr id="855" name="Google Shape;855;p78"/>
            <p:cNvCxnSpPr>
              <a:stCxn id="853" idx="2"/>
            </p:cNvCxnSpPr>
            <p:nvPr/>
          </p:nvCxnSpPr>
          <p:spPr>
            <a:xfrm flipH="1">
              <a:off x="72050" y="4104625"/>
              <a:ext cx="490500" cy="1200"/>
            </a:xfrm>
            <a:prstGeom prst="straightConnector1">
              <a:avLst/>
            </a:prstGeom>
            <a:noFill/>
            <a:ln w="28575" cap="flat" cmpd="sng">
              <a:solidFill>
                <a:srgbClr val="9FC5E8"/>
              </a:solidFill>
              <a:prstDash val="solid"/>
              <a:round/>
              <a:headEnd type="none" w="med" len="med"/>
              <a:tailEnd type="triangle" w="med" len="med"/>
            </a:ln>
          </p:spPr>
        </p:cxnSp>
        <p:sp>
          <p:nvSpPr>
            <p:cNvPr id="856" name="Google Shape;856;p78"/>
            <p:cNvSpPr txBox="1"/>
            <p:nvPr/>
          </p:nvSpPr>
          <p:spPr>
            <a:xfrm>
              <a:off x="653825" y="3348813"/>
              <a:ext cx="278400" cy="349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rgbClr val="9FC5E8"/>
                  </a:solidFill>
                  <a:latin typeface="Average"/>
                  <a:ea typeface="Average"/>
                  <a:cs typeface="Average"/>
                  <a:sym typeface="Average"/>
                </a:rPr>
                <a:t>Y</a:t>
              </a:r>
              <a:endParaRPr b="1">
                <a:solidFill>
                  <a:srgbClr val="9FC5E8"/>
                </a:solidFill>
                <a:latin typeface="Average"/>
                <a:ea typeface="Average"/>
                <a:cs typeface="Average"/>
                <a:sym typeface="Average"/>
              </a:endParaRPr>
            </a:p>
          </p:txBody>
        </p:sp>
        <p:sp>
          <p:nvSpPr>
            <p:cNvPr id="857" name="Google Shape;857;p78"/>
            <p:cNvSpPr txBox="1"/>
            <p:nvPr/>
          </p:nvSpPr>
          <p:spPr>
            <a:xfrm>
              <a:off x="-19925" y="3730225"/>
              <a:ext cx="292500" cy="375600"/>
            </a:xfrm>
            <a:prstGeom prst="rect">
              <a:avLst/>
            </a:prstGeom>
            <a:noFill/>
            <a:ln>
              <a:noFill/>
            </a:ln>
          </p:spPr>
          <p:txBody>
            <a:bodyPr spcFirstLastPara="1" wrap="square" lIns="91425" tIns="91425" rIns="91425" bIns="91425" anchor="ctr" anchorCtr="0">
              <a:noAutofit/>
            </a:bodyPr>
            <a:lstStyle/>
            <a:p>
              <a:pPr marL="0" marR="0" lvl="0" indent="0" algn="ctr" rtl="0">
                <a:spcBef>
                  <a:spcPts val="0"/>
                </a:spcBef>
                <a:spcAft>
                  <a:spcPts val="0"/>
                </a:spcAft>
                <a:buNone/>
              </a:pPr>
              <a:r>
                <a:rPr lang="en" b="1">
                  <a:solidFill>
                    <a:srgbClr val="9FC5E8"/>
                  </a:solidFill>
                  <a:latin typeface="Average"/>
                  <a:ea typeface="Average"/>
                  <a:cs typeface="Average"/>
                  <a:sym typeface="Average"/>
                </a:rPr>
                <a:t>Z</a:t>
              </a:r>
              <a:endParaRPr b="1">
                <a:solidFill>
                  <a:srgbClr val="9FC5E8"/>
                </a:solidFill>
                <a:latin typeface="Average"/>
                <a:ea typeface="Average"/>
                <a:cs typeface="Average"/>
                <a:sym typeface="Average"/>
              </a:endParaRPr>
            </a:p>
          </p:txBody>
        </p:sp>
        <p:sp>
          <p:nvSpPr>
            <p:cNvPr id="858" name="Google Shape;858;p78"/>
            <p:cNvSpPr txBox="1"/>
            <p:nvPr/>
          </p:nvSpPr>
          <p:spPr>
            <a:xfrm>
              <a:off x="653825" y="3929425"/>
              <a:ext cx="292500" cy="375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rgbClr val="9FC5E8"/>
                  </a:solidFill>
                  <a:latin typeface="Average"/>
                  <a:ea typeface="Average"/>
                  <a:cs typeface="Average"/>
                  <a:sym typeface="Average"/>
                </a:rPr>
                <a:t>X</a:t>
              </a:r>
              <a:endParaRPr b="1">
                <a:solidFill>
                  <a:srgbClr val="9FC5E8"/>
                </a:solidFill>
                <a:latin typeface="Average"/>
                <a:ea typeface="Average"/>
                <a:cs typeface="Average"/>
                <a:sym typeface="Average"/>
              </a:endParaRPr>
            </a:p>
          </p:txBody>
        </p:sp>
      </p:grpSp>
      <p:grpSp>
        <p:nvGrpSpPr>
          <p:cNvPr id="859" name="Google Shape;859;p78"/>
          <p:cNvGrpSpPr/>
          <p:nvPr/>
        </p:nvGrpSpPr>
        <p:grpSpPr>
          <a:xfrm rot="1657396">
            <a:off x="7562386" y="3863350"/>
            <a:ext cx="1037498" cy="1097792"/>
            <a:chOff x="270045" y="3341556"/>
            <a:chExt cx="1037399" cy="1097687"/>
          </a:xfrm>
        </p:grpSpPr>
        <p:sp>
          <p:nvSpPr>
            <p:cNvPr id="860" name="Google Shape;860;p78"/>
            <p:cNvSpPr/>
            <p:nvPr/>
          </p:nvSpPr>
          <p:spPr>
            <a:xfrm>
              <a:off x="562550" y="4047175"/>
              <a:ext cx="126600" cy="114900"/>
            </a:xfrm>
            <a:prstGeom prst="flowChartSummingJunction">
              <a:avLst/>
            </a:prstGeom>
            <a:noFill/>
            <a:ln w="9525" cap="flat" cmpd="sng">
              <a:solidFill>
                <a:srgbClr val="9FC5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861" name="Google Shape;861;p78"/>
            <p:cNvCxnSpPr>
              <a:stCxn id="860" idx="0"/>
            </p:cNvCxnSpPr>
            <p:nvPr/>
          </p:nvCxnSpPr>
          <p:spPr>
            <a:xfrm rot="9141546" flipH="1">
              <a:off x="489390" y="3492326"/>
              <a:ext cx="285820" cy="518098"/>
            </a:xfrm>
            <a:prstGeom prst="straightConnector1">
              <a:avLst/>
            </a:prstGeom>
            <a:noFill/>
            <a:ln w="28575" cap="flat" cmpd="sng">
              <a:solidFill>
                <a:srgbClr val="9FC5E8"/>
              </a:solidFill>
              <a:prstDash val="solid"/>
              <a:round/>
              <a:headEnd type="none" w="med" len="med"/>
              <a:tailEnd type="triangle" w="med" len="med"/>
            </a:ln>
          </p:spPr>
        </p:cxnSp>
        <p:cxnSp>
          <p:nvCxnSpPr>
            <p:cNvPr id="862" name="Google Shape;862;p78"/>
            <p:cNvCxnSpPr>
              <a:stCxn id="860" idx="6"/>
            </p:cNvCxnSpPr>
            <p:nvPr/>
          </p:nvCxnSpPr>
          <p:spPr>
            <a:xfrm rot="-1657140">
              <a:off x="721410" y="3971200"/>
              <a:ext cx="510581" cy="264750"/>
            </a:xfrm>
            <a:prstGeom prst="straightConnector1">
              <a:avLst/>
            </a:prstGeom>
            <a:noFill/>
            <a:ln w="28575" cap="flat" cmpd="sng">
              <a:solidFill>
                <a:srgbClr val="9FC5E8"/>
              </a:solidFill>
              <a:prstDash val="solid"/>
              <a:round/>
              <a:headEnd type="none" w="med" len="med"/>
              <a:tailEnd type="triangle" w="med" len="med"/>
            </a:ln>
          </p:spPr>
        </p:cxnSp>
        <p:sp>
          <p:nvSpPr>
            <p:cNvPr id="863" name="Google Shape;863;p78"/>
            <p:cNvSpPr txBox="1"/>
            <p:nvPr/>
          </p:nvSpPr>
          <p:spPr>
            <a:xfrm>
              <a:off x="270045" y="3341556"/>
              <a:ext cx="369600" cy="375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rgbClr val="9FC5E8"/>
                  </a:solidFill>
                  <a:latin typeface="Average"/>
                  <a:ea typeface="Average"/>
                  <a:cs typeface="Average"/>
                  <a:sym typeface="Average"/>
                </a:rPr>
                <a:t>Y’</a:t>
              </a:r>
              <a:endParaRPr b="1">
                <a:solidFill>
                  <a:srgbClr val="9FC5E8"/>
                </a:solidFill>
                <a:latin typeface="Average"/>
                <a:ea typeface="Average"/>
                <a:cs typeface="Average"/>
                <a:sym typeface="Average"/>
              </a:endParaRPr>
            </a:p>
          </p:txBody>
        </p:sp>
        <p:sp>
          <p:nvSpPr>
            <p:cNvPr id="864" name="Google Shape;864;p78"/>
            <p:cNvSpPr txBox="1"/>
            <p:nvPr/>
          </p:nvSpPr>
          <p:spPr>
            <a:xfrm>
              <a:off x="971745" y="3729025"/>
              <a:ext cx="335700" cy="375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rgbClr val="9FC5E8"/>
                  </a:solidFill>
                  <a:latin typeface="Average"/>
                  <a:ea typeface="Average"/>
                  <a:cs typeface="Average"/>
                  <a:sym typeface="Average"/>
                </a:rPr>
                <a:t>Z’</a:t>
              </a:r>
              <a:endParaRPr b="1">
                <a:solidFill>
                  <a:srgbClr val="9FC5E8"/>
                </a:solidFill>
                <a:latin typeface="Average"/>
                <a:ea typeface="Average"/>
                <a:cs typeface="Average"/>
                <a:sym typeface="Average"/>
              </a:endParaRPr>
            </a:p>
          </p:txBody>
        </p:sp>
        <p:sp>
          <p:nvSpPr>
            <p:cNvPr id="865" name="Google Shape;865;p78"/>
            <p:cNvSpPr txBox="1"/>
            <p:nvPr/>
          </p:nvSpPr>
          <p:spPr>
            <a:xfrm>
              <a:off x="325222" y="4063643"/>
              <a:ext cx="363000" cy="375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rgbClr val="9FC5E8"/>
                  </a:solidFill>
                  <a:latin typeface="Average"/>
                  <a:ea typeface="Average"/>
                  <a:cs typeface="Average"/>
                  <a:sym typeface="Average"/>
                </a:rPr>
                <a:t>X’</a:t>
              </a:r>
              <a:endParaRPr b="1">
                <a:solidFill>
                  <a:srgbClr val="9FC5E8"/>
                </a:solidFill>
                <a:latin typeface="Average"/>
                <a:ea typeface="Average"/>
                <a:cs typeface="Average"/>
                <a:sym typeface="Average"/>
              </a:endParaRPr>
            </a:p>
          </p:txBody>
        </p:sp>
      </p:gr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869"/>
        <p:cNvGrpSpPr/>
        <p:nvPr/>
      </p:nvGrpSpPr>
      <p:grpSpPr>
        <a:xfrm>
          <a:off x="0" y="0"/>
          <a:ext cx="0" cy="0"/>
          <a:chOff x="0" y="0"/>
          <a:chExt cx="0" cy="0"/>
        </a:xfrm>
      </p:grpSpPr>
      <p:sp>
        <p:nvSpPr>
          <p:cNvPr id="870" name="Google Shape;870;p79"/>
          <p:cNvSpPr txBox="1">
            <a:spLocks noGrp="1"/>
          </p:cNvSpPr>
          <p:nvPr>
            <p:ph type="title"/>
          </p:nvPr>
        </p:nvSpPr>
        <p:spPr>
          <a:xfrm>
            <a:off x="346050" y="8367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Optics Expected Results &amp; Model Verification</a:t>
            </a:r>
            <a:endParaRPr/>
          </a:p>
        </p:txBody>
      </p:sp>
      <p:sp>
        <p:nvSpPr>
          <p:cNvPr id="871" name="Google Shape;871;p79"/>
          <p:cNvSpPr txBox="1">
            <a:spLocks noGrp="1"/>
          </p:cNvSpPr>
          <p:nvPr>
            <p:ph type="body" idx="1"/>
          </p:nvPr>
        </p:nvSpPr>
        <p:spPr>
          <a:xfrm>
            <a:off x="311700" y="1152475"/>
            <a:ext cx="8520600" cy="14568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Preliminary test results indicate surface quality the OAP mirror is near manufacturers claimed performance</a:t>
            </a:r>
            <a:endParaRPr/>
          </a:p>
          <a:p>
            <a:pPr marL="457200" lvl="0" indent="-342900" algn="l" rtl="0">
              <a:spcBef>
                <a:spcPts val="0"/>
              </a:spcBef>
              <a:spcAft>
                <a:spcPts val="0"/>
              </a:spcAft>
              <a:buSzPts val="1800"/>
              <a:buChar char="●"/>
            </a:pPr>
            <a:r>
              <a:rPr lang="en"/>
              <a:t>MTF measured by DynaFiz interferometer compared to MTF predicted by Zemax</a:t>
            </a:r>
            <a:endParaRPr/>
          </a:p>
        </p:txBody>
      </p:sp>
      <p:sp>
        <p:nvSpPr>
          <p:cNvPr id="872" name="Google Shape;872;p79"/>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66</a:t>
            </a:fld>
            <a:endParaRPr/>
          </a:p>
        </p:txBody>
      </p:sp>
      <p:pic>
        <p:nvPicPr>
          <p:cNvPr id="873" name="Google Shape;873;p79"/>
          <p:cNvPicPr preferRelativeResize="0"/>
          <p:nvPr/>
        </p:nvPicPr>
        <p:blipFill>
          <a:blip r:embed="rId3" cstate="print">
            <a:alphaModFix/>
            <a:extLst>
              <a:ext uri="{28A0092B-C50C-407E-A947-70E740481C1C}">
                <a14:useLocalDpi xmlns:a14="http://schemas.microsoft.com/office/drawing/2010/main"/>
              </a:ext>
            </a:extLst>
          </a:blip>
          <a:stretch>
            <a:fillRect/>
          </a:stretch>
        </p:blipFill>
        <p:spPr>
          <a:xfrm>
            <a:off x="193675" y="2886537"/>
            <a:ext cx="2579343" cy="1749275"/>
          </a:xfrm>
          <a:prstGeom prst="rect">
            <a:avLst/>
          </a:prstGeom>
          <a:noFill/>
          <a:ln>
            <a:noFill/>
          </a:ln>
        </p:spPr>
      </p:pic>
      <p:pic>
        <p:nvPicPr>
          <p:cNvPr id="874" name="Google Shape;874;p79"/>
          <p:cNvPicPr preferRelativeResize="0"/>
          <p:nvPr/>
        </p:nvPicPr>
        <p:blipFill>
          <a:blip r:embed="rId4" cstate="print">
            <a:alphaModFix/>
            <a:extLst>
              <a:ext uri="{28A0092B-C50C-407E-A947-70E740481C1C}">
                <a14:useLocalDpi xmlns:a14="http://schemas.microsoft.com/office/drawing/2010/main"/>
              </a:ext>
            </a:extLst>
          </a:blip>
          <a:stretch>
            <a:fillRect/>
          </a:stretch>
        </p:blipFill>
        <p:spPr>
          <a:xfrm>
            <a:off x="3088963" y="2970277"/>
            <a:ext cx="2697676" cy="1665548"/>
          </a:xfrm>
          <a:prstGeom prst="rect">
            <a:avLst/>
          </a:prstGeom>
          <a:noFill/>
          <a:ln>
            <a:noFill/>
          </a:ln>
        </p:spPr>
      </p:pic>
      <p:sp>
        <p:nvSpPr>
          <p:cNvPr id="875" name="Google Shape;875;p79"/>
          <p:cNvSpPr/>
          <p:nvPr/>
        </p:nvSpPr>
        <p:spPr>
          <a:xfrm>
            <a:off x="512625" y="2254575"/>
            <a:ext cx="4304100" cy="479100"/>
          </a:xfrm>
          <a:prstGeom prst="roundRect">
            <a:avLst>
              <a:gd name="adj" fmla="val 16667"/>
            </a:avLst>
          </a:prstGeom>
          <a:solidFill>
            <a:srgbClr val="7EE4D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600">
                <a:latin typeface="Average"/>
                <a:ea typeface="Average"/>
                <a:cs typeface="Average"/>
                <a:sym typeface="Average"/>
              </a:rPr>
              <a:t>ZEMAX MTF Model Closely Approx. Interferometer Measurements</a:t>
            </a:r>
            <a:endParaRPr sz="1600">
              <a:latin typeface="Average"/>
              <a:ea typeface="Average"/>
              <a:cs typeface="Average"/>
              <a:sym typeface="Average"/>
            </a:endParaRPr>
          </a:p>
        </p:txBody>
      </p:sp>
      <p:sp>
        <p:nvSpPr>
          <p:cNvPr id="876" name="Google Shape;876;p79"/>
          <p:cNvSpPr txBox="1">
            <a:spLocks noGrp="1"/>
          </p:cNvSpPr>
          <p:nvPr>
            <p:ph type="body" idx="1"/>
          </p:nvPr>
        </p:nvSpPr>
        <p:spPr>
          <a:xfrm>
            <a:off x="346050" y="4635825"/>
            <a:ext cx="8408100" cy="4791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200"/>
              <a:t>Left - OAP Wavefront Error			Center - Preliminary Test MTF Output		Right - Zemax MTF Comparison</a:t>
            </a:r>
            <a:endParaRPr sz="1200"/>
          </a:p>
        </p:txBody>
      </p:sp>
      <p:pic>
        <p:nvPicPr>
          <p:cNvPr id="877" name="Google Shape;877;p79"/>
          <p:cNvPicPr preferRelativeResize="0"/>
          <p:nvPr/>
        </p:nvPicPr>
        <p:blipFill>
          <a:blip r:embed="rId5" cstate="print">
            <a:alphaModFix/>
            <a:extLst>
              <a:ext uri="{28A0092B-C50C-407E-A947-70E740481C1C}">
                <a14:useLocalDpi xmlns:a14="http://schemas.microsoft.com/office/drawing/2010/main"/>
              </a:ext>
            </a:extLst>
          </a:blip>
          <a:stretch>
            <a:fillRect/>
          </a:stretch>
        </p:blipFill>
        <p:spPr>
          <a:xfrm>
            <a:off x="6049025" y="2970275"/>
            <a:ext cx="2904092" cy="1665550"/>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881"/>
        <p:cNvGrpSpPr/>
        <p:nvPr/>
      </p:nvGrpSpPr>
      <p:grpSpPr>
        <a:xfrm>
          <a:off x="0" y="0"/>
          <a:ext cx="0" cy="0"/>
          <a:chOff x="0" y="0"/>
          <a:chExt cx="0" cy="0"/>
        </a:xfrm>
      </p:grpSpPr>
      <p:sp>
        <p:nvSpPr>
          <p:cNvPr id="882" name="Google Shape;882;p80"/>
          <p:cNvSpPr txBox="1">
            <a:spLocks noGrp="1"/>
          </p:cNvSpPr>
          <p:nvPr>
            <p:ph type="title"/>
          </p:nvPr>
        </p:nvSpPr>
        <p:spPr>
          <a:xfrm>
            <a:off x="311700" y="8367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Integration Testing</a:t>
            </a:r>
            <a:endParaRPr/>
          </a:p>
        </p:txBody>
      </p:sp>
      <p:sp>
        <p:nvSpPr>
          <p:cNvPr id="883" name="Google Shape;883;p80"/>
          <p:cNvSpPr txBox="1">
            <a:spLocks noGrp="1"/>
          </p:cNvSpPr>
          <p:nvPr>
            <p:ph type="body" idx="1"/>
          </p:nvPr>
        </p:nvSpPr>
        <p:spPr>
          <a:xfrm>
            <a:off x="5190550" y="2137088"/>
            <a:ext cx="3848400" cy="10632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sz="1800"/>
              <a:t>Testing wavelength: 1020 nm</a:t>
            </a:r>
            <a:endParaRPr sz="1800"/>
          </a:p>
          <a:p>
            <a:pPr marL="457200" lvl="0" indent="-342900" algn="l" rtl="0">
              <a:spcBef>
                <a:spcPts val="0"/>
              </a:spcBef>
              <a:spcAft>
                <a:spcPts val="0"/>
              </a:spcAft>
              <a:buSzPts val="1800"/>
              <a:buChar char="●"/>
            </a:pPr>
            <a:r>
              <a:rPr lang="en" sz="1800"/>
              <a:t>Compare max value to literature</a:t>
            </a:r>
            <a:endParaRPr sz="1800"/>
          </a:p>
          <a:p>
            <a:pPr marL="457200" lvl="0" indent="-342900" algn="l" rtl="0">
              <a:spcBef>
                <a:spcPts val="0"/>
              </a:spcBef>
              <a:spcAft>
                <a:spcPts val="0"/>
              </a:spcAft>
              <a:buSzPts val="1800"/>
              <a:buChar char="●"/>
            </a:pPr>
            <a:r>
              <a:rPr lang="en" sz="1800"/>
              <a:t>Validate value with scientists </a:t>
            </a:r>
            <a:endParaRPr sz="1800"/>
          </a:p>
        </p:txBody>
      </p:sp>
      <p:sp>
        <p:nvSpPr>
          <p:cNvPr id="884" name="Google Shape;884;p80"/>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67</a:t>
            </a:fld>
            <a:endParaRPr/>
          </a:p>
        </p:txBody>
      </p:sp>
      <p:pic>
        <p:nvPicPr>
          <p:cNvPr id="885" name="Google Shape;885;p80"/>
          <p:cNvPicPr preferRelativeResize="0"/>
          <p:nvPr/>
        </p:nvPicPr>
        <p:blipFill rotWithShape="1">
          <a:blip r:embed="rId3" cstate="print">
            <a:alphaModFix/>
            <a:extLst>
              <a:ext uri="{28A0092B-C50C-407E-A947-70E740481C1C}">
                <a14:useLocalDpi xmlns:a14="http://schemas.microsoft.com/office/drawing/2010/main"/>
              </a:ext>
            </a:extLst>
          </a:blip>
          <a:srcRect l="2439"/>
          <a:stretch/>
        </p:blipFill>
        <p:spPr>
          <a:xfrm>
            <a:off x="311700" y="1406275"/>
            <a:ext cx="4998701" cy="2609550"/>
          </a:xfrm>
          <a:prstGeom prst="rect">
            <a:avLst/>
          </a:prstGeom>
          <a:noFill/>
          <a:ln>
            <a:noFill/>
          </a:ln>
        </p:spPr>
      </p:pic>
      <p:sp>
        <p:nvSpPr>
          <p:cNvPr id="886" name="Google Shape;886;p80"/>
          <p:cNvSpPr/>
          <p:nvPr/>
        </p:nvSpPr>
        <p:spPr>
          <a:xfrm>
            <a:off x="5832700" y="3369200"/>
            <a:ext cx="2564100" cy="979800"/>
          </a:xfrm>
          <a:prstGeom prst="roundRect">
            <a:avLst>
              <a:gd name="adj" fmla="val 16667"/>
            </a:avLst>
          </a:prstGeom>
          <a:solidFill>
            <a:srgbClr val="7EE4D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600">
                <a:latin typeface="Average"/>
                <a:ea typeface="Average"/>
                <a:cs typeface="Average"/>
                <a:sym typeface="Average"/>
              </a:rPr>
              <a:t>Verifies FR 1</a:t>
            </a:r>
            <a:endParaRPr sz="1600">
              <a:latin typeface="Average"/>
              <a:ea typeface="Average"/>
              <a:cs typeface="Average"/>
              <a:sym typeface="Average"/>
            </a:endParaRPr>
          </a:p>
        </p:txBody>
      </p:sp>
      <p:sp>
        <p:nvSpPr>
          <p:cNvPr id="887" name="Google Shape;887;p80"/>
          <p:cNvSpPr txBox="1">
            <a:spLocks noGrp="1"/>
          </p:cNvSpPr>
          <p:nvPr>
            <p:ph type="body" idx="1"/>
          </p:nvPr>
        </p:nvSpPr>
        <p:spPr>
          <a:xfrm>
            <a:off x="1732925" y="958368"/>
            <a:ext cx="2680200" cy="4848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sz="1800">
                <a:solidFill>
                  <a:srgbClr val="FFFFFF"/>
                </a:solidFill>
              </a:rPr>
              <a:t>Spectral Irradiance</a:t>
            </a:r>
            <a:endParaRPr sz="1800">
              <a:solidFill>
                <a:srgbClr val="FFFFFF"/>
              </a:solidFill>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891"/>
        <p:cNvGrpSpPr/>
        <p:nvPr/>
      </p:nvGrpSpPr>
      <p:grpSpPr>
        <a:xfrm>
          <a:off x="0" y="0"/>
          <a:ext cx="0" cy="0"/>
          <a:chOff x="0" y="0"/>
          <a:chExt cx="0" cy="0"/>
        </a:xfrm>
      </p:grpSpPr>
      <p:sp>
        <p:nvSpPr>
          <p:cNvPr id="892" name="Google Shape;892;p81"/>
          <p:cNvSpPr txBox="1">
            <a:spLocks noGrp="1"/>
          </p:cNvSpPr>
          <p:nvPr>
            <p:ph type="title"/>
          </p:nvPr>
        </p:nvSpPr>
        <p:spPr>
          <a:xfrm>
            <a:off x="311700" y="8367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Reproducibility, SNR, &amp; Temperature Verification</a:t>
            </a:r>
            <a:endParaRPr/>
          </a:p>
        </p:txBody>
      </p:sp>
      <p:sp>
        <p:nvSpPr>
          <p:cNvPr id="893" name="Google Shape;893;p81"/>
          <p:cNvSpPr txBox="1">
            <a:spLocks noGrp="1"/>
          </p:cNvSpPr>
          <p:nvPr>
            <p:ph type="body" idx="2"/>
          </p:nvPr>
        </p:nvSpPr>
        <p:spPr>
          <a:xfrm>
            <a:off x="5829550" y="1412950"/>
            <a:ext cx="3209400" cy="2852400"/>
          </a:xfrm>
          <a:prstGeom prst="rect">
            <a:avLst/>
          </a:prstGeom>
        </p:spPr>
        <p:txBody>
          <a:bodyPr spcFirstLastPara="1" wrap="square" lIns="91425" tIns="91425" rIns="91425" bIns="91425" anchor="t" anchorCtr="0">
            <a:noAutofit/>
          </a:bodyPr>
          <a:lstStyle/>
          <a:p>
            <a:pPr marL="457200" lvl="0" indent="-342900" algn="l" rtl="0">
              <a:lnSpc>
                <a:spcPct val="100000"/>
              </a:lnSpc>
              <a:spcBef>
                <a:spcPts val="0"/>
              </a:spcBef>
              <a:spcAft>
                <a:spcPts val="0"/>
              </a:spcAft>
              <a:buSzPts val="1800"/>
              <a:buChar char="●"/>
            </a:pPr>
            <a:r>
              <a:rPr lang="en" sz="1800"/>
              <a:t>Simulate attenuation of source signal </a:t>
            </a:r>
            <a:endParaRPr sz="1800"/>
          </a:p>
          <a:p>
            <a:pPr marL="457200" lvl="0" indent="-342900" algn="l" rtl="0">
              <a:spcBef>
                <a:spcPts val="1000"/>
              </a:spcBef>
              <a:spcAft>
                <a:spcPts val="0"/>
              </a:spcAft>
              <a:buSzPts val="1800"/>
              <a:buChar char="●"/>
            </a:pPr>
            <a:r>
              <a:rPr lang="en" sz="1800"/>
              <a:t>Compare gathered data to expected results for multiple tests</a:t>
            </a:r>
            <a:endParaRPr sz="1800"/>
          </a:p>
          <a:p>
            <a:pPr marL="457200" lvl="0" indent="-342900" algn="l" rtl="0">
              <a:spcBef>
                <a:spcPts val="1000"/>
              </a:spcBef>
              <a:spcAft>
                <a:spcPts val="0"/>
              </a:spcAft>
              <a:buSzPts val="1800"/>
              <a:buChar char="●"/>
            </a:pPr>
            <a:r>
              <a:rPr lang="en" sz="1800"/>
              <a:t>Check that data is stable over time and monitor the temperature of the system</a:t>
            </a:r>
            <a:endParaRPr sz="1400"/>
          </a:p>
          <a:p>
            <a:pPr marL="0" lvl="0" indent="0" algn="l" rtl="0">
              <a:spcBef>
                <a:spcPts val="0"/>
              </a:spcBef>
              <a:spcAft>
                <a:spcPts val="1600"/>
              </a:spcAft>
              <a:buNone/>
            </a:pPr>
            <a:endParaRPr sz="1800"/>
          </a:p>
        </p:txBody>
      </p:sp>
      <p:sp>
        <p:nvSpPr>
          <p:cNvPr id="894" name="Google Shape;894;p81"/>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68</a:t>
            </a:fld>
            <a:endParaRPr/>
          </a:p>
        </p:txBody>
      </p:sp>
      <p:pic>
        <p:nvPicPr>
          <p:cNvPr id="895" name="Google Shape;895;p81"/>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226500" y="1412950"/>
            <a:ext cx="5513648" cy="2702274"/>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899"/>
        <p:cNvGrpSpPr/>
        <p:nvPr/>
      </p:nvGrpSpPr>
      <p:grpSpPr>
        <a:xfrm>
          <a:off x="0" y="0"/>
          <a:ext cx="0" cy="0"/>
          <a:chOff x="0" y="0"/>
          <a:chExt cx="0" cy="0"/>
        </a:xfrm>
      </p:grpSpPr>
      <p:sp>
        <p:nvSpPr>
          <p:cNvPr id="900" name="Google Shape;900;p82"/>
          <p:cNvSpPr txBox="1">
            <a:spLocks noGrp="1"/>
          </p:cNvSpPr>
          <p:nvPr>
            <p:ph type="title"/>
          </p:nvPr>
        </p:nvSpPr>
        <p:spPr>
          <a:xfrm>
            <a:off x="311700" y="8367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Final Integration Testing</a:t>
            </a:r>
            <a:endParaRPr/>
          </a:p>
        </p:txBody>
      </p:sp>
      <p:sp>
        <p:nvSpPr>
          <p:cNvPr id="901" name="Google Shape;901;p82"/>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69</a:t>
            </a:fld>
            <a:endParaRPr/>
          </a:p>
        </p:txBody>
      </p:sp>
      <p:pic>
        <p:nvPicPr>
          <p:cNvPr id="902" name="Google Shape;902;p82"/>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340188" y="3379275"/>
            <a:ext cx="4051150" cy="1695325"/>
          </a:xfrm>
          <a:prstGeom prst="rect">
            <a:avLst/>
          </a:prstGeom>
          <a:noFill/>
          <a:ln>
            <a:noFill/>
          </a:ln>
        </p:spPr>
      </p:pic>
      <p:sp>
        <p:nvSpPr>
          <p:cNvPr id="903" name="Google Shape;903;p82"/>
          <p:cNvSpPr txBox="1"/>
          <p:nvPr/>
        </p:nvSpPr>
        <p:spPr>
          <a:xfrm>
            <a:off x="-113125" y="4907075"/>
            <a:ext cx="319500" cy="309300"/>
          </a:xfrm>
          <a:prstGeom prst="rect">
            <a:avLst/>
          </a:prstGeom>
          <a:solidFill>
            <a:srgbClr val="FFFFFF"/>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Average"/>
              <a:ea typeface="Average"/>
              <a:cs typeface="Average"/>
              <a:sym typeface="Average"/>
            </a:endParaRPr>
          </a:p>
        </p:txBody>
      </p:sp>
      <p:sp>
        <p:nvSpPr>
          <p:cNvPr id="904" name="Google Shape;904;p82"/>
          <p:cNvSpPr txBox="1">
            <a:spLocks noGrp="1"/>
          </p:cNvSpPr>
          <p:nvPr>
            <p:ph type="body" idx="1"/>
          </p:nvPr>
        </p:nvSpPr>
        <p:spPr>
          <a:xfrm>
            <a:off x="4939825" y="863550"/>
            <a:ext cx="3999900" cy="3817500"/>
          </a:xfrm>
          <a:prstGeom prst="rect">
            <a:avLst/>
          </a:prstGeom>
        </p:spPr>
        <p:txBody>
          <a:bodyPr spcFirstLastPara="1" wrap="square" lIns="91425" tIns="91425" rIns="91425" bIns="91425" anchor="t" anchorCtr="0">
            <a:noAutofit/>
          </a:bodyPr>
          <a:lstStyle/>
          <a:p>
            <a:pPr marL="457200" lvl="0" indent="-330200" algn="l" rtl="0">
              <a:spcBef>
                <a:spcPts val="0"/>
              </a:spcBef>
              <a:spcAft>
                <a:spcPts val="0"/>
              </a:spcAft>
              <a:buSzPts val="1600"/>
              <a:buChar char="●"/>
            </a:pPr>
            <a:r>
              <a:rPr lang="en" sz="1600"/>
              <a:t>Perform test over multiple clear days </a:t>
            </a:r>
            <a:endParaRPr sz="1600"/>
          </a:p>
          <a:p>
            <a:pPr marL="914400" lvl="1" indent="-317500" algn="l" rtl="0">
              <a:spcBef>
                <a:spcPts val="0"/>
              </a:spcBef>
              <a:spcAft>
                <a:spcPts val="0"/>
              </a:spcAft>
              <a:buSzPts val="1400"/>
              <a:buChar char="○"/>
            </a:pPr>
            <a:r>
              <a:rPr lang="en" sz="1400"/>
              <a:t>In front of AERO</a:t>
            </a:r>
            <a:endParaRPr sz="1400"/>
          </a:p>
          <a:p>
            <a:pPr marL="457200" lvl="0" indent="-330200" algn="l" rtl="0">
              <a:spcBef>
                <a:spcPts val="0"/>
              </a:spcBef>
              <a:spcAft>
                <a:spcPts val="0"/>
              </a:spcAft>
              <a:buSzPts val="1600"/>
              <a:buChar char="●"/>
            </a:pPr>
            <a:r>
              <a:rPr lang="en" sz="1600"/>
              <a:t>Mount NanoSAM on solar tracker &amp; tripod </a:t>
            </a:r>
            <a:endParaRPr sz="1600"/>
          </a:p>
          <a:p>
            <a:pPr marL="457200" lvl="0" indent="-330200" algn="l" rtl="0">
              <a:spcBef>
                <a:spcPts val="0"/>
              </a:spcBef>
              <a:spcAft>
                <a:spcPts val="0"/>
              </a:spcAft>
              <a:buSzPts val="1600"/>
              <a:buChar char="●"/>
            </a:pPr>
            <a:r>
              <a:rPr lang="en" sz="1600"/>
              <a:t>Powered by battery pack</a:t>
            </a:r>
            <a:endParaRPr sz="1600"/>
          </a:p>
          <a:p>
            <a:pPr marL="457200" lvl="0" indent="-330200" algn="l" rtl="0">
              <a:spcBef>
                <a:spcPts val="0"/>
              </a:spcBef>
              <a:spcAft>
                <a:spcPts val="0"/>
              </a:spcAft>
              <a:buSzPts val="1600"/>
              <a:buChar char="●"/>
            </a:pPr>
            <a:r>
              <a:rPr lang="en" sz="1600"/>
              <a:t>Turn off solar tracker after solar noon</a:t>
            </a:r>
            <a:endParaRPr sz="1600"/>
          </a:p>
          <a:p>
            <a:pPr marL="457200" lvl="0" indent="-330200" algn="l" rtl="0">
              <a:spcBef>
                <a:spcPts val="0"/>
              </a:spcBef>
              <a:spcAft>
                <a:spcPts val="0"/>
              </a:spcAft>
              <a:buSzPts val="1600"/>
              <a:buChar char="●"/>
            </a:pPr>
            <a:r>
              <a:rPr lang="en" sz="1600"/>
              <a:t>Data downloaded to laptop for post-processing</a:t>
            </a:r>
            <a:endParaRPr sz="1600"/>
          </a:p>
          <a:p>
            <a:pPr marL="457200" lvl="0" indent="-330200" algn="l" rtl="0">
              <a:spcBef>
                <a:spcPts val="0"/>
              </a:spcBef>
              <a:spcAft>
                <a:spcPts val="0"/>
              </a:spcAft>
              <a:buSzPts val="1600"/>
              <a:buChar char="●"/>
            </a:pPr>
            <a:r>
              <a:rPr lang="en" sz="1600"/>
              <a:t>Use Langley extrapolation method to determine irradiance for zero air mass</a:t>
            </a:r>
            <a:endParaRPr sz="1600"/>
          </a:p>
          <a:p>
            <a:pPr marL="457200" lvl="0" indent="-330200" algn="l" rtl="0">
              <a:spcBef>
                <a:spcPts val="0"/>
              </a:spcBef>
              <a:spcAft>
                <a:spcPts val="0"/>
              </a:spcAft>
              <a:buSzPts val="1600"/>
              <a:buChar char="●"/>
            </a:pPr>
            <a:r>
              <a:rPr lang="en" sz="1600"/>
              <a:t>Use 1st test to determine threshold voltage for data capture loop condition</a:t>
            </a:r>
            <a:endParaRPr sz="1600"/>
          </a:p>
        </p:txBody>
      </p:sp>
      <p:pic>
        <p:nvPicPr>
          <p:cNvPr id="905" name="Google Shape;905;p82"/>
          <p:cNvPicPr preferRelativeResize="0"/>
          <p:nvPr/>
        </p:nvPicPr>
        <p:blipFill>
          <a:blip r:embed="rId4" cstate="print">
            <a:alphaModFix/>
            <a:extLst>
              <a:ext uri="{28A0092B-C50C-407E-A947-70E740481C1C}">
                <a14:useLocalDpi xmlns:a14="http://schemas.microsoft.com/office/drawing/2010/main"/>
              </a:ext>
            </a:extLst>
          </a:blip>
          <a:stretch>
            <a:fillRect/>
          </a:stretch>
        </p:blipFill>
        <p:spPr>
          <a:xfrm>
            <a:off x="152400" y="808775"/>
            <a:ext cx="4426720" cy="2486999"/>
          </a:xfrm>
          <a:prstGeom prst="rect">
            <a:avLst/>
          </a:prstGeom>
          <a:noFill/>
          <a:ln>
            <a:noFill/>
          </a:ln>
        </p:spPr>
      </p:pic>
      <p:pic>
        <p:nvPicPr>
          <p:cNvPr id="906" name="Google Shape;906;p82"/>
          <p:cNvPicPr preferRelativeResize="0"/>
          <p:nvPr/>
        </p:nvPicPr>
        <p:blipFill>
          <a:blip r:embed="rId5" cstate="print">
            <a:alphaModFix/>
            <a:extLst>
              <a:ext uri="{28A0092B-C50C-407E-A947-70E740481C1C}">
                <a14:useLocalDpi xmlns:a14="http://schemas.microsoft.com/office/drawing/2010/main"/>
              </a:ext>
            </a:extLst>
          </a:blip>
          <a:stretch>
            <a:fillRect/>
          </a:stretch>
        </p:blipFill>
        <p:spPr>
          <a:xfrm>
            <a:off x="9300426" y="1041775"/>
            <a:ext cx="3922524" cy="2211051"/>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19"/>
          <p:cNvSpPr txBox="1">
            <a:spLocks noGrp="1"/>
          </p:cNvSpPr>
          <p:nvPr>
            <p:ph type="title"/>
          </p:nvPr>
        </p:nvSpPr>
        <p:spPr>
          <a:xfrm>
            <a:off x="346050" y="8367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Specific Objectives</a:t>
            </a:r>
            <a:endParaRPr/>
          </a:p>
        </p:txBody>
      </p:sp>
      <p:sp>
        <p:nvSpPr>
          <p:cNvPr id="133" name="Google Shape;133;p19"/>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7</a:t>
            </a:fld>
            <a:endParaRPr/>
          </a:p>
        </p:txBody>
      </p:sp>
      <p:graphicFrame>
        <p:nvGraphicFramePr>
          <p:cNvPr id="134" name="Google Shape;134;p19"/>
          <p:cNvGraphicFramePr/>
          <p:nvPr/>
        </p:nvGraphicFramePr>
        <p:xfrm>
          <a:off x="158525" y="803550"/>
          <a:ext cx="3000000" cy="3000000"/>
        </p:xfrm>
        <a:graphic>
          <a:graphicData uri="http://schemas.openxmlformats.org/drawingml/2006/table">
            <a:tbl>
              <a:tblPr>
                <a:noFill/>
                <a:tableStyleId>{AF388F0D-4368-441D-B308-41BFA6E224ED}</a:tableStyleId>
              </a:tblPr>
              <a:tblGrid>
                <a:gridCol w="1438925">
                  <a:extLst>
                    <a:ext uri="{9D8B030D-6E8A-4147-A177-3AD203B41FA5}">
                      <a16:colId xmlns:a16="http://schemas.microsoft.com/office/drawing/2014/main" val="20000"/>
                    </a:ext>
                  </a:extLst>
                </a:gridCol>
                <a:gridCol w="2077725">
                  <a:extLst>
                    <a:ext uri="{9D8B030D-6E8A-4147-A177-3AD203B41FA5}">
                      <a16:colId xmlns:a16="http://schemas.microsoft.com/office/drawing/2014/main" val="20001"/>
                    </a:ext>
                  </a:extLst>
                </a:gridCol>
                <a:gridCol w="2655150">
                  <a:extLst>
                    <a:ext uri="{9D8B030D-6E8A-4147-A177-3AD203B41FA5}">
                      <a16:colId xmlns:a16="http://schemas.microsoft.com/office/drawing/2014/main" val="20002"/>
                    </a:ext>
                  </a:extLst>
                </a:gridCol>
                <a:gridCol w="2655150">
                  <a:extLst>
                    <a:ext uri="{9D8B030D-6E8A-4147-A177-3AD203B41FA5}">
                      <a16:colId xmlns:a16="http://schemas.microsoft.com/office/drawing/2014/main" val="20003"/>
                    </a:ext>
                  </a:extLst>
                </a:gridCol>
              </a:tblGrid>
              <a:tr h="230450">
                <a:tc>
                  <a:txBody>
                    <a:bodyPr/>
                    <a:lstStyle/>
                    <a:p>
                      <a:pPr marL="0" lvl="0" indent="0" algn="ctr" rtl="0">
                        <a:spcBef>
                          <a:spcPts val="0"/>
                        </a:spcBef>
                        <a:spcAft>
                          <a:spcPts val="0"/>
                        </a:spcAft>
                        <a:buNone/>
                      </a:pPr>
                      <a:r>
                        <a:rPr lang="en" sz="1600" b="1">
                          <a:latin typeface="Average"/>
                          <a:ea typeface="Average"/>
                          <a:cs typeface="Average"/>
                          <a:sym typeface="Average"/>
                        </a:rPr>
                        <a:t>Objectives</a:t>
                      </a:r>
                      <a:endParaRPr sz="1600" b="1">
                        <a:latin typeface="Average"/>
                        <a:ea typeface="Average"/>
                        <a:cs typeface="Average"/>
                        <a:sym typeface="Average"/>
                      </a:endParaRPr>
                    </a:p>
                  </a:txBody>
                  <a:tcPr marL="18275" marR="18275" marT="18275" marB="18275" anchor="ctr">
                    <a:lnB w="9525" cap="flat" cmpd="sng">
                      <a:solidFill>
                        <a:schemeClr val="dk2"/>
                      </a:solidFill>
                      <a:prstDash val="solid"/>
                      <a:round/>
                      <a:headEnd type="none" w="sm" len="sm"/>
                      <a:tailEnd type="none" w="sm" len="sm"/>
                    </a:lnB>
                    <a:solidFill>
                      <a:srgbClr val="D9EAD3"/>
                    </a:solidFill>
                  </a:tcPr>
                </a:tc>
                <a:tc>
                  <a:txBody>
                    <a:bodyPr/>
                    <a:lstStyle/>
                    <a:p>
                      <a:pPr marL="0" lvl="0" indent="0" algn="ctr" rtl="0">
                        <a:spcBef>
                          <a:spcPts val="0"/>
                        </a:spcBef>
                        <a:spcAft>
                          <a:spcPts val="0"/>
                        </a:spcAft>
                        <a:buNone/>
                      </a:pPr>
                      <a:r>
                        <a:rPr lang="en" sz="1600" b="1">
                          <a:latin typeface="Average"/>
                          <a:ea typeface="Average"/>
                          <a:cs typeface="Average"/>
                          <a:sym typeface="Average"/>
                        </a:rPr>
                        <a:t>Level 1</a:t>
                      </a:r>
                      <a:endParaRPr sz="1600" b="1">
                        <a:latin typeface="Average"/>
                        <a:ea typeface="Average"/>
                        <a:cs typeface="Average"/>
                        <a:sym typeface="Average"/>
                      </a:endParaRPr>
                    </a:p>
                  </a:txBody>
                  <a:tcPr marL="18275" marR="18275" marT="18275" marB="18275" anchor="ctr">
                    <a:solidFill>
                      <a:srgbClr val="D9EAD3"/>
                    </a:solidFill>
                  </a:tcPr>
                </a:tc>
                <a:tc>
                  <a:txBody>
                    <a:bodyPr/>
                    <a:lstStyle/>
                    <a:p>
                      <a:pPr marL="0" lvl="0" indent="0" algn="ctr" rtl="0">
                        <a:spcBef>
                          <a:spcPts val="0"/>
                        </a:spcBef>
                        <a:spcAft>
                          <a:spcPts val="0"/>
                        </a:spcAft>
                        <a:buNone/>
                      </a:pPr>
                      <a:r>
                        <a:rPr lang="en" sz="1600" b="1">
                          <a:latin typeface="Average"/>
                          <a:ea typeface="Average"/>
                          <a:cs typeface="Average"/>
                          <a:sym typeface="Average"/>
                        </a:rPr>
                        <a:t>Level 2</a:t>
                      </a:r>
                      <a:endParaRPr sz="1600" b="1">
                        <a:latin typeface="Average"/>
                        <a:ea typeface="Average"/>
                        <a:cs typeface="Average"/>
                        <a:sym typeface="Average"/>
                      </a:endParaRPr>
                    </a:p>
                  </a:txBody>
                  <a:tcPr marL="18275" marR="18275" marT="18275" marB="18275" anchor="ctr">
                    <a:solidFill>
                      <a:srgbClr val="D9EAD3"/>
                    </a:solidFill>
                  </a:tcPr>
                </a:tc>
                <a:tc>
                  <a:txBody>
                    <a:bodyPr/>
                    <a:lstStyle/>
                    <a:p>
                      <a:pPr marL="0" lvl="0" indent="0" algn="ctr" rtl="0">
                        <a:spcBef>
                          <a:spcPts val="0"/>
                        </a:spcBef>
                        <a:spcAft>
                          <a:spcPts val="0"/>
                        </a:spcAft>
                        <a:buNone/>
                      </a:pPr>
                      <a:r>
                        <a:rPr lang="en" sz="1600" b="1">
                          <a:latin typeface="Average"/>
                          <a:ea typeface="Average"/>
                          <a:cs typeface="Average"/>
                          <a:sym typeface="Average"/>
                        </a:rPr>
                        <a:t>Level 3 </a:t>
                      </a:r>
                      <a:endParaRPr sz="1600" b="1">
                        <a:latin typeface="Average"/>
                        <a:ea typeface="Average"/>
                        <a:cs typeface="Average"/>
                        <a:sym typeface="Average"/>
                      </a:endParaRPr>
                    </a:p>
                  </a:txBody>
                  <a:tcPr marL="18275" marR="18275" marT="18275" marB="18275" anchor="ctr">
                    <a:solidFill>
                      <a:srgbClr val="D9EAD3"/>
                    </a:solidFill>
                  </a:tcPr>
                </a:tc>
                <a:extLst>
                  <a:ext uri="{0D108BD9-81ED-4DB2-BD59-A6C34878D82A}">
                    <a16:rowId xmlns:a16="http://schemas.microsoft.com/office/drawing/2014/main" val="10000"/>
                  </a:ext>
                </a:extLst>
              </a:tr>
              <a:tr h="459075">
                <a:tc>
                  <a:txBody>
                    <a:bodyPr/>
                    <a:lstStyle/>
                    <a:p>
                      <a:pPr marL="0" lvl="0" indent="0" algn="ctr" rtl="0">
                        <a:spcBef>
                          <a:spcPts val="0"/>
                        </a:spcBef>
                        <a:spcAft>
                          <a:spcPts val="0"/>
                        </a:spcAft>
                        <a:buNone/>
                      </a:pPr>
                      <a:r>
                        <a:rPr lang="en" b="1">
                          <a:latin typeface="Average"/>
                          <a:ea typeface="Average"/>
                          <a:cs typeface="Average"/>
                          <a:sym typeface="Average"/>
                        </a:rPr>
                        <a:t>Solar Irradiance Data</a:t>
                      </a:r>
                      <a:endParaRPr b="1">
                        <a:latin typeface="Average"/>
                        <a:ea typeface="Average"/>
                        <a:cs typeface="Average"/>
                        <a:sym typeface="Average"/>
                      </a:endParaRPr>
                    </a:p>
                  </a:txBody>
                  <a:tcPr marL="18275" marR="18275" marT="18275" marB="18275" anchor="ctr">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solidFill>
                      <a:srgbClr val="CFE2F3"/>
                    </a:solidFill>
                  </a:tcPr>
                </a:tc>
                <a:tc>
                  <a:txBody>
                    <a:bodyPr/>
                    <a:lstStyle/>
                    <a:p>
                      <a:pPr marL="0" lvl="0" indent="0" algn="ctr" rtl="0">
                        <a:spcBef>
                          <a:spcPts val="0"/>
                        </a:spcBef>
                        <a:spcAft>
                          <a:spcPts val="0"/>
                        </a:spcAft>
                        <a:buNone/>
                      </a:pPr>
                      <a:r>
                        <a:rPr lang="en">
                          <a:latin typeface="Average"/>
                          <a:ea typeface="Average"/>
                          <a:cs typeface="Average"/>
                          <a:sym typeface="Average"/>
                        </a:rPr>
                        <a:t>Stable, minimal fluctuations</a:t>
                      </a:r>
                      <a:endParaRPr>
                        <a:latin typeface="Average"/>
                        <a:ea typeface="Average"/>
                        <a:cs typeface="Average"/>
                        <a:sym typeface="Average"/>
                      </a:endParaRPr>
                    </a:p>
                  </a:txBody>
                  <a:tcPr marL="18275" marR="18275" marT="18275" marB="18275" anchor="ctr">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solidFill>
                      <a:srgbClr val="CFE2F3"/>
                    </a:solidFill>
                  </a:tcPr>
                </a:tc>
                <a:tc>
                  <a:txBody>
                    <a:bodyPr/>
                    <a:lstStyle/>
                    <a:p>
                      <a:pPr marL="0" lvl="0" indent="0" algn="ctr" rtl="0">
                        <a:spcBef>
                          <a:spcPts val="0"/>
                        </a:spcBef>
                        <a:spcAft>
                          <a:spcPts val="0"/>
                        </a:spcAft>
                        <a:buNone/>
                      </a:pPr>
                      <a:r>
                        <a:rPr lang="en">
                          <a:latin typeface="Average"/>
                          <a:ea typeface="Average"/>
                          <a:cs typeface="Average"/>
                          <a:sym typeface="Average"/>
                        </a:rPr>
                        <a:t>Level 1,</a:t>
                      </a:r>
                      <a:endParaRPr>
                        <a:latin typeface="Average"/>
                        <a:ea typeface="Average"/>
                        <a:cs typeface="Average"/>
                        <a:sym typeface="Average"/>
                      </a:endParaRPr>
                    </a:p>
                    <a:p>
                      <a:pPr marL="0" lvl="0" indent="0" algn="ctr" rtl="0">
                        <a:spcBef>
                          <a:spcPts val="0"/>
                        </a:spcBef>
                        <a:spcAft>
                          <a:spcPts val="0"/>
                        </a:spcAft>
                        <a:buNone/>
                      </a:pPr>
                      <a:r>
                        <a:rPr lang="en">
                          <a:latin typeface="Average"/>
                          <a:ea typeface="Average"/>
                          <a:cs typeface="Average"/>
                          <a:sym typeface="Average"/>
                        </a:rPr>
                        <a:t>Repeatable</a:t>
                      </a:r>
                      <a:endParaRPr>
                        <a:latin typeface="Average"/>
                        <a:ea typeface="Average"/>
                        <a:cs typeface="Average"/>
                        <a:sym typeface="Average"/>
                      </a:endParaRPr>
                    </a:p>
                  </a:txBody>
                  <a:tcPr marL="18275" marR="18275" marT="18275" marB="18275" anchor="ctr">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solidFill>
                      <a:srgbClr val="CFE2F3"/>
                    </a:solidFill>
                  </a:tcPr>
                </a:tc>
                <a:tc>
                  <a:txBody>
                    <a:bodyPr/>
                    <a:lstStyle/>
                    <a:p>
                      <a:pPr marL="0" lvl="0" indent="0" algn="ctr" rtl="0">
                        <a:spcBef>
                          <a:spcPts val="0"/>
                        </a:spcBef>
                        <a:spcAft>
                          <a:spcPts val="0"/>
                        </a:spcAft>
                        <a:buNone/>
                      </a:pPr>
                      <a:r>
                        <a:rPr lang="en">
                          <a:latin typeface="Average"/>
                          <a:ea typeface="Average"/>
                          <a:cs typeface="Average"/>
                          <a:sym typeface="Average"/>
                        </a:rPr>
                        <a:t>Level 1, Level 2,</a:t>
                      </a:r>
                      <a:endParaRPr>
                        <a:latin typeface="Average"/>
                        <a:ea typeface="Average"/>
                        <a:cs typeface="Average"/>
                        <a:sym typeface="Average"/>
                      </a:endParaRPr>
                    </a:p>
                    <a:p>
                      <a:pPr marL="0" lvl="0" indent="0" algn="ctr" rtl="0">
                        <a:spcBef>
                          <a:spcPts val="0"/>
                        </a:spcBef>
                        <a:spcAft>
                          <a:spcPts val="0"/>
                        </a:spcAft>
                        <a:buNone/>
                      </a:pPr>
                      <a:r>
                        <a:rPr lang="en">
                          <a:latin typeface="Average"/>
                          <a:ea typeface="Average"/>
                          <a:cs typeface="Average"/>
                          <a:sym typeface="Average"/>
                        </a:rPr>
                        <a:t>Linear data independent of temperature</a:t>
                      </a:r>
                      <a:endParaRPr>
                        <a:latin typeface="Average"/>
                        <a:ea typeface="Average"/>
                        <a:cs typeface="Average"/>
                        <a:sym typeface="Average"/>
                      </a:endParaRPr>
                    </a:p>
                  </a:txBody>
                  <a:tcPr marL="18275" marR="18275" marT="18275" marB="18275" anchor="ctr">
                    <a:lnL w="9525" cap="flat" cmpd="sng">
                      <a:solidFill>
                        <a:schemeClr val="dk2"/>
                      </a:solidFill>
                      <a:prstDash val="solid"/>
                      <a:round/>
                      <a:headEnd type="none" w="sm" len="sm"/>
                      <a:tailEnd type="none" w="sm" len="sm"/>
                    </a:lnL>
                    <a:solidFill>
                      <a:srgbClr val="CFE2F3"/>
                    </a:solidFill>
                  </a:tcPr>
                </a:tc>
                <a:extLst>
                  <a:ext uri="{0D108BD9-81ED-4DB2-BD59-A6C34878D82A}">
                    <a16:rowId xmlns:a16="http://schemas.microsoft.com/office/drawing/2014/main" val="10001"/>
                  </a:ext>
                </a:extLst>
              </a:tr>
              <a:tr h="395175">
                <a:tc>
                  <a:txBody>
                    <a:bodyPr/>
                    <a:lstStyle/>
                    <a:p>
                      <a:pPr marL="0" lvl="0" indent="0" algn="ctr" rtl="0">
                        <a:spcBef>
                          <a:spcPts val="0"/>
                        </a:spcBef>
                        <a:spcAft>
                          <a:spcPts val="0"/>
                        </a:spcAft>
                        <a:buNone/>
                      </a:pPr>
                      <a:r>
                        <a:rPr lang="en" b="1">
                          <a:latin typeface="Average"/>
                          <a:ea typeface="Average"/>
                          <a:cs typeface="Average"/>
                          <a:sym typeface="Average"/>
                        </a:rPr>
                        <a:t>Instrument SNR</a:t>
                      </a:r>
                      <a:endParaRPr b="1">
                        <a:latin typeface="Average"/>
                        <a:ea typeface="Average"/>
                        <a:cs typeface="Average"/>
                        <a:sym typeface="Average"/>
                      </a:endParaRPr>
                    </a:p>
                  </a:txBody>
                  <a:tcPr marL="18275" marR="18275" marT="18275" marB="18275" anchor="ctr">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solidFill>
                      <a:srgbClr val="CFE2F3"/>
                    </a:solidFill>
                  </a:tcPr>
                </a:tc>
                <a:tc>
                  <a:txBody>
                    <a:bodyPr/>
                    <a:lstStyle/>
                    <a:p>
                      <a:pPr marL="0" lvl="0" indent="0" algn="ctr" rtl="0">
                        <a:spcBef>
                          <a:spcPts val="0"/>
                        </a:spcBef>
                        <a:spcAft>
                          <a:spcPts val="0"/>
                        </a:spcAft>
                        <a:buNone/>
                      </a:pPr>
                      <a:r>
                        <a:rPr lang="en">
                          <a:latin typeface="Average"/>
                          <a:ea typeface="Average"/>
                          <a:cs typeface="Average"/>
                          <a:sym typeface="Average"/>
                        </a:rPr>
                        <a:t>SNR ≥ 2800</a:t>
                      </a:r>
                      <a:endParaRPr>
                        <a:latin typeface="Average"/>
                        <a:ea typeface="Average"/>
                        <a:cs typeface="Average"/>
                        <a:sym typeface="Average"/>
                      </a:endParaRPr>
                    </a:p>
                  </a:txBody>
                  <a:tcPr marL="18275" marR="18275" marT="18275" marB="18275" anchor="ctr">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solidFill>
                      <a:srgbClr val="CFE2F3"/>
                    </a:solidFill>
                  </a:tcPr>
                </a:tc>
                <a:tc>
                  <a:txBody>
                    <a:bodyPr/>
                    <a:lstStyle/>
                    <a:p>
                      <a:pPr marL="0" lvl="0" indent="0" algn="ctr" rtl="0">
                        <a:spcBef>
                          <a:spcPts val="0"/>
                        </a:spcBef>
                        <a:spcAft>
                          <a:spcPts val="0"/>
                        </a:spcAft>
                        <a:buNone/>
                      </a:pPr>
                      <a:r>
                        <a:rPr lang="en">
                          <a:latin typeface="Average"/>
                          <a:ea typeface="Average"/>
                          <a:cs typeface="Average"/>
                          <a:sym typeface="Average"/>
                        </a:rPr>
                        <a:t>SNR ≥ 3150</a:t>
                      </a:r>
                      <a:endParaRPr>
                        <a:latin typeface="Average"/>
                        <a:ea typeface="Average"/>
                        <a:cs typeface="Average"/>
                        <a:sym typeface="Average"/>
                      </a:endParaRPr>
                    </a:p>
                  </a:txBody>
                  <a:tcPr marL="18275" marR="18275" marT="18275" marB="18275" anchor="ctr">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solidFill>
                      <a:srgbClr val="CFE2F3"/>
                    </a:solidFill>
                  </a:tcPr>
                </a:tc>
                <a:tc>
                  <a:txBody>
                    <a:bodyPr/>
                    <a:lstStyle/>
                    <a:p>
                      <a:pPr marL="0" lvl="0" indent="0" algn="ctr" rtl="0">
                        <a:spcBef>
                          <a:spcPts val="0"/>
                        </a:spcBef>
                        <a:spcAft>
                          <a:spcPts val="0"/>
                        </a:spcAft>
                        <a:buNone/>
                      </a:pPr>
                      <a:r>
                        <a:rPr lang="en">
                          <a:latin typeface="Average"/>
                          <a:ea typeface="Average"/>
                          <a:cs typeface="Average"/>
                          <a:sym typeface="Average"/>
                        </a:rPr>
                        <a:t>SNR ≥ 3500</a:t>
                      </a:r>
                      <a:endParaRPr>
                        <a:latin typeface="Average"/>
                        <a:ea typeface="Average"/>
                        <a:cs typeface="Average"/>
                        <a:sym typeface="Average"/>
                      </a:endParaRPr>
                    </a:p>
                  </a:txBody>
                  <a:tcPr marL="18275" marR="18275" marT="18275" marB="18275" anchor="ctr">
                    <a:lnL w="9525" cap="flat" cmpd="sng">
                      <a:solidFill>
                        <a:schemeClr val="dk2"/>
                      </a:solidFill>
                      <a:prstDash val="solid"/>
                      <a:round/>
                      <a:headEnd type="none" w="sm" len="sm"/>
                      <a:tailEnd type="none" w="sm" len="sm"/>
                    </a:lnL>
                    <a:solidFill>
                      <a:srgbClr val="CFE2F3"/>
                    </a:solidFill>
                  </a:tcPr>
                </a:tc>
                <a:extLst>
                  <a:ext uri="{0D108BD9-81ED-4DB2-BD59-A6C34878D82A}">
                    <a16:rowId xmlns:a16="http://schemas.microsoft.com/office/drawing/2014/main" val="10002"/>
                  </a:ext>
                </a:extLst>
              </a:tr>
              <a:tr h="555975">
                <a:tc>
                  <a:txBody>
                    <a:bodyPr/>
                    <a:lstStyle/>
                    <a:p>
                      <a:pPr marL="0" lvl="0" indent="0" algn="ctr" rtl="0">
                        <a:spcBef>
                          <a:spcPts val="0"/>
                        </a:spcBef>
                        <a:spcAft>
                          <a:spcPts val="0"/>
                        </a:spcAft>
                        <a:buNone/>
                      </a:pPr>
                      <a:r>
                        <a:rPr lang="en" b="1">
                          <a:latin typeface="Average"/>
                          <a:ea typeface="Average"/>
                          <a:cs typeface="Average"/>
                          <a:sym typeface="Average"/>
                        </a:rPr>
                        <a:t>Vertical Resolution</a:t>
                      </a:r>
                      <a:endParaRPr b="1">
                        <a:latin typeface="Average"/>
                        <a:ea typeface="Average"/>
                        <a:cs typeface="Average"/>
                        <a:sym typeface="Average"/>
                      </a:endParaRPr>
                    </a:p>
                  </a:txBody>
                  <a:tcPr marL="18275" marR="18275" marT="18275" marB="18275" anchor="ctr">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solidFill>
                      <a:srgbClr val="CFE2F3"/>
                    </a:solidFill>
                  </a:tcPr>
                </a:tc>
                <a:tc>
                  <a:txBody>
                    <a:bodyPr/>
                    <a:lstStyle/>
                    <a:p>
                      <a:pPr marL="0" lvl="0" indent="0" algn="ctr" rtl="0">
                        <a:spcBef>
                          <a:spcPts val="0"/>
                        </a:spcBef>
                        <a:spcAft>
                          <a:spcPts val="0"/>
                        </a:spcAft>
                        <a:buNone/>
                      </a:pPr>
                      <a:r>
                        <a:rPr lang="en">
                          <a:latin typeface="Average"/>
                          <a:ea typeface="Average"/>
                          <a:cs typeface="Average"/>
                          <a:sym typeface="Average"/>
                        </a:rPr>
                        <a:t>FOV facilitates a vertical resolution that produces accurate data</a:t>
                      </a:r>
                      <a:endParaRPr>
                        <a:latin typeface="Average"/>
                        <a:ea typeface="Average"/>
                        <a:cs typeface="Average"/>
                        <a:sym typeface="Average"/>
                      </a:endParaRPr>
                    </a:p>
                  </a:txBody>
                  <a:tcPr marL="18275" marR="18275" marT="18275" marB="18275" anchor="ctr">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solidFill>
                      <a:srgbClr val="CFE2F3"/>
                    </a:solidFill>
                  </a:tcPr>
                </a:tc>
                <a:tc>
                  <a:txBody>
                    <a:bodyPr/>
                    <a:lstStyle/>
                    <a:p>
                      <a:pPr marL="0" lvl="0" indent="0" algn="ctr" rtl="0">
                        <a:spcBef>
                          <a:spcPts val="0"/>
                        </a:spcBef>
                        <a:spcAft>
                          <a:spcPts val="0"/>
                        </a:spcAft>
                        <a:buNone/>
                      </a:pPr>
                      <a:r>
                        <a:rPr lang="en">
                          <a:latin typeface="Average"/>
                          <a:ea typeface="Average"/>
                          <a:cs typeface="Average"/>
                          <a:sym typeface="Average"/>
                        </a:rPr>
                        <a:t>Same as Level 1</a:t>
                      </a:r>
                      <a:endParaRPr>
                        <a:latin typeface="Average"/>
                        <a:ea typeface="Average"/>
                        <a:cs typeface="Average"/>
                        <a:sym typeface="Average"/>
                      </a:endParaRPr>
                    </a:p>
                  </a:txBody>
                  <a:tcPr marL="18275" marR="18275" marT="18275" marB="18275" anchor="ctr">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solidFill>
                      <a:srgbClr val="CFE2F3"/>
                    </a:solidFill>
                  </a:tcPr>
                </a:tc>
                <a:tc>
                  <a:txBody>
                    <a:bodyPr/>
                    <a:lstStyle/>
                    <a:p>
                      <a:pPr marL="0" lvl="0" indent="0" algn="ctr" rtl="0">
                        <a:spcBef>
                          <a:spcPts val="0"/>
                        </a:spcBef>
                        <a:spcAft>
                          <a:spcPts val="0"/>
                        </a:spcAft>
                        <a:buNone/>
                      </a:pPr>
                      <a:r>
                        <a:rPr lang="en">
                          <a:latin typeface="Average"/>
                          <a:ea typeface="Average"/>
                          <a:cs typeface="Average"/>
                          <a:sym typeface="Average"/>
                        </a:rPr>
                        <a:t>FOV facilitates 1km vertical resolution of atmosphere</a:t>
                      </a:r>
                      <a:endParaRPr>
                        <a:latin typeface="Average"/>
                        <a:ea typeface="Average"/>
                        <a:cs typeface="Average"/>
                        <a:sym typeface="Average"/>
                      </a:endParaRPr>
                    </a:p>
                  </a:txBody>
                  <a:tcPr marL="18275" marR="18275" marT="18275" marB="18275" anchor="ctr">
                    <a:lnL w="9525" cap="flat" cmpd="sng">
                      <a:solidFill>
                        <a:schemeClr val="dk2"/>
                      </a:solidFill>
                      <a:prstDash val="solid"/>
                      <a:round/>
                      <a:headEnd type="none" w="sm" len="sm"/>
                      <a:tailEnd type="none" w="sm" len="sm"/>
                    </a:lnL>
                    <a:solidFill>
                      <a:srgbClr val="CFE2F3"/>
                    </a:solidFill>
                  </a:tcPr>
                </a:tc>
                <a:extLst>
                  <a:ext uri="{0D108BD9-81ED-4DB2-BD59-A6C34878D82A}">
                    <a16:rowId xmlns:a16="http://schemas.microsoft.com/office/drawing/2014/main" val="10003"/>
                  </a:ext>
                </a:extLst>
              </a:tr>
              <a:tr h="856875">
                <a:tc>
                  <a:txBody>
                    <a:bodyPr/>
                    <a:lstStyle/>
                    <a:p>
                      <a:pPr marL="0" lvl="0" indent="0" algn="ctr" rtl="0">
                        <a:spcBef>
                          <a:spcPts val="0"/>
                        </a:spcBef>
                        <a:spcAft>
                          <a:spcPts val="0"/>
                        </a:spcAft>
                        <a:buNone/>
                      </a:pPr>
                      <a:r>
                        <a:rPr lang="en" b="1">
                          <a:latin typeface="Average"/>
                          <a:ea typeface="Average"/>
                          <a:cs typeface="Average"/>
                          <a:sym typeface="Average"/>
                        </a:rPr>
                        <a:t>Data Capture</a:t>
                      </a:r>
                      <a:endParaRPr b="1">
                        <a:latin typeface="Average"/>
                        <a:ea typeface="Average"/>
                        <a:cs typeface="Average"/>
                        <a:sym typeface="Average"/>
                      </a:endParaRPr>
                    </a:p>
                  </a:txBody>
                  <a:tcPr marL="18275" marR="18275" marT="18275" marB="18275" anchor="ctr">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solidFill>
                      <a:srgbClr val="CFE2F3"/>
                    </a:solidFill>
                  </a:tcPr>
                </a:tc>
                <a:tc>
                  <a:txBody>
                    <a:bodyPr/>
                    <a:lstStyle/>
                    <a:p>
                      <a:pPr marL="0" lvl="0" indent="0" algn="ctr" rtl="0">
                        <a:spcBef>
                          <a:spcPts val="0"/>
                        </a:spcBef>
                        <a:spcAft>
                          <a:spcPts val="0"/>
                        </a:spcAft>
                        <a:buNone/>
                      </a:pPr>
                      <a:r>
                        <a:rPr lang="en">
                          <a:latin typeface="Average"/>
                          <a:ea typeface="Average"/>
                          <a:cs typeface="Average"/>
                          <a:sym typeface="Average"/>
                        </a:rPr>
                        <a:t>ADC converts light into readable electrical current</a:t>
                      </a:r>
                      <a:endParaRPr>
                        <a:latin typeface="Average"/>
                        <a:ea typeface="Average"/>
                        <a:cs typeface="Average"/>
                        <a:sym typeface="Average"/>
                      </a:endParaRPr>
                    </a:p>
                  </a:txBody>
                  <a:tcPr marL="18275" marR="18275" marT="18275" marB="18275" anchor="ctr">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solidFill>
                      <a:srgbClr val="CFE2F3"/>
                    </a:solidFill>
                  </a:tcPr>
                </a:tc>
                <a:tc>
                  <a:txBody>
                    <a:bodyPr/>
                    <a:lstStyle/>
                    <a:p>
                      <a:pPr marL="0" lvl="0" indent="0" algn="ctr" rtl="0">
                        <a:spcBef>
                          <a:spcPts val="0"/>
                        </a:spcBef>
                        <a:spcAft>
                          <a:spcPts val="0"/>
                        </a:spcAft>
                        <a:buNone/>
                      </a:pPr>
                      <a:r>
                        <a:rPr lang="en">
                          <a:latin typeface="Average"/>
                          <a:ea typeface="Average"/>
                          <a:cs typeface="Average"/>
                          <a:sym typeface="Average"/>
                        </a:rPr>
                        <a:t>Electronics and software acquires, digitizes, packetizes, &amp; downloads raw data from photodetector to computer</a:t>
                      </a:r>
                      <a:endParaRPr>
                        <a:latin typeface="Average"/>
                        <a:ea typeface="Average"/>
                        <a:cs typeface="Average"/>
                        <a:sym typeface="Average"/>
                      </a:endParaRPr>
                    </a:p>
                  </a:txBody>
                  <a:tcPr marL="18275" marR="18275" marT="18275" marB="18275" anchor="ctr">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solidFill>
                      <a:srgbClr val="EAD1DC"/>
                    </a:solidFill>
                  </a:tcPr>
                </a:tc>
                <a:tc>
                  <a:txBody>
                    <a:bodyPr/>
                    <a:lstStyle/>
                    <a:p>
                      <a:pPr marL="0" lvl="0" indent="0" algn="ctr" rtl="0">
                        <a:spcBef>
                          <a:spcPts val="0"/>
                        </a:spcBef>
                        <a:spcAft>
                          <a:spcPts val="0"/>
                        </a:spcAft>
                        <a:buNone/>
                      </a:pPr>
                      <a:r>
                        <a:rPr lang="en">
                          <a:latin typeface="Average"/>
                          <a:ea typeface="Average"/>
                          <a:cs typeface="Average"/>
                          <a:sym typeface="Average"/>
                        </a:rPr>
                        <a:t>Level 2</a:t>
                      </a:r>
                      <a:endParaRPr>
                        <a:latin typeface="Average"/>
                        <a:ea typeface="Average"/>
                        <a:cs typeface="Average"/>
                        <a:sym typeface="Average"/>
                      </a:endParaRPr>
                    </a:p>
                    <a:p>
                      <a:pPr marL="0" lvl="0" indent="0" algn="ctr" rtl="0">
                        <a:spcBef>
                          <a:spcPts val="0"/>
                        </a:spcBef>
                        <a:spcAft>
                          <a:spcPts val="0"/>
                        </a:spcAft>
                        <a:buNone/>
                      </a:pPr>
                      <a:r>
                        <a:rPr lang="en">
                          <a:latin typeface="Average"/>
                          <a:ea typeface="Average"/>
                          <a:cs typeface="Average"/>
                          <a:sym typeface="Average"/>
                        </a:rPr>
                        <a:t>Incorporates synthetic data to simulate spacecraft health, slew rate, etc.</a:t>
                      </a:r>
                      <a:endParaRPr>
                        <a:latin typeface="Average"/>
                        <a:ea typeface="Average"/>
                        <a:cs typeface="Average"/>
                        <a:sym typeface="Average"/>
                      </a:endParaRPr>
                    </a:p>
                  </a:txBody>
                  <a:tcPr marL="18275" marR="18275" marT="18275" marB="18275" anchor="ctr">
                    <a:lnL w="9525" cap="flat" cmpd="sng">
                      <a:solidFill>
                        <a:schemeClr val="dk2"/>
                      </a:solidFill>
                      <a:prstDash val="solid"/>
                      <a:round/>
                      <a:headEnd type="none" w="sm" len="sm"/>
                      <a:tailEnd type="none" w="sm" len="sm"/>
                    </a:lnL>
                    <a:solidFill>
                      <a:srgbClr val="CFE2F3"/>
                    </a:solidFill>
                  </a:tcPr>
                </a:tc>
                <a:extLst>
                  <a:ext uri="{0D108BD9-81ED-4DB2-BD59-A6C34878D82A}">
                    <a16:rowId xmlns:a16="http://schemas.microsoft.com/office/drawing/2014/main" val="10004"/>
                  </a:ext>
                </a:extLst>
              </a:tr>
              <a:tr h="586225">
                <a:tc>
                  <a:txBody>
                    <a:bodyPr/>
                    <a:lstStyle/>
                    <a:p>
                      <a:pPr marL="0" lvl="0" indent="0" algn="ctr" rtl="0">
                        <a:spcBef>
                          <a:spcPts val="0"/>
                        </a:spcBef>
                        <a:spcAft>
                          <a:spcPts val="0"/>
                        </a:spcAft>
                        <a:buNone/>
                      </a:pPr>
                      <a:r>
                        <a:rPr lang="en" b="1">
                          <a:latin typeface="Average"/>
                          <a:ea typeface="Average"/>
                          <a:cs typeface="Average"/>
                          <a:sym typeface="Average"/>
                        </a:rPr>
                        <a:t>Payload Instrumentation Size</a:t>
                      </a:r>
                      <a:endParaRPr b="1">
                        <a:latin typeface="Average"/>
                        <a:ea typeface="Average"/>
                        <a:cs typeface="Average"/>
                        <a:sym typeface="Average"/>
                      </a:endParaRPr>
                    </a:p>
                  </a:txBody>
                  <a:tcPr marL="18275" marR="18275" marT="18275" marB="18275" anchor="ctr">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solidFill>
                      <a:srgbClr val="CFE2F3"/>
                    </a:solidFill>
                  </a:tcPr>
                </a:tc>
                <a:tc>
                  <a:txBody>
                    <a:bodyPr/>
                    <a:lstStyle/>
                    <a:p>
                      <a:pPr marL="0" lvl="0" indent="0" algn="ctr" rtl="0">
                        <a:spcBef>
                          <a:spcPts val="0"/>
                        </a:spcBef>
                        <a:spcAft>
                          <a:spcPts val="0"/>
                        </a:spcAft>
                        <a:buNone/>
                      </a:pPr>
                      <a:r>
                        <a:rPr lang="en">
                          <a:latin typeface="Average"/>
                          <a:ea typeface="Average"/>
                          <a:cs typeface="Average"/>
                          <a:sym typeface="Average"/>
                        </a:rPr>
                        <a:t>Radiometer &amp; electronics fits in 2U or greater </a:t>
                      </a:r>
                      <a:endParaRPr>
                        <a:latin typeface="Average"/>
                        <a:ea typeface="Average"/>
                        <a:cs typeface="Average"/>
                        <a:sym typeface="Average"/>
                      </a:endParaRPr>
                    </a:p>
                  </a:txBody>
                  <a:tcPr marL="18275" marR="18275" marT="18275" marB="18275" anchor="ctr">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solidFill>
                      <a:srgbClr val="CFE2F3"/>
                    </a:solidFill>
                  </a:tcPr>
                </a:tc>
                <a:tc>
                  <a:txBody>
                    <a:bodyPr/>
                    <a:lstStyle/>
                    <a:p>
                      <a:pPr marL="0" lvl="0" indent="0" algn="ctr" rtl="0">
                        <a:spcBef>
                          <a:spcPts val="0"/>
                        </a:spcBef>
                        <a:spcAft>
                          <a:spcPts val="0"/>
                        </a:spcAft>
                        <a:buNone/>
                      </a:pPr>
                      <a:r>
                        <a:rPr lang="en">
                          <a:latin typeface="Average"/>
                          <a:ea typeface="Average"/>
                          <a:cs typeface="Average"/>
                          <a:sym typeface="Average"/>
                        </a:rPr>
                        <a:t>Radiometer &amp; electronics fits in 2U or smaller</a:t>
                      </a:r>
                      <a:endParaRPr>
                        <a:latin typeface="Average"/>
                        <a:ea typeface="Average"/>
                        <a:cs typeface="Average"/>
                        <a:sym typeface="Average"/>
                      </a:endParaRPr>
                    </a:p>
                  </a:txBody>
                  <a:tcPr marL="18275" marR="18275" marT="18275" marB="18275" anchor="ctr">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solidFill>
                      <a:srgbClr val="CFE2F3"/>
                    </a:solidFill>
                  </a:tcPr>
                </a:tc>
                <a:tc>
                  <a:txBody>
                    <a:bodyPr/>
                    <a:lstStyle/>
                    <a:p>
                      <a:pPr marL="0" lvl="0" indent="0" algn="ctr" rtl="0">
                        <a:spcBef>
                          <a:spcPts val="0"/>
                        </a:spcBef>
                        <a:spcAft>
                          <a:spcPts val="0"/>
                        </a:spcAft>
                        <a:buNone/>
                      </a:pPr>
                      <a:r>
                        <a:rPr lang="en">
                          <a:latin typeface="Average"/>
                          <a:ea typeface="Average"/>
                          <a:cs typeface="Average"/>
                          <a:sym typeface="Average"/>
                        </a:rPr>
                        <a:t>Radiometer &amp; electronics fits in 1U or smaller</a:t>
                      </a:r>
                      <a:endParaRPr>
                        <a:latin typeface="Average"/>
                        <a:ea typeface="Average"/>
                        <a:cs typeface="Average"/>
                        <a:sym typeface="Average"/>
                      </a:endParaRPr>
                    </a:p>
                  </a:txBody>
                  <a:tcPr marL="18275" marR="18275" marT="18275" marB="18275" anchor="ctr">
                    <a:lnL w="9525" cap="flat" cmpd="sng">
                      <a:solidFill>
                        <a:schemeClr val="dk2"/>
                      </a:solidFill>
                      <a:prstDash val="solid"/>
                      <a:round/>
                      <a:headEnd type="none" w="sm" len="sm"/>
                      <a:tailEnd type="none" w="sm" len="sm"/>
                    </a:lnL>
                    <a:solidFill>
                      <a:srgbClr val="EAD1DC"/>
                    </a:solidFill>
                  </a:tcPr>
                </a:tc>
                <a:extLst>
                  <a:ext uri="{0D108BD9-81ED-4DB2-BD59-A6C34878D82A}">
                    <a16:rowId xmlns:a16="http://schemas.microsoft.com/office/drawing/2014/main" val="10005"/>
                  </a:ext>
                </a:extLst>
              </a:tr>
              <a:tr h="633000">
                <a:tc>
                  <a:txBody>
                    <a:bodyPr/>
                    <a:lstStyle/>
                    <a:p>
                      <a:pPr marL="0" lvl="0" indent="0" algn="ctr" rtl="0">
                        <a:spcBef>
                          <a:spcPts val="0"/>
                        </a:spcBef>
                        <a:spcAft>
                          <a:spcPts val="0"/>
                        </a:spcAft>
                        <a:buNone/>
                      </a:pPr>
                      <a:r>
                        <a:rPr lang="en" b="1">
                          <a:latin typeface="Average"/>
                          <a:ea typeface="Average"/>
                          <a:cs typeface="Average"/>
                          <a:sym typeface="Average"/>
                        </a:rPr>
                        <a:t>Mechanical Structure</a:t>
                      </a:r>
                      <a:endParaRPr b="1">
                        <a:latin typeface="Average"/>
                        <a:ea typeface="Average"/>
                        <a:cs typeface="Average"/>
                        <a:sym typeface="Average"/>
                      </a:endParaRPr>
                    </a:p>
                  </a:txBody>
                  <a:tcPr marL="18275" marR="18275" marT="18275" marB="18275" anchor="ctr">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solidFill>
                      <a:srgbClr val="CFE2F3"/>
                    </a:solidFill>
                  </a:tcPr>
                </a:tc>
                <a:tc>
                  <a:txBody>
                    <a:bodyPr/>
                    <a:lstStyle/>
                    <a:p>
                      <a:pPr marL="0" lvl="0" indent="0" algn="ctr" rtl="0">
                        <a:spcBef>
                          <a:spcPts val="0"/>
                        </a:spcBef>
                        <a:spcAft>
                          <a:spcPts val="0"/>
                        </a:spcAft>
                        <a:buNone/>
                      </a:pPr>
                      <a:r>
                        <a:rPr lang="en">
                          <a:latin typeface="Average"/>
                          <a:ea typeface="Average"/>
                          <a:cs typeface="Average"/>
                          <a:sym typeface="Average"/>
                        </a:rPr>
                        <a:t>Arrange on lab bench</a:t>
                      </a:r>
                      <a:endParaRPr>
                        <a:latin typeface="Average"/>
                        <a:ea typeface="Average"/>
                        <a:cs typeface="Average"/>
                        <a:sym typeface="Average"/>
                      </a:endParaRPr>
                    </a:p>
                  </a:txBody>
                  <a:tcPr marL="18275" marR="18275" marT="18275" marB="18275" anchor="ctr">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solidFill>
                      <a:srgbClr val="CFE2F3"/>
                    </a:solidFill>
                  </a:tcPr>
                </a:tc>
                <a:tc>
                  <a:txBody>
                    <a:bodyPr/>
                    <a:lstStyle/>
                    <a:p>
                      <a:pPr marL="0" lvl="0" indent="0" algn="ctr" rtl="0">
                        <a:spcBef>
                          <a:spcPts val="0"/>
                        </a:spcBef>
                        <a:spcAft>
                          <a:spcPts val="0"/>
                        </a:spcAft>
                        <a:buNone/>
                      </a:pPr>
                      <a:r>
                        <a:rPr lang="en">
                          <a:latin typeface="Average"/>
                          <a:ea typeface="Average"/>
                          <a:cs typeface="Average"/>
                          <a:sym typeface="Average"/>
                        </a:rPr>
                        <a:t>Unsecured components fit into 2U or smaller</a:t>
                      </a:r>
                      <a:endParaRPr>
                        <a:latin typeface="Average"/>
                        <a:ea typeface="Average"/>
                        <a:cs typeface="Average"/>
                        <a:sym typeface="Average"/>
                      </a:endParaRPr>
                    </a:p>
                  </a:txBody>
                  <a:tcPr marL="18275" marR="18275" marT="18275" marB="18275" anchor="ctr">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solidFill>
                      <a:srgbClr val="CFE2F3"/>
                    </a:solidFill>
                  </a:tcPr>
                </a:tc>
                <a:tc>
                  <a:txBody>
                    <a:bodyPr/>
                    <a:lstStyle/>
                    <a:p>
                      <a:pPr marL="0" lvl="0" indent="0" algn="ctr" rtl="0">
                        <a:spcBef>
                          <a:spcPts val="0"/>
                        </a:spcBef>
                        <a:spcAft>
                          <a:spcPts val="0"/>
                        </a:spcAft>
                        <a:buNone/>
                      </a:pPr>
                      <a:r>
                        <a:rPr lang="en">
                          <a:latin typeface="Average"/>
                          <a:ea typeface="Average"/>
                          <a:cs typeface="Average"/>
                          <a:sym typeface="Average"/>
                        </a:rPr>
                        <a:t>All components secured to mock 1U CubeSat footprint</a:t>
                      </a:r>
                      <a:endParaRPr>
                        <a:latin typeface="Average"/>
                        <a:ea typeface="Average"/>
                        <a:cs typeface="Average"/>
                        <a:sym typeface="Average"/>
                      </a:endParaRPr>
                    </a:p>
                  </a:txBody>
                  <a:tcPr marL="18275" marR="18275" marT="18275" marB="18275" anchor="ctr">
                    <a:lnL w="9525" cap="flat" cmpd="sng">
                      <a:solidFill>
                        <a:schemeClr val="dk2"/>
                      </a:solidFill>
                      <a:prstDash val="solid"/>
                      <a:round/>
                      <a:headEnd type="none" w="sm" len="sm"/>
                      <a:tailEnd type="none" w="sm" len="sm"/>
                    </a:lnL>
                    <a:solidFill>
                      <a:srgbClr val="EAD1DC"/>
                    </a:solidFill>
                  </a:tcPr>
                </a:tc>
                <a:extLst>
                  <a:ext uri="{0D108BD9-81ED-4DB2-BD59-A6C34878D82A}">
                    <a16:rowId xmlns:a16="http://schemas.microsoft.com/office/drawing/2014/main" val="10006"/>
                  </a:ext>
                </a:extLst>
              </a:tr>
            </a:tbl>
          </a:graphicData>
        </a:graphic>
      </p:graphicFrame>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910"/>
        <p:cNvGrpSpPr/>
        <p:nvPr/>
      </p:nvGrpSpPr>
      <p:grpSpPr>
        <a:xfrm>
          <a:off x="0" y="0"/>
          <a:ext cx="0" cy="0"/>
          <a:chOff x="0" y="0"/>
          <a:chExt cx="0" cy="0"/>
        </a:xfrm>
      </p:grpSpPr>
      <p:sp>
        <p:nvSpPr>
          <p:cNvPr id="911" name="Google Shape;911;p83"/>
          <p:cNvSpPr txBox="1">
            <a:spLocks noGrp="1"/>
          </p:cNvSpPr>
          <p:nvPr>
            <p:ph type="title"/>
          </p:nvPr>
        </p:nvSpPr>
        <p:spPr>
          <a:xfrm>
            <a:off x="671250" y="2141250"/>
            <a:ext cx="7852200" cy="861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Budget</a:t>
            </a:r>
            <a:endParaRPr/>
          </a:p>
        </p:txBody>
      </p:sp>
      <p:sp>
        <p:nvSpPr>
          <p:cNvPr id="912" name="Google Shape;912;p83"/>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70</a:t>
            </a:fld>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916"/>
        <p:cNvGrpSpPr/>
        <p:nvPr/>
      </p:nvGrpSpPr>
      <p:grpSpPr>
        <a:xfrm>
          <a:off x="0" y="0"/>
          <a:ext cx="0" cy="0"/>
          <a:chOff x="0" y="0"/>
          <a:chExt cx="0" cy="0"/>
        </a:xfrm>
      </p:grpSpPr>
      <p:sp>
        <p:nvSpPr>
          <p:cNvPr id="917" name="Google Shape;917;p84"/>
          <p:cNvSpPr txBox="1">
            <a:spLocks noGrp="1"/>
          </p:cNvSpPr>
          <p:nvPr>
            <p:ph type="title"/>
          </p:nvPr>
        </p:nvSpPr>
        <p:spPr>
          <a:xfrm>
            <a:off x="346050" y="8367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Predicted Cost Plan</a:t>
            </a:r>
            <a:endParaRPr/>
          </a:p>
        </p:txBody>
      </p:sp>
      <p:sp>
        <p:nvSpPr>
          <p:cNvPr id="918" name="Google Shape;918;p84"/>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71</a:t>
            </a:fld>
            <a:endParaRPr/>
          </a:p>
        </p:txBody>
      </p:sp>
      <p:sp>
        <p:nvSpPr>
          <p:cNvPr id="919" name="Google Shape;919;p84"/>
          <p:cNvSpPr txBox="1"/>
          <p:nvPr/>
        </p:nvSpPr>
        <p:spPr>
          <a:xfrm>
            <a:off x="496200" y="4342200"/>
            <a:ext cx="3037500" cy="801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chemeClr val="dk1"/>
                </a:solidFill>
                <a:latin typeface="Average"/>
                <a:ea typeface="Average"/>
                <a:cs typeface="Average"/>
                <a:sym typeface="Average"/>
              </a:rPr>
              <a:t>Balance: $3,755</a:t>
            </a:r>
            <a:endParaRPr sz="1800">
              <a:solidFill>
                <a:schemeClr val="dk1"/>
              </a:solidFill>
              <a:latin typeface="Average"/>
              <a:ea typeface="Average"/>
              <a:cs typeface="Average"/>
              <a:sym typeface="Average"/>
            </a:endParaRPr>
          </a:p>
          <a:p>
            <a:pPr marL="0" lvl="0" indent="0" algn="l" rtl="0">
              <a:spcBef>
                <a:spcPts val="0"/>
              </a:spcBef>
              <a:spcAft>
                <a:spcPts val="0"/>
              </a:spcAft>
              <a:buNone/>
            </a:pPr>
            <a:r>
              <a:rPr lang="en" sz="1800">
                <a:solidFill>
                  <a:schemeClr val="dk1"/>
                </a:solidFill>
                <a:latin typeface="Average"/>
                <a:ea typeface="Average"/>
                <a:cs typeface="Average"/>
                <a:sym typeface="Average"/>
              </a:rPr>
              <a:t>Available Budget: $1,245</a:t>
            </a:r>
            <a:endParaRPr sz="1800">
              <a:solidFill>
                <a:schemeClr val="dk1"/>
              </a:solidFill>
              <a:latin typeface="Average"/>
              <a:ea typeface="Average"/>
              <a:cs typeface="Average"/>
              <a:sym typeface="Average"/>
            </a:endParaRPr>
          </a:p>
          <a:p>
            <a:pPr marL="0" lvl="0" indent="0" algn="l" rtl="0">
              <a:spcBef>
                <a:spcPts val="0"/>
              </a:spcBef>
              <a:spcAft>
                <a:spcPts val="0"/>
              </a:spcAft>
              <a:buNone/>
            </a:pPr>
            <a:endParaRPr sz="1800">
              <a:solidFill>
                <a:schemeClr val="dk1"/>
              </a:solidFill>
              <a:latin typeface="Average"/>
              <a:ea typeface="Average"/>
              <a:cs typeface="Average"/>
              <a:sym typeface="Average"/>
            </a:endParaRPr>
          </a:p>
        </p:txBody>
      </p:sp>
      <p:pic>
        <p:nvPicPr>
          <p:cNvPr id="920" name="Google Shape;920;p84" title="Points scored"/>
          <p:cNvPicPr preferRelativeResize="0"/>
          <p:nvPr/>
        </p:nvPicPr>
        <p:blipFill>
          <a:blip r:embed="rId3">
            <a:alphaModFix/>
          </a:blip>
          <a:stretch>
            <a:fillRect/>
          </a:stretch>
        </p:blipFill>
        <p:spPr>
          <a:xfrm>
            <a:off x="853212" y="801513"/>
            <a:ext cx="7506285" cy="3540474"/>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924"/>
        <p:cNvGrpSpPr/>
        <p:nvPr/>
      </p:nvGrpSpPr>
      <p:grpSpPr>
        <a:xfrm>
          <a:off x="0" y="0"/>
          <a:ext cx="0" cy="0"/>
          <a:chOff x="0" y="0"/>
          <a:chExt cx="0" cy="0"/>
        </a:xfrm>
      </p:grpSpPr>
      <p:sp>
        <p:nvSpPr>
          <p:cNvPr id="925" name="Google Shape;925;p85"/>
          <p:cNvSpPr txBox="1">
            <a:spLocks noGrp="1"/>
          </p:cNvSpPr>
          <p:nvPr>
            <p:ph type="title"/>
          </p:nvPr>
        </p:nvSpPr>
        <p:spPr>
          <a:xfrm>
            <a:off x="346050" y="8367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Updated Cost Plan</a:t>
            </a:r>
            <a:endParaRPr/>
          </a:p>
        </p:txBody>
      </p:sp>
      <p:sp>
        <p:nvSpPr>
          <p:cNvPr id="926" name="Google Shape;926;p85"/>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72</a:t>
            </a:fld>
            <a:endParaRPr/>
          </a:p>
        </p:txBody>
      </p:sp>
      <p:sp>
        <p:nvSpPr>
          <p:cNvPr id="927" name="Google Shape;927;p85"/>
          <p:cNvSpPr txBox="1"/>
          <p:nvPr/>
        </p:nvSpPr>
        <p:spPr>
          <a:xfrm>
            <a:off x="684375" y="4127750"/>
            <a:ext cx="3037500" cy="639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a:solidFill>
                  <a:srgbClr val="F3F3F3"/>
                </a:solidFill>
                <a:latin typeface="Average"/>
                <a:ea typeface="Average"/>
                <a:cs typeface="Average"/>
                <a:sym typeface="Average"/>
              </a:rPr>
              <a:t>Balance: $3,657</a:t>
            </a:r>
            <a:endParaRPr sz="1600">
              <a:solidFill>
                <a:srgbClr val="F3F3F3"/>
              </a:solidFill>
              <a:latin typeface="Average"/>
              <a:ea typeface="Average"/>
              <a:cs typeface="Average"/>
              <a:sym typeface="Average"/>
            </a:endParaRPr>
          </a:p>
          <a:p>
            <a:pPr marL="0" lvl="0" indent="0" algn="l" rtl="0">
              <a:spcBef>
                <a:spcPts val="0"/>
              </a:spcBef>
              <a:spcAft>
                <a:spcPts val="0"/>
              </a:spcAft>
              <a:buNone/>
            </a:pPr>
            <a:r>
              <a:rPr lang="en" sz="1600">
                <a:solidFill>
                  <a:srgbClr val="F3F3F3"/>
                </a:solidFill>
                <a:latin typeface="Average"/>
                <a:ea typeface="Average"/>
                <a:cs typeface="Average"/>
                <a:sym typeface="Average"/>
              </a:rPr>
              <a:t>Margin: $1,343</a:t>
            </a:r>
            <a:endParaRPr sz="1600">
              <a:solidFill>
                <a:srgbClr val="F3F3F3"/>
              </a:solidFill>
              <a:latin typeface="Average"/>
              <a:ea typeface="Average"/>
              <a:cs typeface="Average"/>
              <a:sym typeface="Average"/>
            </a:endParaRPr>
          </a:p>
          <a:p>
            <a:pPr marL="0" lvl="0" indent="0" algn="l" rtl="0">
              <a:spcBef>
                <a:spcPts val="0"/>
              </a:spcBef>
              <a:spcAft>
                <a:spcPts val="0"/>
              </a:spcAft>
              <a:buNone/>
            </a:pPr>
            <a:endParaRPr sz="1800">
              <a:solidFill>
                <a:schemeClr val="dk1"/>
              </a:solidFill>
              <a:latin typeface="Average"/>
              <a:ea typeface="Average"/>
              <a:cs typeface="Average"/>
              <a:sym typeface="Average"/>
            </a:endParaRPr>
          </a:p>
        </p:txBody>
      </p:sp>
      <p:sp>
        <p:nvSpPr>
          <p:cNvPr id="928" name="Google Shape;928;p85"/>
          <p:cNvSpPr/>
          <p:nvPr/>
        </p:nvSpPr>
        <p:spPr>
          <a:xfrm>
            <a:off x="5012375" y="4127750"/>
            <a:ext cx="3536700" cy="639900"/>
          </a:xfrm>
          <a:prstGeom prst="roundRect">
            <a:avLst>
              <a:gd name="adj" fmla="val 16667"/>
            </a:avLst>
          </a:prstGeom>
          <a:solidFill>
            <a:srgbClr val="7EE4D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600">
                <a:latin typeface="Average"/>
                <a:ea typeface="Average"/>
                <a:cs typeface="Average"/>
                <a:sym typeface="Average"/>
              </a:rPr>
              <a:t>Testing budget decreased</a:t>
            </a:r>
            <a:endParaRPr sz="1600">
              <a:latin typeface="Average"/>
              <a:ea typeface="Average"/>
              <a:cs typeface="Average"/>
              <a:sym typeface="Average"/>
            </a:endParaRPr>
          </a:p>
          <a:p>
            <a:pPr marL="0" lvl="0" indent="0" algn="ctr" rtl="0">
              <a:spcBef>
                <a:spcPts val="0"/>
              </a:spcBef>
              <a:spcAft>
                <a:spcPts val="0"/>
              </a:spcAft>
              <a:buNone/>
            </a:pPr>
            <a:r>
              <a:rPr lang="en" sz="1600">
                <a:latin typeface="Average"/>
                <a:ea typeface="Average"/>
                <a:cs typeface="Average"/>
                <a:sym typeface="Average"/>
              </a:rPr>
              <a:t>Mechanical budget increased</a:t>
            </a:r>
            <a:endParaRPr sz="1600">
              <a:latin typeface="Average"/>
              <a:ea typeface="Average"/>
              <a:cs typeface="Average"/>
              <a:sym typeface="Average"/>
            </a:endParaRPr>
          </a:p>
        </p:txBody>
      </p:sp>
      <p:pic>
        <p:nvPicPr>
          <p:cNvPr id="929" name="Google Shape;929;p85" title="Points scored"/>
          <p:cNvPicPr preferRelativeResize="0"/>
          <p:nvPr/>
        </p:nvPicPr>
        <p:blipFill>
          <a:blip r:embed="rId3" cstate="print">
            <a:alphaModFix/>
            <a:extLst>
              <a:ext uri="{28A0092B-C50C-407E-A947-70E740481C1C}">
                <a14:useLocalDpi xmlns:a14="http://schemas.microsoft.com/office/drawing/2010/main"/>
              </a:ext>
            </a:extLst>
          </a:blip>
          <a:stretch>
            <a:fillRect/>
          </a:stretch>
        </p:blipFill>
        <p:spPr>
          <a:xfrm>
            <a:off x="770700" y="1006125"/>
            <a:ext cx="7602600" cy="2920675"/>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933"/>
        <p:cNvGrpSpPr/>
        <p:nvPr/>
      </p:nvGrpSpPr>
      <p:grpSpPr>
        <a:xfrm>
          <a:off x="0" y="0"/>
          <a:ext cx="0" cy="0"/>
          <a:chOff x="0" y="0"/>
          <a:chExt cx="0" cy="0"/>
        </a:xfrm>
      </p:grpSpPr>
      <p:sp>
        <p:nvSpPr>
          <p:cNvPr id="934" name="Google Shape;934;p86"/>
          <p:cNvSpPr txBox="1">
            <a:spLocks noGrp="1"/>
          </p:cNvSpPr>
          <p:nvPr>
            <p:ph type="title"/>
          </p:nvPr>
        </p:nvSpPr>
        <p:spPr>
          <a:xfrm>
            <a:off x="311700" y="8367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Conclusion</a:t>
            </a:r>
            <a:endParaRPr/>
          </a:p>
        </p:txBody>
      </p:sp>
      <p:sp>
        <p:nvSpPr>
          <p:cNvPr id="935" name="Google Shape;935;p86"/>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73</a:t>
            </a:fld>
            <a:endParaRPr/>
          </a:p>
        </p:txBody>
      </p:sp>
      <p:sp>
        <p:nvSpPr>
          <p:cNvPr id="936" name="Google Shape;936;p86"/>
          <p:cNvSpPr/>
          <p:nvPr/>
        </p:nvSpPr>
        <p:spPr>
          <a:xfrm>
            <a:off x="2335650" y="2007450"/>
            <a:ext cx="4472700" cy="470700"/>
          </a:xfrm>
          <a:prstGeom prst="roundRect">
            <a:avLst>
              <a:gd name="adj" fmla="val 16667"/>
            </a:avLst>
          </a:prstGeom>
          <a:solidFill>
            <a:srgbClr val="7EE4D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PCB Populated and Components Tested - Microcontroller Taking on Additional Tasks</a:t>
            </a:r>
            <a:endParaRPr/>
          </a:p>
        </p:txBody>
      </p:sp>
      <p:sp>
        <p:nvSpPr>
          <p:cNvPr id="937" name="Google Shape;937;p86"/>
          <p:cNvSpPr/>
          <p:nvPr/>
        </p:nvSpPr>
        <p:spPr>
          <a:xfrm>
            <a:off x="2335650" y="2676150"/>
            <a:ext cx="4472700" cy="470700"/>
          </a:xfrm>
          <a:prstGeom prst="roundRect">
            <a:avLst>
              <a:gd name="adj" fmla="val 16667"/>
            </a:avLst>
          </a:prstGeom>
          <a:solidFill>
            <a:srgbClr val="7EE4D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Software Testing Ongoing - Working on Threshold Voltage and Data Packetization Codes</a:t>
            </a:r>
            <a:endParaRPr/>
          </a:p>
        </p:txBody>
      </p:sp>
      <p:sp>
        <p:nvSpPr>
          <p:cNvPr id="938" name="Google Shape;938;p86"/>
          <p:cNvSpPr/>
          <p:nvPr/>
        </p:nvSpPr>
        <p:spPr>
          <a:xfrm>
            <a:off x="2335650" y="3351150"/>
            <a:ext cx="4472700" cy="470700"/>
          </a:xfrm>
          <a:prstGeom prst="roundRect">
            <a:avLst>
              <a:gd name="adj" fmla="val 16667"/>
            </a:avLst>
          </a:prstGeom>
          <a:solidFill>
            <a:srgbClr val="7EE4D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Optical Alignment in Progress - OAP Aligned to Interferometer - Shimming Continuing this Week</a:t>
            </a:r>
            <a:endParaRPr/>
          </a:p>
        </p:txBody>
      </p:sp>
      <p:sp>
        <p:nvSpPr>
          <p:cNvPr id="939" name="Google Shape;939;p86"/>
          <p:cNvSpPr/>
          <p:nvPr/>
        </p:nvSpPr>
        <p:spPr>
          <a:xfrm>
            <a:off x="2335650" y="1321650"/>
            <a:ext cx="4472700" cy="470700"/>
          </a:xfrm>
          <a:prstGeom prst="roundRect">
            <a:avLst>
              <a:gd name="adj" fmla="val 16667"/>
            </a:avLst>
          </a:prstGeom>
          <a:solidFill>
            <a:srgbClr val="7EE4D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Volume, Mass, and Portability Requirements of the Instrument and Enclosure have been Verified</a:t>
            </a:r>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943"/>
        <p:cNvGrpSpPr/>
        <p:nvPr/>
      </p:nvGrpSpPr>
      <p:grpSpPr>
        <a:xfrm>
          <a:off x="0" y="0"/>
          <a:ext cx="0" cy="0"/>
          <a:chOff x="0" y="0"/>
          <a:chExt cx="0" cy="0"/>
        </a:xfrm>
      </p:grpSpPr>
      <p:sp>
        <p:nvSpPr>
          <p:cNvPr id="944" name="Google Shape;944;p87"/>
          <p:cNvSpPr txBox="1">
            <a:spLocks noGrp="1"/>
          </p:cNvSpPr>
          <p:nvPr>
            <p:ph type="title"/>
          </p:nvPr>
        </p:nvSpPr>
        <p:spPr>
          <a:xfrm>
            <a:off x="671250" y="2141250"/>
            <a:ext cx="7852200" cy="861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Mechanical</a:t>
            </a:r>
            <a:endParaRPr/>
          </a:p>
        </p:txBody>
      </p:sp>
      <p:sp>
        <p:nvSpPr>
          <p:cNvPr id="945" name="Google Shape;945;p87"/>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74</a:t>
            </a:fld>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949"/>
        <p:cNvGrpSpPr/>
        <p:nvPr/>
      </p:nvGrpSpPr>
      <p:grpSpPr>
        <a:xfrm>
          <a:off x="0" y="0"/>
          <a:ext cx="0" cy="0"/>
          <a:chOff x="0" y="0"/>
          <a:chExt cx="0" cy="0"/>
        </a:xfrm>
      </p:grpSpPr>
      <p:sp>
        <p:nvSpPr>
          <p:cNvPr id="950" name="Google Shape;950;p88"/>
          <p:cNvSpPr txBox="1">
            <a:spLocks noGrp="1"/>
          </p:cNvSpPr>
          <p:nvPr>
            <p:ph type="title"/>
          </p:nvPr>
        </p:nvSpPr>
        <p:spPr>
          <a:xfrm>
            <a:off x="311700" y="8367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Structural Design Overview</a:t>
            </a:r>
            <a:endParaRPr/>
          </a:p>
          <a:p>
            <a:pPr marL="0" lvl="0" indent="0" algn="ctr" rtl="0">
              <a:spcBef>
                <a:spcPts val="0"/>
              </a:spcBef>
              <a:spcAft>
                <a:spcPts val="0"/>
              </a:spcAft>
              <a:buNone/>
            </a:pPr>
            <a:endParaRPr/>
          </a:p>
        </p:txBody>
      </p:sp>
      <p:sp>
        <p:nvSpPr>
          <p:cNvPr id="951" name="Google Shape;951;p88"/>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75</a:t>
            </a:fld>
            <a:endParaRPr/>
          </a:p>
        </p:txBody>
      </p:sp>
      <p:pic>
        <p:nvPicPr>
          <p:cNvPr id="952" name="Google Shape;952;p88"/>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rot="-4">
            <a:off x="558599" y="841924"/>
            <a:ext cx="3769878" cy="3312002"/>
          </a:xfrm>
          <a:prstGeom prst="rect">
            <a:avLst/>
          </a:prstGeom>
          <a:noFill/>
          <a:ln>
            <a:noFill/>
          </a:ln>
        </p:spPr>
      </p:pic>
      <p:sp>
        <p:nvSpPr>
          <p:cNvPr id="953" name="Google Shape;953;p88"/>
          <p:cNvSpPr txBox="1">
            <a:spLocks noGrp="1"/>
          </p:cNvSpPr>
          <p:nvPr>
            <p:ph type="body" idx="2"/>
          </p:nvPr>
        </p:nvSpPr>
        <p:spPr>
          <a:xfrm>
            <a:off x="4462275" y="1581889"/>
            <a:ext cx="3999900" cy="23868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sz="1800"/>
              <a:t>Sealed enclosure</a:t>
            </a:r>
            <a:endParaRPr sz="1800"/>
          </a:p>
          <a:p>
            <a:pPr marL="457200" lvl="0" indent="-342900" algn="l" rtl="0">
              <a:spcBef>
                <a:spcPts val="0"/>
              </a:spcBef>
              <a:spcAft>
                <a:spcPts val="0"/>
              </a:spcAft>
              <a:buClr>
                <a:srgbClr val="434343"/>
              </a:buClr>
              <a:buSzPts val="1800"/>
              <a:buChar char="●"/>
            </a:pPr>
            <a:endParaRPr sz="1800"/>
          </a:p>
          <a:p>
            <a:pPr marL="457200" lvl="0" indent="-342900" algn="l" rtl="0">
              <a:lnSpc>
                <a:spcPct val="200000"/>
              </a:lnSpc>
              <a:spcBef>
                <a:spcPts val="0"/>
              </a:spcBef>
              <a:spcAft>
                <a:spcPts val="0"/>
              </a:spcAft>
              <a:buSzPts val="1800"/>
              <a:buChar char="●"/>
            </a:pPr>
            <a:r>
              <a:rPr lang="en" sz="1800"/>
              <a:t>Exterior electronics port</a:t>
            </a:r>
            <a:endParaRPr sz="1800"/>
          </a:p>
          <a:p>
            <a:pPr marL="457200" lvl="0" indent="-342900" algn="l" rtl="0">
              <a:lnSpc>
                <a:spcPct val="200000"/>
              </a:lnSpc>
              <a:spcBef>
                <a:spcPts val="0"/>
              </a:spcBef>
              <a:spcAft>
                <a:spcPts val="0"/>
              </a:spcAft>
              <a:buSzPts val="1800"/>
              <a:buChar char="●"/>
            </a:pPr>
            <a:r>
              <a:rPr lang="en" sz="1800"/>
              <a:t>Threaded filter mount</a:t>
            </a:r>
            <a:endParaRPr sz="1800"/>
          </a:p>
          <a:p>
            <a:pPr marL="0" lvl="0" indent="0" algn="l" rtl="0">
              <a:spcBef>
                <a:spcPts val="1600"/>
              </a:spcBef>
              <a:spcAft>
                <a:spcPts val="1600"/>
              </a:spcAft>
              <a:buNone/>
            </a:pPr>
            <a:endParaRPr sz="1800"/>
          </a:p>
        </p:txBody>
      </p:sp>
      <p:cxnSp>
        <p:nvCxnSpPr>
          <p:cNvPr id="954" name="Google Shape;954;p88"/>
          <p:cNvCxnSpPr/>
          <p:nvPr/>
        </p:nvCxnSpPr>
        <p:spPr>
          <a:xfrm rot="10800000">
            <a:off x="1343100" y="2006575"/>
            <a:ext cx="0" cy="1449900"/>
          </a:xfrm>
          <a:prstGeom prst="straightConnector1">
            <a:avLst/>
          </a:prstGeom>
          <a:noFill/>
          <a:ln w="19050" cap="flat" cmpd="sng">
            <a:solidFill>
              <a:schemeClr val="dk1"/>
            </a:solidFill>
            <a:prstDash val="solid"/>
            <a:round/>
            <a:headEnd type="none" w="med" len="med"/>
            <a:tailEnd type="triangle" w="med" len="med"/>
          </a:ln>
        </p:spPr>
      </p:cxnSp>
      <p:cxnSp>
        <p:nvCxnSpPr>
          <p:cNvPr id="955" name="Google Shape;955;p88"/>
          <p:cNvCxnSpPr/>
          <p:nvPr/>
        </p:nvCxnSpPr>
        <p:spPr>
          <a:xfrm rot="10800000" flipH="1">
            <a:off x="1428200" y="1312575"/>
            <a:ext cx="1055700" cy="556500"/>
          </a:xfrm>
          <a:prstGeom prst="straightConnector1">
            <a:avLst/>
          </a:prstGeom>
          <a:noFill/>
          <a:ln w="19050" cap="flat" cmpd="sng">
            <a:solidFill>
              <a:schemeClr val="dk1"/>
            </a:solidFill>
            <a:prstDash val="solid"/>
            <a:round/>
            <a:headEnd type="none" w="med" len="med"/>
            <a:tailEnd type="triangle" w="med" len="med"/>
          </a:ln>
        </p:spPr>
      </p:cxnSp>
      <p:cxnSp>
        <p:nvCxnSpPr>
          <p:cNvPr id="956" name="Google Shape;956;p88"/>
          <p:cNvCxnSpPr/>
          <p:nvPr/>
        </p:nvCxnSpPr>
        <p:spPr>
          <a:xfrm>
            <a:off x="2701475" y="1389900"/>
            <a:ext cx="1095300" cy="557700"/>
          </a:xfrm>
          <a:prstGeom prst="straightConnector1">
            <a:avLst/>
          </a:prstGeom>
          <a:noFill/>
          <a:ln w="19050" cap="flat" cmpd="sng">
            <a:solidFill>
              <a:schemeClr val="dk1"/>
            </a:solidFill>
            <a:prstDash val="solid"/>
            <a:round/>
            <a:headEnd type="none" w="med" len="med"/>
            <a:tailEnd type="triangle" w="med" len="med"/>
          </a:ln>
        </p:spPr>
      </p:cxnSp>
      <p:sp>
        <p:nvSpPr>
          <p:cNvPr id="957" name="Google Shape;957;p88"/>
          <p:cNvSpPr txBox="1"/>
          <p:nvPr/>
        </p:nvSpPr>
        <p:spPr>
          <a:xfrm>
            <a:off x="446000" y="2390550"/>
            <a:ext cx="820800" cy="362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latin typeface="Average"/>
                <a:ea typeface="Average"/>
                <a:cs typeface="Average"/>
                <a:sym typeface="Average"/>
              </a:rPr>
              <a:t>10 cm</a:t>
            </a:r>
            <a:endParaRPr>
              <a:solidFill>
                <a:schemeClr val="dk1"/>
              </a:solidFill>
              <a:latin typeface="Average"/>
              <a:ea typeface="Average"/>
              <a:cs typeface="Average"/>
              <a:sym typeface="Average"/>
            </a:endParaRPr>
          </a:p>
        </p:txBody>
      </p:sp>
      <p:sp>
        <p:nvSpPr>
          <p:cNvPr id="958" name="Google Shape;958;p88"/>
          <p:cNvSpPr txBox="1"/>
          <p:nvPr/>
        </p:nvSpPr>
        <p:spPr>
          <a:xfrm>
            <a:off x="1098575" y="1150275"/>
            <a:ext cx="820800" cy="362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latin typeface="Average"/>
                <a:ea typeface="Average"/>
                <a:cs typeface="Average"/>
                <a:sym typeface="Average"/>
              </a:rPr>
              <a:t>10 cm</a:t>
            </a:r>
            <a:endParaRPr>
              <a:solidFill>
                <a:schemeClr val="dk1"/>
              </a:solidFill>
              <a:latin typeface="Average"/>
              <a:ea typeface="Average"/>
              <a:cs typeface="Average"/>
              <a:sym typeface="Average"/>
            </a:endParaRPr>
          </a:p>
        </p:txBody>
      </p:sp>
      <p:sp>
        <p:nvSpPr>
          <p:cNvPr id="959" name="Google Shape;959;p88"/>
          <p:cNvSpPr txBox="1"/>
          <p:nvPr/>
        </p:nvSpPr>
        <p:spPr>
          <a:xfrm>
            <a:off x="3507675" y="1346000"/>
            <a:ext cx="820800" cy="362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latin typeface="Average"/>
                <a:ea typeface="Average"/>
                <a:cs typeface="Average"/>
                <a:sym typeface="Average"/>
              </a:rPr>
              <a:t>10 cm</a:t>
            </a:r>
            <a:endParaRPr>
              <a:solidFill>
                <a:schemeClr val="dk1"/>
              </a:solidFill>
              <a:latin typeface="Average"/>
              <a:ea typeface="Average"/>
              <a:cs typeface="Average"/>
              <a:sym typeface="Average"/>
            </a:endParaRPr>
          </a:p>
        </p:txBody>
      </p:sp>
      <p:sp>
        <p:nvSpPr>
          <p:cNvPr id="960" name="Google Shape;960;p88"/>
          <p:cNvSpPr/>
          <p:nvPr/>
        </p:nvSpPr>
        <p:spPr>
          <a:xfrm>
            <a:off x="6504525" y="4024375"/>
            <a:ext cx="1942200" cy="572700"/>
          </a:xfrm>
          <a:prstGeom prst="roundRect">
            <a:avLst>
              <a:gd name="adj" fmla="val 16667"/>
            </a:avLst>
          </a:prstGeom>
          <a:solidFill>
            <a:srgbClr val="7EE4D0"/>
          </a:solidFill>
          <a:ln w="9525" cap="flat" cmpd="sng">
            <a:solidFill>
              <a:srgbClr val="9E9E9E"/>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Average"/>
                <a:ea typeface="Average"/>
                <a:cs typeface="Average"/>
                <a:sym typeface="Average"/>
              </a:rPr>
              <a:t>Satisfies Functional RQMT 2</a:t>
            </a:r>
            <a:endParaRPr>
              <a:latin typeface="Average"/>
              <a:ea typeface="Average"/>
              <a:cs typeface="Average"/>
              <a:sym typeface="Average"/>
            </a:endParaRPr>
          </a:p>
        </p:txBody>
      </p:sp>
      <p:sp>
        <p:nvSpPr>
          <p:cNvPr id="961" name="Google Shape;961;p88"/>
          <p:cNvSpPr txBox="1"/>
          <p:nvPr/>
        </p:nvSpPr>
        <p:spPr>
          <a:xfrm>
            <a:off x="994200" y="4220500"/>
            <a:ext cx="1942200" cy="765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chemeClr val="accent3"/>
                </a:solidFill>
                <a:latin typeface="Average"/>
                <a:ea typeface="Average"/>
                <a:cs typeface="Average"/>
                <a:sym typeface="Average"/>
              </a:rPr>
              <a:t>Mass: 1094 g</a:t>
            </a:r>
            <a:endParaRPr sz="1800">
              <a:solidFill>
                <a:schemeClr val="accent3"/>
              </a:solidFill>
              <a:latin typeface="Average"/>
              <a:ea typeface="Average"/>
              <a:cs typeface="Average"/>
              <a:sym typeface="Average"/>
            </a:endParaRPr>
          </a:p>
          <a:p>
            <a:pPr marL="0" lvl="0" indent="0" algn="l" rtl="0">
              <a:spcBef>
                <a:spcPts val="0"/>
              </a:spcBef>
              <a:spcAft>
                <a:spcPts val="0"/>
              </a:spcAft>
              <a:buNone/>
            </a:pPr>
            <a:r>
              <a:rPr lang="en" sz="1800">
                <a:solidFill>
                  <a:schemeClr val="accent3"/>
                </a:solidFill>
                <a:latin typeface="Average"/>
                <a:ea typeface="Average"/>
                <a:cs typeface="Average"/>
                <a:sym typeface="Average"/>
              </a:rPr>
              <a:t>Volume: 1000 cm</a:t>
            </a:r>
            <a:r>
              <a:rPr lang="en" sz="1800" baseline="30000">
                <a:solidFill>
                  <a:schemeClr val="accent3"/>
                </a:solidFill>
                <a:latin typeface="Average"/>
                <a:ea typeface="Average"/>
                <a:cs typeface="Average"/>
                <a:sym typeface="Average"/>
              </a:rPr>
              <a:t>3</a:t>
            </a:r>
            <a:r>
              <a:rPr lang="en" sz="1800">
                <a:solidFill>
                  <a:schemeClr val="accent3"/>
                </a:solidFill>
                <a:latin typeface="Average"/>
                <a:ea typeface="Average"/>
                <a:cs typeface="Average"/>
                <a:sym typeface="Average"/>
              </a:rPr>
              <a:t> </a:t>
            </a:r>
            <a:endParaRPr sz="1800">
              <a:solidFill>
                <a:schemeClr val="accent3"/>
              </a:solidFill>
              <a:latin typeface="Average"/>
              <a:ea typeface="Average"/>
              <a:cs typeface="Average"/>
              <a:sym typeface="Average"/>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965"/>
        <p:cNvGrpSpPr/>
        <p:nvPr/>
      </p:nvGrpSpPr>
      <p:grpSpPr>
        <a:xfrm>
          <a:off x="0" y="0"/>
          <a:ext cx="0" cy="0"/>
          <a:chOff x="0" y="0"/>
          <a:chExt cx="0" cy="0"/>
        </a:xfrm>
      </p:grpSpPr>
      <p:pic>
        <p:nvPicPr>
          <p:cNvPr id="966" name="Google Shape;966;p89"/>
          <p:cNvPicPr preferRelativeResize="0"/>
          <p:nvPr/>
        </p:nvPicPr>
        <p:blipFill rotWithShape="1">
          <a:blip r:embed="rId3" cstate="print">
            <a:alphaModFix/>
            <a:extLst>
              <a:ext uri="{28A0092B-C50C-407E-A947-70E740481C1C}">
                <a14:useLocalDpi xmlns:a14="http://schemas.microsoft.com/office/drawing/2010/main"/>
              </a:ext>
            </a:extLst>
          </a:blip>
          <a:srcRect l="35346" t="5046" r="21907" b="1495"/>
          <a:stretch/>
        </p:blipFill>
        <p:spPr>
          <a:xfrm>
            <a:off x="317298" y="940323"/>
            <a:ext cx="2419424" cy="3967350"/>
          </a:xfrm>
          <a:prstGeom prst="rect">
            <a:avLst/>
          </a:prstGeom>
          <a:noFill/>
          <a:ln>
            <a:noFill/>
          </a:ln>
        </p:spPr>
      </p:pic>
      <p:sp>
        <p:nvSpPr>
          <p:cNvPr id="967" name="Google Shape;967;p89"/>
          <p:cNvSpPr txBox="1">
            <a:spLocks noGrp="1"/>
          </p:cNvSpPr>
          <p:nvPr>
            <p:ph type="title"/>
          </p:nvPr>
        </p:nvSpPr>
        <p:spPr>
          <a:xfrm>
            <a:off x="311700" y="8367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Mechanical Geometric Design and Tolerances</a:t>
            </a:r>
            <a:endParaRPr/>
          </a:p>
          <a:p>
            <a:pPr marL="0" lvl="0" indent="0" algn="ctr" rtl="0">
              <a:spcBef>
                <a:spcPts val="0"/>
              </a:spcBef>
              <a:spcAft>
                <a:spcPts val="0"/>
              </a:spcAft>
              <a:buNone/>
            </a:pPr>
            <a:endParaRPr/>
          </a:p>
        </p:txBody>
      </p:sp>
      <p:sp>
        <p:nvSpPr>
          <p:cNvPr id="968" name="Google Shape;968;p89"/>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76</a:t>
            </a:fld>
            <a:endParaRPr/>
          </a:p>
        </p:txBody>
      </p:sp>
      <p:cxnSp>
        <p:nvCxnSpPr>
          <p:cNvPr id="969" name="Google Shape;969;p89"/>
          <p:cNvCxnSpPr/>
          <p:nvPr/>
        </p:nvCxnSpPr>
        <p:spPr>
          <a:xfrm rot="10800000" flipH="1">
            <a:off x="932250" y="1917850"/>
            <a:ext cx="1189500" cy="1821900"/>
          </a:xfrm>
          <a:prstGeom prst="straightConnector1">
            <a:avLst/>
          </a:prstGeom>
          <a:noFill/>
          <a:ln w="19050" cap="flat" cmpd="sng">
            <a:solidFill>
              <a:schemeClr val="dk1"/>
            </a:solidFill>
            <a:prstDash val="solid"/>
            <a:round/>
            <a:headEnd type="none" w="med" len="med"/>
            <a:tailEnd type="triangle" w="med" len="med"/>
          </a:ln>
        </p:spPr>
      </p:cxnSp>
      <p:sp>
        <p:nvSpPr>
          <p:cNvPr id="970" name="Google Shape;970;p89"/>
          <p:cNvSpPr txBox="1"/>
          <p:nvPr/>
        </p:nvSpPr>
        <p:spPr>
          <a:xfrm>
            <a:off x="3054050" y="2952350"/>
            <a:ext cx="2310900" cy="362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latin typeface="Average"/>
                <a:ea typeface="Average"/>
                <a:cs typeface="Average"/>
                <a:sym typeface="Average"/>
              </a:rPr>
              <a:t>Pinhole Diameter: 0.015 mm</a:t>
            </a:r>
            <a:endParaRPr>
              <a:solidFill>
                <a:schemeClr val="dk1"/>
              </a:solidFill>
              <a:latin typeface="Average"/>
              <a:ea typeface="Average"/>
              <a:cs typeface="Average"/>
              <a:sym typeface="Average"/>
            </a:endParaRPr>
          </a:p>
        </p:txBody>
      </p:sp>
      <p:sp>
        <p:nvSpPr>
          <p:cNvPr id="971" name="Google Shape;971;p89"/>
          <p:cNvSpPr txBox="1"/>
          <p:nvPr/>
        </p:nvSpPr>
        <p:spPr>
          <a:xfrm>
            <a:off x="1501025" y="2952350"/>
            <a:ext cx="1750200" cy="362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latin typeface="Average"/>
                <a:ea typeface="Average"/>
                <a:cs typeface="Average"/>
                <a:sym typeface="Average"/>
              </a:rPr>
              <a:t>Effective Focal Length: 54.54 mm</a:t>
            </a:r>
            <a:endParaRPr>
              <a:solidFill>
                <a:schemeClr val="dk1"/>
              </a:solidFill>
              <a:latin typeface="Average"/>
              <a:ea typeface="Average"/>
              <a:cs typeface="Average"/>
              <a:sym typeface="Average"/>
            </a:endParaRPr>
          </a:p>
        </p:txBody>
      </p:sp>
      <p:pic>
        <p:nvPicPr>
          <p:cNvPr id="972" name="Google Shape;972;p89"/>
          <p:cNvPicPr preferRelativeResize="0"/>
          <p:nvPr/>
        </p:nvPicPr>
        <p:blipFill>
          <a:blip r:embed="rId4">
            <a:alphaModFix/>
          </a:blip>
          <a:stretch>
            <a:fillRect/>
          </a:stretch>
        </p:blipFill>
        <p:spPr>
          <a:xfrm>
            <a:off x="3054050" y="1004175"/>
            <a:ext cx="2495969" cy="1762975"/>
          </a:xfrm>
          <a:prstGeom prst="rect">
            <a:avLst/>
          </a:prstGeom>
          <a:noFill/>
          <a:ln>
            <a:noFill/>
          </a:ln>
        </p:spPr>
      </p:pic>
      <p:sp>
        <p:nvSpPr>
          <p:cNvPr id="973" name="Google Shape;973;p89"/>
          <p:cNvSpPr txBox="1"/>
          <p:nvPr/>
        </p:nvSpPr>
        <p:spPr>
          <a:xfrm>
            <a:off x="5550025" y="757300"/>
            <a:ext cx="3282300" cy="4079400"/>
          </a:xfrm>
          <a:prstGeom prst="rect">
            <a:avLst/>
          </a:prstGeom>
          <a:noFill/>
          <a:ln>
            <a:noFill/>
          </a:ln>
        </p:spPr>
        <p:txBody>
          <a:bodyPr spcFirstLastPara="1" wrap="square" lIns="91425" tIns="91425" rIns="91425" bIns="91425" anchor="t" anchorCtr="0">
            <a:noAutofit/>
          </a:bodyPr>
          <a:lstStyle/>
          <a:p>
            <a:pPr marL="457200" lvl="0" indent="-317500" algn="l" rtl="0">
              <a:spcBef>
                <a:spcPts val="0"/>
              </a:spcBef>
              <a:spcAft>
                <a:spcPts val="0"/>
              </a:spcAft>
              <a:buClr>
                <a:schemeClr val="dk1"/>
              </a:buClr>
              <a:buSzPts val="1400"/>
              <a:buFont typeface="Average"/>
              <a:buChar char="-"/>
            </a:pPr>
            <a:r>
              <a:rPr lang="en">
                <a:solidFill>
                  <a:schemeClr val="dk1"/>
                </a:solidFill>
                <a:latin typeface="Average"/>
                <a:ea typeface="Average"/>
                <a:cs typeface="Average"/>
                <a:sym typeface="Average"/>
              </a:rPr>
              <a:t>Available movement of light from nominal distance: (.506/2) - (.015)/2 = 0.2455 mm</a:t>
            </a:r>
            <a:endParaRPr>
              <a:solidFill>
                <a:schemeClr val="dk1"/>
              </a:solidFill>
              <a:latin typeface="Average"/>
              <a:ea typeface="Average"/>
              <a:cs typeface="Average"/>
              <a:sym typeface="Average"/>
            </a:endParaRPr>
          </a:p>
          <a:p>
            <a:pPr marL="0" lvl="0" indent="0" algn="l" rtl="0">
              <a:spcBef>
                <a:spcPts val="0"/>
              </a:spcBef>
              <a:spcAft>
                <a:spcPts val="0"/>
              </a:spcAft>
              <a:buNone/>
            </a:pPr>
            <a:endParaRPr>
              <a:solidFill>
                <a:schemeClr val="dk1"/>
              </a:solidFill>
              <a:latin typeface="Average"/>
              <a:ea typeface="Average"/>
              <a:cs typeface="Average"/>
              <a:sym typeface="Average"/>
            </a:endParaRPr>
          </a:p>
          <a:p>
            <a:pPr marL="457200" lvl="0" indent="-317500" algn="l" rtl="0">
              <a:spcBef>
                <a:spcPts val="0"/>
              </a:spcBef>
              <a:spcAft>
                <a:spcPts val="0"/>
              </a:spcAft>
              <a:buClr>
                <a:schemeClr val="dk1"/>
              </a:buClr>
              <a:buSzPts val="1400"/>
              <a:buFont typeface="Average"/>
              <a:buChar char="-"/>
            </a:pPr>
            <a:r>
              <a:rPr lang="en">
                <a:solidFill>
                  <a:schemeClr val="dk1"/>
                </a:solidFill>
                <a:latin typeface="Average"/>
                <a:ea typeface="Average"/>
                <a:cs typeface="Average"/>
                <a:sym typeface="Average"/>
              </a:rPr>
              <a:t>Allowed deviation in angle: ΔⲐ = arctan(0.2455/54.54) = 0.5752818° from nominal angle of OAP</a:t>
            </a:r>
            <a:endParaRPr>
              <a:solidFill>
                <a:schemeClr val="dk1"/>
              </a:solidFill>
              <a:latin typeface="Average"/>
              <a:ea typeface="Average"/>
              <a:cs typeface="Average"/>
              <a:sym typeface="Average"/>
            </a:endParaRPr>
          </a:p>
          <a:p>
            <a:pPr marL="0" lvl="0" indent="0" algn="l" rtl="0">
              <a:spcBef>
                <a:spcPts val="0"/>
              </a:spcBef>
              <a:spcAft>
                <a:spcPts val="0"/>
              </a:spcAft>
              <a:buNone/>
            </a:pPr>
            <a:endParaRPr>
              <a:solidFill>
                <a:schemeClr val="dk1"/>
              </a:solidFill>
              <a:latin typeface="Average"/>
              <a:ea typeface="Average"/>
              <a:cs typeface="Average"/>
              <a:sym typeface="Average"/>
            </a:endParaRPr>
          </a:p>
          <a:p>
            <a:pPr marL="457200" lvl="0" indent="-317500" algn="l" rtl="0">
              <a:spcBef>
                <a:spcPts val="0"/>
              </a:spcBef>
              <a:spcAft>
                <a:spcPts val="0"/>
              </a:spcAft>
              <a:buClr>
                <a:schemeClr val="dk1"/>
              </a:buClr>
              <a:buSzPts val="1400"/>
              <a:buFont typeface="Average"/>
              <a:buChar char="-"/>
            </a:pPr>
            <a:r>
              <a:rPr lang="en">
                <a:solidFill>
                  <a:schemeClr val="dk1"/>
                </a:solidFill>
                <a:latin typeface="Average"/>
                <a:ea typeface="Average"/>
                <a:cs typeface="Average"/>
                <a:sym typeface="Average"/>
              </a:rPr>
              <a:t>Therefore, the “L” on the optical bench must be 90° 土 0.5752818° as a cumulative error</a:t>
            </a:r>
            <a:endParaRPr>
              <a:solidFill>
                <a:schemeClr val="dk1"/>
              </a:solidFill>
              <a:latin typeface="Average"/>
              <a:ea typeface="Average"/>
              <a:cs typeface="Average"/>
              <a:sym typeface="Average"/>
            </a:endParaRPr>
          </a:p>
          <a:p>
            <a:pPr marL="0" lvl="0" indent="0" algn="l" rtl="0">
              <a:spcBef>
                <a:spcPts val="0"/>
              </a:spcBef>
              <a:spcAft>
                <a:spcPts val="0"/>
              </a:spcAft>
              <a:buNone/>
            </a:pPr>
            <a:endParaRPr>
              <a:solidFill>
                <a:schemeClr val="dk1"/>
              </a:solidFill>
              <a:latin typeface="Average"/>
              <a:ea typeface="Average"/>
              <a:cs typeface="Average"/>
              <a:sym typeface="Average"/>
            </a:endParaRPr>
          </a:p>
          <a:p>
            <a:pPr marL="457200" lvl="0" indent="-317500" algn="l" rtl="0">
              <a:spcBef>
                <a:spcPts val="0"/>
              </a:spcBef>
              <a:spcAft>
                <a:spcPts val="0"/>
              </a:spcAft>
              <a:buClr>
                <a:schemeClr val="dk1"/>
              </a:buClr>
              <a:buSzPts val="1400"/>
              <a:buFont typeface="Average"/>
              <a:buChar char="-"/>
            </a:pPr>
            <a:r>
              <a:rPr lang="en">
                <a:solidFill>
                  <a:schemeClr val="dk1"/>
                </a:solidFill>
                <a:latin typeface="Average"/>
                <a:ea typeface="Average"/>
                <a:cs typeface="Average"/>
                <a:sym typeface="Average"/>
              </a:rPr>
              <a:t>We can get accurate within 2 orders of magnitude more in the AERO Machine shop - feasible</a:t>
            </a:r>
            <a:endParaRPr>
              <a:solidFill>
                <a:schemeClr val="dk1"/>
              </a:solidFill>
              <a:latin typeface="Average"/>
              <a:ea typeface="Average"/>
              <a:cs typeface="Average"/>
              <a:sym typeface="Average"/>
            </a:endParaRPr>
          </a:p>
          <a:p>
            <a:pPr marL="457200" lvl="0" indent="-317500" algn="l" rtl="0">
              <a:spcBef>
                <a:spcPts val="0"/>
              </a:spcBef>
              <a:spcAft>
                <a:spcPts val="0"/>
              </a:spcAft>
              <a:buClr>
                <a:schemeClr val="dk1"/>
              </a:buClr>
              <a:buSzPts val="1400"/>
              <a:buFont typeface="Average"/>
              <a:buChar char="-"/>
            </a:pPr>
            <a:r>
              <a:rPr lang="en">
                <a:solidFill>
                  <a:schemeClr val="dk1"/>
                </a:solidFill>
                <a:latin typeface="Average"/>
                <a:ea typeface="Average"/>
                <a:cs typeface="Average"/>
                <a:sym typeface="Average"/>
              </a:rPr>
              <a:t>Ale to test this with either measurement tools or alignment with our interferometer &amp; Zernike Coefficients</a:t>
            </a:r>
            <a:endParaRPr>
              <a:solidFill>
                <a:schemeClr val="dk1"/>
              </a:solidFill>
              <a:latin typeface="Average"/>
              <a:ea typeface="Average"/>
              <a:cs typeface="Average"/>
              <a:sym typeface="Average"/>
            </a:endParaRPr>
          </a:p>
        </p:txBody>
      </p:sp>
      <p:cxnSp>
        <p:nvCxnSpPr>
          <p:cNvPr id="974" name="Google Shape;974;p89"/>
          <p:cNvCxnSpPr/>
          <p:nvPr/>
        </p:nvCxnSpPr>
        <p:spPr>
          <a:xfrm flipH="1">
            <a:off x="944825" y="1282525"/>
            <a:ext cx="21600" cy="2437500"/>
          </a:xfrm>
          <a:prstGeom prst="straightConnector1">
            <a:avLst/>
          </a:prstGeom>
          <a:noFill/>
          <a:ln w="19050" cap="flat" cmpd="sng">
            <a:solidFill>
              <a:schemeClr val="dk1"/>
            </a:solidFill>
            <a:prstDash val="solid"/>
            <a:round/>
            <a:headEnd type="none" w="med" len="med"/>
            <a:tailEnd type="triangle" w="med" len="med"/>
          </a:ln>
        </p:spPr>
      </p:cxnSp>
      <p:sp>
        <p:nvSpPr>
          <p:cNvPr id="975" name="Google Shape;975;p89"/>
          <p:cNvSpPr txBox="1"/>
          <p:nvPr/>
        </p:nvSpPr>
        <p:spPr>
          <a:xfrm>
            <a:off x="944825" y="2390550"/>
            <a:ext cx="1035000" cy="362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latin typeface="Average"/>
                <a:ea typeface="Average"/>
                <a:cs typeface="Average"/>
                <a:sym typeface="Average"/>
              </a:rPr>
              <a:t>OAP Angle:</a:t>
            </a:r>
            <a:endParaRPr>
              <a:solidFill>
                <a:schemeClr val="dk1"/>
              </a:solidFill>
              <a:latin typeface="Average"/>
              <a:ea typeface="Average"/>
              <a:cs typeface="Average"/>
              <a:sym typeface="Average"/>
            </a:endParaRPr>
          </a:p>
          <a:p>
            <a:pPr marL="0" lvl="0" indent="0" algn="l" rtl="0">
              <a:spcBef>
                <a:spcPts val="0"/>
              </a:spcBef>
              <a:spcAft>
                <a:spcPts val="0"/>
              </a:spcAft>
              <a:buNone/>
            </a:pPr>
            <a:r>
              <a:rPr lang="en">
                <a:solidFill>
                  <a:schemeClr val="dk1"/>
                </a:solidFill>
                <a:latin typeface="Average"/>
                <a:ea typeface="Average"/>
                <a:cs typeface="Average"/>
                <a:sym typeface="Average"/>
              </a:rPr>
              <a:t>30°</a:t>
            </a:r>
            <a:endParaRPr>
              <a:solidFill>
                <a:schemeClr val="dk1"/>
              </a:solidFill>
              <a:latin typeface="Average"/>
              <a:ea typeface="Average"/>
              <a:cs typeface="Average"/>
              <a:sym typeface="Average"/>
            </a:endParaRPr>
          </a:p>
        </p:txBody>
      </p:sp>
      <p:cxnSp>
        <p:nvCxnSpPr>
          <p:cNvPr id="976" name="Google Shape;976;p89"/>
          <p:cNvCxnSpPr/>
          <p:nvPr/>
        </p:nvCxnSpPr>
        <p:spPr>
          <a:xfrm rot="10800000" flipH="1">
            <a:off x="955675" y="2070350"/>
            <a:ext cx="1318500" cy="1649700"/>
          </a:xfrm>
          <a:prstGeom prst="straightConnector1">
            <a:avLst/>
          </a:prstGeom>
          <a:noFill/>
          <a:ln w="19050" cap="flat" cmpd="sng">
            <a:solidFill>
              <a:srgbClr val="FF9900"/>
            </a:solidFill>
            <a:prstDash val="solid"/>
            <a:round/>
            <a:headEnd type="none" w="med" len="med"/>
            <a:tailEnd type="triangle" w="med" len="med"/>
          </a:ln>
        </p:spPr>
      </p:cxnSp>
      <p:cxnSp>
        <p:nvCxnSpPr>
          <p:cNvPr id="977" name="Google Shape;977;p89"/>
          <p:cNvCxnSpPr/>
          <p:nvPr/>
        </p:nvCxnSpPr>
        <p:spPr>
          <a:xfrm rot="10800000" flipH="1">
            <a:off x="955675" y="1883750"/>
            <a:ext cx="977100" cy="1836300"/>
          </a:xfrm>
          <a:prstGeom prst="straightConnector1">
            <a:avLst/>
          </a:prstGeom>
          <a:noFill/>
          <a:ln w="19050" cap="flat" cmpd="sng">
            <a:solidFill>
              <a:srgbClr val="FF9900"/>
            </a:solidFill>
            <a:prstDash val="solid"/>
            <a:round/>
            <a:headEnd type="none" w="med" len="med"/>
            <a:tailEnd type="triangle" w="med" len="med"/>
          </a:ln>
        </p:spPr>
      </p:cxn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981"/>
        <p:cNvGrpSpPr/>
        <p:nvPr/>
      </p:nvGrpSpPr>
      <p:grpSpPr>
        <a:xfrm>
          <a:off x="0" y="0"/>
          <a:ext cx="0" cy="0"/>
          <a:chOff x="0" y="0"/>
          <a:chExt cx="0" cy="0"/>
        </a:xfrm>
      </p:grpSpPr>
      <p:sp>
        <p:nvSpPr>
          <p:cNvPr id="982" name="Google Shape;982;p90"/>
          <p:cNvSpPr txBox="1">
            <a:spLocks noGrp="1"/>
          </p:cNvSpPr>
          <p:nvPr>
            <p:ph type="title" idx="4294967295"/>
          </p:nvPr>
        </p:nvSpPr>
        <p:spPr>
          <a:xfrm>
            <a:off x="455925" y="8367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UNC 6 AL6061-T6 Bolts</a:t>
            </a:r>
            <a:endParaRPr/>
          </a:p>
        </p:txBody>
      </p:sp>
      <p:sp>
        <p:nvSpPr>
          <p:cNvPr id="983" name="Google Shape;983;p90"/>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77</a:t>
            </a:fld>
            <a:endParaRPr/>
          </a:p>
        </p:txBody>
      </p:sp>
      <p:pic>
        <p:nvPicPr>
          <p:cNvPr id="984" name="Google Shape;984;p90"/>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341000" y="1577325"/>
            <a:ext cx="3947874" cy="2743200"/>
          </a:xfrm>
          <a:prstGeom prst="rect">
            <a:avLst/>
          </a:prstGeom>
          <a:noFill/>
          <a:ln>
            <a:noFill/>
          </a:ln>
        </p:spPr>
      </p:pic>
      <p:sp>
        <p:nvSpPr>
          <p:cNvPr id="985" name="Google Shape;985;p90"/>
          <p:cNvSpPr txBox="1">
            <a:spLocks noGrp="1"/>
          </p:cNvSpPr>
          <p:nvPr>
            <p:ph type="body" idx="4294967295"/>
          </p:nvPr>
        </p:nvSpPr>
        <p:spPr>
          <a:xfrm>
            <a:off x="4572000" y="2230725"/>
            <a:ext cx="3999900" cy="14364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a:solidFill>
                  <a:schemeClr val="dk1"/>
                </a:solidFill>
              </a:rPr>
              <a:t>UNC 6 Bolt</a:t>
            </a:r>
            <a:endParaRPr>
              <a:solidFill>
                <a:schemeClr val="dk1"/>
              </a:solidFill>
            </a:endParaRPr>
          </a:p>
          <a:p>
            <a:pPr marL="457200" lvl="0" indent="-342900" algn="l" rtl="0">
              <a:lnSpc>
                <a:spcPct val="100000"/>
              </a:lnSpc>
              <a:spcBef>
                <a:spcPts val="0"/>
              </a:spcBef>
              <a:spcAft>
                <a:spcPts val="0"/>
              </a:spcAft>
              <a:buClr>
                <a:schemeClr val="dk1"/>
              </a:buClr>
              <a:buSzPts val="1800"/>
              <a:buChar char="●"/>
            </a:pPr>
            <a:r>
              <a:rPr lang="en">
                <a:solidFill>
                  <a:schemeClr val="dk1"/>
                </a:solidFill>
              </a:rPr>
              <a:t>5.3 in-lbs torque</a:t>
            </a:r>
            <a:endParaRPr>
              <a:solidFill>
                <a:schemeClr val="dk1"/>
              </a:solidFill>
            </a:endParaRPr>
          </a:p>
          <a:p>
            <a:pPr marL="457200" lvl="0" indent="-342900" algn="l" rtl="0">
              <a:lnSpc>
                <a:spcPct val="100000"/>
              </a:lnSpc>
              <a:spcBef>
                <a:spcPts val="0"/>
              </a:spcBef>
              <a:spcAft>
                <a:spcPts val="0"/>
              </a:spcAft>
              <a:buClr>
                <a:schemeClr val="dk1"/>
              </a:buClr>
              <a:buSzPts val="1800"/>
              <a:buChar char="●"/>
            </a:pPr>
            <a:r>
              <a:rPr lang="en">
                <a:solidFill>
                  <a:schemeClr val="dk1"/>
                </a:solidFill>
              </a:rPr>
              <a:t>0.0001 in elongation of diameter for +20K temperature change</a:t>
            </a:r>
            <a:endParaRPr>
              <a:solidFill>
                <a:schemeClr val="dk1"/>
              </a:solidFill>
            </a:endParaRPr>
          </a:p>
          <a:p>
            <a:pPr marL="0" lvl="0" indent="0" algn="l" rtl="0">
              <a:lnSpc>
                <a:spcPct val="100000"/>
              </a:lnSpc>
              <a:spcBef>
                <a:spcPts val="0"/>
              </a:spcBef>
              <a:spcAft>
                <a:spcPts val="0"/>
              </a:spcAft>
              <a:buNone/>
            </a:pPr>
            <a:endParaRPr>
              <a:solidFill>
                <a:srgbClr val="FF9900"/>
              </a:solidFill>
            </a:endParaRPr>
          </a:p>
          <a:p>
            <a:pPr marL="0" lvl="0" indent="0" algn="l" rtl="0">
              <a:lnSpc>
                <a:spcPct val="100000"/>
              </a:lnSpc>
              <a:spcBef>
                <a:spcPts val="0"/>
              </a:spcBef>
              <a:spcAft>
                <a:spcPts val="0"/>
              </a:spcAft>
              <a:buNone/>
            </a:pPr>
            <a:endParaRPr>
              <a:solidFill>
                <a:schemeClr val="dk1"/>
              </a:solidFill>
            </a:endParaRPr>
          </a:p>
          <a:p>
            <a:pPr marL="0" lvl="0" indent="0" algn="l" rtl="0">
              <a:spcBef>
                <a:spcPts val="0"/>
              </a:spcBef>
              <a:spcAft>
                <a:spcPts val="1600"/>
              </a:spcAft>
              <a:buNone/>
            </a:pPr>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989"/>
        <p:cNvGrpSpPr/>
        <p:nvPr/>
      </p:nvGrpSpPr>
      <p:grpSpPr>
        <a:xfrm>
          <a:off x="0" y="0"/>
          <a:ext cx="0" cy="0"/>
          <a:chOff x="0" y="0"/>
          <a:chExt cx="0" cy="0"/>
        </a:xfrm>
      </p:grpSpPr>
      <p:sp>
        <p:nvSpPr>
          <p:cNvPr id="990" name="Google Shape;990;p91"/>
          <p:cNvSpPr txBox="1">
            <a:spLocks noGrp="1"/>
          </p:cNvSpPr>
          <p:nvPr>
            <p:ph type="title"/>
          </p:nvPr>
        </p:nvSpPr>
        <p:spPr>
          <a:xfrm>
            <a:off x="671250" y="2141250"/>
            <a:ext cx="7852200" cy="861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Optics</a:t>
            </a:r>
            <a:endParaRPr/>
          </a:p>
        </p:txBody>
      </p:sp>
      <p:sp>
        <p:nvSpPr>
          <p:cNvPr id="991" name="Google Shape;991;p91"/>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78</a:t>
            </a:fld>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995"/>
        <p:cNvGrpSpPr/>
        <p:nvPr/>
      </p:nvGrpSpPr>
      <p:grpSpPr>
        <a:xfrm>
          <a:off x="0" y="0"/>
          <a:ext cx="0" cy="0"/>
          <a:chOff x="0" y="0"/>
          <a:chExt cx="0" cy="0"/>
        </a:xfrm>
      </p:grpSpPr>
      <p:sp>
        <p:nvSpPr>
          <p:cNvPr id="996" name="Google Shape;996;p92"/>
          <p:cNvSpPr txBox="1">
            <a:spLocks noGrp="1"/>
          </p:cNvSpPr>
          <p:nvPr>
            <p:ph type="title"/>
          </p:nvPr>
        </p:nvSpPr>
        <p:spPr>
          <a:xfrm>
            <a:off x="346050" y="8367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Optical Bench: Preliminary Geometric Tolerance</a:t>
            </a:r>
            <a:endParaRPr/>
          </a:p>
        </p:txBody>
      </p:sp>
      <p:sp>
        <p:nvSpPr>
          <p:cNvPr id="997" name="Google Shape;997;p92"/>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79</a:t>
            </a:fld>
            <a:endParaRPr/>
          </a:p>
        </p:txBody>
      </p:sp>
      <p:sp>
        <p:nvSpPr>
          <p:cNvPr id="998" name="Google Shape;998;p92"/>
          <p:cNvSpPr txBox="1"/>
          <p:nvPr/>
        </p:nvSpPr>
        <p:spPr>
          <a:xfrm>
            <a:off x="6060650" y="867575"/>
            <a:ext cx="2330100" cy="3400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Average"/>
              <a:ea typeface="Average"/>
              <a:cs typeface="Average"/>
              <a:sym typeface="Average"/>
            </a:endParaRPr>
          </a:p>
        </p:txBody>
      </p:sp>
      <p:sp>
        <p:nvSpPr>
          <p:cNvPr id="999" name="Google Shape;999;p92"/>
          <p:cNvSpPr txBox="1">
            <a:spLocks noGrp="1"/>
          </p:cNvSpPr>
          <p:nvPr>
            <p:ph type="body" idx="1"/>
          </p:nvPr>
        </p:nvSpPr>
        <p:spPr>
          <a:xfrm>
            <a:off x="5718550" y="1152475"/>
            <a:ext cx="27717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For CNC mill tolerance of 5 mils</a:t>
            </a:r>
            <a:endParaRPr/>
          </a:p>
          <a:p>
            <a:pPr marL="457200" lvl="0" indent="-342900" algn="l" rtl="0">
              <a:spcBef>
                <a:spcPts val="0"/>
              </a:spcBef>
              <a:spcAft>
                <a:spcPts val="0"/>
              </a:spcAft>
              <a:buSzPts val="1800"/>
              <a:buChar char="●"/>
            </a:pPr>
            <a:r>
              <a:rPr lang="en"/>
              <a:t>Nominal Shim Stack 1.5 mm</a:t>
            </a:r>
            <a:endParaRPr/>
          </a:p>
          <a:p>
            <a:pPr marL="457200" lvl="0" indent="-342900" algn="l" rtl="0">
              <a:spcBef>
                <a:spcPts val="0"/>
              </a:spcBef>
              <a:spcAft>
                <a:spcPts val="0"/>
              </a:spcAft>
              <a:buSzPts val="1800"/>
              <a:buChar char="●"/>
            </a:pPr>
            <a:r>
              <a:rPr lang="en"/>
              <a:t>Tolerances</a:t>
            </a:r>
            <a:endParaRPr/>
          </a:p>
          <a:p>
            <a:pPr marL="914400" lvl="1" indent="-317500" algn="l" rtl="0">
              <a:spcBef>
                <a:spcPts val="0"/>
              </a:spcBef>
              <a:spcAft>
                <a:spcPts val="0"/>
              </a:spcAft>
              <a:buSzPts val="1400"/>
              <a:buChar char="○"/>
            </a:pPr>
            <a:r>
              <a:rPr lang="en"/>
              <a:t>Worst case image plane contributions used</a:t>
            </a:r>
            <a:endParaRPr/>
          </a:p>
          <a:p>
            <a:pPr marL="457200" lvl="0" indent="-342900" algn="l" rtl="0">
              <a:spcBef>
                <a:spcPts val="0"/>
              </a:spcBef>
              <a:spcAft>
                <a:spcPts val="0"/>
              </a:spcAft>
              <a:buSzPts val="1800"/>
              <a:buChar char="●"/>
            </a:pPr>
            <a:r>
              <a:rPr lang="en"/>
              <a:t>Allowable angle deviation of the mirror:  .4 degrees</a:t>
            </a:r>
            <a:endParaRPr/>
          </a:p>
        </p:txBody>
      </p:sp>
      <p:pic>
        <p:nvPicPr>
          <p:cNvPr id="1000" name="Google Shape;1000;p92"/>
          <p:cNvPicPr preferRelativeResize="0"/>
          <p:nvPr/>
        </p:nvPicPr>
        <p:blipFill>
          <a:blip r:embed="rId3">
            <a:alphaModFix/>
          </a:blip>
          <a:stretch>
            <a:fillRect/>
          </a:stretch>
        </p:blipFill>
        <p:spPr>
          <a:xfrm>
            <a:off x="980500" y="1069738"/>
            <a:ext cx="4336525" cy="358187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20"/>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8</a:t>
            </a:fld>
            <a:endParaRPr/>
          </a:p>
        </p:txBody>
      </p:sp>
      <p:pic>
        <p:nvPicPr>
          <p:cNvPr id="140" name="Google Shape;140;p20"/>
          <p:cNvPicPr preferRelativeResize="0"/>
          <p:nvPr/>
        </p:nvPicPr>
        <p:blipFill>
          <a:blip r:embed="rId3" cstate="print">
            <a:alphaModFix/>
            <a:extLst>
              <a:ext uri="{28A0092B-C50C-407E-A947-70E740481C1C}">
                <a14:useLocalDpi xmlns:a14="http://schemas.microsoft.com/office/drawing/2010/main"/>
              </a:ext>
            </a:extLst>
          </a:blip>
          <a:stretch>
            <a:fillRect/>
          </a:stretch>
        </p:blipFill>
        <p:spPr>
          <a:xfrm>
            <a:off x="745289" y="459574"/>
            <a:ext cx="7653436" cy="4306803"/>
          </a:xfrm>
          <a:prstGeom prst="rect">
            <a:avLst/>
          </a:prstGeom>
          <a:noFill/>
          <a:ln>
            <a:noFill/>
          </a:ln>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1004"/>
        <p:cNvGrpSpPr/>
        <p:nvPr/>
      </p:nvGrpSpPr>
      <p:grpSpPr>
        <a:xfrm>
          <a:off x="0" y="0"/>
          <a:ext cx="0" cy="0"/>
          <a:chOff x="0" y="0"/>
          <a:chExt cx="0" cy="0"/>
        </a:xfrm>
      </p:grpSpPr>
      <p:sp>
        <p:nvSpPr>
          <p:cNvPr id="1005" name="Google Shape;1005;p93"/>
          <p:cNvSpPr txBox="1">
            <a:spLocks noGrp="1"/>
          </p:cNvSpPr>
          <p:nvPr>
            <p:ph type="title"/>
          </p:nvPr>
        </p:nvSpPr>
        <p:spPr>
          <a:xfrm>
            <a:off x="346050" y="8367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Optical Design Overview</a:t>
            </a:r>
            <a:endParaRPr/>
          </a:p>
        </p:txBody>
      </p:sp>
      <p:sp>
        <p:nvSpPr>
          <p:cNvPr id="1006" name="Google Shape;1006;p93"/>
          <p:cNvSpPr txBox="1">
            <a:spLocks noGrp="1"/>
          </p:cNvSpPr>
          <p:nvPr>
            <p:ph type="body" idx="1"/>
          </p:nvPr>
        </p:nvSpPr>
        <p:spPr>
          <a:xfrm>
            <a:off x="745225" y="4681000"/>
            <a:ext cx="3961500" cy="3936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a:t>ZEMAX OpticStudio Model diagram</a:t>
            </a:r>
            <a:endParaRPr/>
          </a:p>
        </p:txBody>
      </p:sp>
      <p:sp>
        <p:nvSpPr>
          <p:cNvPr id="1007" name="Google Shape;1007;p93"/>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80</a:t>
            </a:fld>
            <a:endParaRPr/>
          </a:p>
        </p:txBody>
      </p:sp>
      <p:pic>
        <p:nvPicPr>
          <p:cNvPr id="1008" name="Google Shape;1008;p93"/>
          <p:cNvPicPr preferRelativeResize="0"/>
          <p:nvPr/>
        </p:nvPicPr>
        <p:blipFill>
          <a:blip r:embed="rId3" cstate="print">
            <a:alphaModFix/>
            <a:extLst>
              <a:ext uri="{28A0092B-C50C-407E-A947-70E740481C1C}">
                <a14:useLocalDpi xmlns:a14="http://schemas.microsoft.com/office/drawing/2010/main"/>
              </a:ext>
            </a:extLst>
          </a:blip>
          <a:stretch>
            <a:fillRect/>
          </a:stretch>
        </p:blipFill>
        <p:spPr>
          <a:xfrm>
            <a:off x="890751" y="707650"/>
            <a:ext cx="7362488" cy="3922076"/>
          </a:xfrm>
          <a:prstGeom prst="rect">
            <a:avLst/>
          </a:prstGeom>
          <a:noFill/>
          <a:ln>
            <a:noFill/>
          </a:ln>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1012"/>
        <p:cNvGrpSpPr/>
        <p:nvPr/>
      </p:nvGrpSpPr>
      <p:grpSpPr>
        <a:xfrm>
          <a:off x="0" y="0"/>
          <a:ext cx="0" cy="0"/>
          <a:chOff x="0" y="0"/>
          <a:chExt cx="0" cy="0"/>
        </a:xfrm>
      </p:grpSpPr>
      <p:sp>
        <p:nvSpPr>
          <p:cNvPr id="1013" name="Google Shape;1013;p94"/>
          <p:cNvSpPr txBox="1">
            <a:spLocks noGrp="1"/>
          </p:cNvSpPr>
          <p:nvPr>
            <p:ph type="title"/>
          </p:nvPr>
        </p:nvSpPr>
        <p:spPr>
          <a:xfrm>
            <a:off x="346050" y="8367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Other Factors Degrading MTF</a:t>
            </a:r>
            <a:endParaRPr/>
          </a:p>
        </p:txBody>
      </p:sp>
      <p:sp>
        <p:nvSpPr>
          <p:cNvPr id="1014" name="Google Shape;1014;p9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MTF Losses of NanoSAM</a:t>
            </a:r>
            <a:endParaRPr/>
          </a:p>
          <a:p>
            <a:pPr marL="914400" lvl="1" indent="-317500" algn="l" rtl="0">
              <a:spcBef>
                <a:spcPts val="0"/>
              </a:spcBef>
              <a:spcAft>
                <a:spcPts val="0"/>
              </a:spcAft>
              <a:buSzPts val="1400"/>
              <a:buChar char="○"/>
            </a:pPr>
            <a:r>
              <a:rPr lang="en"/>
              <a:t>lambda /4 SFE for 30 deg off axis parabolic mirror ~ 80% degradation</a:t>
            </a:r>
            <a:endParaRPr/>
          </a:p>
          <a:p>
            <a:pPr marL="914400" lvl="1" indent="-317500" algn="l" rtl="0">
              <a:spcBef>
                <a:spcPts val="0"/>
              </a:spcBef>
              <a:spcAft>
                <a:spcPts val="0"/>
              </a:spcAft>
              <a:buSzPts val="1400"/>
              <a:buChar char="○"/>
            </a:pPr>
            <a:r>
              <a:rPr lang="en"/>
              <a:t>lambda/8 WFE for both long pass and band pass filter ~ 50% degradation</a:t>
            </a:r>
            <a:endParaRPr/>
          </a:p>
          <a:p>
            <a:pPr marL="914400" lvl="1" indent="-317500" algn="l" rtl="0">
              <a:spcBef>
                <a:spcPts val="0"/>
              </a:spcBef>
              <a:spcAft>
                <a:spcPts val="0"/>
              </a:spcAft>
              <a:buSzPts val="1400"/>
              <a:buChar char="○"/>
            </a:pPr>
            <a:r>
              <a:rPr lang="en"/>
              <a:t>-XX% margin </a:t>
            </a:r>
            <a:endParaRPr/>
          </a:p>
          <a:p>
            <a:pPr marL="457200" lvl="0" indent="-342900" algn="l" rtl="0">
              <a:spcBef>
                <a:spcPts val="0"/>
              </a:spcBef>
              <a:spcAft>
                <a:spcPts val="0"/>
              </a:spcAft>
              <a:buSzPts val="1800"/>
              <a:buChar char="●"/>
            </a:pPr>
            <a:r>
              <a:rPr lang="en"/>
              <a:t>MTF Losses of Flight Ready NanoSAM</a:t>
            </a:r>
            <a:endParaRPr/>
          </a:p>
          <a:p>
            <a:pPr marL="914400" lvl="1" indent="-317500" algn="l" rtl="0">
              <a:spcBef>
                <a:spcPts val="0"/>
              </a:spcBef>
              <a:spcAft>
                <a:spcPts val="0"/>
              </a:spcAft>
              <a:buSzPts val="1400"/>
              <a:buChar char="○"/>
            </a:pPr>
            <a:r>
              <a:rPr lang="en"/>
              <a:t>lambda/16 SFE custom off-axis mirror ~ 10% degradation</a:t>
            </a:r>
            <a:endParaRPr/>
          </a:p>
          <a:p>
            <a:pPr marL="914400" lvl="1" indent="-317500" algn="l" rtl="0">
              <a:spcBef>
                <a:spcPts val="0"/>
              </a:spcBef>
              <a:spcAft>
                <a:spcPts val="0"/>
              </a:spcAft>
              <a:buSzPts val="1400"/>
              <a:buChar char="○"/>
            </a:pPr>
            <a:r>
              <a:rPr lang="en"/>
              <a:t>lambda/? WFE for both long pass and band pass filter ~ XX% degradation</a:t>
            </a:r>
            <a:endParaRPr/>
          </a:p>
          <a:p>
            <a:pPr marL="914400" lvl="1" indent="-317500" algn="l" rtl="0">
              <a:spcBef>
                <a:spcPts val="0"/>
              </a:spcBef>
              <a:spcAft>
                <a:spcPts val="0"/>
              </a:spcAft>
              <a:buSzPts val="1400"/>
              <a:buChar char="○"/>
            </a:pPr>
            <a:r>
              <a:rPr lang="en"/>
              <a:t>+XX% margin</a:t>
            </a:r>
            <a:endParaRPr/>
          </a:p>
          <a:p>
            <a:pPr marL="457200" lvl="0" indent="-342900" algn="l" rtl="0">
              <a:spcBef>
                <a:spcPts val="0"/>
              </a:spcBef>
              <a:spcAft>
                <a:spcPts val="0"/>
              </a:spcAft>
              <a:buSzPts val="1800"/>
              <a:buChar char="●"/>
            </a:pPr>
            <a:r>
              <a:rPr lang="en"/>
              <a:t>NanoSAM will not meet MTF requirement due to mirror and filter irregularities however given a better mirror and filter the MTF requirement can be met</a:t>
            </a:r>
            <a:endParaRPr/>
          </a:p>
        </p:txBody>
      </p:sp>
      <p:sp>
        <p:nvSpPr>
          <p:cNvPr id="1015" name="Google Shape;1015;p94"/>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81</a:t>
            </a:fld>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1019"/>
        <p:cNvGrpSpPr/>
        <p:nvPr/>
      </p:nvGrpSpPr>
      <p:grpSpPr>
        <a:xfrm>
          <a:off x="0" y="0"/>
          <a:ext cx="0" cy="0"/>
          <a:chOff x="0" y="0"/>
          <a:chExt cx="0" cy="0"/>
        </a:xfrm>
      </p:grpSpPr>
      <p:pic>
        <p:nvPicPr>
          <p:cNvPr id="1020" name="Google Shape;1020;p95"/>
          <p:cNvPicPr preferRelativeResize="0"/>
          <p:nvPr/>
        </p:nvPicPr>
        <p:blipFill rotWithShape="1">
          <a:blip r:embed="rId3" cstate="print">
            <a:alphaModFix/>
            <a:extLst>
              <a:ext uri="{28A0092B-C50C-407E-A947-70E740481C1C}">
                <a14:useLocalDpi xmlns:a14="http://schemas.microsoft.com/office/drawing/2010/main"/>
              </a:ext>
            </a:extLst>
          </a:blip>
          <a:srcRect l="3109" r="4358"/>
          <a:stretch/>
        </p:blipFill>
        <p:spPr>
          <a:xfrm>
            <a:off x="3792925" y="1045675"/>
            <a:ext cx="4994401" cy="2998675"/>
          </a:xfrm>
          <a:prstGeom prst="rect">
            <a:avLst/>
          </a:prstGeom>
          <a:noFill/>
          <a:ln>
            <a:noFill/>
          </a:ln>
        </p:spPr>
      </p:pic>
      <p:sp>
        <p:nvSpPr>
          <p:cNvPr id="1021" name="Google Shape;1021;p95"/>
          <p:cNvSpPr txBox="1">
            <a:spLocks noGrp="1"/>
          </p:cNvSpPr>
          <p:nvPr>
            <p:ph type="title"/>
          </p:nvPr>
        </p:nvSpPr>
        <p:spPr>
          <a:xfrm>
            <a:off x="346050" y="8367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Thermal Effects on MTF</a:t>
            </a:r>
            <a:endParaRPr/>
          </a:p>
        </p:txBody>
      </p:sp>
      <p:sp>
        <p:nvSpPr>
          <p:cNvPr id="1022" name="Google Shape;1022;p95"/>
          <p:cNvSpPr txBox="1">
            <a:spLocks noGrp="1"/>
          </p:cNvSpPr>
          <p:nvPr>
            <p:ph type="body" idx="1"/>
          </p:nvPr>
        </p:nvSpPr>
        <p:spPr>
          <a:xfrm>
            <a:off x="96025" y="1000075"/>
            <a:ext cx="3576900" cy="3937800"/>
          </a:xfrm>
          <a:prstGeom prst="rect">
            <a:avLst/>
          </a:prstGeom>
        </p:spPr>
        <p:txBody>
          <a:bodyPr spcFirstLastPara="1" wrap="square" lIns="91425" tIns="91425" rIns="91425" bIns="91425" anchor="t" anchorCtr="0">
            <a:noAutofit/>
          </a:bodyPr>
          <a:lstStyle/>
          <a:p>
            <a:pPr marL="457200" lvl="0" indent="-336550" algn="l" rtl="0">
              <a:lnSpc>
                <a:spcPct val="100000"/>
              </a:lnSpc>
              <a:spcBef>
                <a:spcPts val="0"/>
              </a:spcBef>
              <a:spcAft>
                <a:spcPts val="0"/>
              </a:spcAft>
              <a:buSzPts val="1700"/>
              <a:buChar char="●"/>
            </a:pPr>
            <a:r>
              <a:rPr lang="en" sz="1700"/>
              <a:t>Thermal expansion can </a:t>
            </a:r>
            <a:r>
              <a:rPr lang="en" sz="1700" u="sng"/>
              <a:t>shift</a:t>
            </a:r>
            <a:r>
              <a:rPr lang="en" sz="1700"/>
              <a:t> the mirror with respect to other aluminum components</a:t>
            </a:r>
            <a:endParaRPr sz="1700"/>
          </a:p>
          <a:p>
            <a:pPr marL="457200" lvl="0" indent="-336550" algn="l" rtl="0">
              <a:lnSpc>
                <a:spcPct val="100000"/>
              </a:lnSpc>
              <a:spcBef>
                <a:spcPts val="0"/>
              </a:spcBef>
              <a:spcAft>
                <a:spcPts val="0"/>
              </a:spcAft>
              <a:buClr>
                <a:srgbClr val="434343"/>
              </a:buClr>
              <a:buSzPts val="1700"/>
              <a:buChar char="●"/>
            </a:pPr>
            <a:endParaRPr sz="1700"/>
          </a:p>
          <a:p>
            <a:pPr marL="457200" lvl="0" indent="-336550" algn="l" rtl="0">
              <a:lnSpc>
                <a:spcPct val="100000"/>
              </a:lnSpc>
              <a:spcBef>
                <a:spcPts val="0"/>
              </a:spcBef>
              <a:spcAft>
                <a:spcPts val="0"/>
              </a:spcAft>
              <a:buSzPts val="1700"/>
              <a:buChar char="●"/>
            </a:pPr>
            <a:r>
              <a:rPr lang="en" sz="1700"/>
              <a:t>Shifting the mirror is equivalent to shifting the pinhole</a:t>
            </a:r>
            <a:endParaRPr sz="1700"/>
          </a:p>
          <a:p>
            <a:pPr marL="457200" lvl="0" indent="-336550" algn="l" rtl="0">
              <a:lnSpc>
                <a:spcPct val="100000"/>
              </a:lnSpc>
              <a:spcBef>
                <a:spcPts val="0"/>
              </a:spcBef>
              <a:spcAft>
                <a:spcPts val="0"/>
              </a:spcAft>
              <a:buClr>
                <a:srgbClr val="434343"/>
              </a:buClr>
              <a:buSzPts val="1700"/>
              <a:buChar char="●"/>
            </a:pPr>
            <a:endParaRPr sz="1700"/>
          </a:p>
          <a:p>
            <a:pPr marL="457200" lvl="0" indent="-336550" algn="l" rtl="0">
              <a:lnSpc>
                <a:spcPct val="100000"/>
              </a:lnSpc>
              <a:spcBef>
                <a:spcPts val="0"/>
              </a:spcBef>
              <a:spcAft>
                <a:spcPts val="0"/>
              </a:spcAft>
              <a:buSzPts val="1700"/>
              <a:buChar char="●"/>
            </a:pPr>
            <a:r>
              <a:rPr lang="en" sz="1700"/>
              <a:t>Athermal system is composed of a single material</a:t>
            </a:r>
            <a:endParaRPr sz="1700"/>
          </a:p>
          <a:p>
            <a:pPr marL="457200" lvl="0" indent="-336550" algn="l" rtl="0">
              <a:lnSpc>
                <a:spcPct val="100000"/>
              </a:lnSpc>
              <a:spcBef>
                <a:spcPts val="0"/>
              </a:spcBef>
              <a:spcAft>
                <a:spcPts val="0"/>
              </a:spcAft>
              <a:buClr>
                <a:srgbClr val="434343"/>
              </a:buClr>
              <a:buSzPts val="1700"/>
              <a:buChar char="●"/>
            </a:pPr>
            <a:endParaRPr sz="1700"/>
          </a:p>
          <a:p>
            <a:pPr marL="457200" lvl="0" indent="-336550" algn="l" rtl="0">
              <a:lnSpc>
                <a:spcPct val="100000"/>
              </a:lnSpc>
              <a:spcBef>
                <a:spcPts val="0"/>
              </a:spcBef>
              <a:spcAft>
                <a:spcPts val="0"/>
              </a:spcAft>
              <a:buSzPts val="1700"/>
              <a:buChar char="●"/>
            </a:pPr>
            <a:r>
              <a:rPr lang="en" sz="1700"/>
              <a:t>Thermal expansion of steel washers is different than the thermal expansion of the Al-6061 components</a:t>
            </a:r>
            <a:endParaRPr sz="1700"/>
          </a:p>
          <a:p>
            <a:pPr marL="0" lvl="0" indent="0" algn="l" rtl="0">
              <a:spcBef>
                <a:spcPts val="1600"/>
              </a:spcBef>
              <a:spcAft>
                <a:spcPts val="1600"/>
              </a:spcAft>
              <a:buNone/>
            </a:pPr>
            <a:endParaRPr sz="1700"/>
          </a:p>
        </p:txBody>
      </p:sp>
      <p:sp>
        <p:nvSpPr>
          <p:cNvPr id="1023" name="Google Shape;1023;p95"/>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82</a:t>
            </a:fld>
            <a:endParaRPr/>
          </a:p>
        </p:txBody>
      </p:sp>
      <p:sp>
        <p:nvSpPr>
          <p:cNvPr id="1024" name="Google Shape;1024;p95"/>
          <p:cNvSpPr txBox="1">
            <a:spLocks noGrp="1"/>
          </p:cNvSpPr>
          <p:nvPr>
            <p:ph type="body" idx="1"/>
          </p:nvPr>
        </p:nvSpPr>
        <p:spPr>
          <a:xfrm>
            <a:off x="3507625" y="4032100"/>
            <a:ext cx="5632800" cy="5727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200"/>
              <a:t>Note: The plot shows the required 𝛥T for a 1μm difference in the thermal expansion for steel washers for a given coefficient of thermal expansion.</a:t>
            </a:r>
            <a:endParaRPr/>
          </a:p>
        </p:txBody>
      </p:sp>
      <p:sp>
        <p:nvSpPr>
          <p:cNvPr id="1025" name="Google Shape;1025;p95"/>
          <p:cNvSpPr/>
          <p:nvPr/>
        </p:nvSpPr>
        <p:spPr>
          <a:xfrm>
            <a:off x="5764750" y="1660275"/>
            <a:ext cx="1916700" cy="979800"/>
          </a:xfrm>
          <a:prstGeom prst="roundRect">
            <a:avLst>
              <a:gd name="adj" fmla="val 16667"/>
            </a:avLst>
          </a:prstGeom>
          <a:solidFill>
            <a:srgbClr val="7EE4D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Average"/>
                <a:ea typeface="Average"/>
                <a:cs typeface="Average"/>
                <a:sym typeface="Average"/>
              </a:rPr>
              <a:t>A significant temperature change (~20K) is required to shift the mirror 1μm</a:t>
            </a:r>
            <a:endParaRPr>
              <a:latin typeface="Average"/>
              <a:ea typeface="Average"/>
              <a:cs typeface="Average"/>
              <a:sym typeface="Average"/>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5"/>
                                        </p:tgtEl>
                                        <p:attrNameLst>
                                          <p:attrName>style.visibility</p:attrName>
                                        </p:attrNameLst>
                                      </p:cBhvr>
                                      <p:to>
                                        <p:strVal val="visible"/>
                                      </p:to>
                                    </p:set>
                                    <p:animEffect transition="in" filter="fade">
                                      <p:cBhvr>
                                        <p:cTn id="7" dur="1500"/>
                                        <p:tgtEl>
                                          <p:spTgt spid="10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1029"/>
        <p:cNvGrpSpPr/>
        <p:nvPr/>
      </p:nvGrpSpPr>
      <p:grpSpPr>
        <a:xfrm>
          <a:off x="0" y="0"/>
          <a:ext cx="0" cy="0"/>
          <a:chOff x="0" y="0"/>
          <a:chExt cx="0" cy="0"/>
        </a:xfrm>
      </p:grpSpPr>
      <p:sp>
        <p:nvSpPr>
          <p:cNvPr id="1030" name="Google Shape;1030;p96"/>
          <p:cNvSpPr txBox="1">
            <a:spLocks noGrp="1"/>
          </p:cNvSpPr>
          <p:nvPr>
            <p:ph type="title"/>
          </p:nvPr>
        </p:nvSpPr>
        <p:spPr>
          <a:xfrm>
            <a:off x="346050" y="8367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Pinhole Alignment and Allowable Error </a:t>
            </a:r>
            <a:endParaRPr/>
          </a:p>
        </p:txBody>
      </p:sp>
      <p:sp>
        <p:nvSpPr>
          <p:cNvPr id="1031" name="Google Shape;1031;p96"/>
          <p:cNvSpPr txBox="1">
            <a:spLocks noGrp="1"/>
          </p:cNvSpPr>
          <p:nvPr>
            <p:ph type="body" idx="1"/>
          </p:nvPr>
        </p:nvSpPr>
        <p:spPr>
          <a:xfrm>
            <a:off x="311700" y="1152475"/>
            <a:ext cx="8520600" cy="14382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MTF Analysis</a:t>
            </a:r>
            <a:endParaRPr/>
          </a:p>
          <a:p>
            <a:pPr marL="914400" lvl="1" indent="-317500" algn="l" rtl="0">
              <a:spcBef>
                <a:spcPts val="0"/>
              </a:spcBef>
              <a:spcAft>
                <a:spcPts val="0"/>
              </a:spcAft>
              <a:buSzPts val="1400"/>
              <a:buChar char="○"/>
            </a:pPr>
            <a:r>
              <a:rPr lang="en">
                <a:solidFill>
                  <a:srgbClr val="F4CCCC"/>
                </a:solidFill>
              </a:rPr>
              <a:t>NanoSAM Diffraction Limited MTF = 0.8622, 𝜈 = 2.574 [cycles/mrad] (Zemax) </a:t>
            </a:r>
            <a:endParaRPr>
              <a:solidFill>
                <a:srgbClr val="F4CCCC"/>
              </a:solidFill>
            </a:endParaRPr>
          </a:p>
          <a:p>
            <a:pPr marL="914400" lvl="1" indent="-317500" algn="l" rtl="0">
              <a:spcBef>
                <a:spcPts val="0"/>
              </a:spcBef>
              <a:spcAft>
                <a:spcPts val="0"/>
              </a:spcAft>
              <a:buSzPts val="1400"/>
              <a:buChar char="○"/>
            </a:pPr>
            <a:r>
              <a:rPr lang="en"/>
              <a:t>SAM Diffraction Limited MTF = 0.74</a:t>
            </a:r>
            <a:endParaRPr/>
          </a:p>
          <a:p>
            <a:pPr marL="1371600" lvl="2" indent="-317500" algn="l" rtl="0">
              <a:spcBef>
                <a:spcPts val="0"/>
              </a:spcBef>
              <a:spcAft>
                <a:spcPts val="0"/>
              </a:spcAft>
              <a:buSzPts val="1400"/>
              <a:buChar char="■"/>
            </a:pPr>
            <a:r>
              <a:rPr lang="en"/>
              <a:t>NanoSAM MTF should not degrade below 85.6 percent from 100 percent in order to meet or exceed SAM performance</a:t>
            </a:r>
            <a:endParaRPr/>
          </a:p>
        </p:txBody>
      </p:sp>
      <p:sp>
        <p:nvSpPr>
          <p:cNvPr id="1032" name="Google Shape;1032;p96"/>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83</a:t>
            </a:fld>
            <a:endParaRPr/>
          </a:p>
        </p:txBody>
      </p:sp>
      <p:sp>
        <p:nvSpPr>
          <p:cNvPr id="1033" name="Google Shape;1033;p96"/>
          <p:cNvSpPr/>
          <p:nvPr/>
        </p:nvSpPr>
        <p:spPr>
          <a:xfrm>
            <a:off x="6045350" y="3701200"/>
            <a:ext cx="1916700" cy="979800"/>
          </a:xfrm>
          <a:prstGeom prst="roundRect">
            <a:avLst>
              <a:gd name="adj" fmla="val 16667"/>
            </a:avLst>
          </a:prstGeom>
          <a:solidFill>
            <a:srgbClr val="7EE4D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latin typeface="Average"/>
                <a:ea typeface="Average"/>
                <a:cs typeface="Average"/>
                <a:sym typeface="Average"/>
              </a:rPr>
              <a:t>Satisfies MTF Requirement</a:t>
            </a:r>
            <a:endParaRPr sz="1800">
              <a:latin typeface="Average"/>
              <a:ea typeface="Average"/>
              <a:cs typeface="Average"/>
              <a:sym typeface="Average"/>
            </a:endParaRPr>
          </a:p>
        </p:txBody>
      </p:sp>
      <p:grpSp>
        <p:nvGrpSpPr>
          <p:cNvPr id="1034" name="Google Shape;1034;p96"/>
          <p:cNvGrpSpPr/>
          <p:nvPr/>
        </p:nvGrpSpPr>
        <p:grpSpPr>
          <a:xfrm>
            <a:off x="880425" y="2633275"/>
            <a:ext cx="4214500" cy="2293623"/>
            <a:chOff x="92400" y="2780975"/>
            <a:chExt cx="4214500" cy="2293623"/>
          </a:xfrm>
        </p:grpSpPr>
        <p:pic>
          <p:nvPicPr>
            <p:cNvPr id="1035" name="Google Shape;1035;p96"/>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92400" y="2864325"/>
              <a:ext cx="4122597" cy="2210273"/>
            </a:xfrm>
            <a:prstGeom prst="rect">
              <a:avLst/>
            </a:prstGeom>
            <a:noFill/>
            <a:ln w="9525" cap="flat" cmpd="sng">
              <a:solidFill>
                <a:srgbClr val="9E9E9E"/>
              </a:solidFill>
              <a:prstDash val="dash"/>
              <a:round/>
              <a:headEnd type="none" w="sm" len="sm"/>
              <a:tailEnd type="none" w="sm" len="sm"/>
            </a:ln>
          </p:spPr>
        </p:pic>
        <p:sp>
          <p:nvSpPr>
            <p:cNvPr id="1036" name="Google Shape;1036;p96"/>
            <p:cNvSpPr txBox="1"/>
            <p:nvPr/>
          </p:nvSpPr>
          <p:spPr>
            <a:xfrm>
              <a:off x="538300" y="2780975"/>
              <a:ext cx="3768600" cy="318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latin typeface="Average"/>
                  <a:ea typeface="Average"/>
                  <a:cs typeface="Average"/>
                  <a:sym typeface="Average"/>
                </a:rPr>
                <a:t>NanoSAM MTF Versus Angular Frequency</a:t>
              </a:r>
              <a:endParaRPr>
                <a:latin typeface="Average"/>
                <a:ea typeface="Average"/>
                <a:cs typeface="Average"/>
                <a:sym typeface="Average"/>
              </a:endParaRPr>
            </a:p>
          </p:txBody>
        </p:sp>
        <p:cxnSp>
          <p:nvCxnSpPr>
            <p:cNvPr id="1037" name="Google Shape;1037;p96"/>
            <p:cNvCxnSpPr/>
            <p:nvPr/>
          </p:nvCxnSpPr>
          <p:spPr>
            <a:xfrm flipH="1">
              <a:off x="814275" y="3302500"/>
              <a:ext cx="14400" cy="1438200"/>
            </a:xfrm>
            <a:prstGeom prst="straightConnector1">
              <a:avLst/>
            </a:prstGeom>
            <a:noFill/>
            <a:ln w="19050" cap="flat" cmpd="sng">
              <a:solidFill>
                <a:srgbClr val="FF0000"/>
              </a:solidFill>
              <a:prstDash val="dash"/>
              <a:round/>
              <a:headEnd type="none" w="med" len="med"/>
              <a:tailEnd type="none" w="med" len="med"/>
            </a:ln>
          </p:spPr>
        </p:cxnSp>
        <p:cxnSp>
          <p:nvCxnSpPr>
            <p:cNvPr id="1038" name="Google Shape;1038;p96"/>
            <p:cNvCxnSpPr/>
            <p:nvPr/>
          </p:nvCxnSpPr>
          <p:spPr>
            <a:xfrm rot="10800000">
              <a:off x="538300" y="3262000"/>
              <a:ext cx="261900" cy="0"/>
            </a:xfrm>
            <a:prstGeom prst="straightConnector1">
              <a:avLst/>
            </a:prstGeom>
            <a:noFill/>
            <a:ln w="19050" cap="flat" cmpd="sng">
              <a:solidFill>
                <a:srgbClr val="FF0000"/>
              </a:solidFill>
              <a:prstDash val="dash"/>
              <a:round/>
              <a:headEnd type="none" w="med" len="med"/>
              <a:tailEnd type="none" w="med" len="med"/>
            </a:ln>
          </p:spPr>
        </p:cxnSp>
        <p:sp>
          <p:nvSpPr>
            <p:cNvPr id="1039" name="Google Shape;1039;p96"/>
            <p:cNvSpPr/>
            <p:nvPr/>
          </p:nvSpPr>
          <p:spPr>
            <a:xfrm>
              <a:off x="780975" y="3221500"/>
              <a:ext cx="81000" cy="81000"/>
            </a:xfrm>
            <a:prstGeom prst="ellipse">
              <a:avLst/>
            </a:pr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96"/>
            <p:cNvSpPr txBox="1"/>
            <p:nvPr/>
          </p:nvSpPr>
          <p:spPr>
            <a:xfrm>
              <a:off x="927050" y="3039625"/>
              <a:ext cx="1465200" cy="72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0000"/>
                  </a:solidFill>
                  <a:latin typeface="Average"/>
                  <a:ea typeface="Average"/>
                  <a:cs typeface="Average"/>
                  <a:sym typeface="Average"/>
                </a:rPr>
                <a:t>(2.574, 0.8622)</a:t>
              </a:r>
              <a:endParaRPr>
                <a:solidFill>
                  <a:srgbClr val="FF0000"/>
                </a:solidFill>
                <a:latin typeface="Average"/>
                <a:ea typeface="Average"/>
                <a:cs typeface="Average"/>
                <a:sym typeface="Average"/>
              </a:endParaRPr>
            </a:p>
          </p:txBody>
        </p:sp>
      </p:gr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1044"/>
        <p:cNvGrpSpPr/>
        <p:nvPr/>
      </p:nvGrpSpPr>
      <p:grpSpPr>
        <a:xfrm>
          <a:off x="0" y="0"/>
          <a:ext cx="0" cy="0"/>
          <a:chOff x="0" y="0"/>
          <a:chExt cx="0" cy="0"/>
        </a:xfrm>
      </p:grpSpPr>
      <p:sp>
        <p:nvSpPr>
          <p:cNvPr id="1045" name="Google Shape;1045;p97"/>
          <p:cNvSpPr txBox="1">
            <a:spLocks noGrp="1"/>
          </p:cNvSpPr>
          <p:nvPr>
            <p:ph type="title"/>
          </p:nvPr>
        </p:nvSpPr>
        <p:spPr>
          <a:xfrm>
            <a:off x="346050" y="8367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Pinhole Alignment and Allowable Error </a:t>
            </a:r>
            <a:endParaRPr/>
          </a:p>
        </p:txBody>
      </p:sp>
      <p:sp>
        <p:nvSpPr>
          <p:cNvPr id="1046" name="Google Shape;1046;p97"/>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84</a:t>
            </a:fld>
            <a:endParaRPr/>
          </a:p>
        </p:txBody>
      </p:sp>
      <p:pic>
        <p:nvPicPr>
          <p:cNvPr id="1047" name="Google Shape;1047;p97"/>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468725" y="1070575"/>
            <a:ext cx="2023325" cy="1280901"/>
          </a:xfrm>
          <a:prstGeom prst="rect">
            <a:avLst/>
          </a:prstGeom>
          <a:noFill/>
          <a:ln>
            <a:noFill/>
          </a:ln>
        </p:spPr>
      </p:pic>
      <p:pic>
        <p:nvPicPr>
          <p:cNvPr id="1048" name="Google Shape;1048;p97"/>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3514363" y="1070575"/>
            <a:ext cx="2023326" cy="1280900"/>
          </a:xfrm>
          <a:prstGeom prst="rect">
            <a:avLst/>
          </a:prstGeom>
          <a:noFill/>
          <a:ln>
            <a:noFill/>
          </a:ln>
        </p:spPr>
      </p:pic>
      <p:pic>
        <p:nvPicPr>
          <p:cNvPr id="1049" name="Google Shape;1049;p97"/>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6560000" y="1070575"/>
            <a:ext cx="2023325" cy="1280900"/>
          </a:xfrm>
          <a:prstGeom prst="rect">
            <a:avLst/>
          </a:prstGeom>
          <a:noFill/>
          <a:ln>
            <a:noFill/>
          </a:ln>
        </p:spPr>
      </p:pic>
      <p:sp>
        <p:nvSpPr>
          <p:cNvPr id="1050" name="Google Shape;1050;p97"/>
          <p:cNvSpPr txBox="1"/>
          <p:nvPr/>
        </p:nvSpPr>
        <p:spPr>
          <a:xfrm>
            <a:off x="3514375" y="2351475"/>
            <a:ext cx="2023200" cy="393600"/>
          </a:xfrm>
          <a:prstGeom prst="rect">
            <a:avLst/>
          </a:prstGeom>
          <a:solidFill>
            <a:srgbClr val="FFFFFF"/>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rgbClr val="FF0000"/>
                </a:solidFill>
                <a:latin typeface="Average"/>
                <a:ea typeface="Average"/>
                <a:cs typeface="Average"/>
                <a:sym typeface="Average"/>
              </a:rPr>
              <a:t>+Image Plane x-axis</a:t>
            </a:r>
            <a:endParaRPr>
              <a:solidFill>
                <a:srgbClr val="FF0000"/>
              </a:solidFill>
              <a:latin typeface="Average"/>
              <a:ea typeface="Average"/>
              <a:cs typeface="Average"/>
              <a:sym typeface="Average"/>
            </a:endParaRPr>
          </a:p>
        </p:txBody>
      </p:sp>
      <p:sp>
        <p:nvSpPr>
          <p:cNvPr id="1051" name="Google Shape;1051;p97"/>
          <p:cNvSpPr txBox="1"/>
          <p:nvPr/>
        </p:nvSpPr>
        <p:spPr>
          <a:xfrm>
            <a:off x="468875" y="2351475"/>
            <a:ext cx="2023200" cy="393600"/>
          </a:xfrm>
          <a:prstGeom prst="rect">
            <a:avLst/>
          </a:prstGeom>
          <a:solidFill>
            <a:srgbClr val="FFFFFF"/>
          </a:solidFill>
          <a:ln>
            <a:noFill/>
          </a:ln>
        </p:spPr>
        <p:txBody>
          <a:bodyPr spcFirstLastPara="1" wrap="square" lIns="91425" tIns="91425" rIns="91425" bIns="91425" anchor="t" anchorCtr="0">
            <a:noAutofit/>
          </a:bodyPr>
          <a:lstStyle/>
          <a:p>
            <a:pPr marL="457200" lvl="0" indent="0" algn="l" rtl="0">
              <a:spcBef>
                <a:spcPts val="0"/>
              </a:spcBef>
              <a:spcAft>
                <a:spcPts val="0"/>
              </a:spcAft>
              <a:buNone/>
            </a:pPr>
            <a:r>
              <a:rPr lang="en">
                <a:solidFill>
                  <a:srgbClr val="FF0000"/>
                </a:solidFill>
                <a:latin typeface="Average"/>
                <a:ea typeface="Average"/>
                <a:cs typeface="Average"/>
                <a:sym typeface="Average"/>
              </a:rPr>
              <a:t>+Defocus</a:t>
            </a:r>
            <a:endParaRPr>
              <a:solidFill>
                <a:srgbClr val="FF0000"/>
              </a:solidFill>
              <a:latin typeface="Average"/>
              <a:ea typeface="Average"/>
              <a:cs typeface="Average"/>
              <a:sym typeface="Average"/>
            </a:endParaRPr>
          </a:p>
        </p:txBody>
      </p:sp>
      <p:sp>
        <p:nvSpPr>
          <p:cNvPr id="1052" name="Google Shape;1052;p97"/>
          <p:cNvSpPr txBox="1"/>
          <p:nvPr/>
        </p:nvSpPr>
        <p:spPr>
          <a:xfrm>
            <a:off x="6559875" y="2351475"/>
            <a:ext cx="2023200" cy="393600"/>
          </a:xfrm>
          <a:prstGeom prst="rect">
            <a:avLst/>
          </a:prstGeom>
          <a:solidFill>
            <a:srgbClr val="FFFFFF"/>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rgbClr val="FF0000"/>
                </a:solidFill>
                <a:latin typeface="Average"/>
                <a:ea typeface="Average"/>
                <a:cs typeface="Average"/>
                <a:sym typeface="Average"/>
              </a:rPr>
              <a:t>+Image Plane y-axis</a:t>
            </a:r>
            <a:endParaRPr>
              <a:solidFill>
                <a:srgbClr val="FF0000"/>
              </a:solidFill>
              <a:latin typeface="Average"/>
              <a:ea typeface="Average"/>
              <a:cs typeface="Average"/>
              <a:sym typeface="Average"/>
            </a:endParaRPr>
          </a:p>
        </p:txBody>
      </p:sp>
      <p:cxnSp>
        <p:nvCxnSpPr>
          <p:cNvPr id="1053" name="Google Shape;1053;p97"/>
          <p:cNvCxnSpPr/>
          <p:nvPr/>
        </p:nvCxnSpPr>
        <p:spPr>
          <a:xfrm rot="10800000" flipH="1">
            <a:off x="1098399" y="1537929"/>
            <a:ext cx="559800" cy="261000"/>
          </a:xfrm>
          <a:prstGeom prst="straightConnector1">
            <a:avLst/>
          </a:prstGeom>
          <a:noFill/>
          <a:ln w="19050" cap="flat" cmpd="sng">
            <a:solidFill>
              <a:srgbClr val="FF0000"/>
            </a:solidFill>
            <a:prstDash val="solid"/>
            <a:round/>
            <a:headEnd type="none" w="med" len="med"/>
            <a:tailEnd type="triangle" w="med" len="med"/>
          </a:ln>
        </p:spPr>
      </p:cxnSp>
      <p:cxnSp>
        <p:nvCxnSpPr>
          <p:cNvPr id="1054" name="Google Shape;1054;p97"/>
          <p:cNvCxnSpPr/>
          <p:nvPr/>
        </p:nvCxnSpPr>
        <p:spPr>
          <a:xfrm rot="10800000" flipH="1">
            <a:off x="3971696" y="1809574"/>
            <a:ext cx="757200" cy="111300"/>
          </a:xfrm>
          <a:prstGeom prst="straightConnector1">
            <a:avLst/>
          </a:prstGeom>
          <a:noFill/>
          <a:ln w="19050" cap="flat" cmpd="sng">
            <a:solidFill>
              <a:srgbClr val="FF0000"/>
            </a:solidFill>
            <a:prstDash val="solid"/>
            <a:round/>
            <a:headEnd type="none" w="med" len="med"/>
            <a:tailEnd type="triangle" w="med" len="med"/>
          </a:ln>
        </p:spPr>
      </p:cxnSp>
      <p:cxnSp>
        <p:nvCxnSpPr>
          <p:cNvPr id="1055" name="Google Shape;1055;p97"/>
          <p:cNvCxnSpPr/>
          <p:nvPr/>
        </p:nvCxnSpPr>
        <p:spPr>
          <a:xfrm rot="10800000">
            <a:off x="6782147" y="1376949"/>
            <a:ext cx="261900" cy="557100"/>
          </a:xfrm>
          <a:prstGeom prst="straightConnector1">
            <a:avLst/>
          </a:prstGeom>
          <a:noFill/>
          <a:ln w="19050" cap="flat" cmpd="sng">
            <a:solidFill>
              <a:srgbClr val="FF0000"/>
            </a:solidFill>
            <a:prstDash val="solid"/>
            <a:round/>
            <a:headEnd type="none" w="med" len="med"/>
            <a:tailEnd type="triangle" w="med" len="med"/>
          </a:ln>
        </p:spPr>
      </p:cxnSp>
      <p:sp>
        <p:nvSpPr>
          <p:cNvPr id="1056" name="Google Shape;1056;p97"/>
          <p:cNvSpPr txBox="1"/>
          <p:nvPr/>
        </p:nvSpPr>
        <p:spPr>
          <a:xfrm>
            <a:off x="245438" y="2909125"/>
            <a:ext cx="2469900" cy="3936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None/>
            </a:pPr>
            <a:r>
              <a:rPr lang="en">
                <a:solidFill>
                  <a:schemeClr val="accent3"/>
                </a:solidFill>
                <a:latin typeface="Average"/>
                <a:ea typeface="Average"/>
                <a:cs typeface="Average"/>
                <a:sym typeface="Average"/>
              </a:rPr>
              <a:t>Displacement Range: ±138 μm</a:t>
            </a:r>
            <a:endParaRPr>
              <a:solidFill>
                <a:schemeClr val="accent3"/>
              </a:solidFill>
              <a:latin typeface="Average"/>
              <a:ea typeface="Average"/>
              <a:cs typeface="Average"/>
              <a:sym typeface="Average"/>
            </a:endParaRPr>
          </a:p>
        </p:txBody>
      </p:sp>
      <p:sp>
        <p:nvSpPr>
          <p:cNvPr id="1057" name="Google Shape;1057;p97"/>
          <p:cNvSpPr/>
          <p:nvPr/>
        </p:nvSpPr>
        <p:spPr>
          <a:xfrm>
            <a:off x="6613313" y="3644700"/>
            <a:ext cx="1916700" cy="979800"/>
          </a:xfrm>
          <a:prstGeom prst="roundRect">
            <a:avLst>
              <a:gd name="adj" fmla="val 16667"/>
            </a:avLst>
          </a:prstGeom>
          <a:solidFill>
            <a:srgbClr val="7EE4D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Average"/>
                <a:ea typeface="Average"/>
                <a:cs typeface="Average"/>
                <a:sym typeface="Average"/>
              </a:rPr>
              <a:t>Ranges allow adjustments to mitigate MTF degradation</a:t>
            </a:r>
            <a:endParaRPr>
              <a:latin typeface="Average"/>
              <a:ea typeface="Average"/>
              <a:cs typeface="Average"/>
              <a:sym typeface="Average"/>
            </a:endParaRPr>
          </a:p>
        </p:txBody>
      </p:sp>
      <p:sp>
        <p:nvSpPr>
          <p:cNvPr id="1058" name="Google Shape;1058;p97"/>
          <p:cNvSpPr txBox="1"/>
          <p:nvPr/>
        </p:nvSpPr>
        <p:spPr>
          <a:xfrm>
            <a:off x="3291025" y="2909125"/>
            <a:ext cx="2469900" cy="3936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None/>
            </a:pPr>
            <a:r>
              <a:rPr lang="en">
                <a:solidFill>
                  <a:schemeClr val="accent3"/>
                </a:solidFill>
                <a:latin typeface="Average"/>
                <a:ea typeface="Average"/>
                <a:cs typeface="Average"/>
                <a:sym typeface="Average"/>
              </a:rPr>
              <a:t>Displacement Range: ±138 μm</a:t>
            </a:r>
            <a:endParaRPr>
              <a:solidFill>
                <a:schemeClr val="accent3"/>
              </a:solidFill>
              <a:latin typeface="Average"/>
              <a:ea typeface="Average"/>
              <a:cs typeface="Average"/>
              <a:sym typeface="Average"/>
            </a:endParaRPr>
          </a:p>
        </p:txBody>
      </p:sp>
      <p:sp>
        <p:nvSpPr>
          <p:cNvPr id="1059" name="Google Shape;1059;p97"/>
          <p:cNvSpPr txBox="1"/>
          <p:nvPr/>
        </p:nvSpPr>
        <p:spPr>
          <a:xfrm>
            <a:off x="6336600" y="2909125"/>
            <a:ext cx="2469900" cy="3936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None/>
            </a:pPr>
            <a:r>
              <a:rPr lang="en">
                <a:solidFill>
                  <a:schemeClr val="accent3"/>
                </a:solidFill>
                <a:latin typeface="Average"/>
                <a:ea typeface="Average"/>
                <a:cs typeface="Average"/>
                <a:sym typeface="Average"/>
              </a:rPr>
              <a:t>Displacement Range: ±520 μm</a:t>
            </a:r>
            <a:endParaRPr>
              <a:solidFill>
                <a:schemeClr val="accent3"/>
              </a:solidFill>
              <a:latin typeface="Average"/>
              <a:ea typeface="Average"/>
              <a:cs typeface="Average"/>
              <a:sym typeface="Average"/>
            </a:endParaRPr>
          </a:p>
        </p:txBody>
      </p:sp>
      <p:sp>
        <p:nvSpPr>
          <p:cNvPr id="1060" name="Google Shape;1060;p97"/>
          <p:cNvSpPr txBox="1"/>
          <p:nvPr/>
        </p:nvSpPr>
        <p:spPr>
          <a:xfrm>
            <a:off x="245450" y="4412925"/>
            <a:ext cx="3570600" cy="4899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r>
              <a:rPr lang="en" sz="1800">
                <a:solidFill>
                  <a:schemeClr val="accent3"/>
                </a:solidFill>
                <a:latin typeface="Oswald"/>
                <a:ea typeface="Oswald"/>
                <a:cs typeface="Oswald"/>
                <a:sym typeface="Oswald"/>
              </a:rPr>
              <a:t>Shim Stock Options Available</a:t>
            </a:r>
            <a:endParaRPr>
              <a:latin typeface="Oswald"/>
              <a:ea typeface="Oswald"/>
              <a:cs typeface="Oswald"/>
              <a:sym typeface="Oswa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57"/>
                                        </p:tgtEl>
                                        <p:attrNameLst>
                                          <p:attrName>style.visibility</p:attrName>
                                        </p:attrNameLst>
                                      </p:cBhvr>
                                      <p:to>
                                        <p:strVal val="visible"/>
                                      </p:to>
                                    </p:set>
                                    <p:animEffect transition="in" filter="fade">
                                      <p:cBhvr>
                                        <p:cTn id="7" dur="1000"/>
                                        <p:tgtEl>
                                          <p:spTgt spid="10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1064"/>
        <p:cNvGrpSpPr/>
        <p:nvPr/>
      </p:nvGrpSpPr>
      <p:grpSpPr>
        <a:xfrm>
          <a:off x="0" y="0"/>
          <a:ext cx="0" cy="0"/>
          <a:chOff x="0" y="0"/>
          <a:chExt cx="0" cy="0"/>
        </a:xfrm>
      </p:grpSpPr>
      <p:sp>
        <p:nvSpPr>
          <p:cNvPr id="1065" name="Google Shape;1065;p98"/>
          <p:cNvSpPr txBox="1">
            <a:spLocks noGrp="1"/>
          </p:cNvSpPr>
          <p:nvPr>
            <p:ph type="title"/>
          </p:nvPr>
        </p:nvSpPr>
        <p:spPr>
          <a:xfrm>
            <a:off x="346050" y="8367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Pinhole Alignment and Allowable Error </a:t>
            </a:r>
            <a:endParaRPr/>
          </a:p>
        </p:txBody>
      </p:sp>
      <p:sp>
        <p:nvSpPr>
          <p:cNvPr id="1066" name="Google Shape;1066;p98"/>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85</a:t>
            </a:fld>
            <a:endParaRPr/>
          </a:p>
        </p:txBody>
      </p:sp>
      <p:pic>
        <p:nvPicPr>
          <p:cNvPr id="1067" name="Google Shape;1067;p98"/>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42825" y="1392275"/>
            <a:ext cx="2808026" cy="3297025"/>
          </a:xfrm>
          <a:prstGeom prst="rect">
            <a:avLst/>
          </a:prstGeom>
          <a:noFill/>
          <a:ln>
            <a:noFill/>
          </a:ln>
        </p:spPr>
      </p:pic>
      <p:pic>
        <p:nvPicPr>
          <p:cNvPr id="1068" name="Google Shape;1068;p98"/>
          <p:cNvPicPr preferRelativeResize="0"/>
          <p:nvPr/>
        </p:nvPicPr>
        <p:blipFill>
          <a:blip r:embed="rId4" cstate="print">
            <a:alphaModFix/>
            <a:extLst>
              <a:ext uri="{28A0092B-C50C-407E-A947-70E740481C1C}">
                <a14:useLocalDpi xmlns:a14="http://schemas.microsoft.com/office/drawing/2010/main"/>
              </a:ext>
            </a:extLst>
          </a:blip>
          <a:stretch>
            <a:fillRect/>
          </a:stretch>
        </p:blipFill>
        <p:spPr>
          <a:xfrm>
            <a:off x="2978388" y="1392275"/>
            <a:ext cx="2992716" cy="3297024"/>
          </a:xfrm>
          <a:prstGeom prst="rect">
            <a:avLst/>
          </a:prstGeom>
          <a:noFill/>
          <a:ln>
            <a:noFill/>
          </a:ln>
        </p:spPr>
      </p:pic>
      <p:pic>
        <p:nvPicPr>
          <p:cNvPr id="1069" name="Google Shape;1069;p98"/>
          <p:cNvPicPr preferRelativeResize="0"/>
          <p:nvPr/>
        </p:nvPicPr>
        <p:blipFill>
          <a:blip r:embed="rId5" cstate="print">
            <a:alphaModFix/>
            <a:extLst>
              <a:ext uri="{28A0092B-C50C-407E-A947-70E740481C1C}">
                <a14:useLocalDpi xmlns:a14="http://schemas.microsoft.com/office/drawing/2010/main"/>
              </a:ext>
            </a:extLst>
          </a:blip>
          <a:stretch>
            <a:fillRect/>
          </a:stretch>
        </p:blipFill>
        <p:spPr>
          <a:xfrm>
            <a:off x="6098650" y="1392275"/>
            <a:ext cx="3008522" cy="3297026"/>
          </a:xfrm>
          <a:prstGeom prst="rect">
            <a:avLst/>
          </a:prstGeom>
          <a:noFill/>
          <a:ln>
            <a:noFill/>
          </a:ln>
        </p:spPr>
      </p:pic>
      <p:cxnSp>
        <p:nvCxnSpPr>
          <p:cNvPr id="1070" name="Google Shape;1070;p98"/>
          <p:cNvCxnSpPr/>
          <p:nvPr/>
        </p:nvCxnSpPr>
        <p:spPr>
          <a:xfrm rot="10800000" flipH="1">
            <a:off x="1588250" y="3943300"/>
            <a:ext cx="559800" cy="261000"/>
          </a:xfrm>
          <a:prstGeom prst="straightConnector1">
            <a:avLst/>
          </a:prstGeom>
          <a:noFill/>
          <a:ln w="19050" cap="flat" cmpd="sng">
            <a:solidFill>
              <a:srgbClr val="FF0000"/>
            </a:solidFill>
            <a:prstDash val="solid"/>
            <a:round/>
            <a:headEnd type="none" w="med" len="med"/>
            <a:tailEnd type="triangle" w="med" len="med"/>
          </a:ln>
        </p:spPr>
      </p:cxnSp>
      <p:cxnSp>
        <p:nvCxnSpPr>
          <p:cNvPr id="1071" name="Google Shape;1071;p98"/>
          <p:cNvCxnSpPr/>
          <p:nvPr/>
        </p:nvCxnSpPr>
        <p:spPr>
          <a:xfrm rot="10800000" flipH="1">
            <a:off x="4345800" y="4145725"/>
            <a:ext cx="757200" cy="111300"/>
          </a:xfrm>
          <a:prstGeom prst="straightConnector1">
            <a:avLst/>
          </a:prstGeom>
          <a:noFill/>
          <a:ln w="19050" cap="flat" cmpd="sng">
            <a:solidFill>
              <a:srgbClr val="FF0000"/>
            </a:solidFill>
            <a:prstDash val="solid"/>
            <a:round/>
            <a:headEnd type="none" w="med" len="med"/>
            <a:tailEnd type="triangle" w="med" len="med"/>
          </a:ln>
        </p:spPr>
      </p:cxnSp>
      <p:cxnSp>
        <p:nvCxnSpPr>
          <p:cNvPr id="1072" name="Google Shape;1072;p98"/>
          <p:cNvCxnSpPr/>
          <p:nvPr/>
        </p:nvCxnSpPr>
        <p:spPr>
          <a:xfrm rot="10800000">
            <a:off x="7131200" y="3728500"/>
            <a:ext cx="261900" cy="557100"/>
          </a:xfrm>
          <a:prstGeom prst="straightConnector1">
            <a:avLst/>
          </a:prstGeom>
          <a:noFill/>
          <a:ln w="19050" cap="flat" cmpd="sng">
            <a:solidFill>
              <a:srgbClr val="FF0000"/>
            </a:solidFill>
            <a:prstDash val="solid"/>
            <a:round/>
            <a:headEnd type="none" w="med" len="med"/>
            <a:tailEnd type="triangle" w="med" len="med"/>
          </a:ln>
        </p:spPr>
      </p:cxnSp>
      <p:sp>
        <p:nvSpPr>
          <p:cNvPr id="1073" name="Google Shape;1073;p98"/>
          <p:cNvSpPr txBox="1"/>
          <p:nvPr/>
        </p:nvSpPr>
        <p:spPr>
          <a:xfrm>
            <a:off x="-116675" y="3548600"/>
            <a:ext cx="1175400" cy="298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rgbClr val="FF0000"/>
                </a:solidFill>
                <a:latin typeface="Oswald"/>
                <a:ea typeface="Oswald"/>
                <a:cs typeface="Oswald"/>
                <a:sym typeface="Oswald"/>
              </a:rPr>
              <a:t>+ Defocus</a:t>
            </a:r>
            <a:endParaRPr>
              <a:solidFill>
                <a:srgbClr val="FF0000"/>
              </a:solidFill>
              <a:latin typeface="Oswald"/>
              <a:ea typeface="Oswald"/>
              <a:cs typeface="Oswald"/>
              <a:sym typeface="Oswald"/>
            </a:endParaRPr>
          </a:p>
        </p:txBody>
      </p:sp>
      <p:sp>
        <p:nvSpPr>
          <p:cNvPr id="1074" name="Google Shape;1074;p98"/>
          <p:cNvSpPr txBox="1"/>
          <p:nvPr/>
        </p:nvSpPr>
        <p:spPr>
          <a:xfrm>
            <a:off x="2978400" y="3380000"/>
            <a:ext cx="1565100" cy="298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rgbClr val="FF0000"/>
                </a:solidFill>
                <a:latin typeface="Oswald"/>
                <a:ea typeface="Oswald"/>
                <a:cs typeface="Oswald"/>
                <a:sym typeface="Oswald"/>
              </a:rPr>
              <a:t>+ Image Plane x-axis</a:t>
            </a:r>
            <a:endParaRPr>
              <a:solidFill>
                <a:srgbClr val="FF0000"/>
              </a:solidFill>
              <a:latin typeface="Oswald"/>
              <a:ea typeface="Oswald"/>
              <a:cs typeface="Oswald"/>
              <a:sym typeface="Oswald"/>
            </a:endParaRPr>
          </a:p>
        </p:txBody>
      </p:sp>
      <p:sp>
        <p:nvSpPr>
          <p:cNvPr id="1075" name="Google Shape;1075;p98"/>
          <p:cNvSpPr txBox="1"/>
          <p:nvPr/>
        </p:nvSpPr>
        <p:spPr>
          <a:xfrm>
            <a:off x="6038838" y="3330150"/>
            <a:ext cx="1565100" cy="298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rgbClr val="FF0000"/>
                </a:solidFill>
                <a:latin typeface="Oswald"/>
                <a:ea typeface="Oswald"/>
                <a:cs typeface="Oswald"/>
                <a:sym typeface="Oswald"/>
              </a:rPr>
              <a:t>+ Image Plane y-axis</a:t>
            </a:r>
            <a:endParaRPr>
              <a:solidFill>
                <a:srgbClr val="FF0000"/>
              </a:solidFill>
              <a:latin typeface="Oswald"/>
              <a:ea typeface="Oswald"/>
              <a:cs typeface="Oswald"/>
              <a:sym typeface="Oswald"/>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1079"/>
        <p:cNvGrpSpPr/>
        <p:nvPr/>
      </p:nvGrpSpPr>
      <p:grpSpPr>
        <a:xfrm>
          <a:off x="0" y="0"/>
          <a:ext cx="0" cy="0"/>
          <a:chOff x="0" y="0"/>
          <a:chExt cx="0" cy="0"/>
        </a:xfrm>
      </p:grpSpPr>
      <p:sp>
        <p:nvSpPr>
          <p:cNvPr id="1080" name="Google Shape;1080;p99"/>
          <p:cNvSpPr txBox="1">
            <a:spLocks noGrp="1"/>
          </p:cNvSpPr>
          <p:nvPr>
            <p:ph type="title"/>
          </p:nvPr>
        </p:nvSpPr>
        <p:spPr>
          <a:xfrm>
            <a:off x="346050" y="8367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Zernike Coefficients</a:t>
            </a:r>
            <a:endParaRPr/>
          </a:p>
        </p:txBody>
      </p:sp>
      <p:sp>
        <p:nvSpPr>
          <p:cNvPr id="1081" name="Google Shape;1081;p99"/>
          <p:cNvSpPr txBox="1">
            <a:spLocks noGrp="1"/>
          </p:cNvSpPr>
          <p:nvPr>
            <p:ph type="body" idx="1"/>
          </p:nvPr>
        </p:nvSpPr>
        <p:spPr>
          <a:xfrm>
            <a:off x="311700" y="1152475"/>
            <a:ext cx="5286000" cy="37473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Zernike polynomials are mutually orthogonal on the unit disk.</a:t>
            </a:r>
            <a:endParaRPr/>
          </a:p>
          <a:p>
            <a:pPr marL="457200" lvl="0" indent="-342900" algn="l" rtl="0">
              <a:spcBef>
                <a:spcPts val="0"/>
              </a:spcBef>
              <a:spcAft>
                <a:spcPts val="0"/>
              </a:spcAft>
              <a:buSzPts val="1800"/>
              <a:buChar char="●"/>
            </a:pPr>
            <a:r>
              <a:rPr lang="en"/>
              <a:t>Each Zernike polynomials corresponds to an optical aberration/irregularity</a:t>
            </a:r>
            <a:endParaRPr/>
          </a:p>
          <a:p>
            <a:pPr marL="914400" lvl="1" indent="-317500" algn="l" rtl="0">
              <a:spcBef>
                <a:spcPts val="0"/>
              </a:spcBef>
              <a:spcAft>
                <a:spcPts val="0"/>
              </a:spcAft>
              <a:buSzPts val="1400"/>
              <a:buChar char="○"/>
            </a:pPr>
            <a:r>
              <a:rPr lang="en"/>
              <a:t>The order of Zernike coefficients is not universal</a:t>
            </a:r>
            <a:endParaRPr/>
          </a:p>
          <a:p>
            <a:pPr marL="457200" lvl="0" indent="-342900" algn="l" rtl="0">
              <a:spcBef>
                <a:spcPts val="0"/>
              </a:spcBef>
              <a:spcAft>
                <a:spcPts val="0"/>
              </a:spcAft>
              <a:buSzPts val="1800"/>
              <a:buChar char="●"/>
            </a:pPr>
            <a:r>
              <a:rPr lang="en"/>
              <a:t>Driving each Zernike coefficient toward zero decreases the measured wavefront error</a:t>
            </a:r>
            <a:endParaRPr/>
          </a:p>
          <a:p>
            <a:pPr marL="914400" lvl="1" indent="-317500" algn="l" rtl="0">
              <a:spcBef>
                <a:spcPts val="0"/>
              </a:spcBef>
              <a:spcAft>
                <a:spcPts val="0"/>
              </a:spcAft>
              <a:buSzPts val="1400"/>
              <a:buChar char="○"/>
            </a:pPr>
            <a:r>
              <a:rPr lang="en"/>
              <a:t>The lower order Zernike modes have a ‘linearized’ relationship with respect to angular displacement</a:t>
            </a:r>
            <a:endParaRPr/>
          </a:p>
          <a:p>
            <a:pPr marL="914400" lvl="1" indent="-317500" algn="l" rtl="0">
              <a:spcBef>
                <a:spcPts val="0"/>
              </a:spcBef>
              <a:spcAft>
                <a:spcPts val="0"/>
              </a:spcAft>
              <a:buSzPts val="1400"/>
              <a:buChar char="○"/>
            </a:pPr>
            <a:r>
              <a:rPr lang="en"/>
              <a:t>The decrease in wavefront error is visible in the fringe pattern output by the interferometer software</a:t>
            </a:r>
            <a:endParaRPr/>
          </a:p>
          <a:p>
            <a:pPr marL="914400" lvl="1" indent="-317500" algn="l" rtl="0">
              <a:spcBef>
                <a:spcPts val="0"/>
              </a:spcBef>
              <a:spcAft>
                <a:spcPts val="0"/>
              </a:spcAft>
              <a:buSzPts val="1400"/>
              <a:buChar char="○"/>
            </a:pPr>
            <a:r>
              <a:rPr lang="en"/>
              <a:t>A null fringe pattern (as few waves as possible) corresponds to the best optical performance</a:t>
            </a:r>
            <a:endParaRPr/>
          </a:p>
          <a:p>
            <a:pPr marL="0" lvl="0" indent="0" algn="l" rtl="0">
              <a:spcBef>
                <a:spcPts val="1600"/>
              </a:spcBef>
              <a:spcAft>
                <a:spcPts val="1600"/>
              </a:spcAft>
              <a:buNone/>
            </a:pPr>
            <a:endParaRPr/>
          </a:p>
        </p:txBody>
      </p:sp>
      <p:sp>
        <p:nvSpPr>
          <p:cNvPr id="1082" name="Google Shape;1082;p99"/>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86</a:t>
            </a:fld>
            <a:endParaRPr/>
          </a:p>
        </p:txBody>
      </p:sp>
      <p:pic>
        <p:nvPicPr>
          <p:cNvPr id="1083" name="Google Shape;1083;p99"/>
          <p:cNvPicPr preferRelativeResize="0"/>
          <p:nvPr/>
        </p:nvPicPr>
        <p:blipFill>
          <a:blip r:embed="rId3" cstate="print">
            <a:alphaModFix/>
            <a:extLst>
              <a:ext uri="{28A0092B-C50C-407E-A947-70E740481C1C}">
                <a14:useLocalDpi xmlns:a14="http://schemas.microsoft.com/office/drawing/2010/main"/>
              </a:ext>
            </a:extLst>
          </a:blip>
          <a:stretch>
            <a:fillRect/>
          </a:stretch>
        </p:blipFill>
        <p:spPr>
          <a:xfrm>
            <a:off x="5582600" y="1272000"/>
            <a:ext cx="3180401" cy="3180401"/>
          </a:xfrm>
          <a:prstGeom prst="rect">
            <a:avLst/>
          </a:prstGeom>
          <a:noFill/>
          <a:ln>
            <a:noFill/>
          </a:ln>
        </p:spPr>
      </p:pic>
      <p:sp>
        <p:nvSpPr>
          <p:cNvPr id="1084" name="Google Shape;1084;p99"/>
          <p:cNvSpPr txBox="1">
            <a:spLocks noGrp="1"/>
          </p:cNvSpPr>
          <p:nvPr>
            <p:ph type="body" idx="1"/>
          </p:nvPr>
        </p:nvSpPr>
        <p:spPr>
          <a:xfrm>
            <a:off x="5048250" y="4452400"/>
            <a:ext cx="4629000" cy="393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a:t>The Zernike modes - increasing in order from top to bottom</a:t>
            </a:r>
            <a:endParaRPr sz="1200"/>
          </a:p>
          <a:p>
            <a:pPr marL="0" lvl="0" indent="0" algn="l" rtl="0">
              <a:spcBef>
                <a:spcPts val="1600"/>
              </a:spcBef>
              <a:spcAft>
                <a:spcPts val="1600"/>
              </a:spcAft>
              <a:buNone/>
            </a:pPr>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1088"/>
        <p:cNvGrpSpPr/>
        <p:nvPr/>
      </p:nvGrpSpPr>
      <p:grpSpPr>
        <a:xfrm>
          <a:off x="0" y="0"/>
          <a:ext cx="0" cy="0"/>
          <a:chOff x="0" y="0"/>
          <a:chExt cx="0" cy="0"/>
        </a:xfrm>
      </p:grpSpPr>
      <p:sp>
        <p:nvSpPr>
          <p:cNvPr id="1089" name="Google Shape;1089;p100"/>
          <p:cNvSpPr txBox="1">
            <a:spLocks noGrp="1"/>
          </p:cNvSpPr>
          <p:nvPr>
            <p:ph type="title"/>
          </p:nvPr>
        </p:nvSpPr>
        <p:spPr>
          <a:xfrm>
            <a:off x="346050" y="8367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Zemax Zernike Coefficients Model Verification </a:t>
            </a:r>
            <a:endParaRPr/>
          </a:p>
        </p:txBody>
      </p:sp>
      <p:sp>
        <p:nvSpPr>
          <p:cNvPr id="1090" name="Google Shape;1090;p100"/>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Zernike coefficients measured from interferometer compared to Zernike coefficients modeled by Zemax</a:t>
            </a:r>
            <a:endParaRPr/>
          </a:p>
          <a:p>
            <a:pPr marL="0" lvl="0" indent="0" algn="l" rtl="0">
              <a:spcBef>
                <a:spcPts val="1600"/>
              </a:spcBef>
              <a:spcAft>
                <a:spcPts val="1600"/>
              </a:spcAft>
              <a:buNone/>
            </a:pPr>
            <a:endParaRPr/>
          </a:p>
        </p:txBody>
      </p:sp>
      <p:sp>
        <p:nvSpPr>
          <p:cNvPr id="1091" name="Google Shape;1091;p100"/>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87</a:t>
            </a:fld>
            <a:endParaRPr/>
          </a:p>
        </p:txBody>
      </p:sp>
      <p:sp>
        <p:nvSpPr>
          <p:cNvPr id="1092" name="Google Shape;1092;p100"/>
          <p:cNvSpPr/>
          <p:nvPr/>
        </p:nvSpPr>
        <p:spPr>
          <a:xfrm>
            <a:off x="6622100" y="4047175"/>
            <a:ext cx="1511100" cy="479100"/>
          </a:xfrm>
          <a:prstGeom prst="roundRect">
            <a:avLst>
              <a:gd name="adj" fmla="val 16667"/>
            </a:avLst>
          </a:prstGeom>
          <a:solidFill>
            <a:srgbClr val="7EE4D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600">
              <a:latin typeface="Average"/>
              <a:ea typeface="Average"/>
              <a:cs typeface="Average"/>
              <a:sym typeface="Average"/>
            </a:endParaRPr>
          </a:p>
        </p:txBody>
      </p:sp>
      <p:pic>
        <p:nvPicPr>
          <p:cNvPr id="1093" name="Google Shape;1093;p100"/>
          <p:cNvPicPr preferRelativeResize="0"/>
          <p:nvPr/>
        </p:nvPicPr>
        <p:blipFill>
          <a:blip r:embed="rId3">
            <a:alphaModFix/>
          </a:blip>
          <a:stretch>
            <a:fillRect/>
          </a:stretch>
        </p:blipFill>
        <p:spPr>
          <a:xfrm>
            <a:off x="0" y="2152541"/>
            <a:ext cx="9144000" cy="1824268"/>
          </a:xfrm>
          <a:prstGeom prst="rect">
            <a:avLst/>
          </a:prstGeom>
          <a:noFill/>
          <a:ln>
            <a:noFill/>
          </a:ln>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1097"/>
        <p:cNvGrpSpPr/>
        <p:nvPr/>
      </p:nvGrpSpPr>
      <p:grpSpPr>
        <a:xfrm>
          <a:off x="0" y="0"/>
          <a:ext cx="0" cy="0"/>
          <a:chOff x="0" y="0"/>
          <a:chExt cx="0" cy="0"/>
        </a:xfrm>
      </p:grpSpPr>
      <p:sp>
        <p:nvSpPr>
          <p:cNvPr id="1098" name="Google Shape;1098;p101"/>
          <p:cNvSpPr txBox="1">
            <a:spLocks noGrp="1"/>
          </p:cNvSpPr>
          <p:nvPr>
            <p:ph type="title"/>
          </p:nvPr>
        </p:nvSpPr>
        <p:spPr>
          <a:xfrm>
            <a:off x="346050" y="8367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Pinhole Alignment and Allowable Error </a:t>
            </a:r>
            <a:endParaRPr/>
          </a:p>
        </p:txBody>
      </p:sp>
      <p:sp>
        <p:nvSpPr>
          <p:cNvPr id="1099" name="Google Shape;1099;p101"/>
          <p:cNvSpPr txBox="1">
            <a:spLocks noGrp="1"/>
          </p:cNvSpPr>
          <p:nvPr>
            <p:ph type="body" idx="1"/>
          </p:nvPr>
        </p:nvSpPr>
        <p:spPr>
          <a:xfrm>
            <a:off x="311700" y="1152475"/>
            <a:ext cx="8520600" cy="21339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Summary of MTF Budget Analysis</a:t>
            </a:r>
            <a:endParaRPr/>
          </a:p>
          <a:p>
            <a:pPr marL="914400" lvl="1" indent="-317500" algn="l" rtl="0">
              <a:spcBef>
                <a:spcPts val="0"/>
              </a:spcBef>
              <a:spcAft>
                <a:spcPts val="0"/>
              </a:spcAft>
              <a:buSzPts val="1400"/>
              <a:buChar char="○"/>
            </a:pPr>
            <a:r>
              <a:rPr lang="en"/>
              <a:t>Defocus Displacement Range = 138 μm (0.00543”)</a:t>
            </a:r>
            <a:endParaRPr/>
          </a:p>
          <a:p>
            <a:pPr marL="914400" lvl="1" indent="-317500" algn="l" rtl="0">
              <a:spcBef>
                <a:spcPts val="0"/>
              </a:spcBef>
              <a:spcAft>
                <a:spcPts val="0"/>
              </a:spcAft>
              <a:buSzPts val="1400"/>
              <a:buChar char="○"/>
            </a:pPr>
            <a:r>
              <a:rPr lang="en"/>
              <a:t>Image Plane x-axis Displacement Range = 138 μm (0.00543”)</a:t>
            </a:r>
            <a:endParaRPr/>
          </a:p>
          <a:p>
            <a:pPr marL="914400" lvl="1" indent="-317500" algn="l" rtl="0">
              <a:spcBef>
                <a:spcPts val="0"/>
              </a:spcBef>
              <a:spcAft>
                <a:spcPts val="0"/>
              </a:spcAft>
              <a:buSzPts val="1400"/>
              <a:buChar char="○"/>
            </a:pPr>
            <a:r>
              <a:rPr lang="en"/>
              <a:t>Image Plane y-axis Displacement Range = 520 μm (0.0205”)</a:t>
            </a:r>
            <a:endParaRPr/>
          </a:p>
          <a:p>
            <a:pPr marL="457200" lvl="0" indent="-342900" algn="l" rtl="0">
              <a:spcBef>
                <a:spcPts val="0"/>
              </a:spcBef>
              <a:spcAft>
                <a:spcPts val="0"/>
              </a:spcAft>
              <a:buSzPts val="1800"/>
              <a:buChar char="●"/>
            </a:pPr>
            <a:r>
              <a:rPr lang="en"/>
              <a:t>Shim Stock Thickness Recommendations</a:t>
            </a:r>
            <a:endParaRPr/>
          </a:p>
          <a:p>
            <a:pPr marL="914400" lvl="1" indent="-317500" algn="l" rtl="0">
              <a:spcBef>
                <a:spcPts val="0"/>
              </a:spcBef>
              <a:spcAft>
                <a:spcPts val="0"/>
              </a:spcAft>
              <a:buSzPts val="1400"/>
              <a:buChar char="○"/>
            </a:pPr>
            <a:r>
              <a:rPr lang="en"/>
              <a:t>1x 12.7μm (0.0005”) shim stock McMASTER-CARR 9502K56</a:t>
            </a:r>
            <a:endParaRPr/>
          </a:p>
          <a:p>
            <a:pPr marL="914400" lvl="1" indent="-317500" algn="l" rtl="0">
              <a:spcBef>
                <a:spcPts val="0"/>
              </a:spcBef>
              <a:spcAft>
                <a:spcPts val="0"/>
              </a:spcAft>
              <a:buSzPts val="1400"/>
              <a:buChar char="○"/>
            </a:pPr>
            <a:r>
              <a:rPr lang="en"/>
              <a:t>1x 25.4μm - 254μm (0.001” - 0.01”) shim stock set McMASTER-CARR 9300K5</a:t>
            </a:r>
            <a:endParaRPr/>
          </a:p>
        </p:txBody>
      </p:sp>
      <p:sp>
        <p:nvSpPr>
          <p:cNvPr id="1100" name="Google Shape;1100;p101"/>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88</a:t>
            </a:fld>
            <a:endParaRPr/>
          </a:p>
        </p:txBody>
      </p:sp>
      <p:pic>
        <p:nvPicPr>
          <p:cNvPr id="1101" name="Google Shape;1101;p101"/>
          <p:cNvPicPr preferRelativeResize="0"/>
          <p:nvPr/>
        </p:nvPicPr>
        <p:blipFill>
          <a:blip r:embed="rId3">
            <a:alphaModFix/>
          </a:blip>
          <a:stretch>
            <a:fillRect/>
          </a:stretch>
        </p:blipFill>
        <p:spPr>
          <a:xfrm>
            <a:off x="-12" y="3286363"/>
            <a:ext cx="1666875" cy="1724025"/>
          </a:xfrm>
          <a:prstGeom prst="rect">
            <a:avLst/>
          </a:prstGeom>
          <a:noFill/>
          <a:ln>
            <a:noFill/>
          </a:ln>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1105"/>
        <p:cNvGrpSpPr/>
        <p:nvPr/>
      </p:nvGrpSpPr>
      <p:grpSpPr>
        <a:xfrm>
          <a:off x="0" y="0"/>
          <a:ext cx="0" cy="0"/>
          <a:chOff x="0" y="0"/>
          <a:chExt cx="0" cy="0"/>
        </a:xfrm>
      </p:grpSpPr>
      <p:sp>
        <p:nvSpPr>
          <p:cNvPr id="1106" name="Google Shape;1106;p102"/>
          <p:cNvSpPr txBox="1">
            <a:spLocks noGrp="1"/>
          </p:cNvSpPr>
          <p:nvPr>
            <p:ph type="title"/>
          </p:nvPr>
        </p:nvSpPr>
        <p:spPr>
          <a:xfrm>
            <a:off x="346050" y="8367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Alignment Setup Stability</a:t>
            </a:r>
            <a:endParaRPr/>
          </a:p>
        </p:txBody>
      </p:sp>
      <p:sp>
        <p:nvSpPr>
          <p:cNvPr id="1107" name="Google Shape;1107;p102"/>
          <p:cNvSpPr txBox="1">
            <a:spLocks noGrp="1"/>
          </p:cNvSpPr>
          <p:nvPr>
            <p:ph type="body" idx="1"/>
          </p:nvPr>
        </p:nvSpPr>
        <p:spPr>
          <a:xfrm>
            <a:off x="311700" y="1152475"/>
            <a:ext cx="5501100" cy="1799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Optomechanical mounting system</a:t>
            </a:r>
            <a:endParaRPr/>
          </a:p>
          <a:p>
            <a:pPr marL="914400" lvl="1" indent="-317500" algn="l" rtl="0">
              <a:spcBef>
                <a:spcPts val="0"/>
              </a:spcBef>
              <a:spcAft>
                <a:spcPts val="0"/>
              </a:spcAft>
              <a:buSzPts val="1400"/>
              <a:buChar char="○"/>
            </a:pPr>
            <a:r>
              <a:rPr lang="en"/>
              <a:t>Stability of Test Environment</a:t>
            </a:r>
            <a:endParaRPr/>
          </a:p>
          <a:p>
            <a:pPr marL="1371600" lvl="2" indent="-317500" algn="l" rtl="0">
              <a:spcBef>
                <a:spcPts val="0"/>
              </a:spcBef>
              <a:spcAft>
                <a:spcPts val="0"/>
              </a:spcAft>
              <a:buSzPts val="1400"/>
              <a:buChar char="■"/>
            </a:pPr>
            <a:r>
              <a:rPr lang="en"/>
              <a:t>Interferometer laser stabilization after ~30 min of instrument being turned on</a:t>
            </a:r>
            <a:endParaRPr/>
          </a:p>
          <a:p>
            <a:pPr marL="1371600" lvl="2" indent="-317500" algn="l" rtl="0">
              <a:spcBef>
                <a:spcPts val="0"/>
              </a:spcBef>
              <a:spcAft>
                <a:spcPts val="0"/>
              </a:spcAft>
              <a:buSzPts val="1400"/>
              <a:buChar char="■"/>
            </a:pPr>
            <a:r>
              <a:rPr lang="en"/>
              <a:t>Isolator table not set up, but visual inspection of effects of vibration on fringe pattern is minimal.</a:t>
            </a:r>
            <a:endParaRPr/>
          </a:p>
        </p:txBody>
      </p:sp>
      <p:sp>
        <p:nvSpPr>
          <p:cNvPr id="1108" name="Google Shape;1108;p102"/>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89</a:t>
            </a:fld>
            <a:endParaRPr/>
          </a:p>
        </p:txBody>
      </p:sp>
      <p:pic>
        <p:nvPicPr>
          <p:cNvPr id="1109" name="Google Shape;1109;p102"/>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5961900" y="1531826"/>
            <a:ext cx="1766001" cy="1916450"/>
          </a:xfrm>
          <a:prstGeom prst="rect">
            <a:avLst/>
          </a:prstGeom>
          <a:noFill/>
          <a:ln>
            <a:noFill/>
          </a:ln>
        </p:spPr>
      </p:pic>
      <p:pic>
        <p:nvPicPr>
          <p:cNvPr id="1110" name="Google Shape;1110;p102"/>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5891849" y="1261600"/>
            <a:ext cx="2940452" cy="3198151"/>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p21"/>
          <p:cNvSpPr txBox="1">
            <a:spLocks noGrp="1"/>
          </p:cNvSpPr>
          <p:nvPr>
            <p:ph type="title"/>
          </p:nvPr>
        </p:nvSpPr>
        <p:spPr>
          <a:xfrm>
            <a:off x="671250" y="2141250"/>
            <a:ext cx="7852200" cy="861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Design Description</a:t>
            </a:r>
            <a:endParaRPr/>
          </a:p>
        </p:txBody>
      </p:sp>
      <p:sp>
        <p:nvSpPr>
          <p:cNvPr id="146" name="Google Shape;146;p21"/>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9</a:t>
            </a:fld>
            <a:endParaRPr/>
          </a:p>
        </p:txBody>
      </p:sp>
    </p:spTree>
  </p:cSld>
  <p:clrMapOvr>
    <a:masterClrMapping/>
  </p:clrMapOvr>
  <mc:AlternateContent xmlns:mc="http://schemas.openxmlformats.org/markup-compatibility/2006" xmlns:p14="http://schemas.microsoft.com/office/powerpoint/2010/main">
    <mc:Choice Requires="p14">
      <p:transition spd="slow">
        <p14:flip dir="l"/>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1114"/>
        <p:cNvGrpSpPr/>
        <p:nvPr/>
      </p:nvGrpSpPr>
      <p:grpSpPr>
        <a:xfrm>
          <a:off x="0" y="0"/>
          <a:ext cx="0" cy="0"/>
          <a:chOff x="0" y="0"/>
          <a:chExt cx="0" cy="0"/>
        </a:xfrm>
      </p:grpSpPr>
      <p:sp>
        <p:nvSpPr>
          <p:cNvPr id="1115" name="Google Shape;1115;p103"/>
          <p:cNvSpPr txBox="1">
            <a:spLocks noGrp="1"/>
          </p:cNvSpPr>
          <p:nvPr>
            <p:ph type="title"/>
          </p:nvPr>
        </p:nvSpPr>
        <p:spPr>
          <a:xfrm>
            <a:off x="346050" y="8367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Alignment to the Sun</a:t>
            </a:r>
            <a:endParaRPr/>
          </a:p>
        </p:txBody>
      </p:sp>
      <p:sp>
        <p:nvSpPr>
          <p:cNvPr id="1116" name="Google Shape;1116;p103"/>
          <p:cNvSpPr txBox="1">
            <a:spLocks noGrp="1"/>
          </p:cNvSpPr>
          <p:nvPr>
            <p:ph type="body" idx="1"/>
          </p:nvPr>
        </p:nvSpPr>
        <p:spPr>
          <a:xfrm>
            <a:off x="311700" y="1152475"/>
            <a:ext cx="8555100" cy="35286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The system will need to be aligned to the Sun during the final day in the life test</a:t>
            </a:r>
            <a:endParaRPr/>
          </a:p>
          <a:p>
            <a:pPr marL="914400" lvl="1" indent="-317500" algn="l" rtl="0">
              <a:spcBef>
                <a:spcPts val="0"/>
              </a:spcBef>
              <a:spcAft>
                <a:spcPts val="0"/>
              </a:spcAft>
              <a:buSzPts val="1400"/>
              <a:buChar char="○"/>
            </a:pPr>
            <a:r>
              <a:rPr lang="en"/>
              <a:t>From the Earth’s surface, the apparent size of the Sun is around 0.5 degrees</a:t>
            </a:r>
            <a:endParaRPr/>
          </a:p>
          <a:p>
            <a:pPr marL="914400" lvl="1" indent="-317500" algn="l" rtl="0">
              <a:spcBef>
                <a:spcPts val="0"/>
              </a:spcBef>
              <a:spcAft>
                <a:spcPts val="0"/>
              </a:spcAft>
              <a:buSzPts val="1400"/>
              <a:buChar char="○"/>
            </a:pPr>
            <a:r>
              <a:rPr lang="en"/>
              <a:t>Our optic system must be aimed somewhere on the solar disk near the center</a:t>
            </a:r>
            <a:endParaRPr/>
          </a:p>
          <a:p>
            <a:pPr marL="914400" lvl="1" indent="-317500" algn="l" rtl="0">
              <a:spcBef>
                <a:spcPts val="0"/>
              </a:spcBef>
              <a:spcAft>
                <a:spcPts val="0"/>
              </a:spcAft>
              <a:buSzPts val="1400"/>
              <a:buChar char="○"/>
            </a:pPr>
            <a:r>
              <a:rPr lang="en"/>
              <a:t>So, the pointing accuracy must be less than 0.5 degrees (~0.1 degrees is reasonable)</a:t>
            </a:r>
            <a:endParaRPr/>
          </a:p>
          <a:p>
            <a:pPr marL="457200" lvl="0" indent="-342900" algn="l" rtl="0">
              <a:spcBef>
                <a:spcPts val="0"/>
              </a:spcBef>
              <a:spcAft>
                <a:spcPts val="0"/>
              </a:spcAft>
              <a:buSzPts val="1800"/>
              <a:buChar char="●"/>
            </a:pPr>
            <a:r>
              <a:rPr lang="en"/>
              <a:t>2 tabs are aligned to the optimal axis of the OAP during the alignment procedure</a:t>
            </a:r>
            <a:endParaRPr/>
          </a:p>
          <a:p>
            <a:pPr marL="914400" lvl="1" indent="-317500" algn="l" rtl="0">
              <a:spcBef>
                <a:spcPts val="0"/>
              </a:spcBef>
              <a:spcAft>
                <a:spcPts val="0"/>
              </a:spcAft>
              <a:buSzPts val="1400"/>
              <a:buChar char="○"/>
            </a:pPr>
            <a:r>
              <a:rPr lang="en"/>
              <a:t>The bright spot projected through a hole in the first tab is aimed at a crosshair which denotes the center of a hole in the second tab</a:t>
            </a:r>
            <a:endParaRPr/>
          </a:p>
          <a:p>
            <a:pPr marL="914400" lvl="1" indent="-317500" algn="l" rtl="0">
              <a:spcBef>
                <a:spcPts val="0"/>
              </a:spcBef>
              <a:spcAft>
                <a:spcPts val="0"/>
              </a:spcAft>
              <a:buSzPts val="1400"/>
              <a:buChar char="○"/>
            </a:pPr>
            <a:r>
              <a:rPr lang="en"/>
              <a:t>The shadow cast by this crosshair is centered on the bright spot to align the enclosed system</a:t>
            </a:r>
            <a:endParaRPr/>
          </a:p>
          <a:p>
            <a:pPr marL="914400" lvl="1" indent="-317500" algn="l" rtl="0">
              <a:spcBef>
                <a:spcPts val="0"/>
              </a:spcBef>
              <a:spcAft>
                <a:spcPts val="0"/>
              </a:spcAft>
              <a:buSzPts val="1400"/>
              <a:buChar char="○"/>
            </a:pPr>
            <a:r>
              <a:rPr lang="en"/>
              <a:t>This requires a window on the Sun facing side of the enclosure as well as one on the opposite side</a:t>
            </a:r>
            <a:endParaRPr/>
          </a:p>
          <a:p>
            <a:pPr marL="914400" lvl="1" indent="-317500" algn="l" rtl="0">
              <a:spcBef>
                <a:spcPts val="0"/>
              </a:spcBef>
              <a:spcAft>
                <a:spcPts val="0"/>
              </a:spcAft>
              <a:buSzPts val="1400"/>
              <a:buChar char="○"/>
            </a:pPr>
            <a:r>
              <a:rPr lang="en"/>
              <a:t>The tabs being approx. 77mm apart means that 0.1 degree rotations result in the projected bright spot translating slightly more than ⅛ mm.</a:t>
            </a:r>
            <a:endParaRPr/>
          </a:p>
          <a:p>
            <a:pPr marL="914400" lvl="1" indent="-317500" algn="l" rtl="0">
              <a:spcBef>
                <a:spcPts val="0"/>
              </a:spcBef>
              <a:spcAft>
                <a:spcPts val="0"/>
              </a:spcAft>
              <a:buSzPts val="1400"/>
              <a:buChar char="○"/>
            </a:pPr>
            <a:r>
              <a:rPr lang="en"/>
              <a:t>The shadow of the crosshair will disappear at a distance around 100x the width of the ‘hairs’</a:t>
            </a:r>
            <a:endParaRPr/>
          </a:p>
          <a:p>
            <a:pPr marL="914400" lvl="1" indent="-317500" algn="l" rtl="0">
              <a:spcBef>
                <a:spcPts val="0"/>
              </a:spcBef>
              <a:spcAft>
                <a:spcPts val="0"/>
              </a:spcAft>
              <a:buSzPts val="1400"/>
              <a:buChar char="○"/>
            </a:pPr>
            <a:r>
              <a:rPr lang="en"/>
              <a:t>A ⅛ mm thick crosshair will disappear around 1.25 cm passed the second tab</a:t>
            </a:r>
            <a:endParaRPr/>
          </a:p>
          <a:p>
            <a:pPr marL="0" lvl="0" indent="0" algn="l" rtl="0">
              <a:spcBef>
                <a:spcPts val="1600"/>
              </a:spcBef>
              <a:spcAft>
                <a:spcPts val="1600"/>
              </a:spcAft>
              <a:buNone/>
            </a:pPr>
            <a:endParaRPr/>
          </a:p>
        </p:txBody>
      </p:sp>
      <p:sp>
        <p:nvSpPr>
          <p:cNvPr id="1117" name="Google Shape;1117;p103"/>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90</a:t>
            </a:fld>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1121"/>
        <p:cNvGrpSpPr/>
        <p:nvPr/>
      </p:nvGrpSpPr>
      <p:grpSpPr>
        <a:xfrm>
          <a:off x="0" y="0"/>
          <a:ext cx="0" cy="0"/>
          <a:chOff x="0" y="0"/>
          <a:chExt cx="0" cy="0"/>
        </a:xfrm>
      </p:grpSpPr>
      <p:sp>
        <p:nvSpPr>
          <p:cNvPr id="1122" name="Google Shape;1122;p104"/>
          <p:cNvSpPr txBox="1">
            <a:spLocks noGrp="1"/>
          </p:cNvSpPr>
          <p:nvPr>
            <p:ph type="title"/>
          </p:nvPr>
        </p:nvSpPr>
        <p:spPr>
          <a:xfrm>
            <a:off x="671250" y="2141250"/>
            <a:ext cx="7852200" cy="861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Electronics/Software</a:t>
            </a:r>
            <a:endParaRPr/>
          </a:p>
        </p:txBody>
      </p:sp>
      <p:sp>
        <p:nvSpPr>
          <p:cNvPr id="1123" name="Google Shape;1123;p104"/>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91</a:t>
            </a:fld>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1127"/>
        <p:cNvGrpSpPr/>
        <p:nvPr/>
      </p:nvGrpSpPr>
      <p:grpSpPr>
        <a:xfrm>
          <a:off x="0" y="0"/>
          <a:ext cx="0" cy="0"/>
          <a:chOff x="0" y="0"/>
          <a:chExt cx="0" cy="0"/>
        </a:xfrm>
      </p:grpSpPr>
      <p:sp>
        <p:nvSpPr>
          <p:cNvPr id="1128" name="Google Shape;1128;p105"/>
          <p:cNvSpPr txBox="1">
            <a:spLocks noGrp="1"/>
          </p:cNvSpPr>
          <p:nvPr>
            <p:ph type="title"/>
          </p:nvPr>
        </p:nvSpPr>
        <p:spPr>
          <a:xfrm>
            <a:off x="346050" y="8367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Electronic Design Keys</a:t>
            </a:r>
            <a:endParaRPr/>
          </a:p>
        </p:txBody>
      </p:sp>
      <p:sp>
        <p:nvSpPr>
          <p:cNvPr id="1129" name="Google Shape;1129;p105"/>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Built-in contingency plans</a:t>
            </a:r>
            <a:endParaRPr/>
          </a:p>
          <a:p>
            <a:pPr marL="914400" lvl="1" indent="-317500" algn="l" rtl="0">
              <a:spcBef>
                <a:spcPts val="0"/>
              </a:spcBef>
              <a:spcAft>
                <a:spcPts val="0"/>
              </a:spcAft>
              <a:buSzPts val="1400"/>
              <a:buChar char="○"/>
            </a:pPr>
            <a:r>
              <a:rPr lang="en"/>
              <a:t>Power supplies can be replaced</a:t>
            </a:r>
            <a:endParaRPr/>
          </a:p>
          <a:p>
            <a:pPr marL="1371600" lvl="2" indent="-317500" algn="l" rtl="0">
              <a:spcBef>
                <a:spcPts val="0"/>
              </a:spcBef>
              <a:spcAft>
                <a:spcPts val="0"/>
              </a:spcAft>
              <a:buSzPts val="1400"/>
              <a:buChar char="■"/>
            </a:pPr>
            <a:r>
              <a:rPr lang="en"/>
              <a:t>Analog power supply replaced with battery</a:t>
            </a:r>
            <a:endParaRPr/>
          </a:p>
          <a:p>
            <a:pPr marL="1371600" lvl="2" indent="-317500" algn="l" rtl="0">
              <a:spcBef>
                <a:spcPts val="0"/>
              </a:spcBef>
              <a:spcAft>
                <a:spcPts val="0"/>
              </a:spcAft>
              <a:buSzPts val="1400"/>
              <a:buChar char="■"/>
            </a:pPr>
            <a:r>
              <a:rPr lang="en"/>
              <a:t>Digital power supply replaced with microcontroller power</a:t>
            </a:r>
            <a:endParaRPr/>
          </a:p>
          <a:p>
            <a:pPr marL="914400" lvl="1" indent="-317500" algn="l" rtl="0">
              <a:spcBef>
                <a:spcPts val="0"/>
              </a:spcBef>
              <a:spcAft>
                <a:spcPts val="0"/>
              </a:spcAft>
              <a:buSzPts val="1400"/>
              <a:buChar char="○"/>
            </a:pPr>
            <a:r>
              <a:rPr lang="en"/>
              <a:t>Op-amp footprint is standard to a large variety of op-amps</a:t>
            </a:r>
            <a:endParaRPr/>
          </a:p>
          <a:p>
            <a:pPr marL="457200" lvl="0" indent="-342900" algn="l" rtl="0">
              <a:spcBef>
                <a:spcPts val="0"/>
              </a:spcBef>
              <a:spcAft>
                <a:spcPts val="0"/>
              </a:spcAft>
              <a:buSzPts val="1800"/>
              <a:buChar char="●"/>
            </a:pPr>
            <a:r>
              <a:rPr lang="en"/>
              <a:t>Separate digital and analog power supplies</a:t>
            </a:r>
            <a:endParaRPr/>
          </a:p>
          <a:p>
            <a:pPr marL="914400" lvl="1" indent="-317500" algn="l" rtl="0">
              <a:spcBef>
                <a:spcPts val="0"/>
              </a:spcBef>
              <a:spcAft>
                <a:spcPts val="0"/>
              </a:spcAft>
              <a:buSzPts val="1400"/>
              <a:buChar char="○"/>
            </a:pPr>
            <a:r>
              <a:rPr lang="en"/>
              <a:t>LT3260 bipolar analog power supply</a:t>
            </a:r>
            <a:endParaRPr/>
          </a:p>
          <a:p>
            <a:pPr marL="1371600" lvl="2" indent="-317500" algn="l" rtl="0">
              <a:spcBef>
                <a:spcPts val="0"/>
              </a:spcBef>
              <a:spcAft>
                <a:spcPts val="0"/>
              </a:spcAft>
              <a:buSzPts val="1400"/>
              <a:buChar char="■"/>
            </a:pPr>
            <a:r>
              <a:rPr lang="en"/>
              <a:t>Built in low noise linear regulators</a:t>
            </a:r>
            <a:endParaRPr/>
          </a:p>
          <a:p>
            <a:pPr marL="914400" lvl="1" indent="-317500" algn="l" rtl="0">
              <a:spcBef>
                <a:spcPts val="0"/>
              </a:spcBef>
              <a:spcAft>
                <a:spcPts val="0"/>
              </a:spcAft>
              <a:buSzPts val="1400"/>
              <a:buChar char="○"/>
            </a:pPr>
            <a:r>
              <a:rPr lang="en"/>
              <a:t>LT8610 3.3V switching regulator digital power supply</a:t>
            </a:r>
            <a:endParaRPr/>
          </a:p>
          <a:p>
            <a:pPr marL="457200" lvl="0" indent="-342900" algn="l" rtl="0">
              <a:spcBef>
                <a:spcPts val="0"/>
              </a:spcBef>
              <a:spcAft>
                <a:spcPts val="0"/>
              </a:spcAft>
              <a:buSzPts val="1800"/>
              <a:buChar char="●"/>
            </a:pPr>
            <a:r>
              <a:rPr lang="en"/>
              <a:t>Separate digital and analog grounds</a:t>
            </a:r>
            <a:endParaRPr/>
          </a:p>
          <a:p>
            <a:pPr marL="914400" lvl="1" indent="-317500" algn="l" rtl="0">
              <a:spcBef>
                <a:spcPts val="0"/>
              </a:spcBef>
              <a:spcAft>
                <a:spcPts val="0"/>
              </a:spcAft>
              <a:buSzPts val="1400"/>
              <a:buChar char="○"/>
            </a:pPr>
            <a:r>
              <a:rPr lang="en"/>
              <a:t>Continuous ground planes</a:t>
            </a:r>
            <a:endParaRPr/>
          </a:p>
          <a:p>
            <a:pPr marL="457200" lvl="0" indent="-342900" algn="l" rtl="0">
              <a:spcBef>
                <a:spcPts val="0"/>
              </a:spcBef>
              <a:spcAft>
                <a:spcPts val="0"/>
              </a:spcAft>
              <a:buClr>
                <a:srgbClr val="F4CCCC"/>
              </a:buClr>
              <a:buSzPts val="1800"/>
              <a:buChar char="●"/>
            </a:pPr>
            <a:r>
              <a:rPr lang="en">
                <a:solidFill>
                  <a:srgbClr val="F4CCCC"/>
                </a:solidFill>
              </a:rPr>
              <a:t>Payload power draw: 0.806 W</a:t>
            </a:r>
            <a:endParaRPr>
              <a:solidFill>
                <a:srgbClr val="F4CCCC"/>
              </a:solidFill>
            </a:endParaRPr>
          </a:p>
          <a:p>
            <a:pPr marL="0" lvl="0" indent="0" algn="l" rtl="0">
              <a:spcBef>
                <a:spcPts val="1600"/>
              </a:spcBef>
              <a:spcAft>
                <a:spcPts val="1600"/>
              </a:spcAft>
              <a:buNone/>
            </a:pPr>
            <a:endParaRPr/>
          </a:p>
        </p:txBody>
      </p:sp>
      <p:sp>
        <p:nvSpPr>
          <p:cNvPr id="1130" name="Google Shape;1130;p105"/>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92</a:t>
            </a:fld>
            <a:endParaRPr/>
          </a:p>
        </p:txBody>
      </p:sp>
      <p:sp>
        <p:nvSpPr>
          <p:cNvPr id="1131" name="Google Shape;1131;p105"/>
          <p:cNvSpPr/>
          <p:nvPr/>
        </p:nvSpPr>
        <p:spPr>
          <a:xfrm>
            <a:off x="6404475" y="3701203"/>
            <a:ext cx="1916700" cy="979800"/>
          </a:xfrm>
          <a:prstGeom prst="roundRect">
            <a:avLst>
              <a:gd name="adj" fmla="val 16667"/>
            </a:avLst>
          </a:prstGeom>
          <a:solidFill>
            <a:srgbClr val="7EE4D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Average"/>
                <a:ea typeface="Average"/>
                <a:cs typeface="Average"/>
                <a:sym typeface="Average"/>
              </a:rPr>
              <a:t>Satisfies Power Requirement!</a:t>
            </a:r>
            <a:endParaRPr>
              <a:latin typeface="Average"/>
              <a:ea typeface="Average"/>
              <a:cs typeface="Average"/>
              <a:sym typeface="Average"/>
            </a:endParaRPr>
          </a:p>
          <a:p>
            <a:pPr marL="0" lvl="0" indent="0" algn="ctr" rtl="0">
              <a:spcBef>
                <a:spcPts val="0"/>
              </a:spcBef>
              <a:spcAft>
                <a:spcPts val="0"/>
              </a:spcAft>
              <a:buNone/>
            </a:pPr>
            <a:endParaRPr>
              <a:latin typeface="Average"/>
              <a:ea typeface="Average"/>
              <a:cs typeface="Average"/>
              <a:sym typeface="Average"/>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1135"/>
        <p:cNvGrpSpPr/>
        <p:nvPr/>
      </p:nvGrpSpPr>
      <p:grpSpPr>
        <a:xfrm>
          <a:off x="0" y="0"/>
          <a:ext cx="0" cy="0"/>
          <a:chOff x="0" y="0"/>
          <a:chExt cx="0" cy="0"/>
        </a:xfrm>
      </p:grpSpPr>
      <p:sp>
        <p:nvSpPr>
          <p:cNvPr id="1136" name="Google Shape;1136;p106"/>
          <p:cNvSpPr txBox="1">
            <a:spLocks noGrp="1"/>
          </p:cNvSpPr>
          <p:nvPr>
            <p:ph type="title"/>
          </p:nvPr>
        </p:nvSpPr>
        <p:spPr>
          <a:xfrm>
            <a:off x="311700" y="8367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Schematic</a:t>
            </a:r>
            <a:endParaRPr/>
          </a:p>
        </p:txBody>
      </p:sp>
      <p:sp>
        <p:nvSpPr>
          <p:cNvPr id="1137" name="Google Shape;1137;p106"/>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93</a:t>
            </a:fld>
            <a:endParaRPr/>
          </a:p>
        </p:txBody>
      </p:sp>
      <p:pic>
        <p:nvPicPr>
          <p:cNvPr id="1138" name="Google Shape;1138;p106"/>
          <p:cNvPicPr preferRelativeResize="0"/>
          <p:nvPr/>
        </p:nvPicPr>
        <p:blipFill>
          <a:blip r:embed="rId3">
            <a:alphaModFix/>
          </a:blip>
          <a:stretch>
            <a:fillRect/>
          </a:stretch>
        </p:blipFill>
        <p:spPr>
          <a:xfrm>
            <a:off x="1261875" y="771175"/>
            <a:ext cx="6480650" cy="4252350"/>
          </a:xfrm>
          <a:prstGeom prst="rect">
            <a:avLst/>
          </a:prstGeom>
          <a:noFill/>
          <a:ln>
            <a:noFill/>
          </a:ln>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1142"/>
        <p:cNvGrpSpPr/>
        <p:nvPr/>
      </p:nvGrpSpPr>
      <p:grpSpPr>
        <a:xfrm>
          <a:off x="0" y="0"/>
          <a:ext cx="0" cy="0"/>
          <a:chOff x="0" y="0"/>
          <a:chExt cx="0" cy="0"/>
        </a:xfrm>
      </p:grpSpPr>
      <p:sp>
        <p:nvSpPr>
          <p:cNvPr id="1143" name="Google Shape;1143;p107"/>
          <p:cNvSpPr txBox="1">
            <a:spLocks noGrp="1"/>
          </p:cNvSpPr>
          <p:nvPr>
            <p:ph type="title"/>
          </p:nvPr>
        </p:nvSpPr>
        <p:spPr>
          <a:xfrm>
            <a:off x="311700" y="8367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Schematic</a:t>
            </a:r>
            <a:endParaRPr/>
          </a:p>
        </p:txBody>
      </p:sp>
      <p:sp>
        <p:nvSpPr>
          <p:cNvPr id="1144" name="Google Shape;1144;p107"/>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94</a:t>
            </a:fld>
            <a:endParaRPr/>
          </a:p>
        </p:txBody>
      </p:sp>
      <p:pic>
        <p:nvPicPr>
          <p:cNvPr id="1145" name="Google Shape;1145;p107"/>
          <p:cNvPicPr preferRelativeResize="0"/>
          <p:nvPr/>
        </p:nvPicPr>
        <p:blipFill>
          <a:blip r:embed="rId3">
            <a:alphaModFix/>
          </a:blip>
          <a:stretch>
            <a:fillRect/>
          </a:stretch>
        </p:blipFill>
        <p:spPr>
          <a:xfrm>
            <a:off x="1129000" y="646825"/>
            <a:ext cx="6722426" cy="4376401"/>
          </a:xfrm>
          <a:prstGeom prst="rect">
            <a:avLst/>
          </a:prstGeom>
          <a:noFill/>
          <a:ln>
            <a:noFill/>
          </a:ln>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1149"/>
        <p:cNvGrpSpPr/>
        <p:nvPr/>
      </p:nvGrpSpPr>
      <p:grpSpPr>
        <a:xfrm>
          <a:off x="0" y="0"/>
          <a:ext cx="0" cy="0"/>
          <a:chOff x="0" y="0"/>
          <a:chExt cx="0" cy="0"/>
        </a:xfrm>
      </p:grpSpPr>
      <p:sp>
        <p:nvSpPr>
          <p:cNvPr id="1150" name="Google Shape;1150;p108"/>
          <p:cNvSpPr txBox="1">
            <a:spLocks noGrp="1"/>
          </p:cNvSpPr>
          <p:nvPr>
            <p:ph type="title"/>
          </p:nvPr>
        </p:nvSpPr>
        <p:spPr>
          <a:xfrm>
            <a:off x="346050" y="8367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Software Flowchart</a:t>
            </a:r>
            <a:endParaRPr/>
          </a:p>
        </p:txBody>
      </p:sp>
      <p:sp>
        <p:nvSpPr>
          <p:cNvPr id="1151" name="Google Shape;1151;p108"/>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95</a:t>
            </a:fld>
            <a:endParaRPr/>
          </a:p>
        </p:txBody>
      </p:sp>
      <p:pic>
        <p:nvPicPr>
          <p:cNvPr id="1152" name="Google Shape;1152;p108"/>
          <p:cNvPicPr preferRelativeResize="0"/>
          <p:nvPr/>
        </p:nvPicPr>
        <p:blipFill>
          <a:blip r:embed="rId3">
            <a:alphaModFix/>
          </a:blip>
          <a:stretch>
            <a:fillRect/>
          </a:stretch>
        </p:blipFill>
        <p:spPr>
          <a:xfrm>
            <a:off x="1671649" y="656374"/>
            <a:ext cx="5464035" cy="4082325"/>
          </a:xfrm>
          <a:prstGeom prst="rect">
            <a:avLst/>
          </a:prstGeom>
          <a:noFill/>
          <a:ln>
            <a:noFill/>
          </a:ln>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1156"/>
        <p:cNvGrpSpPr/>
        <p:nvPr/>
      </p:nvGrpSpPr>
      <p:grpSpPr>
        <a:xfrm>
          <a:off x="0" y="0"/>
          <a:ext cx="0" cy="0"/>
          <a:chOff x="0" y="0"/>
          <a:chExt cx="0" cy="0"/>
        </a:xfrm>
      </p:grpSpPr>
      <p:sp>
        <p:nvSpPr>
          <p:cNvPr id="1157" name="Google Shape;1157;p109"/>
          <p:cNvSpPr txBox="1">
            <a:spLocks noGrp="1"/>
          </p:cNvSpPr>
          <p:nvPr>
            <p:ph type="title"/>
          </p:nvPr>
        </p:nvSpPr>
        <p:spPr>
          <a:xfrm>
            <a:off x="346050" y="8367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Software Flowchart</a:t>
            </a:r>
            <a:endParaRPr/>
          </a:p>
        </p:txBody>
      </p:sp>
      <p:sp>
        <p:nvSpPr>
          <p:cNvPr id="1158" name="Google Shape;1158;p109"/>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96</a:t>
            </a:fld>
            <a:endParaRPr/>
          </a:p>
        </p:txBody>
      </p:sp>
      <p:pic>
        <p:nvPicPr>
          <p:cNvPr id="1159" name="Google Shape;1159;p109"/>
          <p:cNvPicPr preferRelativeResize="0"/>
          <p:nvPr/>
        </p:nvPicPr>
        <p:blipFill>
          <a:blip r:embed="rId3" cstate="print">
            <a:alphaModFix/>
            <a:extLst>
              <a:ext uri="{28A0092B-C50C-407E-A947-70E740481C1C}">
                <a14:useLocalDpi xmlns:a14="http://schemas.microsoft.com/office/drawing/2010/main"/>
              </a:ext>
            </a:extLst>
          </a:blip>
          <a:stretch>
            <a:fillRect/>
          </a:stretch>
        </p:blipFill>
        <p:spPr>
          <a:xfrm>
            <a:off x="880550" y="724700"/>
            <a:ext cx="7451609" cy="4182326"/>
          </a:xfrm>
          <a:prstGeom prst="rect">
            <a:avLst/>
          </a:prstGeom>
          <a:noFill/>
          <a:ln>
            <a:noFill/>
          </a:ln>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1163"/>
        <p:cNvGrpSpPr/>
        <p:nvPr/>
      </p:nvGrpSpPr>
      <p:grpSpPr>
        <a:xfrm>
          <a:off x="0" y="0"/>
          <a:ext cx="0" cy="0"/>
          <a:chOff x="0" y="0"/>
          <a:chExt cx="0" cy="0"/>
        </a:xfrm>
      </p:grpSpPr>
      <p:sp>
        <p:nvSpPr>
          <p:cNvPr id="1164" name="Google Shape;1164;p110"/>
          <p:cNvSpPr txBox="1">
            <a:spLocks noGrp="1"/>
          </p:cNvSpPr>
          <p:nvPr>
            <p:ph type="title"/>
          </p:nvPr>
        </p:nvSpPr>
        <p:spPr>
          <a:xfrm>
            <a:off x="346050" y="8367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Sample SPI Communications Code</a:t>
            </a:r>
            <a:endParaRPr/>
          </a:p>
        </p:txBody>
      </p:sp>
      <p:sp>
        <p:nvSpPr>
          <p:cNvPr id="1165" name="Google Shape;1165;p110"/>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97</a:t>
            </a:fld>
            <a:endParaRPr/>
          </a:p>
        </p:txBody>
      </p:sp>
      <p:pic>
        <p:nvPicPr>
          <p:cNvPr id="1166" name="Google Shape;1166;p110"/>
          <p:cNvPicPr preferRelativeResize="0"/>
          <p:nvPr/>
        </p:nvPicPr>
        <p:blipFill>
          <a:blip r:embed="rId3">
            <a:alphaModFix/>
          </a:blip>
          <a:stretch>
            <a:fillRect/>
          </a:stretch>
        </p:blipFill>
        <p:spPr>
          <a:xfrm>
            <a:off x="152400" y="832301"/>
            <a:ext cx="8520600" cy="1034799"/>
          </a:xfrm>
          <a:prstGeom prst="rect">
            <a:avLst/>
          </a:prstGeom>
          <a:noFill/>
          <a:ln>
            <a:noFill/>
          </a:ln>
        </p:spPr>
      </p:pic>
      <p:pic>
        <p:nvPicPr>
          <p:cNvPr id="1167" name="Google Shape;1167;p110"/>
          <p:cNvPicPr preferRelativeResize="0"/>
          <p:nvPr/>
        </p:nvPicPr>
        <p:blipFill>
          <a:blip r:embed="rId4">
            <a:alphaModFix/>
          </a:blip>
          <a:stretch>
            <a:fillRect/>
          </a:stretch>
        </p:blipFill>
        <p:spPr>
          <a:xfrm>
            <a:off x="152400" y="1882292"/>
            <a:ext cx="8839200" cy="479887"/>
          </a:xfrm>
          <a:prstGeom prst="rect">
            <a:avLst/>
          </a:prstGeom>
          <a:noFill/>
          <a:ln>
            <a:noFill/>
          </a:ln>
        </p:spPr>
      </p:pic>
      <p:pic>
        <p:nvPicPr>
          <p:cNvPr id="1168" name="Google Shape;1168;p110"/>
          <p:cNvPicPr preferRelativeResize="0"/>
          <p:nvPr/>
        </p:nvPicPr>
        <p:blipFill>
          <a:blip r:embed="rId5">
            <a:alphaModFix/>
          </a:blip>
          <a:stretch>
            <a:fillRect/>
          </a:stretch>
        </p:blipFill>
        <p:spPr>
          <a:xfrm>
            <a:off x="152400" y="2438375"/>
            <a:ext cx="5490774" cy="765975"/>
          </a:xfrm>
          <a:prstGeom prst="rect">
            <a:avLst/>
          </a:prstGeom>
          <a:noFill/>
          <a:ln>
            <a:noFill/>
          </a:ln>
        </p:spPr>
      </p:pic>
      <p:pic>
        <p:nvPicPr>
          <p:cNvPr id="1169" name="Google Shape;1169;p110"/>
          <p:cNvPicPr preferRelativeResize="0"/>
          <p:nvPr/>
        </p:nvPicPr>
        <p:blipFill>
          <a:blip r:embed="rId6">
            <a:alphaModFix/>
          </a:blip>
          <a:stretch>
            <a:fillRect/>
          </a:stretch>
        </p:blipFill>
        <p:spPr>
          <a:xfrm>
            <a:off x="0" y="3210900"/>
            <a:ext cx="8839201" cy="1456235"/>
          </a:xfrm>
          <a:prstGeom prst="rect">
            <a:avLst/>
          </a:prstGeom>
          <a:noFill/>
          <a:ln>
            <a:noFill/>
          </a:ln>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1173"/>
        <p:cNvGrpSpPr/>
        <p:nvPr/>
      </p:nvGrpSpPr>
      <p:grpSpPr>
        <a:xfrm>
          <a:off x="0" y="0"/>
          <a:ext cx="0" cy="0"/>
          <a:chOff x="0" y="0"/>
          <a:chExt cx="0" cy="0"/>
        </a:xfrm>
      </p:grpSpPr>
      <p:sp>
        <p:nvSpPr>
          <p:cNvPr id="1174" name="Google Shape;1174;p111"/>
          <p:cNvSpPr txBox="1">
            <a:spLocks noGrp="1"/>
          </p:cNvSpPr>
          <p:nvPr>
            <p:ph type="title"/>
          </p:nvPr>
        </p:nvSpPr>
        <p:spPr>
          <a:xfrm>
            <a:off x="671250" y="2141250"/>
            <a:ext cx="7852200" cy="861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Systems/PM</a:t>
            </a:r>
            <a:endParaRPr/>
          </a:p>
        </p:txBody>
      </p:sp>
      <p:sp>
        <p:nvSpPr>
          <p:cNvPr id="1175" name="Google Shape;1175;p111"/>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98</a:t>
            </a:fld>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1179"/>
        <p:cNvGrpSpPr/>
        <p:nvPr/>
      </p:nvGrpSpPr>
      <p:grpSpPr>
        <a:xfrm>
          <a:off x="0" y="0"/>
          <a:ext cx="0" cy="0"/>
          <a:chOff x="0" y="0"/>
          <a:chExt cx="0" cy="0"/>
        </a:xfrm>
      </p:grpSpPr>
      <p:sp>
        <p:nvSpPr>
          <p:cNvPr id="1180" name="Google Shape;1180;p112"/>
          <p:cNvSpPr txBox="1">
            <a:spLocks noGrp="1"/>
          </p:cNvSpPr>
          <p:nvPr>
            <p:ph type="title"/>
          </p:nvPr>
        </p:nvSpPr>
        <p:spPr>
          <a:xfrm>
            <a:off x="346050" y="8367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Specific Objectives</a:t>
            </a:r>
            <a:endParaRPr/>
          </a:p>
        </p:txBody>
      </p:sp>
      <p:sp>
        <p:nvSpPr>
          <p:cNvPr id="1181" name="Google Shape;1181;p112"/>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99</a:t>
            </a:fld>
            <a:endParaRPr/>
          </a:p>
        </p:txBody>
      </p:sp>
      <p:graphicFrame>
        <p:nvGraphicFramePr>
          <p:cNvPr id="1182" name="Google Shape;1182;p112"/>
          <p:cNvGraphicFramePr/>
          <p:nvPr/>
        </p:nvGraphicFramePr>
        <p:xfrm>
          <a:off x="851050" y="180625"/>
          <a:ext cx="3000000" cy="3000000"/>
        </p:xfrm>
        <a:graphic>
          <a:graphicData uri="http://schemas.openxmlformats.org/drawingml/2006/table">
            <a:tbl>
              <a:tblPr>
                <a:noFill/>
                <a:tableStyleId>{AF388F0D-4368-441D-B308-41BFA6E224ED}</a:tableStyleId>
              </a:tblPr>
              <a:tblGrid>
                <a:gridCol w="1823100">
                  <a:extLst>
                    <a:ext uri="{9D8B030D-6E8A-4147-A177-3AD203B41FA5}">
                      <a16:colId xmlns:a16="http://schemas.microsoft.com/office/drawing/2014/main" val="20000"/>
                    </a:ext>
                  </a:extLst>
                </a:gridCol>
                <a:gridCol w="5618800">
                  <a:extLst>
                    <a:ext uri="{9D8B030D-6E8A-4147-A177-3AD203B41FA5}">
                      <a16:colId xmlns:a16="http://schemas.microsoft.com/office/drawing/2014/main" val="20001"/>
                    </a:ext>
                  </a:extLst>
                </a:gridCol>
              </a:tblGrid>
              <a:tr h="323100">
                <a:tc>
                  <a:txBody>
                    <a:bodyPr/>
                    <a:lstStyle/>
                    <a:p>
                      <a:pPr marL="0" lvl="0" indent="0" algn="ctr" rtl="0">
                        <a:spcBef>
                          <a:spcPts val="0"/>
                        </a:spcBef>
                        <a:spcAft>
                          <a:spcPts val="0"/>
                        </a:spcAft>
                        <a:buNone/>
                      </a:pPr>
                      <a:r>
                        <a:rPr lang="en" b="1">
                          <a:latin typeface="Average"/>
                          <a:ea typeface="Average"/>
                          <a:cs typeface="Average"/>
                          <a:sym typeface="Average"/>
                        </a:rPr>
                        <a:t>Objectives</a:t>
                      </a:r>
                      <a:endParaRPr b="1">
                        <a:latin typeface="Average"/>
                        <a:ea typeface="Average"/>
                        <a:cs typeface="Average"/>
                        <a:sym typeface="Average"/>
                      </a:endParaRPr>
                    </a:p>
                  </a:txBody>
                  <a:tcPr marL="18275" marR="18275" marT="18275" marB="18275" anchor="ctr">
                    <a:lnB w="9525" cap="flat" cmpd="sng">
                      <a:solidFill>
                        <a:schemeClr val="dk2"/>
                      </a:solidFill>
                      <a:prstDash val="solid"/>
                      <a:round/>
                      <a:headEnd type="none" w="sm" len="sm"/>
                      <a:tailEnd type="none" w="sm" len="sm"/>
                    </a:lnB>
                    <a:solidFill>
                      <a:srgbClr val="D9EAD3"/>
                    </a:solidFill>
                  </a:tcPr>
                </a:tc>
                <a:tc>
                  <a:txBody>
                    <a:bodyPr/>
                    <a:lstStyle/>
                    <a:p>
                      <a:pPr marL="0" lvl="0" indent="0" algn="ctr" rtl="0">
                        <a:spcBef>
                          <a:spcPts val="0"/>
                        </a:spcBef>
                        <a:spcAft>
                          <a:spcPts val="0"/>
                        </a:spcAft>
                        <a:buNone/>
                      </a:pPr>
                      <a:r>
                        <a:rPr lang="en" b="1">
                          <a:latin typeface="Average"/>
                          <a:ea typeface="Average"/>
                          <a:cs typeface="Average"/>
                          <a:sym typeface="Average"/>
                        </a:rPr>
                        <a:t>Level 3 </a:t>
                      </a:r>
                      <a:endParaRPr b="1">
                        <a:latin typeface="Average"/>
                        <a:ea typeface="Average"/>
                        <a:cs typeface="Average"/>
                        <a:sym typeface="Average"/>
                      </a:endParaRPr>
                    </a:p>
                  </a:txBody>
                  <a:tcPr marL="18275" marR="18275" marT="18275" marB="18275" anchor="ctr">
                    <a:solidFill>
                      <a:srgbClr val="D9EAD3"/>
                    </a:solidFill>
                  </a:tcPr>
                </a:tc>
                <a:extLst>
                  <a:ext uri="{0D108BD9-81ED-4DB2-BD59-A6C34878D82A}">
                    <a16:rowId xmlns:a16="http://schemas.microsoft.com/office/drawing/2014/main" val="10000"/>
                  </a:ext>
                </a:extLst>
              </a:tr>
              <a:tr h="495625">
                <a:tc>
                  <a:txBody>
                    <a:bodyPr/>
                    <a:lstStyle/>
                    <a:p>
                      <a:pPr marL="0" lvl="0" indent="0" algn="ctr" rtl="0">
                        <a:spcBef>
                          <a:spcPts val="0"/>
                        </a:spcBef>
                        <a:spcAft>
                          <a:spcPts val="0"/>
                        </a:spcAft>
                        <a:buNone/>
                      </a:pPr>
                      <a:r>
                        <a:rPr lang="en">
                          <a:latin typeface="Average"/>
                          <a:ea typeface="Average"/>
                          <a:cs typeface="Average"/>
                          <a:sym typeface="Average"/>
                        </a:rPr>
                        <a:t>Solar Irradiance</a:t>
                      </a:r>
                      <a:endParaRPr>
                        <a:latin typeface="Average"/>
                        <a:ea typeface="Average"/>
                        <a:cs typeface="Average"/>
                        <a:sym typeface="Average"/>
                      </a:endParaRPr>
                    </a:p>
                  </a:txBody>
                  <a:tcPr marL="18275" marR="18275" marT="18275" marB="18275" anchor="ctr">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solidFill>
                      <a:srgbClr val="CFE2F3"/>
                    </a:solidFill>
                  </a:tcPr>
                </a:tc>
                <a:tc>
                  <a:txBody>
                    <a:bodyPr/>
                    <a:lstStyle/>
                    <a:p>
                      <a:pPr marL="0" lvl="0" indent="0" algn="ctr" rtl="0">
                        <a:spcBef>
                          <a:spcPts val="0"/>
                        </a:spcBef>
                        <a:spcAft>
                          <a:spcPts val="0"/>
                        </a:spcAft>
                        <a:buNone/>
                      </a:pPr>
                      <a:r>
                        <a:rPr lang="en">
                          <a:latin typeface="Average"/>
                          <a:ea typeface="Average"/>
                          <a:cs typeface="Average"/>
                          <a:sym typeface="Average"/>
                        </a:rPr>
                        <a:t>Linear The solar irradiance data exhibits approximately linear trends that will be independent of temperature variation .</a:t>
                      </a:r>
                      <a:endParaRPr>
                        <a:latin typeface="Average"/>
                        <a:ea typeface="Average"/>
                        <a:cs typeface="Average"/>
                        <a:sym typeface="Average"/>
                      </a:endParaRPr>
                    </a:p>
                  </a:txBody>
                  <a:tcPr marL="18275" marR="18275" marT="18275" marB="18275" anchor="ctr">
                    <a:lnL w="9525" cap="flat" cmpd="sng">
                      <a:solidFill>
                        <a:schemeClr val="dk2"/>
                      </a:solidFill>
                      <a:prstDash val="solid"/>
                      <a:round/>
                      <a:headEnd type="none" w="sm" len="sm"/>
                      <a:tailEnd type="none" w="sm" len="sm"/>
                    </a:lnL>
                    <a:solidFill>
                      <a:srgbClr val="CFE2F3"/>
                    </a:solidFill>
                  </a:tcPr>
                </a:tc>
                <a:extLst>
                  <a:ext uri="{0D108BD9-81ED-4DB2-BD59-A6C34878D82A}">
                    <a16:rowId xmlns:a16="http://schemas.microsoft.com/office/drawing/2014/main" val="10001"/>
                  </a:ext>
                </a:extLst>
              </a:tr>
              <a:tr h="856050">
                <a:tc>
                  <a:txBody>
                    <a:bodyPr/>
                    <a:lstStyle/>
                    <a:p>
                      <a:pPr marL="0" lvl="0" indent="0" algn="ctr" rtl="0">
                        <a:spcBef>
                          <a:spcPts val="0"/>
                        </a:spcBef>
                        <a:spcAft>
                          <a:spcPts val="0"/>
                        </a:spcAft>
                        <a:buNone/>
                      </a:pPr>
                      <a:r>
                        <a:rPr lang="en">
                          <a:latin typeface="Average"/>
                          <a:ea typeface="Average"/>
                          <a:cs typeface="Average"/>
                          <a:sym typeface="Average"/>
                        </a:rPr>
                        <a:t>Instrument SNR</a:t>
                      </a:r>
                      <a:endParaRPr>
                        <a:latin typeface="Average"/>
                        <a:ea typeface="Average"/>
                        <a:cs typeface="Average"/>
                        <a:sym typeface="Average"/>
                      </a:endParaRPr>
                    </a:p>
                  </a:txBody>
                  <a:tcPr marL="18275" marR="18275" marT="18275" marB="18275" anchor="ctr">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solidFill>
                      <a:srgbClr val="CFE2F3"/>
                    </a:solidFill>
                  </a:tcPr>
                </a:tc>
                <a:tc>
                  <a:txBody>
                    <a:bodyPr/>
                    <a:lstStyle/>
                    <a:p>
                      <a:pPr marL="0" lvl="0" indent="0" algn="ctr" rtl="0">
                        <a:spcBef>
                          <a:spcPts val="0"/>
                        </a:spcBef>
                        <a:spcAft>
                          <a:spcPts val="0"/>
                        </a:spcAft>
                        <a:buNone/>
                      </a:pPr>
                      <a:r>
                        <a:rPr lang="en">
                          <a:latin typeface="Average"/>
                          <a:ea typeface="Average"/>
                          <a:cs typeface="Average"/>
                          <a:sym typeface="Average"/>
                        </a:rPr>
                        <a:t>The optical instrument has a SNR above 3.5E3. The level three goal shall be determined from the instrumental errors used in the Chu and McCormick sensitivity simulation with input from atmospheric scientists.</a:t>
                      </a:r>
                      <a:endParaRPr>
                        <a:latin typeface="Average"/>
                        <a:ea typeface="Average"/>
                        <a:cs typeface="Average"/>
                        <a:sym typeface="Average"/>
                      </a:endParaRPr>
                    </a:p>
                  </a:txBody>
                  <a:tcPr marL="18275" marR="18275" marT="18275" marB="18275" anchor="ctr">
                    <a:lnL w="9525" cap="flat" cmpd="sng">
                      <a:solidFill>
                        <a:schemeClr val="dk2"/>
                      </a:solidFill>
                      <a:prstDash val="solid"/>
                      <a:round/>
                      <a:headEnd type="none" w="sm" len="sm"/>
                      <a:tailEnd type="none" w="sm" len="sm"/>
                    </a:lnL>
                    <a:solidFill>
                      <a:srgbClr val="CFE2F3"/>
                    </a:solidFill>
                  </a:tcPr>
                </a:tc>
                <a:extLst>
                  <a:ext uri="{0D108BD9-81ED-4DB2-BD59-A6C34878D82A}">
                    <a16:rowId xmlns:a16="http://schemas.microsoft.com/office/drawing/2014/main" val="10002"/>
                  </a:ext>
                </a:extLst>
              </a:tr>
              <a:tr h="495625">
                <a:tc>
                  <a:txBody>
                    <a:bodyPr/>
                    <a:lstStyle/>
                    <a:p>
                      <a:pPr marL="0" lvl="0" indent="0" algn="ctr" rtl="0">
                        <a:spcBef>
                          <a:spcPts val="0"/>
                        </a:spcBef>
                        <a:spcAft>
                          <a:spcPts val="0"/>
                        </a:spcAft>
                        <a:buNone/>
                      </a:pPr>
                      <a:r>
                        <a:rPr lang="en">
                          <a:latin typeface="Average"/>
                          <a:ea typeface="Average"/>
                          <a:cs typeface="Average"/>
                          <a:sym typeface="Average"/>
                        </a:rPr>
                        <a:t>Vertical Resolution</a:t>
                      </a:r>
                      <a:endParaRPr>
                        <a:latin typeface="Average"/>
                        <a:ea typeface="Average"/>
                        <a:cs typeface="Average"/>
                        <a:sym typeface="Average"/>
                      </a:endParaRPr>
                    </a:p>
                  </a:txBody>
                  <a:tcPr marL="18275" marR="18275" marT="18275" marB="18275" anchor="ctr">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solidFill>
                      <a:srgbClr val="CFE2F3"/>
                    </a:solidFill>
                  </a:tcPr>
                </a:tc>
                <a:tc>
                  <a:txBody>
                    <a:bodyPr/>
                    <a:lstStyle/>
                    <a:p>
                      <a:pPr marL="0" lvl="0" indent="0" algn="ctr" rtl="0">
                        <a:spcBef>
                          <a:spcPts val="0"/>
                        </a:spcBef>
                        <a:spcAft>
                          <a:spcPts val="0"/>
                        </a:spcAft>
                        <a:buNone/>
                      </a:pPr>
                      <a:r>
                        <a:rPr lang="en">
                          <a:latin typeface="Average"/>
                          <a:ea typeface="Average"/>
                          <a:cs typeface="Average"/>
                          <a:sym typeface="Average"/>
                        </a:rPr>
                        <a:t>The optical instrument's FOV facilitates a vertical resolution of 1 km of atmosphere when placed in a 500x500 km circular orbit.</a:t>
                      </a:r>
                      <a:endParaRPr>
                        <a:latin typeface="Average"/>
                        <a:ea typeface="Average"/>
                        <a:cs typeface="Average"/>
                        <a:sym typeface="Average"/>
                      </a:endParaRPr>
                    </a:p>
                  </a:txBody>
                  <a:tcPr marL="18275" marR="18275" marT="18275" marB="18275" anchor="ctr">
                    <a:lnL w="9525" cap="flat" cmpd="sng">
                      <a:solidFill>
                        <a:schemeClr val="dk2"/>
                      </a:solidFill>
                      <a:prstDash val="solid"/>
                      <a:round/>
                      <a:headEnd type="none" w="sm" len="sm"/>
                      <a:tailEnd type="none" w="sm" len="sm"/>
                    </a:lnL>
                    <a:solidFill>
                      <a:srgbClr val="CFE2F3"/>
                    </a:solidFill>
                  </a:tcPr>
                </a:tc>
                <a:extLst>
                  <a:ext uri="{0D108BD9-81ED-4DB2-BD59-A6C34878D82A}">
                    <a16:rowId xmlns:a16="http://schemas.microsoft.com/office/drawing/2014/main" val="10003"/>
                  </a:ext>
                </a:extLst>
              </a:tr>
              <a:tr h="1061100">
                <a:tc>
                  <a:txBody>
                    <a:bodyPr/>
                    <a:lstStyle/>
                    <a:p>
                      <a:pPr marL="0" lvl="0" indent="0" algn="ctr" rtl="0">
                        <a:spcBef>
                          <a:spcPts val="0"/>
                        </a:spcBef>
                        <a:spcAft>
                          <a:spcPts val="0"/>
                        </a:spcAft>
                        <a:buNone/>
                      </a:pPr>
                      <a:r>
                        <a:rPr lang="en">
                          <a:latin typeface="Average"/>
                          <a:ea typeface="Average"/>
                          <a:cs typeface="Average"/>
                          <a:sym typeface="Average"/>
                        </a:rPr>
                        <a:t>Data Capture</a:t>
                      </a:r>
                      <a:endParaRPr>
                        <a:latin typeface="Average"/>
                        <a:ea typeface="Average"/>
                        <a:cs typeface="Average"/>
                        <a:sym typeface="Average"/>
                      </a:endParaRPr>
                    </a:p>
                  </a:txBody>
                  <a:tcPr marL="18275" marR="18275" marT="18275" marB="18275" anchor="ctr">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solidFill>
                      <a:srgbClr val="CFE2F3"/>
                    </a:solidFill>
                  </a:tcPr>
                </a:tc>
                <a:tc>
                  <a:txBody>
                    <a:bodyPr/>
                    <a:lstStyle/>
                    <a:p>
                      <a:pPr marL="0" lvl="0" indent="0" algn="ctr" rtl="0">
                        <a:spcBef>
                          <a:spcPts val="0"/>
                        </a:spcBef>
                        <a:spcAft>
                          <a:spcPts val="0"/>
                        </a:spcAft>
                        <a:buNone/>
                      </a:pPr>
                      <a:r>
                        <a:rPr lang="en">
                          <a:latin typeface="Average"/>
                          <a:ea typeface="Average"/>
                          <a:cs typeface="Average"/>
                          <a:sym typeface="Average"/>
                        </a:rPr>
                        <a:t>Supporting electronics and software acquires, digitizes, packetizes, and downloads raw data from the photodiode to a laptop computer. The software also incorporates synthetic data that simulates the spacecraft health, slew rate, and other housekeeping (if applicable) digital outputs to represent actual operating conditions.</a:t>
                      </a:r>
                      <a:endParaRPr>
                        <a:latin typeface="Average"/>
                        <a:ea typeface="Average"/>
                        <a:cs typeface="Average"/>
                        <a:sym typeface="Average"/>
                      </a:endParaRPr>
                    </a:p>
                  </a:txBody>
                  <a:tcPr marL="18275" marR="18275" marT="18275" marB="18275" anchor="ctr">
                    <a:lnL w="9525" cap="flat" cmpd="sng">
                      <a:solidFill>
                        <a:schemeClr val="dk2"/>
                      </a:solidFill>
                      <a:prstDash val="solid"/>
                      <a:round/>
                      <a:headEnd type="none" w="sm" len="sm"/>
                      <a:tailEnd type="none" w="sm" len="sm"/>
                    </a:lnL>
                    <a:solidFill>
                      <a:srgbClr val="CFE2F3"/>
                    </a:solidFill>
                  </a:tcPr>
                </a:tc>
                <a:extLst>
                  <a:ext uri="{0D108BD9-81ED-4DB2-BD59-A6C34878D82A}">
                    <a16:rowId xmlns:a16="http://schemas.microsoft.com/office/drawing/2014/main" val="10004"/>
                  </a:ext>
                </a:extLst>
              </a:tr>
              <a:tr h="495625">
                <a:tc>
                  <a:txBody>
                    <a:bodyPr/>
                    <a:lstStyle/>
                    <a:p>
                      <a:pPr marL="0" lvl="0" indent="0" algn="ctr" rtl="0">
                        <a:spcBef>
                          <a:spcPts val="0"/>
                        </a:spcBef>
                        <a:spcAft>
                          <a:spcPts val="0"/>
                        </a:spcAft>
                        <a:buNone/>
                      </a:pPr>
                      <a:r>
                        <a:rPr lang="en">
                          <a:latin typeface="Average"/>
                          <a:ea typeface="Average"/>
                          <a:cs typeface="Average"/>
                          <a:sym typeface="Average"/>
                        </a:rPr>
                        <a:t>Payload Instrumentation Size</a:t>
                      </a:r>
                      <a:endParaRPr>
                        <a:latin typeface="Average"/>
                        <a:ea typeface="Average"/>
                        <a:cs typeface="Average"/>
                        <a:sym typeface="Average"/>
                      </a:endParaRPr>
                    </a:p>
                  </a:txBody>
                  <a:tcPr marL="18275" marR="18275" marT="18275" marB="18275" anchor="ctr">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solidFill>
                      <a:srgbClr val="CFE2F3"/>
                    </a:solidFill>
                  </a:tcPr>
                </a:tc>
                <a:tc>
                  <a:txBody>
                    <a:bodyPr/>
                    <a:lstStyle/>
                    <a:p>
                      <a:pPr marL="0" lvl="0" indent="0" algn="ctr" rtl="0">
                        <a:spcBef>
                          <a:spcPts val="0"/>
                        </a:spcBef>
                        <a:spcAft>
                          <a:spcPts val="0"/>
                        </a:spcAft>
                        <a:buNone/>
                      </a:pPr>
                      <a:r>
                        <a:rPr lang="en">
                          <a:latin typeface="Average"/>
                          <a:ea typeface="Average"/>
                          <a:cs typeface="Average"/>
                          <a:sym typeface="Average"/>
                        </a:rPr>
                        <a:t>The payload consisting of a radiometer and supporting electronics is compatible with a 1U CubeSat bus.</a:t>
                      </a:r>
                      <a:endParaRPr>
                        <a:latin typeface="Average"/>
                        <a:ea typeface="Average"/>
                        <a:cs typeface="Average"/>
                        <a:sym typeface="Average"/>
                      </a:endParaRPr>
                    </a:p>
                  </a:txBody>
                  <a:tcPr marL="18275" marR="18275" marT="18275" marB="18275" anchor="ctr">
                    <a:lnL w="9525" cap="flat" cmpd="sng">
                      <a:solidFill>
                        <a:schemeClr val="dk2"/>
                      </a:solidFill>
                      <a:prstDash val="solid"/>
                      <a:round/>
                      <a:headEnd type="none" w="sm" len="sm"/>
                      <a:tailEnd type="none" w="sm" len="sm"/>
                    </a:lnL>
                    <a:solidFill>
                      <a:srgbClr val="CFE2F3"/>
                    </a:solidFill>
                  </a:tcPr>
                </a:tc>
                <a:extLst>
                  <a:ext uri="{0D108BD9-81ED-4DB2-BD59-A6C34878D82A}">
                    <a16:rowId xmlns:a16="http://schemas.microsoft.com/office/drawing/2014/main" val="10005"/>
                  </a:ext>
                </a:extLst>
              </a:tr>
              <a:tr h="1013225">
                <a:tc>
                  <a:txBody>
                    <a:bodyPr/>
                    <a:lstStyle/>
                    <a:p>
                      <a:pPr marL="0" lvl="0" indent="0" algn="ctr" rtl="0">
                        <a:spcBef>
                          <a:spcPts val="0"/>
                        </a:spcBef>
                        <a:spcAft>
                          <a:spcPts val="0"/>
                        </a:spcAft>
                        <a:buNone/>
                      </a:pPr>
                      <a:r>
                        <a:rPr lang="en">
                          <a:latin typeface="Average"/>
                          <a:ea typeface="Average"/>
                          <a:cs typeface="Average"/>
                          <a:sym typeface="Average"/>
                        </a:rPr>
                        <a:t>Mechanical Structure</a:t>
                      </a:r>
                      <a:endParaRPr>
                        <a:latin typeface="Average"/>
                        <a:ea typeface="Average"/>
                        <a:cs typeface="Average"/>
                        <a:sym typeface="Average"/>
                      </a:endParaRPr>
                    </a:p>
                  </a:txBody>
                  <a:tcPr marL="18275" marR="18275" marT="18275" marB="18275" anchor="ctr">
                    <a:lnL w="9525" cap="flat" cmpd="sng">
                      <a:solidFill>
                        <a:schemeClr val="dk2"/>
                      </a:solidFill>
                      <a:prstDash val="solid"/>
                      <a:round/>
                      <a:headEnd type="none" w="sm" len="sm"/>
                      <a:tailEnd type="none" w="sm" len="sm"/>
                    </a:lnL>
                    <a:lnR w="9525" cap="flat" cmpd="sng">
                      <a:solidFill>
                        <a:schemeClr val="dk2"/>
                      </a:solidFill>
                      <a:prstDash val="solid"/>
                      <a:round/>
                      <a:headEnd type="none" w="sm" len="sm"/>
                      <a:tailEnd type="none" w="sm" len="sm"/>
                    </a:lnR>
                    <a:lnT w="9525" cap="flat" cmpd="sng">
                      <a:solidFill>
                        <a:schemeClr val="dk2"/>
                      </a:solidFill>
                      <a:prstDash val="solid"/>
                      <a:round/>
                      <a:headEnd type="none" w="sm" len="sm"/>
                      <a:tailEnd type="none" w="sm" len="sm"/>
                    </a:lnT>
                    <a:lnB w="9525" cap="flat" cmpd="sng">
                      <a:solidFill>
                        <a:schemeClr val="dk2"/>
                      </a:solidFill>
                      <a:prstDash val="solid"/>
                      <a:round/>
                      <a:headEnd type="none" w="sm" len="sm"/>
                      <a:tailEnd type="none" w="sm" len="sm"/>
                    </a:lnB>
                    <a:solidFill>
                      <a:srgbClr val="CFE2F3"/>
                    </a:solidFill>
                  </a:tcPr>
                </a:tc>
                <a:tc>
                  <a:txBody>
                    <a:bodyPr/>
                    <a:lstStyle/>
                    <a:p>
                      <a:pPr marL="0" lvl="0" indent="0" algn="ctr" rtl="0">
                        <a:spcBef>
                          <a:spcPts val="0"/>
                        </a:spcBef>
                        <a:spcAft>
                          <a:spcPts val="0"/>
                        </a:spcAft>
                        <a:buNone/>
                      </a:pPr>
                      <a:r>
                        <a:rPr lang="en">
                          <a:latin typeface="Average"/>
                          <a:ea typeface="Average"/>
                          <a:cs typeface="Average"/>
                          <a:sym typeface="Average"/>
                        </a:rPr>
                        <a:t>The payload will be secured into a mock 1U CubeSat bus architecture. The instrument and supporting electronics will be secured into place along with "black boxes" that represent items that will be present in the final mission but that are not present in this year's project such as the ADCS.</a:t>
                      </a:r>
                      <a:endParaRPr>
                        <a:latin typeface="Average"/>
                        <a:ea typeface="Average"/>
                        <a:cs typeface="Average"/>
                        <a:sym typeface="Average"/>
                      </a:endParaRPr>
                    </a:p>
                  </a:txBody>
                  <a:tcPr marL="18275" marR="18275" marT="18275" marB="18275" anchor="ctr">
                    <a:lnL w="9525" cap="flat" cmpd="sng">
                      <a:solidFill>
                        <a:schemeClr val="dk2"/>
                      </a:solidFill>
                      <a:prstDash val="solid"/>
                      <a:round/>
                      <a:headEnd type="none" w="sm" len="sm"/>
                      <a:tailEnd type="none" w="sm" len="sm"/>
                    </a:lnL>
                    <a:solidFill>
                      <a:srgbClr val="CFE2F3"/>
                    </a:solidFill>
                  </a:tcPr>
                </a:tc>
                <a:extLst>
                  <a:ext uri="{0D108BD9-81ED-4DB2-BD59-A6C34878D82A}">
                    <a16:rowId xmlns:a16="http://schemas.microsoft.com/office/drawing/2014/main" val="10006"/>
                  </a:ext>
                </a:extLst>
              </a:tr>
            </a:tbl>
          </a:graphicData>
        </a:graphic>
      </p:graphicFrame>
    </p:spTree>
  </p:cSld>
  <p:clrMapOvr>
    <a:masterClrMapping/>
  </p:clrMapOvr>
</p:sld>
</file>

<file path=ppt/theme/theme1.xml><?xml version="1.0" encoding="utf-8"?>
<a:theme xmlns:a="http://schemas.openxmlformats.org/drawingml/2006/main" name="Slate">
  <a:themeElements>
    <a:clrScheme name="Slate">
      <a:dk1>
        <a:srgbClr val="FFFFFF"/>
      </a:dk1>
      <a:lt1>
        <a:srgbClr val="37474F"/>
      </a:lt1>
      <a:dk2>
        <a:srgbClr val="9E9E9E"/>
      </a:dk2>
      <a:lt2>
        <a:srgbClr val="E0E0E0"/>
      </a:lt2>
      <a:accent1>
        <a:srgbClr val="616161"/>
      </a:accent1>
      <a:accent2>
        <a:srgbClr val="78909C"/>
      </a:accent2>
      <a:accent3>
        <a:srgbClr val="CACACA"/>
      </a:accent3>
      <a:accent4>
        <a:srgbClr val="64FFDA"/>
      </a:accent4>
      <a:accent5>
        <a:srgbClr val="FFD966"/>
      </a:accent5>
      <a:accent6>
        <a:srgbClr val="F5F5F5"/>
      </a:accent6>
      <a:hlink>
        <a:srgbClr val="FFD966"/>
      </a:hlink>
      <a:folHlink>
        <a:srgbClr val="FFD96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7209</Words>
  <Application>Microsoft Office PowerPoint</Application>
  <PresentationFormat>On-screen Show (16:9)</PresentationFormat>
  <Paragraphs>1369</Paragraphs>
  <Slides>109</Slides>
  <Notes>109</Notes>
  <HiddenSlides>1</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109</vt:i4>
      </vt:variant>
    </vt:vector>
  </HeadingPairs>
  <TitlesOfParts>
    <vt:vector size="115" baseType="lpstr">
      <vt:lpstr>Calibri</vt:lpstr>
      <vt:lpstr>Oswald</vt:lpstr>
      <vt:lpstr>Average</vt:lpstr>
      <vt:lpstr>Times New Roman</vt:lpstr>
      <vt:lpstr>Arial</vt:lpstr>
      <vt:lpstr>Slate</vt:lpstr>
      <vt:lpstr>ASEN 4028 Senior Projects, Spring 2020 Final Oral Review</vt:lpstr>
      <vt:lpstr>Agenda</vt:lpstr>
      <vt:lpstr>Project Purpose</vt:lpstr>
      <vt:lpstr>Project Statement</vt:lpstr>
      <vt:lpstr>Motivation</vt:lpstr>
      <vt:lpstr>Potential Impact</vt:lpstr>
      <vt:lpstr>Specific Objectives</vt:lpstr>
      <vt:lpstr>PowerPoint Presentation</vt:lpstr>
      <vt:lpstr>Design Description</vt:lpstr>
      <vt:lpstr>PowerPoint Presentation</vt:lpstr>
      <vt:lpstr>Structural Design</vt:lpstr>
      <vt:lpstr>Electronics Design</vt:lpstr>
      <vt:lpstr>Software Design</vt:lpstr>
      <vt:lpstr>Optical Design</vt:lpstr>
      <vt:lpstr>Critical Project Elements </vt:lpstr>
      <vt:lpstr>Test Overview</vt:lpstr>
      <vt:lpstr>Structural Test Overview</vt:lpstr>
      <vt:lpstr>Structural Test Overview</vt:lpstr>
      <vt:lpstr>Electronics Test Overview</vt:lpstr>
      <vt:lpstr>Electronics/Software Components Tested</vt:lpstr>
      <vt:lpstr>Software Test Overview </vt:lpstr>
      <vt:lpstr>Optics Test Overview</vt:lpstr>
      <vt:lpstr>Optics Test Overview </vt:lpstr>
      <vt:lpstr>Optics Test Overview </vt:lpstr>
      <vt:lpstr>Final Integration Test Overview</vt:lpstr>
      <vt:lpstr>Test Results</vt:lpstr>
      <vt:lpstr>Results: Electronics/Software</vt:lpstr>
      <vt:lpstr>Expected Results: Stability &amp; Noise Verification</vt:lpstr>
      <vt:lpstr>Expected Results: Dynamic Range</vt:lpstr>
      <vt:lpstr>Results: Optics Component Integration</vt:lpstr>
      <vt:lpstr>Results: Optomechanics and Zernike Model</vt:lpstr>
      <vt:lpstr>Results: Mirror Alignment Verification</vt:lpstr>
      <vt:lpstr>Results: MTF Characterization of the Mirror</vt:lpstr>
      <vt:lpstr>Results: Initial Shim Stack Thickness</vt:lpstr>
      <vt:lpstr>Methodology: Pinhole Displacement Characterization</vt:lpstr>
      <vt:lpstr>Results: Pinhole Displacement</vt:lpstr>
      <vt:lpstr>Results: Final MTF of Optics System</vt:lpstr>
      <vt:lpstr>Simulated Results: Final Integration Test</vt:lpstr>
      <vt:lpstr>Systems Engineering</vt:lpstr>
      <vt:lpstr>Systems Engineering Summary</vt:lpstr>
      <vt:lpstr>Systems Engineering Issues</vt:lpstr>
      <vt:lpstr>Project Management</vt:lpstr>
      <vt:lpstr>Summary</vt:lpstr>
      <vt:lpstr>Finance</vt:lpstr>
      <vt:lpstr>Industrial Cost Breakdown</vt:lpstr>
      <vt:lpstr>Acknowledgements</vt:lpstr>
      <vt:lpstr>Resources</vt:lpstr>
      <vt:lpstr>Backup Slides</vt:lpstr>
      <vt:lpstr>Mechanical</vt:lpstr>
      <vt:lpstr>Mechanical Tests Performed</vt:lpstr>
      <vt:lpstr>Electronics</vt:lpstr>
      <vt:lpstr>Example Table </vt:lpstr>
      <vt:lpstr>Electronics Subsystem Tests Performed 1/2</vt:lpstr>
      <vt:lpstr>Electronics Subsystems Test Performed 2/2</vt:lpstr>
      <vt:lpstr>Electronics Subsystem Tests to be Performed</vt:lpstr>
      <vt:lpstr>Software</vt:lpstr>
      <vt:lpstr>Software Progress</vt:lpstr>
      <vt:lpstr>Hardware &amp; Software Interaction Tests</vt:lpstr>
      <vt:lpstr>Software Tests to be Performed</vt:lpstr>
      <vt:lpstr>Optics</vt:lpstr>
      <vt:lpstr>Optics Alignment Tests Performed 1/2</vt:lpstr>
      <vt:lpstr>Optics Alignment Tests Performed 2/2</vt:lpstr>
      <vt:lpstr>Optical Bench Integration</vt:lpstr>
      <vt:lpstr>Diode Block Integration</vt:lpstr>
      <vt:lpstr>Optics Test Overview</vt:lpstr>
      <vt:lpstr>Optics Expected Results &amp; Model Verification</vt:lpstr>
      <vt:lpstr>Integration Testing</vt:lpstr>
      <vt:lpstr>Reproducibility, SNR, &amp; Temperature Verification</vt:lpstr>
      <vt:lpstr>Final Integration Testing</vt:lpstr>
      <vt:lpstr>Budget</vt:lpstr>
      <vt:lpstr>Predicted Cost Plan</vt:lpstr>
      <vt:lpstr>Updated Cost Plan</vt:lpstr>
      <vt:lpstr>Conclusion</vt:lpstr>
      <vt:lpstr>Mechanical</vt:lpstr>
      <vt:lpstr>Structural Design Overview </vt:lpstr>
      <vt:lpstr>Mechanical Geometric Design and Tolerances </vt:lpstr>
      <vt:lpstr>UNC 6 AL6061-T6 Bolts</vt:lpstr>
      <vt:lpstr>Optics</vt:lpstr>
      <vt:lpstr>Optical Bench: Preliminary Geometric Tolerance</vt:lpstr>
      <vt:lpstr>Optical Design Overview</vt:lpstr>
      <vt:lpstr>Other Factors Degrading MTF</vt:lpstr>
      <vt:lpstr>Thermal Effects on MTF</vt:lpstr>
      <vt:lpstr>Pinhole Alignment and Allowable Error </vt:lpstr>
      <vt:lpstr>Pinhole Alignment and Allowable Error </vt:lpstr>
      <vt:lpstr>Pinhole Alignment and Allowable Error </vt:lpstr>
      <vt:lpstr>Zernike Coefficients</vt:lpstr>
      <vt:lpstr>Zemax Zernike Coefficients Model Verification </vt:lpstr>
      <vt:lpstr>Pinhole Alignment and Allowable Error </vt:lpstr>
      <vt:lpstr>Alignment Setup Stability</vt:lpstr>
      <vt:lpstr>Alignment to the Sun</vt:lpstr>
      <vt:lpstr>Electronics/Software</vt:lpstr>
      <vt:lpstr>Electronic Design Keys</vt:lpstr>
      <vt:lpstr>Schematic</vt:lpstr>
      <vt:lpstr>Schematic</vt:lpstr>
      <vt:lpstr>Software Flowchart</vt:lpstr>
      <vt:lpstr>Software Flowchart</vt:lpstr>
      <vt:lpstr>Sample SPI Communications Code</vt:lpstr>
      <vt:lpstr>Systems/PM</vt:lpstr>
      <vt:lpstr>Specific Objectives</vt:lpstr>
      <vt:lpstr>Design Requirements</vt:lpstr>
      <vt:lpstr>Design Requirements</vt:lpstr>
      <vt:lpstr>Design Requirements</vt:lpstr>
      <vt:lpstr>Test Plan</vt:lpstr>
      <vt:lpstr>Test Plan</vt:lpstr>
      <vt:lpstr>Test Plan</vt:lpstr>
      <vt:lpstr>Stack Plate</vt:lpstr>
      <vt:lpstr>Alignment Verification</vt:lpstr>
      <vt:lpstr>Optical Integration Preparation</vt:lpstr>
      <vt:lpstr>Alignment Integration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ASEN 4028 Senior Projects, Spring 2020 Final Oral Review</dc:title>
  <cp:lastModifiedBy>Jeff Zehnder</cp:lastModifiedBy>
  <cp:revision>2</cp:revision>
  <dcterms:modified xsi:type="dcterms:W3CDTF">2020-05-28T02:42:13Z</dcterms:modified>
</cp:coreProperties>
</file>