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Lst>
  <p:sldSz cy="5143500" cx="9144000"/>
  <p:notesSz cx="6858000" cy="9144000"/>
  <p:embeddedFontLst>
    <p:embeddedFont>
      <p:font typeface="Roboto Slab"/>
      <p:regular r:id="rId129"/>
      <p:bold r:id="rId130"/>
    </p:embeddedFont>
    <p:embeddedFont>
      <p:font typeface="Roboto"/>
      <p:regular r:id="rId131"/>
      <p:bold r:id="rId132"/>
      <p:italic r:id="rId133"/>
      <p:boldItalic r:id="rId134"/>
    </p:embeddedFont>
    <p:embeddedFont>
      <p:font typeface="Lobster"/>
      <p:regular r:id="rId1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D419F4B-71E3-4135-BF3F-868B50722528}">
  <a:tblStyle styleId="{DD419F4B-71E3-4135-BF3F-868B5072252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4135C71-2328-4CD7-8DED-20CCBD33EA90}"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RobotoSlab-regular.fntdata"/><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2" Type="http://schemas.openxmlformats.org/officeDocument/2006/relationships/font" Target="fonts/Roboto-bold.fntdata"/><Relationship Id="rId131" Type="http://schemas.openxmlformats.org/officeDocument/2006/relationships/font" Target="fonts/Roboto-regular.fntdata"/><Relationship Id="rId130" Type="http://schemas.openxmlformats.org/officeDocument/2006/relationships/font" Target="fonts/RobotoSlab-bold.fntdata"/><Relationship Id="rId135" Type="http://schemas.openxmlformats.org/officeDocument/2006/relationships/font" Target="fonts/Lobster-regular.fntdata"/><Relationship Id="rId134" Type="http://schemas.openxmlformats.org/officeDocument/2006/relationships/font" Target="fonts/Roboto-boldItalic.fntdata"/><Relationship Id="rId133" Type="http://schemas.openxmlformats.org/officeDocument/2006/relationships/font" Target="fonts/Roboto-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of us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fa6357047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fa6357047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Evan</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1033331ef91_3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4" name="Google Shape;1324;g1033331ef91_3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10491bec4ad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5" name="Google Shape;1335;g10491bec4ad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10491bec4ad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6" name="Google Shape;1346;g10491bec4ad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g10491bec4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8" name="Google Shape;1358;g10491bec4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10491bec4a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10491bec4a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Peter</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g104995dcf68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6" name="Google Shape;1386;g104995dcf68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104995dcf68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104995dcf68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g104995dcf68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0" name="Google Shape;1400;g104995dcf68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104995dcf68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9" name="Google Shape;1409;g104995dcf68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6" name="Shape 1416"/>
        <p:cNvGrpSpPr/>
        <p:nvPr/>
      </p:nvGrpSpPr>
      <p:grpSpPr>
        <a:xfrm>
          <a:off x="0" y="0"/>
          <a:ext cx="0" cy="0"/>
          <a:chOff x="0" y="0"/>
          <a:chExt cx="0" cy="0"/>
        </a:xfrm>
      </p:grpSpPr>
      <p:sp>
        <p:nvSpPr>
          <p:cNvPr id="1417" name="Google Shape;1417;g10353352290_7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8" name="Google Shape;1418;g10353352290_7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fa8b5abc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fa8b5abc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Evan - dimensions, remove sides, structure</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10353352290_7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4" name="Google Shape;1424;g10353352290_7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Purpose</a:t>
            </a:r>
            <a:r>
              <a:rPr lang="en" sz="1200">
                <a:solidFill>
                  <a:schemeClr val="dk1"/>
                </a:solidFill>
                <a:latin typeface="Times New Roman"/>
                <a:ea typeface="Times New Roman"/>
                <a:cs typeface="Times New Roman"/>
                <a:sym typeface="Times New Roman"/>
              </a:rPr>
              <a:t> of Longwave filter: filter out wavelengths </a:t>
            </a:r>
            <a:r>
              <a:rPr lang="en" sz="1200">
                <a:solidFill>
                  <a:schemeClr val="dk1"/>
                </a:solidFill>
                <a:latin typeface="Times New Roman"/>
                <a:ea typeface="Times New Roman"/>
                <a:cs typeface="Times New Roman"/>
                <a:sym typeface="Times New Roman"/>
              </a:rPr>
              <a:t>of light below 1000 nm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Purpose of Bandpass filter: filter our wavelengths outside of 1030 nm</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Rectangular Aperture: collimate light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gfc5439aa3c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2" name="Google Shape;1452;gfc5439aa3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2" name="Shape 1472"/>
        <p:cNvGrpSpPr/>
        <p:nvPr/>
      </p:nvGrpSpPr>
      <p:grpSpPr>
        <a:xfrm>
          <a:off x="0" y="0"/>
          <a:ext cx="0" cy="0"/>
          <a:chOff x="0" y="0"/>
          <a:chExt cx="0" cy="0"/>
        </a:xfrm>
      </p:grpSpPr>
      <p:sp>
        <p:nvSpPr>
          <p:cNvPr id="1473" name="Google Shape;1473;g10353352290_7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4" name="Google Shape;1474;g10353352290_7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gfb9b14b6c3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5" name="Google Shape;1485;gfb9b14b6c3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Move  image to next slide</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g10353352290_7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1" name="Google Shape;1501;g10353352290_7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gfc5439aa3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0" name="Google Shape;1510;gfc5439aa3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2" name="Shape 1522"/>
        <p:cNvGrpSpPr/>
        <p:nvPr/>
      </p:nvGrpSpPr>
      <p:grpSpPr>
        <a:xfrm>
          <a:off x="0" y="0"/>
          <a:ext cx="0" cy="0"/>
          <a:chOff x="0" y="0"/>
          <a:chExt cx="0" cy="0"/>
        </a:xfrm>
      </p:grpSpPr>
      <p:sp>
        <p:nvSpPr>
          <p:cNvPr id="1523" name="Google Shape;1523;g1036bd79f12_1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4" name="Google Shape;1524;g1036bd79f12_1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8" name="Shape 1538"/>
        <p:cNvGrpSpPr/>
        <p:nvPr/>
      </p:nvGrpSpPr>
      <p:grpSpPr>
        <a:xfrm>
          <a:off x="0" y="0"/>
          <a:ext cx="0" cy="0"/>
          <a:chOff x="0" y="0"/>
          <a:chExt cx="0" cy="0"/>
        </a:xfrm>
      </p:grpSpPr>
      <p:sp>
        <p:nvSpPr>
          <p:cNvPr id="1539" name="Google Shape;1539;g10353352290_7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0" name="Google Shape;1540;g10353352290_7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6" name="Shape 1546"/>
        <p:cNvGrpSpPr/>
        <p:nvPr/>
      </p:nvGrpSpPr>
      <p:grpSpPr>
        <a:xfrm>
          <a:off x="0" y="0"/>
          <a:ext cx="0" cy="0"/>
          <a:chOff x="0" y="0"/>
          <a:chExt cx="0" cy="0"/>
        </a:xfrm>
      </p:grpSpPr>
      <p:sp>
        <p:nvSpPr>
          <p:cNvPr id="1547" name="Google Shape;1547;g10353352290_7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8" name="Google Shape;1548;g10353352290_7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5" name="Shape 1555"/>
        <p:cNvGrpSpPr/>
        <p:nvPr/>
      </p:nvGrpSpPr>
      <p:grpSpPr>
        <a:xfrm>
          <a:off x="0" y="0"/>
          <a:ext cx="0" cy="0"/>
          <a:chOff x="0" y="0"/>
          <a:chExt cx="0" cy="0"/>
        </a:xfrm>
      </p:grpSpPr>
      <p:sp>
        <p:nvSpPr>
          <p:cNvPr id="1556" name="Google Shape;1556;g10444d370b9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7" name="Google Shape;1557;g10444d370b9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04afc0d66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04afc0d66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Evan</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gfb9b14b6c3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6" name="Google Shape;1566;gfb9b14b6c3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1036bd79f12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5" name="Google Shape;1575;g1036bd79f12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1" name="Shape 1581"/>
        <p:cNvGrpSpPr/>
        <p:nvPr/>
      </p:nvGrpSpPr>
      <p:grpSpPr>
        <a:xfrm>
          <a:off x="0" y="0"/>
          <a:ext cx="0" cy="0"/>
          <a:chOff x="0" y="0"/>
          <a:chExt cx="0" cy="0"/>
        </a:xfrm>
      </p:grpSpPr>
      <p:sp>
        <p:nvSpPr>
          <p:cNvPr id="1582" name="Google Shape;1582;g104b7a9df37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3" name="Google Shape;1583;g104b7a9df37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fb9b14b6c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fb9b14b6c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Evan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fa6357047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fa6357047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Evan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fb9b14b6c3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fb9b14b6c3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a:solidFill>
                  <a:srgbClr val="004065"/>
                </a:solidFill>
                <a:latin typeface="Roboto"/>
                <a:ea typeface="Roboto"/>
                <a:cs typeface="Roboto"/>
                <a:sym typeface="Roboto"/>
              </a:rPr>
              <a:t>This is a description of what is most important to success of the project, and why these elements were chosen to focus on in this presentation.  This discussion should convey your understanding of how the system works and what design features, attributes, or characteristics are most important to that functionality. </a:t>
            </a:r>
            <a:endParaRPr sz="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04ba8397e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04ba8397e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0444d370b9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0444d370b9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0491bec4ad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0491bec4ad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0491bec4ad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0491bec4ad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f5d0581443_1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f5d0581443_1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Amanda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0491bec4ad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0491bec4ad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0491bec4ad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0491bec4ad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04995dcf68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04995dcf68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04995dcf6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04995dcf6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0444d370b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0444d370b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0444d370b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0444d370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04995dcf6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104995dcf6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333333"/>
                </a:solidFill>
                <a:highlight>
                  <a:srgbClr val="FFFFFF"/>
                </a:highlight>
              </a:rPr>
              <a:t>The MTF of a lens, as the name implies, is a measurement of its ability to transfer contrast at a particular resolution from the object to the image. In other words, MTF is a way to incorporate resolution and contrast into a single specification. We are using MTF as a measure of how close our system is to perfect alignment.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04995dcf6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104995dcf6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1033331ef91_3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1033331ef91_3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Finger tight is ~15-20 in*lbs of torque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0487c122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10487c122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fa6357047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fa6357047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04ba8397e0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104ba8397e0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1036bd79f1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1036bd79f1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of 3.0 except flight connectors was </a:t>
            </a:r>
            <a:r>
              <a:rPr lang="en"/>
              <a:t>satisfied</a:t>
            </a:r>
            <a:r>
              <a:rPr lang="en"/>
              <a:t> at PDR. These flight connectors are not </a:t>
            </a:r>
            <a:r>
              <a:rPr lang="en"/>
              <a:t>focused</a:t>
            </a:r>
            <a:r>
              <a:rPr lang="en"/>
              <a:t> on as they are very easy to </a:t>
            </a:r>
            <a:r>
              <a:rPr lang="en"/>
              <a:t>implement. If I have time over break I will come back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Last time, requirement 3.0 was focused on dealing with the hardware’s ability to withstand the space and launch environment… This time we focus on requirement 2.0 to see how the electrical system operates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1036bd79f12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1036bd79f12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fb9b14b6c3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fb9b14b6c3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Since we’re knocking NS II a bit here, we may want to give a thank you to the previous electronics team for their awesome documentation and transparency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036bd79f12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1036bd79f12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036bd79f12_1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1036bd79f12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photoconductance mode, photodiode is reverse biased to generate a faster response time </a:t>
            </a:r>
            <a:r>
              <a:rPr lang="en"/>
              <a:t>from a</a:t>
            </a:r>
            <a:r>
              <a:rPr lang="en"/>
              <a:t> wider depletion region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1036bd79f12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1036bd79f12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1036bd79f12_1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1036bd79f12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Must match </a:t>
            </a:r>
            <a:r>
              <a:rPr lang="en"/>
              <a:t>range</a:t>
            </a:r>
            <a:r>
              <a:rPr lang="en"/>
              <a:t> to V range of ADC (3.3V)</a:t>
            </a:r>
            <a:endParaRPr/>
          </a:p>
          <a:p>
            <a:pPr indent="0" lvl="0" marL="0" rtl="0" algn="l">
              <a:spcBef>
                <a:spcPts val="0"/>
              </a:spcBef>
              <a:spcAft>
                <a:spcPts val="0"/>
              </a:spcAft>
              <a:buNone/>
            </a:pPr>
            <a:r>
              <a:rPr lang="en"/>
              <a:t>Teensy needs up to 350 mA!! Must redo power to provide 500 mA</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1036bd79f12_1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1036bd79f12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1036bd79f12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1036bd79f12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fa63570474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fa63570474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1036bd79f12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1036bd79f12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104ba8397e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104ba8397e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104ba8397e0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104ba8397e0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fa6357047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fa6357047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1016e361b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1016e361b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Provide a risk matrix, showing identified risks and an assessment of their likelihood and severity of consequences to the success of the project.  These risks must be credible and specific to your project. A cogent discussion of risks is one of the ways that your understanding of the project and how it works is conveyed to the review board. </a:t>
            </a:r>
            <a:endParaRPr sz="1000">
              <a:solidFill>
                <a:schemeClr val="dk1"/>
              </a:solidFill>
              <a:latin typeface="Roboto"/>
              <a:ea typeface="Roboto"/>
              <a:cs typeface="Roboto"/>
              <a:sym typeface="Roboto"/>
            </a:endParaRPr>
          </a:p>
          <a:p>
            <a:pPr indent="0" lvl="0" marL="0" rtl="0" algn="l">
              <a:spcBef>
                <a:spcPts val="1200"/>
              </a:spcBef>
              <a:spcAft>
                <a:spcPts val="0"/>
              </a:spcAft>
              <a:buNone/>
            </a:pPr>
            <a:r>
              <a:t/>
            </a:r>
            <a:endParaRPr sz="10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10333be82e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10333be82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10353352290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10353352290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fb9b14b6c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fb9b14b6c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fa6357047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fa6357047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104adbf6cd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104adbf6c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036bd79f12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036bd79f12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fc5439aa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fc5439aa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1036bd79f12_1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1036bd79f12_1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101ec1192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101ec1192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1033331ef91_3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1033331ef91_3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10487c122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10487c122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Accelerometers will be placed at </a:t>
            </a:r>
            <a:r>
              <a:rPr lang="en">
                <a:solidFill>
                  <a:schemeClr val="dk1"/>
                </a:solidFill>
                <a:latin typeface="Roboto"/>
                <a:ea typeface="Roboto"/>
                <a:cs typeface="Roboto"/>
                <a:sym typeface="Roboto"/>
              </a:rPr>
              <a:t>long and/or high mass components, high displacement regions in the solidworks vibration analysis, optical bench.</a:t>
            </a:r>
            <a:endParaRPr sz="40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1033331ef91_3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1033331ef91_3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fa63570474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fa63570474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Evan</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fb9b14b6c3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fb9b14b6c3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Blue - Time allocated to task</a:t>
            </a:r>
            <a:endParaRPr/>
          </a:p>
          <a:p>
            <a:pPr indent="0" lvl="0" marL="0" rtl="0" algn="l">
              <a:spcBef>
                <a:spcPts val="0"/>
              </a:spcBef>
              <a:spcAft>
                <a:spcPts val="0"/>
              </a:spcAft>
              <a:buNone/>
            </a:pPr>
            <a:r>
              <a:rPr lang="en"/>
              <a:t>Red - Margin</a:t>
            </a:r>
            <a:endParaRPr/>
          </a:p>
          <a:p>
            <a:pPr indent="0" lvl="0" marL="0" rtl="0" algn="l">
              <a:spcBef>
                <a:spcPts val="0"/>
              </a:spcBef>
              <a:spcAft>
                <a:spcPts val="0"/>
              </a:spcAft>
              <a:buNone/>
            </a:pPr>
            <a:r>
              <a:rPr lang="en"/>
              <a:t>Checkmarks - Milestones and due dates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fb9b14b6c3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fb9b14b6c3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fb9b14b6c3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fb9b14b6c3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036bd79f12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036bd79f12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1036bd79f1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1036bd79f1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fb9b14b6c3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fb9b14b6c3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10353352290_7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10353352290_7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10353352290_7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10353352290_7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104995dcf6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104995dcf6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104995dcf6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104995dcf68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104995dcf68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6" name="Google Shape;986;g104995dcf68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104995dcf6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104995dcf6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104995dcf68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104995dcf68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1049694e22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1049694e22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036bd79f12_2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036bd79f12_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fb9b14b6c3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fb9b14b6c3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Vibration modeling presented last time and Chris advised against representing information</a:t>
            </a:r>
            <a:endParaRPr sz="1400">
              <a:solidFill>
                <a:schemeClr val="dk1"/>
              </a:solidFill>
              <a:latin typeface="Roboto"/>
              <a:ea typeface="Roboto"/>
              <a:cs typeface="Roboto"/>
              <a:sym typeface="Roboto"/>
            </a:endParaRPr>
          </a:p>
          <a:p>
            <a:pPr indent="-317500" lvl="0" marL="457200" rtl="0" algn="l">
              <a:lnSpc>
                <a:spcPct val="115000"/>
              </a:lnSpc>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Might be able to combine with next slide for </a:t>
            </a:r>
            <a:r>
              <a:rPr i="1" lang="en" sz="1400">
                <a:solidFill>
                  <a:schemeClr val="dk1"/>
                </a:solidFill>
                <a:latin typeface="Roboto"/>
                <a:ea typeface="Roboto"/>
                <a:cs typeface="Roboto"/>
                <a:sym typeface="Roboto"/>
              </a:rPr>
              <a:t>Electronics Ribs Analysis</a:t>
            </a:r>
            <a:endParaRPr sz="1400">
              <a:solidFill>
                <a:schemeClr val="dk1"/>
              </a:solidFill>
              <a:latin typeface="Roboto"/>
              <a:ea typeface="Roboto"/>
              <a:cs typeface="Roboto"/>
              <a:sym typeface="Roboto"/>
            </a:endParaRPr>
          </a:p>
          <a:p>
            <a:pPr indent="-342900" lvl="0" marL="457200" rtl="0" algn="l">
              <a:lnSpc>
                <a:spcPct val="115000"/>
              </a:lnSpc>
              <a:spcBef>
                <a:spcPts val="0"/>
              </a:spcBef>
              <a:spcAft>
                <a:spcPts val="0"/>
              </a:spcAft>
              <a:buClr>
                <a:srgbClr val="FFEB38"/>
              </a:buClr>
              <a:buSzPts val="1800"/>
              <a:buFont typeface="Roboto"/>
              <a:buChar char="●"/>
            </a:pPr>
            <a:r>
              <a:t/>
            </a:r>
            <a:endParaRPr sz="1800">
              <a:solidFill>
                <a:srgbClr val="FFEB38"/>
              </a:solidFill>
              <a:latin typeface="Roboto"/>
              <a:ea typeface="Roboto"/>
              <a:cs typeface="Roboto"/>
              <a:sym typeface="Roboto"/>
            </a:endParaRPr>
          </a:p>
          <a:p>
            <a:pPr indent="-342900" lvl="0" marL="457200" rtl="0" algn="l">
              <a:lnSpc>
                <a:spcPct val="115000"/>
              </a:lnSpc>
              <a:spcBef>
                <a:spcPts val="0"/>
              </a:spcBef>
              <a:spcAft>
                <a:spcPts val="0"/>
              </a:spcAft>
              <a:buClr>
                <a:srgbClr val="FFEB38"/>
              </a:buClr>
              <a:buSzPts val="1800"/>
              <a:buFont typeface="Roboto"/>
              <a:buChar char="●"/>
            </a:pPr>
            <a:r>
              <a:rPr lang="en" sz="1800">
                <a:solidFill>
                  <a:srgbClr val="FFEB38"/>
                </a:solidFill>
                <a:latin typeface="Roboto"/>
                <a:ea typeface="Roboto"/>
                <a:cs typeface="Roboto"/>
                <a:sym typeface="Roboto"/>
              </a:rPr>
              <a:t>It needs to be the cad model showing how the boards mount to the ribs and potentially how those ribs mount to the frame. We need to explain the physical design here since we don’t have an electronics schematic to walk through. It doesn’t have to be super in depth though. Just how the electronics mount.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1033331ef91_3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1033331ef91_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104995dcf68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104995dcf68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104995dcf68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4" name="Google Shape;1054;g104995dcf68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fb9b14b6c3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9" name="Google Shape;1079;gfb9b14b6c3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1033331ef91_3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6" name="Google Shape;1096;g1033331ef91_3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104ba8397e0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5" name="Google Shape;1105;g104ba8397e0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Bullet 1: Payload is maximum 5 X 10 cm - maximize surface area for thermal radiation / spreading while leaving room for mounting, other components, and frame</a:t>
            </a:r>
            <a:endParaRPr/>
          </a:p>
          <a:p>
            <a:pPr indent="0" lvl="0" marL="0" rtl="0" algn="l">
              <a:spcBef>
                <a:spcPts val="0"/>
              </a:spcBef>
              <a:spcAft>
                <a:spcPts val="0"/>
              </a:spcAft>
              <a:buNone/>
            </a:pPr>
            <a:r>
              <a:rPr lang="en"/>
              <a:t>Launch profile notes: upper end = 2kHz which is ~⅓ the resonant frequency of the first mode - small resonance may occur ideally want to be 1 dec away</a:t>
            </a:r>
            <a:endParaRPr/>
          </a:p>
          <a:p>
            <a:pPr indent="0" lvl="0" marL="0" rtl="0" algn="l">
              <a:spcBef>
                <a:spcPts val="0"/>
              </a:spcBef>
              <a:spcAft>
                <a:spcPts val="0"/>
              </a:spcAft>
              <a:buNone/>
            </a:pPr>
            <a:r>
              <a:rPr lang="en"/>
              <a:t>	Very attenuated at 2kHz so resonance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1033331ef91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8" name="Google Shape;1118;g1033331ef91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1033331ef91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1033331ef91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1/64” to ½” considered</a:t>
            </a:r>
            <a:endParaRPr/>
          </a:p>
          <a:p>
            <a:pPr indent="0" lvl="0" marL="0" rtl="0" algn="l">
              <a:spcBef>
                <a:spcPts val="0"/>
              </a:spcBef>
              <a:spcAft>
                <a:spcPts val="0"/>
              </a:spcAft>
              <a:buNone/>
            </a:pPr>
            <a:r>
              <a:rPr lang="en"/>
              <a:t>Ultimately selected ⅛” bolt. 5.2mm hole. Bolt is 3.2mm. Gives about 1mm to adjust the vertical and horizontal orientation of the test block.</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101a0108e7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101a0108e7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Fv = preload</a:t>
            </a:r>
            <a:endParaRPr/>
          </a:p>
          <a:p>
            <a:pPr indent="0" lvl="0" marL="0" rtl="0" algn="l">
              <a:spcBef>
                <a:spcPts val="0"/>
              </a:spcBef>
              <a:spcAft>
                <a:spcPts val="0"/>
              </a:spcAft>
              <a:buNone/>
            </a:pPr>
            <a:r>
              <a:rPr lang="en"/>
              <a:t>a = slip factor</a:t>
            </a:r>
            <a:endParaRPr/>
          </a:p>
          <a:p>
            <a:pPr indent="0" lvl="0" marL="0" rtl="0" algn="l">
              <a:spcBef>
                <a:spcPts val="0"/>
              </a:spcBef>
              <a:spcAft>
                <a:spcPts val="0"/>
              </a:spcAft>
              <a:buNone/>
            </a:pPr>
            <a:r>
              <a:rPr lang="en"/>
              <a:t>P = thread pitch</a:t>
            </a:r>
            <a:endParaRPr/>
          </a:p>
          <a:p>
            <a:pPr indent="0" lvl="0" marL="0" rtl="0" algn="l">
              <a:spcBef>
                <a:spcPts val="0"/>
              </a:spcBef>
              <a:spcAft>
                <a:spcPts val="0"/>
              </a:spcAft>
              <a:buNone/>
            </a:pPr>
            <a:r>
              <a:rPr lang="en"/>
              <a:t>D_km = effective </a:t>
            </a:r>
            <a:r>
              <a:rPr lang="en"/>
              <a:t>diameter</a:t>
            </a:r>
            <a:r>
              <a:rPr lang="en"/>
              <a:t> of head</a:t>
            </a:r>
            <a:endParaRPr/>
          </a:p>
          <a:p>
            <a:pPr indent="0" lvl="0" marL="0" rtl="0" algn="l">
              <a:spcBef>
                <a:spcPts val="0"/>
              </a:spcBef>
              <a:spcAft>
                <a:spcPts val="0"/>
              </a:spcAft>
              <a:buNone/>
            </a:pPr>
            <a:r>
              <a:rPr lang="en"/>
              <a:t>D2 = </a:t>
            </a:r>
            <a:r>
              <a:rPr lang="en"/>
              <a:t>diameter threads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036bd79f12_2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036bd79f12_2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Merge slides 4 &amp; 5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101a0108e7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101a0108e7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1048aa531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1048aa531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1036bd79f12_8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1036bd79f12_8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1036bd79f12_8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0" name="Google Shape;1170;g1036bd79f12_8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1036bd79f12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1036bd79f12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1033331ef91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4" name="Google Shape;1184;g1033331ef91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1036bd79f12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1036bd79f12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2 points are primary focus of CDR</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fc5a63e8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fc5a63e8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Diode block measurement motivated by need for linear relation - tolerance of 0.5% base T value and 0.7% of beta value (table matchup)</a:t>
            </a:r>
            <a:endParaRPr/>
          </a:p>
          <a:p>
            <a:pPr indent="-298450" lvl="0" marL="457200" rtl="0" algn="l">
              <a:spcBef>
                <a:spcPts val="0"/>
              </a:spcBef>
              <a:spcAft>
                <a:spcPts val="0"/>
              </a:spcAft>
              <a:buSzPts val="1100"/>
              <a:buChar char="●"/>
            </a:pPr>
            <a:r>
              <a:rPr lang="en"/>
              <a:t>Thermal board measurements motivated by need to remain in operating temperature range</a:t>
            </a:r>
            <a:endParaRPr/>
          </a:p>
          <a:p>
            <a:pPr indent="-298450" lvl="0" marL="457200" rtl="0" algn="l">
              <a:spcBef>
                <a:spcPts val="0"/>
              </a:spcBef>
              <a:spcAft>
                <a:spcPts val="0"/>
              </a:spcAft>
              <a:buSzPts val="1100"/>
              <a:buChar char="●"/>
            </a:pPr>
            <a:r>
              <a:rPr lang="en"/>
              <a:t>The dual op amp chip allows for both the diode and analog board measurement to be followed by 1 chip</a:t>
            </a:r>
            <a:endParaRPr/>
          </a:p>
          <a:p>
            <a:pPr indent="-298450" lvl="0" marL="457200" rtl="0" algn="l">
              <a:spcBef>
                <a:spcPts val="0"/>
              </a:spcBef>
              <a:spcAft>
                <a:spcPts val="0"/>
              </a:spcAft>
              <a:buSzPts val="1100"/>
              <a:buChar char="●"/>
            </a:pPr>
            <a:r>
              <a:rPr lang="en"/>
              <a:t>Electrically insulated thermistor for diode thermal measurement to not change electrical characteristics </a:t>
            </a:r>
            <a:r>
              <a:rPr lang="en"/>
              <a:t>due</a:t>
            </a:r>
            <a:r>
              <a:rPr lang="en"/>
              <a:t> to </a:t>
            </a:r>
            <a:r>
              <a:rPr lang="en"/>
              <a:t>chassis</a:t>
            </a:r>
            <a:endParaRPr/>
          </a:p>
          <a:p>
            <a:pPr indent="-298450" lvl="0" marL="457200" rtl="0" algn="l">
              <a:spcBef>
                <a:spcPts val="0"/>
              </a:spcBef>
              <a:spcAft>
                <a:spcPts val="0"/>
              </a:spcAft>
              <a:buSzPts val="1100"/>
              <a:buChar char="●"/>
            </a:pPr>
            <a:r>
              <a:rPr lang="en"/>
              <a:t>NTC thermistor - resistance decreases with temperature as valence electrons become more active with increasing temperature</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fc5a63e87f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fc5a63e87f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Best fit </a:t>
            </a:r>
            <a:r>
              <a:rPr lang="en"/>
              <a:t>equations</a:t>
            </a:r>
            <a:r>
              <a:rPr lang="en"/>
              <a:t> used as they are more accurate to the non-linear curve estimation from beta</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103488419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5" name="Google Shape;1225;g103488419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Burst mode: charged Vout to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fa6357047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fa6357047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1034884194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1034884194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Burst mode: charged Vout to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104ba8397e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6" name="Google Shape;1246;g104ba8397e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104ba8397e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4" name="Google Shape;1254;g104ba8397e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104ba8397e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104ba8397e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104ba8397e0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1" name="Google Shape;1271;g104ba8397e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104ba8397e0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9" name="Google Shape;1279;g104ba8397e0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1033331ef9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0" name="Google Shape;1290;g1033331ef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1033331ef9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1033331ef9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Bobby</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103412c4d1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1" name="Google Shape;1311;g103412c4d1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Thermal data must extend from 0-50 minimum for 50 bins (6 bits minimum for 1 deg resolution over range). If we want 0.1deg </a:t>
            </a:r>
            <a:r>
              <a:rPr lang="en"/>
              <a:t>precision</a:t>
            </a:r>
            <a:r>
              <a:rPr lang="en"/>
              <a:t> need 9 bits</a:t>
            </a:r>
            <a:endParaRPr/>
          </a:p>
          <a:p>
            <a:pPr indent="0" lvl="0" marL="0" rtl="0" algn="l">
              <a:spcBef>
                <a:spcPts val="0"/>
              </a:spcBef>
              <a:spcAft>
                <a:spcPts val="0"/>
              </a:spcAft>
              <a:buNone/>
            </a:pPr>
            <a:r>
              <a:rPr lang="en"/>
              <a:t>Battery voltage needs at least 0.01 </a:t>
            </a:r>
            <a:r>
              <a:rPr lang="en"/>
              <a:t>precision</a:t>
            </a:r>
            <a:r>
              <a:rPr lang="en"/>
              <a:t>, if using integer math must go from 688-1200  = 512 bins needs &gt;&gt;&gt; 9 bits</a:t>
            </a:r>
            <a:endParaRPr/>
          </a:p>
          <a:p>
            <a:pPr indent="0" lvl="0" marL="0" rtl="0" algn="l">
              <a:spcBef>
                <a:spcPts val="0"/>
              </a:spcBef>
              <a:spcAft>
                <a:spcPts val="0"/>
              </a:spcAft>
              <a:buNone/>
            </a:pPr>
            <a:r>
              <a:rPr lang="en"/>
              <a:t>Power range 0-8 W with 0.1 precision needs 80 bins - 7 bits</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10444d370b9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8" name="Google Shape;1318;g10444d370b9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3" name="Google Shape;13;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4" name="Google Shape;14;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5" name="Google Shape;15;p2"/>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000"/>
              <a:buNone/>
              <a:defRPr sz="4000"/>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
        <p:nvSpPr>
          <p:cNvPr id="16" name="Google Shape;16;p2"/>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7" name="Google Shape;17;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4" name="Shape 54"/>
        <p:cNvGrpSpPr/>
        <p:nvPr/>
      </p:nvGrpSpPr>
      <p:grpSpPr>
        <a:xfrm>
          <a:off x="0" y="0"/>
          <a:ext cx="0" cy="0"/>
          <a:chOff x="0" y="0"/>
          <a:chExt cx="0" cy="0"/>
        </a:xfrm>
      </p:grpSpPr>
      <p:sp>
        <p:nvSpPr>
          <p:cNvPr id="55" name="Google Shape;55;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accent5"/>
              </a:buClr>
              <a:buSzPts val="13000"/>
              <a:buNone/>
              <a:defRPr sz="13000">
                <a:solidFill>
                  <a:schemeClr val="accent5"/>
                </a:solidFill>
              </a:defRPr>
            </a:lvl1pPr>
            <a:lvl2pPr lvl="1" rtl="0" algn="ctr">
              <a:spcBef>
                <a:spcPts val="0"/>
              </a:spcBef>
              <a:spcAft>
                <a:spcPts val="0"/>
              </a:spcAft>
              <a:buClr>
                <a:schemeClr val="accent5"/>
              </a:buClr>
              <a:buSzPts val="13000"/>
              <a:buNone/>
              <a:defRPr sz="13000">
                <a:solidFill>
                  <a:schemeClr val="accent5"/>
                </a:solidFill>
              </a:defRPr>
            </a:lvl2pPr>
            <a:lvl3pPr lvl="2" rtl="0" algn="ctr">
              <a:spcBef>
                <a:spcPts val="0"/>
              </a:spcBef>
              <a:spcAft>
                <a:spcPts val="0"/>
              </a:spcAft>
              <a:buClr>
                <a:schemeClr val="accent5"/>
              </a:buClr>
              <a:buSzPts val="13000"/>
              <a:buNone/>
              <a:defRPr sz="13000">
                <a:solidFill>
                  <a:schemeClr val="accent5"/>
                </a:solidFill>
              </a:defRPr>
            </a:lvl3pPr>
            <a:lvl4pPr lvl="3" rtl="0" algn="ctr">
              <a:spcBef>
                <a:spcPts val="0"/>
              </a:spcBef>
              <a:spcAft>
                <a:spcPts val="0"/>
              </a:spcAft>
              <a:buClr>
                <a:schemeClr val="accent5"/>
              </a:buClr>
              <a:buSzPts val="13000"/>
              <a:buNone/>
              <a:defRPr sz="13000">
                <a:solidFill>
                  <a:schemeClr val="accent5"/>
                </a:solidFill>
              </a:defRPr>
            </a:lvl4pPr>
            <a:lvl5pPr lvl="4" rtl="0" algn="ctr">
              <a:spcBef>
                <a:spcPts val="0"/>
              </a:spcBef>
              <a:spcAft>
                <a:spcPts val="0"/>
              </a:spcAft>
              <a:buClr>
                <a:schemeClr val="accent5"/>
              </a:buClr>
              <a:buSzPts val="13000"/>
              <a:buNone/>
              <a:defRPr sz="13000">
                <a:solidFill>
                  <a:schemeClr val="accent5"/>
                </a:solidFill>
              </a:defRPr>
            </a:lvl5pPr>
            <a:lvl6pPr lvl="5" rtl="0" algn="ctr">
              <a:spcBef>
                <a:spcPts val="0"/>
              </a:spcBef>
              <a:spcAft>
                <a:spcPts val="0"/>
              </a:spcAft>
              <a:buClr>
                <a:schemeClr val="accent5"/>
              </a:buClr>
              <a:buSzPts val="13000"/>
              <a:buNone/>
              <a:defRPr sz="13000">
                <a:solidFill>
                  <a:schemeClr val="accent5"/>
                </a:solidFill>
              </a:defRPr>
            </a:lvl6pPr>
            <a:lvl7pPr lvl="6" rtl="0" algn="ctr">
              <a:spcBef>
                <a:spcPts val="0"/>
              </a:spcBef>
              <a:spcAft>
                <a:spcPts val="0"/>
              </a:spcAft>
              <a:buClr>
                <a:schemeClr val="accent5"/>
              </a:buClr>
              <a:buSzPts val="13000"/>
              <a:buNone/>
              <a:defRPr sz="13000">
                <a:solidFill>
                  <a:schemeClr val="accent5"/>
                </a:solidFill>
              </a:defRPr>
            </a:lvl7pPr>
            <a:lvl8pPr lvl="7" rtl="0" algn="ctr">
              <a:spcBef>
                <a:spcPts val="0"/>
              </a:spcBef>
              <a:spcAft>
                <a:spcPts val="0"/>
              </a:spcAft>
              <a:buClr>
                <a:schemeClr val="accent5"/>
              </a:buClr>
              <a:buSzPts val="13000"/>
              <a:buNone/>
              <a:defRPr sz="13000">
                <a:solidFill>
                  <a:schemeClr val="accent5"/>
                </a:solidFill>
              </a:defRPr>
            </a:lvl8pPr>
            <a:lvl9pPr lvl="8" rtl="0" algn="ctr">
              <a:spcBef>
                <a:spcPts val="0"/>
              </a:spcBef>
              <a:spcAft>
                <a:spcPts val="0"/>
              </a:spcAft>
              <a:buClr>
                <a:schemeClr val="accent5"/>
              </a:buClr>
              <a:buSzPts val="13000"/>
              <a:buNone/>
              <a:defRPr sz="13000">
                <a:solidFill>
                  <a:schemeClr val="accent5"/>
                </a:solidFill>
              </a:defRPr>
            </a:lvl9pPr>
          </a:lstStyle>
          <a:p>
            <a:r>
              <a:t>xx%</a:t>
            </a:r>
          </a:p>
        </p:txBody>
      </p:sp>
      <p:sp>
        <p:nvSpPr>
          <p:cNvPr id="57" name="Google Shape;57;p11"/>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8" name="Google Shape;58;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cxnSp>
        <p:nvCxnSpPr>
          <p:cNvPr id="19" name="Google Shape;19;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20" name="Google Shape;20;p3"/>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cxnSp>
        <p:nvCxnSpPr>
          <p:cNvPr id="23" name="Google Shape;23;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4" name="Google Shape;24;p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5" name="Google Shape;25;p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cxnSp>
        <p:nvCxnSpPr>
          <p:cNvPr id="28" name="Google Shape;28;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9" name="Google Shape;29;p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0" name="Google Shape;30;p5"/>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5"/>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cxnSp>
        <p:nvCxnSpPr>
          <p:cNvPr id="37" name="Google Shape;37;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8" name="Google Shape;38;p7"/>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9" name="Google Shape;39;p7"/>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 name="Google Shape;46;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7" name="Google Shape;47;p9"/>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48" name="Google Shape;48;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accent5"/>
              </a:buClr>
              <a:buSzPts val="2100"/>
              <a:buNone/>
              <a:defRPr sz="2100">
                <a:solidFill>
                  <a:schemeClr val="accent5"/>
                </a:solidFill>
              </a:defRPr>
            </a:lvl1pPr>
            <a:lvl2pPr lvl="1" rtl="0" algn="ctr">
              <a:lnSpc>
                <a:spcPct val="100000"/>
              </a:lnSpc>
              <a:spcBef>
                <a:spcPts val="0"/>
              </a:spcBef>
              <a:spcAft>
                <a:spcPts val="0"/>
              </a:spcAft>
              <a:buClr>
                <a:schemeClr val="accent5"/>
              </a:buClr>
              <a:buSzPts val="2100"/>
              <a:buNone/>
              <a:defRPr sz="2100">
                <a:solidFill>
                  <a:schemeClr val="accent5"/>
                </a:solidFill>
              </a:defRPr>
            </a:lvl2pPr>
            <a:lvl3pPr lvl="2" rtl="0" algn="ctr">
              <a:lnSpc>
                <a:spcPct val="100000"/>
              </a:lnSpc>
              <a:spcBef>
                <a:spcPts val="0"/>
              </a:spcBef>
              <a:spcAft>
                <a:spcPts val="0"/>
              </a:spcAft>
              <a:buClr>
                <a:schemeClr val="accent5"/>
              </a:buClr>
              <a:buSzPts val="2100"/>
              <a:buNone/>
              <a:defRPr sz="2100">
                <a:solidFill>
                  <a:schemeClr val="accent5"/>
                </a:solidFill>
              </a:defRPr>
            </a:lvl3pPr>
            <a:lvl4pPr lvl="3" rtl="0" algn="ctr">
              <a:lnSpc>
                <a:spcPct val="100000"/>
              </a:lnSpc>
              <a:spcBef>
                <a:spcPts val="0"/>
              </a:spcBef>
              <a:spcAft>
                <a:spcPts val="0"/>
              </a:spcAft>
              <a:buClr>
                <a:schemeClr val="accent5"/>
              </a:buClr>
              <a:buSzPts val="2100"/>
              <a:buNone/>
              <a:defRPr sz="2100">
                <a:solidFill>
                  <a:schemeClr val="accent5"/>
                </a:solidFill>
              </a:defRPr>
            </a:lvl4pPr>
            <a:lvl5pPr lvl="4" rtl="0" algn="ctr">
              <a:lnSpc>
                <a:spcPct val="100000"/>
              </a:lnSpc>
              <a:spcBef>
                <a:spcPts val="0"/>
              </a:spcBef>
              <a:spcAft>
                <a:spcPts val="0"/>
              </a:spcAft>
              <a:buClr>
                <a:schemeClr val="accent5"/>
              </a:buClr>
              <a:buSzPts val="2100"/>
              <a:buNone/>
              <a:defRPr sz="2100">
                <a:solidFill>
                  <a:schemeClr val="accent5"/>
                </a:solidFill>
              </a:defRPr>
            </a:lvl5pPr>
            <a:lvl6pPr lvl="5" rtl="0" algn="ctr">
              <a:lnSpc>
                <a:spcPct val="100000"/>
              </a:lnSpc>
              <a:spcBef>
                <a:spcPts val="0"/>
              </a:spcBef>
              <a:spcAft>
                <a:spcPts val="0"/>
              </a:spcAft>
              <a:buClr>
                <a:schemeClr val="accent5"/>
              </a:buClr>
              <a:buSzPts val="2100"/>
              <a:buNone/>
              <a:defRPr sz="2100">
                <a:solidFill>
                  <a:schemeClr val="accent5"/>
                </a:solidFill>
              </a:defRPr>
            </a:lvl6pPr>
            <a:lvl7pPr lvl="6" rtl="0" algn="ctr">
              <a:lnSpc>
                <a:spcPct val="100000"/>
              </a:lnSpc>
              <a:spcBef>
                <a:spcPts val="0"/>
              </a:spcBef>
              <a:spcAft>
                <a:spcPts val="0"/>
              </a:spcAft>
              <a:buClr>
                <a:schemeClr val="accent5"/>
              </a:buClr>
              <a:buSzPts val="2100"/>
              <a:buNone/>
              <a:defRPr sz="2100">
                <a:solidFill>
                  <a:schemeClr val="accent5"/>
                </a:solidFill>
              </a:defRPr>
            </a:lvl7pPr>
            <a:lvl8pPr lvl="7" rtl="0" algn="ctr">
              <a:lnSpc>
                <a:spcPct val="100000"/>
              </a:lnSpc>
              <a:spcBef>
                <a:spcPts val="0"/>
              </a:spcBef>
              <a:spcAft>
                <a:spcPts val="0"/>
              </a:spcAft>
              <a:buClr>
                <a:schemeClr val="accent5"/>
              </a:buClr>
              <a:buSzPts val="2100"/>
              <a:buNone/>
              <a:defRPr sz="2100">
                <a:solidFill>
                  <a:schemeClr val="accent5"/>
                </a:solidFill>
              </a:defRPr>
            </a:lvl8pPr>
            <a:lvl9pPr lvl="8" rtl="0"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9" name="Google Shape;4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0" name="Google Shape;5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 name="Shape 51"/>
        <p:cNvGrpSpPr/>
        <p:nvPr/>
      </p:nvGrpSpPr>
      <p:grpSpPr>
        <a:xfrm>
          <a:off x="0" y="0"/>
          <a:ext cx="0" cy="0"/>
          <a:chOff x="0" y="0"/>
          <a:chExt cx="0" cy="0"/>
        </a:xfrm>
      </p:grpSpPr>
      <p:sp>
        <p:nvSpPr>
          <p:cNvPr id="52" name="Google Shape;52;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Roboto"/>
                <a:ea typeface="Roboto"/>
                <a:cs typeface="Roboto"/>
                <a:sym typeface="Roboto"/>
              </a:defRPr>
            </a:lvl1pPr>
            <a:lvl2pPr lvl="1" rtl="0" algn="r">
              <a:buNone/>
              <a:defRPr sz="1000">
                <a:solidFill>
                  <a:schemeClr val="dk1"/>
                </a:solidFill>
                <a:latin typeface="Roboto"/>
                <a:ea typeface="Roboto"/>
                <a:cs typeface="Roboto"/>
                <a:sym typeface="Roboto"/>
              </a:defRPr>
            </a:lvl2pPr>
            <a:lvl3pPr lvl="2" rtl="0" algn="r">
              <a:buNone/>
              <a:defRPr sz="1000">
                <a:solidFill>
                  <a:schemeClr val="dk1"/>
                </a:solidFill>
                <a:latin typeface="Roboto"/>
                <a:ea typeface="Roboto"/>
                <a:cs typeface="Roboto"/>
                <a:sym typeface="Roboto"/>
              </a:defRPr>
            </a:lvl3pPr>
            <a:lvl4pPr lvl="3" rtl="0" algn="r">
              <a:buNone/>
              <a:defRPr sz="1000">
                <a:solidFill>
                  <a:schemeClr val="dk1"/>
                </a:solidFill>
                <a:latin typeface="Roboto"/>
                <a:ea typeface="Roboto"/>
                <a:cs typeface="Roboto"/>
                <a:sym typeface="Roboto"/>
              </a:defRPr>
            </a:lvl4pPr>
            <a:lvl5pPr lvl="4" rtl="0" algn="r">
              <a:buNone/>
              <a:defRPr sz="1000">
                <a:solidFill>
                  <a:schemeClr val="dk1"/>
                </a:solidFill>
                <a:latin typeface="Roboto"/>
                <a:ea typeface="Roboto"/>
                <a:cs typeface="Roboto"/>
                <a:sym typeface="Roboto"/>
              </a:defRPr>
            </a:lvl5pPr>
            <a:lvl6pPr lvl="5" rtl="0" algn="r">
              <a:buNone/>
              <a:defRPr sz="1000">
                <a:solidFill>
                  <a:schemeClr val="dk1"/>
                </a:solidFill>
                <a:latin typeface="Roboto"/>
                <a:ea typeface="Roboto"/>
                <a:cs typeface="Roboto"/>
                <a:sym typeface="Roboto"/>
              </a:defRPr>
            </a:lvl6pPr>
            <a:lvl7pPr lvl="6" rtl="0" algn="r">
              <a:buNone/>
              <a:defRPr sz="1000">
                <a:solidFill>
                  <a:schemeClr val="dk1"/>
                </a:solidFill>
                <a:latin typeface="Roboto"/>
                <a:ea typeface="Roboto"/>
                <a:cs typeface="Roboto"/>
                <a:sym typeface="Roboto"/>
              </a:defRPr>
            </a:lvl7pPr>
            <a:lvl8pPr lvl="7" rtl="0" algn="r">
              <a:buNone/>
              <a:defRPr sz="1000">
                <a:solidFill>
                  <a:schemeClr val="dk1"/>
                </a:solidFill>
                <a:latin typeface="Roboto"/>
                <a:ea typeface="Roboto"/>
                <a:cs typeface="Roboto"/>
                <a:sym typeface="Roboto"/>
              </a:defRPr>
            </a:lvl8pPr>
            <a:lvl9pPr lvl="8" rtl="0"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
            <a:alphaModFix/>
          </a:blip>
          <a:srcRect b="52516" l="0" r="0" t="0"/>
          <a:stretch/>
        </p:blipFill>
        <p:spPr>
          <a:xfrm>
            <a:off x="0" y="0"/>
            <a:ext cx="666750" cy="642225"/>
          </a:xfrm>
          <a:prstGeom prst="rect">
            <a:avLst/>
          </a:prstGeom>
          <a:noFill/>
          <a:ln>
            <a:noFill/>
          </a:ln>
        </p:spPr>
      </p:pic>
      <p:pic>
        <p:nvPicPr>
          <p:cNvPr id="10" name="Google Shape;10;p1"/>
          <p:cNvPicPr preferRelativeResize="0"/>
          <p:nvPr/>
        </p:nvPicPr>
        <p:blipFill rotWithShape="1">
          <a:blip r:embed="rId2">
            <a:alphaModFix/>
          </a:blip>
          <a:srcRect b="50428" l="0" r="0" t="0"/>
          <a:stretch/>
        </p:blipFill>
        <p:spPr>
          <a:xfrm>
            <a:off x="8477250" y="0"/>
            <a:ext cx="666750" cy="6657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150.jpg"/><Relationship Id="rId4" Type="http://schemas.openxmlformats.org/officeDocument/2006/relationships/image" Target="../media/image96.png"/><Relationship Id="rId5" Type="http://schemas.openxmlformats.org/officeDocument/2006/relationships/image" Target="../media/image101.png"/><Relationship Id="rId6" Type="http://schemas.openxmlformats.org/officeDocument/2006/relationships/image" Target="../media/image10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107.png"/><Relationship Id="rId4" Type="http://schemas.openxmlformats.org/officeDocument/2006/relationships/image" Target="../media/image100.png"/><Relationship Id="rId5" Type="http://schemas.openxmlformats.org/officeDocument/2006/relationships/image" Target="../media/image103.png"/><Relationship Id="rId6" Type="http://schemas.openxmlformats.org/officeDocument/2006/relationships/image" Target="../media/image10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99.png"/><Relationship Id="rId4" Type="http://schemas.openxmlformats.org/officeDocument/2006/relationships/image" Target="../media/image106.png"/><Relationship Id="rId5" Type="http://schemas.openxmlformats.org/officeDocument/2006/relationships/image" Target="../media/image10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109.png"/><Relationship Id="rId4" Type="http://schemas.openxmlformats.org/officeDocument/2006/relationships/image" Target="../media/image117.png"/><Relationship Id="rId5" Type="http://schemas.openxmlformats.org/officeDocument/2006/relationships/image" Target="../media/image12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119.png"/><Relationship Id="rId4" Type="http://schemas.openxmlformats.org/officeDocument/2006/relationships/image" Target="../media/image122.png"/><Relationship Id="rId5" Type="http://schemas.openxmlformats.org/officeDocument/2006/relationships/image" Target="../media/image121.png"/><Relationship Id="rId6" Type="http://schemas.openxmlformats.org/officeDocument/2006/relationships/image" Target="../media/image11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61.png"/><Relationship Id="rId4" Type="http://schemas.openxmlformats.org/officeDocument/2006/relationships/image" Target="../media/image11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113.png"/><Relationship Id="rId4" Type="http://schemas.openxmlformats.org/officeDocument/2006/relationships/image" Target="../media/image118.png"/><Relationship Id="rId5" Type="http://schemas.openxmlformats.org/officeDocument/2006/relationships/image" Target="../media/image12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112.png"/><Relationship Id="rId4" Type="http://schemas.openxmlformats.org/officeDocument/2006/relationships/image" Target="../media/image114.png"/><Relationship Id="rId5" Type="http://schemas.openxmlformats.org/officeDocument/2006/relationships/image" Target="../media/image11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13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154.jpg"/><Relationship Id="rId4" Type="http://schemas.openxmlformats.org/officeDocument/2006/relationships/image" Target="../media/image155.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132.png"/><Relationship Id="rId4" Type="http://schemas.openxmlformats.org/officeDocument/2006/relationships/image" Target="../media/image124.png"/><Relationship Id="rId5" Type="http://schemas.openxmlformats.org/officeDocument/2006/relationships/image" Target="../media/image126.png"/><Relationship Id="rId6" Type="http://schemas.openxmlformats.org/officeDocument/2006/relationships/image" Target="../media/image12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64.jpg"/><Relationship Id="rId4" Type="http://schemas.openxmlformats.org/officeDocument/2006/relationships/image" Target="../media/image128.png"/><Relationship Id="rId5" Type="http://schemas.openxmlformats.org/officeDocument/2006/relationships/image" Target="../media/image13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131.png"/><Relationship Id="rId4" Type="http://schemas.openxmlformats.org/officeDocument/2006/relationships/image" Target="../media/image12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12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144.png"/><Relationship Id="rId4" Type="http://schemas.openxmlformats.org/officeDocument/2006/relationships/image" Target="../media/image148.png"/><Relationship Id="rId5" Type="http://schemas.openxmlformats.org/officeDocument/2006/relationships/image" Target="../media/image14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14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136.png"/><Relationship Id="rId4" Type="http://schemas.openxmlformats.org/officeDocument/2006/relationships/image" Target="../media/image13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135.png"/><Relationship Id="rId4" Type="http://schemas.openxmlformats.org/officeDocument/2006/relationships/image" Target="../media/image1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138.jpg"/><Relationship Id="rId4" Type="http://schemas.openxmlformats.org/officeDocument/2006/relationships/image" Target="../media/image137.jpg"/><Relationship Id="rId5" Type="http://schemas.openxmlformats.org/officeDocument/2006/relationships/image" Target="../media/image149.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142.jpg"/><Relationship Id="rId4" Type="http://schemas.openxmlformats.org/officeDocument/2006/relationships/image" Target="../media/image143.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1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63.png"/><Relationship Id="rId5"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6.png"/><Relationship Id="rId6" Type="http://schemas.openxmlformats.org/officeDocument/2006/relationships/image" Target="../media/image33.png"/><Relationship Id="rId7" Type="http://schemas.openxmlformats.org/officeDocument/2006/relationships/image" Target="../media/image28.png"/><Relationship Id="rId8"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4.png"/><Relationship Id="rId6" Type="http://schemas.openxmlformats.org/officeDocument/2006/relationships/image" Target="../media/image46.png"/><Relationship Id="rId7"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9.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1.png"/><Relationship Id="rId4" Type="http://schemas.openxmlformats.org/officeDocument/2006/relationships/image" Target="../media/image38.png"/><Relationship Id="rId5"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7.png"/><Relationship Id="rId4" Type="http://schemas.openxmlformats.org/officeDocument/2006/relationships/image" Target="../media/image44.png"/><Relationship Id="rId5"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3.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drive.google.com/file/d/1z2Q4bANNxDh1V4vYr-UzV-NLQLtlbI35/view" TargetMode="Externa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51.jp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drive.google.com/file/d/1szX13zMHPyL4HNSzImPR6-BG4nb4PWfV/view" TargetMode="Externa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53.jpg"/><Relationship Id="rId4" Type="http://schemas.openxmlformats.org/officeDocument/2006/relationships/image" Target="../media/image14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51.jpg"/><Relationship Id="rId4" Type="http://schemas.openxmlformats.org/officeDocument/2006/relationships/image" Target="../media/image152.jpg"/><Relationship Id="rId5" Type="http://schemas.openxmlformats.org/officeDocument/2006/relationships/image" Target="../media/image5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76.png"/><Relationship Id="rId4" Type="http://schemas.openxmlformats.org/officeDocument/2006/relationships/image" Target="../media/image6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5.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1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7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s://docs.google.com/spreadsheets/d/1WkQhB-fEWyW0sTUUyLpFU4V5gEomYjjaZP1JXtwmvLY/edit#gid=0"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74.png"/><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67.png"/><Relationship Id="rId4" Type="http://schemas.openxmlformats.org/officeDocument/2006/relationships/image" Target="../media/image66.png"/><Relationship Id="rId5" Type="http://schemas.openxmlformats.org/officeDocument/2006/relationships/image" Target="../media/image6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72.png"/><Relationship Id="rId4" Type="http://schemas.openxmlformats.org/officeDocument/2006/relationships/image" Target="../media/image7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hyperlink" Target="https://app.knovel.com/hotlink/pdf/id:kt00CR5CF5/formulas-dynamics-acoustics/boundary-conditions"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71.png"/><Relationship Id="rId4" Type="http://schemas.openxmlformats.org/officeDocument/2006/relationships/image" Target="../media/image68.png"/><Relationship Id="rId5" Type="http://schemas.openxmlformats.org/officeDocument/2006/relationships/image" Target="../media/image8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87.png"/><Relationship Id="rId4" Type="http://schemas.openxmlformats.org/officeDocument/2006/relationships/image" Target="../media/image7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82.pn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8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8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84.png"/><Relationship Id="rId4" Type="http://schemas.openxmlformats.org/officeDocument/2006/relationships/image" Target="../media/image80.png"/><Relationship Id="rId5" Type="http://schemas.openxmlformats.org/officeDocument/2006/relationships/image" Target="../media/image47.png"/><Relationship Id="rId6" Type="http://schemas.openxmlformats.org/officeDocument/2006/relationships/image" Target="../media/image7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44.png"/><Relationship Id="rId4" Type="http://schemas.openxmlformats.org/officeDocument/2006/relationships/image" Target="../media/image4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81.png"/><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89.png"/><Relationship Id="rId4" Type="http://schemas.openxmlformats.org/officeDocument/2006/relationships/image" Target="../media/image88.png"/><Relationship Id="rId5" Type="http://schemas.openxmlformats.org/officeDocument/2006/relationships/image" Target="../media/image9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9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9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10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9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95.png"/><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 name="Shape 64"/>
        <p:cNvGrpSpPr/>
        <p:nvPr/>
      </p:nvGrpSpPr>
      <p:grpSpPr>
        <a:xfrm>
          <a:off x="0" y="0"/>
          <a:ext cx="0" cy="0"/>
          <a:chOff x="0" y="0"/>
          <a:chExt cx="0" cy="0"/>
        </a:xfrm>
      </p:grpSpPr>
      <p:sp>
        <p:nvSpPr>
          <p:cNvPr id="65" name="Google Shape;65;p13"/>
          <p:cNvSpPr txBox="1"/>
          <p:nvPr>
            <p:ph idx="4294967295" type="title"/>
          </p:nvPr>
        </p:nvSpPr>
        <p:spPr>
          <a:xfrm>
            <a:off x="921900" y="978850"/>
            <a:ext cx="4281600" cy="10218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a:t>NanoSAM III</a:t>
            </a:r>
            <a:endParaRPr/>
          </a:p>
          <a:p>
            <a:pPr indent="0" lvl="0" marL="0" rtl="0" algn="l">
              <a:spcBef>
                <a:spcPts val="0"/>
              </a:spcBef>
              <a:spcAft>
                <a:spcPts val="0"/>
              </a:spcAft>
              <a:buSzPts val="990"/>
              <a:buNone/>
            </a:pPr>
            <a:r>
              <a:rPr lang="en"/>
              <a:t>Critical Design Review</a:t>
            </a:r>
            <a:endParaRPr/>
          </a:p>
        </p:txBody>
      </p:sp>
      <p:sp>
        <p:nvSpPr>
          <p:cNvPr id="66" name="Google Shape;66;p13"/>
          <p:cNvSpPr txBox="1"/>
          <p:nvPr>
            <p:ph idx="4294967295" type="subTitle"/>
          </p:nvPr>
        </p:nvSpPr>
        <p:spPr>
          <a:xfrm>
            <a:off x="921900" y="2000650"/>
            <a:ext cx="4281600" cy="909000"/>
          </a:xfrm>
          <a:prstGeom prst="rect">
            <a:avLst/>
          </a:prstGeom>
          <a:noFill/>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None/>
            </a:pPr>
            <a:r>
              <a:rPr lang="en"/>
              <a:t>Company Customer: Ball Aerospace</a:t>
            </a:r>
            <a:endParaRPr/>
          </a:p>
          <a:p>
            <a:pPr indent="0" lvl="0" marL="0" rtl="0" algn="l">
              <a:lnSpc>
                <a:spcPct val="115000"/>
              </a:lnSpc>
              <a:spcBef>
                <a:spcPts val="0"/>
              </a:spcBef>
              <a:spcAft>
                <a:spcPts val="0"/>
              </a:spcAft>
              <a:buNone/>
            </a:pPr>
            <a:r>
              <a:rPr lang="en"/>
              <a:t>Jaykob Velasquez &amp; Jim Baer</a:t>
            </a:r>
            <a:endParaRPr/>
          </a:p>
          <a:p>
            <a:pPr indent="0" lvl="0" marL="0" rtl="0" algn="l">
              <a:lnSpc>
                <a:spcPct val="115000"/>
              </a:lnSpc>
              <a:spcBef>
                <a:spcPts val="0"/>
              </a:spcBef>
              <a:spcAft>
                <a:spcPts val="0"/>
              </a:spcAft>
              <a:buNone/>
            </a:pPr>
            <a:r>
              <a:rPr lang="en"/>
              <a:t>Advisor: Chris Roseman</a:t>
            </a:r>
            <a:endParaRPr/>
          </a:p>
        </p:txBody>
      </p:sp>
      <p:sp>
        <p:nvSpPr>
          <p:cNvPr id="67" name="Google Shape;67;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8" name="Google Shape;68;p13"/>
          <p:cNvSpPr txBox="1"/>
          <p:nvPr/>
        </p:nvSpPr>
        <p:spPr>
          <a:xfrm>
            <a:off x="547650" y="3303675"/>
            <a:ext cx="4656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Presenters: Evan Hiemstra, Robert MacFarland, Amanda Nelson, Donny Wolfe, Peter DiCerbo, Alex Israel </a:t>
            </a:r>
            <a:endParaRPr>
              <a:solidFill>
                <a:schemeClr val="dk1"/>
              </a:solidFill>
              <a:latin typeface="Roboto"/>
              <a:ea typeface="Roboto"/>
              <a:cs typeface="Roboto"/>
              <a:sym typeface="Roboto"/>
            </a:endParaRPr>
          </a:p>
          <a:p>
            <a:pPr indent="0" lvl="0" marL="0" rtl="0" algn="l">
              <a:spcBef>
                <a:spcPts val="0"/>
              </a:spcBef>
              <a:spcAft>
                <a:spcPts val="0"/>
              </a:spcAft>
              <a:buNone/>
            </a:pPr>
            <a:r>
              <a:rPr lang="en">
                <a:solidFill>
                  <a:schemeClr val="dk1"/>
                </a:solidFill>
                <a:latin typeface="Roboto"/>
                <a:ea typeface="Roboto"/>
                <a:cs typeface="Roboto"/>
                <a:sym typeface="Roboto"/>
              </a:rPr>
              <a:t>Not Presenting: Austin Bathgate, Andrew Haskett, Raymie Fotherby</a:t>
            </a:r>
            <a:endParaRPr>
              <a:solidFill>
                <a:schemeClr val="dk1"/>
              </a:solidFill>
              <a:latin typeface="Roboto"/>
              <a:ea typeface="Roboto"/>
              <a:cs typeface="Roboto"/>
              <a:sym typeface="Roboto"/>
            </a:endParaRPr>
          </a:p>
        </p:txBody>
      </p:sp>
      <p:pic>
        <p:nvPicPr>
          <p:cNvPr id="69" name="Google Shape;69;p13"/>
          <p:cNvPicPr preferRelativeResize="0"/>
          <p:nvPr/>
        </p:nvPicPr>
        <p:blipFill>
          <a:blip r:embed="rId4">
            <a:alphaModFix/>
          </a:blip>
          <a:stretch>
            <a:fillRect/>
          </a:stretch>
        </p:blipFill>
        <p:spPr>
          <a:xfrm>
            <a:off x="5416800" y="978850"/>
            <a:ext cx="2909655" cy="3459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2"/>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Overall Design</a:t>
            </a:r>
            <a:endParaRPr/>
          </a:p>
        </p:txBody>
      </p:sp>
      <p:sp>
        <p:nvSpPr>
          <p:cNvPr id="178" name="Google Shape;17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9" name="Google Shape;179;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112"/>
          <p:cNvSpPr txBox="1"/>
          <p:nvPr>
            <p:ph type="title"/>
          </p:nvPr>
        </p:nvSpPr>
        <p:spPr>
          <a:xfrm>
            <a:off x="675550" y="462900"/>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Frame Modeling</a:t>
            </a:r>
            <a:endParaRPr/>
          </a:p>
        </p:txBody>
      </p:sp>
      <p:sp>
        <p:nvSpPr>
          <p:cNvPr id="1327" name="Google Shape;1327;p112"/>
          <p:cNvSpPr txBox="1"/>
          <p:nvPr>
            <p:ph idx="1" type="body"/>
          </p:nvPr>
        </p:nvSpPr>
        <p:spPr>
          <a:xfrm>
            <a:off x="197850" y="1149000"/>
            <a:ext cx="4937400" cy="290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new vibe model (talk about motivation for study)</a:t>
            </a:r>
            <a:endParaRPr/>
          </a:p>
          <a:p>
            <a:pPr indent="-317500" lvl="1" marL="914400" rtl="0" algn="l">
              <a:spcBef>
                <a:spcPts val="0"/>
              </a:spcBef>
              <a:spcAft>
                <a:spcPts val="0"/>
              </a:spcAft>
              <a:buSzPts val="1400"/>
              <a:buChar char="○"/>
            </a:pPr>
            <a:r>
              <a:rPr lang="en"/>
              <a:t>m</a:t>
            </a:r>
            <a:r>
              <a:rPr baseline="-25000" lang="en"/>
              <a:t>1</a:t>
            </a:r>
            <a:r>
              <a:rPr lang="en"/>
              <a:t> -&gt; electronics, ½ vertical support, ½ cross-beam</a:t>
            </a:r>
            <a:endParaRPr/>
          </a:p>
          <a:p>
            <a:pPr indent="-317500" lvl="1" marL="914400" rtl="0" algn="l">
              <a:spcBef>
                <a:spcPts val="0"/>
              </a:spcBef>
              <a:spcAft>
                <a:spcPts val="0"/>
              </a:spcAft>
              <a:buSzPts val="1400"/>
              <a:buChar char="○"/>
            </a:pPr>
            <a:r>
              <a:rPr lang="en"/>
              <a:t>m</a:t>
            </a:r>
            <a:r>
              <a:rPr baseline="-25000" lang="en"/>
              <a:t>2</a:t>
            </a:r>
            <a:r>
              <a:rPr lang="en"/>
              <a:t> -&gt; optical bench, ½ vertical support, ½ cross-beam</a:t>
            </a:r>
            <a:endParaRPr/>
          </a:p>
          <a:p>
            <a:pPr indent="-317500" lvl="1" marL="914400" rtl="0" algn="l">
              <a:spcBef>
                <a:spcPts val="0"/>
              </a:spcBef>
              <a:spcAft>
                <a:spcPts val="0"/>
              </a:spcAft>
              <a:buSzPts val="1400"/>
              <a:buChar char="○"/>
            </a:pPr>
            <a:r>
              <a:rPr lang="en"/>
              <a:t>k</a:t>
            </a:r>
            <a:r>
              <a:rPr baseline="-25000" lang="en"/>
              <a:t>1</a:t>
            </a:r>
            <a:r>
              <a:rPr lang="en"/>
              <a:t>, k</a:t>
            </a:r>
            <a:r>
              <a:rPr baseline="-25000" lang="en"/>
              <a:t>3</a:t>
            </a:r>
            <a:r>
              <a:rPr lang="en"/>
              <a:t>, k</a:t>
            </a:r>
            <a:r>
              <a:rPr baseline="-25000" lang="en"/>
              <a:t>5</a:t>
            </a:r>
            <a:r>
              <a:rPr lang="en"/>
              <a:t> -&gt; bending stiffness of cross-beam</a:t>
            </a:r>
            <a:endParaRPr/>
          </a:p>
          <a:p>
            <a:pPr indent="-317500" lvl="1" marL="914400" rtl="0" algn="l">
              <a:spcBef>
                <a:spcPts val="0"/>
              </a:spcBef>
              <a:spcAft>
                <a:spcPts val="0"/>
              </a:spcAft>
              <a:buSzPts val="1400"/>
              <a:buChar char="○"/>
            </a:pPr>
            <a:r>
              <a:rPr lang="en"/>
              <a:t>k</a:t>
            </a:r>
            <a:r>
              <a:rPr baseline="-25000" lang="en"/>
              <a:t>2</a:t>
            </a:r>
            <a:r>
              <a:rPr lang="en"/>
              <a:t>, k</a:t>
            </a:r>
            <a:r>
              <a:rPr baseline="-25000" lang="en"/>
              <a:t>4</a:t>
            </a:r>
            <a:r>
              <a:rPr lang="en"/>
              <a:t> -&gt; compressive stiffness of vertical supports</a:t>
            </a:r>
            <a:endParaRPr/>
          </a:p>
          <a:p>
            <a:pPr indent="-342900" lvl="0" marL="457200" rtl="0" algn="l">
              <a:spcBef>
                <a:spcPts val="0"/>
              </a:spcBef>
              <a:spcAft>
                <a:spcPts val="0"/>
              </a:spcAft>
              <a:buSzPts val="1800"/>
              <a:buChar char="●"/>
            </a:pPr>
            <a:r>
              <a:rPr lang="en"/>
              <a:t>sensitivity analysis to confirm expected phenomena</a:t>
            </a:r>
            <a:endParaRPr/>
          </a:p>
        </p:txBody>
      </p:sp>
      <p:sp>
        <p:nvSpPr>
          <p:cNvPr id="1328" name="Google Shape;1328;p1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29" name="Google Shape;1329;p112"/>
          <p:cNvPicPr preferRelativeResize="0"/>
          <p:nvPr/>
        </p:nvPicPr>
        <p:blipFill>
          <a:blip r:embed="rId3">
            <a:alphaModFix/>
          </a:blip>
          <a:stretch>
            <a:fillRect/>
          </a:stretch>
        </p:blipFill>
        <p:spPr>
          <a:xfrm>
            <a:off x="5135250" y="1327047"/>
            <a:ext cx="3594322" cy="1778049"/>
          </a:xfrm>
          <a:prstGeom prst="rect">
            <a:avLst/>
          </a:prstGeom>
          <a:noFill/>
          <a:ln>
            <a:noFill/>
          </a:ln>
        </p:spPr>
      </p:pic>
      <p:pic>
        <p:nvPicPr>
          <p:cNvPr id="1330" name="Google Shape;1330;p112"/>
          <p:cNvPicPr preferRelativeResize="0"/>
          <p:nvPr/>
        </p:nvPicPr>
        <p:blipFill>
          <a:blip r:embed="rId4">
            <a:alphaModFix/>
          </a:blip>
          <a:stretch>
            <a:fillRect/>
          </a:stretch>
        </p:blipFill>
        <p:spPr>
          <a:xfrm>
            <a:off x="89200" y="4101787"/>
            <a:ext cx="4529249" cy="595325"/>
          </a:xfrm>
          <a:prstGeom prst="rect">
            <a:avLst/>
          </a:prstGeom>
          <a:noFill/>
          <a:ln>
            <a:noFill/>
          </a:ln>
        </p:spPr>
      </p:pic>
      <p:pic>
        <p:nvPicPr>
          <p:cNvPr id="1331" name="Google Shape;1331;p112"/>
          <p:cNvPicPr preferRelativeResize="0"/>
          <p:nvPr/>
        </p:nvPicPr>
        <p:blipFill>
          <a:blip r:embed="rId5">
            <a:alphaModFix/>
          </a:blip>
          <a:stretch>
            <a:fillRect/>
          </a:stretch>
        </p:blipFill>
        <p:spPr>
          <a:xfrm>
            <a:off x="4674225" y="4056400"/>
            <a:ext cx="4426800" cy="686100"/>
          </a:xfrm>
          <a:prstGeom prst="rect">
            <a:avLst/>
          </a:prstGeom>
          <a:noFill/>
          <a:ln>
            <a:noFill/>
          </a:ln>
        </p:spPr>
      </p:pic>
      <p:pic>
        <p:nvPicPr>
          <p:cNvPr id="1332" name="Google Shape;1332;p112"/>
          <p:cNvPicPr preferRelativeResize="0"/>
          <p:nvPr/>
        </p:nvPicPr>
        <p:blipFill>
          <a:blip r:embed="rId6">
            <a:alphaModFix/>
          </a:blip>
          <a:stretch>
            <a:fillRect/>
          </a:stretch>
        </p:blipFill>
        <p:spPr>
          <a:xfrm>
            <a:off x="5135247" y="891975"/>
            <a:ext cx="3704125" cy="26482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p11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Bolted Joint Stiffness Calculations</a:t>
            </a:r>
            <a:endParaRPr/>
          </a:p>
        </p:txBody>
      </p:sp>
      <p:sp>
        <p:nvSpPr>
          <p:cNvPr id="1338" name="Google Shape;1338;p113"/>
          <p:cNvSpPr txBox="1"/>
          <p:nvPr>
            <p:ph idx="1" type="body"/>
          </p:nvPr>
        </p:nvSpPr>
        <p:spPr>
          <a:xfrm>
            <a:off x="387900" y="1239199"/>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(Axial)</a:t>
            </a:r>
            <a:endParaRPr/>
          </a:p>
          <a:p>
            <a:pPr indent="0" lvl="0" marL="0" rtl="0" algn="l">
              <a:spcBef>
                <a:spcPts val="1200"/>
              </a:spcBef>
              <a:spcAft>
                <a:spcPts val="1200"/>
              </a:spcAft>
              <a:buNone/>
            </a:pPr>
            <a:r>
              <a:t/>
            </a:r>
            <a:endParaRPr/>
          </a:p>
        </p:txBody>
      </p:sp>
      <p:sp>
        <p:nvSpPr>
          <p:cNvPr id="1339" name="Google Shape;1339;p1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40" name="Google Shape;1340;p113"/>
          <p:cNvPicPr preferRelativeResize="0"/>
          <p:nvPr/>
        </p:nvPicPr>
        <p:blipFill>
          <a:blip r:embed="rId3">
            <a:alphaModFix/>
          </a:blip>
          <a:stretch>
            <a:fillRect/>
          </a:stretch>
        </p:blipFill>
        <p:spPr>
          <a:xfrm>
            <a:off x="4693200" y="1144119"/>
            <a:ext cx="4062901" cy="2710375"/>
          </a:xfrm>
          <a:prstGeom prst="rect">
            <a:avLst/>
          </a:prstGeom>
          <a:noFill/>
          <a:ln>
            <a:noFill/>
          </a:ln>
        </p:spPr>
      </p:pic>
      <p:pic>
        <p:nvPicPr>
          <p:cNvPr id="1341" name="Google Shape;1341;p113"/>
          <p:cNvPicPr preferRelativeResize="0"/>
          <p:nvPr/>
        </p:nvPicPr>
        <p:blipFill>
          <a:blip r:embed="rId4">
            <a:alphaModFix/>
          </a:blip>
          <a:stretch>
            <a:fillRect/>
          </a:stretch>
        </p:blipFill>
        <p:spPr>
          <a:xfrm>
            <a:off x="435725" y="1702599"/>
            <a:ext cx="1162050" cy="352425"/>
          </a:xfrm>
          <a:prstGeom prst="rect">
            <a:avLst/>
          </a:prstGeom>
          <a:noFill/>
          <a:ln>
            <a:noFill/>
          </a:ln>
        </p:spPr>
      </p:pic>
      <p:pic>
        <p:nvPicPr>
          <p:cNvPr id="1342" name="Google Shape;1342;p113"/>
          <p:cNvPicPr preferRelativeResize="0"/>
          <p:nvPr/>
        </p:nvPicPr>
        <p:blipFill>
          <a:blip r:embed="rId5">
            <a:alphaModFix/>
          </a:blip>
          <a:stretch>
            <a:fillRect/>
          </a:stretch>
        </p:blipFill>
        <p:spPr>
          <a:xfrm>
            <a:off x="435725" y="2364059"/>
            <a:ext cx="1287492" cy="686100"/>
          </a:xfrm>
          <a:prstGeom prst="rect">
            <a:avLst/>
          </a:prstGeom>
          <a:noFill/>
          <a:ln>
            <a:noFill/>
          </a:ln>
        </p:spPr>
      </p:pic>
      <p:pic>
        <p:nvPicPr>
          <p:cNvPr id="1343" name="Google Shape;1343;p113"/>
          <p:cNvPicPr preferRelativeResize="0"/>
          <p:nvPr/>
        </p:nvPicPr>
        <p:blipFill>
          <a:blip r:embed="rId6">
            <a:alphaModFix/>
          </a:blip>
          <a:stretch>
            <a:fillRect/>
          </a:stretch>
        </p:blipFill>
        <p:spPr>
          <a:xfrm>
            <a:off x="387900" y="3359199"/>
            <a:ext cx="2981325" cy="4953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sp>
        <p:nvSpPr>
          <p:cNvPr id="1348" name="Google Shape;1348;p114"/>
          <p:cNvSpPr txBox="1"/>
          <p:nvPr>
            <p:ph idx="1" type="body"/>
          </p:nvPr>
        </p:nvSpPr>
        <p:spPr>
          <a:xfrm>
            <a:off x="387900" y="1239199"/>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(Shear)</a:t>
            </a:r>
            <a:endParaRPr/>
          </a:p>
          <a:p>
            <a:pPr indent="0" lvl="0" marL="0" rtl="0" algn="l">
              <a:spcBef>
                <a:spcPts val="1200"/>
              </a:spcBef>
              <a:spcAft>
                <a:spcPts val="1200"/>
              </a:spcAft>
              <a:buNone/>
            </a:pPr>
            <a:r>
              <a:t/>
            </a:r>
            <a:endParaRPr/>
          </a:p>
        </p:txBody>
      </p:sp>
      <p:sp>
        <p:nvSpPr>
          <p:cNvPr id="1349" name="Google Shape;1349;p11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Bolted Joint Stiffness Calculations</a:t>
            </a:r>
            <a:endParaRPr/>
          </a:p>
        </p:txBody>
      </p:sp>
      <p:sp>
        <p:nvSpPr>
          <p:cNvPr id="1350" name="Google Shape;1350;p1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51" name="Google Shape;1351;p114"/>
          <p:cNvPicPr preferRelativeResize="0"/>
          <p:nvPr/>
        </p:nvPicPr>
        <p:blipFill>
          <a:blip r:embed="rId3">
            <a:alphaModFix/>
          </a:blip>
          <a:stretch>
            <a:fillRect/>
          </a:stretch>
        </p:blipFill>
        <p:spPr>
          <a:xfrm>
            <a:off x="4244725" y="1305099"/>
            <a:ext cx="4732424" cy="1397425"/>
          </a:xfrm>
          <a:prstGeom prst="rect">
            <a:avLst/>
          </a:prstGeom>
          <a:noFill/>
          <a:ln>
            <a:noFill/>
          </a:ln>
        </p:spPr>
      </p:pic>
      <p:pic>
        <p:nvPicPr>
          <p:cNvPr id="1352" name="Google Shape;1352;p114"/>
          <p:cNvPicPr preferRelativeResize="0"/>
          <p:nvPr/>
        </p:nvPicPr>
        <p:blipFill>
          <a:blip r:embed="rId4">
            <a:alphaModFix/>
          </a:blip>
          <a:stretch>
            <a:fillRect/>
          </a:stretch>
        </p:blipFill>
        <p:spPr>
          <a:xfrm>
            <a:off x="246225" y="1788850"/>
            <a:ext cx="3938000" cy="1979600"/>
          </a:xfrm>
          <a:prstGeom prst="rect">
            <a:avLst/>
          </a:prstGeom>
          <a:noFill/>
          <a:ln>
            <a:noFill/>
          </a:ln>
        </p:spPr>
      </p:pic>
      <p:grpSp>
        <p:nvGrpSpPr>
          <p:cNvPr id="1353" name="Google Shape;1353;p114"/>
          <p:cNvGrpSpPr/>
          <p:nvPr/>
        </p:nvGrpSpPr>
        <p:grpSpPr>
          <a:xfrm>
            <a:off x="387900" y="4089250"/>
            <a:ext cx="1416600" cy="400200"/>
            <a:chOff x="381400" y="3737750"/>
            <a:chExt cx="1416600" cy="400200"/>
          </a:xfrm>
        </p:grpSpPr>
        <p:sp>
          <p:nvSpPr>
            <p:cNvPr id="1354" name="Google Shape;1354;p114"/>
            <p:cNvSpPr txBox="1"/>
            <p:nvPr/>
          </p:nvSpPr>
          <p:spPr>
            <a:xfrm>
              <a:off x="381400" y="3737750"/>
              <a:ext cx="1416600" cy="4002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pic>
          <p:nvPicPr>
            <p:cNvPr id="1355" name="Google Shape;1355;p114"/>
            <p:cNvPicPr preferRelativeResize="0"/>
            <p:nvPr/>
          </p:nvPicPr>
          <p:blipFill>
            <a:blip r:embed="rId5">
              <a:alphaModFix/>
            </a:blip>
            <a:stretch>
              <a:fillRect/>
            </a:stretch>
          </p:blipFill>
          <p:spPr>
            <a:xfrm>
              <a:off x="491400" y="3785250"/>
              <a:ext cx="1230375" cy="311300"/>
            </a:xfrm>
            <a:prstGeom prst="rect">
              <a:avLst/>
            </a:prstGeom>
            <a:noFill/>
            <a:ln>
              <a:noFill/>
            </a:ln>
          </p:spPr>
        </p:pic>
      </p:gr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9" name="Shape 1359"/>
        <p:cNvGrpSpPr/>
        <p:nvPr/>
      </p:nvGrpSpPr>
      <p:grpSpPr>
        <a:xfrm>
          <a:off x="0" y="0"/>
          <a:ext cx="0" cy="0"/>
          <a:chOff x="0" y="0"/>
          <a:chExt cx="0" cy="0"/>
        </a:xfrm>
      </p:grpSpPr>
      <p:sp>
        <p:nvSpPr>
          <p:cNvPr id="1360" name="Google Shape;1360;p115"/>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1361" name="Google Shape;1361;p115"/>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362" name="Google Shape;1362;p115"/>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363" name="Google Shape;1363;p115"/>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364" name="Google Shape;1364;p115"/>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1365" name="Google Shape;1365;p11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Vibration Analysis</a:t>
            </a:r>
            <a:endParaRPr/>
          </a:p>
        </p:txBody>
      </p:sp>
      <p:sp>
        <p:nvSpPr>
          <p:cNvPr id="1366" name="Google Shape;1366;p1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67" name="Google Shape;1367;p115"/>
          <p:cNvPicPr preferRelativeResize="0"/>
          <p:nvPr/>
        </p:nvPicPr>
        <p:blipFill rotWithShape="1">
          <a:blip r:embed="rId3">
            <a:alphaModFix/>
          </a:blip>
          <a:srcRect b="20000" l="0" r="0" t="0"/>
          <a:stretch/>
        </p:blipFill>
        <p:spPr>
          <a:xfrm>
            <a:off x="414100" y="2005100"/>
            <a:ext cx="3879310" cy="2759739"/>
          </a:xfrm>
          <a:prstGeom prst="rect">
            <a:avLst/>
          </a:prstGeom>
          <a:noFill/>
          <a:ln>
            <a:noFill/>
          </a:ln>
        </p:spPr>
      </p:pic>
      <p:pic>
        <p:nvPicPr>
          <p:cNvPr id="1368" name="Google Shape;1368;p115"/>
          <p:cNvPicPr preferRelativeResize="0"/>
          <p:nvPr/>
        </p:nvPicPr>
        <p:blipFill rotWithShape="1">
          <a:blip r:embed="rId4">
            <a:alphaModFix/>
          </a:blip>
          <a:srcRect b="20986" l="0" r="0" t="0"/>
          <a:stretch/>
        </p:blipFill>
        <p:spPr>
          <a:xfrm>
            <a:off x="4800615" y="2008586"/>
            <a:ext cx="3929285" cy="2759739"/>
          </a:xfrm>
          <a:prstGeom prst="rect">
            <a:avLst/>
          </a:prstGeom>
          <a:noFill/>
          <a:ln>
            <a:noFill/>
          </a:ln>
        </p:spPr>
      </p:pic>
      <p:graphicFrame>
        <p:nvGraphicFramePr>
          <p:cNvPr id="1369" name="Google Shape;1369;p115"/>
          <p:cNvGraphicFramePr/>
          <p:nvPr/>
        </p:nvGraphicFramePr>
        <p:xfrm>
          <a:off x="5454675" y="207400"/>
          <a:ext cx="3000000" cy="3000000"/>
        </p:xfrm>
        <a:graphic>
          <a:graphicData uri="http://schemas.openxmlformats.org/drawingml/2006/table">
            <a:tbl>
              <a:tblPr>
                <a:noFill/>
                <a:tableStyleId>{DD419F4B-71E3-4135-BF3F-868B50722528}</a:tableStyleId>
              </a:tblPr>
              <a:tblGrid>
                <a:gridCol w="1069500"/>
                <a:gridCol w="1785100"/>
              </a:tblGrid>
              <a:tr h="403175">
                <a:tc>
                  <a:txBody>
                    <a:bodyPr/>
                    <a:lstStyle/>
                    <a:p>
                      <a:pPr indent="0" lvl="0" marL="0" rtl="0" algn="ctr">
                        <a:spcBef>
                          <a:spcPts val="0"/>
                        </a:spcBef>
                        <a:spcAft>
                          <a:spcPts val="0"/>
                        </a:spcAft>
                        <a:buNone/>
                      </a:pPr>
                      <a:r>
                        <a:rPr lang="en">
                          <a:solidFill>
                            <a:schemeClr val="dk1"/>
                          </a:solidFill>
                        </a:rPr>
                        <a:t>Materials:</a:t>
                      </a:r>
                      <a:endParaRPr>
                        <a:solidFill>
                          <a:schemeClr val="dk1"/>
                        </a:solidFill>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Al 6061-T6</a:t>
                      </a:r>
                      <a:endParaRPr>
                        <a:solidFill>
                          <a:schemeClr val="dk1"/>
                        </a:solidFill>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396200">
                <a:tc>
                  <a:txBody>
                    <a:bodyPr/>
                    <a:lstStyle/>
                    <a:p>
                      <a:pPr indent="0" lvl="0" marL="0" rtl="0" algn="ctr">
                        <a:spcBef>
                          <a:spcPts val="0"/>
                        </a:spcBef>
                        <a:spcAft>
                          <a:spcPts val="0"/>
                        </a:spcAft>
                        <a:buNone/>
                      </a:pPr>
                      <a:r>
                        <a:rPr lang="en">
                          <a:solidFill>
                            <a:schemeClr val="dk1"/>
                          </a:solidFill>
                        </a:rPr>
                        <a:t>Analysis:</a:t>
                      </a:r>
                      <a:endParaRPr>
                        <a:solidFill>
                          <a:schemeClr val="dk1"/>
                        </a:solidFill>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Modal</a:t>
                      </a:r>
                      <a:endParaRPr>
                        <a:solidFill>
                          <a:schemeClr val="dk1"/>
                        </a:solidFill>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396200">
                <a:tc>
                  <a:txBody>
                    <a:bodyPr/>
                    <a:lstStyle/>
                    <a:p>
                      <a:pPr indent="0" lvl="0" marL="0" rtl="0" algn="ctr">
                        <a:spcBef>
                          <a:spcPts val="0"/>
                        </a:spcBef>
                        <a:spcAft>
                          <a:spcPts val="0"/>
                        </a:spcAft>
                        <a:buNone/>
                      </a:pPr>
                      <a:r>
                        <a:rPr lang="en">
                          <a:solidFill>
                            <a:schemeClr val="dk1"/>
                          </a:solidFill>
                        </a:rPr>
                        <a:t>Solver:</a:t>
                      </a:r>
                      <a:endParaRPr>
                        <a:solidFill>
                          <a:schemeClr val="dk1"/>
                        </a:solidFill>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ANSYS</a:t>
                      </a:r>
                      <a:endParaRPr>
                        <a:solidFill>
                          <a:schemeClr val="dk1"/>
                        </a:solidFill>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396200">
                <a:tc>
                  <a:txBody>
                    <a:bodyPr/>
                    <a:lstStyle/>
                    <a:p>
                      <a:pPr indent="0" lvl="0" marL="0" rtl="0" algn="ctr">
                        <a:spcBef>
                          <a:spcPts val="0"/>
                        </a:spcBef>
                        <a:spcAft>
                          <a:spcPts val="0"/>
                        </a:spcAft>
                        <a:buNone/>
                      </a:pPr>
                      <a:r>
                        <a:rPr lang="en">
                          <a:solidFill>
                            <a:schemeClr val="dk1"/>
                          </a:solidFill>
                        </a:rPr>
                        <a:t>Method:</a:t>
                      </a:r>
                      <a:endParaRPr>
                        <a:solidFill>
                          <a:schemeClr val="dk1"/>
                        </a:solidFill>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Linear</a:t>
                      </a:r>
                      <a:endParaRPr>
                        <a:solidFill>
                          <a:schemeClr val="dk1"/>
                        </a:solidFill>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
        <p:nvSpPr>
          <p:cNvPr id="1370" name="Google Shape;1370;p115"/>
          <p:cNvSpPr txBox="1"/>
          <p:nvPr/>
        </p:nvSpPr>
        <p:spPr>
          <a:xfrm>
            <a:off x="261525" y="1449325"/>
            <a:ext cx="419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Additions: PCB ribs</a:t>
            </a:r>
            <a:endParaRPr>
              <a:solidFill>
                <a:schemeClr val="dk1"/>
              </a:solidFill>
              <a:latin typeface="Roboto"/>
              <a:ea typeface="Roboto"/>
              <a:cs typeface="Roboto"/>
              <a:sym typeface="Roboto"/>
            </a:endParaRPr>
          </a:p>
        </p:txBody>
      </p:sp>
      <p:pic>
        <p:nvPicPr>
          <p:cNvPr id="1371" name="Google Shape;1371;p115"/>
          <p:cNvPicPr preferRelativeResize="0"/>
          <p:nvPr/>
        </p:nvPicPr>
        <p:blipFill>
          <a:blip r:embed="rId5">
            <a:alphaModFix/>
          </a:blip>
          <a:stretch>
            <a:fillRect/>
          </a:stretch>
        </p:blipFill>
        <p:spPr>
          <a:xfrm>
            <a:off x="2867013" y="1144125"/>
            <a:ext cx="1704975" cy="762000"/>
          </a:xfrm>
          <a:prstGeom prst="rect">
            <a:avLst/>
          </a:prstGeom>
          <a:noFill/>
          <a:ln>
            <a:noFill/>
          </a:ln>
        </p:spPr>
      </p:pic>
      <p:sp>
        <p:nvSpPr>
          <p:cNvPr id="1372" name="Google Shape;1372;p1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116"/>
          <p:cNvSpPr txBox="1"/>
          <p:nvPr>
            <p:ph type="title"/>
          </p:nvPr>
        </p:nvSpPr>
        <p:spPr>
          <a:xfrm>
            <a:off x="65295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Full Vibration Analysis</a:t>
            </a:r>
            <a:endParaRPr/>
          </a:p>
        </p:txBody>
      </p:sp>
      <p:sp>
        <p:nvSpPr>
          <p:cNvPr id="1378" name="Google Shape;1378;p11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mesh (shrink mesh to converge to results)</a:t>
            </a:r>
            <a:endParaRPr/>
          </a:p>
          <a:p>
            <a:pPr indent="-342900" lvl="0" marL="457200" rtl="0" algn="l">
              <a:spcBef>
                <a:spcPts val="0"/>
              </a:spcBef>
              <a:spcAft>
                <a:spcPts val="0"/>
              </a:spcAft>
              <a:buSzPts val="1800"/>
              <a:buChar char="●"/>
            </a:pPr>
            <a:r>
              <a:rPr lang="en"/>
              <a:t>show iterations and process (talk about expectations / compare to BOTE)</a:t>
            </a:r>
            <a:endParaRPr/>
          </a:p>
        </p:txBody>
      </p:sp>
      <p:sp>
        <p:nvSpPr>
          <p:cNvPr id="1379" name="Google Shape;1379;p1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80" name="Google Shape;1380;p116"/>
          <p:cNvPicPr preferRelativeResize="0"/>
          <p:nvPr/>
        </p:nvPicPr>
        <p:blipFill rotWithShape="1">
          <a:blip r:embed="rId3">
            <a:alphaModFix/>
          </a:blip>
          <a:srcRect b="23130" l="0" r="0" t="0"/>
          <a:stretch/>
        </p:blipFill>
        <p:spPr>
          <a:xfrm>
            <a:off x="195850" y="2875400"/>
            <a:ext cx="2807744" cy="1968559"/>
          </a:xfrm>
          <a:prstGeom prst="rect">
            <a:avLst/>
          </a:prstGeom>
          <a:noFill/>
          <a:ln>
            <a:noFill/>
          </a:ln>
        </p:spPr>
      </p:pic>
      <p:pic>
        <p:nvPicPr>
          <p:cNvPr id="1381" name="Google Shape;1381;p116"/>
          <p:cNvPicPr preferRelativeResize="0"/>
          <p:nvPr/>
        </p:nvPicPr>
        <p:blipFill rotWithShape="1">
          <a:blip r:embed="rId4">
            <a:alphaModFix/>
          </a:blip>
          <a:srcRect b="21104" l="0" r="0" t="0"/>
          <a:stretch/>
        </p:blipFill>
        <p:spPr>
          <a:xfrm>
            <a:off x="3056800" y="2878218"/>
            <a:ext cx="2838349" cy="1968556"/>
          </a:xfrm>
          <a:prstGeom prst="rect">
            <a:avLst/>
          </a:prstGeom>
          <a:noFill/>
          <a:ln>
            <a:noFill/>
          </a:ln>
        </p:spPr>
      </p:pic>
      <p:pic>
        <p:nvPicPr>
          <p:cNvPr id="1382" name="Google Shape;1382;p116"/>
          <p:cNvPicPr preferRelativeResize="0"/>
          <p:nvPr/>
        </p:nvPicPr>
        <p:blipFill rotWithShape="1">
          <a:blip r:embed="rId5">
            <a:alphaModFix/>
          </a:blip>
          <a:srcRect b="20382" l="0" r="0" t="0"/>
          <a:stretch/>
        </p:blipFill>
        <p:spPr>
          <a:xfrm>
            <a:off x="5948355" y="2882644"/>
            <a:ext cx="2807744" cy="1959676"/>
          </a:xfrm>
          <a:prstGeom prst="rect">
            <a:avLst/>
          </a:prstGeom>
          <a:noFill/>
          <a:ln>
            <a:noFill/>
          </a:ln>
        </p:spPr>
      </p:pic>
      <p:pic>
        <p:nvPicPr>
          <p:cNvPr id="1383" name="Google Shape;1383;p116"/>
          <p:cNvPicPr preferRelativeResize="0"/>
          <p:nvPr/>
        </p:nvPicPr>
        <p:blipFill>
          <a:blip r:embed="rId6">
            <a:alphaModFix/>
          </a:blip>
          <a:stretch>
            <a:fillRect/>
          </a:stretch>
        </p:blipFill>
        <p:spPr>
          <a:xfrm>
            <a:off x="6152425" y="689725"/>
            <a:ext cx="1905000" cy="8001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sp>
        <p:nvSpPr>
          <p:cNvPr id="1388" name="Google Shape;1388;p117"/>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Vibe Table Bracket</a:t>
            </a:r>
            <a:endParaRPr/>
          </a:p>
        </p:txBody>
      </p:sp>
      <p:sp>
        <p:nvSpPr>
          <p:cNvPr id="1389" name="Google Shape;1389;p1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p11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CAD - Wide Orientation</a:t>
            </a:r>
            <a:endParaRPr/>
          </a:p>
        </p:txBody>
      </p:sp>
      <p:sp>
        <p:nvSpPr>
          <p:cNvPr id="1395" name="Google Shape;1395;p1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96" name="Google Shape;1396;p118"/>
          <p:cNvPicPr preferRelativeResize="0"/>
          <p:nvPr/>
        </p:nvPicPr>
        <p:blipFill>
          <a:blip r:embed="rId3">
            <a:alphaModFix/>
          </a:blip>
          <a:stretch>
            <a:fillRect/>
          </a:stretch>
        </p:blipFill>
        <p:spPr>
          <a:xfrm>
            <a:off x="387897" y="1317550"/>
            <a:ext cx="3698851" cy="3681526"/>
          </a:xfrm>
          <a:prstGeom prst="rect">
            <a:avLst/>
          </a:prstGeom>
          <a:noFill/>
          <a:ln>
            <a:noFill/>
          </a:ln>
        </p:spPr>
      </p:pic>
      <p:pic>
        <p:nvPicPr>
          <p:cNvPr id="1397" name="Google Shape;1397;p118"/>
          <p:cNvPicPr preferRelativeResize="0"/>
          <p:nvPr/>
        </p:nvPicPr>
        <p:blipFill>
          <a:blip r:embed="rId4">
            <a:alphaModFix/>
          </a:blip>
          <a:stretch>
            <a:fillRect/>
          </a:stretch>
        </p:blipFill>
        <p:spPr>
          <a:xfrm>
            <a:off x="4239148" y="1296525"/>
            <a:ext cx="3720736" cy="369457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pic>
        <p:nvPicPr>
          <p:cNvPr id="1402" name="Google Shape;1402;p119"/>
          <p:cNvPicPr preferRelativeResize="0"/>
          <p:nvPr/>
        </p:nvPicPr>
        <p:blipFill>
          <a:blip r:embed="rId3">
            <a:alphaModFix/>
          </a:blip>
          <a:stretch>
            <a:fillRect/>
          </a:stretch>
        </p:blipFill>
        <p:spPr>
          <a:xfrm>
            <a:off x="6953275" y="733669"/>
            <a:ext cx="2190729" cy="1328725"/>
          </a:xfrm>
          <a:prstGeom prst="rect">
            <a:avLst/>
          </a:prstGeom>
          <a:noFill/>
          <a:ln>
            <a:noFill/>
          </a:ln>
        </p:spPr>
      </p:pic>
      <p:sp>
        <p:nvSpPr>
          <p:cNvPr id="1403" name="Google Shape;1403;p11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CAD - Close Orientation</a:t>
            </a:r>
            <a:endParaRPr/>
          </a:p>
        </p:txBody>
      </p:sp>
      <p:sp>
        <p:nvSpPr>
          <p:cNvPr id="1404" name="Google Shape;1404;p1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05" name="Google Shape;1405;p119"/>
          <p:cNvPicPr preferRelativeResize="0"/>
          <p:nvPr/>
        </p:nvPicPr>
        <p:blipFill>
          <a:blip r:embed="rId4">
            <a:alphaModFix/>
          </a:blip>
          <a:stretch>
            <a:fillRect/>
          </a:stretch>
        </p:blipFill>
        <p:spPr>
          <a:xfrm>
            <a:off x="152400" y="1296525"/>
            <a:ext cx="3521393" cy="3694576"/>
          </a:xfrm>
          <a:prstGeom prst="rect">
            <a:avLst/>
          </a:prstGeom>
          <a:noFill/>
          <a:ln>
            <a:noFill/>
          </a:ln>
        </p:spPr>
      </p:pic>
      <p:pic>
        <p:nvPicPr>
          <p:cNvPr id="1406" name="Google Shape;1406;p119"/>
          <p:cNvPicPr preferRelativeResize="0"/>
          <p:nvPr/>
        </p:nvPicPr>
        <p:blipFill>
          <a:blip r:embed="rId5">
            <a:alphaModFix/>
          </a:blip>
          <a:stretch>
            <a:fillRect/>
          </a:stretch>
        </p:blipFill>
        <p:spPr>
          <a:xfrm>
            <a:off x="3826193" y="1296525"/>
            <a:ext cx="3700355" cy="3694573"/>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12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Strength Analysis</a:t>
            </a:r>
            <a:endParaRPr/>
          </a:p>
        </p:txBody>
      </p:sp>
      <p:sp>
        <p:nvSpPr>
          <p:cNvPr id="1412" name="Google Shape;1412;p1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13" name="Google Shape;1413;p120"/>
          <p:cNvPicPr preferRelativeResize="0"/>
          <p:nvPr/>
        </p:nvPicPr>
        <p:blipFill rotWithShape="1">
          <a:blip r:embed="rId3">
            <a:alphaModFix/>
          </a:blip>
          <a:srcRect b="70742" l="0" r="-331" t="0"/>
          <a:stretch/>
        </p:blipFill>
        <p:spPr>
          <a:xfrm>
            <a:off x="152400" y="1296525"/>
            <a:ext cx="8868751" cy="613925"/>
          </a:xfrm>
          <a:prstGeom prst="rect">
            <a:avLst/>
          </a:prstGeom>
          <a:noFill/>
          <a:ln>
            <a:noFill/>
          </a:ln>
        </p:spPr>
      </p:pic>
      <p:pic>
        <p:nvPicPr>
          <p:cNvPr id="1414" name="Google Shape;1414;p120"/>
          <p:cNvPicPr preferRelativeResize="0"/>
          <p:nvPr/>
        </p:nvPicPr>
        <p:blipFill rotWithShape="1">
          <a:blip r:embed="rId4">
            <a:alphaModFix/>
          </a:blip>
          <a:srcRect b="0" l="0" r="0" t="48522"/>
          <a:stretch/>
        </p:blipFill>
        <p:spPr>
          <a:xfrm>
            <a:off x="152400" y="1864851"/>
            <a:ext cx="8839200" cy="1080150"/>
          </a:xfrm>
          <a:prstGeom prst="rect">
            <a:avLst/>
          </a:prstGeom>
          <a:noFill/>
          <a:ln>
            <a:noFill/>
          </a:ln>
        </p:spPr>
      </p:pic>
      <p:pic>
        <p:nvPicPr>
          <p:cNvPr id="1415" name="Google Shape;1415;p120"/>
          <p:cNvPicPr preferRelativeResize="0"/>
          <p:nvPr/>
        </p:nvPicPr>
        <p:blipFill>
          <a:blip r:embed="rId5">
            <a:alphaModFix/>
          </a:blip>
          <a:stretch>
            <a:fillRect/>
          </a:stretch>
        </p:blipFill>
        <p:spPr>
          <a:xfrm>
            <a:off x="152400" y="2945000"/>
            <a:ext cx="5158245" cy="20765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9" name="Shape 1419"/>
        <p:cNvGrpSpPr/>
        <p:nvPr/>
      </p:nvGrpSpPr>
      <p:grpSpPr>
        <a:xfrm>
          <a:off x="0" y="0"/>
          <a:ext cx="0" cy="0"/>
          <a:chOff x="0" y="0"/>
          <a:chExt cx="0" cy="0"/>
        </a:xfrm>
      </p:grpSpPr>
      <p:sp>
        <p:nvSpPr>
          <p:cNvPr id="1420" name="Google Shape;1420;p121"/>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Optics</a:t>
            </a:r>
            <a:endParaRPr/>
          </a:p>
        </p:txBody>
      </p:sp>
      <p:sp>
        <p:nvSpPr>
          <p:cNvPr id="1421" name="Google Shape;1421;p1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3"/>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a:t>
            </a:r>
            <a:r>
              <a:rPr lang="en" sz="1500">
                <a:solidFill>
                  <a:srgbClr val="ADBDC3"/>
                </a:solidFill>
                <a:latin typeface="Roboto"/>
                <a:ea typeface="Roboto"/>
                <a:cs typeface="Roboto"/>
                <a:sym typeface="Roboto"/>
              </a:rPr>
              <a:t>Requirements	         Risks		       V&amp;V		Planning</a:t>
            </a:r>
            <a:endParaRPr sz="1500">
              <a:solidFill>
                <a:srgbClr val="ADBDC3"/>
              </a:solidFill>
              <a:latin typeface="Roboto"/>
              <a:ea typeface="Roboto"/>
              <a:cs typeface="Roboto"/>
              <a:sym typeface="Roboto"/>
            </a:endParaRPr>
          </a:p>
        </p:txBody>
      </p:sp>
      <p:cxnSp>
        <p:nvCxnSpPr>
          <p:cNvPr id="185" name="Google Shape;185;p23"/>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86" name="Google Shape;186;p23"/>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87" name="Google Shape;187;p23"/>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88" name="Google Shape;188;p23"/>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189" name="Google Shape;189;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0" name="Google Shape;19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1" name="Google Shape;191;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2" name="Google Shape;192;p23"/>
          <p:cNvPicPr preferRelativeResize="0"/>
          <p:nvPr/>
        </p:nvPicPr>
        <p:blipFill rotWithShape="1">
          <a:blip r:embed="rId3">
            <a:alphaModFix/>
          </a:blip>
          <a:srcRect b="2423" l="14100" r="11488" t="11937"/>
          <a:stretch/>
        </p:blipFill>
        <p:spPr>
          <a:xfrm>
            <a:off x="946702" y="153008"/>
            <a:ext cx="7243950" cy="4558966"/>
          </a:xfrm>
          <a:prstGeom prst="rect">
            <a:avLst/>
          </a:prstGeom>
          <a:noFill/>
          <a:ln>
            <a:noFill/>
          </a:ln>
        </p:spPr>
      </p:pic>
      <p:cxnSp>
        <p:nvCxnSpPr>
          <p:cNvPr id="193" name="Google Shape;193;p23"/>
          <p:cNvCxnSpPr/>
          <p:nvPr/>
        </p:nvCxnSpPr>
        <p:spPr>
          <a:xfrm flipH="1">
            <a:off x="2379175" y="1562650"/>
            <a:ext cx="343800" cy="85200"/>
          </a:xfrm>
          <a:prstGeom prst="straightConnector1">
            <a:avLst/>
          </a:prstGeom>
          <a:noFill/>
          <a:ln cap="flat" cmpd="sng" w="28575">
            <a:solidFill>
              <a:srgbClr val="FF0000"/>
            </a:solidFill>
            <a:prstDash val="solid"/>
            <a:round/>
            <a:headEnd len="med" w="med" type="none"/>
            <a:tailEnd len="med" w="med" type="none"/>
          </a:ln>
        </p:spPr>
      </p:cxnSp>
      <p:cxnSp>
        <p:nvCxnSpPr>
          <p:cNvPr id="194" name="Google Shape;194;p23"/>
          <p:cNvCxnSpPr/>
          <p:nvPr/>
        </p:nvCxnSpPr>
        <p:spPr>
          <a:xfrm flipH="1">
            <a:off x="2404800" y="2953400"/>
            <a:ext cx="343800" cy="85200"/>
          </a:xfrm>
          <a:prstGeom prst="straightConnector1">
            <a:avLst/>
          </a:prstGeom>
          <a:noFill/>
          <a:ln cap="flat" cmpd="sng" w="28575">
            <a:solidFill>
              <a:srgbClr val="FF0000"/>
            </a:solidFill>
            <a:prstDash val="solid"/>
            <a:round/>
            <a:headEnd len="med" w="med" type="none"/>
            <a:tailEnd len="med" w="med" type="none"/>
          </a:ln>
        </p:spPr>
      </p:cxnSp>
      <p:cxnSp>
        <p:nvCxnSpPr>
          <p:cNvPr id="195" name="Google Shape;195;p23"/>
          <p:cNvCxnSpPr/>
          <p:nvPr/>
        </p:nvCxnSpPr>
        <p:spPr>
          <a:xfrm flipH="1">
            <a:off x="4436475" y="3515300"/>
            <a:ext cx="331800" cy="121800"/>
          </a:xfrm>
          <a:prstGeom prst="straightConnector1">
            <a:avLst/>
          </a:prstGeom>
          <a:noFill/>
          <a:ln cap="flat" cmpd="sng" w="28575">
            <a:solidFill>
              <a:srgbClr val="FF0000"/>
            </a:solidFill>
            <a:prstDash val="solid"/>
            <a:round/>
            <a:headEnd len="med" w="med" type="none"/>
            <a:tailEnd len="med" w="med" type="none"/>
          </a:ln>
        </p:spPr>
      </p:cxnSp>
      <p:cxnSp>
        <p:nvCxnSpPr>
          <p:cNvPr id="196" name="Google Shape;196;p23"/>
          <p:cNvCxnSpPr/>
          <p:nvPr/>
        </p:nvCxnSpPr>
        <p:spPr>
          <a:xfrm>
            <a:off x="2583950" y="1608875"/>
            <a:ext cx="0" cy="1389600"/>
          </a:xfrm>
          <a:prstGeom prst="straightConnector1">
            <a:avLst/>
          </a:prstGeom>
          <a:noFill/>
          <a:ln cap="flat" cmpd="sng" w="19050">
            <a:solidFill>
              <a:srgbClr val="FF0000"/>
            </a:solidFill>
            <a:prstDash val="solid"/>
            <a:round/>
            <a:headEnd len="med" w="med" type="triangle"/>
            <a:tailEnd len="med" w="med" type="triangle"/>
          </a:ln>
        </p:spPr>
      </p:cxnSp>
      <p:cxnSp>
        <p:nvCxnSpPr>
          <p:cNvPr id="197" name="Google Shape;197;p23"/>
          <p:cNvCxnSpPr/>
          <p:nvPr/>
        </p:nvCxnSpPr>
        <p:spPr>
          <a:xfrm rot="10800000">
            <a:off x="2598475" y="3003250"/>
            <a:ext cx="1994100" cy="565500"/>
          </a:xfrm>
          <a:prstGeom prst="straightConnector1">
            <a:avLst/>
          </a:prstGeom>
          <a:noFill/>
          <a:ln cap="flat" cmpd="sng" w="19050">
            <a:solidFill>
              <a:srgbClr val="FF0000"/>
            </a:solidFill>
            <a:prstDash val="solid"/>
            <a:round/>
            <a:headEnd len="med" w="med" type="triangle"/>
            <a:tailEnd len="med" w="med" type="triangle"/>
          </a:ln>
        </p:spPr>
      </p:cxnSp>
      <p:cxnSp>
        <p:nvCxnSpPr>
          <p:cNvPr id="198" name="Google Shape;198;p23"/>
          <p:cNvCxnSpPr/>
          <p:nvPr/>
        </p:nvCxnSpPr>
        <p:spPr>
          <a:xfrm flipH="1">
            <a:off x="5032825" y="2881325"/>
            <a:ext cx="1490400" cy="687600"/>
          </a:xfrm>
          <a:prstGeom prst="straightConnector1">
            <a:avLst/>
          </a:prstGeom>
          <a:noFill/>
          <a:ln cap="flat" cmpd="sng" w="19050">
            <a:solidFill>
              <a:srgbClr val="FF0000"/>
            </a:solidFill>
            <a:prstDash val="solid"/>
            <a:round/>
            <a:headEnd len="med" w="med" type="triangle"/>
            <a:tailEnd len="med" w="med" type="triangle"/>
          </a:ln>
        </p:spPr>
      </p:cxnSp>
      <p:cxnSp>
        <p:nvCxnSpPr>
          <p:cNvPr id="199" name="Google Shape;199;p23"/>
          <p:cNvCxnSpPr/>
          <p:nvPr/>
        </p:nvCxnSpPr>
        <p:spPr>
          <a:xfrm rot="10800000">
            <a:off x="4842600" y="3515375"/>
            <a:ext cx="378900" cy="131400"/>
          </a:xfrm>
          <a:prstGeom prst="straightConnector1">
            <a:avLst/>
          </a:prstGeom>
          <a:noFill/>
          <a:ln cap="flat" cmpd="sng" w="28575">
            <a:solidFill>
              <a:srgbClr val="FF0000"/>
            </a:solidFill>
            <a:prstDash val="solid"/>
            <a:round/>
            <a:headEnd len="med" w="med" type="none"/>
            <a:tailEnd len="med" w="med" type="none"/>
          </a:ln>
        </p:spPr>
      </p:cxnSp>
      <p:cxnSp>
        <p:nvCxnSpPr>
          <p:cNvPr id="200" name="Google Shape;200;p23"/>
          <p:cNvCxnSpPr/>
          <p:nvPr/>
        </p:nvCxnSpPr>
        <p:spPr>
          <a:xfrm rot="10800000">
            <a:off x="6321100" y="2822000"/>
            <a:ext cx="378900" cy="131400"/>
          </a:xfrm>
          <a:prstGeom prst="straightConnector1">
            <a:avLst/>
          </a:prstGeom>
          <a:noFill/>
          <a:ln cap="flat" cmpd="sng" w="28575">
            <a:solidFill>
              <a:srgbClr val="FF0000"/>
            </a:solidFill>
            <a:prstDash val="solid"/>
            <a:round/>
            <a:headEnd len="med" w="med" type="none"/>
            <a:tailEnd len="med" w="med" type="none"/>
          </a:ln>
        </p:spPr>
      </p:cxnSp>
      <p:sp>
        <p:nvSpPr>
          <p:cNvPr id="201" name="Google Shape;201;p23"/>
          <p:cNvSpPr txBox="1"/>
          <p:nvPr/>
        </p:nvSpPr>
        <p:spPr>
          <a:xfrm>
            <a:off x="1728000" y="2100525"/>
            <a:ext cx="82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Roboto"/>
                <a:ea typeface="Roboto"/>
                <a:cs typeface="Roboto"/>
                <a:sym typeface="Roboto"/>
              </a:rPr>
              <a:t>5.32 cm</a:t>
            </a:r>
            <a:endParaRPr>
              <a:solidFill>
                <a:srgbClr val="FF0000"/>
              </a:solidFill>
              <a:latin typeface="Roboto"/>
              <a:ea typeface="Roboto"/>
              <a:cs typeface="Roboto"/>
              <a:sym typeface="Roboto"/>
            </a:endParaRPr>
          </a:p>
        </p:txBody>
      </p:sp>
      <p:sp>
        <p:nvSpPr>
          <p:cNvPr id="202" name="Google Shape;202;p23"/>
          <p:cNvSpPr txBox="1"/>
          <p:nvPr/>
        </p:nvSpPr>
        <p:spPr>
          <a:xfrm>
            <a:off x="2853350" y="3246575"/>
            <a:ext cx="82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Roboto"/>
                <a:ea typeface="Roboto"/>
                <a:cs typeface="Roboto"/>
                <a:sym typeface="Roboto"/>
              </a:rPr>
              <a:t>9.33 </a:t>
            </a:r>
            <a:r>
              <a:rPr lang="en">
                <a:solidFill>
                  <a:srgbClr val="FF0000"/>
                </a:solidFill>
                <a:latin typeface="Roboto"/>
                <a:ea typeface="Roboto"/>
                <a:cs typeface="Roboto"/>
                <a:sym typeface="Roboto"/>
              </a:rPr>
              <a:t>cm</a:t>
            </a:r>
            <a:endParaRPr>
              <a:solidFill>
                <a:srgbClr val="FF0000"/>
              </a:solidFill>
              <a:latin typeface="Roboto"/>
              <a:ea typeface="Roboto"/>
              <a:cs typeface="Roboto"/>
              <a:sym typeface="Roboto"/>
            </a:endParaRPr>
          </a:p>
        </p:txBody>
      </p:sp>
      <p:sp>
        <p:nvSpPr>
          <p:cNvPr id="203" name="Google Shape;203;p23"/>
          <p:cNvSpPr txBox="1"/>
          <p:nvPr/>
        </p:nvSpPr>
        <p:spPr>
          <a:xfrm>
            <a:off x="5871100" y="3115175"/>
            <a:ext cx="82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Roboto"/>
                <a:ea typeface="Roboto"/>
                <a:cs typeface="Roboto"/>
                <a:sym typeface="Roboto"/>
              </a:rPr>
              <a:t>9.91</a:t>
            </a:r>
            <a:r>
              <a:rPr lang="en">
                <a:solidFill>
                  <a:srgbClr val="FF0000"/>
                </a:solidFill>
                <a:latin typeface="Roboto"/>
                <a:ea typeface="Roboto"/>
                <a:cs typeface="Roboto"/>
                <a:sym typeface="Roboto"/>
              </a:rPr>
              <a:t> cm</a:t>
            </a:r>
            <a:endParaRPr>
              <a:solidFill>
                <a:srgbClr val="FF0000"/>
              </a:solidFill>
              <a:latin typeface="Roboto"/>
              <a:ea typeface="Roboto"/>
              <a:cs typeface="Roboto"/>
              <a:sym typeface="Roboto"/>
            </a:endParaRPr>
          </a:p>
        </p:txBody>
      </p:sp>
      <p:pic>
        <p:nvPicPr>
          <p:cNvPr id="204" name="Google Shape;204;p23"/>
          <p:cNvPicPr preferRelativeResize="0"/>
          <p:nvPr/>
        </p:nvPicPr>
        <p:blipFill rotWithShape="1">
          <a:blip r:embed="rId4">
            <a:alphaModFix/>
          </a:blip>
          <a:srcRect b="2762" l="13918" r="12242" t="11723"/>
          <a:stretch/>
        </p:blipFill>
        <p:spPr>
          <a:xfrm>
            <a:off x="972450" y="153000"/>
            <a:ext cx="7199109" cy="4558974"/>
          </a:xfrm>
          <a:prstGeom prst="rect">
            <a:avLst/>
          </a:prstGeom>
          <a:noFill/>
          <a:ln>
            <a:noFill/>
          </a:ln>
        </p:spPr>
      </p:pic>
      <p:pic>
        <p:nvPicPr>
          <p:cNvPr id="205" name="Google Shape;205;p23"/>
          <p:cNvPicPr preferRelativeResize="0"/>
          <p:nvPr/>
        </p:nvPicPr>
        <p:blipFill rotWithShape="1">
          <a:blip r:embed="rId5">
            <a:alphaModFix/>
          </a:blip>
          <a:srcRect b="4712" l="13969" r="12775" t="11731"/>
          <a:stretch/>
        </p:blipFill>
        <p:spPr>
          <a:xfrm>
            <a:off x="980401" y="173363"/>
            <a:ext cx="7243950" cy="451824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par>
                                <p:cTn fill="hold" nodeType="with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par>
                                <p:cTn fill="hold" nodeType="with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93"/>
                                        </p:tgtEl>
                                      </p:cBhvr>
                                    </p:animEffect>
                                    <p:set>
                                      <p:cBhvr>
                                        <p:cTn dur="1" fill="hold">
                                          <p:stCondLst>
                                            <p:cond delay="1000"/>
                                          </p:stCondLst>
                                        </p:cTn>
                                        <p:tgtEl>
                                          <p:spTgt spid="19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94"/>
                                        </p:tgtEl>
                                      </p:cBhvr>
                                    </p:animEffect>
                                    <p:set>
                                      <p:cBhvr>
                                        <p:cTn dur="1" fill="hold">
                                          <p:stCondLst>
                                            <p:cond delay="1000"/>
                                          </p:stCondLst>
                                        </p:cTn>
                                        <p:tgtEl>
                                          <p:spTgt spid="19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95"/>
                                        </p:tgtEl>
                                      </p:cBhvr>
                                    </p:animEffect>
                                    <p:set>
                                      <p:cBhvr>
                                        <p:cTn dur="1" fill="hold">
                                          <p:stCondLst>
                                            <p:cond delay="1000"/>
                                          </p:stCondLst>
                                        </p:cTn>
                                        <p:tgtEl>
                                          <p:spTgt spid="19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96"/>
                                        </p:tgtEl>
                                      </p:cBhvr>
                                    </p:animEffect>
                                    <p:set>
                                      <p:cBhvr>
                                        <p:cTn dur="1" fill="hold">
                                          <p:stCondLst>
                                            <p:cond delay="1000"/>
                                          </p:stCondLst>
                                        </p:cTn>
                                        <p:tgtEl>
                                          <p:spTgt spid="19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97"/>
                                        </p:tgtEl>
                                      </p:cBhvr>
                                    </p:animEffect>
                                    <p:set>
                                      <p:cBhvr>
                                        <p:cTn dur="1" fill="hold">
                                          <p:stCondLst>
                                            <p:cond delay="1000"/>
                                          </p:stCondLst>
                                        </p:cTn>
                                        <p:tgtEl>
                                          <p:spTgt spid="19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98"/>
                                        </p:tgtEl>
                                      </p:cBhvr>
                                    </p:animEffect>
                                    <p:set>
                                      <p:cBhvr>
                                        <p:cTn dur="1" fill="hold">
                                          <p:stCondLst>
                                            <p:cond delay="1000"/>
                                          </p:stCondLst>
                                        </p:cTn>
                                        <p:tgtEl>
                                          <p:spTgt spid="19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99"/>
                                        </p:tgtEl>
                                      </p:cBhvr>
                                    </p:animEffect>
                                    <p:set>
                                      <p:cBhvr>
                                        <p:cTn dur="1" fill="hold">
                                          <p:stCondLst>
                                            <p:cond delay="1000"/>
                                          </p:stCondLst>
                                        </p:cTn>
                                        <p:tgtEl>
                                          <p:spTgt spid="19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01"/>
                                        </p:tgtEl>
                                      </p:cBhvr>
                                    </p:animEffect>
                                    <p:set>
                                      <p:cBhvr>
                                        <p:cTn dur="1" fill="hold">
                                          <p:stCondLst>
                                            <p:cond delay="1000"/>
                                          </p:stCondLst>
                                        </p:cTn>
                                        <p:tgtEl>
                                          <p:spTgt spid="20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02"/>
                                        </p:tgtEl>
                                      </p:cBhvr>
                                    </p:animEffect>
                                    <p:set>
                                      <p:cBhvr>
                                        <p:cTn dur="1" fill="hold">
                                          <p:stCondLst>
                                            <p:cond delay="1000"/>
                                          </p:stCondLst>
                                        </p:cTn>
                                        <p:tgtEl>
                                          <p:spTgt spid="20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03"/>
                                        </p:tgtEl>
                                      </p:cBhvr>
                                    </p:animEffect>
                                    <p:set>
                                      <p:cBhvr>
                                        <p:cTn dur="1" fill="hold">
                                          <p:stCondLst>
                                            <p:cond delay="1000"/>
                                          </p:stCondLst>
                                        </p:cTn>
                                        <p:tgtEl>
                                          <p:spTgt spid="20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00"/>
                                        </p:tgtEl>
                                      </p:cBhvr>
                                    </p:animEffect>
                                    <p:set>
                                      <p:cBhvr>
                                        <p:cTn dur="1" fill="hold">
                                          <p:stCondLst>
                                            <p:cond delay="1000"/>
                                          </p:stCondLst>
                                        </p:cTn>
                                        <p:tgtEl>
                                          <p:spTgt spid="20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92"/>
                                        </p:tgtEl>
                                      </p:cBhvr>
                                    </p:animEffect>
                                    <p:set>
                                      <p:cBhvr>
                                        <p:cTn dur="1" fill="hold">
                                          <p:stCondLst>
                                            <p:cond delay="1000"/>
                                          </p:stCondLst>
                                        </p:cTn>
                                        <p:tgtEl>
                                          <p:spTgt spid="19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04"/>
                                        </p:tgtEl>
                                      </p:cBhvr>
                                    </p:animEffect>
                                    <p:set>
                                      <p:cBhvr>
                                        <p:cTn dur="1" fill="hold">
                                          <p:stCondLst>
                                            <p:cond delay="1000"/>
                                          </p:stCondLst>
                                        </p:cTn>
                                        <p:tgtEl>
                                          <p:spTgt spid="20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122"/>
          <p:cNvSpPr txBox="1"/>
          <p:nvPr>
            <p:ph type="title"/>
          </p:nvPr>
        </p:nvSpPr>
        <p:spPr>
          <a:xfrm>
            <a:off x="702400" y="4681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Optical Design</a:t>
            </a:r>
            <a:endParaRPr/>
          </a:p>
        </p:txBody>
      </p:sp>
      <p:sp>
        <p:nvSpPr>
          <p:cNvPr id="1427" name="Google Shape;1427;p1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28" name="Google Shape;1428;p122"/>
          <p:cNvPicPr preferRelativeResize="0"/>
          <p:nvPr/>
        </p:nvPicPr>
        <p:blipFill rotWithShape="1">
          <a:blip r:embed="rId3">
            <a:alphaModFix/>
          </a:blip>
          <a:srcRect b="4296" l="28292" r="17391" t="27616"/>
          <a:stretch/>
        </p:blipFill>
        <p:spPr>
          <a:xfrm>
            <a:off x="2257913" y="1403013"/>
            <a:ext cx="4499226" cy="3199924"/>
          </a:xfrm>
          <a:prstGeom prst="rect">
            <a:avLst/>
          </a:prstGeom>
          <a:noFill/>
          <a:ln>
            <a:noFill/>
          </a:ln>
        </p:spPr>
      </p:pic>
      <p:cxnSp>
        <p:nvCxnSpPr>
          <p:cNvPr id="1429" name="Google Shape;1429;p122"/>
          <p:cNvCxnSpPr>
            <a:stCxn id="1430" idx="2"/>
          </p:cNvCxnSpPr>
          <p:nvPr/>
        </p:nvCxnSpPr>
        <p:spPr>
          <a:xfrm>
            <a:off x="1562325" y="2256425"/>
            <a:ext cx="1240200" cy="1169100"/>
          </a:xfrm>
          <a:prstGeom prst="straightConnector1">
            <a:avLst/>
          </a:prstGeom>
          <a:noFill/>
          <a:ln cap="flat" cmpd="sng" w="28575">
            <a:solidFill>
              <a:srgbClr val="FF0000"/>
            </a:solidFill>
            <a:prstDash val="solid"/>
            <a:round/>
            <a:headEnd len="med" w="med" type="none"/>
            <a:tailEnd len="med" w="med" type="triangle"/>
          </a:ln>
        </p:spPr>
      </p:cxnSp>
      <p:sp>
        <p:nvSpPr>
          <p:cNvPr id="1430" name="Google Shape;1430;p122"/>
          <p:cNvSpPr txBox="1"/>
          <p:nvPr/>
        </p:nvSpPr>
        <p:spPr>
          <a:xfrm>
            <a:off x="1147875" y="1856225"/>
            <a:ext cx="828900" cy="4002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Window</a:t>
            </a:r>
            <a:endParaRPr>
              <a:solidFill>
                <a:schemeClr val="dk1"/>
              </a:solidFill>
              <a:latin typeface="Roboto"/>
              <a:ea typeface="Roboto"/>
              <a:cs typeface="Roboto"/>
              <a:sym typeface="Roboto"/>
            </a:endParaRPr>
          </a:p>
        </p:txBody>
      </p:sp>
      <p:sp>
        <p:nvSpPr>
          <p:cNvPr id="1431" name="Google Shape;1431;p122"/>
          <p:cNvSpPr txBox="1"/>
          <p:nvPr/>
        </p:nvSpPr>
        <p:spPr>
          <a:xfrm>
            <a:off x="85925" y="4441225"/>
            <a:ext cx="1514100" cy="615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Longwave &amp; Bandpass Filters</a:t>
            </a:r>
            <a:endParaRPr>
              <a:solidFill>
                <a:schemeClr val="dk1"/>
              </a:solidFill>
              <a:latin typeface="Roboto"/>
              <a:ea typeface="Roboto"/>
              <a:cs typeface="Roboto"/>
              <a:sym typeface="Roboto"/>
            </a:endParaRPr>
          </a:p>
        </p:txBody>
      </p:sp>
      <p:cxnSp>
        <p:nvCxnSpPr>
          <p:cNvPr id="1432" name="Google Shape;1432;p122"/>
          <p:cNvCxnSpPr>
            <a:stCxn id="1431" idx="3"/>
          </p:cNvCxnSpPr>
          <p:nvPr/>
        </p:nvCxnSpPr>
        <p:spPr>
          <a:xfrm flipH="1" rot="10800000">
            <a:off x="1600025" y="3801325"/>
            <a:ext cx="1288500" cy="947700"/>
          </a:xfrm>
          <a:prstGeom prst="straightConnector1">
            <a:avLst/>
          </a:prstGeom>
          <a:noFill/>
          <a:ln cap="flat" cmpd="sng" w="28575">
            <a:solidFill>
              <a:srgbClr val="FF0000"/>
            </a:solidFill>
            <a:prstDash val="solid"/>
            <a:round/>
            <a:headEnd len="med" w="med" type="none"/>
            <a:tailEnd len="med" w="med" type="triangle"/>
          </a:ln>
        </p:spPr>
      </p:cxnSp>
      <p:grpSp>
        <p:nvGrpSpPr>
          <p:cNvPr id="1433" name="Google Shape;1433;p122"/>
          <p:cNvGrpSpPr/>
          <p:nvPr/>
        </p:nvGrpSpPr>
        <p:grpSpPr>
          <a:xfrm>
            <a:off x="1567850" y="2958375"/>
            <a:ext cx="912600" cy="621000"/>
            <a:chOff x="204025" y="3003625"/>
            <a:chExt cx="912600" cy="621000"/>
          </a:xfrm>
        </p:grpSpPr>
        <p:cxnSp>
          <p:nvCxnSpPr>
            <p:cNvPr id="1434" name="Google Shape;1434;p122"/>
            <p:cNvCxnSpPr/>
            <p:nvPr/>
          </p:nvCxnSpPr>
          <p:spPr>
            <a:xfrm flipH="1" rot="10800000">
              <a:off x="204025" y="3302350"/>
              <a:ext cx="912600" cy="107100"/>
            </a:xfrm>
            <a:prstGeom prst="straightConnector1">
              <a:avLst/>
            </a:prstGeom>
            <a:noFill/>
            <a:ln cap="flat" cmpd="sng" w="28575">
              <a:solidFill>
                <a:schemeClr val="accent6"/>
              </a:solidFill>
              <a:prstDash val="solid"/>
              <a:round/>
              <a:headEnd len="med" w="med" type="none"/>
              <a:tailEnd len="med" w="med" type="triangle"/>
            </a:ln>
          </p:spPr>
        </p:cxnSp>
        <p:cxnSp>
          <p:nvCxnSpPr>
            <p:cNvPr id="1435" name="Google Shape;1435;p122"/>
            <p:cNvCxnSpPr/>
            <p:nvPr/>
          </p:nvCxnSpPr>
          <p:spPr>
            <a:xfrm flipH="1" rot="10800000">
              <a:off x="204025" y="3410425"/>
              <a:ext cx="912600" cy="107100"/>
            </a:xfrm>
            <a:prstGeom prst="straightConnector1">
              <a:avLst/>
            </a:prstGeom>
            <a:noFill/>
            <a:ln cap="flat" cmpd="sng" w="28575">
              <a:solidFill>
                <a:schemeClr val="accent6"/>
              </a:solidFill>
              <a:prstDash val="solid"/>
              <a:round/>
              <a:headEnd len="med" w="med" type="none"/>
              <a:tailEnd len="med" w="med" type="triangle"/>
            </a:ln>
          </p:spPr>
        </p:cxnSp>
        <p:cxnSp>
          <p:nvCxnSpPr>
            <p:cNvPr id="1436" name="Google Shape;1436;p122"/>
            <p:cNvCxnSpPr/>
            <p:nvPr/>
          </p:nvCxnSpPr>
          <p:spPr>
            <a:xfrm flipH="1" rot="10800000">
              <a:off x="204025" y="3517525"/>
              <a:ext cx="912600" cy="107100"/>
            </a:xfrm>
            <a:prstGeom prst="straightConnector1">
              <a:avLst/>
            </a:prstGeom>
            <a:noFill/>
            <a:ln cap="flat" cmpd="sng" w="28575">
              <a:solidFill>
                <a:schemeClr val="accent6"/>
              </a:solidFill>
              <a:prstDash val="solid"/>
              <a:round/>
              <a:headEnd len="med" w="med" type="none"/>
              <a:tailEnd len="med" w="med" type="triangle"/>
            </a:ln>
          </p:spPr>
        </p:cxnSp>
        <p:sp>
          <p:nvSpPr>
            <p:cNvPr id="1437" name="Google Shape;1437;p122"/>
            <p:cNvSpPr txBox="1"/>
            <p:nvPr/>
          </p:nvSpPr>
          <p:spPr>
            <a:xfrm>
              <a:off x="204025" y="3003625"/>
              <a:ext cx="61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obster"/>
                  <a:ea typeface="Lobster"/>
                  <a:cs typeface="Lobster"/>
                  <a:sym typeface="Lobster"/>
                </a:rPr>
                <a:t>Light</a:t>
              </a:r>
              <a:endParaRPr>
                <a:solidFill>
                  <a:schemeClr val="dk1"/>
                </a:solidFill>
                <a:latin typeface="Lobster"/>
                <a:ea typeface="Lobster"/>
                <a:cs typeface="Lobster"/>
                <a:sym typeface="Lobster"/>
              </a:endParaRPr>
            </a:p>
          </p:txBody>
        </p:sp>
      </p:grpSp>
      <p:cxnSp>
        <p:nvCxnSpPr>
          <p:cNvPr id="1438" name="Google Shape;1438;p122"/>
          <p:cNvCxnSpPr/>
          <p:nvPr/>
        </p:nvCxnSpPr>
        <p:spPr>
          <a:xfrm rot="10800000">
            <a:off x="3777350" y="2330075"/>
            <a:ext cx="1409100" cy="633600"/>
          </a:xfrm>
          <a:prstGeom prst="straightConnector1">
            <a:avLst/>
          </a:prstGeom>
          <a:noFill/>
          <a:ln cap="flat" cmpd="sng" w="28575">
            <a:solidFill>
              <a:schemeClr val="accent6"/>
            </a:solidFill>
            <a:prstDash val="solid"/>
            <a:round/>
            <a:headEnd len="med" w="med" type="none"/>
            <a:tailEnd len="med" w="med" type="triangle"/>
          </a:ln>
        </p:spPr>
      </p:cxnSp>
      <p:sp>
        <p:nvSpPr>
          <p:cNvPr id="1439" name="Google Shape;1439;p122"/>
          <p:cNvSpPr txBox="1"/>
          <p:nvPr/>
        </p:nvSpPr>
        <p:spPr>
          <a:xfrm>
            <a:off x="6845000" y="4441225"/>
            <a:ext cx="624300" cy="400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OAP</a:t>
            </a:r>
            <a:endParaRPr>
              <a:solidFill>
                <a:schemeClr val="dk1"/>
              </a:solidFill>
              <a:latin typeface="Roboto"/>
              <a:ea typeface="Roboto"/>
              <a:cs typeface="Roboto"/>
              <a:sym typeface="Roboto"/>
            </a:endParaRPr>
          </a:p>
        </p:txBody>
      </p:sp>
      <p:cxnSp>
        <p:nvCxnSpPr>
          <p:cNvPr id="1440" name="Google Shape;1440;p122"/>
          <p:cNvCxnSpPr>
            <a:stCxn id="1439" idx="1"/>
          </p:cNvCxnSpPr>
          <p:nvPr/>
        </p:nvCxnSpPr>
        <p:spPr>
          <a:xfrm rot="10800000">
            <a:off x="5519300" y="3027925"/>
            <a:ext cx="1325700" cy="1613400"/>
          </a:xfrm>
          <a:prstGeom prst="straightConnector1">
            <a:avLst/>
          </a:prstGeom>
          <a:noFill/>
          <a:ln cap="flat" cmpd="sng" w="28575">
            <a:solidFill>
              <a:srgbClr val="FF0000"/>
            </a:solidFill>
            <a:prstDash val="solid"/>
            <a:round/>
            <a:headEnd len="med" w="med" type="none"/>
            <a:tailEnd len="med" w="med" type="triangle"/>
          </a:ln>
        </p:spPr>
      </p:cxnSp>
      <p:sp>
        <p:nvSpPr>
          <p:cNvPr id="1441" name="Google Shape;1441;p122"/>
          <p:cNvSpPr txBox="1"/>
          <p:nvPr/>
        </p:nvSpPr>
        <p:spPr>
          <a:xfrm>
            <a:off x="7104750" y="3652450"/>
            <a:ext cx="1367700" cy="400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Optical Bench</a:t>
            </a:r>
            <a:endParaRPr>
              <a:solidFill>
                <a:schemeClr val="dk1"/>
              </a:solidFill>
              <a:latin typeface="Roboto"/>
              <a:ea typeface="Roboto"/>
              <a:cs typeface="Roboto"/>
              <a:sym typeface="Roboto"/>
            </a:endParaRPr>
          </a:p>
        </p:txBody>
      </p:sp>
      <p:sp>
        <p:nvSpPr>
          <p:cNvPr id="1442" name="Google Shape;1442;p122"/>
          <p:cNvSpPr txBox="1"/>
          <p:nvPr/>
        </p:nvSpPr>
        <p:spPr>
          <a:xfrm>
            <a:off x="4250550" y="528075"/>
            <a:ext cx="3315300" cy="831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Photodiode block (replaced w/ reference sphere during interferometry alignment)</a:t>
            </a:r>
            <a:endParaRPr>
              <a:solidFill>
                <a:schemeClr val="dk1"/>
              </a:solidFill>
              <a:latin typeface="Roboto"/>
              <a:ea typeface="Roboto"/>
              <a:cs typeface="Roboto"/>
              <a:sym typeface="Roboto"/>
            </a:endParaRPr>
          </a:p>
        </p:txBody>
      </p:sp>
      <p:cxnSp>
        <p:nvCxnSpPr>
          <p:cNvPr id="1443" name="Google Shape;1443;p122"/>
          <p:cNvCxnSpPr>
            <a:stCxn id="1441" idx="0"/>
          </p:cNvCxnSpPr>
          <p:nvPr/>
        </p:nvCxnSpPr>
        <p:spPr>
          <a:xfrm rot="10800000">
            <a:off x="5959500" y="2877850"/>
            <a:ext cx="1829100" cy="774600"/>
          </a:xfrm>
          <a:prstGeom prst="straightConnector1">
            <a:avLst/>
          </a:prstGeom>
          <a:noFill/>
          <a:ln cap="flat" cmpd="sng" w="28575">
            <a:solidFill>
              <a:srgbClr val="FF0000"/>
            </a:solidFill>
            <a:prstDash val="solid"/>
            <a:round/>
            <a:headEnd len="med" w="med" type="none"/>
            <a:tailEnd len="med" w="med" type="triangle"/>
          </a:ln>
        </p:spPr>
      </p:cxnSp>
      <p:cxnSp>
        <p:nvCxnSpPr>
          <p:cNvPr id="1444" name="Google Shape;1444;p122"/>
          <p:cNvCxnSpPr>
            <a:stCxn id="1442" idx="2"/>
          </p:cNvCxnSpPr>
          <p:nvPr/>
        </p:nvCxnSpPr>
        <p:spPr>
          <a:xfrm flipH="1">
            <a:off x="3704700" y="1359375"/>
            <a:ext cx="2203500" cy="734400"/>
          </a:xfrm>
          <a:prstGeom prst="straightConnector1">
            <a:avLst/>
          </a:prstGeom>
          <a:noFill/>
          <a:ln cap="flat" cmpd="sng" w="28575">
            <a:solidFill>
              <a:srgbClr val="FF0000"/>
            </a:solidFill>
            <a:prstDash val="solid"/>
            <a:round/>
            <a:headEnd len="med" w="med" type="none"/>
            <a:tailEnd len="med" w="med" type="triangle"/>
          </a:ln>
        </p:spPr>
      </p:cxnSp>
      <p:sp>
        <p:nvSpPr>
          <p:cNvPr id="1445" name="Google Shape;1445;p122"/>
          <p:cNvSpPr txBox="1"/>
          <p:nvPr/>
        </p:nvSpPr>
        <p:spPr>
          <a:xfrm>
            <a:off x="3253625" y="4646575"/>
            <a:ext cx="2126100" cy="4002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Rectangular </a:t>
            </a:r>
            <a:r>
              <a:rPr lang="en">
                <a:solidFill>
                  <a:schemeClr val="dk1"/>
                </a:solidFill>
                <a:latin typeface="Roboto"/>
                <a:ea typeface="Roboto"/>
                <a:cs typeface="Roboto"/>
                <a:sym typeface="Roboto"/>
              </a:rPr>
              <a:t>Aperture</a:t>
            </a:r>
            <a:endParaRPr>
              <a:solidFill>
                <a:schemeClr val="dk1"/>
              </a:solidFill>
              <a:latin typeface="Roboto"/>
              <a:ea typeface="Roboto"/>
              <a:cs typeface="Roboto"/>
              <a:sym typeface="Roboto"/>
            </a:endParaRPr>
          </a:p>
        </p:txBody>
      </p:sp>
      <p:cxnSp>
        <p:nvCxnSpPr>
          <p:cNvPr id="1446" name="Google Shape;1446;p122"/>
          <p:cNvCxnSpPr>
            <a:stCxn id="1445" idx="0"/>
          </p:cNvCxnSpPr>
          <p:nvPr/>
        </p:nvCxnSpPr>
        <p:spPr>
          <a:xfrm rot="10800000">
            <a:off x="3683075" y="3199975"/>
            <a:ext cx="633600" cy="1446600"/>
          </a:xfrm>
          <a:prstGeom prst="straightConnector1">
            <a:avLst/>
          </a:prstGeom>
          <a:noFill/>
          <a:ln cap="flat" cmpd="sng" w="28575">
            <a:solidFill>
              <a:srgbClr val="FF0000"/>
            </a:solidFill>
            <a:prstDash val="solid"/>
            <a:round/>
            <a:headEnd len="med" w="med" type="none"/>
            <a:tailEnd len="med" w="med" type="triangle"/>
          </a:ln>
        </p:spPr>
      </p:cxnSp>
      <p:sp>
        <p:nvSpPr>
          <p:cNvPr id="1447" name="Google Shape;1447;p122"/>
          <p:cNvSpPr txBox="1"/>
          <p:nvPr/>
        </p:nvSpPr>
        <p:spPr>
          <a:xfrm>
            <a:off x="7010175" y="2305813"/>
            <a:ext cx="1367700" cy="400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15um Pinhole</a:t>
            </a:r>
            <a:endParaRPr>
              <a:solidFill>
                <a:schemeClr val="dk1"/>
              </a:solidFill>
              <a:latin typeface="Roboto"/>
              <a:ea typeface="Roboto"/>
              <a:cs typeface="Roboto"/>
              <a:sym typeface="Roboto"/>
            </a:endParaRPr>
          </a:p>
        </p:txBody>
      </p:sp>
      <p:cxnSp>
        <p:nvCxnSpPr>
          <p:cNvPr id="1448" name="Google Shape;1448;p122"/>
          <p:cNvCxnSpPr/>
          <p:nvPr/>
        </p:nvCxnSpPr>
        <p:spPr>
          <a:xfrm rot="10800000">
            <a:off x="3833575" y="2276413"/>
            <a:ext cx="3160500" cy="229500"/>
          </a:xfrm>
          <a:prstGeom prst="straightConnector1">
            <a:avLst/>
          </a:prstGeom>
          <a:noFill/>
          <a:ln cap="flat" cmpd="sng" w="28575">
            <a:solidFill>
              <a:srgbClr val="FF0000"/>
            </a:solidFill>
            <a:prstDash val="solid"/>
            <a:round/>
            <a:headEnd len="med" w="med" type="none"/>
            <a:tailEnd len="med" w="med" type="triangle"/>
          </a:ln>
        </p:spPr>
      </p:cxnSp>
      <p:cxnSp>
        <p:nvCxnSpPr>
          <p:cNvPr id="1449" name="Google Shape;1449;p122"/>
          <p:cNvCxnSpPr/>
          <p:nvPr/>
        </p:nvCxnSpPr>
        <p:spPr>
          <a:xfrm flipH="1" rot="10800000">
            <a:off x="3672400" y="2942300"/>
            <a:ext cx="1514100" cy="193200"/>
          </a:xfrm>
          <a:prstGeom prst="straightConnector1">
            <a:avLst/>
          </a:prstGeom>
          <a:noFill/>
          <a:ln cap="flat" cmpd="sng" w="28575">
            <a:solidFill>
              <a:schemeClr val="accent6"/>
            </a:solidFill>
            <a:prstDash val="solid"/>
            <a:round/>
            <a:headEnd len="med" w="med" type="none"/>
            <a:tailEnd len="med" w="med" type="none"/>
          </a:ln>
        </p:spPr>
      </p:cxn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sp>
        <p:nvSpPr>
          <p:cNvPr id="1454" name="Google Shape;1454;p123"/>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Risks		      </a:t>
            </a:r>
            <a:r>
              <a:rPr lang="en" sz="1500">
                <a:solidFill>
                  <a:schemeClr val="dk1"/>
                </a:solidFill>
                <a:latin typeface="Roboto"/>
                <a:ea typeface="Roboto"/>
                <a:cs typeface="Roboto"/>
                <a:sym typeface="Roboto"/>
              </a:rPr>
              <a:t> V&amp;V</a:t>
            </a:r>
            <a:r>
              <a:rPr lang="en" sz="1500">
                <a:solidFill>
                  <a:srgbClr val="ADBDC3"/>
                </a:solidFill>
                <a:latin typeface="Roboto"/>
                <a:ea typeface="Roboto"/>
                <a:cs typeface="Roboto"/>
                <a:sym typeface="Roboto"/>
              </a:rPr>
              <a:t>		Planning</a:t>
            </a:r>
            <a:endParaRPr sz="1500">
              <a:solidFill>
                <a:srgbClr val="ADBDC3"/>
              </a:solidFill>
              <a:latin typeface="Roboto"/>
              <a:ea typeface="Roboto"/>
              <a:cs typeface="Roboto"/>
              <a:sym typeface="Roboto"/>
            </a:endParaRPr>
          </a:p>
        </p:txBody>
      </p:sp>
      <p:cxnSp>
        <p:nvCxnSpPr>
          <p:cNvPr id="1455" name="Google Shape;1455;p123"/>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456" name="Google Shape;1456;p123"/>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457" name="Google Shape;1457;p123"/>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458" name="Google Shape;1458;p123"/>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pic>
        <p:nvPicPr>
          <p:cNvPr id="1459" name="Google Shape;1459;p123"/>
          <p:cNvPicPr preferRelativeResize="0"/>
          <p:nvPr/>
        </p:nvPicPr>
        <p:blipFill>
          <a:blip r:embed="rId3">
            <a:alphaModFix/>
          </a:blip>
          <a:stretch>
            <a:fillRect/>
          </a:stretch>
        </p:blipFill>
        <p:spPr>
          <a:xfrm>
            <a:off x="4373175" y="1463913"/>
            <a:ext cx="3596401" cy="2697289"/>
          </a:xfrm>
          <a:prstGeom prst="rect">
            <a:avLst/>
          </a:prstGeom>
          <a:noFill/>
          <a:ln>
            <a:noFill/>
          </a:ln>
        </p:spPr>
      </p:pic>
      <p:sp>
        <p:nvSpPr>
          <p:cNvPr id="1460" name="Google Shape;1460;p12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Ball Alignment Testing - Setup</a:t>
            </a:r>
            <a:endParaRPr/>
          </a:p>
        </p:txBody>
      </p:sp>
      <p:sp>
        <p:nvSpPr>
          <p:cNvPr id="1461" name="Google Shape;1461;p1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62" name="Google Shape;1462;p123"/>
          <p:cNvPicPr preferRelativeResize="0"/>
          <p:nvPr/>
        </p:nvPicPr>
        <p:blipFill>
          <a:blip r:embed="rId4">
            <a:alphaModFix/>
          </a:blip>
          <a:stretch>
            <a:fillRect/>
          </a:stretch>
        </p:blipFill>
        <p:spPr>
          <a:xfrm>
            <a:off x="612050" y="1447075"/>
            <a:ext cx="3596411" cy="2697300"/>
          </a:xfrm>
          <a:prstGeom prst="rect">
            <a:avLst/>
          </a:prstGeom>
          <a:noFill/>
          <a:ln>
            <a:noFill/>
          </a:ln>
        </p:spPr>
      </p:pic>
      <p:cxnSp>
        <p:nvCxnSpPr>
          <p:cNvPr id="1463" name="Google Shape;1463;p123"/>
          <p:cNvCxnSpPr>
            <a:stCxn id="1464" idx="1"/>
          </p:cNvCxnSpPr>
          <p:nvPr/>
        </p:nvCxnSpPr>
        <p:spPr>
          <a:xfrm rot="10800000">
            <a:off x="5847850" y="2543250"/>
            <a:ext cx="2232000" cy="28500"/>
          </a:xfrm>
          <a:prstGeom prst="straightConnector1">
            <a:avLst/>
          </a:prstGeom>
          <a:noFill/>
          <a:ln cap="flat" cmpd="sng" w="28575">
            <a:solidFill>
              <a:srgbClr val="FF0000"/>
            </a:solidFill>
            <a:prstDash val="solid"/>
            <a:round/>
            <a:headEnd len="med" w="med" type="none"/>
            <a:tailEnd len="med" w="med" type="triangle"/>
          </a:ln>
        </p:spPr>
      </p:cxnSp>
      <p:cxnSp>
        <p:nvCxnSpPr>
          <p:cNvPr id="1465" name="Google Shape;1465;p123"/>
          <p:cNvCxnSpPr>
            <a:stCxn id="1466" idx="0"/>
          </p:cNvCxnSpPr>
          <p:nvPr/>
        </p:nvCxnSpPr>
        <p:spPr>
          <a:xfrm flipH="1" rot="10800000">
            <a:off x="5188825" y="3485675"/>
            <a:ext cx="630300" cy="602700"/>
          </a:xfrm>
          <a:prstGeom prst="straightConnector1">
            <a:avLst/>
          </a:prstGeom>
          <a:noFill/>
          <a:ln cap="flat" cmpd="sng" w="28575">
            <a:solidFill>
              <a:srgbClr val="FF0000"/>
            </a:solidFill>
            <a:prstDash val="solid"/>
            <a:round/>
            <a:headEnd len="med" w="med" type="none"/>
            <a:tailEnd len="med" w="med" type="triangle"/>
          </a:ln>
        </p:spPr>
      </p:cxnSp>
      <p:sp>
        <p:nvSpPr>
          <p:cNvPr id="1464" name="Google Shape;1464;p123"/>
          <p:cNvSpPr txBox="1"/>
          <p:nvPr/>
        </p:nvSpPr>
        <p:spPr>
          <a:xfrm>
            <a:off x="8079850" y="2371650"/>
            <a:ext cx="624300" cy="400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OAP</a:t>
            </a:r>
            <a:endParaRPr>
              <a:solidFill>
                <a:schemeClr val="dk1"/>
              </a:solidFill>
              <a:latin typeface="Roboto"/>
              <a:ea typeface="Roboto"/>
              <a:cs typeface="Roboto"/>
              <a:sym typeface="Roboto"/>
            </a:endParaRPr>
          </a:p>
        </p:txBody>
      </p:sp>
      <p:sp>
        <p:nvSpPr>
          <p:cNvPr id="1466" name="Google Shape;1466;p123"/>
          <p:cNvSpPr txBox="1"/>
          <p:nvPr/>
        </p:nvSpPr>
        <p:spPr>
          <a:xfrm>
            <a:off x="4636825" y="4088375"/>
            <a:ext cx="1104000" cy="615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Reference Sphere</a:t>
            </a:r>
            <a:endParaRPr>
              <a:solidFill>
                <a:schemeClr val="dk1"/>
              </a:solidFill>
              <a:latin typeface="Roboto"/>
              <a:ea typeface="Roboto"/>
              <a:cs typeface="Roboto"/>
              <a:sym typeface="Roboto"/>
            </a:endParaRPr>
          </a:p>
        </p:txBody>
      </p:sp>
      <p:cxnSp>
        <p:nvCxnSpPr>
          <p:cNvPr id="1467" name="Google Shape;1467;p123"/>
          <p:cNvCxnSpPr/>
          <p:nvPr/>
        </p:nvCxnSpPr>
        <p:spPr>
          <a:xfrm rot="10800000">
            <a:off x="2093775" y="2491375"/>
            <a:ext cx="726300" cy="1653000"/>
          </a:xfrm>
          <a:prstGeom prst="straightConnector1">
            <a:avLst/>
          </a:prstGeom>
          <a:noFill/>
          <a:ln cap="flat" cmpd="sng" w="28575">
            <a:solidFill>
              <a:srgbClr val="FF0000"/>
            </a:solidFill>
            <a:prstDash val="solid"/>
            <a:round/>
            <a:headEnd len="med" w="med" type="none"/>
            <a:tailEnd len="med" w="med" type="triangle"/>
          </a:ln>
        </p:spPr>
      </p:cxnSp>
      <p:sp>
        <p:nvSpPr>
          <p:cNvPr id="1468" name="Google Shape;1468;p123"/>
          <p:cNvSpPr txBox="1"/>
          <p:nvPr/>
        </p:nvSpPr>
        <p:spPr>
          <a:xfrm>
            <a:off x="2093775" y="4088375"/>
            <a:ext cx="1406700" cy="615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Pellicle attenuator</a:t>
            </a:r>
            <a:endParaRPr>
              <a:solidFill>
                <a:schemeClr val="dk1"/>
              </a:solidFill>
              <a:latin typeface="Roboto"/>
              <a:ea typeface="Roboto"/>
              <a:cs typeface="Roboto"/>
              <a:sym typeface="Roboto"/>
            </a:endParaRPr>
          </a:p>
        </p:txBody>
      </p:sp>
      <p:sp>
        <p:nvSpPr>
          <p:cNvPr id="1469" name="Google Shape;1469;p123"/>
          <p:cNvSpPr txBox="1"/>
          <p:nvPr/>
        </p:nvSpPr>
        <p:spPr>
          <a:xfrm>
            <a:off x="288975" y="4088375"/>
            <a:ext cx="1406700" cy="615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ZYGO interferometer</a:t>
            </a:r>
            <a:endParaRPr>
              <a:solidFill>
                <a:schemeClr val="dk1"/>
              </a:solidFill>
              <a:latin typeface="Roboto"/>
              <a:ea typeface="Roboto"/>
              <a:cs typeface="Roboto"/>
              <a:sym typeface="Roboto"/>
            </a:endParaRPr>
          </a:p>
        </p:txBody>
      </p:sp>
      <p:cxnSp>
        <p:nvCxnSpPr>
          <p:cNvPr id="1470" name="Google Shape;1470;p123"/>
          <p:cNvCxnSpPr>
            <a:stCxn id="1469" idx="0"/>
          </p:cNvCxnSpPr>
          <p:nvPr/>
        </p:nvCxnSpPr>
        <p:spPr>
          <a:xfrm flipH="1" rot="10800000">
            <a:off x="992325" y="2171375"/>
            <a:ext cx="211200" cy="1917000"/>
          </a:xfrm>
          <a:prstGeom prst="straightConnector1">
            <a:avLst/>
          </a:prstGeom>
          <a:noFill/>
          <a:ln cap="flat" cmpd="sng" w="28575">
            <a:solidFill>
              <a:srgbClr val="FF0000"/>
            </a:solidFill>
            <a:prstDash val="solid"/>
            <a:round/>
            <a:headEnd len="med" w="med" type="none"/>
            <a:tailEnd len="med" w="med" type="triangle"/>
          </a:ln>
        </p:spPr>
      </p:cxnSp>
      <p:sp>
        <p:nvSpPr>
          <p:cNvPr id="1471" name="Google Shape;1471;p1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5" name="Shape 1475"/>
        <p:cNvGrpSpPr/>
        <p:nvPr/>
      </p:nvGrpSpPr>
      <p:grpSpPr>
        <a:xfrm>
          <a:off x="0" y="0"/>
          <a:ext cx="0" cy="0"/>
          <a:chOff x="0" y="0"/>
          <a:chExt cx="0" cy="0"/>
        </a:xfrm>
      </p:grpSpPr>
      <p:sp>
        <p:nvSpPr>
          <p:cNvPr id="1476" name="Google Shape;1476;p124"/>
          <p:cNvSpPr txBox="1"/>
          <p:nvPr>
            <p:ph type="title"/>
          </p:nvPr>
        </p:nvSpPr>
        <p:spPr>
          <a:xfrm>
            <a:off x="702400" y="4681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Zernike Coefficients</a:t>
            </a:r>
            <a:endParaRPr/>
          </a:p>
        </p:txBody>
      </p:sp>
      <p:sp>
        <p:nvSpPr>
          <p:cNvPr id="1477" name="Google Shape;1477;p12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Zernike polynomials are used to describe wavefront aberrations of the lens from an ideal spherical shape, which result in refraction errors</a:t>
            </a:r>
            <a:endParaRPr/>
          </a:p>
        </p:txBody>
      </p:sp>
      <p:sp>
        <p:nvSpPr>
          <p:cNvPr id="1478" name="Google Shape;1478;p1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79" name="Google Shape;1479;p124"/>
          <p:cNvPicPr preferRelativeResize="0"/>
          <p:nvPr/>
        </p:nvPicPr>
        <p:blipFill>
          <a:blip r:embed="rId3">
            <a:alphaModFix/>
          </a:blip>
          <a:stretch>
            <a:fillRect/>
          </a:stretch>
        </p:blipFill>
        <p:spPr>
          <a:xfrm>
            <a:off x="5345195" y="2495320"/>
            <a:ext cx="3798799" cy="2250100"/>
          </a:xfrm>
          <a:prstGeom prst="rect">
            <a:avLst/>
          </a:prstGeom>
          <a:noFill/>
          <a:ln>
            <a:noFill/>
          </a:ln>
        </p:spPr>
      </p:pic>
      <p:pic>
        <p:nvPicPr>
          <p:cNvPr id="1480" name="Google Shape;1480;p124"/>
          <p:cNvPicPr preferRelativeResize="0"/>
          <p:nvPr/>
        </p:nvPicPr>
        <p:blipFill>
          <a:blip r:embed="rId4">
            <a:alphaModFix/>
          </a:blip>
          <a:stretch>
            <a:fillRect/>
          </a:stretch>
        </p:blipFill>
        <p:spPr>
          <a:xfrm>
            <a:off x="1748987" y="3692445"/>
            <a:ext cx="1655175" cy="1451055"/>
          </a:xfrm>
          <a:prstGeom prst="rect">
            <a:avLst/>
          </a:prstGeom>
          <a:noFill/>
          <a:ln>
            <a:noFill/>
          </a:ln>
        </p:spPr>
      </p:pic>
      <p:pic>
        <p:nvPicPr>
          <p:cNvPr id="1481" name="Google Shape;1481;p124"/>
          <p:cNvPicPr preferRelativeResize="0"/>
          <p:nvPr/>
        </p:nvPicPr>
        <p:blipFill>
          <a:blip r:embed="rId5">
            <a:alphaModFix/>
          </a:blip>
          <a:stretch>
            <a:fillRect/>
          </a:stretch>
        </p:blipFill>
        <p:spPr>
          <a:xfrm>
            <a:off x="3435087" y="2384175"/>
            <a:ext cx="1771575" cy="1607360"/>
          </a:xfrm>
          <a:prstGeom prst="rect">
            <a:avLst/>
          </a:prstGeom>
          <a:noFill/>
          <a:ln>
            <a:noFill/>
          </a:ln>
        </p:spPr>
      </p:pic>
      <p:pic>
        <p:nvPicPr>
          <p:cNvPr id="1482" name="Google Shape;1482;p124"/>
          <p:cNvPicPr preferRelativeResize="0"/>
          <p:nvPr/>
        </p:nvPicPr>
        <p:blipFill>
          <a:blip r:embed="rId6">
            <a:alphaModFix/>
          </a:blip>
          <a:stretch>
            <a:fillRect/>
          </a:stretch>
        </p:blipFill>
        <p:spPr>
          <a:xfrm>
            <a:off x="62899" y="2367713"/>
            <a:ext cx="1655175" cy="164027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6" name="Shape 1486"/>
        <p:cNvGrpSpPr/>
        <p:nvPr/>
      </p:nvGrpSpPr>
      <p:grpSpPr>
        <a:xfrm>
          <a:off x="0" y="0"/>
          <a:ext cx="0" cy="0"/>
          <a:chOff x="0" y="0"/>
          <a:chExt cx="0" cy="0"/>
        </a:xfrm>
      </p:grpSpPr>
      <p:sp>
        <p:nvSpPr>
          <p:cNvPr id="1487" name="Google Shape;1487;p125"/>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Risks		      </a:t>
            </a:r>
            <a:r>
              <a:rPr lang="en" sz="1500">
                <a:solidFill>
                  <a:schemeClr val="dk1"/>
                </a:solidFill>
                <a:latin typeface="Roboto"/>
                <a:ea typeface="Roboto"/>
                <a:cs typeface="Roboto"/>
                <a:sym typeface="Roboto"/>
              </a:rPr>
              <a:t> V&amp;V</a:t>
            </a:r>
            <a:r>
              <a:rPr lang="en" sz="1500">
                <a:solidFill>
                  <a:srgbClr val="ADBDC3"/>
                </a:solidFill>
                <a:latin typeface="Roboto"/>
                <a:ea typeface="Roboto"/>
                <a:cs typeface="Roboto"/>
                <a:sym typeface="Roboto"/>
              </a:rPr>
              <a:t>		Planning</a:t>
            </a:r>
            <a:endParaRPr sz="1500">
              <a:solidFill>
                <a:srgbClr val="ADBDC3"/>
              </a:solidFill>
              <a:latin typeface="Roboto"/>
              <a:ea typeface="Roboto"/>
              <a:cs typeface="Roboto"/>
              <a:sym typeface="Roboto"/>
            </a:endParaRPr>
          </a:p>
        </p:txBody>
      </p:sp>
      <p:cxnSp>
        <p:nvCxnSpPr>
          <p:cNvPr id="1488" name="Google Shape;1488;p125"/>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489" name="Google Shape;1489;p125"/>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490" name="Google Shape;1490;p125"/>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491" name="Google Shape;1491;p125"/>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1492" name="Google Shape;1492;p125"/>
          <p:cNvSpPr txBox="1"/>
          <p:nvPr>
            <p:ph type="title"/>
          </p:nvPr>
        </p:nvSpPr>
        <p:spPr>
          <a:xfrm>
            <a:off x="652950" y="4478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Ball Alignment Testing - Results</a:t>
            </a:r>
            <a:endParaRPr/>
          </a:p>
        </p:txBody>
      </p:sp>
      <p:sp>
        <p:nvSpPr>
          <p:cNvPr id="1493" name="Google Shape;1493;p125"/>
          <p:cNvSpPr txBox="1"/>
          <p:nvPr>
            <p:ph idx="1" type="body"/>
          </p:nvPr>
        </p:nvSpPr>
        <p:spPr>
          <a:xfrm>
            <a:off x="387900" y="1425400"/>
            <a:ext cx="54363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Were able to drive Zernike Coeff’s down for high </a:t>
            </a:r>
            <a:r>
              <a:rPr lang="en"/>
              <a:t>quality</a:t>
            </a:r>
            <a:r>
              <a:rPr lang="en"/>
              <a:t> images in 3 most important directions</a:t>
            </a:r>
            <a:endParaRPr/>
          </a:p>
          <a:p>
            <a:pPr indent="-342900" lvl="0" marL="457200" rtl="0" algn="l">
              <a:spcBef>
                <a:spcPts val="0"/>
              </a:spcBef>
              <a:spcAft>
                <a:spcPts val="0"/>
              </a:spcAft>
              <a:buSzPts val="1800"/>
              <a:buChar char="●"/>
            </a:pPr>
            <a:r>
              <a:rPr lang="en"/>
              <a:t>Can see trefoil pattern</a:t>
            </a:r>
            <a:endParaRPr/>
          </a:p>
          <a:p>
            <a:pPr indent="-317500" lvl="1" marL="914400" rtl="0" algn="l">
              <a:spcBef>
                <a:spcPts val="0"/>
              </a:spcBef>
              <a:spcAft>
                <a:spcPts val="0"/>
              </a:spcAft>
              <a:buSzPts val="1400"/>
              <a:buChar char="○"/>
            </a:pPr>
            <a:r>
              <a:rPr lang="en"/>
              <a:t>Additional testing 12/1 to determine torque vs. Zernike</a:t>
            </a:r>
            <a:endParaRPr/>
          </a:p>
        </p:txBody>
      </p:sp>
      <p:sp>
        <p:nvSpPr>
          <p:cNvPr id="1494" name="Google Shape;1494;p1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95" name="Google Shape;1495;p125"/>
          <p:cNvPicPr preferRelativeResize="0"/>
          <p:nvPr/>
        </p:nvPicPr>
        <p:blipFill rotWithShape="1">
          <a:blip r:embed="rId3">
            <a:alphaModFix/>
          </a:blip>
          <a:srcRect b="48376" l="45841" r="10952" t="10987"/>
          <a:stretch/>
        </p:blipFill>
        <p:spPr>
          <a:xfrm>
            <a:off x="5890925" y="996950"/>
            <a:ext cx="2641551" cy="1347225"/>
          </a:xfrm>
          <a:prstGeom prst="rect">
            <a:avLst/>
          </a:prstGeom>
          <a:noFill/>
          <a:ln>
            <a:noFill/>
          </a:ln>
        </p:spPr>
      </p:pic>
      <p:pic>
        <p:nvPicPr>
          <p:cNvPr id="1496" name="Google Shape;1496;p125"/>
          <p:cNvPicPr preferRelativeResize="0"/>
          <p:nvPr/>
        </p:nvPicPr>
        <p:blipFill>
          <a:blip r:embed="rId4">
            <a:alphaModFix/>
          </a:blip>
          <a:stretch>
            <a:fillRect/>
          </a:stretch>
        </p:blipFill>
        <p:spPr>
          <a:xfrm>
            <a:off x="5402467" y="2985475"/>
            <a:ext cx="3693483" cy="1827325"/>
          </a:xfrm>
          <a:prstGeom prst="rect">
            <a:avLst/>
          </a:prstGeom>
          <a:noFill/>
          <a:ln>
            <a:noFill/>
          </a:ln>
        </p:spPr>
      </p:pic>
      <p:pic>
        <p:nvPicPr>
          <p:cNvPr id="1497" name="Google Shape;1497;p125"/>
          <p:cNvPicPr preferRelativeResize="0"/>
          <p:nvPr/>
        </p:nvPicPr>
        <p:blipFill>
          <a:blip r:embed="rId5">
            <a:alphaModFix/>
          </a:blip>
          <a:stretch>
            <a:fillRect/>
          </a:stretch>
        </p:blipFill>
        <p:spPr>
          <a:xfrm>
            <a:off x="724375" y="2985475"/>
            <a:ext cx="2641551" cy="1730493"/>
          </a:xfrm>
          <a:prstGeom prst="rect">
            <a:avLst/>
          </a:prstGeom>
          <a:noFill/>
          <a:ln>
            <a:noFill/>
          </a:ln>
        </p:spPr>
      </p:pic>
      <p:sp>
        <p:nvSpPr>
          <p:cNvPr id="1498" name="Google Shape;1498;p1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sp>
        <p:nvSpPr>
          <p:cNvPr id="1503" name="Google Shape;1503;p12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Zernike to Displacement Code</a:t>
            </a:r>
            <a:endParaRPr/>
          </a:p>
        </p:txBody>
      </p:sp>
      <p:sp>
        <p:nvSpPr>
          <p:cNvPr id="1504" name="Google Shape;1504;p126"/>
          <p:cNvSpPr txBox="1"/>
          <p:nvPr>
            <p:ph idx="1" type="body"/>
          </p:nvPr>
        </p:nvSpPr>
        <p:spPr>
          <a:xfrm>
            <a:off x="4971700" y="2716725"/>
            <a:ext cx="3784500" cy="1851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Use existing </a:t>
            </a:r>
            <a:r>
              <a:rPr lang="en"/>
              <a:t>solns</a:t>
            </a:r>
            <a:r>
              <a:rPr lang="en"/>
              <a:t> to be able to determine what displacement is needed from how far from 0 Zernike Coeff’s are</a:t>
            </a:r>
            <a:endParaRPr/>
          </a:p>
        </p:txBody>
      </p:sp>
      <p:sp>
        <p:nvSpPr>
          <p:cNvPr id="1505" name="Google Shape;1505;p1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06" name="Google Shape;1506;p126"/>
          <p:cNvPicPr preferRelativeResize="0"/>
          <p:nvPr/>
        </p:nvPicPr>
        <p:blipFill>
          <a:blip r:embed="rId3">
            <a:alphaModFix/>
          </a:blip>
          <a:stretch>
            <a:fillRect/>
          </a:stretch>
        </p:blipFill>
        <p:spPr>
          <a:xfrm>
            <a:off x="281423" y="1438875"/>
            <a:ext cx="4557124" cy="3339525"/>
          </a:xfrm>
          <a:prstGeom prst="rect">
            <a:avLst/>
          </a:prstGeom>
          <a:noFill/>
          <a:ln>
            <a:noFill/>
          </a:ln>
        </p:spPr>
      </p:pic>
      <p:pic>
        <p:nvPicPr>
          <p:cNvPr id="1507" name="Google Shape;1507;p126"/>
          <p:cNvPicPr preferRelativeResize="0"/>
          <p:nvPr/>
        </p:nvPicPr>
        <p:blipFill>
          <a:blip r:embed="rId4">
            <a:alphaModFix/>
          </a:blip>
          <a:stretch>
            <a:fillRect/>
          </a:stretch>
        </p:blipFill>
        <p:spPr>
          <a:xfrm>
            <a:off x="3568163" y="1326149"/>
            <a:ext cx="5452986" cy="9433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1" name="Shape 1511"/>
        <p:cNvGrpSpPr/>
        <p:nvPr/>
      </p:nvGrpSpPr>
      <p:grpSpPr>
        <a:xfrm>
          <a:off x="0" y="0"/>
          <a:ext cx="0" cy="0"/>
          <a:chOff x="0" y="0"/>
          <a:chExt cx="0" cy="0"/>
        </a:xfrm>
      </p:grpSpPr>
      <p:sp>
        <p:nvSpPr>
          <p:cNvPr id="1512" name="Google Shape;1512;p127"/>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Risks		      </a:t>
            </a:r>
            <a:r>
              <a:rPr lang="en" sz="1500">
                <a:solidFill>
                  <a:schemeClr val="dk1"/>
                </a:solidFill>
                <a:latin typeface="Roboto"/>
                <a:ea typeface="Roboto"/>
                <a:cs typeface="Roboto"/>
                <a:sym typeface="Roboto"/>
              </a:rPr>
              <a:t> V&amp;V</a:t>
            </a:r>
            <a:r>
              <a:rPr lang="en" sz="1500">
                <a:solidFill>
                  <a:srgbClr val="ADBDC3"/>
                </a:solidFill>
                <a:latin typeface="Roboto"/>
                <a:ea typeface="Roboto"/>
                <a:cs typeface="Roboto"/>
                <a:sym typeface="Roboto"/>
              </a:rPr>
              <a:t>		Planning</a:t>
            </a:r>
            <a:endParaRPr sz="1500">
              <a:solidFill>
                <a:srgbClr val="ADBDC3"/>
              </a:solidFill>
              <a:latin typeface="Roboto"/>
              <a:ea typeface="Roboto"/>
              <a:cs typeface="Roboto"/>
              <a:sym typeface="Roboto"/>
            </a:endParaRPr>
          </a:p>
        </p:txBody>
      </p:sp>
      <p:cxnSp>
        <p:nvCxnSpPr>
          <p:cNvPr id="1513" name="Google Shape;1513;p127"/>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514" name="Google Shape;1514;p127"/>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515" name="Google Shape;1515;p127"/>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516" name="Google Shape;1516;p127"/>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1517" name="Google Shape;1517;p127"/>
          <p:cNvSpPr txBox="1"/>
          <p:nvPr>
            <p:ph type="title"/>
          </p:nvPr>
        </p:nvSpPr>
        <p:spPr>
          <a:xfrm>
            <a:off x="675550" y="4482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Tolerancing</a:t>
            </a:r>
            <a:endParaRPr/>
          </a:p>
        </p:txBody>
      </p:sp>
      <p:sp>
        <p:nvSpPr>
          <p:cNvPr id="1518" name="Google Shape;1518;p127"/>
          <p:cNvSpPr txBox="1"/>
          <p:nvPr>
            <p:ph idx="1" type="body"/>
          </p:nvPr>
        </p:nvSpPr>
        <p:spPr>
          <a:xfrm>
            <a:off x="302000" y="1489825"/>
            <a:ext cx="45837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Each Shim corresponds to a distance the reference sphere/photodiode can be moved</a:t>
            </a:r>
            <a:endParaRPr/>
          </a:p>
          <a:p>
            <a:pPr indent="-342900" lvl="0" marL="457200" rtl="0" algn="l">
              <a:spcBef>
                <a:spcPts val="0"/>
              </a:spcBef>
              <a:spcAft>
                <a:spcPts val="0"/>
              </a:spcAft>
              <a:buSzPts val="1800"/>
              <a:buChar char="●"/>
            </a:pPr>
            <a:r>
              <a:rPr lang="en"/>
              <a:t>Zernike vs. distance MATLAB code developed by previous teams, will continue to be updated</a:t>
            </a:r>
            <a:endParaRPr/>
          </a:p>
        </p:txBody>
      </p:sp>
      <p:sp>
        <p:nvSpPr>
          <p:cNvPr id="1519" name="Google Shape;1519;p1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20" name="Google Shape;1520;p127"/>
          <p:cNvPicPr preferRelativeResize="0"/>
          <p:nvPr/>
        </p:nvPicPr>
        <p:blipFill>
          <a:blip r:embed="rId3">
            <a:alphaModFix/>
          </a:blip>
          <a:stretch>
            <a:fillRect/>
          </a:stretch>
        </p:blipFill>
        <p:spPr>
          <a:xfrm>
            <a:off x="4947543" y="1328825"/>
            <a:ext cx="4073606" cy="3334400"/>
          </a:xfrm>
          <a:prstGeom prst="rect">
            <a:avLst/>
          </a:prstGeom>
          <a:noFill/>
          <a:ln>
            <a:noFill/>
          </a:ln>
        </p:spPr>
      </p:pic>
      <p:sp>
        <p:nvSpPr>
          <p:cNvPr id="1521" name="Google Shape;1521;p1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5" name="Shape 1525"/>
        <p:cNvGrpSpPr/>
        <p:nvPr/>
      </p:nvGrpSpPr>
      <p:grpSpPr>
        <a:xfrm>
          <a:off x="0" y="0"/>
          <a:ext cx="0" cy="0"/>
          <a:chOff x="0" y="0"/>
          <a:chExt cx="0" cy="0"/>
        </a:xfrm>
      </p:grpSpPr>
      <p:sp>
        <p:nvSpPr>
          <p:cNvPr id="1526" name="Google Shape;1526;p128"/>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Risks		      </a:t>
            </a:r>
            <a:r>
              <a:rPr lang="en" sz="1500">
                <a:solidFill>
                  <a:schemeClr val="dk1"/>
                </a:solidFill>
                <a:latin typeface="Roboto"/>
                <a:ea typeface="Roboto"/>
                <a:cs typeface="Roboto"/>
                <a:sym typeface="Roboto"/>
              </a:rPr>
              <a:t> V&amp;V</a:t>
            </a:r>
            <a:r>
              <a:rPr lang="en" sz="1500">
                <a:solidFill>
                  <a:srgbClr val="ADBDC3"/>
                </a:solidFill>
                <a:latin typeface="Roboto"/>
                <a:ea typeface="Roboto"/>
                <a:cs typeface="Roboto"/>
                <a:sym typeface="Roboto"/>
              </a:rPr>
              <a:t>		Planning</a:t>
            </a:r>
            <a:endParaRPr sz="1500">
              <a:solidFill>
                <a:srgbClr val="ADBDC3"/>
              </a:solidFill>
              <a:latin typeface="Roboto"/>
              <a:ea typeface="Roboto"/>
              <a:cs typeface="Roboto"/>
              <a:sym typeface="Roboto"/>
            </a:endParaRPr>
          </a:p>
        </p:txBody>
      </p:sp>
      <p:cxnSp>
        <p:nvCxnSpPr>
          <p:cNvPr id="1527" name="Google Shape;1527;p128"/>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528" name="Google Shape;1528;p128"/>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529" name="Google Shape;1529;p128"/>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530" name="Google Shape;1530;p128"/>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1531" name="Google Shape;1531;p128"/>
          <p:cNvSpPr txBox="1"/>
          <p:nvPr>
            <p:ph type="title"/>
          </p:nvPr>
        </p:nvSpPr>
        <p:spPr>
          <a:xfrm>
            <a:off x="661175" y="458025"/>
            <a:ext cx="80949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Tolerancing (Continued)</a:t>
            </a:r>
            <a:endParaRPr/>
          </a:p>
        </p:txBody>
      </p:sp>
      <p:sp>
        <p:nvSpPr>
          <p:cNvPr id="1532" name="Google Shape;1532;p1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33" name="Google Shape;1533;p128"/>
          <p:cNvPicPr preferRelativeResize="0"/>
          <p:nvPr/>
        </p:nvPicPr>
        <p:blipFill>
          <a:blip r:embed="rId3">
            <a:alphaModFix/>
          </a:blip>
          <a:stretch>
            <a:fillRect/>
          </a:stretch>
        </p:blipFill>
        <p:spPr>
          <a:xfrm>
            <a:off x="4780675" y="1144125"/>
            <a:ext cx="3112464" cy="1688325"/>
          </a:xfrm>
          <a:prstGeom prst="rect">
            <a:avLst/>
          </a:prstGeom>
          <a:noFill/>
          <a:ln>
            <a:noFill/>
          </a:ln>
        </p:spPr>
      </p:pic>
      <p:pic>
        <p:nvPicPr>
          <p:cNvPr id="1534" name="Google Shape;1534;p128"/>
          <p:cNvPicPr preferRelativeResize="0"/>
          <p:nvPr/>
        </p:nvPicPr>
        <p:blipFill>
          <a:blip r:embed="rId4">
            <a:alphaModFix/>
          </a:blip>
          <a:stretch>
            <a:fillRect/>
          </a:stretch>
        </p:blipFill>
        <p:spPr>
          <a:xfrm>
            <a:off x="4780687" y="2875288"/>
            <a:ext cx="3146224" cy="1719700"/>
          </a:xfrm>
          <a:prstGeom prst="rect">
            <a:avLst/>
          </a:prstGeom>
          <a:noFill/>
          <a:ln>
            <a:noFill/>
          </a:ln>
        </p:spPr>
      </p:pic>
      <p:pic>
        <p:nvPicPr>
          <p:cNvPr id="1535" name="Google Shape;1535;p128"/>
          <p:cNvPicPr preferRelativeResize="0"/>
          <p:nvPr/>
        </p:nvPicPr>
        <p:blipFill>
          <a:blip r:embed="rId5">
            <a:alphaModFix/>
          </a:blip>
          <a:stretch>
            <a:fillRect/>
          </a:stretch>
        </p:blipFill>
        <p:spPr>
          <a:xfrm>
            <a:off x="1116275" y="1497540"/>
            <a:ext cx="3146225" cy="1688335"/>
          </a:xfrm>
          <a:prstGeom prst="rect">
            <a:avLst/>
          </a:prstGeom>
          <a:noFill/>
          <a:ln>
            <a:noFill/>
          </a:ln>
        </p:spPr>
      </p:pic>
      <p:sp>
        <p:nvSpPr>
          <p:cNvPr id="1536" name="Google Shape;1536;p128"/>
          <p:cNvSpPr txBox="1"/>
          <p:nvPr/>
        </p:nvSpPr>
        <p:spPr>
          <a:xfrm>
            <a:off x="789975" y="3185875"/>
            <a:ext cx="3666600" cy="1569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NanoSAM I team derived a relationship between Focus [mm], in-plane tilt [deg], and out-of-plane tilt [deg] with the Zernike coefficients.</a:t>
            </a:r>
            <a:endParaRPr sz="1800">
              <a:solidFill>
                <a:schemeClr val="dk1"/>
              </a:solidFill>
              <a:latin typeface="Roboto"/>
              <a:ea typeface="Roboto"/>
              <a:cs typeface="Roboto"/>
              <a:sym typeface="Roboto"/>
            </a:endParaRPr>
          </a:p>
        </p:txBody>
      </p:sp>
      <p:sp>
        <p:nvSpPr>
          <p:cNvPr id="1537" name="Google Shape;1537;p1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1" name="Shape 1541"/>
        <p:cNvGrpSpPr/>
        <p:nvPr/>
      </p:nvGrpSpPr>
      <p:grpSpPr>
        <a:xfrm>
          <a:off x="0" y="0"/>
          <a:ext cx="0" cy="0"/>
          <a:chOff x="0" y="0"/>
          <a:chExt cx="0" cy="0"/>
        </a:xfrm>
      </p:grpSpPr>
      <p:sp>
        <p:nvSpPr>
          <p:cNvPr id="1542" name="Google Shape;1542;p12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NBK7 Borosilicate Glass Reference Sphere</a:t>
            </a:r>
            <a:endParaRPr/>
          </a:p>
        </p:txBody>
      </p:sp>
      <p:sp>
        <p:nvSpPr>
          <p:cNvPr id="1543" name="Google Shape;1543;p129"/>
          <p:cNvSpPr txBox="1"/>
          <p:nvPr>
            <p:ph idx="1" type="body"/>
          </p:nvPr>
        </p:nvSpPr>
        <p:spPr>
          <a:xfrm>
            <a:off x="387900" y="1489825"/>
            <a:ext cx="8368200" cy="34497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Substrate of reference sphere matters only that it can survive vibe testing</a:t>
            </a:r>
            <a:endParaRPr/>
          </a:p>
          <a:p>
            <a:pPr indent="-342900" lvl="0" marL="457200" rtl="0" algn="l">
              <a:spcBef>
                <a:spcPts val="0"/>
              </a:spcBef>
              <a:spcAft>
                <a:spcPts val="0"/>
              </a:spcAft>
              <a:buSzPts val="1800"/>
              <a:buChar char="●"/>
            </a:pPr>
            <a:r>
              <a:rPr lang="en"/>
              <a:t>Will be c</a:t>
            </a:r>
            <a:r>
              <a:rPr lang="en"/>
              <a:t>hrome coated at COSNIC lab at CU, so the surface is opaque regardless of the index of refraction</a:t>
            </a:r>
            <a:endParaRPr/>
          </a:p>
          <a:p>
            <a:pPr indent="0" lvl="0" marL="457200" rtl="0" algn="l">
              <a:spcBef>
                <a:spcPts val="1200"/>
              </a:spcBef>
              <a:spcAft>
                <a:spcPts val="0"/>
              </a:spcAft>
              <a:buNone/>
            </a:pPr>
            <a:r>
              <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n"/>
              <a:t>Chosen b/c:</a:t>
            </a:r>
            <a:endParaRPr/>
          </a:p>
          <a:p>
            <a:pPr indent="-317500" lvl="1" marL="914400" rtl="0" algn="l">
              <a:spcBef>
                <a:spcPts val="0"/>
              </a:spcBef>
              <a:spcAft>
                <a:spcPts val="0"/>
              </a:spcAft>
              <a:buSzPts val="1400"/>
              <a:buChar char="○"/>
            </a:pPr>
            <a:r>
              <a:rPr lang="en"/>
              <a:t>Inexpensive ($45) and readily available from Edmund</a:t>
            </a:r>
            <a:endParaRPr/>
          </a:p>
          <a:p>
            <a:pPr indent="-317500" lvl="1" marL="914400" rtl="0" algn="l">
              <a:spcBef>
                <a:spcPts val="0"/>
              </a:spcBef>
              <a:spcAft>
                <a:spcPts val="0"/>
              </a:spcAft>
              <a:buSzPts val="1400"/>
              <a:buChar char="○"/>
            </a:pPr>
            <a:r>
              <a:rPr lang="en"/>
              <a:t>Lower mass</a:t>
            </a:r>
            <a:endParaRPr/>
          </a:p>
          <a:p>
            <a:pPr indent="-317500" lvl="1" marL="914400" rtl="0" algn="l">
              <a:spcBef>
                <a:spcPts val="0"/>
              </a:spcBef>
              <a:spcAft>
                <a:spcPts val="0"/>
              </a:spcAft>
              <a:buSzPts val="1400"/>
              <a:buChar char="○"/>
            </a:pPr>
            <a:r>
              <a:rPr lang="en"/>
              <a:t>Std diameter of 10mm was </a:t>
            </a:r>
            <a:r>
              <a:rPr lang="en"/>
              <a:t>available</a:t>
            </a:r>
            <a:endParaRPr/>
          </a:p>
          <a:p>
            <a:pPr indent="-317500" lvl="1" marL="914400" rtl="0" algn="l">
              <a:spcBef>
                <a:spcPts val="0"/>
              </a:spcBef>
              <a:spcAft>
                <a:spcPts val="0"/>
              </a:spcAft>
              <a:buSzPts val="1400"/>
              <a:buChar char="○"/>
            </a:pPr>
            <a:r>
              <a:rPr lang="en"/>
              <a:t>Borosilicate is a strong glass that won’t shatter or crack easily</a:t>
            </a:r>
            <a:endParaRPr/>
          </a:p>
          <a:p>
            <a:pPr indent="0" lvl="0" marL="0" rtl="0" algn="l">
              <a:spcBef>
                <a:spcPts val="1200"/>
              </a:spcBef>
              <a:spcAft>
                <a:spcPts val="1200"/>
              </a:spcAft>
              <a:buNone/>
            </a:pPr>
            <a:r>
              <a:t/>
            </a:r>
            <a:endParaRPr/>
          </a:p>
        </p:txBody>
      </p:sp>
      <p:sp>
        <p:nvSpPr>
          <p:cNvPr id="1544" name="Google Shape;1544;p1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45" name="Google Shape;1545;p129"/>
          <p:cNvPicPr preferRelativeResize="0"/>
          <p:nvPr/>
        </p:nvPicPr>
        <p:blipFill rotWithShape="1">
          <a:blip r:embed="rId3">
            <a:alphaModFix/>
          </a:blip>
          <a:srcRect b="0" l="0" r="1931" t="2922"/>
          <a:stretch/>
        </p:blipFill>
        <p:spPr>
          <a:xfrm>
            <a:off x="5967975" y="2234875"/>
            <a:ext cx="2363550" cy="1802625"/>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sp>
        <p:nvSpPr>
          <p:cNvPr id="1550" name="Google Shape;1550;p130"/>
          <p:cNvSpPr txBox="1"/>
          <p:nvPr>
            <p:ph type="title"/>
          </p:nvPr>
        </p:nvSpPr>
        <p:spPr>
          <a:xfrm>
            <a:off x="702400" y="4681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Thermal Model</a:t>
            </a:r>
            <a:endParaRPr/>
          </a:p>
        </p:txBody>
      </p:sp>
      <p:sp>
        <p:nvSpPr>
          <p:cNvPr id="1551" name="Google Shape;1551;p130"/>
          <p:cNvSpPr txBox="1"/>
          <p:nvPr>
            <p:ph idx="1" type="body"/>
          </p:nvPr>
        </p:nvSpPr>
        <p:spPr>
          <a:xfrm>
            <a:off x="3852450" y="1028100"/>
            <a:ext cx="2858700" cy="754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Cold Case, Beta Angle = 0</a:t>
            </a:r>
            <a:endParaRPr/>
          </a:p>
        </p:txBody>
      </p:sp>
      <p:sp>
        <p:nvSpPr>
          <p:cNvPr id="1552" name="Google Shape;1552;p1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53" name="Google Shape;1553;p130"/>
          <p:cNvPicPr preferRelativeResize="0"/>
          <p:nvPr/>
        </p:nvPicPr>
        <p:blipFill>
          <a:blip r:embed="rId3">
            <a:alphaModFix/>
          </a:blip>
          <a:stretch>
            <a:fillRect/>
          </a:stretch>
        </p:blipFill>
        <p:spPr>
          <a:xfrm>
            <a:off x="204050" y="1489825"/>
            <a:ext cx="5152948" cy="3494301"/>
          </a:xfrm>
          <a:prstGeom prst="rect">
            <a:avLst/>
          </a:prstGeom>
          <a:noFill/>
          <a:ln>
            <a:noFill/>
          </a:ln>
        </p:spPr>
      </p:pic>
      <p:pic>
        <p:nvPicPr>
          <p:cNvPr id="1554" name="Google Shape;1554;p130"/>
          <p:cNvPicPr preferRelativeResize="0"/>
          <p:nvPr/>
        </p:nvPicPr>
        <p:blipFill>
          <a:blip r:embed="rId4">
            <a:alphaModFix/>
          </a:blip>
          <a:stretch>
            <a:fillRect/>
          </a:stretch>
        </p:blipFill>
        <p:spPr>
          <a:xfrm>
            <a:off x="5509398" y="1935000"/>
            <a:ext cx="3284165" cy="2575816"/>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sp>
        <p:nvSpPr>
          <p:cNvPr id="1559" name="Google Shape;1559;p13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Thermal Model</a:t>
            </a:r>
            <a:endParaRPr/>
          </a:p>
        </p:txBody>
      </p:sp>
      <p:sp>
        <p:nvSpPr>
          <p:cNvPr id="1560" name="Google Shape;1560;p131"/>
          <p:cNvSpPr txBox="1"/>
          <p:nvPr>
            <p:ph idx="1" type="body"/>
          </p:nvPr>
        </p:nvSpPr>
        <p:spPr>
          <a:xfrm>
            <a:off x="4832100" y="1489824"/>
            <a:ext cx="3924000" cy="99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Hot Case, beta angle = 75 deg</a:t>
            </a:r>
            <a:endParaRPr/>
          </a:p>
          <a:p>
            <a:pPr indent="0" lvl="0" marL="0" rtl="0" algn="l">
              <a:spcBef>
                <a:spcPts val="1200"/>
              </a:spcBef>
              <a:spcAft>
                <a:spcPts val="1200"/>
              </a:spcAft>
              <a:buNone/>
            </a:pPr>
            <a:r>
              <a:rPr lang="en"/>
              <a:t>(v hot - management needed)</a:t>
            </a:r>
            <a:endParaRPr/>
          </a:p>
        </p:txBody>
      </p:sp>
      <p:sp>
        <p:nvSpPr>
          <p:cNvPr id="1561" name="Google Shape;1561;p1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62" name="Google Shape;1562;p131"/>
          <p:cNvPicPr preferRelativeResize="0"/>
          <p:nvPr/>
        </p:nvPicPr>
        <p:blipFill>
          <a:blip r:embed="rId3">
            <a:alphaModFix/>
          </a:blip>
          <a:stretch>
            <a:fillRect/>
          </a:stretch>
        </p:blipFill>
        <p:spPr>
          <a:xfrm>
            <a:off x="273197" y="1578475"/>
            <a:ext cx="4396825" cy="3393199"/>
          </a:xfrm>
          <a:prstGeom prst="rect">
            <a:avLst/>
          </a:prstGeom>
          <a:noFill/>
          <a:ln>
            <a:noFill/>
          </a:ln>
        </p:spPr>
      </p:pic>
      <p:pic>
        <p:nvPicPr>
          <p:cNvPr id="1563" name="Google Shape;1563;p131"/>
          <p:cNvPicPr preferRelativeResize="0"/>
          <p:nvPr/>
        </p:nvPicPr>
        <p:blipFill>
          <a:blip r:embed="rId4">
            <a:alphaModFix/>
          </a:blip>
          <a:stretch>
            <a:fillRect/>
          </a:stretch>
        </p:blipFill>
        <p:spPr>
          <a:xfrm>
            <a:off x="4822422" y="2632824"/>
            <a:ext cx="2870592" cy="23582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4"/>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a:t>
            </a:r>
            <a:r>
              <a:rPr lang="en" sz="1500">
                <a:solidFill>
                  <a:srgbClr val="ADBDC3"/>
                </a:solidFill>
                <a:latin typeface="Roboto"/>
                <a:ea typeface="Roboto"/>
                <a:cs typeface="Roboto"/>
                <a:sym typeface="Roboto"/>
              </a:rPr>
              <a:t>Requirements	         Risks		       V&amp;V		Planning</a:t>
            </a:r>
            <a:endParaRPr sz="1500">
              <a:solidFill>
                <a:srgbClr val="ADBDC3"/>
              </a:solidFill>
              <a:latin typeface="Roboto"/>
              <a:ea typeface="Roboto"/>
              <a:cs typeface="Roboto"/>
              <a:sym typeface="Roboto"/>
            </a:endParaRPr>
          </a:p>
        </p:txBody>
      </p:sp>
      <p:cxnSp>
        <p:nvCxnSpPr>
          <p:cNvPr id="211" name="Google Shape;211;p24"/>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212" name="Google Shape;212;p24"/>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213" name="Google Shape;213;p24"/>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214" name="Google Shape;214;p24"/>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215" name="Google Shape;215;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16" name="Google Shape;216;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17" name="Google Shape;217;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8" name="Google Shape;218;p24"/>
          <p:cNvPicPr preferRelativeResize="0"/>
          <p:nvPr/>
        </p:nvPicPr>
        <p:blipFill rotWithShape="1">
          <a:blip r:embed="rId3">
            <a:alphaModFix/>
          </a:blip>
          <a:srcRect b="2778" l="23763" r="17907" t="11714"/>
          <a:stretch/>
        </p:blipFill>
        <p:spPr>
          <a:xfrm>
            <a:off x="2169525" y="321775"/>
            <a:ext cx="5333652" cy="4275676"/>
          </a:xfrm>
          <a:prstGeom prst="rect">
            <a:avLst/>
          </a:prstGeom>
          <a:noFill/>
          <a:ln>
            <a:noFill/>
          </a:ln>
        </p:spPr>
      </p:pic>
      <p:pic>
        <p:nvPicPr>
          <p:cNvPr id="219" name="Google Shape;219;p24"/>
          <p:cNvPicPr preferRelativeResize="0"/>
          <p:nvPr/>
        </p:nvPicPr>
        <p:blipFill rotWithShape="1">
          <a:blip r:embed="rId4">
            <a:alphaModFix/>
          </a:blip>
          <a:srcRect b="2778" l="23762" r="17911" t="11714"/>
          <a:stretch/>
        </p:blipFill>
        <p:spPr>
          <a:xfrm>
            <a:off x="2169525" y="321775"/>
            <a:ext cx="5333652" cy="4275676"/>
          </a:xfrm>
          <a:prstGeom prst="rect">
            <a:avLst/>
          </a:prstGeom>
          <a:noFill/>
          <a:ln>
            <a:noFill/>
          </a:ln>
        </p:spPr>
      </p:pic>
      <p:pic>
        <p:nvPicPr>
          <p:cNvPr id="220" name="Google Shape;220;p24"/>
          <p:cNvPicPr preferRelativeResize="0"/>
          <p:nvPr/>
        </p:nvPicPr>
        <p:blipFill rotWithShape="1">
          <a:blip r:embed="rId5">
            <a:alphaModFix/>
          </a:blip>
          <a:srcRect b="2787" l="23764" r="17902" t="11713"/>
          <a:stretch/>
        </p:blipFill>
        <p:spPr>
          <a:xfrm>
            <a:off x="2169525" y="321775"/>
            <a:ext cx="5333652" cy="4275676"/>
          </a:xfrm>
          <a:prstGeom prst="rect">
            <a:avLst/>
          </a:prstGeom>
          <a:noFill/>
          <a:ln>
            <a:noFill/>
          </a:ln>
        </p:spPr>
      </p:pic>
      <p:sp>
        <p:nvSpPr>
          <p:cNvPr id="221" name="Google Shape;221;p24"/>
          <p:cNvSpPr/>
          <p:nvPr/>
        </p:nvSpPr>
        <p:spPr>
          <a:xfrm>
            <a:off x="5923575" y="1374850"/>
            <a:ext cx="438900" cy="750600"/>
          </a:xfrm>
          <a:prstGeom prst="rect">
            <a:avLst/>
          </a:prstGeom>
          <a:noFill/>
          <a:ln cap="flat" cmpd="sng" w="28575">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4"/>
          <p:cNvSpPr/>
          <p:nvPr/>
        </p:nvSpPr>
        <p:spPr>
          <a:xfrm>
            <a:off x="2770475" y="970200"/>
            <a:ext cx="1081200" cy="1423500"/>
          </a:xfrm>
          <a:prstGeom prst="rect">
            <a:avLst/>
          </a:prstGeom>
          <a:noFill/>
          <a:ln cap="flat" cmpd="sng" w="28575">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3" name="Google Shape;223;p24"/>
          <p:cNvPicPr preferRelativeResize="0"/>
          <p:nvPr/>
        </p:nvPicPr>
        <p:blipFill rotWithShape="1">
          <a:blip r:embed="rId6">
            <a:alphaModFix/>
          </a:blip>
          <a:srcRect b="2778" l="23763" r="17907" t="11714"/>
          <a:stretch/>
        </p:blipFill>
        <p:spPr>
          <a:xfrm>
            <a:off x="2169525" y="321775"/>
            <a:ext cx="5333652" cy="4275676"/>
          </a:xfrm>
          <a:prstGeom prst="rect">
            <a:avLst/>
          </a:prstGeom>
          <a:noFill/>
          <a:ln>
            <a:noFill/>
          </a:ln>
        </p:spPr>
      </p:pic>
      <p:sp>
        <p:nvSpPr>
          <p:cNvPr id="224" name="Google Shape;224;p24"/>
          <p:cNvSpPr/>
          <p:nvPr/>
        </p:nvSpPr>
        <p:spPr>
          <a:xfrm>
            <a:off x="3432250" y="2164650"/>
            <a:ext cx="1139700" cy="867900"/>
          </a:xfrm>
          <a:prstGeom prst="rect">
            <a:avLst/>
          </a:prstGeom>
          <a:noFill/>
          <a:ln cap="flat" cmpd="sng" w="28575">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 name="Google Shape;225;p24"/>
          <p:cNvPicPr preferRelativeResize="0"/>
          <p:nvPr/>
        </p:nvPicPr>
        <p:blipFill rotWithShape="1">
          <a:blip r:embed="rId7">
            <a:alphaModFix/>
          </a:blip>
          <a:srcRect b="8709" l="6995" r="3092" t="0"/>
          <a:stretch/>
        </p:blipFill>
        <p:spPr>
          <a:xfrm>
            <a:off x="1183575" y="2125450"/>
            <a:ext cx="1640526" cy="1262825"/>
          </a:xfrm>
          <a:prstGeom prst="rect">
            <a:avLst/>
          </a:prstGeom>
          <a:noFill/>
          <a:ln>
            <a:noFill/>
          </a:ln>
        </p:spPr>
      </p:pic>
      <p:cxnSp>
        <p:nvCxnSpPr>
          <p:cNvPr id="226" name="Google Shape;226;p24"/>
          <p:cNvCxnSpPr/>
          <p:nvPr/>
        </p:nvCxnSpPr>
        <p:spPr>
          <a:xfrm flipH="1" rot="10800000">
            <a:off x="2442550" y="2695925"/>
            <a:ext cx="1224000" cy="9900"/>
          </a:xfrm>
          <a:prstGeom prst="straightConnector1">
            <a:avLst/>
          </a:prstGeom>
          <a:noFill/>
          <a:ln cap="flat" cmpd="sng" w="19050">
            <a:solidFill>
              <a:srgbClr val="FF0000"/>
            </a:solidFill>
            <a:prstDash val="solid"/>
            <a:round/>
            <a:headEnd len="med" w="med" type="triangl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18"/>
                                        </p:tgtEl>
                                      </p:cBhvr>
                                    </p:animEffect>
                                    <p:set>
                                      <p:cBhvr>
                                        <p:cTn dur="1" fill="hold">
                                          <p:stCondLst>
                                            <p:cond delay="1000"/>
                                          </p:stCondLst>
                                        </p:cTn>
                                        <p:tgtEl>
                                          <p:spTgt spid="21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19"/>
                                        </p:tgtEl>
                                      </p:cBhvr>
                                    </p:animEffect>
                                    <p:set>
                                      <p:cBhvr>
                                        <p:cTn dur="1" fill="hold">
                                          <p:stCondLst>
                                            <p:cond delay="1000"/>
                                          </p:stCondLst>
                                        </p:cTn>
                                        <p:tgtEl>
                                          <p:spTgt spid="21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21"/>
                                        </p:tgtEl>
                                      </p:cBhvr>
                                    </p:animEffect>
                                    <p:set>
                                      <p:cBhvr>
                                        <p:cTn dur="1" fill="hold">
                                          <p:stCondLst>
                                            <p:cond delay="1000"/>
                                          </p:stCondLst>
                                        </p:cTn>
                                        <p:tgtEl>
                                          <p:spTgt spid="22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22"/>
                                        </p:tgtEl>
                                      </p:cBhvr>
                                    </p:animEffect>
                                    <p:set>
                                      <p:cBhvr>
                                        <p:cTn dur="1" fill="hold">
                                          <p:stCondLst>
                                            <p:cond delay="1000"/>
                                          </p:stCondLst>
                                        </p:cTn>
                                        <p:tgtEl>
                                          <p:spTgt spid="22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sp>
        <p:nvSpPr>
          <p:cNvPr id="1568" name="Google Shape;1568;p132"/>
          <p:cNvSpPr txBox="1"/>
          <p:nvPr>
            <p:ph type="title"/>
          </p:nvPr>
        </p:nvSpPr>
        <p:spPr>
          <a:xfrm>
            <a:off x="652950" y="4377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Orbit Parameterization</a:t>
            </a:r>
            <a:endParaRPr/>
          </a:p>
        </p:txBody>
      </p:sp>
      <p:sp>
        <p:nvSpPr>
          <p:cNvPr id="1569" name="Google Shape;1569;p1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70" name="Google Shape;1570;p132"/>
          <p:cNvPicPr preferRelativeResize="0"/>
          <p:nvPr/>
        </p:nvPicPr>
        <p:blipFill>
          <a:blip r:embed="rId3">
            <a:alphaModFix/>
          </a:blip>
          <a:stretch>
            <a:fillRect/>
          </a:stretch>
        </p:blipFill>
        <p:spPr>
          <a:xfrm>
            <a:off x="4690625" y="1285277"/>
            <a:ext cx="2876224" cy="2275898"/>
          </a:xfrm>
          <a:prstGeom prst="rect">
            <a:avLst/>
          </a:prstGeom>
          <a:noFill/>
          <a:ln>
            <a:noFill/>
          </a:ln>
        </p:spPr>
      </p:pic>
      <p:pic>
        <p:nvPicPr>
          <p:cNvPr id="1571" name="Google Shape;1571;p132"/>
          <p:cNvPicPr preferRelativeResize="0"/>
          <p:nvPr/>
        </p:nvPicPr>
        <p:blipFill>
          <a:blip r:embed="rId4">
            <a:alphaModFix/>
          </a:blip>
          <a:stretch>
            <a:fillRect/>
          </a:stretch>
        </p:blipFill>
        <p:spPr>
          <a:xfrm>
            <a:off x="1211100" y="1285275"/>
            <a:ext cx="2876224" cy="2275900"/>
          </a:xfrm>
          <a:prstGeom prst="rect">
            <a:avLst/>
          </a:prstGeom>
          <a:noFill/>
          <a:ln>
            <a:noFill/>
          </a:ln>
        </p:spPr>
      </p:pic>
      <p:pic>
        <p:nvPicPr>
          <p:cNvPr id="1572" name="Google Shape;1572;p132"/>
          <p:cNvPicPr preferRelativeResize="0"/>
          <p:nvPr/>
        </p:nvPicPr>
        <p:blipFill>
          <a:blip r:embed="rId5">
            <a:alphaModFix/>
          </a:blip>
          <a:stretch>
            <a:fillRect/>
          </a:stretch>
        </p:blipFill>
        <p:spPr>
          <a:xfrm>
            <a:off x="2638000" y="3722624"/>
            <a:ext cx="3503426" cy="12551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p133"/>
          <p:cNvSpPr txBox="1"/>
          <p:nvPr>
            <p:ph type="title"/>
          </p:nvPr>
        </p:nvSpPr>
        <p:spPr>
          <a:xfrm>
            <a:off x="661175" y="449450"/>
            <a:ext cx="80949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Orbit Parameterization</a:t>
            </a:r>
            <a:endParaRPr/>
          </a:p>
        </p:txBody>
      </p:sp>
      <p:sp>
        <p:nvSpPr>
          <p:cNvPr id="1578" name="Google Shape;1578;p1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79" name="Google Shape;1579;p133"/>
          <p:cNvPicPr preferRelativeResize="0"/>
          <p:nvPr/>
        </p:nvPicPr>
        <p:blipFill>
          <a:blip r:embed="rId3">
            <a:alphaModFix/>
          </a:blip>
          <a:stretch>
            <a:fillRect/>
          </a:stretch>
        </p:blipFill>
        <p:spPr>
          <a:xfrm>
            <a:off x="661175" y="1483600"/>
            <a:ext cx="3640585" cy="2811950"/>
          </a:xfrm>
          <a:prstGeom prst="rect">
            <a:avLst/>
          </a:prstGeom>
          <a:noFill/>
          <a:ln>
            <a:noFill/>
          </a:ln>
        </p:spPr>
      </p:pic>
      <p:pic>
        <p:nvPicPr>
          <p:cNvPr id="1580" name="Google Shape;1580;p133"/>
          <p:cNvPicPr preferRelativeResize="0"/>
          <p:nvPr/>
        </p:nvPicPr>
        <p:blipFill>
          <a:blip r:embed="rId4">
            <a:alphaModFix/>
          </a:blip>
          <a:stretch>
            <a:fillRect/>
          </a:stretch>
        </p:blipFill>
        <p:spPr>
          <a:xfrm>
            <a:off x="4723175" y="1483594"/>
            <a:ext cx="3749276" cy="2811957"/>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4" name="Shape 1584"/>
        <p:cNvGrpSpPr/>
        <p:nvPr/>
      </p:nvGrpSpPr>
      <p:grpSpPr>
        <a:xfrm>
          <a:off x="0" y="0"/>
          <a:ext cx="0" cy="0"/>
          <a:chOff x="0" y="0"/>
          <a:chExt cx="0" cy="0"/>
        </a:xfrm>
      </p:grpSpPr>
      <p:sp>
        <p:nvSpPr>
          <p:cNvPr id="1585" name="Google Shape;1585;p13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Orbit Parameterization</a:t>
            </a:r>
            <a:endParaRPr/>
          </a:p>
        </p:txBody>
      </p:sp>
      <p:sp>
        <p:nvSpPr>
          <p:cNvPr id="1586" name="Google Shape;1586;p1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87" name="Google Shape;1587;p134"/>
          <p:cNvPicPr preferRelativeResize="0"/>
          <p:nvPr/>
        </p:nvPicPr>
        <p:blipFill>
          <a:blip r:embed="rId3">
            <a:alphaModFix/>
          </a:blip>
          <a:stretch>
            <a:fillRect/>
          </a:stretch>
        </p:blipFill>
        <p:spPr>
          <a:xfrm>
            <a:off x="152400" y="1296525"/>
            <a:ext cx="8839204" cy="296078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5"/>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a:t>
            </a:r>
            <a:r>
              <a:rPr lang="en" sz="1500">
                <a:solidFill>
                  <a:srgbClr val="ADBDC3"/>
                </a:solidFill>
                <a:latin typeface="Roboto"/>
                <a:ea typeface="Roboto"/>
                <a:cs typeface="Roboto"/>
                <a:sym typeface="Roboto"/>
              </a:rPr>
              <a:t>Requirements	         Risks		       V&amp;V		Planning</a:t>
            </a:r>
            <a:endParaRPr sz="1500">
              <a:solidFill>
                <a:srgbClr val="ADBDC3"/>
              </a:solidFill>
              <a:latin typeface="Roboto"/>
              <a:ea typeface="Roboto"/>
              <a:cs typeface="Roboto"/>
              <a:sym typeface="Roboto"/>
            </a:endParaRPr>
          </a:p>
        </p:txBody>
      </p:sp>
      <p:cxnSp>
        <p:nvCxnSpPr>
          <p:cNvPr id="232" name="Google Shape;232;p25"/>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233" name="Google Shape;233;p25"/>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234" name="Google Shape;234;p25"/>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235" name="Google Shape;235;p25"/>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236" name="Google Shape;236;p25"/>
          <p:cNvSpPr txBox="1"/>
          <p:nvPr>
            <p:ph type="title"/>
          </p:nvPr>
        </p:nvSpPr>
        <p:spPr>
          <a:xfrm>
            <a:off x="65295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FBD</a:t>
            </a:r>
            <a:endParaRPr/>
          </a:p>
        </p:txBody>
      </p:sp>
      <p:sp>
        <p:nvSpPr>
          <p:cNvPr id="237" name="Google Shape;23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38" name="Google Shape;238;p25"/>
          <p:cNvPicPr preferRelativeResize="0"/>
          <p:nvPr/>
        </p:nvPicPr>
        <p:blipFill>
          <a:blip r:embed="rId3">
            <a:alphaModFix/>
          </a:blip>
          <a:stretch>
            <a:fillRect/>
          </a:stretch>
        </p:blipFill>
        <p:spPr>
          <a:xfrm>
            <a:off x="1976025" y="426950"/>
            <a:ext cx="5191950" cy="4089399"/>
          </a:xfrm>
          <a:prstGeom prst="rect">
            <a:avLst/>
          </a:prstGeom>
          <a:noFill/>
          <a:ln>
            <a:noFill/>
          </a:ln>
        </p:spPr>
      </p:pic>
      <p:sp>
        <p:nvSpPr>
          <p:cNvPr id="239" name="Google Shape;239;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40" name="Google Shape;240;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6"/>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Critical Project Elements</a:t>
            </a:r>
            <a:endParaRPr/>
          </a:p>
        </p:txBody>
      </p:sp>
      <p:sp>
        <p:nvSpPr>
          <p:cNvPr id="246" name="Google Shape;246;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47" name="Google Shape;247;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7"/>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a:t>
            </a:r>
            <a:r>
              <a:rPr lang="en" sz="1500">
                <a:solidFill>
                  <a:srgbClr val="ADBDC3"/>
                </a:solidFill>
                <a:latin typeface="Roboto"/>
                <a:ea typeface="Roboto"/>
                <a:cs typeface="Roboto"/>
                <a:sym typeface="Roboto"/>
              </a:rPr>
              <a:t>Requirements	         Risks		       V&amp;V		Planning</a:t>
            </a:r>
            <a:endParaRPr sz="1500">
              <a:solidFill>
                <a:srgbClr val="ADBDC3"/>
              </a:solidFill>
              <a:latin typeface="Roboto"/>
              <a:ea typeface="Roboto"/>
              <a:cs typeface="Roboto"/>
              <a:sym typeface="Roboto"/>
            </a:endParaRPr>
          </a:p>
        </p:txBody>
      </p:sp>
      <p:cxnSp>
        <p:nvCxnSpPr>
          <p:cNvPr id="253" name="Google Shape;253;p27"/>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254" name="Google Shape;254;p27"/>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255" name="Google Shape;255;p27"/>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256" name="Google Shape;256;p27"/>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257" name="Google Shape;257;p27"/>
          <p:cNvSpPr txBox="1"/>
          <p:nvPr>
            <p:ph type="title"/>
          </p:nvPr>
        </p:nvSpPr>
        <p:spPr>
          <a:xfrm>
            <a:off x="65295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Critical Elements Summary</a:t>
            </a:r>
            <a:endParaRPr/>
          </a:p>
        </p:txBody>
      </p:sp>
      <p:sp>
        <p:nvSpPr>
          <p:cNvPr id="258" name="Google Shape;258;p27"/>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FFFFFF"/>
              </a:buClr>
              <a:buSzPts val="1800"/>
              <a:buChar char="●"/>
            </a:pPr>
            <a:r>
              <a:rPr lang="en">
                <a:solidFill>
                  <a:srgbClr val="FFFFFF"/>
                </a:solidFill>
              </a:rPr>
              <a:t>Maintain sufficient optical alignment per the SAM-II instrument specs</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Instrument frame - robust to vibration</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Optics - alignment tolerancing and mirror deformation</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Electronics boards - data collection and downlinking</a:t>
            </a:r>
            <a:endParaRPr>
              <a:solidFill>
                <a:srgbClr val="FFFFFF"/>
              </a:solidFill>
            </a:endParaRPr>
          </a:p>
          <a:p>
            <a:pPr indent="0" lvl="0" marL="0" rtl="0" algn="l">
              <a:spcBef>
                <a:spcPts val="1200"/>
              </a:spcBef>
              <a:spcAft>
                <a:spcPts val="1200"/>
              </a:spcAft>
              <a:buNone/>
            </a:pPr>
            <a:r>
              <a:t/>
            </a:r>
            <a:endParaRPr>
              <a:solidFill>
                <a:schemeClr val="dk2"/>
              </a:solidFill>
            </a:endParaRPr>
          </a:p>
        </p:txBody>
      </p:sp>
      <p:sp>
        <p:nvSpPr>
          <p:cNvPr id="259" name="Google Shape;259;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60" name="Google Shape;260;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61" name="Google Shape;261;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8"/>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Vibration Modeling</a:t>
            </a:r>
            <a:endParaRPr/>
          </a:p>
        </p:txBody>
      </p:sp>
      <p:sp>
        <p:nvSpPr>
          <p:cNvPr id="267" name="Google Shape;267;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Specifications for FEA Modal Analysis</a:t>
            </a:r>
            <a:endParaRPr/>
          </a:p>
        </p:txBody>
      </p:sp>
      <p:sp>
        <p:nvSpPr>
          <p:cNvPr id="273" name="Google Shape;273;p29"/>
          <p:cNvSpPr txBox="1"/>
          <p:nvPr>
            <p:ph idx="1" type="body"/>
          </p:nvPr>
        </p:nvSpPr>
        <p:spPr>
          <a:xfrm>
            <a:off x="387900" y="1274975"/>
            <a:ext cx="8368200" cy="544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a:t>
            </a:r>
            <a:r>
              <a:rPr lang="en"/>
              <a:t>Boundary Conditions (fixed)				      Meshing (0.0055m, 0.001524m)</a:t>
            </a:r>
            <a:endParaRPr/>
          </a:p>
        </p:txBody>
      </p:sp>
      <p:sp>
        <p:nvSpPr>
          <p:cNvPr id="274" name="Google Shape;274;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75" name="Google Shape;275;p29"/>
          <p:cNvPicPr preferRelativeResize="0"/>
          <p:nvPr/>
        </p:nvPicPr>
        <p:blipFill rotWithShape="1">
          <a:blip r:embed="rId3">
            <a:alphaModFix/>
          </a:blip>
          <a:srcRect b="5842" l="0" r="0" t="11396"/>
          <a:stretch/>
        </p:blipFill>
        <p:spPr>
          <a:xfrm>
            <a:off x="622425" y="1743575"/>
            <a:ext cx="3477749" cy="2854275"/>
          </a:xfrm>
          <a:prstGeom prst="rect">
            <a:avLst/>
          </a:prstGeom>
          <a:noFill/>
          <a:ln>
            <a:noFill/>
          </a:ln>
        </p:spPr>
      </p:pic>
      <p:pic>
        <p:nvPicPr>
          <p:cNvPr id="276" name="Google Shape;276;p29"/>
          <p:cNvPicPr preferRelativeResize="0"/>
          <p:nvPr/>
        </p:nvPicPr>
        <p:blipFill rotWithShape="1">
          <a:blip r:embed="rId4">
            <a:alphaModFix/>
          </a:blip>
          <a:srcRect b="0" l="2171" r="2171" t="0"/>
          <a:stretch/>
        </p:blipFill>
        <p:spPr>
          <a:xfrm>
            <a:off x="5392975" y="1743575"/>
            <a:ext cx="3128611" cy="2854274"/>
          </a:xfrm>
          <a:prstGeom prst="rect">
            <a:avLst/>
          </a:prstGeom>
          <a:noFill/>
          <a:ln>
            <a:noFill/>
          </a:ln>
        </p:spPr>
      </p:pic>
      <p:sp>
        <p:nvSpPr>
          <p:cNvPr id="277" name="Google Shape;277;p29"/>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Project Description</a:t>
            </a:r>
            <a:r>
              <a:rPr lang="en" sz="1500">
                <a:solidFill>
                  <a:srgbClr val="002F4A"/>
                </a:solidFill>
                <a:latin typeface="Roboto"/>
                <a:ea typeface="Roboto"/>
                <a:cs typeface="Roboto"/>
                <a:sym typeface="Roboto"/>
              </a:rPr>
              <a:t> 		</a:t>
            </a:r>
            <a:r>
              <a:rPr lang="en" sz="1500">
                <a:solidFill>
                  <a:schemeClr val="dk1"/>
                </a:solidFill>
                <a:latin typeface="Roboto"/>
                <a:ea typeface="Roboto"/>
                <a:cs typeface="Roboto"/>
                <a:sym typeface="Roboto"/>
              </a:rPr>
              <a:t>Baseline  Design </a:t>
            </a:r>
            <a:r>
              <a:rPr lang="en" sz="1500">
                <a:solidFill>
                  <a:srgbClr val="ADBDC3"/>
                </a:solidFill>
                <a:latin typeface="Roboto"/>
                <a:ea typeface="Roboto"/>
                <a:cs typeface="Roboto"/>
                <a:sym typeface="Roboto"/>
              </a:rPr>
              <a:t>	          Feasibility    	          Design Summary</a:t>
            </a:r>
            <a:endParaRPr sz="1500">
              <a:solidFill>
                <a:srgbClr val="ADBDC3"/>
              </a:solidFill>
              <a:latin typeface="Roboto"/>
              <a:ea typeface="Roboto"/>
              <a:cs typeface="Roboto"/>
              <a:sym typeface="Roboto"/>
            </a:endParaRPr>
          </a:p>
        </p:txBody>
      </p:sp>
      <p:sp>
        <p:nvSpPr>
          <p:cNvPr id="278" name="Google Shape;278;p29"/>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279" name="Google Shape;279;p29"/>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280" name="Google Shape;280;p29"/>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281" name="Google Shape;281;p29"/>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282" name="Google Shape;282;p29"/>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283" name="Google Shape;283;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Vibration Analysis</a:t>
            </a:r>
            <a:endParaRPr/>
          </a:p>
        </p:txBody>
      </p:sp>
      <p:sp>
        <p:nvSpPr>
          <p:cNvPr id="289" name="Google Shape;289;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90" name="Google Shape;290;p30"/>
          <p:cNvPicPr preferRelativeResize="0"/>
          <p:nvPr/>
        </p:nvPicPr>
        <p:blipFill rotWithShape="1">
          <a:blip r:embed="rId3">
            <a:alphaModFix/>
          </a:blip>
          <a:srcRect b="2971" l="0" r="0" t="2981"/>
          <a:stretch/>
        </p:blipFill>
        <p:spPr>
          <a:xfrm>
            <a:off x="330046" y="1970050"/>
            <a:ext cx="4126978" cy="2603401"/>
          </a:xfrm>
          <a:prstGeom prst="rect">
            <a:avLst/>
          </a:prstGeom>
          <a:noFill/>
          <a:ln>
            <a:noFill/>
          </a:ln>
        </p:spPr>
      </p:pic>
      <p:pic>
        <p:nvPicPr>
          <p:cNvPr id="291" name="Google Shape;291;p30"/>
          <p:cNvPicPr preferRelativeResize="0"/>
          <p:nvPr/>
        </p:nvPicPr>
        <p:blipFill rotWithShape="1">
          <a:blip r:embed="rId4">
            <a:alphaModFix/>
          </a:blip>
          <a:srcRect b="2235" l="0" r="0" t="2235"/>
          <a:stretch/>
        </p:blipFill>
        <p:spPr>
          <a:xfrm>
            <a:off x="4699275" y="1970050"/>
            <a:ext cx="4081743" cy="2603401"/>
          </a:xfrm>
          <a:prstGeom prst="rect">
            <a:avLst/>
          </a:prstGeom>
          <a:noFill/>
          <a:ln>
            <a:noFill/>
          </a:ln>
        </p:spPr>
      </p:pic>
      <p:pic>
        <p:nvPicPr>
          <p:cNvPr id="292" name="Google Shape;292;p30"/>
          <p:cNvPicPr preferRelativeResize="0"/>
          <p:nvPr/>
        </p:nvPicPr>
        <p:blipFill rotWithShape="1">
          <a:blip r:embed="rId5">
            <a:alphaModFix/>
          </a:blip>
          <a:srcRect b="0" l="2116" r="2116" t="0"/>
          <a:stretch/>
        </p:blipFill>
        <p:spPr>
          <a:xfrm>
            <a:off x="2696475" y="1144125"/>
            <a:ext cx="1760550" cy="821600"/>
          </a:xfrm>
          <a:prstGeom prst="rect">
            <a:avLst/>
          </a:prstGeom>
          <a:noFill/>
          <a:ln>
            <a:noFill/>
          </a:ln>
        </p:spPr>
      </p:pic>
      <p:sp>
        <p:nvSpPr>
          <p:cNvPr id="293" name="Google Shape;293;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94" name="Google Shape;294;p30"/>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295" name="Google Shape;295;p30"/>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296" name="Google Shape;296;p30"/>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297" name="Google Shape;297;p30"/>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298" name="Google Shape;298;p30"/>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299" name="Google Shape;299;p30"/>
          <p:cNvSpPr txBox="1"/>
          <p:nvPr/>
        </p:nvSpPr>
        <p:spPr>
          <a:xfrm>
            <a:off x="185250" y="1265175"/>
            <a:ext cx="4195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Frame only</a:t>
            </a:r>
            <a:endParaRPr>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 Very preliminary analysis</a:t>
            </a:r>
            <a:endParaRPr sz="1200">
              <a:solidFill>
                <a:schemeClr val="dk1"/>
              </a:solidFill>
              <a:latin typeface="Roboto"/>
              <a:ea typeface="Roboto"/>
              <a:cs typeface="Roboto"/>
              <a:sym typeface="Roboto"/>
            </a:endParaRPr>
          </a:p>
        </p:txBody>
      </p:sp>
      <p:sp>
        <p:nvSpPr>
          <p:cNvPr id="300" name="Google Shape;300;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301" name="Google Shape;301;p30"/>
          <p:cNvGraphicFramePr/>
          <p:nvPr/>
        </p:nvGraphicFramePr>
        <p:xfrm>
          <a:off x="4699275" y="137075"/>
          <a:ext cx="3000000" cy="3000000"/>
        </p:xfrm>
        <a:graphic>
          <a:graphicData uri="http://schemas.openxmlformats.org/drawingml/2006/table">
            <a:tbl>
              <a:tblPr>
                <a:noFill/>
                <a:tableStyleId>{DD419F4B-71E3-4135-BF3F-868B50722528}</a:tableStyleId>
              </a:tblPr>
              <a:tblGrid>
                <a:gridCol w="1138375"/>
                <a:gridCol w="2569700"/>
              </a:tblGrid>
              <a:tr h="250625">
                <a:tc>
                  <a:txBody>
                    <a:bodyPr/>
                    <a:lstStyle/>
                    <a:p>
                      <a:pPr indent="0" lvl="0" marL="0" rtl="0" algn="ctr">
                        <a:spcBef>
                          <a:spcPts val="0"/>
                        </a:spcBef>
                        <a:spcAft>
                          <a:spcPts val="0"/>
                        </a:spcAft>
                        <a:buNone/>
                      </a:pPr>
                      <a:r>
                        <a:rPr lang="en" sz="1200">
                          <a:solidFill>
                            <a:schemeClr val="dk1"/>
                          </a:solidFill>
                        </a:rPr>
                        <a:t>Materials:</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Aluminum</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91350">
                <a:tc>
                  <a:txBody>
                    <a:bodyPr/>
                    <a:lstStyle/>
                    <a:p>
                      <a:pPr indent="0" lvl="0" marL="0" rtl="0" algn="ctr">
                        <a:spcBef>
                          <a:spcPts val="0"/>
                        </a:spcBef>
                        <a:spcAft>
                          <a:spcPts val="0"/>
                        </a:spcAft>
                        <a:buNone/>
                      </a:pPr>
                      <a:r>
                        <a:rPr lang="en" sz="1200">
                          <a:solidFill>
                            <a:schemeClr val="dk1"/>
                          </a:solidFill>
                        </a:rPr>
                        <a:t>Analysis:</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ANSYS Modal</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04200">
                <a:tc>
                  <a:txBody>
                    <a:bodyPr/>
                    <a:lstStyle/>
                    <a:p>
                      <a:pPr indent="0" lvl="0" marL="0" rtl="0" algn="ctr">
                        <a:spcBef>
                          <a:spcPts val="0"/>
                        </a:spcBef>
                        <a:spcAft>
                          <a:spcPts val="0"/>
                        </a:spcAft>
                        <a:buNone/>
                      </a:pPr>
                      <a:r>
                        <a:rPr lang="en" sz="1200">
                          <a:solidFill>
                            <a:schemeClr val="dk1"/>
                          </a:solidFill>
                        </a:rPr>
                        <a:t>Method:</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Linear</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04200">
                <a:tc>
                  <a:txBody>
                    <a:bodyPr/>
                    <a:lstStyle/>
                    <a:p>
                      <a:pPr indent="0" lvl="0" marL="0" rtl="0" algn="ctr">
                        <a:spcBef>
                          <a:spcPts val="0"/>
                        </a:spcBef>
                        <a:spcAft>
                          <a:spcPts val="0"/>
                        </a:spcAft>
                        <a:buNone/>
                      </a:pPr>
                      <a:r>
                        <a:rPr lang="en" sz="1200">
                          <a:solidFill>
                            <a:schemeClr val="dk1"/>
                          </a:solidFill>
                        </a:rPr>
                        <a:t>Element type:</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Tetrahedron</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Vibration Analysis</a:t>
            </a:r>
            <a:endParaRPr/>
          </a:p>
        </p:txBody>
      </p:sp>
      <p:sp>
        <p:nvSpPr>
          <p:cNvPr id="307" name="Google Shape;307;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08" name="Google Shape;308;p31"/>
          <p:cNvPicPr preferRelativeResize="0"/>
          <p:nvPr/>
        </p:nvPicPr>
        <p:blipFill rotWithShape="1">
          <a:blip r:embed="rId3">
            <a:alphaModFix/>
          </a:blip>
          <a:srcRect b="24488" l="0" r="0" t="0"/>
          <a:stretch/>
        </p:blipFill>
        <p:spPr>
          <a:xfrm>
            <a:off x="330046" y="1970050"/>
            <a:ext cx="4126978" cy="2603401"/>
          </a:xfrm>
          <a:prstGeom prst="rect">
            <a:avLst/>
          </a:prstGeom>
          <a:noFill/>
          <a:ln>
            <a:noFill/>
          </a:ln>
        </p:spPr>
      </p:pic>
      <p:pic>
        <p:nvPicPr>
          <p:cNvPr id="309" name="Google Shape;309;p31"/>
          <p:cNvPicPr preferRelativeResize="0"/>
          <p:nvPr/>
        </p:nvPicPr>
        <p:blipFill rotWithShape="1">
          <a:blip r:embed="rId4">
            <a:alphaModFix/>
          </a:blip>
          <a:srcRect b="20792" l="0" r="0" t="0"/>
          <a:stretch/>
        </p:blipFill>
        <p:spPr>
          <a:xfrm>
            <a:off x="4699275" y="1970050"/>
            <a:ext cx="4081743" cy="2603401"/>
          </a:xfrm>
          <a:prstGeom prst="rect">
            <a:avLst/>
          </a:prstGeom>
          <a:noFill/>
          <a:ln>
            <a:noFill/>
          </a:ln>
        </p:spPr>
      </p:pic>
      <p:sp>
        <p:nvSpPr>
          <p:cNvPr id="310" name="Google Shape;310;p31"/>
          <p:cNvSpPr txBox="1"/>
          <p:nvPr/>
        </p:nvSpPr>
        <p:spPr>
          <a:xfrm>
            <a:off x="185250" y="1265175"/>
            <a:ext cx="4195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Added PCB with ribs</a:t>
            </a:r>
            <a:endParaRPr>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 Very preliminary analysis</a:t>
            </a:r>
            <a:endParaRPr sz="1200">
              <a:solidFill>
                <a:schemeClr val="dk1"/>
              </a:solidFill>
              <a:latin typeface="Roboto"/>
              <a:ea typeface="Roboto"/>
              <a:cs typeface="Roboto"/>
              <a:sym typeface="Roboto"/>
            </a:endParaRPr>
          </a:p>
        </p:txBody>
      </p:sp>
      <p:pic>
        <p:nvPicPr>
          <p:cNvPr id="311" name="Google Shape;311;p31"/>
          <p:cNvPicPr preferRelativeResize="0"/>
          <p:nvPr/>
        </p:nvPicPr>
        <p:blipFill rotWithShape="1">
          <a:blip r:embed="rId5">
            <a:alphaModFix/>
          </a:blip>
          <a:srcRect b="0" l="0" r="0" t="0"/>
          <a:stretch/>
        </p:blipFill>
        <p:spPr>
          <a:xfrm>
            <a:off x="2696475" y="1144125"/>
            <a:ext cx="1760550" cy="821600"/>
          </a:xfrm>
          <a:prstGeom prst="rect">
            <a:avLst/>
          </a:prstGeom>
          <a:noFill/>
          <a:ln>
            <a:noFill/>
          </a:ln>
        </p:spPr>
      </p:pic>
      <p:sp>
        <p:nvSpPr>
          <p:cNvPr id="312" name="Google Shape;312;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13" name="Google Shape;313;p31"/>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314" name="Google Shape;314;p31"/>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315" name="Google Shape;315;p31"/>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316" name="Google Shape;316;p31"/>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317" name="Google Shape;317;p31"/>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318" name="Google Shape;318;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319" name="Google Shape;319;p31"/>
          <p:cNvGraphicFramePr/>
          <p:nvPr/>
        </p:nvGraphicFramePr>
        <p:xfrm>
          <a:off x="4699275" y="137075"/>
          <a:ext cx="3000000" cy="3000000"/>
        </p:xfrm>
        <a:graphic>
          <a:graphicData uri="http://schemas.openxmlformats.org/drawingml/2006/table">
            <a:tbl>
              <a:tblPr>
                <a:noFill/>
                <a:tableStyleId>{DD419F4B-71E3-4135-BF3F-868B50722528}</a:tableStyleId>
              </a:tblPr>
              <a:tblGrid>
                <a:gridCol w="1138375"/>
                <a:gridCol w="2569700"/>
              </a:tblGrid>
              <a:tr h="250625">
                <a:tc>
                  <a:txBody>
                    <a:bodyPr/>
                    <a:lstStyle/>
                    <a:p>
                      <a:pPr indent="0" lvl="0" marL="0" rtl="0" algn="ctr">
                        <a:spcBef>
                          <a:spcPts val="0"/>
                        </a:spcBef>
                        <a:spcAft>
                          <a:spcPts val="0"/>
                        </a:spcAft>
                        <a:buNone/>
                      </a:pPr>
                      <a:r>
                        <a:rPr lang="en" sz="1200">
                          <a:solidFill>
                            <a:schemeClr val="dk1"/>
                          </a:solidFill>
                        </a:rPr>
                        <a:t>Materials:</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Aluminum, Copper, Silicon</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91350">
                <a:tc>
                  <a:txBody>
                    <a:bodyPr/>
                    <a:lstStyle/>
                    <a:p>
                      <a:pPr indent="0" lvl="0" marL="0" rtl="0" algn="ctr">
                        <a:spcBef>
                          <a:spcPts val="0"/>
                        </a:spcBef>
                        <a:spcAft>
                          <a:spcPts val="0"/>
                        </a:spcAft>
                        <a:buNone/>
                      </a:pPr>
                      <a:r>
                        <a:rPr lang="en" sz="1200">
                          <a:solidFill>
                            <a:schemeClr val="dk1"/>
                          </a:solidFill>
                        </a:rPr>
                        <a:t>Analysis:</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ANSYS Modal</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04200">
                <a:tc>
                  <a:txBody>
                    <a:bodyPr/>
                    <a:lstStyle/>
                    <a:p>
                      <a:pPr indent="0" lvl="0" marL="0" rtl="0" algn="ctr">
                        <a:spcBef>
                          <a:spcPts val="0"/>
                        </a:spcBef>
                        <a:spcAft>
                          <a:spcPts val="0"/>
                        </a:spcAft>
                        <a:buNone/>
                      </a:pPr>
                      <a:r>
                        <a:rPr lang="en" sz="1200">
                          <a:solidFill>
                            <a:schemeClr val="dk1"/>
                          </a:solidFill>
                        </a:rPr>
                        <a:t>Method:</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Linear</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04200">
                <a:tc>
                  <a:txBody>
                    <a:bodyPr/>
                    <a:lstStyle/>
                    <a:p>
                      <a:pPr indent="0" lvl="0" marL="0" rtl="0" algn="ctr">
                        <a:spcBef>
                          <a:spcPts val="0"/>
                        </a:spcBef>
                        <a:spcAft>
                          <a:spcPts val="0"/>
                        </a:spcAft>
                        <a:buNone/>
                      </a:pPr>
                      <a:r>
                        <a:rPr lang="en" sz="1200">
                          <a:solidFill>
                            <a:schemeClr val="dk1"/>
                          </a:solidFill>
                        </a:rPr>
                        <a:t>Element type:</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Tetrahedron</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a:t>
            </a:r>
            <a:r>
              <a:rPr lang="en" sz="1500">
                <a:solidFill>
                  <a:srgbClr val="ADBDC3"/>
                </a:solidFill>
                <a:latin typeface="Roboto"/>
                <a:ea typeface="Roboto"/>
                <a:cs typeface="Roboto"/>
                <a:sym typeface="Roboto"/>
              </a:rPr>
              <a:t>Requirements	         Risks		       V&amp;V		Planning</a:t>
            </a:r>
            <a:endParaRPr sz="1500">
              <a:solidFill>
                <a:srgbClr val="ADBDC3"/>
              </a:solidFill>
              <a:latin typeface="Roboto"/>
              <a:ea typeface="Roboto"/>
              <a:cs typeface="Roboto"/>
              <a:sym typeface="Roboto"/>
            </a:endParaRPr>
          </a:p>
        </p:txBody>
      </p:sp>
      <p:sp>
        <p:nvSpPr>
          <p:cNvPr id="75" name="Google Shape;75;p14"/>
          <p:cNvSpPr txBox="1"/>
          <p:nvPr>
            <p:ph type="title"/>
          </p:nvPr>
        </p:nvSpPr>
        <p:spPr>
          <a:xfrm>
            <a:off x="652950" y="4367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Presentation Outline</a:t>
            </a:r>
            <a:endParaRPr/>
          </a:p>
        </p:txBody>
      </p:sp>
      <p:sp>
        <p:nvSpPr>
          <p:cNvPr id="76" name="Google Shape;76;p14"/>
          <p:cNvSpPr txBox="1"/>
          <p:nvPr>
            <p:ph idx="1" type="body"/>
          </p:nvPr>
        </p:nvSpPr>
        <p:spPr>
          <a:xfrm>
            <a:off x="387900" y="1489824"/>
            <a:ext cx="8368200" cy="30789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Project Purpose and Objectives</a:t>
            </a:r>
            <a:endParaRPr/>
          </a:p>
          <a:p>
            <a:pPr indent="-342900" lvl="0" marL="457200" rtl="0" algn="l">
              <a:spcBef>
                <a:spcPts val="0"/>
              </a:spcBef>
              <a:spcAft>
                <a:spcPts val="0"/>
              </a:spcAft>
              <a:buSzPts val="1800"/>
              <a:buAutoNum type="arabicPeriod"/>
            </a:pPr>
            <a:r>
              <a:rPr lang="en"/>
              <a:t>Design Solution</a:t>
            </a:r>
            <a:endParaRPr/>
          </a:p>
          <a:p>
            <a:pPr indent="-342900" lvl="0" marL="457200" rtl="0" algn="l">
              <a:spcBef>
                <a:spcPts val="0"/>
              </a:spcBef>
              <a:spcAft>
                <a:spcPts val="0"/>
              </a:spcAft>
              <a:buSzPts val="1800"/>
              <a:buAutoNum type="arabicPeriod"/>
            </a:pPr>
            <a:r>
              <a:rPr lang="en"/>
              <a:t>Critical Project Elements</a:t>
            </a:r>
            <a:endParaRPr/>
          </a:p>
          <a:p>
            <a:pPr indent="-342900" lvl="0" marL="457200" rtl="0" algn="l">
              <a:spcBef>
                <a:spcPts val="0"/>
              </a:spcBef>
              <a:spcAft>
                <a:spcPts val="0"/>
              </a:spcAft>
              <a:buSzPts val="1800"/>
              <a:buAutoNum type="arabicPeriod"/>
            </a:pPr>
            <a:r>
              <a:rPr lang="en"/>
              <a:t>Design Requirements and Satisfaction</a:t>
            </a:r>
            <a:endParaRPr/>
          </a:p>
          <a:p>
            <a:pPr indent="-342900" lvl="0" marL="457200" rtl="0" algn="l">
              <a:spcBef>
                <a:spcPts val="0"/>
              </a:spcBef>
              <a:spcAft>
                <a:spcPts val="0"/>
              </a:spcAft>
              <a:buSzPts val="1800"/>
              <a:buAutoNum type="arabicPeriod"/>
            </a:pPr>
            <a:r>
              <a:rPr lang="en"/>
              <a:t>Project Risks</a:t>
            </a:r>
            <a:endParaRPr/>
          </a:p>
          <a:p>
            <a:pPr indent="-342900" lvl="0" marL="457200" rtl="0" algn="l">
              <a:spcBef>
                <a:spcPts val="0"/>
              </a:spcBef>
              <a:spcAft>
                <a:spcPts val="0"/>
              </a:spcAft>
              <a:buSzPts val="1800"/>
              <a:buAutoNum type="arabicPeriod"/>
            </a:pPr>
            <a:r>
              <a:rPr lang="en"/>
              <a:t>Verification and Validation</a:t>
            </a:r>
            <a:endParaRPr/>
          </a:p>
          <a:p>
            <a:pPr indent="-342900" lvl="0" marL="457200" rtl="0" algn="l">
              <a:spcBef>
                <a:spcPts val="0"/>
              </a:spcBef>
              <a:spcAft>
                <a:spcPts val="0"/>
              </a:spcAft>
              <a:buSzPts val="1800"/>
              <a:buAutoNum type="arabicPeriod"/>
            </a:pPr>
            <a:r>
              <a:rPr lang="en"/>
              <a:t>Project Planning</a:t>
            </a:r>
            <a:endParaRPr/>
          </a:p>
        </p:txBody>
      </p:sp>
      <p:sp>
        <p:nvSpPr>
          <p:cNvPr id="77" name="Google Shape;7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8" name="Google Shape;7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79" name="Google Shape;79;p14"/>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0" name="Google Shape;80;p14"/>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1" name="Google Shape;81;p14"/>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2" name="Google Shape;82;p14"/>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Vibration Analysis</a:t>
            </a:r>
            <a:endParaRPr/>
          </a:p>
        </p:txBody>
      </p:sp>
      <p:sp>
        <p:nvSpPr>
          <p:cNvPr id="325" name="Google Shape;325;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26" name="Google Shape;326;p32"/>
          <p:cNvPicPr preferRelativeResize="0"/>
          <p:nvPr/>
        </p:nvPicPr>
        <p:blipFill rotWithShape="1">
          <a:blip r:embed="rId3">
            <a:alphaModFix/>
          </a:blip>
          <a:srcRect b="5641" l="0" r="0" t="5650"/>
          <a:stretch/>
        </p:blipFill>
        <p:spPr>
          <a:xfrm>
            <a:off x="261525" y="1971225"/>
            <a:ext cx="4195499" cy="2603392"/>
          </a:xfrm>
          <a:prstGeom prst="rect">
            <a:avLst/>
          </a:prstGeom>
          <a:noFill/>
          <a:ln>
            <a:noFill/>
          </a:ln>
        </p:spPr>
      </p:pic>
      <p:pic>
        <p:nvPicPr>
          <p:cNvPr id="327" name="Google Shape;327;p32"/>
          <p:cNvPicPr preferRelativeResize="0"/>
          <p:nvPr/>
        </p:nvPicPr>
        <p:blipFill rotWithShape="1">
          <a:blip r:embed="rId4">
            <a:alphaModFix/>
          </a:blip>
          <a:srcRect b="6216" l="0" r="0" t="6225"/>
          <a:stretch/>
        </p:blipFill>
        <p:spPr>
          <a:xfrm>
            <a:off x="4699282" y="1978000"/>
            <a:ext cx="4217269" cy="2603400"/>
          </a:xfrm>
          <a:prstGeom prst="rect">
            <a:avLst/>
          </a:prstGeom>
          <a:noFill/>
          <a:ln>
            <a:noFill/>
          </a:ln>
        </p:spPr>
      </p:pic>
      <p:sp>
        <p:nvSpPr>
          <p:cNvPr id="328" name="Google Shape;328;p32"/>
          <p:cNvSpPr txBox="1"/>
          <p:nvPr/>
        </p:nvSpPr>
        <p:spPr>
          <a:xfrm>
            <a:off x="185250" y="1265175"/>
            <a:ext cx="4195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Draft </a:t>
            </a:r>
            <a:r>
              <a:rPr lang="en">
                <a:solidFill>
                  <a:schemeClr val="dk1"/>
                </a:solidFill>
                <a:latin typeface="Roboto"/>
                <a:ea typeface="Roboto"/>
                <a:cs typeface="Roboto"/>
                <a:sym typeface="Roboto"/>
              </a:rPr>
              <a:t>Full Assembly</a:t>
            </a:r>
            <a:endParaRPr>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 Modes 1 and 2 have similar shape</a:t>
            </a:r>
            <a:endParaRPr sz="1200">
              <a:solidFill>
                <a:schemeClr val="dk1"/>
              </a:solidFill>
              <a:latin typeface="Roboto"/>
              <a:ea typeface="Roboto"/>
              <a:cs typeface="Roboto"/>
              <a:sym typeface="Roboto"/>
            </a:endParaRPr>
          </a:p>
        </p:txBody>
      </p:sp>
      <p:pic>
        <p:nvPicPr>
          <p:cNvPr id="329" name="Google Shape;329;p32"/>
          <p:cNvPicPr preferRelativeResize="0"/>
          <p:nvPr/>
        </p:nvPicPr>
        <p:blipFill rotWithShape="1">
          <a:blip r:embed="rId5">
            <a:alphaModFix/>
          </a:blip>
          <a:srcRect b="-1429" l="0" r="0" t="1430"/>
          <a:stretch/>
        </p:blipFill>
        <p:spPr>
          <a:xfrm>
            <a:off x="2847450" y="1134838"/>
            <a:ext cx="1609575" cy="845675"/>
          </a:xfrm>
          <a:prstGeom prst="rect">
            <a:avLst/>
          </a:prstGeom>
          <a:noFill/>
          <a:ln>
            <a:noFill/>
          </a:ln>
        </p:spPr>
      </p:pic>
      <p:sp>
        <p:nvSpPr>
          <p:cNvPr id="330" name="Google Shape;330;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31" name="Google Shape;331;p32"/>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332" name="Google Shape;332;p32"/>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333" name="Google Shape;333;p32"/>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334" name="Google Shape;334;p32"/>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335" name="Google Shape;335;p32"/>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336" name="Google Shape;336;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337" name="Google Shape;337;p32"/>
          <p:cNvGraphicFramePr/>
          <p:nvPr/>
        </p:nvGraphicFramePr>
        <p:xfrm>
          <a:off x="4699275" y="137075"/>
          <a:ext cx="3000000" cy="3000000"/>
        </p:xfrm>
        <a:graphic>
          <a:graphicData uri="http://schemas.openxmlformats.org/drawingml/2006/table">
            <a:tbl>
              <a:tblPr>
                <a:noFill/>
                <a:tableStyleId>{DD419F4B-71E3-4135-BF3F-868B50722528}</a:tableStyleId>
              </a:tblPr>
              <a:tblGrid>
                <a:gridCol w="1138375"/>
                <a:gridCol w="2569700"/>
              </a:tblGrid>
              <a:tr h="250625">
                <a:tc>
                  <a:txBody>
                    <a:bodyPr/>
                    <a:lstStyle/>
                    <a:p>
                      <a:pPr indent="0" lvl="0" marL="0" rtl="0" algn="ctr">
                        <a:spcBef>
                          <a:spcPts val="0"/>
                        </a:spcBef>
                        <a:spcAft>
                          <a:spcPts val="0"/>
                        </a:spcAft>
                        <a:buNone/>
                      </a:pPr>
                      <a:r>
                        <a:rPr lang="en" sz="1200">
                          <a:solidFill>
                            <a:schemeClr val="dk1"/>
                          </a:solidFill>
                        </a:rPr>
                        <a:t>Materials:</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Aluminum, Copper, Silicon, Steel, Fused Silica</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91350">
                <a:tc>
                  <a:txBody>
                    <a:bodyPr/>
                    <a:lstStyle/>
                    <a:p>
                      <a:pPr indent="0" lvl="0" marL="0" rtl="0" algn="ctr">
                        <a:spcBef>
                          <a:spcPts val="0"/>
                        </a:spcBef>
                        <a:spcAft>
                          <a:spcPts val="0"/>
                        </a:spcAft>
                        <a:buNone/>
                      </a:pPr>
                      <a:r>
                        <a:rPr lang="en" sz="1200">
                          <a:solidFill>
                            <a:schemeClr val="dk1"/>
                          </a:solidFill>
                        </a:rPr>
                        <a:t>Analysis:</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ANSYS </a:t>
                      </a:r>
                      <a:r>
                        <a:rPr lang="en" sz="1200">
                          <a:solidFill>
                            <a:schemeClr val="dk1"/>
                          </a:solidFill>
                        </a:rPr>
                        <a:t>Modal</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04200">
                <a:tc>
                  <a:txBody>
                    <a:bodyPr/>
                    <a:lstStyle/>
                    <a:p>
                      <a:pPr indent="0" lvl="0" marL="0" rtl="0" algn="ctr">
                        <a:spcBef>
                          <a:spcPts val="0"/>
                        </a:spcBef>
                        <a:spcAft>
                          <a:spcPts val="0"/>
                        </a:spcAft>
                        <a:buNone/>
                      </a:pPr>
                      <a:r>
                        <a:rPr lang="en" sz="1200">
                          <a:solidFill>
                            <a:schemeClr val="dk1"/>
                          </a:solidFill>
                        </a:rPr>
                        <a:t>Method:</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Linear</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04200">
                <a:tc>
                  <a:txBody>
                    <a:bodyPr/>
                    <a:lstStyle/>
                    <a:p>
                      <a:pPr indent="0" lvl="0" marL="0" rtl="0" algn="ctr">
                        <a:spcBef>
                          <a:spcPts val="0"/>
                        </a:spcBef>
                        <a:spcAft>
                          <a:spcPts val="0"/>
                        </a:spcAft>
                        <a:buNone/>
                      </a:pPr>
                      <a:r>
                        <a:rPr lang="en" sz="1200">
                          <a:solidFill>
                            <a:schemeClr val="dk1"/>
                          </a:solidFill>
                        </a:rPr>
                        <a:t>Element type:</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Tetrahedron</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Vibration Analysis</a:t>
            </a:r>
            <a:endParaRPr/>
          </a:p>
        </p:txBody>
      </p:sp>
      <p:sp>
        <p:nvSpPr>
          <p:cNvPr id="343" name="Google Shape;343;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44" name="Google Shape;344;p33"/>
          <p:cNvPicPr preferRelativeResize="0"/>
          <p:nvPr/>
        </p:nvPicPr>
        <p:blipFill rotWithShape="1">
          <a:blip r:embed="rId3">
            <a:alphaModFix/>
          </a:blip>
          <a:srcRect b="0" l="203" r="7246" t="0"/>
          <a:stretch/>
        </p:blipFill>
        <p:spPr>
          <a:xfrm>
            <a:off x="261525" y="1971225"/>
            <a:ext cx="4195500" cy="2603393"/>
          </a:xfrm>
          <a:prstGeom prst="rect">
            <a:avLst/>
          </a:prstGeom>
          <a:noFill/>
          <a:ln>
            <a:noFill/>
          </a:ln>
        </p:spPr>
      </p:pic>
      <p:pic>
        <p:nvPicPr>
          <p:cNvPr id="345" name="Google Shape;345;p33"/>
          <p:cNvPicPr preferRelativeResize="0"/>
          <p:nvPr/>
        </p:nvPicPr>
        <p:blipFill rotWithShape="1">
          <a:blip r:embed="rId4">
            <a:alphaModFix/>
          </a:blip>
          <a:srcRect b="0" l="515" r="7445" t="0"/>
          <a:stretch/>
        </p:blipFill>
        <p:spPr>
          <a:xfrm>
            <a:off x="4699282" y="1978000"/>
            <a:ext cx="4217268" cy="2603400"/>
          </a:xfrm>
          <a:prstGeom prst="rect">
            <a:avLst/>
          </a:prstGeom>
          <a:noFill/>
          <a:ln>
            <a:noFill/>
          </a:ln>
        </p:spPr>
      </p:pic>
      <p:sp>
        <p:nvSpPr>
          <p:cNvPr id="346" name="Google Shape;346;p33"/>
          <p:cNvSpPr txBox="1"/>
          <p:nvPr/>
        </p:nvSpPr>
        <p:spPr>
          <a:xfrm>
            <a:off x="185250" y="1265175"/>
            <a:ext cx="4195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Full Assembly</a:t>
            </a:r>
            <a:endParaRPr>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 Modes 1 and 2 have similar shape</a:t>
            </a:r>
            <a:endParaRPr sz="1200">
              <a:solidFill>
                <a:schemeClr val="dk1"/>
              </a:solidFill>
              <a:latin typeface="Roboto"/>
              <a:ea typeface="Roboto"/>
              <a:cs typeface="Roboto"/>
              <a:sym typeface="Roboto"/>
            </a:endParaRPr>
          </a:p>
        </p:txBody>
      </p:sp>
      <p:pic>
        <p:nvPicPr>
          <p:cNvPr id="347" name="Google Shape;347;p33"/>
          <p:cNvPicPr preferRelativeResize="0"/>
          <p:nvPr/>
        </p:nvPicPr>
        <p:blipFill rotWithShape="1">
          <a:blip r:embed="rId5">
            <a:alphaModFix/>
          </a:blip>
          <a:srcRect b="0" l="0" r="0" t="0"/>
          <a:stretch/>
        </p:blipFill>
        <p:spPr>
          <a:xfrm>
            <a:off x="2847455" y="1144125"/>
            <a:ext cx="1609571" cy="821600"/>
          </a:xfrm>
          <a:prstGeom prst="rect">
            <a:avLst/>
          </a:prstGeom>
          <a:noFill/>
          <a:ln>
            <a:noFill/>
          </a:ln>
        </p:spPr>
      </p:pic>
      <p:sp>
        <p:nvSpPr>
          <p:cNvPr id="348" name="Google Shape;348;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49" name="Google Shape;349;p33"/>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350" name="Google Shape;350;p33"/>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351" name="Google Shape;351;p33"/>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352" name="Google Shape;352;p33"/>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353" name="Google Shape;353;p33"/>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354" name="Google Shape;354;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355" name="Google Shape;355;p33"/>
          <p:cNvGraphicFramePr/>
          <p:nvPr/>
        </p:nvGraphicFramePr>
        <p:xfrm>
          <a:off x="4699275" y="137075"/>
          <a:ext cx="3000000" cy="3000000"/>
        </p:xfrm>
        <a:graphic>
          <a:graphicData uri="http://schemas.openxmlformats.org/drawingml/2006/table">
            <a:tbl>
              <a:tblPr>
                <a:noFill/>
                <a:tableStyleId>{DD419F4B-71E3-4135-BF3F-868B50722528}</a:tableStyleId>
              </a:tblPr>
              <a:tblGrid>
                <a:gridCol w="1138375"/>
                <a:gridCol w="2569700"/>
              </a:tblGrid>
              <a:tr h="250625">
                <a:tc>
                  <a:txBody>
                    <a:bodyPr/>
                    <a:lstStyle/>
                    <a:p>
                      <a:pPr indent="0" lvl="0" marL="0" rtl="0" algn="ctr">
                        <a:spcBef>
                          <a:spcPts val="0"/>
                        </a:spcBef>
                        <a:spcAft>
                          <a:spcPts val="0"/>
                        </a:spcAft>
                        <a:buNone/>
                      </a:pPr>
                      <a:r>
                        <a:rPr lang="en" sz="1200">
                          <a:solidFill>
                            <a:schemeClr val="dk1"/>
                          </a:solidFill>
                        </a:rPr>
                        <a:t>Materials:</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Aluminum, Copper, Silicon, Steel, Fused Silica</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91350">
                <a:tc>
                  <a:txBody>
                    <a:bodyPr/>
                    <a:lstStyle/>
                    <a:p>
                      <a:pPr indent="0" lvl="0" marL="0" rtl="0" algn="ctr">
                        <a:spcBef>
                          <a:spcPts val="0"/>
                        </a:spcBef>
                        <a:spcAft>
                          <a:spcPts val="0"/>
                        </a:spcAft>
                        <a:buNone/>
                      </a:pPr>
                      <a:r>
                        <a:rPr lang="en" sz="1200">
                          <a:solidFill>
                            <a:schemeClr val="dk1"/>
                          </a:solidFill>
                        </a:rPr>
                        <a:t>Analysis:</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ANSYS Modal</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04200">
                <a:tc>
                  <a:txBody>
                    <a:bodyPr/>
                    <a:lstStyle/>
                    <a:p>
                      <a:pPr indent="0" lvl="0" marL="0" rtl="0" algn="ctr">
                        <a:spcBef>
                          <a:spcPts val="0"/>
                        </a:spcBef>
                        <a:spcAft>
                          <a:spcPts val="0"/>
                        </a:spcAft>
                        <a:buNone/>
                      </a:pPr>
                      <a:r>
                        <a:rPr lang="en" sz="1200">
                          <a:solidFill>
                            <a:schemeClr val="dk1"/>
                          </a:solidFill>
                        </a:rPr>
                        <a:t>Method:</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Linear</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04200">
                <a:tc>
                  <a:txBody>
                    <a:bodyPr/>
                    <a:lstStyle/>
                    <a:p>
                      <a:pPr indent="0" lvl="0" marL="0" rtl="0" algn="ctr">
                        <a:spcBef>
                          <a:spcPts val="0"/>
                        </a:spcBef>
                        <a:spcAft>
                          <a:spcPts val="0"/>
                        </a:spcAft>
                        <a:buNone/>
                      </a:pPr>
                      <a:r>
                        <a:rPr lang="en" sz="1200">
                          <a:solidFill>
                            <a:schemeClr val="dk1"/>
                          </a:solidFill>
                        </a:rPr>
                        <a:t>Element type:</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Tetrahedron</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4"/>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Alignment Testing Block / Photodiode Block</a:t>
            </a:r>
            <a:endParaRPr/>
          </a:p>
        </p:txBody>
      </p:sp>
      <p:sp>
        <p:nvSpPr>
          <p:cNvPr id="361" name="Google Shape;361;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5"/>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367" name="Google Shape;367;p35"/>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368" name="Google Shape;368;p35"/>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369" name="Google Shape;369;p35"/>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370" name="Google Shape;370;p35"/>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371" name="Google Shape;371;p3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Applicable Functional Requirements</a:t>
            </a:r>
            <a:endParaRPr/>
          </a:p>
        </p:txBody>
      </p:sp>
      <p:sp>
        <p:nvSpPr>
          <p:cNvPr id="372" name="Google Shape;372;p35"/>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1.0: NanoSAM III shall survive launch simulation vibration testing</a:t>
            </a:r>
            <a:endParaRPr sz="1500"/>
          </a:p>
          <a:p>
            <a:pPr indent="-323850" lvl="0" marL="457200" rtl="0" algn="l">
              <a:spcBef>
                <a:spcPts val="1200"/>
              </a:spcBef>
              <a:spcAft>
                <a:spcPts val="0"/>
              </a:spcAft>
              <a:buSzPts val="1500"/>
              <a:buChar char="-"/>
            </a:pPr>
            <a:r>
              <a:rPr lang="en" sz="1500"/>
              <a:t>Alignment retention</a:t>
            </a:r>
            <a:endParaRPr sz="1500"/>
          </a:p>
          <a:p>
            <a:pPr indent="0" lvl="0" marL="0" rtl="0" algn="l">
              <a:spcBef>
                <a:spcPts val="1200"/>
              </a:spcBef>
              <a:spcAft>
                <a:spcPts val="0"/>
              </a:spcAft>
              <a:buNone/>
            </a:pPr>
            <a:r>
              <a:rPr lang="en" sz="1500"/>
              <a:t>4.0: NanoSAM III shall have optical performance capabilities that are equivalent to or surpass that of SAM-II as determined by the modular transfer function value</a:t>
            </a:r>
            <a:endParaRPr sz="1500"/>
          </a:p>
          <a:p>
            <a:pPr indent="-323850" lvl="0" marL="457200" rtl="0" algn="l">
              <a:spcBef>
                <a:spcPts val="1200"/>
              </a:spcBef>
              <a:spcAft>
                <a:spcPts val="0"/>
              </a:spcAft>
              <a:buSzPts val="1500"/>
              <a:buChar char="-"/>
            </a:pPr>
            <a:r>
              <a:rPr lang="en" sz="1500"/>
              <a:t>Initial alignment</a:t>
            </a:r>
            <a:endParaRPr sz="1500"/>
          </a:p>
        </p:txBody>
      </p:sp>
      <p:sp>
        <p:nvSpPr>
          <p:cNvPr id="373" name="Google Shape;373;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74" name="Google Shape;374;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Testing Block         Photodiode Block</a:t>
            </a:r>
            <a:endParaRPr/>
          </a:p>
        </p:txBody>
      </p:sp>
      <p:sp>
        <p:nvSpPr>
          <p:cNvPr id="380" name="Google Shape;380;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381" name="Google Shape;381;p36"/>
          <p:cNvCxnSpPr/>
          <p:nvPr/>
        </p:nvCxnSpPr>
        <p:spPr>
          <a:xfrm>
            <a:off x="3090975" y="819050"/>
            <a:ext cx="511800" cy="0"/>
          </a:xfrm>
          <a:prstGeom prst="straightConnector1">
            <a:avLst/>
          </a:prstGeom>
          <a:noFill/>
          <a:ln cap="flat" cmpd="sng" w="28575">
            <a:solidFill>
              <a:schemeClr val="dk1"/>
            </a:solidFill>
            <a:prstDash val="solid"/>
            <a:round/>
            <a:headEnd len="med" w="med" type="none"/>
            <a:tailEnd len="med" w="med" type="stealth"/>
          </a:ln>
        </p:spPr>
      </p:cxnSp>
      <p:pic>
        <p:nvPicPr>
          <p:cNvPr id="382" name="Google Shape;382;p36"/>
          <p:cNvPicPr preferRelativeResize="0"/>
          <p:nvPr/>
        </p:nvPicPr>
        <p:blipFill rotWithShape="1">
          <a:blip r:embed="rId3">
            <a:alphaModFix/>
          </a:blip>
          <a:srcRect b="1091" l="612" r="632" t="560"/>
          <a:stretch/>
        </p:blipFill>
        <p:spPr>
          <a:xfrm>
            <a:off x="1432750" y="1164750"/>
            <a:ext cx="6277350" cy="3633450"/>
          </a:xfrm>
          <a:prstGeom prst="rect">
            <a:avLst/>
          </a:prstGeom>
          <a:noFill/>
          <a:ln>
            <a:noFill/>
          </a:ln>
        </p:spPr>
      </p:pic>
      <p:cxnSp>
        <p:nvCxnSpPr>
          <p:cNvPr id="383" name="Google Shape;383;p36"/>
          <p:cNvCxnSpPr/>
          <p:nvPr/>
        </p:nvCxnSpPr>
        <p:spPr>
          <a:xfrm flipH="1" rot="10800000">
            <a:off x="1901750" y="2401600"/>
            <a:ext cx="3984000" cy="20700"/>
          </a:xfrm>
          <a:prstGeom prst="straightConnector1">
            <a:avLst/>
          </a:prstGeom>
          <a:noFill/>
          <a:ln cap="flat" cmpd="sng" w="19050">
            <a:solidFill>
              <a:schemeClr val="accent6"/>
            </a:solidFill>
            <a:prstDash val="solid"/>
            <a:round/>
            <a:headEnd len="med" w="med" type="none"/>
            <a:tailEnd len="med" w="med" type="triangle"/>
          </a:ln>
        </p:spPr>
      </p:cxnSp>
      <p:cxnSp>
        <p:nvCxnSpPr>
          <p:cNvPr id="384" name="Google Shape;384;p36"/>
          <p:cNvCxnSpPr/>
          <p:nvPr/>
        </p:nvCxnSpPr>
        <p:spPr>
          <a:xfrm flipH="1">
            <a:off x="3623200" y="2576900"/>
            <a:ext cx="2133600" cy="1262700"/>
          </a:xfrm>
          <a:prstGeom prst="straightConnector1">
            <a:avLst/>
          </a:prstGeom>
          <a:noFill/>
          <a:ln cap="flat" cmpd="sng" w="19050">
            <a:solidFill>
              <a:schemeClr val="accent6"/>
            </a:solidFill>
            <a:prstDash val="solid"/>
            <a:round/>
            <a:headEnd len="med" w="med" type="none"/>
            <a:tailEnd len="med" w="med" type="triangle"/>
          </a:ln>
        </p:spPr>
      </p:cxnSp>
      <p:cxnSp>
        <p:nvCxnSpPr>
          <p:cNvPr id="385" name="Google Shape;385;p36"/>
          <p:cNvCxnSpPr/>
          <p:nvPr/>
        </p:nvCxnSpPr>
        <p:spPr>
          <a:xfrm>
            <a:off x="2638750" y="3133525"/>
            <a:ext cx="1097700" cy="1907100"/>
          </a:xfrm>
          <a:prstGeom prst="straightConnector1">
            <a:avLst/>
          </a:prstGeom>
          <a:noFill/>
          <a:ln cap="flat" cmpd="sng" w="38100">
            <a:solidFill>
              <a:srgbClr val="FF0000"/>
            </a:solidFill>
            <a:prstDash val="dash"/>
            <a:round/>
            <a:headEnd len="med" w="med" type="none"/>
            <a:tailEnd len="med" w="med" type="none"/>
          </a:ln>
        </p:spPr>
      </p:cxnSp>
      <p:pic>
        <p:nvPicPr>
          <p:cNvPr id="386" name="Google Shape;386;p36"/>
          <p:cNvPicPr preferRelativeResize="0"/>
          <p:nvPr/>
        </p:nvPicPr>
        <p:blipFill rotWithShape="1">
          <a:blip r:embed="rId4">
            <a:alphaModFix/>
          </a:blip>
          <a:srcRect b="5337" l="6783" r="3126" t="3570"/>
          <a:stretch/>
        </p:blipFill>
        <p:spPr>
          <a:xfrm rot="-1712810">
            <a:off x="683507" y="1221639"/>
            <a:ext cx="2441212" cy="3291248"/>
          </a:xfrm>
          <a:prstGeom prst="rect">
            <a:avLst/>
          </a:prstGeom>
          <a:noFill/>
          <a:ln>
            <a:noFill/>
          </a:ln>
        </p:spPr>
      </p:pic>
      <p:pic>
        <p:nvPicPr>
          <p:cNvPr id="387" name="Google Shape;387;p36"/>
          <p:cNvPicPr preferRelativeResize="0"/>
          <p:nvPr/>
        </p:nvPicPr>
        <p:blipFill rotWithShape="1">
          <a:blip r:embed="rId5">
            <a:alphaModFix/>
          </a:blip>
          <a:srcRect b="1214" l="1257" r="501" t="1603"/>
          <a:stretch/>
        </p:blipFill>
        <p:spPr>
          <a:xfrm>
            <a:off x="4550800" y="628775"/>
            <a:ext cx="4447750" cy="4086950"/>
          </a:xfrm>
          <a:prstGeom prst="rect">
            <a:avLst/>
          </a:prstGeom>
          <a:noFill/>
          <a:ln>
            <a:noFill/>
          </a:ln>
        </p:spPr>
      </p:pic>
      <p:pic>
        <p:nvPicPr>
          <p:cNvPr id="388" name="Google Shape;388;p36"/>
          <p:cNvPicPr preferRelativeResize="0"/>
          <p:nvPr/>
        </p:nvPicPr>
        <p:blipFill>
          <a:blip r:embed="rId6">
            <a:alphaModFix/>
          </a:blip>
          <a:stretch>
            <a:fillRect/>
          </a:stretch>
        </p:blipFill>
        <p:spPr>
          <a:xfrm>
            <a:off x="4476650" y="561550"/>
            <a:ext cx="4544499" cy="4221399"/>
          </a:xfrm>
          <a:prstGeom prst="rect">
            <a:avLst/>
          </a:prstGeom>
          <a:noFill/>
          <a:ln>
            <a:noFill/>
          </a:ln>
        </p:spPr>
      </p:pic>
      <p:cxnSp>
        <p:nvCxnSpPr>
          <p:cNvPr id="389" name="Google Shape;389;p36"/>
          <p:cNvCxnSpPr/>
          <p:nvPr/>
        </p:nvCxnSpPr>
        <p:spPr>
          <a:xfrm>
            <a:off x="1204225" y="1404100"/>
            <a:ext cx="1584600" cy="2895900"/>
          </a:xfrm>
          <a:prstGeom prst="straightConnector1">
            <a:avLst/>
          </a:prstGeom>
          <a:noFill/>
          <a:ln cap="flat" cmpd="sng" w="38100">
            <a:solidFill>
              <a:srgbClr val="FF0000"/>
            </a:solidFill>
            <a:prstDash val="dash"/>
            <a:round/>
            <a:headEnd len="med" w="med" type="none"/>
            <a:tailEnd len="med" w="med" type="none"/>
          </a:ln>
        </p:spPr>
      </p:cxnSp>
      <p:cxnSp>
        <p:nvCxnSpPr>
          <p:cNvPr id="390" name="Google Shape;390;p36"/>
          <p:cNvCxnSpPr/>
          <p:nvPr/>
        </p:nvCxnSpPr>
        <p:spPr>
          <a:xfrm>
            <a:off x="6388000" y="1265375"/>
            <a:ext cx="1398000" cy="2552100"/>
          </a:xfrm>
          <a:prstGeom prst="straightConnector1">
            <a:avLst/>
          </a:prstGeom>
          <a:noFill/>
          <a:ln cap="flat" cmpd="sng" w="38100">
            <a:solidFill>
              <a:srgbClr val="FF0000"/>
            </a:solidFill>
            <a:prstDash val="dash"/>
            <a:round/>
            <a:headEnd len="med" w="med" type="none"/>
            <a:tailEnd len="med" w="med" type="none"/>
          </a:ln>
        </p:spPr>
      </p:cxnSp>
      <p:cxnSp>
        <p:nvCxnSpPr>
          <p:cNvPr id="391" name="Google Shape;391;p36"/>
          <p:cNvCxnSpPr/>
          <p:nvPr/>
        </p:nvCxnSpPr>
        <p:spPr>
          <a:xfrm>
            <a:off x="1683275" y="1224300"/>
            <a:ext cx="1584600" cy="2895900"/>
          </a:xfrm>
          <a:prstGeom prst="straightConnector1">
            <a:avLst/>
          </a:prstGeom>
          <a:noFill/>
          <a:ln cap="flat" cmpd="sng" w="38100">
            <a:solidFill>
              <a:srgbClr val="FF0000"/>
            </a:solidFill>
            <a:prstDash val="dash"/>
            <a:round/>
            <a:headEnd len="med" w="med" type="none"/>
            <a:tailEnd len="med" w="med" type="none"/>
          </a:ln>
        </p:spPr>
      </p:cxnSp>
      <p:cxnSp>
        <p:nvCxnSpPr>
          <p:cNvPr id="392" name="Google Shape;392;p36"/>
          <p:cNvCxnSpPr/>
          <p:nvPr/>
        </p:nvCxnSpPr>
        <p:spPr>
          <a:xfrm>
            <a:off x="6837775" y="1084875"/>
            <a:ext cx="1391700" cy="2527800"/>
          </a:xfrm>
          <a:prstGeom prst="straightConnector1">
            <a:avLst/>
          </a:prstGeom>
          <a:noFill/>
          <a:ln cap="flat" cmpd="sng" w="38100">
            <a:solidFill>
              <a:srgbClr val="FF0000"/>
            </a:solidFill>
            <a:prstDash val="dash"/>
            <a:round/>
            <a:headEnd len="med" w="med" type="none"/>
            <a:tailEnd len="med" w="med" type="none"/>
          </a:ln>
        </p:spPr>
      </p:cxnSp>
      <p:cxnSp>
        <p:nvCxnSpPr>
          <p:cNvPr id="393" name="Google Shape;393;p36"/>
          <p:cNvCxnSpPr/>
          <p:nvPr/>
        </p:nvCxnSpPr>
        <p:spPr>
          <a:xfrm>
            <a:off x="2691200" y="4124550"/>
            <a:ext cx="375300" cy="677700"/>
          </a:xfrm>
          <a:prstGeom prst="straightConnector1">
            <a:avLst/>
          </a:prstGeom>
          <a:noFill/>
          <a:ln cap="flat" cmpd="sng" w="38100">
            <a:solidFill>
              <a:schemeClr val="dk1"/>
            </a:solidFill>
            <a:prstDash val="solid"/>
            <a:round/>
            <a:headEnd len="med" w="med" type="none"/>
            <a:tailEnd len="med" w="med" type="none"/>
          </a:ln>
        </p:spPr>
      </p:cxnSp>
      <p:cxnSp>
        <p:nvCxnSpPr>
          <p:cNvPr id="394" name="Google Shape;394;p36"/>
          <p:cNvCxnSpPr/>
          <p:nvPr/>
        </p:nvCxnSpPr>
        <p:spPr>
          <a:xfrm>
            <a:off x="3121500" y="3862550"/>
            <a:ext cx="501000" cy="920100"/>
          </a:xfrm>
          <a:prstGeom prst="straightConnector1">
            <a:avLst/>
          </a:prstGeom>
          <a:noFill/>
          <a:ln cap="flat" cmpd="sng" w="38100">
            <a:solidFill>
              <a:schemeClr val="dk1"/>
            </a:solidFill>
            <a:prstDash val="solid"/>
            <a:round/>
            <a:headEnd len="med" w="med" type="none"/>
            <a:tailEnd len="med" w="med" type="none"/>
          </a:ln>
        </p:spPr>
      </p:cxnSp>
      <p:cxnSp>
        <p:nvCxnSpPr>
          <p:cNvPr id="395" name="Google Shape;395;p36"/>
          <p:cNvCxnSpPr/>
          <p:nvPr/>
        </p:nvCxnSpPr>
        <p:spPr>
          <a:xfrm>
            <a:off x="7748200" y="3748225"/>
            <a:ext cx="375300" cy="677700"/>
          </a:xfrm>
          <a:prstGeom prst="straightConnector1">
            <a:avLst/>
          </a:prstGeom>
          <a:noFill/>
          <a:ln cap="flat" cmpd="sng" w="38100">
            <a:solidFill>
              <a:schemeClr val="dk1"/>
            </a:solidFill>
            <a:prstDash val="solid"/>
            <a:round/>
            <a:headEnd len="med" w="med" type="none"/>
            <a:tailEnd len="med" w="med" type="none"/>
          </a:ln>
        </p:spPr>
      </p:cxnSp>
      <p:cxnSp>
        <p:nvCxnSpPr>
          <p:cNvPr id="396" name="Google Shape;396;p36"/>
          <p:cNvCxnSpPr/>
          <p:nvPr/>
        </p:nvCxnSpPr>
        <p:spPr>
          <a:xfrm>
            <a:off x="8161600" y="3505825"/>
            <a:ext cx="501000" cy="920100"/>
          </a:xfrm>
          <a:prstGeom prst="straightConnector1">
            <a:avLst/>
          </a:prstGeom>
          <a:noFill/>
          <a:ln cap="flat" cmpd="sng" w="38100">
            <a:solidFill>
              <a:schemeClr val="dk1"/>
            </a:solidFill>
            <a:prstDash val="solid"/>
            <a:round/>
            <a:headEnd len="med" w="med" type="none"/>
            <a:tailEnd len="med" w="med" type="none"/>
          </a:ln>
        </p:spPr>
      </p:cxnSp>
      <p:sp>
        <p:nvSpPr>
          <p:cNvPr id="397" name="Google Shape;397;p36"/>
          <p:cNvSpPr txBox="1"/>
          <p:nvPr/>
        </p:nvSpPr>
        <p:spPr>
          <a:xfrm>
            <a:off x="3042000" y="4663225"/>
            <a:ext cx="66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Roboto"/>
                <a:ea typeface="Roboto"/>
                <a:cs typeface="Roboto"/>
                <a:sym typeface="Roboto"/>
              </a:rPr>
              <a:t>2.5 mm</a:t>
            </a:r>
            <a:endParaRPr sz="1000">
              <a:solidFill>
                <a:schemeClr val="dk1"/>
              </a:solidFill>
              <a:latin typeface="Roboto"/>
              <a:ea typeface="Roboto"/>
              <a:cs typeface="Roboto"/>
              <a:sym typeface="Roboto"/>
            </a:endParaRPr>
          </a:p>
        </p:txBody>
      </p:sp>
      <p:sp>
        <p:nvSpPr>
          <p:cNvPr id="398" name="Google Shape;398;p36"/>
          <p:cNvSpPr txBox="1"/>
          <p:nvPr/>
        </p:nvSpPr>
        <p:spPr>
          <a:xfrm>
            <a:off x="8082100" y="4294050"/>
            <a:ext cx="66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Roboto"/>
                <a:ea typeface="Roboto"/>
                <a:cs typeface="Roboto"/>
                <a:sym typeface="Roboto"/>
              </a:rPr>
              <a:t>2.5 mm</a:t>
            </a:r>
            <a:endParaRPr sz="1000">
              <a:solidFill>
                <a:schemeClr val="dk1"/>
              </a:solidFill>
              <a:latin typeface="Roboto"/>
              <a:ea typeface="Roboto"/>
              <a:cs typeface="Roboto"/>
              <a:sym typeface="Roboto"/>
            </a:endParaRPr>
          </a:p>
        </p:txBody>
      </p:sp>
      <p:pic>
        <p:nvPicPr>
          <p:cNvPr id="399" name="Google Shape;399;p36"/>
          <p:cNvPicPr preferRelativeResize="0"/>
          <p:nvPr/>
        </p:nvPicPr>
        <p:blipFill rotWithShape="1">
          <a:blip r:embed="rId7">
            <a:alphaModFix/>
          </a:blip>
          <a:srcRect b="0" l="1005" r="1337" t="1019"/>
          <a:stretch/>
        </p:blipFill>
        <p:spPr>
          <a:xfrm>
            <a:off x="1496725" y="1202150"/>
            <a:ext cx="6167325" cy="3633450"/>
          </a:xfrm>
          <a:prstGeom prst="rect">
            <a:avLst/>
          </a:prstGeom>
          <a:noFill/>
          <a:ln>
            <a:noFill/>
          </a:ln>
        </p:spPr>
      </p:pic>
      <p:pic>
        <p:nvPicPr>
          <p:cNvPr id="400" name="Google Shape;400;p36"/>
          <p:cNvPicPr preferRelativeResize="0"/>
          <p:nvPr/>
        </p:nvPicPr>
        <p:blipFill rotWithShape="1">
          <a:blip r:embed="rId8">
            <a:alphaModFix/>
          </a:blip>
          <a:srcRect b="3496" l="6629" r="2312" t="4726"/>
          <a:stretch/>
        </p:blipFill>
        <p:spPr>
          <a:xfrm rot="-1817061">
            <a:off x="2814380" y="3625596"/>
            <a:ext cx="746439" cy="1003131"/>
          </a:xfrm>
          <a:prstGeom prst="rect">
            <a:avLst/>
          </a:prstGeom>
          <a:noFill/>
          <a:ln>
            <a:noFill/>
          </a:ln>
        </p:spPr>
      </p:pic>
      <p:cxnSp>
        <p:nvCxnSpPr>
          <p:cNvPr id="401" name="Google Shape;401;p36"/>
          <p:cNvCxnSpPr/>
          <p:nvPr/>
        </p:nvCxnSpPr>
        <p:spPr>
          <a:xfrm rot="10800000">
            <a:off x="7789363" y="275575"/>
            <a:ext cx="0" cy="381600"/>
          </a:xfrm>
          <a:prstGeom prst="straightConnector1">
            <a:avLst/>
          </a:prstGeom>
          <a:noFill/>
          <a:ln cap="flat" cmpd="sng" w="9525">
            <a:solidFill>
              <a:schemeClr val="dk1"/>
            </a:solidFill>
            <a:prstDash val="solid"/>
            <a:round/>
            <a:headEnd len="med" w="med" type="none"/>
            <a:tailEnd len="med" w="med" type="triangle"/>
          </a:ln>
        </p:spPr>
      </p:cxnSp>
      <p:cxnSp>
        <p:nvCxnSpPr>
          <p:cNvPr id="402" name="Google Shape;402;p36"/>
          <p:cNvCxnSpPr/>
          <p:nvPr/>
        </p:nvCxnSpPr>
        <p:spPr>
          <a:xfrm flipH="1" rot="10800000">
            <a:off x="7789363" y="649975"/>
            <a:ext cx="374100" cy="7200"/>
          </a:xfrm>
          <a:prstGeom prst="straightConnector1">
            <a:avLst/>
          </a:prstGeom>
          <a:noFill/>
          <a:ln cap="flat" cmpd="sng" w="9525">
            <a:solidFill>
              <a:schemeClr val="dk1"/>
            </a:solidFill>
            <a:prstDash val="solid"/>
            <a:round/>
            <a:headEnd len="med" w="med" type="none"/>
            <a:tailEnd len="med" w="med" type="triangle"/>
          </a:ln>
        </p:spPr>
      </p:cxnSp>
      <p:cxnSp>
        <p:nvCxnSpPr>
          <p:cNvPr id="403" name="Google Shape;403;p36"/>
          <p:cNvCxnSpPr/>
          <p:nvPr/>
        </p:nvCxnSpPr>
        <p:spPr>
          <a:xfrm flipH="1">
            <a:off x="7689163" y="657175"/>
            <a:ext cx="100200" cy="126900"/>
          </a:xfrm>
          <a:prstGeom prst="straightConnector1">
            <a:avLst/>
          </a:prstGeom>
          <a:noFill/>
          <a:ln cap="flat" cmpd="sng" w="9525">
            <a:solidFill>
              <a:schemeClr val="dk1"/>
            </a:solidFill>
            <a:prstDash val="solid"/>
            <a:round/>
            <a:headEnd len="med" w="med" type="none"/>
            <a:tailEnd len="med" w="med" type="triangle"/>
          </a:ln>
        </p:spPr>
      </p:cxnSp>
      <p:sp>
        <p:nvSpPr>
          <p:cNvPr id="404" name="Google Shape;404;p36"/>
          <p:cNvSpPr txBox="1"/>
          <p:nvPr/>
        </p:nvSpPr>
        <p:spPr>
          <a:xfrm>
            <a:off x="8061288" y="499675"/>
            <a:ext cx="334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1"/>
                </a:solidFill>
                <a:latin typeface="Roboto"/>
                <a:ea typeface="Roboto"/>
                <a:cs typeface="Roboto"/>
                <a:sym typeface="Roboto"/>
              </a:rPr>
              <a:t>x</a:t>
            </a:r>
            <a:endParaRPr sz="200">
              <a:solidFill>
                <a:schemeClr val="dk1"/>
              </a:solidFill>
              <a:latin typeface="Roboto"/>
              <a:ea typeface="Roboto"/>
              <a:cs typeface="Roboto"/>
              <a:sym typeface="Roboto"/>
            </a:endParaRPr>
          </a:p>
        </p:txBody>
      </p:sp>
      <p:sp>
        <p:nvSpPr>
          <p:cNvPr id="405" name="Google Shape;405;p36"/>
          <p:cNvSpPr txBox="1"/>
          <p:nvPr/>
        </p:nvSpPr>
        <p:spPr>
          <a:xfrm>
            <a:off x="7572013" y="42100"/>
            <a:ext cx="334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1"/>
                </a:solidFill>
                <a:latin typeface="Roboto"/>
                <a:ea typeface="Roboto"/>
                <a:cs typeface="Roboto"/>
                <a:sym typeface="Roboto"/>
              </a:rPr>
              <a:t>y</a:t>
            </a:r>
            <a:endParaRPr sz="200">
              <a:solidFill>
                <a:schemeClr val="dk1"/>
              </a:solidFill>
              <a:latin typeface="Roboto"/>
              <a:ea typeface="Roboto"/>
              <a:cs typeface="Roboto"/>
              <a:sym typeface="Roboto"/>
            </a:endParaRPr>
          </a:p>
        </p:txBody>
      </p:sp>
      <p:sp>
        <p:nvSpPr>
          <p:cNvPr id="406" name="Google Shape;406;p36"/>
          <p:cNvSpPr txBox="1"/>
          <p:nvPr/>
        </p:nvSpPr>
        <p:spPr>
          <a:xfrm>
            <a:off x="7475913" y="641525"/>
            <a:ext cx="334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1"/>
                </a:solidFill>
                <a:latin typeface="Roboto"/>
                <a:ea typeface="Roboto"/>
                <a:cs typeface="Roboto"/>
                <a:sym typeface="Roboto"/>
              </a:rPr>
              <a:t>z</a:t>
            </a:r>
            <a:endParaRPr sz="200">
              <a:solidFill>
                <a:schemeClr val="dk1"/>
              </a:solidFill>
              <a:latin typeface="Roboto"/>
              <a:ea typeface="Roboto"/>
              <a:cs typeface="Roboto"/>
              <a:sym typeface="Roboto"/>
            </a:endParaRPr>
          </a:p>
        </p:txBody>
      </p:sp>
      <p:sp>
        <p:nvSpPr>
          <p:cNvPr id="407" name="Google Shape;407;p36"/>
          <p:cNvSpPr txBox="1"/>
          <p:nvPr/>
        </p:nvSpPr>
        <p:spPr>
          <a:xfrm>
            <a:off x="2369425" y="209650"/>
            <a:ext cx="510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highlight>
                  <a:schemeClr val="accent6"/>
                </a:highlight>
                <a:latin typeface="Roboto"/>
                <a:ea typeface="Roboto"/>
                <a:cs typeface="Roboto"/>
                <a:sym typeface="Roboto"/>
              </a:rPr>
              <a:t>CHANGE THE </a:t>
            </a:r>
            <a:r>
              <a:rPr lang="en">
                <a:solidFill>
                  <a:schemeClr val="dk1"/>
                </a:solidFill>
                <a:highlight>
                  <a:schemeClr val="accent6"/>
                </a:highlight>
                <a:latin typeface="Roboto"/>
                <a:ea typeface="Roboto"/>
                <a:cs typeface="Roboto"/>
                <a:sym typeface="Roboto"/>
              </a:rPr>
              <a:t>REFERENCE</a:t>
            </a:r>
            <a:r>
              <a:rPr lang="en">
                <a:solidFill>
                  <a:schemeClr val="dk1"/>
                </a:solidFill>
                <a:highlight>
                  <a:schemeClr val="accent6"/>
                </a:highlight>
                <a:latin typeface="Roboto"/>
                <a:ea typeface="Roboto"/>
                <a:cs typeface="Roboto"/>
                <a:sym typeface="Roboto"/>
              </a:rPr>
              <a:t> AXIS ORIENTATION</a:t>
            </a:r>
            <a:endParaRPr>
              <a:solidFill>
                <a:schemeClr val="dk1"/>
              </a:solidFill>
              <a:highlight>
                <a:schemeClr val="accent6"/>
              </a:highlight>
              <a:latin typeface="Roboto"/>
              <a:ea typeface="Roboto"/>
              <a:cs typeface="Roboto"/>
              <a:sym typeface="Roboto"/>
            </a:endParaRPr>
          </a:p>
        </p:txBody>
      </p:sp>
      <p:sp>
        <p:nvSpPr>
          <p:cNvPr id="408" name="Google Shape;408;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
                                        <p:tgtEl>
                                          <p:spTgt spid="382"/>
                                        </p:tgtEl>
                                      </p:cBhvr>
                                    </p:animEffect>
                                    <p:set>
                                      <p:cBhvr>
                                        <p:cTn dur="1" fill="hold">
                                          <p:stCondLst>
                                            <p:cond delay="0"/>
                                          </p:stCondLst>
                                        </p:cTn>
                                        <p:tgtEl>
                                          <p:spTgt spid="38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
                                        <p:tgtEl>
                                          <p:spTgt spid="383"/>
                                        </p:tgtEl>
                                      </p:cBhvr>
                                    </p:animEffect>
                                    <p:set>
                                      <p:cBhvr>
                                        <p:cTn dur="1" fill="hold">
                                          <p:stCondLst>
                                            <p:cond delay="0"/>
                                          </p:stCondLst>
                                        </p:cTn>
                                        <p:tgtEl>
                                          <p:spTgt spid="38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
                                        <p:tgtEl>
                                          <p:spTgt spid="384"/>
                                        </p:tgtEl>
                                      </p:cBhvr>
                                    </p:animEffect>
                                    <p:set>
                                      <p:cBhvr>
                                        <p:cTn dur="1" fill="hold">
                                          <p:stCondLst>
                                            <p:cond delay="0"/>
                                          </p:stCondLst>
                                        </p:cTn>
                                        <p:tgtEl>
                                          <p:spTgt spid="38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
                                        <p:tgtEl>
                                          <p:spTgt spid="385"/>
                                        </p:tgtEl>
                                      </p:cBhvr>
                                    </p:animEffect>
                                    <p:set>
                                      <p:cBhvr>
                                        <p:cTn dur="1" fill="hold">
                                          <p:stCondLst>
                                            <p:cond delay="0"/>
                                          </p:stCondLst>
                                        </p:cTn>
                                        <p:tgtEl>
                                          <p:spTgt spid="38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par>
                                <p:cTn fill="hold" nodeType="with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
                                        <p:tgtEl>
                                          <p:spTgt spid="387"/>
                                        </p:tgtEl>
                                      </p:cBhvr>
                                    </p:animEffect>
                                    <p:set>
                                      <p:cBhvr>
                                        <p:cTn dur="1" fill="hold">
                                          <p:stCondLst>
                                            <p:cond delay="0"/>
                                          </p:stCondLst>
                                        </p:cTn>
                                        <p:tgtEl>
                                          <p:spTgt spid="38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000"/>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1"/>
                                        <p:tgtEl>
                                          <p:spTgt spid="389"/>
                                        </p:tgtEl>
                                      </p:cBhvr>
                                    </p:animEffect>
                                  </p:childTnLst>
                                </p:cTn>
                              </p:par>
                              <p:par>
                                <p:cTn fill="hold" nodeType="with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
                                        <p:tgtEl>
                                          <p:spTgt spid="3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37"/>
          <p:cNvPicPr preferRelativeResize="0"/>
          <p:nvPr/>
        </p:nvPicPr>
        <p:blipFill>
          <a:blip r:embed="rId3">
            <a:alphaModFix/>
          </a:blip>
          <a:stretch>
            <a:fillRect/>
          </a:stretch>
        </p:blipFill>
        <p:spPr>
          <a:xfrm>
            <a:off x="385150" y="2242886"/>
            <a:ext cx="3084525" cy="1503689"/>
          </a:xfrm>
          <a:prstGeom prst="rect">
            <a:avLst/>
          </a:prstGeom>
          <a:noFill/>
          <a:ln>
            <a:noFill/>
          </a:ln>
        </p:spPr>
      </p:pic>
      <p:sp>
        <p:nvSpPr>
          <p:cNvPr id="414" name="Google Shape;414;p37"/>
          <p:cNvSpPr txBox="1"/>
          <p:nvPr/>
        </p:nvSpPr>
        <p:spPr>
          <a:xfrm>
            <a:off x="418925" y="4184025"/>
            <a:ext cx="82296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Total mass = 7.81g</a:t>
            </a:r>
            <a:endParaRPr>
              <a:solidFill>
                <a:schemeClr val="dk1"/>
              </a:solidFill>
              <a:latin typeface="Roboto"/>
              <a:ea typeface="Roboto"/>
              <a:cs typeface="Roboto"/>
              <a:sym typeface="Roboto"/>
            </a:endParaRPr>
          </a:p>
        </p:txBody>
      </p:sp>
      <p:sp>
        <p:nvSpPr>
          <p:cNvPr id="415" name="Google Shape;415;p37"/>
          <p:cNvSpPr txBox="1"/>
          <p:nvPr>
            <p:ph type="title"/>
          </p:nvPr>
        </p:nvSpPr>
        <p:spPr>
          <a:xfrm>
            <a:off x="318600" y="393300"/>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Testing Block / Diode Block CAD</a:t>
            </a:r>
            <a:endParaRPr/>
          </a:p>
        </p:txBody>
      </p:sp>
      <p:sp>
        <p:nvSpPr>
          <p:cNvPr id="416" name="Google Shape;416;p37"/>
          <p:cNvSpPr txBox="1"/>
          <p:nvPr>
            <p:ph idx="1" type="body"/>
          </p:nvPr>
        </p:nvSpPr>
        <p:spPr>
          <a:xfrm>
            <a:off x="387900" y="1489825"/>
            <a:ext cx="7549200" cy="478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NBK7 fused silica return sphere, chrome coated, 10 mm diameter</a:t>
            </a:r>
            <a:endParaRPr/>
          </a:p>
        </p:txBody>
      </p:sp>
      <p:sp>
        <p:nvSpPr>
          <p:cNvPr id="417" name="Google Shape;417;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418" name="Google Shape;418;p37"/>
          <p:cNvCxnSpPr/>
          <p:nvPr/>
        </p:nvCxnSpPr>
        <p:spPr>
          <a:xfrm>
            <a:off x="385150" y="3729650"/>
            <a:ext cx="0" cy="360900"/>
          </a:xfrm>
          <a:prstGeom prst="straightConnector1">
            <a:avLst/>
          </a:prstGeom>
          <a:noFill/>
          <a:ln cap="flat" cmpd="sng" w="9525">
            <a:solidFill>
              <a:schemeClr val="dk1"/>
            </a:solidFill>
            <a:prstDash val="solid"/>
            <a:round/>
            <a:headEnd len="med" w="med" type="none"/>
            <a:tailEnd len="med" w="med" type="none"/>
          </a:ln>
        </p:spPr>
      </p:cxnSp>
      <p:cxnSp>
        <p:nvCxnSpPr>
          <p:cNvPr id="419" name="Google Shape;419;p37"/>
          <p:cNvCxnSpPr/>
          <p:nvPr/>
        </p:nvCxnSpPr>
        <p:spPr>
          <a:xfrm>
            <a:off x="3451750" y="3734525"/>
            <a:ext cx="9900" cy="370500"/>
          </a:xfrm>
          <a:prstGeom prst="straightConnector1">
            <a:avLst/>
          </a:prstGeom>
          <a:noFill/>
          <a:ln cap="flat" cmpd="sng" w="9525">
            <a:solidFill>
              <a:schemeClr val="dk1"/>
            </a:solidFill>
            <a:prstDash val="solid"/>
            <a:round/>
            <a:headEnd len="med" w="med" type="none"/>
            <a:tailEnd len="med" w="med" type="none"/>
          </a:ln>
        </p:spPr>
      </p:cxnSp>
      <p:cxnSp>
        <p:nvCxnSpPr>
          <p:cNvPr id="420" name="Google Shape;420;p37"/>
          <p:cNvCxnSpPr/>
          <p:nvPr/>
        </p:nvCxnSpPr>
        <p:spPr>
          <a:xfrm>
            <a:off x="385150" y="4085550"/>
            <a:ext cx="3066600" cy="4800"/>
          </a:xfrm>
          <a:prstGeom prst="straightConnector1">
            <a:avLst/>
          </a:prstGeom>
          <a:noFill/>
          <a:ln cap="flat" cmpd="sng" w="9525">
            <a:solidFill>
              <a:schemeClr val="dk1"/>
            </a:solidFill>
            <a:prstDash val="solid"/>
            <a:round/>
            <a:headEnd len="med" w="med" type="none"/>
            <a:tailEnd len="med" w="med" type="none"/>
          </a:ln>
        </p:spPr>
      </p:cxnSp>
      <p:sp>
        <p:nvSpPr>
          <p:cNvPr id="421" name="Google Shape;421;p37"/>
          <p:cNvSpPr txBox="1"/>
          <p:nvPr/>
        </p:nvSpPr>
        <p:spPr>
          <a:xfrm>
            <a:off x="418925" y="3876025"/>
            <a:ext cx="726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Roboto"/>
                <a:ea typeface="Roboto"/>
                <a:cs typeface="Roboto"/>
                <a:sym typeface="Roboto"/>
              </a:rPr>
              <a:t>30mm</a:t>
            </a:r>
            <a:endParaRPr sz="800">
              <a:solidFill>
                <a:schemeClr val="dk1"/>
              </a:solidFill>
              <a:latin typeface="Roboto"/>
              <a:ea typeface="Roboto"/>
              <a:cs typeface="Roboto"/>
              <a:sym typeface="Roboto"/>
            </a:endParaRPr>
          </a:p>
        </p:txBody>
      </p:sp>
      <p:sp>
        <p:nvSpPr>
          <p:cNvPr id="422" name="Google Shape;422;p37"/>
          <p:cNvSpPr/>
          <p:nvPr/>
        </p:nvSpPr>
        <p:spPr>
          <a:xfrm>
            <a:off x="1873500" y="2951291"/>
            <a:ext cx="102300" cy="96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3" name="Google Shape;423;p37"/>
          <p:cNvCxnSpPr/>
          <p:nvPr/>
        </p:nvCxnSpPr>
        <p:spPr>
          <a:xfrm flipH="1">
            <a:off x="1870800" y="2996916"/>
            <a:ext cx="2700" cy="830100"/>
          </a:xfrm>
          <a:prstGeom prst="straightConnector1">
            <a:avLst/>
          </a:prstGeom>
          <a:noFill/>
          <a:ln cap="flat" cmpd="sng" w="9525">
            <a:solidFill>
              <a:schemeClr val="dk1"/>
            </a:solidFill>
            <a:prstDash val="solid"/>
            <a:round/>
            <a:headEnd len="med" w="med" type="none"/>
            <a:tailEnd len="med" w="med" type="none"/>
          </a:ln>
        </p:spPr>
      </p:cxnSp>
      <p:cxnSp>
        <p:nvCxnSpPr>
          <p:cNvPr id="424" name="Google Shape;424;p37"/>
          <p:cNvCxnSpPr/>
          <p:nvPr/>
        </p:nvCxnSpPr>
        <p:spPr>
          <a:xfrm>
            <a:off x="1975800" y="2999466"/>
            <a:ext cx="7200" cy="825000"/>
          </a:xfrm>
          <a:prstGeom prst="straightConnector1">
            <a:avLst/>
          </a:prstGeom>
          <a:noFill/>
          <a:ln cap="flat" cmpd="sng" w="9525">
            <a:solidFill>
              <a:schemeClr val="dk1"/>
            </a:solidFill>
            <a:prstDash val="solid"/>
            <a:round/>
            <a:headEnd len="med" w="med" type="none"/>
            <a:tailEnd len="med" w="med" type="none"/>
          </a:ln>
        </p:spPr>
      </p:cxnSp>
      <p:sp>
        <p:nvSpPr>
          <p:cNvPr id="425" name="Google Shape;425;p37"/>
          <p:cNvSpPr txBox="1"/>
          <p:nvPr/>
        </p:nvSpPr>
        <p:spPr>
          <a:xfrm>
            <a:off x="1604038" y="3729650"/>
            <a:ext cx="628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Roboto"/>
                <a:ea typeface="Roboto"/>
                <a:cs typeface="Roboto"/>
                <a:sym typeface="Roboto"/>
              </a:rPr>
              <a:t>0.46 mm</a:t>
            </a:r>
            <a:endParaRPr sz="200">
              <a:solidFill>
                <a:schemeClr val="dk1"/>
              </a:solidFill>
              <a:latin typeface="Roboto"/>
              <a:ea typeface="Roboto"/>
              <a:cs typeface="Roboto"/>
              <a:sym typeface="Roboto"/>
            </a:endParaRPr>
          </a:p>
        </p:txBody>
      </p:sp>
      <p:cxnSp>
        <p:nvCxnSpPr>
          <p:cNvPr id="426" name="Google Shape;426;p37"/>
          <p:cNvCxnSpPr/>
          <p:nvPr/>
        </p:nvCxnSpPr>
        <p:spPr>
          <a:xfrm rot="10800000">
            <a:off x="1475038" y="2168025"/>
            <a:ext cx="4800" cy="828900"/>
          </a:xfrm>
          <a:prstGeom prst="straightConnector1">
            <a:avLst/>
          </a:prstGeom>
          <a:noFill/>
          <a:ln cap="flat" cmpd="sng" w="9525">
            <a:solidFill>
              <a:schemeClr val="dk1"/>
            </a:solidFill>
            <a:prstDash val="solid"/>
            <a:round/>
            <a:headEnd len="med" w="med" type="none"/>
            <a:tailEnd len="med" w="med" type="none"/>
          </a:ln>
        </p:spPr>
      </p:cxnSp>
      <p:cxnSp>
        <p:nvCxnSpPr>
          <p:cNvPr id="427" name="Google Shape;427;p37"/>
          <p:cNvCxnSpPr/>
          <p:nvPr/>
        </p:nvCxnSpPr>
        <p:spPr>
          <a:xfrm rot="10800000">
            <a:off x="2369450" y="2189063"/>
            <a:ext cx="2400" cy="772200"/>
          </a:xfrm>
          <a:prstGeom prst="straightConnector1">
            <a:avLst/>
          </a:prstGeom>
          <a:noFill/>
          <a:ln cap="flat" cmpd="sng" w="9525">
            <a:solidFill>
              <a:schemeClr val="dk1"/>
            </a:solidFill>
            <a:prstDash val="solid"/>
            <a:round/>
            <a:headEnd len="med" w="med" type="none"/>
            <a:tailEnd len="med" w="med" type="none"/>
          </a:ln>
        </p:spPr>
      </p:cxnSp>
      <p:sp>
        <p:nvSpPr>
          <p:cNvPr id="428" name="Google Shape;428;p37"/>
          <p:cNvSpPr txBox="1"/>
          <p:nvPr/>
        </p:nvSpPr>
        <p:spPr>
          <a:xfrm>
            <a:off x="1610250" y="2015650"/>
            <a:ext cx="628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Roboto"/>
                <a:ea typeface="Roboto"/>
                <a:cs typeface="Roboto"/>
                <a:sym typeface="Roboto"/>
              </a:rPr>
              <a:t>8.66</a:t>
            </a:r>
            <a:r>
              <a:rPr lang="en" sz="800">
                <a:solidFill>
                  <a:schemeClr val="dk1"/>
                </a:solidFill>
                <a:latin typeface="Roboto"/>
                <a:ea typeface="Roboto"/>
                <a:cs typeface="Roboto"/>
                <a:sym typeface="Roboto"/>
              </a:rPr>
              <a:t> mm</a:t>
            </a:r>
            <a:endParaRPr sz="200">
              <a:solidFill>
                <a:schemeClr val="dk1"/>
              </a:solidFill>
              <a:latin typeface="Roboto"/>
              <a:ea typeface="Roboto"/>
              <a:cs typeface="Roboto"/>
              <a:sym typeface="Roboto"/>
            </a:endParaRPr>
          </a:p>
        </p:txBody>
      </p:sp>
      <p:cxnSp>
        <p:nvCxnSpPr>
          <p:cNvPr id="429" name="Google Shape;429;p37"/>
          <p:cNvCxnSpPr/>
          <p:nvPr/>
        </p:nvCxnSpPr>
        <p:spPr>
          <a:xfrm>
            <a:off x="7270584" y="3638824"/>
            <a:ext cx="10500" cy="561900"/>
          </a:xfrm>
          <a:prstGeom prst="straightConnector1">
            <a:avLst/>
          </a:prstGeom>
          <a:noFill/>
          <a:ln cap="flat" cmpd="sng" w="9525">
            <a:solidFill>
              <a:schemeClr val="dk1"/>
            </a:solidFill>
            <a:prstDash val="solid"/>
            <a:round/>
            <a:headEnd len="med" w="med" type="none"/>
            <a:tailEnd len="med" w="med" type="none"/>
          </a:ln>
        </p:spPr>
      </p:cxnSp>
      <p:cxnSp>
        <p:nvCxnSpPr>
          <p:cNvPr id="430" name="Google Shape;430;p37"/>
          <p:cNvCxnSpPr/>
          <p:nvPr/>
        </p:nvCxnSpPr>
        <p:spPr>
          <a:xfrm>
            <a:off x="7647397" y="3679374"/>
            <a:ext cx="16200" cy="521100"/>
          </a:xfrm>
          <a:prstGeom prst="straightConnector1">
            <a:avLst/>
          </a:prstGeom>
          <a:noFill/>
          <a:ln cap="flat" cmpd="sng" w="9525">
            <a:solidFill>
              <a:schemeClr val="dk1"/>
            </a:solidFill>
            <a:prstDash val="solid"/>
            <a:round/>
            <a:headEnd len="med" w="med" type="none"/>
            <a:tailEnd len="med" w="med" type="none"/>
          </a:ln>
        </p:spPr>
      </p:cxnSp>
      <p:sp>
        <p:nvSpPr>
          <p:cNvPr id="431" name="Google Shape;431;p37"/>
          <p:cNvSpPr txBox="1"/>
          <p:nvPr/>
        </p:nvSpPr>
        <p:spPr>
          <a:xfrm>
            <a:off x="7149150" y="4090350"/>
            <a:ext cx="6288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1"/>
                </a:solidFill>
                <a:latin typeface="Roboto"/>
                <a:ea typeface="Roboto"/>
                <a:cs typeface="Roboto"/>
                <a:sym typeface="Roboto"/>
              </a:rPr>
              <a:t>4</a:t>
            </a:r>
            <a:r>
              <a:rPr lang="en" sz="800">
                <a:solidFill>
                  <a:schemeClr val="dk1"/>
                </a:solidFill>
                <a:latin typeface="Roboto"/>
                <a:ea typeface="Roboto"/>
                <a:cs typeface="Roboto"/>
                <a:sym typeface="Roboto"/>
              </a:rPr>
              <a:t>.0 mm</a:t>
            </a:r>
            <a:endParaRPr sz="200">
              <a:solidFill>
                <a:schemeClr val="dk1"/>
              </a:solidFill>
              <a:latin typeface="Roboto"/>
              <a:ea typeface="Roboto"/>
              <a:cs typeface="Roboto"/>
              <a:sym typeface="Roboto"/>
            </a:endParaRPr>
          </a:p>
        </p:txBody>
      </p:sp>
      <p:cxnSp>
        <p:nvCxnSpPr>
          <p:cNvPr id="432" name="Google Shape;432;p37"/>
          <p:cNvCxnSpPr/>
          <p:nvPr/>
        </p:nvCxnSpPr>
        <p:spPr>
          <a:xfrm>
            <a:off x="7094725" y="3677975"/>
            <a:ext cx="15000" cy="483600"/>
          </a:xfrm>
          <a:prstGeom prst="straightConnector1">
            <a:avLst/>
          </a:prstGeom>
          <a:noFill/>
          <a:ln cap="flat" cmpd="sng" w="9525">
            <a:solidFill>
              <a:schemeClr val="dk1"/>
            </a:solidFill>
            <a:prstDash val="solid"/>
            <a:round/>
            <a:headEnd len="med" w="med" type="none"/>
            <a:tailEnd len="med" w="med" type="none"/>
          </a:ln>
        </p:spPr>
      </p:cxnSp>
      <p:sp>
        <p:nvSpPr>
          <p:cNvPr id="433" name="Google Shape;433;p37"/>
          <p:cNvSpPr txBox="1"/>
          <p:nvPr/>
        </p:nvSpPr>
        <p:spPr>
          <a:xfrm>
            <a:off x="6652275" y="4090350"/>
            <a:ext cx="6288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1"/>
                </a:solidFill>
                <a:latin typeface="Roboto"/>
                <a:ea typeface="Roboto"/>
                <a:cs typeface="Roboto"/>
                <a:sym typeface="Roboto"/>
              </a:rPr>
              <a:t>3.0 mm</a:t>
            </a:r>
            <a:endParaRPr sz="200">
              <a:solidFill>
                <a:schemeClr val="dk1"/>
              </a:solidFill>
              <a:latin typeface="Roboto"/>
              <a:ea typeface="Roboto"/>
              <a:cs typeface="Roboto"/>
              <a:sym typeface="Roboto"/>
            </a:endParaRPr>
          </a:p>
        </p:txBody>
      </p:sp>
      <p:cxnSp>
        <p:nvCxnSpPr>
          <p:cNvPr id="434" name="Google Shape;434;p37"/>
          <p:cNvCxnSpPr/>
          <p:nvPr/>
        </p:nvCxnSpPr>
        <p:spPr>
          <a:xfrm rot="10800000">
            <a:off x="7097425" y="2042800"/>
            <a:ext cx="9600" cy="253500"/>
          </a:xfrm>
          <a:prstGeom prst="straightConnector1">
            <a:avLst/>
          </a:prstGeom>
          <a:noFill/>
          <a:ln cap="flat" cmpd="sng" w="9525">
            <a:solidFill>
              <a:schemeClr val="dk1"/>
            </a:solidFill>
            <a:prstDash val="solid"/>
            <a:round/>
            <a:headEnd len="med" w="med" type="none"/>
            <a:tailEnd len="med" w="med" type="none"/>
          </a:ln>
        </p:spPr>
      </p:cxnSp>
      <p:cxnSp>
        <p:nvCxnSpPr>
          <p:cNvPr id="435" name="Google Shape;435;p37"/>
          <p:cNvCxnSpPr/>
          <p:nvPr/>
        </p:nvCxnSpPr>
        <p:spPr>
          <a:xfrm rot="10800000">
            <a:off x="7260975" y="2042800"/>
            <a:ext cx="9600" cy="253500"/>
          </a:xfrm>
          <a:prstGeom prst="straightConnector1">
            <a:avLst/>
          </a:prstGeom>
          <a:noFill/>
          <a:ln cap="flat" cmpd="sng" w="9525">
            <a:solidFill>
              <a:schemeClr val="dk1"/>
            </a:solidFill>
            <a:prstDash val="solid"/>
            <a:round/>
            <a:headEnd len="med" w="med" type="none"/>
            <a:tailEnd len="med" w="med" type="none"/>
          </a:ln>
        </p:spPr>
      </p:cxnSp>
      <p:sp>
        <p:nvSpPr>
          <p:cNvPr id="436" name="Google Shape;436;p37"/>
          <p:cNvSpPr txBox="1"/>
          <p:nvPr/>
        </p:nvSpPr>
        <p:spPr>
          <a:xfrm>
            <a:off x="6885400" y="1824575"/>
            <a:ext cx="6288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1"/>
                </a:solidFill>
                <a:latin typeface="Roboto"/>
                <a:ea typeface="Roboto"/>
                <a:cs typeface="Roboto"/>
                <a:sym typeface="Roboto"/>
              </a:rPr>
              <a:t>1.5 mm</a:t>
            </a:r>
            <a:endParaRPr sz="200">
              <a:solidFill>
                <a:schemeClr val="dk1"/>
              </a:solidFill>
              <a:latin typeface="Roboto"/>
              <a:ea typeface="Roboto"/>
              <a:cs typeface="Roboto"/>
              <a:sym typeface="Roboto"/>
            </a:endParaRPr>
          </a:p>
        </p:txBody>
      </p:sp>
      <p:pic>
        <p:nvPicPr>
          <p:cNvPr id="437" name="Google Shape;437;p37"/>
          <p:cNvPicPr preferRelativeResize="0"/>
          <p:nvPr/>
        </p:nvPicPr>
        <p:blipFill rotWithShape="1">
          <a:blip r:embed="rId4">
            <a:alphaModFix/>
          </a:blip>
          <a:srcRect b="8408" l="26652" r="29154" t="6055"/>
          <a:stretch/>
        </p:blipFill>
        <p:spPr>
          <a:xfrm>
            <a:off x="3609863" y="2323450"/>
            <a:ext cx="2846176" cy="2642503"/>
          </a:xfrm>
          <a:prstGeom prst="rect">
            <a:avLst/>
          </a:prstGeom>
          <a:noFill/>
          <a:ln>
            <a:noFill/>
          </a:ln>
        </p:spPr>
      </p:pic>
      <p:pic>
        <p:nvPicPr>
          <p:cNvPr id="438" name="Google Shape;438;p37"/>
          <p:cNvPicPr preferRelativeResize="0"/>
          <p:nvPr/>
        </p:nvPicPr>
        <p:blipFill rotWithShape="1">
          <a:blip r:embed="rId4">
            <a:alphaModFix/>
          </a:blip>
          <a:srcRect b="8408" l="26652" r="29154" t="6055"/>
          <a:stretch/>
        </p:blipFill>
        <p:spPr>
          <a:xfrm>
            <a:off x="507200" y="2296300"/>
            <a:ext cx="2846176" cy="2642503"/>
          </a:xfrm>
          <a:prstGeom prst="rect">
            <a:avLst/>
          </a:prstGeom>
          <a:noFill/>
          <a:ln>
            <a:noFill/>
          </a:ln>
        </p:spPr>
      </p:pic>
      <p:pic>
        <p:nvPicPr>
          <p:cNvPr id="439" name="Google Shape;439;p37"/>
          <p:cNvPicPr preferRelativeResize="0"/>
          <p:nvPr/>
        </p:nvPicPr>
        <p:blipFill>
          <a:blip r:embed="rId5">
            <a:alphaModFix/>
          </a:blip>
          <a:stretch>
            <a:fillRect/>
          </a:stretch>
        </p:blipFill>
        <p:spPr>
          <a:xfrm rot="-5399995">
            <a:off x="4274113" y="1471351"/>
            <a:ext cx="1628025" cy="3056198"/>
          </a:xfrm>
          <a:prstGeom prst="rect">
            <a:avLst/>
          </a:prstGeom>
          <a:noFill/>
          <a:ln>
            <a:noFill/>
          </a:ln>
        </p:spPr>
      </p:pic>
      <p:pic>
        <p:nvPicPr>
          <p:cNvPr id="440" name="Google Shape;440;p37"/>
          <p:cNvPicPr preferRelativeResize="0"/>
          <p:nvPr/>
        </p:nvPicPr>
        <p:blipFill>
          <a:blip r:embed="rId5">
            <a:alphaModFix/>
          </a:blip>
          <a:stretch>
            <a:fillRect/>
          </a:stretch>
        </p:blipFill>
        <p:spPr>
          <a:xfrm rot="-5399995">
            <a:off x="1113400" y="-228699"/>
            <a:ext cx="1628025" cy="3056198"/>
          </a:xfrm>
          <a:prstGeom prst="rect">
            <a:avLst/>
          </a:prstGeom>
          <a:noFill/>
          <a:ln>
            <a:noFill/>
          </a:ln>
        </p:spPr>
      </p:pic>
      <p:pic>
        <p:nvPicPr>
          <p:cNvPr id="441" name="Google Shape;441;p37"/>
          <p:cNvPicPr preferRelativeResize="0"/>
          <p:nvPr/>
        </p:nvPicPr>
        <p:blipFill>
          <a:blip r:embed="rId6">
            <a:alphaModFix/>
          </a:blip>
          <a:stretch>
            <a:fillRect/>
          </a:stretch>
        </p:blipFill>
        <p:spPr>
          <a:xfrm rot="-1945436">
            <a:off x="4292451" y="2329125"/>
            <a:ext cx="1498925" cy="1739473"/>
          </a:xfrm>
          <a:prstGeom prst="rect">
            <a:avLst/>
          </a:prstGeom>
          <a:noFill/>
          <a:ln>
            <a:noFill/>
          </a:ln>
        </p:spPr>
      </p:pic>
      <p:cxnSp>
        <p:nvCxnSpPr>
          <p:cNvPr id="442" name="Google Shape;442;p37"/>
          <p:cNvCxnSpPr/>
          <p:nvPr/>
        </p:nvCxnSpPr>
        <p:spPr>
          <a:xfrm rot="10800000">
            <a:off x="8414875" y="1458625"/>
            <a:ext cx="0" cy="381600"/>
          </a:xfrm>
          <a:prstGeom prst="straightConnector1">
            <a:avLst/>
          </a:prstGeom>
          <a:noFill/>
          <a:ln cap="flat" cmpd="sng" w="9525">
            <a:solidFill>
              <a:schemeClr val="dk1"/>
            </a:solidFill>
            <a:prstDash val="solid"/>
            <a:round/>
            <a:headEnd len="med" w="med" type="none"/>
            <a:tailEnd len="med" w="med" type="triangle"/>
          </a:ln>
        </p:spPr>
      </p:cxnSp>
      <p:cxnSp>
        <p:nvCxnSpPr>
          <p:cNvPr id="443" name="Google Shape;443;p37"/>
          <p:cNvCxnSpPr/>
          <p:nvPr/>
        </p:nvCxnSpPr>
        <p:spPr>
          <a:xfrm flipH="1" rot="10800000">
            <a:off x="8414875" y="1833025"/>
            <a:ext cx="374100" cy="7200"/>
          </a:xfrm>
          <a:prstGeom prst="straightConnector1">
            <a:avLst/>
          </a:prstGeom>
          <a:noFill/>
          <a:ln cap="flat" cmpd="sng" w="9525">
            <a:solidFill>
              <a:schemeClr val="dk1"/>
            </a:solidFill>
            <a:prstDash val="solid"/>
            <a:round/>
            <a:headEnd len="med" w="med" type="none"/>
            <a:tailEnd len="med" w="med" type="triangle"/>
          </a:ln>
        </p:spPr>
      </p:cxnSp>
      <p:cxnSp>
        <p:nvCxnSpPr>
          <p:cNvPr id="444" name="Google Shape;444;p37"/>
          <p:cNvCxnSpPr/>
          <p:nvPr/>
        </p:nvCxnSpPr>
        <p:spPr>
          <a:xfrm flipH="1">
            <a:off x="8314675" y="1840225"/>
            <a:ext cx="100200" cy="126900"/>
          </a:xfrm>
          <a:prstGeom prst="straightConnector1">
            <a:avLst/>
          </a:prstGeom>
          <a:noFill/>
          <a:ln cap="flat" cmpd="sng" w="9525">
            <a:solidFill>
              <a:schemeClr val="dk1"/>
            </a:solidFill>
            <a:prstDash val="solid"/>
            <a:round/>
            <a:headEnd len="med" w="med" type="none"/>
            <a:tailEnd len="med" w="med" type="triangle"/>
          </a:ln>
        </p:spPr>
      </p:cxnSp>
      <p:sp>
        <p:nvSpPr>
          <p:cNvPr id="445" name="Google Shape;445;p37"/>
          <p:cNvSpPr txBox="1"/>
          <p:nvPr/>
        </p:nvSpPr>
        <p:spPr>
          <a:xfrm>
            <a:off x="8686800" y="1682725"/>
            <a:ext cx="334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1"/>
                </a:solidFill>
                <a:latin typeface="Roboto"/>
                <a:ea typeface="Roboto"/>
                <a:cs typeface="Roboto"/>
                <a:sym typeface="Roboto"/>
              </a:rPr>
              <a:t>x</a:t>
            </a:r>
            <a:endParaRPr sz="200">
              <a:solidFill>
                <a:schemeClr val="dk1"/>
              </a:solidFill>
              <a:latin typeface="Roboto"/>
              <a:ea typeface="Roboto"/>
              <a:cs typeface="Roboto"/>
              <a:sym typeface="Roboto"/>
            </a:endParaRPr>
          </a:p>
        </p:txBody>
      </p:sp>
      <p:sp>
        <p:nvSpPr>
          <p:cNvPr id="446" name="Google Shape;446;p37"/>
          <p:cNvSpPr txBox="1"/>
          <p:nvPr/>
        </p:nvSpPr>
        <p:spPr>
          <a:xfrm>
            <a:off x="8197525" y="1225150"/>
            <a:ext cx="334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1"/>
                </a:solidFill>
                <a:latin typeface="Roboto"/>
                <a:ea typeface="Roboto"/>
                <a:cs typeface="Roboto"/>
                <a:sym typeface="Roboto"/>
              </a:rPr>
              <a:t>y</a:t>
            </a:r>
            <a:endParaRPr sz="200">
              <a:solidFill>
                <a:schemeClr val="dk1"/>
              </a:solidFill>
              <a:latin typeface="Roboto"/>
              <a:ea typeface="Roboto"/>
              <a:cs typeface="Roboto"/>
              <a:sym typeface="Roboto"/>
            </a:endParaRPr>
          </a:p>
        </p:txBody>
      </p:sp>
      <p:sp>
        <p:nvSpPr>
          <p:cNvPr id="447" name="Google Shape;447;p37"/>
          <p:cNvSpPr txBox="1"/>
          <p:nvPr/>
        </p:nvSpPr>
        <p:spPr>
          <a:xfrm>
            <a:off x="8101425" y="1824575"/>
            <a:ext cx="334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1"/>
                </a:solidFill>
                <a:latin typeface="Roboto"/>
                <a:ea typeface="Roboto"/>
                <a:cs typeface="Roboto"/>
                <a:sym typeface="Roboto"/>
              </a:rPr>
              <a:t>z</a:t>
            </a:r>
            <a:endParaRPr sz="200">
              <a:solidFill>
                <a:schemeClr val="dk1"/>
              </a:solidFill>
              <a:latin typeface="Roboto"/>
              <a:ea typeface="Roboto"/>
              <a:cs typeface="Roboto"/>
              <a:sym typeface="Roboto"/>
            </a:endParaRPr>
          </a:p>
        </p:txBody>
      </p:sp>
      <p:pic>
        <p:nvPicPr>
          <p:cNvPr id="448" name="Google Shape;448;p37"/>
          <p:cNvPicPr preferRelativeResize="0"/>
          <p:nvPr/>
        </p:nvPicPr>
        <p:blipFill>
          <a:blip r:embed="rId7">
            <a:alphaModFix/>
          </a:blip>
          <a:stretch>
            <a:fillRect/>
          </a:stretch>
        </p:blipFill>
        <p:spPr>
          <a:xfrm>
            <a:off x="6614155" y="2274675"/>
            <a:ext cx="1117696" cy="1439299"/>
          </a:xfrm>
          <a:prstGeom prst="rect">
            <a:avLst/>
          </a:prstGeom>
          <a:noFill/>
          <a:ln>
            <a:noFill/>
          </a:ln>
        </p:spPr>
      </p:pic>
      <p:cxnSp>
        <p:nvCxnSpPr>
          <p:cNvPr id="449" name="Google Shape;449;p37"/>
          <p:cNvCxnSpPr/>
          <p:nvPr/>
        </p:nvCxnSpPr>
        <p:spPr>
          <a:xfrm>
            <a:off x="6825775" y="3677975"/>
            <a:ext cx="15000" cy="483600"/>
          </a:xfrm>
          <a:prstGeom prst="straightConnector1">
            <a:avLst/>
          </a:prstGeom>
          <a:noFill/>
          <a:ln cap="flat" cmpd="sng" w="9525">
            <a:solidFill>
              <a:schemeClr val="dk1"/>
            </a:solidFill>
            <a:prstDash val="solid"/>
            <a:round/>
            <a:headEnd len="med" w="med" type="none"/>
            <a:tailEnd len="med" w="med" type="none"/>
          </a:ln>
        </p:spPr>
      </p:cxnSp>
      <p:pic>
        <p:nvPicPr>
          <p:cNvPr id="450" name="Google Shape;450;p37"/>
          <p:cNvPicPr preferRelativeResize="0"/>
          <p:nvPr/>
        </p:nvPicPr>
        <p:blipFill>
          <a:blip r:embed="rId6">
            <a:alphaModFix/>
          </a:blip>
          <a:stretch>
            <a:fillRect/>
          </a:stretch>
        </p:blipFill>
        <p:spPr>
          <a:xfrm rot="-1817195">
            <a:off x="6738463" y="2083850"/>
            <a:ext cx="1498926" cy="1739474"/>
          </a:xfrm>
          <a:prstGeom prst="rect">
            <a:avLst/>
          </a:prstGeom>
          <a:noFill/>
          <a:ln>
            <a:noFill/>
          </a:ln>
        </p:spPr>
      </p:pic>
      <p:cxnSp>
        <p:nvCxnSpPr>
          <p:cNvPr id="451" name="Google Shape;451;p37"/>
          <p:cNvCxnSpPr/>
          <p:nvPr/>
        </p:nvCxnSpPr>
        <p:spPr>
          <a:xfrm rot="10800000">
            <a:off x="793513" y="2168025"/>
            <a:ext cx="4800" cy="828900"/>
          </a:xfrm>
          <a:prstGeom prst="straightConnector1">
            <a:avLst/>
          </a:prstGeom>
          <a:noFill/>
          <a:ln cap="flat" cmpd="sng" w="9525">
            <a:solidFill>
              <a:schemeClr val="dk1"/>
            </a:solidFill>
            <a:prstDash val="solid"/>
            <a:round/>
            <a:headEnd len="med" w="med" type="none"/>
            <a:tailEnd len="med" w="med" type="none"/>
          </a:ln>
        </p:spPr>
      </p:cxnSp>
      <p:cxnSp>
        <p:nvCxnSpPr>
          <p:cNvPr id="452" name="Google Shape;452;p37"/>
          <p:cNvCxnSpPr/>
          <p:nvPr/>
        </p:nvCxnSpPr>
        <p:spPr>
          <a:xfrm rot="10800000">
            <a:off x="1339850" y="2168013"/>
            <a:ext cx="4800" cy="828900"/>
          </a:xfrm>
          <a:prstGeom prst="straightConnector1">
            <a:avLst/>
          </a:prstGeom>
          <a:noFill/>
          <a:ln cap="flat" cmpd="sng" w="9525">
            <a:solidFill>
              <a:schemeClr val="dk1"/>
            </a:solidFill>
            <a:prstDash val="solid"/>
            <a:round/>
            <a:headEnd len="med" w="med" type="none"/>
            <a:tailEnd len="med" w="med" type="none"/>
          </a:ln>
        </p:spPr>
      </p:cxnSp>
      <p:sp>
        <p:nvSpPr>
          <p:cNvPr id="453" name="Google Shape;453;p37"/>
          <p:cNvSpPr txBox="1"/>
          <p:nvPr/>
        </p:nvSpPr>
        <p:spPr>
          <a:xfrm>
            <a:off x="753450" y="2042800"/>
            <a:ext cx="628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Roboto"/>
                <a:ea typeface="Roboto"/>
                <a:cs typeface="Roboto"/>
                <a:sym typeface="Roboto"/>
              </a:rPr>
              <a:t>5.2</a:t>
            </a:r>
            <a:r>
              <a:rPr lang="en" sz="800">
                <a:solidFill>
                  <a:schemeClr val="dk1"/>
                </a:solidFill>
                <a:latin typeface="Roboto"/>
                <a:ea typeface="Roboto"/>
                <a:cs typeface="Roboto"/>
                <a:sym typeface="Roboto"/>
              </a:rPr>
              <a:t> mm</a:t>
            </a:r>
            <a:endParaRPr sz="200">
              <a:solidFill>
                <a:schemeClr val="dk1"/>
              </a:solidFill>
              <a:latin typeface="Roboto"/>
              <a:ea typeface="Roboto"/>
              <a:cs typeface="Roboto"/>
              <a:sym typeface="Roboto"/>
            </a:endParaRPr>
          </a:p>
        </p:txBody>
      </p:sp>
      <p:sp>
        <p:nvSpPr>
          <p:cNvPr id="454" name="Google Shape;454;p37"/>
          <p:cNvSpPr/>
          <p:nvPr/>
        </p:nvSpPr>
        <p:spPr>
          <a:xfrm>
            <a:off x="946838" y="2872700"/>
            <a:ext cx="244500" cy="253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7"/>
          <p:cNvSpPr/>
          <p:nvPr/>
        </p:nvSpPr>
        <p:spPr>
          <a:xfrm>
            <a:off x="2594500" y="2867575"/>
            <a:ext cx="244500" cy="253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6" name="Google Shape;456;p37"/>
          <p:cNvCxnSpPr/>
          <p:nvPr/>
        </p:nvCxnSpPr>
        <p:spPr>
          <a:xfrm rot="10800000">
            <a:off x="2594488" y="2189075"/>
            <a:ext cx="4800" cy="828900"/>
          </a:xfrm>
          <a:prstGeom prst="straightConnector1">
            <a:avLst/>
          </a:prstGeom>
          <a:noFill/>
          <a:ln cap="flat" cmpd="sng" w="9525">
            <a:solidFill>
              <a:schemeClr val="dk1"/>
            </a:solidFill>
            <a:prstDash val="solid"/>
            <a:round/>
            <a:headEnd len="med" w="med" type="none"/>
            <a:tailEnd len="med" w="med" type="none"/>
          </a:ln>
        </p:spPr>
      </p:cxnSp>
      <p:cxnSp>
        <p:nvCxnSpPr>
          <p:cNvPr id="457" name="Google Shape;457;p37"/>
          <p:cNvCxnSpPr/>
          <p:nvPr/>
        </p:nvCxnSpPr>
        <p:spPr>
          <a:xfrm rot="10800000">
            <a:off x="2821938" y="2217263"/>
            <a:ext cx="4800" cy="828900"/>
          </a:xfrm>
          <a:prstGeom prst="straightConnector1">
            <a:avLst/>
          </a:prstGeom>
          <a:noFill/>
          <a:ln cap="flat" cmpd="sng" w="9525">
            <a:solidFill>
              <a:schemeClr val="dk1"/>
            </a:solidFill>
            <a:prstDash val="solid"/>
            <a:round/>
            <a:headEnd len="med" w="med" type="none"/>
            <a:tailEnd len="med" w="med" type="none"/>
          </a:ln>
        </p:spPr>
      </p:cxnSp>
      <p:sp>
        <p:nvSpPr>
          <p:cNvPr id="458" name="Google Shape;458;p37"/>
          <p:cNvSpPr txBox="1"/>
          <p:nvPr/>
        </p:nvSpPr>
        <p:spPr>
          <a:xfrm>
            <a:off x="2502250" y="1967125"/>
            <a:ext cx="628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Roboto"/>
                <a:ea typeface="Roboto"/>
                <a:cs typeface="Roboto"/>
                <a:sym typeface="Roboto"/>
              </a:rPr>
              <a:t>3</a:t>
            </a:r>
            <a:r>
              <a:rPr lang="en" sz="800">
                <a:solidFill>
                  <a:schemeClr val="dk1"/>
                </a:solidFill>
                <a:latin typeface="Roboto"/>
                <a:ea typeface="Roboto"/>
                <a:cs typeface="Roboto"/>
                <a:sym typeface="Roboto"/>
              </a:rPr>
              <a:t>.2 mm</a:t>
            </a:r>
            <a:endParaRPr sz="200">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200"/>
                                        <p:tgtEl>
                                          <p:spTgt spid="4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
                                        <p:tgtEl>
                                          <p:spTgt spid="437"/>
                                        </p:tgtEl>
                                      </p:cBhvr>
                                    </p:animEffect>
                                    <p:set>
                                      <p:cBhvr>
                                        <p:cTn dur="1" fill="hold">
                                          <p:stCondLst>
                                            <p:cond delay="0"/>
                                          </p:stCondLst>
                                        </p:cTn>
                                        <p:tgtEl>
                                          <p:spTgt spid="43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
                                        <p:tgtEl>
                                          <p:spTgt spid="438"/>
                                        </p:tgtEl>
                                      </p:cBhvr>
                                    </p:animEffect>
                                    <p:set>
                                      <p:cBhvr>
                                        <p:cTn dur="1" fill="hold">
                                          <p:stCondLst>
                                            <p:cond delay="0"/>
                                          </p:stCondLst>
                                        </p:cTn>
                                        <p:tgtEl>
                                          <p:spTgt spid="43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
                                        <p:tgtEl>
                                          <p:spTgt spid="4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
                                        <p:tgtEl>
                                          <p:spTgt spid="439"/>
                                        </p:tgtEl>
                                      </p:cBhvr>
                                    </p:animEffect>
                                    <p:set>
                                      <p:cBhvr>
                                        <p:cTn dur="1" fill="hold">
                                          <p:stCondLst>
                                            <p:cond delay="0"/>
                                          </p:stCondLst>
                                        </p:cTn>
                                        <p:tgtEl>
                                          <p:spTgt spid="43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
                                        <p:tgtEl>
                                          <p:spTgt spid="4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
                                        <p:tgtEl>
                                          <p:spTgt spid="440"/>
                                        </p:tgtEl>
                                      </p:cBhvr>
                                    </p:animEffect>
                                    <p:set>
                                      <p:cBhvr>
                                        <p:cTn dur="1" fill="hold">
                                          <p:stCondLst>
                                            <p:cond delay="0"/>
                                          </p:stCondLst>
                                        </p:cTn>
                                        <p:tgtEl>
                                          <p:spTgt spid="44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
                                        <p:tgtEl>
                                          <p:spTgt spid="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
                                        <p:tgtEl>
                                          <p:spTgt spid="441"/>
                                        </p:tgtEl>
                                      </p:cBhvr>
                                    </p:animEffect>
                                    <p:set>
                                      <p:cBhvr>
                                        <p:cTn dur="1" fill="hold">
                                          <p:stCondLst>
                                            <p:cond delay="0"/>
                                          </p:stCondLst>
                                        </p:cTn>
                                        <p:tgtEl>
                                          <p:spTgt spid="44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1"/>
                                        <p:tgtEl>
                                          <p:spTgt spid="4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
                                        <p:tgtEl>
                                          <p:spTgt spid="450"/>
                                        </p:tgtEl>
                                      </p:cBhvr>
                                    </p:animEffect>
                                    <p:set>
                                      <p:cBhvr>
                                        <p:cTn dur="1" fill="hold">
                                          <p:stCondLst>
                                            <p:cond delay="0"/>
                                          </p:stCondLst>
                                        </p:cTn>
                                        <p:tgtEl>
                                          <p:spTgt spid="45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38"/>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464" name="Google Shape;464;p38"/>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465" name="Google Shape;465;p38"/>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466" name="Google Shape;466;p38"/>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467" name="Google Shape;467;p38"/>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468" name="Google Shape;468;p3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MTF Modeling - Initial Alignment</a:t>
            </a:r>
            <a:endParaRPr/>
          </a:p>
        </p:txBody>
      </p:sp>
      <p:sp>
        <p:nvSpPr>
          <p:cNvPr id="469" name="Google Shape;469;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70" name="Google Shape;470;p38"/>
          <p:cNvPicPr preferRelativeResize="0"/>
          <p:nvPr/>
        </p:nvPicPr>
        <p:blipFill>
          <a:blip r:embed="rId3">
            <a:alphaModFix/>
          </a:blip>
          <a:stretch>
            <a:fillRect/>
          </a:stretch>
        </p:blipFill>
        <p:spPr>
          <a:xfrm>
            <a:off x="514098" y="1799425"/>
            <a:ext cx="5354350" cy="2907350"/>
          </a:xfrm>
          <a:prstGeom prst="rect">
            <a:avLst/>
          </a:prstGeom>
          <a:noFill/>
          <a:ln>
            <a:noFill/>
          </a:ln>
        </p:spPr>
      </p:pic>
      <p:sp>
        <p:nvSpPr>
          <p:cNvPr id="471" name="Google Shape;471;p38"/>
          <p:cNvSpPr txBox="1"/>
          <p:nvPr/>
        </p:nvSpPr>
        <p:spPr>
          <a:xfrm>
            <a:off x="6076150" y="2903363"/>
            <a:ext cx="2776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Shim stock available at 0.0005 inch thickness = 12.7 μm</a:t>
            </a:r>
            <a:endParaRPr>
              <a:solidFill>
                <a:schemeClr val="dk1"/>
              </a:solidFill>
              <a:latin typeface="Roboto"/>
              <a:ea typeface="Roboto"/>
              <a:cs typeface="Roboto"/>
              <a:sym typeface="Roboto"/>
            </a:endParaRPr>
          </a:p>
        </p:txBody>
      </p:sp>
      <p:sp>
        <p:nvSpPr>
          <p:cNvPr id="472" name="Google Shape;472;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73" name="Google Shape;473;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74" name="Google Shape;474;p38"/>
          <p:cNvSpPr txBox="1"/>
          <p:nvPr/>
        </p:nvSpPr>
        <p:spPr>
          <a:xfrm>
            <a:off x="474125" y="1358900"/>
            <a:ext cx="539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Can shims be used to achieve required MTF value?</a:t>
            </a:r>
            <a:endParaRPr>
              <a:solidFill>
                <a:schemeClr val="dk1"/>
              </a:solidFill>
              <a:latin typeface="Roboto"/>
              <a:ea typeface="Roboto"/>
              <a:cs typeface="Roboto"/>
              <a:sym typeface="Roboto"/>
            </a:endParaRPr>
          </a:p>
        </p:txBody>
      </p:sp>
      <p:sp>
        <p:nvSpPr>
          <p:cNvPr id="475" name="Google Shape;475;p38"/>
          <p:cNvSpPr txBox="1"/>
          <p:nvPr/>
        </p:nvSpPr>
        <p:spPr>
          <a:xfrm>
            <a:off x="5845550" y="4398975"/>
            <a:ext cx="39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Roboto"/>
                <a:ea typeface="Roboto"/>
                <a:cs typeface="Roboto"/>
                <a:sym typeface="Roboto"/>
              </a:rPr>
              <a:t>[3]</a:t>
            </a:r>
            <a:endParaRPr sz="800">
              <a:solidFill>
                <a:schemeClr val="dk1"/>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39"/>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481" name="Google Shape;481;p39"/>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482" name="Google Shape;482;p39"/>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483" name="Google Shape;483;p39"/>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484" name="Google Shape;484;p39"/>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485" name="Google Shape;485;p3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Vibration Functional Requirements</a:t>
            </a:r>
            <a:endParaRPr/>
          </a:p>
        </p:txBody>
      </p:sp>
      <p:sp>
        <p:nvSpPr>
          <p:cNvPr id="486" name="Google Shape;486;p39"/>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solidFill>
                  <a:srgbClr val="B7B7B7"/>
                </a:solidFill>
              </a:rPr>
              <a:t>1.0: NanoSAM III shall survive launch simulation vibration testing</a:t>
            </a:r>
            <a:endParaRPr sz="1500">
              <a:solidFill>
                <a:srgbClr val="B7B7B7"/>
              </a:solidFill>
            </a:endParaRPr>
          </a:p>
          <a:p>
            <a:pPr indent="-323850" lvl="0" marL="457200" rtl="0" algn="l">
              <a:spcBef>
                <a:spcPts val="1200"/>
              </a:spcBef>
              <a:spcAft>
                <a:spcPts val="0"/>
              </a:spcAft>
              <a:buSzPts val="1500"/>
              <a:buChar char="-"/>
            </a:pPr>
            <a:r>
              <a:rPr lang="en" sz="1500">
                <a:solidFill>
                  <a:srgbClr val="B7B7B7"/>
                </a:solidFill>
              </a:rPr>
              <a:t>Alignment retention</a:t>
            </a:r>
            <a:endParaRPr sz="1500">
              <a:solidFill>
                <a:srgbClr val="B7B7B7"/>
              </a:solidFill>
            </a:endParaRPr>
          </a:p>
          <a:p>
            <a:pPr indent="0" lvl="0" marL="0" rtl="0" algn="l">
              <a:spcBef>
                <a:spcPts val="1200"/>
              </a:spcBef>
              <a:spcAft>
                <a:spcPts val="0"/>
              </a:spcAft>
              <a:buNone/>
            </a:pPr>
            <a:r>
              <a:rPr b="1" lang="en" sz="1500"/>
              <a:t>4.0: NanoSAM III shall have optical performance capabilities that are equivalent to or surpass that of SAM-II as determined by the modular transfer function value</a:t>
            </a:r>
            <a:endParaRPr b="1" sz="1500"/>
          </a:p>
          <a:p>
            <a:pPr indent="-323850" lvl="0" marL="457200" rtl="0" algn="l">
              <a:spcBef>
                <a:spcPts val="1200"/>
              </a:spcBef>
              <a:spcAft>
                <a:spcPts val="0"/>
              </a:spcAft>
              <a:buSzPts val="1500"/>
              <a:buChar char="-"/>
            </a:pPr>
            <a:r>
              <a:rPr b="1" lang="en" sz="1500"/>
              <a:t>Initial alignment</a:t>
            </a:r>
            <a:r>
              <a:rPr lang="en" sz="1500"/>
              <a:t> </a:t>
            </a:r>
            <a:r>
              <a:rPr lang="en" sz="1500">
                <a:solidFill>
                  <a:schemeClr val="accent2"/>
                </a:solidFill>
              </a:rPr>
              <a:t>✔</a:t>
            </a:r>
            <a:endParaRPr sz="1500"/>
          </a:p>
        </p:txBody>
      </p:sp>
      <p:sp>
        <p:nvSpPr>
          <p:cNvPr id="487" name="Google Shape;487;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88" name="Google Shape;488;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40"/>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494" name="Google Shape;494;p40"/>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495" name="Google Shape;495;p40"/>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496" name="Google Shape;496;p40"/>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497" name="Google Shape;497;p40"/>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498" name="Google Shape;498;p4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Friction Modeling - Vibration Resistance</a:t>
            </a:r>
            <a:endParaRPr/>
          </a:p>
        </p:txBody>
      </p:sp>
      <p:sp>
        <p:nvSpPr>
          <p:cNvPr id="499" name="Google Shape;499;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00" name="Google Shape;500;p40"/>
          <p:cNvPicPr preferRelativeResize="0"/>
          <p:nvPr/>
        </p:nvPicPr>
        <p:blipFill>
          <a:blip r:embed="rId3">
            <a:alphaModFix/>
          </a:blip>
          <a:stretch>
            <a:fillRect/>
          </a:stretch>
        </p:blipFill>
        <p:spPr>
          <a:xfrm>
            <a:off x="4482475" y="1812700"/>
            <a:ext cx="2943225" cy="2459800"/>
          </a:xfrm>
          <a:prstGeom prst="rect">
            <a:avLst/>
          </a:prstGeom>
          <a:noFill/>
          <a:ln>
            <a:noFill/>
          </a:ln>
        </p:spPr>
      </p:pic>
      <p:pic>
        <p:nvPicPr>
          <p:cNvPr id="501" name="Google Shape;501;p40"/>
          <p:cNvPicPr preferRelativeResize="0"/>
          <p:nvPr/>
        </p:nvPicPr>
        <p:blipFill>
          <a:blip r:embed="rId4">
            <a:alphaModFix/>
          </a:blip>
          <a:stretch>
            <a:fillRect/>
          </a:stretch>
        </p:blipFill>
        <p:spPr>
          <a:xfrm>
            <a:off x="1314575" y="1812700"/>
            <a:ext cx="3189074" cy="2459800"/>
          </a:xfrm>
          <a:prstGeom prst="rect">
            <a:avLst/>
          </a:prstGeom>
          <a:noFill/>
          <a:ln>
            <a:noFill/>
          </a:ln>
        </p:spPr>
      </p:pic>
      <p:cxnSp>
        <p:nvCxnSpPr>
          <p:cNvPr id="502" name="Google Shape;502;p40"/>
          <p:cNvCxnSpPr/>
          <p:nvPr/>
        </p:nvCxnSpPr>
        <p:spPr>
          <a:xfrm>
            <a:off x="5909725" y="3069175"/>
            <a:ext cx="546000" cy="0"/>
          </a:xfrm>
          <a:prstGeom prst="straightConnector1">
            <a:avLst/>
          </a:prstGeom>
          <a:noFill/>
          <a:ln cap="flat" cmpd="sng" w="28575">
            <a:solidFill>
              <a:schemeClr val="accent5"/>
            </a:solidFill>
            <a:prstDash val="solid"/>
            <a:round/>
            <a:headEnd len="med" w="med" type="none"/>
            <a:tailEnd len="med" w="med" type="none"/>
          </a:ln>
        </p:spPr>
      </p:cxnSp>
      <p:cxnSp>
        <p:nvCxnSpPr>
          <p:cNvPr id="503" name="Google Shape;503;p40"/>
          <p:cNvCxnSpPr/>
          <p:nvPr/>
        </p:nvCxnSpPr>
        <p:spPr>
          <a:xfrm>
            <a:off x="5473700" y="4203700"/>
            <a:ext cx="1833000" cy="8400"/>
          </a:xfrm>
          <a:prstGeom prst="straightConnector1">
            <a:avLst/>
          </a:prstGeom>
          <a:noFill/>
          <a:ln cap="flat" cmpd="sng" w="28575">
            <a:solidFill>
              <a:schemeClr val="accent5"/>
            </a:solidFill>
            <a:prstDash val="solid"/>
            <a:round/>
            <a:headEnd len="med" w="med" type="none"/>
            <a:tailEnd len="med" w="med" type="none"/>
          </a:ln>
        </p:spPr>
      </p:cxnSp>
      <p:sp>
        <p:nvSpPr>
          <p:cNvPr id="504" name="Google Shape;504;p40"/>
          <p:cNvSpPr txBox="1"/>
          <p:nvPr/>
        </p:nvSpPr>
        <p:spPr>
          <a:xfrm>
            <a:off x="474125" y="1358900"/>
            <a:ext cx="7998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Can friction keep the testing / diode block in place through vibration?</a:t>
            </a:r>
            <a:endParaRPr>
              <a:solidFill>
                <a:schemeClr val="dk1"/>
              </a:solidFill>
              <a:latin typeface="Roboto"/>
              <a:ea typeface="Roboto"/>
              <a:cs typeface="Roboto"/>
              <a:sym typeface="Roboto"/>
            </a:endParaRPr>
          </a:p>
        </p:txBody>
      </p:sp>
      <p:sp>
        <p:nvSpPr>
          <p:cNvPr id="505" name="Google Shape;505;p40"/>
          <p:cNvSpPr txBox="1"/>
          <p:nvPr/>
        </p:nvSpPr>
        <p:spPr>
          <a:xfrm>
            <a:off x="7425700" y="3995600"/>
            <a:ext cx="1486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Roboto"/>
                <a:ea typeface="Roboto"/>
                <a:cs typeface="Roboto"/>
                <a:sym typeface="Roboto"/>
              </a:rPr>
              <a:t>[4], [5]</a:t>
            </a:r>
            <a:endParaRPr sz="800">
              <a:solidFill>
                <a:schemeClr val="dk1"/>
              </a:solidFill>
              <a:latin typeface="Roboto"/>
              <a:ea typeface="Roboto"/>
              <a:cs typeface="Roboto"/>
              <a:sym typeface="Roboto"/>
            </a:endParaRPr>
          </a:p>
        </p:txBody>
      </p:sp>
      <p:sp>
        <p:nvSpPr>
          <p:cNvPr id="506" name="Google Shape;506;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
                                        <p:tgtEl>
                                          <p:spTgt spid="503"/>
                                        </p:tgtEl>
                                      </p:cBhvr>
                                    </p:animEffect>
                                  </p:childTnLst>
                                </p:cTn>
                              </p:par>
                              <p:par>
                                <p:cTn fill="hold" nodeType="with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1"/>
                                        <p:tgtEl>
                                          <p:spTgt spid="5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41"/>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512" name="Google Shape;512;p41"/>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513" name="Google Shape;513;p41"/>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514" name="Google Shape;514;p41"/>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515" name="Google Shape;515;p41"/>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516" name="Google Shape;516;p4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Vibration Functional Requirements</a:t>
            </a:r>
            <a:endParaRPr/>
          </a:p>
        </p:txBody>
      </p:sp>
      <p:sp>
        <p:nvSpPr>
          <p:cNvPr id="517" name="Google Shape;517;p41"/>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500"/>
              <a:t>1.0: </a:t>
            </a:r>
            <a:r>
              <a:rPr b="1" lang="en" sz="1500"/>
              <a:t>NanoSAM III shall survive launch simulation vibration testing</a:t>
            </a:r>
            <a:endParaRPr b="1" sz="1500"/>
          </a:p>
          <a:p>
            <a:pPr indent="-323850" lvl="0" marL="457200" rtl="0" algn="l">
              <a:spcBef>
                <a:spcPts val="1200"/>
              </a:spcBef>
              <a:spcAft>
                <a:spcPts val="0"/>
              </a:spcAft>
              <a:buSzPts val="1500"/>
              <a:buChar char="-"/>
            </a:pPr>
            <a:r>
              <a:rPr b="1" lang="en" sz="1500"/>
              <a:t>Alignment retention</a:t>
            </a:r>
            <a:r>
              <a:rPr lang="en" sz="1500"/>
              <a:t> </a:t>
            </a:r>
            <a:r>
              <a:rPr lang="en" sz="1500">
                <a:solidFill>
                  <a:schemeClr val="accent2"/>
                </a:solidFill>
              </a:rPr>
              <a:t>✔</a:t>
            </a:r>
            <a:endParaRPr sz="1500">
              <a:solidFill>
                <a:schemeClr val="accent2"/>
              </a:solidFill>
            </a:endParaRPr>
          </a:p>
          <a:p>
            <a:pPr indent="0" lvl="0" marL="0" rtl="0" algn="l">
              <a:spcBef>
                <a:spcPts val="1200"/>
              </a:spcBef>
              <a:spcAft>
                <a:spcPts val="0"/>
              </a:spcAft>
              <a:buNone/>
            </a:pPr>
            <a:r>
              <a:rPr lang="en" sz="1500">
                <a:solidFill>
                  <a:srgbClr val="B7B7B7"/>
                </a:solidFill>
              </a:rPr>
              <a:t>4.0: NanoSAM III shall have optical performance capabilities that are equivalent to or surpass that of SAM-II as determined by the modular transfer function value</a:t>
            </a:r>
            <a:endParaRPr sz="1500">
              <a:solidFill>
                <a:srgbClr val="B7B7B7"/>
              </a:solidFill>
            </a:endParaRPr>
          </a:p>
          <a:p>
            <a:pPr indent="-323850" lvl="0" marL="457200" rtl="0" algn="l">
              <a:spcBef>
                <a:spcPts val="1200"/>
              </a:spcBef>
              <a:spcAft>
                <a:spcPts val="0"/>
              </a:spcAft>
              <a:buClr>
                <a:srgbClr val="B7B7B7"/>
              </a:buClr>
              <a:buSzPts val="1500"/>
              <a:buChar char="-"/>
            </a:pPr>
            <a:r>
              <a:rPr lang="en" sz="1500">
                <a:solidFill>
                  <a:srgbClr val="B7B7B7"/>
                </a:solidFill>
              </a:rPr>
              <a:t>Initial alignment</a:t>
            </a:r>
            <a:endParaRPr sz="1500">
              <a:solidFill>
                <a:srgbClr val="B7B7B7"/>
              </a:solidFill>
            </a:endParaRPr>
          </a:p>
        </p:txBody>
      </p:sp>
      <p:sp>
        <p:nvSpPr>
          <p:cNvPr id="518" name="Google Shape;518;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19" name="Google Shape;519;p41"/>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1.0: NanoSAM III shall survive launch simulation vibration testing</a:t>
            </a:r>
            <a:endParaRPr sz="1500"/>
          </a:p>
          <a:p>
            <a:pPr indent="-323850" lvl="0" marL="457200" rtl="0" algn="l">
              <a:spcBef>
                <a:spcPts val="1200"/>
              </a:spcBef>
              <a:spcAft>
                <a:spcPts val="0"/>
              </a:spcAft>
              <a:buSzPts val="1500"/>
              <a:buChar char="-"/>
            </a:pPr>
            <a:r>
              <a:rPr lang="en" sz="1500"/>
              <a:t>Alignment retention</a:t>
            </a:r>
            <a:r>
              <a:rPr lang="en" sz="1500"/>
              <a:t> </a:t>
            </a:r>
            <a:r>
              <a:rPr lang="en" sz="1500">
                <a:solidFill>
                  <a:schemeClr val="accent2"/>
                </a:solidFill>
              </a:rPr>
              <a:t>✔</a:t>
            </a:r>
            <a:endParaRPr sz="1500">
              <a:solidFill>
                <a:schemeClr val="accent2"/>
              </a:solidFill>
            </a:endParaRPr>
          </a:p>
          <a:p>
            <a:pPr indent="0" lvl="0" marL="0" rtl="0" algn="l">
              <a:spcBef>
                <a:spcPts val="1200"/>
              </a:spcBef>
              <a:spcAft>
                <a:spcPts val="0"/>
              </a:spcAft>
              <a:buNone/>
            </a:pPr>
            <a:r>
              <a:rPr lang="en" sz="1500"/>
              <a:t>4.0: NanoSAM III shall have optical performance capabilities that are equivalent to or surpass that of SAM-II as determined by the modular transfer function value</a:t>
            </a:r>
            <a:endParaRPr sz="1500"/>
          </a:p>
          <a:p>
            <a:pPr indent="-323850" lvl="0" marL="457200" rtl="0" algn="l">
              <a:spcBef>
                <a:spcPts val="1200"/>
              </a:spcBef>
              <a:spcAft>
                <a:spcPts val="0"/>
              </a:spcAft>
              <a:buSzPts val="1500"/>
              <a:buChar char="-"/>
            </a:pPr>
            <a:r>
              <a:rPr lang="en" sz="1500"/>
              <a:t>Initial alignment </a:t>
            </a:r>
            <a:r>
              <a:rPr lang="en" sz="1500">
                <a:solidFill>
                  <a:schemeClr val="accent2"/>
                </a:solidFill>
              </a:rPr>
              <a:t>✔</a:t>
            </a:r>
            <a:endParaRPr b="1" sz="1500"/>
          </a:p>
        </p:txBody>
      </p:sp>
      <p:sp>
        <p:nvSpPr>
          <p:cNvPr id="520" name="Google Shape;520;p41"/>
          <p:cNvSpPr/>
          <p:nvPr/>
        </p:nvSpPr>
        <p:spPr>
          <a:xfrm>
            <a:off x="387900" y="1489825"/>
            <a:ext cx="8169600" cy="2008200"/>
          </a:xfrm>
          <a:prstGeom prst="rect">
            <a:avLst/>
          </a:prstGeom>
          <a:no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
                                        <p:tgtEl>
                                          <p:spTgt spid="517"/>
                                        </p:tgtEl>
                                      </p:cBhvr>
                                    </p:animEffect>
                                    <p:set>
                                      <p:cBhvr>
                                        <p:cTn dur="1" fill="hold">
                                          <p:stCondLst>
                                            <p:cond delay="0"/>
                                          </p:stCondLst>
                                        </p:cTn>
                                        <p:tgtEl>
                                          <p:spTgt spid="51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1"/>
                                        <p:tgtEl>
                                          <p:spTgt spid="519"/>
                                        </p:tgtEl>
                                      </p:cBhvr>
                                    </p:animEffect>
                                  </p:childTnLst>
                                </p:cTn>
                              </p:par>
                              <p:par>
                                <p:cTn fill="hold" nodeType="with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1000"/>
                                        <p:tgtEl>
                                          <p:spTgt spid="5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5"/>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Purpose and Objectives</a:t>
            </a:r>
            <a:endParaRPr/>
          </a:p>
        </p:txBody>
      </p:sp>
      <p:sp>
        <p:nvSpPr>
          <p:cNvPr id="88" name="Google Shape;88;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42"/>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Electronics Design</a:t>
            </a:r>
            <a:endParaRPr/>
          </a:p>
        </p:txBody>
      </p:sp>
      <p:sp>
        <p:nvSpPr>
          <p:cNvPr id="527" name="Google Shape;527;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43"/>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533" name="Google Shape;533;p43"/>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534" name="Google Shape;534;p43"/>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535" name="Google Shape;535;p43"/>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536" name="Google Shape;536;p43"/>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537" name="Google Shape;537;p4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Electronics</a:t>
            </a:r>
            <a:r>
              <a:rPr lang="en"/>
              <a:t> Design Requirements</a:t>
            </a:r>
            <a:endParaRPr/>
          </a:p>
        </p:txBody>
      </p:sp>
      <p:sp>
        <p:nvSpPr>
          <p:cNvPr id="538" name="Google Shape;538;p43"/>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2.0: </a:t>
            </a:r>
            <a:r>
              <a:rPr lang="en" sz="1500"/>
              <a:t>The electronics and software system shall collect analog photodiode data, filter, digitize, and store the digital data. Housekeeping, position, pointing, and time data will also be collected and processed by the data capture system.</a:t>
            </a:r>
            <a:endParaRPr sz="1500"/>
          </a:p>
          <a:p>
            <a:pPr indent="0" lvl="0" marL="0" rtl="0" algn="l">
              <a:spcBef>
                <a:spcPts val="1200"/>
              </a:spcBef>
              <a:spcAft>
                <a:spcPts val="0"/>
              </a:spcAft>
              <a:buNone/>
            </a:pPr>
            <a:r>
              <a:rPr lang="en"/>
              <a:t>3.0: </a:t>
            </a:r>
            <a:r>
              <a:rPr lang="en" sz="1500"/>
              <a:t>The electronics system shall control and power all payload subsystems and it will be designed to operate through the expected vibration and temperature environments. Industry standard flight ready connectors will be utilized to prepare for interfacing with a COTS (commercial off the shelf) cube satellite </a:t>
            </a:r>
            <a:endParaRPr sz="1500"/>
          </a:p>
          <a:p>
            <a:pPr indent="0" lvl="0" marL="0" rtl="0" algn="l">
              <a:spcBef>
                <a:spcPts val="1200"/>
              </a:spcBef>
              <a:spcAft>
                <a:spcPts val="1200"/>
              </a:spcAft>
              <a:buNone/>
            </a:pPr>
            <a:r>
              <a:t/>
            </a:r>
            <a:endParaRPr b="1" sz="1500"/>
          </a:p>
        </p:txBody>
      </p:sp>
      <p:sp>
        <p:nvSpPr>
          <p:cNvPr id="539" name="Google Shape;539;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40" name="Google Shape;540;p43"/>
          <p:cNvSpPr/>
          <p:nvPr/>
        </p:nvSpPr>
        <p:spPr>
          <a:xfrm>
            <a:off x="412300" y="2571750"/>
            <a:ext cx="7941900" cy="1113300"/>
          </a:xfrm>
          <a:prstGeom prst="rect">
            <a:avLst/>
          </a:prstGeom>
          <a:no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3"/>
          <p:cNvSpPr txBox="1"/>
          <p:nvPr/>
        </p:nvSpPr>
        <p:spPr>
          <a:xfrm>
            <a:off x="412300" y="3685050"/>
            <a:ext cx="7236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5"/>
                </a:solidFill>
                <a:latin typeface="Roboto"/>
                <a:ea typeface="Roboto"/>
                <a:cs typeface="Roboto"/>
                <a:sym typeface="Roboto"/>
              </a:rPr>
              <a:t>Vibration analysis conducted at PDR, hardware passes ✔ - information retained in backup slides</a:t>
            </a:r>
            <a:endParaRPr sz="1000">
              <a:solidFill>
                <a:schemeClr val="accent5"/>
              </a:solidFill>
              <a:latin typeface="Roboto"/>
              <a:ea typeface="Roboto"/>
              <a:cs typeface="Roboto"/>
              <a:sym typeface="Roboto"/>
            </a:endParaRPr>
          </a:p>
          <a:p>
            <a:pPr indent="0" lvl="0" marL="0" rtl="0" algn="l">
              <a:spcBef>
                <a:spcPts val="0"/>
              </a:spcBef>
              <a:spcAft>
                <a:spcPts val="0"/>
              </a:spcAft>
              <a:buNone/>
            </a:pPr>
            <a:r>
              <a:rPr lang="en" sz="1000">
                <a:solidFill>
                  <a:schemeClr val="accent5"/>
                </a:solidFill>
                <a:latin typeface="Roboto"/>
                <a:ea typeface="Roboto"/>
                <a:cs typeface="Roboto"/>
                <a:sym typeface="Roboto"/>
              </a:rPr>
              <a:t>1</a:t>
            </a:r>
            <a:r>
              <a:rPr baseline="30000" lang="en" sz="1000">
                <a:solidFill>
                  <a:schemeClr val="accent5"/>
                </a:solidFill>
                <a:latin typeface="Roboto"/>
                <a:ea typeface="Roboto"/>
                <a:cs typeface="Roboto"/>
                <a:sym typeface="Roboto"/>
              </a:rPr>
              <a:t>st</a:t>
            </a:r>
            <a:r>
              <a:rPr lang="en" sz="1000">
                <a:solidFill>
                  <a:schemeClr val="accent5"/>
                </a:solidFill>
                <a:latin typeface="Roboto"/>
                <a:ea typeface="Roboto"/>
                <a:cs typeface="Roboto"/>
                <a:sym typeface="Roboto"/>
              </a:rPr>
              <a:t> order </a:t>
            </a:r>
            <a:r>
              <a:rPr lang="en" sz="1000">
                <a:solidFill>
                  <a:schemeClr val="accent5"/>
                </a:solidFill>
                <a:latin typeface="Roboto"/>
                <a:ea typeface="Roboto"/>
                <a:cs typeface="Roboto"/>
                <a:sym typeface="Roboto"/>
              </a:rPr>
              <a:t>thermal</a:t>
            </a:r>
            <a:r>
              <a:rPr lang="en" sz="1000">
                <a:solidFill>
                  <a:schemeClr val="accent5"/>
                </a:solidFill>
                <a:latin typeface="Roboto"/>
                <a:ea typeface="Roboto"/>
                <a:cs typeface="Roboto"/>
                <a:sym typeface="Roboto"/>
              </a:rPr>
              <a:t> study from PDR confirms Satellite remains in operating T range with heater implementation</a:t>
            </a:r>
            <a:endParaRPr sz="1000">
              <a:solidFill>
                <a:schemeClr val="dk1"/>
              </a:solidFill>
              <a:latin typeface="Roboto"/>
              <a:ea typeface="Roboto"/>
              <a:cs typeface="Roboto"/>
              <a:sym typeface="Roboto"/>
            </a:endParaRPr>
          </a:p>
        </p:txBody>
      </p:sp>
      <p:sp>
        <p:nvSpPr>
          <p:cNvPr id="542" name="Google Shape;542;p43"/>
          <p:cNvSpPr/>
          <p:nvPr/>
        </p:nvSpPr>
        <p:spPr>
          <a:xfrm>
            <a:off x="432925" y="1577075"/>
            <a:ext cx="8101800" cy="886500"/>
          </a:xfrm>
          <a:prstGeom prst="rect">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1000"/>
                                        <p:tgtEl>
                                          <p:spTgt spid="540"/>
                                        </p:tgtEl>
                                      </p:cBhvr>
                                    </p:animEffect>
                                  </p:childTnLst>
                                </p:cTn>
                              </p:par>
                              <p:par>
                                <p:cTn fill="hold" nodeType="with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1000"/>
                                        <p:tgtEl>
                                          <p:spTgt spid="5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1000"/>
                                        <p:tgtEl>
                                          <p:spTgt spid="5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44"/>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549" name="Google Shape;549;p44"/>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550" name="Google Shape;550;p44"/>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551" name="Google Shape;551;p44"/>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552" name="Google Shape;552;p44"/>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553" name="Google Shape;553;p44"/>
          <p:cNvSpPr txBox="1"/>
          <p:nvPr>
            <p:ph type="title"/>
          </p:nvPr>
        </p:nvSpPr>
        <p:spPr>
          <a:xfrm>
            <a:off x="65295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Electronics Design</a:t>
            </a:r>
            <a:endParaRPr/>
          </a:p>
        </p:txBody>
      </p:sp>
      <p:sp>
        <p:nvSpPr>
          <p:cNvPr id="554" name="Google Shape;554;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55" name="Google Shape;555;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56" name="Google Shape;556;p44"/>
          <p:cNvPicPr preferRelativeResize="0"/>
          <p:nvPr/>
        </p:nvPicPr>
        <p:blipFill rotWithShape="1">
          <a:blip r:embed="rId3">
            <a:alphaModFix/>
          </a:blip>
          <a:srcRect b="5108" l="4882" r="5536" t="5741"/>
          <a:stretch/>
        </p:blipFill>
        <p:spPr>
          <a:xfrm>
            <a:off x="1080550" y="1144125"/>
            <a:ext cx="6323071" cy="35191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45"/>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562" name="Google Shape;562;p45"/>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563" name="Google Shape;563;p45"/>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564" name="Google Shape;564;p45"/>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565" name="Google Shape;565;p45"/>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566" name="Google Shape;566;p45"/>
          <p:cNvSpPr txBox="1"/>
          <p:nvPr>
            <p:ph type="title"/>
          </p:nvPr>
        </p:nvSpPr>
        <p:spPr>
          <a:xfrm>
            <a:off x="65295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Electronics: A Note on Focus Shift</a:t>
            </a:r>
            <a:endParaRPr/>
          </a:p>
        </p:txBody>
      </p:sp>
      <p:sp>
        <p:nvSpPr>
          <p:cNvPr id="567" name="Google Shape;567;p45"/>
          <p:cNvSpPr txBox="1"/>
          <p:nvPr>
            <p:ph idx="1" type="body"/>
          </p:nvPr>
        </p:nvSpPr>
        <p:spPr>
          <a:xfrm>
            <a:off x="387900" y="1427600"/>
            <a:ext cx="6044100" cy="35049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This </a:t>
            </a:r>
            <a:r>
              <a:rPr lang="en"/>
              <a:t>year, the NS III team had ambitious electronics goals</a:t>
            </a:r>
            <a:endParaRPr/>
          </a:p>
          <a:p>
            <a:pPr indent="-317500" lvl="1" marL="914400" rtl="0" algn="l">
              <a:spcBef>
                <a:spcPts val="0"/>
              </a:spcBef>
              <a:spcAft>
                <a:spcPts val="0"/>
              </a:spcAft>
              <a:buSzPts val="1400"/>
              <a:buChar char="○"/>
            </a:pPr>
            <a:r>
              <a:rPr lang="en"/>
              <a:t>We believed the electronics system was in almost </a:t>
            </a:r>
            <a:r>
              <a:rPr i="1" lang="en"/>
              <a:t>perfect</a:t>
            </a:r>
            <a:r>
              <a:rPr lang="en"/>
              <a:t> condition, so we aimed to modify the hardware primarily for vibrations and thermal stability</a:t>
            </a:r>
            <a:endParaRPr/>
          </a:p>
          <a:p>
            <a:pPr indent="-317500" lvl="1" marL="914400" rtl="0" algn="l">
              <a:spcBef>
                <a:spcPts val="0"/>
              </a:spcBef>
              <a:spcAft>
                <a:spcPts val="0"/>
              </a:spcAft>
              <a:buSzPts val="1400"/>
              <a:buChar char="○"/>
            </a:pPr>
            <a:r>
              <a:rPr lang="en"/>
              <a:t>A </a:t>
            </a:r>
            <a:r>
              <a:rPr i="1" lang="en"/>
              <a:t>Master Electronics Summary </a:t>
            </a:r>
            <a:r>
              <a:rPr lang="en"/>
              <a:t>was found after PDR with much more detailed information</a:t>
            </a:r>
            <a:endParaRPr/>
          </a:p>
          <a:p>
            <a:pPr indent="-317500" lvl="1" marL="914400" rtl="0" algn="l">
              <a:spcBef>
                <a:spcPts val="0"/>
              </a:spcBef>
              <a:spcAft>
                <a:spcPts val="0"/>
              </a:spcAft>
              <a:buSzPts val="1400"/>
              <a:buChar char="○"/>
            </a:pPr>
            <a:r>
              <a:rPr lang="en"/>
              <a:t>“White wire” fixes much larger than first expected</a:t>
            </a:r>
            <a:endParaRPr/>
          </a:p>
          <a:p>
            <a:pPr indent="-317500" lvl="1" marL="914400" rtl="0" algn="l">
              <a:spcBef>
                <a:spcPts val="0"/>
              </a:spcBef>
              <a:spcAft>
                <a:spcPts val="0"/>
              </a:spcAft>
              <a:buSzPts val="1400"/>
              <a:buChar char="○"/>
            </a:pPr>
            <a:r>
              <a:rPr lang="en"/>
              <a:t>Detailed vibration analysis and a first order thermal study shows that the electronics system can survive launch and will remain in operating thermal bounds (0 - 50) °C</a:t>
            </a:r>
            <a:endParaRPr/>
          </a:p>
          <a:p>
            <a:pPr indent="-342900" lvl="0" marL="457200" rtl="0" algn="l">
              <a:spcBef>
                <a:spcPts val="0"/>
              </a:spcBef>
              <a:spcAft>
                <a:spcPts val="0"/>
              </a:spcAft>
              <a:buSzPts val="1800"/>
              <a:buChar char="●"/>
            </a:pPr>
            <a:r>
              <a:rPr lang="en"/>
              <a:t>The detailed electronics thermal study has been dropped and replaced with a full reworking of the analog and digital electronics system</a:t>
            </a:r>
            <a:endParaRPr i="1"/>
          </a:p>
        </p:txBody>
      </p:sp>
      <p:sp>
        <p:nvSpPr>
          <p:cNvPr id="568" name="Google Shape;568;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69" name="Google Shape;569;p45"/>
          <p:cNvPicPr preferRelativeResize="0"/>
          <p:nvPr/>
        </p:nvPicPr>
        <p:blipFill>
          <a:blip r:embed="rId3">
            <a:alphaModFix/>
          </a:blip>
          <a:stretch>
            <a:fillRect/>
          </a:stretch>
        </p:blipFill>
        <p:spPr>
          <a:xfrm>
            <a:off x="6624675" y="1860900"/>
            <a:ext cx="2396475" cy="1797370"/>
          </a:xfrm>
          <a:prstGeom prst="rect">
            <a:avLst/>
          </a:prstGeom>
          <a:noFill/>
          <a:ln>
            <a:noFill/>
          </a:ln>
        </p:spPr>
      </p:pic>
      <p:sp>
        <p:nvSpPr>
          <p:cNvPr id="570" name="Google Shape;570;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46"/>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576" name="Google Shape;576;p46"/>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577" name="Google Shape;577;p46"/>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578" name="Google Shape;578;p46"/>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579" name="Google Shape;579;p46"/>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580" name="Google Shape;580;p46"/>
          <p:cNvSpPr txBox="1"/>
          <p:nvPr>
            <p:ph type="title"/>
          </p:nvPr>
        </p:nvSpPr>
        <p:spPr>
          <a:xfrm>
            <a:off x="65295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Electronics: System Data Collection Overview</a:t>
            </a:r>
            <a:endParaRPr/>
          </a:p>
        </p:txBody>
      </p:sp>
      <p:sp>
        <p:nvSpPr>
          <p:cNvPr id="581" name="Google Shape;581;p46"/>
          <p:cNvSpPr txBox="1"/>
          <p:nvPr>
            <p:ph idx="1" type="body"/>
          </p:nvPr>
        </p:nvSpPr>
        <p:spPr>
          <a:xfrm>
            <a:off x="387900" y="1489825"/>
            <a:ext cx="8084700" cy="3390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Three primary types </a:t>
            </a:r>
            <a:r>
              <a:rPr lang="en"/>
              <a:t>of</a:t>
            </a:r>
            <a:r>
              <a:rPr lang="en"/>
              <a:t> data are collected and processed by the electronics system</a:t>
            </a:r>
            <a:endParaRPr/>
          </a:p>
          <a:p>
            <a:pPr indent="-317500" lvl="1" marL="914400" rtl="0" algn="l">
              <a:spcBef>
                <a:spcPts val="1000"/>
              </a:spcBef>
              <a:spcAft>
                <a:spcPts val="0"/>
              </a:spcAft>
              <a:buSzPts val="1400"/>
              <a:buChar char="○"/>
            </a:pPr>
            <a:r>
              <a:rPr lang="en"/>
              <a:t>Photodiode data: The data used by the </a:t>
            </a:r>
            <a:r>
              <a:rPr lang="en"/>
              <a:t>customer to complete atmospheric studies</a:t>
            </a:r>
            <a:endParaRPr/>
          </a:p>
          <a:p>
            <a:pPr indent="-317500" lvl="2" marL="1371600" rtl="0" algn="l">
              <a:spcBef>
                <a:spcPts val="0"/>
              </a:spcBef>
              <a:spcAft>
                <a:spcPts val="0"/>
              </a:spcAft>
              <a:buSzPts val="1400"/>
              <a:buChar char="■"/>
            </a:pPr>
            <a:r>
              <a:rPr lang="en"/>
              <a:t>Collected only during measurement period at 50 Hz sample rate</a:t>
            </a:r>
            <a:r>
              <a:rPr baseline="-25000" lang="en"/>
              <a:t>[REQ 2.1.1]</a:t>
            </a:r>
            <a:endParaRPr baseline="-25000"/>
          </a:p>
          <a:p>
            <a:pPr indent="-317500" lvl="1" marL="914400" rtl="0" algn="l">
              <a:spcBef>
                <a:spcPts val="1000"/>
              </a:spcBef>
              <a:spcAft>
                <a:spcPts val="0"/>
              </a:spcAft>
              <a:buSzPts val="1400"/>
              <a:buChar char="○"/>
            </a:pPr>
            <a:r>
              <a:rPr lang="en"/>
              <a:t>Housekeeping data: Temperature, instantaneous power, and battery voltage data</a:t>
            </a:r>
            <a:endParaRPr/>
          </a:p>
          <a:p>
            <a:pPr indent="-317500" lvl="2" marL="1371600" rtl="0" algn="l">
              <a:spcBef>
                <a:spcPts val="0"/>
              </a:spcBef>
              <a:spcAft>
                <a:spcPts val="0"/>
              </a:spcAft>
              <a:buSzPts val="1400"/>
              <a:buChar char="■"/>
            </a:pPr>
            <a:r>
              <a:rPr lang="en"/>
              <a:t>Collected at 1 min intervals during standby, 50 Hz during measurement period</a:t>
            </a:r>
            <a:endParaRPr/>
          </a:p>
          <a:p>
            <a:pPr indent="-317500" lvl="1" marL="914400" rtl="0" algn="l">
              <a:spcBef>
                <a:spcPts val="1000"/>
              </a:spcBef>
              <a:spcAft>
                <a:spcPts val="0"/>
              </a:spcAft>
              <a:buSzPts val="1400"/>
              <a:buChar char="○"/>
            </a:pPr>
            <a:r>
              <a:rPr lang="en"/>
              <a:t>External Data: Data read in from the external COTS Cube Satellite - time, attitude, orbital position</a:t>
            </a:r>
            <a:endParaRPr/>
          </a:p>
          <a:p>
            <a:pPr indent="-317500" lvl="2" marL="1371600" rtl="0" algn="l">
              <a:spcBef>
                <a:spcPts val="0"/>
              </a:spcBef>
              <a:spcAft>
                <a:spcPts val="0"/>
              </a:spcAft>
              <a:buSzPts val="1400"/>
              <a:buChar char="■"/>
            </a:pPr>
            <a:r>
              <a:rPr lang="en"/>
              <a:t>Same collection periods as housekeeping data</a:t>
            </a:r>
            <a:endParaRPr/>
          </a:p>
        </p:txBody>
      </p:sp>
      <p:sp>
        <p:nvSpPr>
          <p:cNvPr id="582" name="Google Shape;582;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83" name="Google Shape;583;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47"/>
          <p:cNvSpPr txBox="1"/>
          <p:nvPr>
            <p:ph type="title"/>
          </p:nvPr>
        </p:nvSpPr>
        <p:spPr>
          <a:xfrm>
            <a:off x="652950" y="458025"/>
            <a:ext cx="8368200" cy="686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Electronics Design: Photodiode Data Collection</a:t>
            </a:r>
            <a:endParaRPr/>
          </a:p>
        </p:txBody>
      </p:sp>
      <p:sp>
        <p:nvSpPr>
          <p:cNvPr id="589" name="Google Shape;589;p47"/>
          <p:cNvSpPr txBox="1"/>
          <p:nvPr>
            <p:ph idx="1" type="body"/>
          </p:nvPr>
        </p:nvSpPr>
        <p:spPr>
          <a:xfrm>
            <a:off x="393050" y="1422825"/>
            <a:ext cx="6069900" cy="27519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A photodiode, </a:t>
            </a:r>
            <a:r>
              <a:rPr i="1" lang="en"/>
              <a:t>Figure 1,</a:t>
            </a:r>
            <a:r>
              <a:rPr lang="en"/>
              <a:t> </a:t>
            </a:r>
            <a:r>
              <a:rPr lang="en"/>
              <a:t>is used to convert the optical </a:t>
            </a:r>
            <a:r>
              <a:rPr lang="en"/>
              <a:t>intensity</a:t>
            </a:r>
            <a:r>
              <a:rPr lang="en"/>
              <a:t> at the diode into an electrical current</a:t>
            </a:r>
            <a:endParaRPr/>
          </a:p>
          <a:p>
            <a:pPr indent="-317500" lvl="1" marL="914400" rtl="0" algn="l">
              <a:spcBef>
                <a:spcPts val="0"/>
              </a:spcBef>
              <a:spcAft>
                <a:spcPts val="0"/>
              </a:spcAft>
              <a:buSzPts val="1400"/>
              <a:buChar char="○"/>
            </a:pPr>
            <a:r>
              <a:rPr lang="en"/>
              <a:t>A photoconductance circuit is used instead of a photovoltaic setup</a:t>
            </a:r>
            <a:endParaRPr/>
          </a:p>
          <a:p>
            <a:pPr indent="-317500" lvl="2" marL="1371600" rtl="0" algn="l">
              <a:spcBef>
                <a:spcPts val="0"/>
              </a:spcBef>
              <a:spcAft>
                <a:spcPts val="0"/>
              </a:spcAft>
              <a:buSzPts val="1400"/>
              <a:buChar char="■"/>
            </a:pPr>
            <a:r>
              <a:rPr lang="en"/>
              <a:t>This is done to increase responsivity of the photodiode</a:t>
            </a:r>
            <a:endParaRPr/>
          </a:p>
          <a:p>
            <a:pPr indent="-342900" lvl="0" marL="457200" rtl="0" algn="l">
              <a:spcBef>
                <a:spcPts val="0"/>
              </a:spcBef>
              <a:spcAft>
                <a:spcPts val="0"/>
              </a:spcAft>
              <a:buSzPts val="1800"/>
              <a:buChar char="●"/>
            </a:pPr>
            <a:r>
              <a:rPr lang="en"/>
              <a:t>After the photodiode, a </a:t>
            </a:r>
            <a:r>
              <a:rPr lang="en"/>
              <a:t>transimpedance amplifier, </a:t>
            </a:r>
            <a:r>
              <a:rPr i="1" lang="en"/>
              <a:t>Figure 2,</a:t>
            </a:r>
            <a:r>
              <a:rPr lang="en"/>
              <a:t> converts the current to a voltage</a:t>
            </a:r>
            <a:endParaRPr/>
          </a:p>
          <a:p>
            <a:pPr indent="-342900" lvl="0" marL="457200" rtl="0" algn="l">
              <a:spcBef>
                <a:spcPts val="0"/>
              </a:spcBef>
              <a:spcAft>
                <a:spcPts val="0"/>
              </a:spcAft>
              <a:buSzPts val="1800"/>
              <a:buChar char="●"/>
            </a:pPr>
            <a:r>
              <a:rPr lang="en"/>
              <a:t>The voltage is finally sent to an analog pin of the Teensy 4.0 to digitize the signal with a 12 bit ADC, </a:t>
            </a:r>
            <a:r>
              <a:rPr i="1" lang="en"/>
              <a:t>Figure 3</a:t>
            </a:r>
            <a:endParaRPr/>
          </a:p>
        </p:txBody>
      </p:sp>
      <p:sp>
        <p:nvSpPr>
          <p:cNvPr id="590" name="Google Shape;590;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91" name="Google Shape;591;p47"/>
          <p:cNvPicPr preferRelativeResize="0"/>
          <p:nvPr/>
        </p:nvPicPr>
        <p:blipFill>
          <a:blip r:embed="rId3">
            <a:alphaModFix/>
          </a:blip>
          <a:stretch>
            <a:fillRect/>
          </a:stretch>
        </p:blipFill>
        <p:spPr>
          <a:xfrm>
            <a:off x="6969437" y="1386377"/>
            <a:ext cx="1241175" cy="1241150"/>
          </a:xfrm>
          <a:prstGeom prst="rect">
            <a:avLst/>
          </a:prstGeom>
          <a:noFill/>
          <a:ln>
            <a:noFill/>
          </a:ln>
        </p:spPr>
      </p:pic>
      <p:pic>
        <p:nvPicPr>
          <p:cNvPr id="592" name="Google Shape;592;p47"/>
          <p:cNvPicPr preferRelativeResize="0"/>
          <p:nvPr/>
        </p:nvPicPr>
        <p:blipFill>
          <a:blip r:embed="rId4">
            <a:alphaModFix/>
          </a:blip>
          <a:stretch>
            <a:fillRect/>
          </a:stretch>
        </p:blipFill>
        <p:spPr>
          <a:xfrm>
            <a:off x="4296737" y="3737600"/>
            <a:ext cx="1772925" cy="995826"/>
          </a:xfrm>
          <a:prstGeom prst="rect">
            <a:avLst/>
          </a:prstGeom>
          <a:noFill/>
          <a:ln>
            <a:noFill/>
          </a:ln>
        </p:spPr>
      </p:pic>
      <p:pic>
        <p:nvPicPr>
          <p:cNvPr id="593" name="Google Shape;593;p47"/>
          <p:cNvPicPr preferRelativeResize="0"/>
          <p:nvPr/>
        </p:nvPicPr>
        <p:blipFill rotWithShape="1">
          <a:blip r:embed="rId5">
            <a:alphaModFix/>
          </a:blip>
          <a:srcRect b="-8" l="0" r="18493" t="10659"/>
          <a:stretch/>
        </p:blipFill>
        <p:spPr>
          <a:xfrm>
            <a:off x="6881388" y="2954975"/>
            <a:ext cx="1417275" cy="1241150"/>
          </a:xfrm>
          <a:prstGeom prst="rect">
            <a:avLst/>
          </a:prstGeom>
          <a:noFill/>
          <a:ln>
            <a:noFill/>
          </a:ln>
        </p:spPr>
      </p:pic>
      <p:sp>
        <p:nvSpPr>
          <p:cNvPr id="594" name="Google Shape;594;p47"/>
          <p:cNvSpPr txBox="1"/>
          <p:nvPr/>
        </p:nvSpPr>
        <p:spPr>
          <a:xfrm>
            <a:off x="6827263" y="2664500"/>
            <a:ext cx="15255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000">
                <a:solidFill>
                  <a:schemeClr val="dk1"/>
                </a:solidFill>
                <a:latin typeface="Roboto"/>
                <a:ea typeface="Roboto"/>
                <a:cs typeface="Roboto"/>
                <a:sym typeface="Roboto"/>
              </a:rPr>
              <a:t>Figure 1: Photodiode</a:t>
            </a:r>
            <a:endParaRPr i="1" sz="1000">
              <a:solidFill>
                <a:schemeClr val="dk1"/>
              </a:solidFill>
              <a:latin typeface="Roboto"/>
              <a:ea typeface="Roboto"/>
              <a:cs typeface="Roboto"/>
              <a:sym typeface="Roboto"/>
            </a:endParaRPr>
          </a:p>
        </p:txBody>
      </p:sp>
      <p:sp>
        <p:nvSpPr>
          <p:cNvPr id="595" name="Google Shape;595;p47"/>
          <p:cNvSpPr txBox="1"/>
          <p:nvPr/>
        </p:nvSpPr>
        <p:spPr>
          <a:xfrm>
            <a:off x="6590125" y="4301950"/>
            <a:ext cx="1999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000">
                <a:solidFill>
                  <a:schemeClr val="dk1"/>
                </a:solidFill>
                <a:latin typeface="Roboto"/>
                <a:ea typeface="Roboto"/>
                <a:cs typeface="Roboto"/>
                <a:sym typeface="Roboto"/>
              </a:rPr>
              <a:t>Figure 3: Analog in to Teensy 4.0</a:t>
            </a:r>
            <a:endParaRPr i="1" sz="1000">
              <a:solidFill>
                <a:schemeClr val="dk1"/>
              </a:solidFill>
              <a:latin typeface="Roboto"/>
              <a:ea typeface="Roboto"/>
              <a:cs typeface="Roboto"/>
              <a:sym typeface="Roboto"/>
            </a:endParaRPr>
          </a:p>
        </p:txBody>
      </p:sp>
      <p:sp>
        <p:nvSpPr>
          <p:cNvPr id="596" name="Google Shape;596;p47"/>
          <p:cNvSpPr txBox="1"/>
          <p:nvPr/>
        </p:nvSpPr>
        <p:spPr>
          <a:xfrm>
            <a:off x="4108600" y="4663225"/>
            <a:ext cx="2149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dk1"/>
                </a:solidFill>
                <a:latin typeface="Roboto"/>
                <a:ea typeface="Roboto"/>
                <a:cs typeface="Roboto"/>
                <a:sym typeface="Roboto"/>
              </a:rPr>
              <a:t>Figure 2: </a:t>
            </a:r>
            <a:r>
              <a:rPr i="1" lang="en" sz="1000">
                <a:solidFill>
                  <a:schemeClr val="dk1"/>
                </a:solidFill>
                <a:latin typeface="Roboto"/>
                <a:ea typeface="Roboto"/>
                <a:cs typeface="Roboto"/>
                <a:sym typeface="Roboto"/>
              </a:rPr>
              <a:t>Transimpedance</a:t>
            </a:r>
            <a:r>
              <a:rPr i="1" lang="en" sz="1000">
                <a:solidFill>
                  <a:schemeClr val="dk1"/>
                </a:solidFill>
                <a:latin typeface="Roboto"/>
                <a:ea typeface="Roboto"/>
                <a:cs typeface="Roboto"/>
                <a:sym typeface="Roboto"/>
              </a:rPr>
              <a:t> amplifier</a:t>
            </a:r>
            <a:endParaRPr i="1" sz="1000">
              <a:solidFill>
                <a:schemeClr val="dk1"/>
              </a:solidFill>
              <a:latin typeface="Roboto"/>
              <a:ea typeface="Roboto"/>
              <a:cs typeface="Roboto"/>
              <a:sym typeface="Roboto"/>
            </a:endParaRPr>
          </a:p>
        </p:txBody>
      </p:sp>
      <p:sp>
        <p:nvSpPr>
          <p:cNvPr id="597" name="Google Shape;597;p47"/>
          <p:cNvSpPr txBox="1"/>
          <p:nvPr/>
        </p:nvSpPr>
        <p:spPr>
          <a:xfrm>
            <a:off x="448375" y="4086925"/>
            <a:ext cx="3118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Roboto"/>
                <a:ea typeface="Roboto"/>
                <a:cs typeface="Roboto"/>
                <a:sym typeface="Roboto"/>
              </a:rPr>
              <a:t>*More details on this analog system in backup slides </a:t>
            </a:r>
            <a:r>
              <a:rPr i="1" lang="en" sz="1000">
                <a:solidFill>
                  <a:schemeClr val="dk1"/>
                </a:solidFill>
                <a:latin typeface="Roboto"/>
                <a:ea typeface="Roboto"/>
                <a:cs typeface="Roboto"/>
                <a:sym typeface="Roboto"/>
              </a:rPr>
              <a:t>including component choices</a:t>
            </a:r>
            <a:endParaRPr i="1" sz="1000">
              <a:solidFill>
                <a:schemeClr val="dk1"/>
              </a:solidFill>
              <a:latin typeface="Roboto"/>
              <a:ea typeface="Roboto"/>
              <a:cs typeface="Roboto"/>
              <a:sym typeface="Roboto"/>
            </a:endParaRPr>
          </a:p>
          <a:p>
            <a:pPr indent="0" lvl="0" marL="0" rtl="0" algn="l">
              <a:spcBef>
                <a:spcPts val="0"/>
              </a:spcBef>
              <a:spcAft>
                <a:spcPts val="0"/>
              </a:spcAft>
              <a:buNone/>
            </a:pPr>
            <a:r>
              <a:rPr lang="en" sz="1000">
                <a:solidFill>
                  <a:schemeClr val="dk1"/>
                </a:solidFill>
                <a:latin typeface="Roboto"/>
                <a:ea typeface="Roboto"/>
                <a:cs typeface="Roboto"/>
                <a:sym typeface="Roboto"/>
              </a:rPr>
              <a:t>*Further details on digitization presented later</a:t>
            </a:r>
            <a:endParaRPr sz="1000">
              <a:solidFill>
                <a:schemeClr val="dk1"/>
              </a:solidFill>
              <a:latin typeface="Roboto"/>
              <a:ea typeface="Roboto"/>
              <a:cs typeface="Roboto"/>
              <a:sym typeface="Roboto"/>
            </a:endParaRPr>
          </a:p>
        </p:txBody>
      </p:sp>
      <p:sp>
        <p:nvSpPr>
          <p:cNvPr id="598" name="Google Shape;598;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48"/>
          <p:cNvSpPr txBox="1"/>
          <p:nvPr>
            <p:ph type="title"/>
          </p:nvPr>
        </p:nvSpPr>
        <p:spPr>
          <a:xfrm>
            <a:off x="65295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Electronics Design: Thermal Data Collection</a:t>
            </a:r>
            <a:endParaRPr/>
          </a:p>
        </p:txBody>
      </p:sp>
      <p:sp>
        <p:nvSpPr>
          <p:cNvPr id="604" name="Google Shape;604;p48"/>
          <p:cNvSpPr txBox="1"/>
          <p:nvPr>
            <p:ph idx="1" type="body"/>
          </p:nvPr>
        </p:nvSpPr>
        <p:spPr>
          <a:xfrm>
            <a:off x="387900" y="1489825"/>
            <a:ext cx="5868900" cy="30816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Char char="●"/>
            </a:pPr>
            <a:r>
              <a:rPr lang="en"/>
              <a:t>Thermal data </a:t>
            </a:r>
            <a:r>
              <a:rPr lang="en"/>
              <a:t>collection is conducted with the circuit in </a:t>
            </a:r>
            <a:r>
              <a:rPr i="1" lang="en"/>
              <a:t>Figure 1</a:t>
            </a:r>
            <a:endParaRPr i="1"/>
          </a:p>
          <a:p>
            <a:pPr indent="-304165" lvl="1" marL="914400" rtl="0" algn="l">
              <a:spcBef>
                <a:spcPts val="0"/>
              </a:spcBef>
              <a:spcAft>
                <a:spcPts val="0"/>
              </a:spcAft>
              <a:buSzPct val="100000"/>
              <a:buChar char="○"/>
            </a:pPr>
            <a:r>
              <a:rPr lang="en"/>
              <a:t>The Teensy 4.0 activates both the op amp and provides current at 3.3 V to the measurement circuit only during measurements to save power</a:t>
            </a:r>
            <a:endParaRPr/>
          </a:p>
          <a:p>
            <a:pPr indent="-304165" lvl="1" marL="914400" rtl="0" algn="l">
              <a:spcBef>
                <a:spcPts val="0"/>
              </a:spcBef>
              <a:spcAft>
                <a:spcPts val="0"/>
              </a:spcAft>
              <a:buSzPct val="100000"/>
              <a:buChar char="○"/>
            </a:pPr>
            <a:r>
              <a:rPr lang="en"/>
              <a:t>The measurement circuit is simply a voltage divider with a voltage follower</a:t>
            </a:r>
            <a:endParaRPr/>
          </a:p>
          <a:p>
            <a:pPr indent="-304164" lvl="2" marL="1371600" rtl="0" algn="l">
              <a:spcBef>
                <a:spcPts val="0"/>
              </a:spcBef>
              <a:spcAft>
                <a:spcPts val="0"/>
              </a:spcAft>
              <a:buSzPct val="100000"/>
              <a:buChar char="■"/>
            </a:pPr>
            <a:r>
              <a:rPr lang="en"/>
              <a:t>R2 changes with temperature</a:t>
            </a:r>
            <a:endParaRPr/>
          </a:p>
          <a:p>
            <a:pPr indent="-304164" lvl="2" marL="1371600" rtl="0" algn="l">
              <a:spcBef>
                <a:spcPts val="0"/>
              </a:spcBef>
              <a:spcAft>
                <a:spcPts val="0"/>
              </a:spcAft>
              <a:buSzPct val="100000"/>
              <a:buChar char="■"/>
            </a:pPr>
            <a:r>
              <a:rPr lang="en"/>
              <a:t>Its value is found from </a:t>
            </a:r>
            <a:r>
              <a:rPr i="1" lang="en"/>
              <a:t>Equation 1</a:t>
            </a:r>
            <a:endParaRPr i="1"/>
          </a:p>
          <a:p>
            <a:pPr indent="-304164" lvl="2" marL="1371600" rtl="0" algn="l">
              <a:spcBef>
                <a:spcPts val="0"/>
              </a:spcBef>
              <a:spcAft>
                <a:spcPts val="0"/>
              </a:spcAft>
              <a:buSzPct val="100000"/>
              <a:buChar char="■"/>
            </a:pPr>
            <a:r>
              <a:rPr lang="en"/>
              <a:t>The output of the voltage divider is fed to an analog in pin on the Teensy 4.0</a:t>
            </a:r>
            <a:endParaRPr/>
          </a:p>
          <a:p>
            <a:pPr indent="-304165" lvl="1" marL="914400" rtl="0" algn="l">
              <a:spcBef>
                <a:spcPts val="0"/>
              </a:spcBef>
              <a:spcAft>
                <a:spcPts val="0"/>
              </a:spcAft>
              <a:buSzPct val="100000"/>
              <a:buChar char="○"/>
            </a:pPr>
            <a:r>
              <a:rPr lang="en"/>
              <a:t>I</a:t>
            </a:r>
            <a:r>
              <a:rPr baseline="-25000" lang="en"/>
              <a:t>CircuitIn_ 25° C</a:t>
            </a:r>
            <a:r>
              <a:rPr lang="en"/>
              <a:t> = 0.681 mA &lt;&lt; 10 mA maximum of a Teensy 4.0 digital pin</a:t>
            </a:r>
            <a:endParaRPr/>
          </a:p>
          <a:p>
            <a:pPr indent="-325755" lvl="0" marL="457200" rtl="0" algn="l">
              <a:spcBef>
                <a:spcPts val="1000"/>
              </a:spcBef>
              <a:spcAft>
                <a:spcPts val="1200"/>
              </a:spcAft>
              <a:buSzPct val="100000"/>
              <a:buChar char="●"/>
            </a:pPr>
            <a:r>
              <a:rPr lang="en"/>
              <a:t>Once R2 is calculated, the temperature is found from matching the resistance value to a best fit curve in the form of a power match </a:t>
            </a:r>
            <a:r>
              <a:rPr i="1" lang="en"/>
              <a:t>(Figure 2)</a:t>
            </a:r>
            <a:endParaRPr i="1"/>
          </a:p>
        </p:txBody>
      </p:sp>
      <p:sp>
        <p:nvSpPr>
          <p:cNvPr id="605" name="Google Shape;605;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06" name="Google Shape;606;p48"/>
          <p:cNvPicPr preferRelativeResize="0"/>
          <p:nvPr/>
        </p:nvPicPr>
        <p:blipFill>
          <a:blip r:embed="rId3">
            <a:alphaModFix/>
          </a:blip>
          <a:stretch>
            <a:fillRect/>
          </a:stretch>
        </p:blipFill>
        <p:spPr>
          <a:xfrm>
            <a:off x="6483500" y="1291300"/>
            <a:ext cx="2080075" cy="1151501"/>
          </a:xfrm>
          <a:prstGeom prst="rect">
            <a:avLst/>
          </a:prstGeom>
          <a:noFill/>
          <a:ln>
            <a:noFill/>
          </a:ln>
        </p:spPr>
      </p:pic>
      <p:sp>
        <p:nvSpPr>
          <p:cNvPr id="607" name="Google Shape;607;p48"/>
          <p:cNvSpPr txBox="1"/>
          <p:nvPr/>
        </p:nvSpPr>
        <p:spPr>
          <a:xfrm>
            <a:off x="6363875" y="2396175"/>
            <a:ext cx="231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dk1"/>
                </a:solidFill>
                <a:latin typeface="Roboto"/>
                <a:ea typeface="Roboto"/>
                <a:cs typeface="Roboto"/>
                <a:sym typeface="Roboto"/>
              </a:rPr>
              <a:t>Figure 1: Thermal measurement circuit</a:t>
            </a:r>
            <a:endParaRPr i="1" sz="1000">
              <a:solidFill>
                <a:schemeClr val="dk1"/>
              </a:solidFill>
              <a:latin typeface="Roboto"/>
              <a:ea typeface="Roboto"/>
              <a:cs typeface="Roboto"/>
              <a:sym typeface="Roboto"/>
            </a:endParaRPr>
          </a:p>
        </p:txBody>
      </p:sp>
      <p:pic>
        <p:nvPicPr>
          <p:cNvPr id="608" name="Google Shape;608;p48"/>
          <p:cNvPicPr preferRelativeResize="0"/>
          <p:nvPr/>
        </p:nvPicPr>
        <p:blipFill rotWithShape="1">
          <a:blip r:embed="rId4">
            <a:alphaModFix/>
          </a:blip>
          <a:srcRect b="10913" l="5045" r="6443" t="7213"/>
          <a:stretch/>
        </p:blipFill>
        <p:spPr>
          <a:xfrm>
            <a:off x="6845413" y="2693600"/>
            <a:ext cx="1356250" cy="630550"/>
          </a:xfrm>
          <a:prstGeom prst="rect">
            <a:avLst/>
          </a:prstGeom>
          <a:noFill/>
          <a:ln>
            <a:noFill/>
          </a:ln>
        </p:spPr>
      </p:pic>
      <p:sp>
        <p:nvSpPr>
          <p:cNvPr id="609" name="Google Shape;609;p48"/>
          <p:cNvSpPr txBox="1"/>
          <p:nvPr/>
        </p:nvSpPr>
        <p:spPr>
          <a:xfrm>
            <a:off x="8227425" y="2824213"/>
            <a:ext cx="425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(1)</a:t>
            </a:r>
            <a:endParaRPr sz="1200">
              <a:solidFill>
                <a:schemeClr val="dk1"/>
              </a:solidFill>
              <a:latin typeface="Roboto"/>
              <a:ea typeface="Roboto"/>
              <a:cs typeface="Roboto"/>
              <a:sym typeface="Roboto"/>
            </a:endParaRPr>
          </a:p>
        </p:txBody>
      </p:sp>
      <p:pic>
        <p:nvPicPr>
          <p:cNvPr id="610" name="Google Shape;610;p48"/>
          <p:cNvPicPr preferRelativeResize="0"/>
          <p:nvPr/>
        </p:nvPicPr>
        <p:blipFill>
          <a:blip r:embed="rId5">
            <a:alphaModFix/>
          </a:blip>
          <a:stretch>
            <a:fillRect/>
          </a:stretch>
        </p:blipFill>
        <p:spPr>
          <a:xfrm>
            <a:off x="6617250" y="3396306"/>
            <a:ext cx="1812576" cy="1360243"/>
          </a:xfrm>
          <a:prstGeom prst="rect">
            <a:avLst/>
          </a:prstGeom>
          <a:noFill/>
          <a:ln>
            <a:noFill/>
          </a:ln>
        </p:spPr>
      </p:pic>
      <p:sp>
        <p:nvSpPr>
          <p:cNvPr id="611" name="Google Shape;611;p48"/>
          <p:cNvSpPr txBox="1"/>
          <p:nvPr/>
        </p:nvSpPr>
        <p:spPr>
          <a:xfrm>
            <a:off x="6202038" y="4756550"/>
            <a:ext cx="2643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dk1"/>
                </a:solidFill>
                <a:latin typeface="Roboto"/>
                <a:ea typeface="Roboto"/>
                <a:cs typeface="Roboto"/>
                <a:sym typeface="Roboto"/>
              </a:rPr>
              <a:t>Figure 2: T vs R raw data and best fit curves</a:t>
            </a:r>
            <a:endParaRPr i="1" sz="1000">
              <a:solidFill>
                <a:schemeClr val="dk1"/>
              </a:solidFill>
              <a:latin typeface="Roboto"/>
              <a:ea typeface="Roboto"/>
              <a:cs typeface="Roboto"/>
              <a:sym typeface="Roboto"/>
            </a:endParaRPr>
          </a:p>
        </p:txBody>
      </p:sp>
      <p:sp>
        <p:nvSpPr>
          <p:cNvPr id="612" name="Google Shape;612;p48"/>
          <p:cNvSpPr txBox="1"/>
          <p:nvPr/>
        </p:nvSpPr>
        <p:spPr>
          <a:xfrm>
            <a:off x="539250" y="4525050"/>
            <a:ext cx="511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Roboto"/>
                <a:ea typeface="Roboto"/>
                <a:cs typeface="Roboto"/>
                <a:sym typeface="Roboto"/>
              </a:rPr>
              <a:t>*Detailed calculations and IC </a:t>
            </a:r>
            <a:r>
              <a:rPr lang="en" sz="1000">
                <a:solidFill>
                  <a:schemeClr val="dk1"/>
                </a:solidFill>
                <a:latin typeface="Roboto"/>
                <a:ea typeface="Roboto"/>
                <a:cs typeface="Roboto"/>
                <a:sym typeface="Roboto"/>
              </a:rPr>
              <a:t>selection</a:t>
            </a:r>
            <a:r>
              <a:rPr lang="en" sz="1000">
                <a:solidFill>
                  <a:schemeClr val="dk1"/>
                </a:solidFill>
                <a:latin typeface="Roboto"/>
                <a:ea typeface="Roboto"/>
                <a:cs typeface="Roboto"/>
                <a:sym typeface="Roboto"/>
              </a:rPr>
              <a:t> considerations in backup slides</a:t>
            </a:r>
            <a:endParaRPr sz="1000">
              <a:solidFill>
                <a:schemeClr val="dk1"/>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49"/>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618" name="Google Shape;618;p49"/>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19" name="Google Shape;619;p49"/>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20" name="Google Shape;620;p49"/>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21" name="Google Shape;621;p49"/>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622" name="Google Shape;622;p49"/>
          <p:cNvSpPr txBox="1"/>
          <p:nvPr>
            <p:ph type="title"/>
          </p:nvPr>
        </p:nvSpPr>
        <p:spPr>
          <a:xfrm>
            <a:off x="65295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SzPts val="990"/>
              <a:buNone/>
            </a:pPr>
            <a:r>
              <a:rPr lang="en" sz="2600"/>
              <a:t>Electronics Design: Bus Current Monitor</a:t>
            </a:r>
            <a:endParaRPr sz="2600"/>
          </a:p>
        </p:txBody>
      </p:sp>
      <p:sp>
        <p:nvSpPr>
          <p:cNvPr id="623" name="Google Shape;623;p49"/>
          <p:cNvSpPr txBox="1"/>
          <p:nvPr>
            <p:ph idx="1" type="body"/>
          </p:nvPr>
        </p:nvSpPr>
        <p:spPr>
          <a:xfrm>
            <a:off x="387900" y="1489825"/>
            <a:ext cx="5538900" cy="29889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A LT6105 is used as a precision current sense monitor </a:t>
            </a:r>
            <a:r>
              <a:rPr i="1" lang="en"/>
              <a:t>(Figure 1)</a:t>
            </a:r>
            <a:endParaRPr i="1"/>
          </a:p>
          <a:p>
            <a:pPr indent="-317500" lvl="1" marL="914400" rtl="0" algn="l">
              <a:spcBef>
                <a:spcPts val="0"/>
              </a:spcBef>
              <a:spcAft>
                <a:spcPts val="0"/>
              </a:spcAft>
              <a:buSzPts val="1400"/>
              <a:buChar char="○"/>
            </a:pPr>
            <a:r>
              <a:rPr lang="en"/>
              <a:t>Operating Current  = 150 uA activated </a:t>
            </a:r>
            <a:r>
              <a:rPr lang="en"/>
              <a:t>through</a:t>
            </a:r>
            <a:r>
              <a:rPr lang="en"/>
              <a:t> V</a:t>
            </a:r>
            <a:r>
              <a:rPr baseline="-25000" lang="en"/>
              <a:t>+</a:t>
            </a:r>
            <a:r>
              <a:rPr lang="en"/>
              <a:t> pin</a:t>
            </a:r>
            <a:endParaRPr/>
          </a:p>
          <a:p>
            <a:pPr indent="-317500" lvl="1" marL="914400" rtl="0" algn="l">
              <a:spcBef>
                <a:spcPts val="0"/>
              </a:spcBef>
              <a:spcAft>
                <a:spcPts val="0"/>
              </a:spcAft>
              <a:buSzPts val="1400"/>
              <a:buChar char="○"/>
            </a:pPr>
            <a:r>
              <a:rPr lang="en"/>
              <a:t>Only on </a:t>
            </a:r>
            <a:r>
              <a:rPr lang="en"/>
              <a:t>when</a:t>
            </a:r>
            <a:r>
              <a:rPr lang="en"/>
              <a:t> </a:t>
            </a:r>
            <a:r>
              <a:rPr lang="en"/>
              <a:t>measuring</a:t>
            </a:r>
            <a:r>
              <a:rPr lang="en"/>
              <a:t> activated by 3.3V digital pin on Teensy 4.0 minimizing power use</a:t>
            </a:r>
            <a:endParaRPr/>
          </a:p>
          <a:p>
            <a:pPr indent="-342900" lvl="0" marL="457200" rtl="0" algn="l">
              <a:spcBef>
                <a:spcPts val="0"/>
              </a:spcBef>
              <a:spcAft>
                <a:spcPts val="0"/>
              </a:spcAft>
              <a:buSzPts val="1800"/>
              <a:buChar char="●"/>
            </a:pPr>
            <a:r>
              <a:rPr lang="en"/>
              <a:t>The </a:t>
            </a:r>
            <a:r>
              <a:rPr lang="en"/>
              <a:t>circuit</a:t>
            </a:r>
            <a:r>
              <a:rPr lang="en"/>
              <a:t> of </a:t>
            </a:r>
            <a:r>
              <a:rPr i="1" lang="en"/>
              <a:t>Figure 1 </a:t>
            </a:r>
            <a:r>
              <a:rPr lang="en"/>
              <a:t>senses current </a:t>
            </a:r>
            <a:r>
              <a:rPr lang="en"/>
              <a:t>through</a:t>
            </a:r>
            <a:r>
              <a:rPr lang="en"/>
              <a:t> a </a:t>
            </a:r>
            <a:r>
              <a:rPr lang="en"/>
              <a:t>sub-ohm</a:t>
            </a:r>
            <a:r>
              <a:rPr lang="en"/>
              <a:t> resistor, delivering a voltage difference to the op amp </a:t>
            </a:r>
            <a:r>
              <a:rPr lang="en"/>
              <a:t>input</a:t>
            </a:r>
            <a:endParaRPr/>
          </a:p>
          <a:p>
            <a:pPr indent="-342900" lvl="0" marL="457200" rtl="0" algn="l">
              <a:spcBef>
                <a:spcPts val="0"/>
              </a:spcBef>
              <a:spcAft>
                <a:spcPts val="0"/>
              </a:spcAft>
              <a:buSzPts val="1800"/>
              <a:buChar char="●"/>
            </a:pPr>
            <a:r>
              <a:rPr lang="en"/>
              <a:t>This difference is multiplied to extend from (0-3.3) V, then digitized</a:t>
            </a:r>
            <a:endParaRPr/>
          </a:p>
        </p:txBody>
      </p:sp>
      <p:sp>
        <p:nvSpPr>
          <p:cNvPr id="624" name="Google Shape;624;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25" name="Google Shape;625;p49"/>
          <p:cNvPicPr preferRelativeResize="0"/>
          <p:nvPr/>
        </p:nvPicPr>
        <p:blipFill>
          <a:blip r:embed="rId3">
            <a:alphaModFix/>
          </a:blip>
          <a:stretch>
            <a:fillRect/>
          </a:stretch>
        </p:blipFill>
        <p:spPr>
          <a:xfrm>
            <a:off x="5988725" y="1100875"/>
            <a:ext cx="3124349" cy="1599725"/>
          </a:xfrm>
          <a:prstGeom prst="rect">
            <a:avLst/>
          </a:prstGeom>
          <a:noFill/>
          <a:ln>
            <a:noFill/>
          </a:ln>
        </p:spPr>
      </p:pic>
      <p:sp>
        <p:nvSpPr>
          <p:cNvPr id="626" name="Google Shape;626;p49"/>
          <p:cNvSpPr txBox="1"/>
          <p:nvPr/>
        </p:nvSpPr>
        <p:spPr>
          <a:xfrm>
            <a:off x="6360350" y="2654225"/>
            <a:ext cx="2381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dk1"/>
                </a:solidFill>
                <a:latin typeface="Roboto"/>
                <a:ea typeface="Roboto"/>
                <a:cs typeface="Roboto"/>
                <a:sym typeface="Roboto"/>
              </a:rPr>
              <a:t>Figure 1: LT6105 Current Sense Monitor</a:t>
            </a:r>
            <a:endParaRPr i="1" sz="1000">
              <a:solidFill>
                <a:schemeClr val="dk1"/>
              </a:solidFill>
              <a:latin typeface="Roboto"/>
              <a:ea typeface="Roboto"/>
              <a:cs typeface="Roboto"/>
              <a:sym typeface="Roboto"/>
            </a:endParaRPr>
          </a:p>
        </p:txBody>
      </p:sp>
      <p:sp>
        <p:nvSpPr>
          <p:cNvPr id="627" name="Google Shape;627;p49"/>
          <p:cNvSpPr txBox="1"/>
          <p:nvPr/>
        </p:nvSpPr>
        <p:spPr>
          <a:xfrm>
            <a:off x="5988725" y="3865325"/>
            <a:ext cx="28089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Roboto"/>
              <a:buChar char="●"/>
            </a:pPr>
            <a:r>
              <a:rPr i="1" lang="en" u="sng">
                <a:solidFill>
                  <a:schemeClr val="dk1"/>
                </a:solidFill>
                <a:latin typeface="Roboto"/>
                <a:ea typeface="Roboto"/>
                <a:cs typeface="Roboto"/>
                <a:sym typeface="Roboto"/>
              </a:rPr>
              <a:t>But where’s the power??  →</a:t>
            </a:r>
            <a:endParaRPr i="1" u="sng">
              <a:solidFill>
                <a:schemeClr val="dk1"/>
              </a:solidFill>
              <a:latin typeface="Roboto"/>
              <a:ea typeface="Roboto"/>
              <a:cs typeface="Roboto"/>
              <a:sym typeface="Roboto"/>
            </a:endParaRPr>
          </a:p>
        </p:txBody>
      </p:sp>
      <p:sp>
        <p:nvSpPr>
          <p:cNvPr id="628" name="Google Shape;628;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1000"/>
                                        <p:tgtEl>
                                          <p:spTgt spid="6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50"/>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634" name="Google Shape;634;p50"/>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35" name="Google Shape;635;p50"/>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36" name="Google Shape;636;p50"/>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37" name="Google Shape;637;p50"/>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638" name="Google Shape;638;p50"/>
          <p:cNvSpPr txBox="1"/>
          <p:nvPr>
            <p:ph type="title"/>
          </p:nvPr>
        </p:nvSpPr>
        <p:spPr>
          <a:xfrm>
            <a:off x="561775" y="458025"/>
            <a:ext cx="84594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500"/>
              <a:t>Electronics Design: Battery </a:t>
            </a:r>
            <a:r>
              <a:rPr lang="en" sz="2500"/>
              <a:t>Voltage</a:t>
            </a:r>
            <a:r>
              <a:rPr lang="en" sz="2500"/>
              <a:t> Monitor and Power</a:t>
            </a:r>
            <a:endParaRPr sz="2500"/>
          </a:p>
        </p:txBody>
      </p:sp>
      <p:sp>
        <p:nvSpPr>
          <p:cNvPr id="639" name="Google Shape;639;p50"/>
          <p:cNvSpPr txBox="1"/>
          <p:nvPr>
            <p:ph idx="1" type="body"/>
          </p:nvPr>
        </p:nvSpPr>
        <p:spPr>
          <a:xfrm>
            <a:off x="387900" y="1489825"/>
            <a:ext cx="6054300" cy="21882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Char char="●"/>
            </a:pPr>
            <a:r>
              <a:rPr lang="en"/>
              <a:t>Separate from the current, the battery voltage is monitored</a:t>
            </a:r>
            <a:endParaRPr/>
          </a:p>
          <a:p>
            <a:pPr indent="-325755" lvl="0" marL="457200" rtl="0" algn="l">
              <a:spcBef>
                <a:spcPts val="0"/>
              </a:spcBef>
              <a:spcAft>
                <a:spcPts val="0"/>
              </a:spcAft>
              <a:buSzPct val="100000"/>
              <a:buChar char="●"/>
            </a:pPr>
            <a:r>
              <a:rPr lang="en"/>
              <a:t>The voltage is stepped down from 12 V to 3.3 V to match the voltage range of the Teensy 4.0</a:t>
            </a:r>
            <a:endParaRPr/>
          </a:p>
          <a:p>
            <a:pPr indent="-304165" lvl="1" marL="914400" rtl="0" algn="l">
              <a:spcBef>
                <a:spcPts val="0"/>
              </a:spcBef>
              <a:spcAft>
                <a:spcPts val="0"/>
              </a:spcAft>
              <a:buSzPct val="100000"/>
              <a:buChar char="○"/>
            </a:pPr>
            <a:r>
              <a:rPr lang="en"/>
              <a:t>The battery voltage is then found via </a:t>
            </a:r>
            <a:r>
              <a:rPr i="1" lang="en"/>
              <a:t>Equation 1</a:t>
            </a:r>
            <a:endParaRPr i="1"/>
          </a:p>
          <a:p>
            <a:pPr indent="-325755" lvl="0" marL="457200" rtl="0" algn="l">
              <a:spcBef>
                <a:spcPts val="0"/>
              </a:spcBef>
              <a:spcAft>
                <a:spcPts val="0"/>
              </a:spcAft>
              <a:buSzPct val="100000"/>
              <a:buChar char="●"/>
            </a:pPr>
            <a:r>
              <a:rPr lang="en"/>
              <a:t>The circuit is only active during measurement </a:t>
            </a:r>
            <a:endParaRPr/>
          </a:p>
          <a:p>
            <a:pPr indent="-304165" lvl="1" marL="914400" rtl="0" algn="l">
              <a:spcBef>
                <a:spcPts val="0"/>
              </a:spcBef>
              <a:spcAft>
                <a:spcPts val="0"/>
              </a:spcAft>
              <a:buSzPct val="100000"/>
              <a:buChar char="○"/>
            </a:pPr>
            <a:r>
              <a:rPr lang="en"/>
              <a:t>Approximately 0.1 s per 1 min</a:t>
            </a:r>
            <a:endParaRPr/>
          </a:p>
          <a:p>
            <a:pPr indent="-304165" lvl="1" marL="914400" rtl="0" algn="l">
              <a:spcBef>
                <a:spcPts val="0"/>
              </a:spcBef>
              <a:spcAft>
                <a:spcPts val="0"/>
              </a:spcAft>
              <a:buSzPct val="100000"/>
              <a:buChar char="○"/>
            </a:pPr>
            <a:r>
              <a:rPr lang="en"/>
              <a:t>This reduces power use</a:t>
            </a:r>
            <a:endParaRPr/>
          </a:p>
          <a:p>
            <a:pPr indent="-325755" lvl="0" marL="457200" rtl="0" algn="l">
              <a:spcBef>
                <a:spcPts val="0"/>
              </a:spcBef>
              <a:spcAft>
                <a:spcPts val="0"/>
              </a:spcAft>
              <a:buSzPct val="100000"/>
              <a:buChar char="●"/>
            </a:pPr>
            <a:r>
              <a:rPr lang="en"/>
              <a:t>Power usage is found from both this voltage measurement and the bus current measurement</a:t>
            </a:r>
            <a:endParaRPr/>
          </a:p>
        </p:txBody>
      </p:sp>
      <p:sp>
        <p:nvSpPr>
          <p:cNvPr id="640" name="Google Shape;640;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41" name="Google Shape;641;p50"/>
          <p:cNvPicPr preferRelativeResize="0"/>
          <p:nvPr/>
        </p:nvPicPr>
        <p:blipFill rotWithShape="1">
          <a:blip r:embed="rId3">
            <a:alphaModFix/>
          </a:blip>
          <a:srcRect b="11457" l="9561" r="6714" t="20947"/>
          <a:stretch/>
        </p:blipFill>
        <p:spPr>
          <a:xfrm>
            <a:off x="6498525" y="1489825"/>
            <a:ext cx="1705925" cy="634575"/>
          </a:xfrm>
          <a:prstGeom prst="rect">
            <a:avLst/>
          </a:prstGeom>
          <a:noFill/>
          <a:ln>
            <a:noFill/>
          </a:ln>
        </p:spPr>
      </p:pic>
      <p:sp>
        <p:nvSpPr>
          <p:cNvPr id="642" name="Google Shape;642;p50"/>
          <p:cNvSpPr txBox="1"/>
          <p:nvPr/>
        </p:nvSpPr>
        <p:spPr>
          <a:xfrm>
            <a:off x="8246100" y="1628600"/>
            <a:ext cx="386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(1)</a:t>
            </a:r>
            <a:endParaRPr sz="1200">
              <a:solidFill>
                <a:schemeClr val="dk1"/>
              </a:solidFill>
              <a:latin typeface="Roboto"/>
              <a:ea typeface="Roboto"/>
              <a:cs typeface="Roboto"/>
              <a:sym typeface="Roboto"/>
            </a:endParaRPr>
          </a:p>
        </p:txBody>
      </p:sp>
      <p:sp>
        <p:nvSpPr>
          <p:cNvPr id="643" name="Google Shape;643;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44" name="Google Shape;644;p50"/>
          <p:cNvSpPr txBox="1"/>
          <p:nvPr/>
        </p:nvSpPr>
        <p:spPr>
          <a:xfrm>
            <a:off x="387900" y="3992263"/>
            <a:ext cx="7890900" cy="6480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External data is simply read in from the external COTS cube satellite and stored in flash memory</a:t>
            </a:r>
            <a:endParaRPr>
              <a:solidFill>
                <a:schemeClr val="dk1"/>
              </a:solidFill>
              <a:latin typeface="Roboto"/>
              <a:ea typeface="Roboto"/>
              <a:cs typeface="Roboto"/>
              <a:sym typeface="Roboto"/>
            </a:endParaRPr>
          </a:p>
        </p:txBody>
      </p:sp>
      <p:pic>
        <p:nvPicPr>
          <p:cNvPr id="645" name="Google Shape;645;p50"/>
          <p:cNvPicPr preferRelativeResize="0"/>
          <p:nvPr/>
        </p:nvPicPr>
        <p:blipFill>
          <a:blip r:embed="rId4">
            <a:alphaModFix/>
          </a:blip>
          <a:stretch>
            <a:fillRect/>
          </a:stretch>
        </p:blipFill>
        <p:spPr>
          <a:xfrm>
            <a:off x="3267100" y="3474100"/>
            <a:ext cx="1269550" cy="5181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51"/>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651" name="Google Shape;651;p51"/>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52" name="Google Shape;652;p51"/>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53" name="Google Shape;653;p51"/>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54" name="Google Shape;654;p51"/>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655" name="Google Shape;655;p5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Digital Signal Processing and Storage</a:t>
            </a:r>
            <a:endParaRPr/>
          </a:p>
        </p:txBody>
      </p:sp>
      <p:sp>
        <p:nvSpPr>
          <p:cNvPr id="656" name="Google Shape;656;p51"/>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Signal input from digital board</a:t>
            </a:r>
            <a:endParaRPr/>
          </a:p>
          <a:p>
            <a:pPr indent="-317500" lvl="1" marL="914400" rtl="0" algn="l">
              <a:spcBef>
                <a:spcPts val="0"/>
              </a:spcBef>
              <a:spcAft>
                <a:spcPts val="0"/>
              </a:spcAft>
              <a:buSzPts val="1400"/>
              <a:buChar char="○"/>
            </a:pPr>
            <a:r>
              <a:rPr lang="en"/>
              <a:t>4 analog input pins alternatively utilize 12-bit Teensy 4.0 ADC</a:t>
            </a:r>
            <a:endParaRPr/>
          </a:p>
          <a:p>
            <a:pPr indent="-317500" lvl="1" marL="914400" rtl="0" algn="l">
              <a:spcBef>
                <a:spcPts val="0"/>
              </a:spcBef>
              <a:spcAft>
                <a:spcPts val="0"/>
              </a:spcAft>
              <a:buSzPts val="1400"/>
              <a:buChar char="○"/>
            </a:pPr>
            <a:r>
              <a:rPr lang="en"/>
              <a:t>Digitized orbit info from COTS system input as digital signal</a:t>
            </a:r>
            <a:endParaRPr/>
          </a:p>
          <a:p>
            <a:pPr indent="-317500" lvl="1" marL="914400" rtl="0" algn="l">
              <a:spcBef>
                <a:spcPts val="0"/>
              </a:spcBef>
              <a:spcAft>
                <a:spcPts val="0"/>
              </a:spcAft>
              <a:buSzPts val="1400"/>
              <a:buChar char="○"/>
            </a:pPr>
            <a:r>
              <a:rPr lang="en"/>
              <a:t>To satisfy Req. 2.1.1 optical data are be collected at 50 Hz</a:t>
            </a:r>
            <a:endParaRPr/>
          </a:p>
          <a:p>
            <a:pPr indent="-317500" lvl="1" marL="914400" rtl="0" algn="l">
              <a:spcBef>
                <a:spcPts val="0"/>
              </a:spcBef>
              <a:spcAft>
                <a:spcPts val="0"/>
              </a:spcAft>
              <a:buSzPts val="1400"/>
              <a:buChar char="○"/>
            </a:pPr>
            <a:r>
              <a:rPr lang="en"/>
              <a:t>Housekeeping data collected at 0.16 Hz when passive</a:t>
            </a:r>
            <a:endParaRPr/>
          </a:p>
          <a:p>
            <a:pPr indent="-342900" lvl="0" marL="457200" rtl="0" algn="l">
              <a:spcBef>
                <a:spcPts val="0"/>
              </a:spcBef>
              <a:spcAft>
                <a:spcPts val="0"/>
              </a:spcAft>
              <a:buSzPts val="1800"/>
              <a:buChar char="●"/>
            </a:pPr>
            <a:r>
              <a:rPr lang="en"/>
              <a:t>Data copied to flash memory</a:t>
            </a:r>
            <a:endParaRPr/>
          </a:p>
          <a:p>
            <a:pPr indent="-342900" lvl="0" marL="457200" rtl="0" algn="l">
              <a:spcBef>
                <a:spcPts val="0"/>
              </a:spcBef>
              <a:spcAft>
                <a:spcPts val="0"/>
              </a:spcAft>
              <a:buSzPts val="1800"/>
              <a:buChar char="●"/>
            </a:pPr>
            <a:r>
              <a:rPr lang="en"/>
              <a:t>Downlink</a:t>
            </a:r>
            <a:endParaRPr/>
          </a:p>
          <a:p>
            <a:pPr indent="-317500" lvl="1" marL="914400" rtl="0" algn="l">
              <a:spcBef>
                <a:spcPts val="0"/>
              </a:spcBef>
              <a:spcAft>
                <a:spcPts val="0"/>
              </a:spcAft>
              <a:buSzPts val="1400"/>
              <a:buChar char="○"/>
            </a:pPr>
            <a:r>
              <a:rPr lang="en"/>
              <a:t>Data sent via RS-422 standard to COTS data transmission system</a:t>
            </a:r>
            <a:endParaRPr/>
          </a:p>
          <a:p>
            <a:pPr indent="-317500" lvl="1" marL="914400" rtl="0" algn="l">
              <a:spcBef>
                <a:spcPts val="0"/>
              </a:spcBef>
              <a:spcAft>
                <a:spcPts val="0"/>
              </a:spcAft>
              <a:buSzPts val="1400"/>
              <a:buChar char="○"/>
            </a:pPr>
            <a:r>
              <a:rPr lang="en"/>
              <a:t>After each downlink all of flash memory will be wiped</a:t>
            </a:r>
            <a:endParaRPr/>
          </a:p>
          <a:p>
            <a:pPr indent="0" lvl="0" marL="914400" rtl="0" algn="l">
              <a:spcBef>
                <a:spcPts val="1200"/>
              </a:spcBef>
              <a:spcAft>
                <a:spcPts val="1200"/>
              </a:spcAft>
              <a:buNone/>
            </a:pPr>
            <a:r>
              <a:t/>
            </a:r>
            <a:endParaRPr/>
          </a:p>
        </p:txBody>
      </p:sp>
      <p:sp>
        <p:nvSpPr>
          <p:cNvPr id="657" name="Google Shape;657;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58" name="Google Shape;658;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59" name="Google Shape;659;p51"/>
          <p:cNvPicPr preferRelativeResize="0"/>
          <p:nvPr/>
        </p:nvPicPr>
        <p:blipFill>
          <a:blip r:embed="rId3">
            <a:alphaModFix/>
          </a:blip>
          <a:stretch>
            <a:fillRect/>
          </a:stretch>
        </p:blipFill>
        <p:spPr>
          <a:xfrm>
            <a:off x="7451025" y="1332875"/>
            <a:ext cx="1428750" cy="1428750"/>
          </a:xfrm>
          <a:prstGeom prst="rect">
            <a:avLst/>
          </a:prstGeom>
          <a:noFill/>
          <a:ln>
            <a:noFill/>
          </a:ln>
        </p:spPr>
      </p:pic>
      <p:sp>
        <p:nvSpPr>
          <p:cNvPr id="660" name="Google Shape;660;p51"/>
          <p:cNvSpPr txBox="1"/>
          <p:nvPr/>
        </p:nvSpPr>
        <p:spPr>
          <a:xfrm>
            <a:off x="7343700" y="2694025"/>
            <a:ext cx="1643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000">
                <a:solidFill>
                  <a:schemeClr val="dk1"/>
                </a:solidFill>
                <a:latin typeface="Roboto"/>
                <a:ea typeface="Roboto"/>
                <a:cs typeface="Roboto"/>
                <a:sym typeface="Roboto"/>
              </a:rPr>
              <a:t>Figure 1: Micron Flash Memory Chip</a:t>
            </a:r>
            <a:endParaRPr i="1" sz="1000">
              <a:solidFill>
                <a:schemeClr val="dk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6"/>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a:t>
            </a:r>
            <a:r>
              <a:rPr lang="en" sz="1500">
                <a:solidFill>
                  <a:srgbClr val="ADBDC3"/>
                </a:solidFill>
                <a:latin typeface="Roboto"/>
                <a:ea typeface="Roboto"/>
                <a:cs typeface="Roboto"/>
                <a:sym typeface="Roboto"/>
              </a:rPr>
              <a:t>Requirements	         Risks		       V&amp;V		Planning</a:t>
            </a:r>
            <a:endParaRPr sz="1500">
              <a:solidFill>
                <a:srgbClr val="ADBDC3"/>
              </a:solidFill>
              <a:latin typeface="Roboto"/>
              <a:ea typeface="Roboto"/>
              <a:cs typeface="Roboto"/>
              <a:sym typeface="Roboto"/>
            </a:endParaRPr>
          </a:p>
        </p:txBody>
      </p:sp>
      <p:cxnSp>
        <p:nvCxnSpPr>
          <p:cNvPr id="94" name="Google Shape;94;p16"/>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95" name="Google Shape;95;p16"/>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96" name="Google Shape;96;p16"/>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97" name="Google Shape;97;p16"/>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98" name="Google Shape;98;p16"/>
          <p:cNvSpPr txBox="1"/>
          <p:nvPr>
            <p:ph type="title"/>
          </p:nvPr>
        </p:nvSpPr>
        <p:spPr>
          <a:xfrm>
            <a:off x="652950" y="44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Mission CONOPs</a:t>
            </a:r>
            <a:endParaRPr/>
          </a:p>
        </p:txBody>
      </p:sp>
      <p:sp>
        <p:nvSpPr>
          <p:cNvPr id="99" name="Google Shape;99;p1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00" name="Google Shape;10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01" name="Google Shape;101;p16" title="Animotica_23_11_11_35_42.mp4">
            <a:hlinkClick r:id="rId3"/>
          </p:cNvPr>
          <p:cNvPicPr preferRelativeResize="0"/>
          <p:nvPr/>
        </p:nvPicPr>
        <p:blipFill>
          <a:blip r:embed="rId4">
            <a:alphaModFix/>
          </a:blip>
          <a:stretch>
            <a:fillRect/>
          </a:stretch>
        </p:blipFill>
        <p:spPr>
          <a:xfrm>
            <a:off x="1408058" y="0"/>
            <a:ext cx="6857992"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52"/>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666" name="Google Shape;666;p52"/>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67" name="Google Shape;667;p52"/>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68" name="Google Shape;668;p52"/>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69" name="Google Shape;669;p52"/>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670" name="Google Shape;670;p5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Data Transmission and Software</a:t>
            </a:r>
            <a:endParaRPr/>
          </a:p>
        </p:txBody>
      </p:sp>
      <p:sp>
        <p:nvSpPr>
          <p:cNvPr id="671" name="Google Shape;671;p52"/>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electronics system will generate  298 kB/orbit of data</a:t>
            </a:r>
            <a:endParaRPr/>
          </a:p>
          <a:p>
            <a:pPr indent="-317500" lvl="1" marL="914400" rtl="0" algn="l">
              <a:spcBef>
                <a:spcPts val="0"/>
              </a:spcBef>
              <a:spcAft>
                <a:spcPts val="0"/>
              </a:spcAft>
              <a:buSzPts val="1400"/>
              <a:buChar char="○"/>
            </a:pPr>
            <a:r>
              <a:rPr lang="en"/>
              <a:t>49.5 kB optical data, 247 kB housekeeping data</a:t>
            </a:r>
            <a:endParaRPr/>
          </a:p>
          <a:p>
            <a:pPr indent="-342900" lvl="0" marL="457200" rtl="0" algn="l">
              <a:spcBef>
                <a:spcPts val="0"/>
              </a:spcBef>
              <a:spcAft>
                <a:spcPts val="0"/>
              </a:spcAft>
              <a:buSzPts val="1800"/>
              <a:buChar char="●"/>
            </a:pPr>
            <a:r>
              <a:rPr lang="en"/>
              <a:t>Data will be transferred to ground once every 23 days</a:t>
            </a:r>
            <a:endParaRPr/>
          </a:p>
          <a:p>
            <a:pPr indent="-342900" lvl="0" marL="457200" rtl="0" algn="l">
              <a:spcBef>
                <a:spcPts val="0"/>
              </a:spcBef>
              <a:spcAft>
                <a:spcPts val="0"/>
              </a:spcAft>
              <a:buSzPts val="1800"/>
              <a:buChar char="●"/>
            </a:pPr>
            <a:r>
              <a:rPr lang="en"/>
              <a:t>Software will build on NanoSAM II heritage with modifications</a:t>
            </a:r>
            <a:endParaRPr/>
          </a:p>
          <a:p>
            <a:pPr indent="-317500" lvl="1" marL="914400" rtl="0" algn="l">
              <a:spcBef>
                <a:spcPts val="0"/>
              </a:spcBef>
              <a:spcAft>
                <a:spcPts val="0"/>
              </a:spcAft>
              <a:buSzPts val="1400"/>
              <a:buChar char="○"/>
            </a:pPr>
            <a:r>
              <a:rPr lang="en"/>
              <a:t>Rewrite in Arduino language</a:t>
            </a:r>
            <a:endParaRPr/>
          </a:p>
          <a:p>
            <a:pPr indent="-317500" lvl="2" marL="1371600" rtl="0" algn="l">
              <a:spcBef>
                <a:spcPts val="0"/>
              </a:spcBef>
              <a:spcAft>
                <a:spcPts val="0"/>
              </a:spcAft>
              <a:buSzPts val="1400"/>
              <a:buChar char="■"/>
            </a:pPr>
            <a:r>
              <a:rPr lang="en"/>
              <a:t>Compatible with Teensy 4.0 microcontroller and limited scope of processing needs</a:t>
            </a:r>
            <a:endParaRPr/>
          </a:p>
          <a:p>
            <a:pPr indent="-317500" lvl="1" marL="914400" rtl="0" algn="l">
              <a:spcBef>
                <a:spcPts val="0"/>
              </a:spcBef>
              <a:spcAft>
                <a:spcPts val="0"/>
              </a:spcAft>
              <a:buSzPts val="1400"/>
              <a:buChar char="○"/>
            </a:pPr>
            <a:r>
              <a:rPr lang="en"/>
              <a:t>Implement change in data collection frequency</a:t>
            </a:r>
            <a:endParaRPr/>
          </a:p>
          <a:p>
            <a:pPr indent="0" lvl="0" marL="457200" rtl="0" algn="l">
              <a:spcBef>
                <a:spcPts val="1200"/>
              </a:spcBef>
              <a:spcAft>
                <a:spcPts val="1200"/>
              </a:spcAft>
              <a:buNone/>
            </a:pPr>
            <a:r>
              <a:t/>
            </a:r>
            <a:endParaRPr/>
          </a:p>
        </p:txBody>
      </p:sp>
      <p:sp>
        <p:nvSpPr>
          <p:cNvPr id="672" name="Google Shape;672;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73" name="Google Shape;673;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5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Electronics</a:t>
            </a:r>
            <a:r>
              <a:rPr lang="en"/>
              <a:t> Design: Power System</a:t>
            </a:r>
            <a:endParaRPr/>
          </a:p>
        </p:txBody>
      </p:sp>
      <p:sp>
        <p:nvSpPr>
          <p:cNvPr id="679" name="Google Shape;679;p53"/>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power system involved 3 major concerns:</a:t>
            </a:r>
            <a:endParaRPr/>
          </a:p>
          <a:p>
            <a:pPr indent="-317500" lvl="1" marL="914400" rtl="0" algn="l">
              <a:spcBef>
                <a:spcPts val="0"/>
              </a:spcBef>
              <a:spcAft>
                <a:spcPts val="0"/>
              </a:spcAft>
              <a:buSzPts val="1400"/>
              <a:buAutoNum type="arabicPeriod"/>
            </a:pPr>
            <a:r>
              <a:rPr lang="en"/>
              <a:t>Minimize quiescent current and maximize power conversion efficiency</a:t>
            </a:r>
            <a:endParaRPr/>
          </a:p>
          <a:p>
            <a:pPr indent="-317500" lvl="2" marL="1371600" rtl="0" algn="l">
              <a:spcBef>
                <a:spcPts val="0"/>
              </a:spcBef>
              <a:spcAft>
                <a:spcPts val="0"/>
              </a:spcAft>
              <a:buSzPts val="1400"/>
              <a:buChar char="■"/>
            </a:pPr>
            <a:r>
              <a:rPr lang="en"/>
              <a:t>Battery powered device</a:t>
            </a:r>
            <a:endParaRPr/>
          </a:p>
          <a:p>
            <a:pPr indent="-317500" lvl="1" marL="914400" rtl="0" algn="l">
              <a:spcBef>
                <a:spcPts val="0"/>
              </a:spcBef>
              <a:spcAft>
                <a:spcPts val="0"/>
              </a:spcAft>
              <a:buSzPts val="1400"/>
              <a:buAutoNum type="arabicPeriod"/>
            </a:pPr>
            <a:r>
              <a:rPr lang="en"/>
              <a:t>Reduce system noise below 1 LSB of the 12 BIT ADC</a:t>
            </a:r>
            <a:endParaRPr/>
          </a:p>
          <a:p>
            <a:pPr indent="-317500" lvl="1" marL="914400" rtl="0" algn="l">
              <a:spcBef>
                <a:spcPts val="0"/>
              </a:spcBef>
              <a:spcAft>
                <a:spcPts val="0"/>
              </a:spcAft>
              <a:buSzPts val="1400"/>
              <a:buAutoNum type="arabicPeriod"/>
            </a:pPr>
            <a:r>
              <a:rPr lang="en"/>
              <a:t>Provide enough current to each converted line (1 A except -5 V line)</a:t>
            </a:r>
            <a:endParaRPr/>
          </a:p>
          <a:p>
            <a:pPr indent="-317500" lvl="2" marL="1371600" rtl="0" algn="l">
              <a:spcBef>
                <a:spcPts val="0"/>
              </a:spcBef>
              <a:spcAft>
                <a:spcPts val="0"/>
              </a:spcAft>
              <a:buSzPts val="1400"/>
              <a:buChar char="■"/>
            </a:pPr>
            <a:r>
              <a:rPr lang="en"/>
              <a:t>Teensy 4.0 has a 1 A linear regulator on board and is the largest consumer of power</a:t>
            </a:r>
            <a:endParaRPr/>
          </a:p>
          <a:p>
            <a:pPr indent="-342900" lvl="0" marL="457200" rtl="0" algn="l">
              <a:spcBef>
                <a:spcPts val="0"/>
              </a:spcBef>
              <a:spcAft>
                <a:spcPts val="0"/>
              </a:spcAft>
              <a:buSzPts val="1800"/>
              <a:buChar char="●"/>
            </a:pPr>
            <a:r>
              <a:rPr lang="en"/>
              <a:t>The NS II power system only satisfied #2</a:t>
            </a:r>
            <a:endParaRPr/>
          </a:p>
          <a:p>
            <a:pPr indent="-317500" lvl="1" marL="914400" rtl="0" algn="l">
              <a:spcBef>
                <a:spcPts val="0"/>
              </a:spcBef>
              <a:spcAft>
                <a:spcPts val="0"/>
              </a:spcAft>
              <a:buSzPts val="1400"/>
              <a:buChar char="○"/>
            </a:pPr>
            <a:r>
              <a:rPr lang="en"/>
              <a:t>5 V conversion efficiency ~28 %</a:t>
            </a:r>
            <a:endParaRPr/>
          </a:p>
          <a:p>
            <a:pPr indent="-317500" lvl="1" marL="914400" rtl="0" algn="l">
              <a:spcBef>
                <a:spcPts val="0"/>
              </a:spcBef>
              <a:spcAft>
                <a:spcPts val="0"/>
              </a:spcAft>
              <a:buSzPts val="1400"/>
              <a:buChar char="○"/>
            </a:pPr>
            <a:r>
              <a:rPr lang="en"/>
              <a:t>3.3 V conversion efficiency ~ 20 %</a:t>
            </a:r>
            <a:endParaRPr/>
          </a:p>
          <a:p>
            <a:pPr indent="-317500" lvl="1" marL="914400" rtl="0" algn="l">
              <a:spcBef>
                <a:spcPts val="0"/>
              </a:spcBef>
              <a:spcAft>
                <a:spcPts val="0"/>
              </a:spcAft>
              <a:buSzPts val="1400"/>
              <a:buChar char="○"/>
            </a:pPr>
            <a:r>
              <a:rPr lang="en"/>
              <a:t>12 V converter on bus only capable of 50 mA current</a:t>
            </a:r>
            <a:endParaRPr/>
          </a:p>
          <a:p>
            <a:pPr indent="-317500" lvl="1" marL="914400" rtl="0" algn="l">
              <a:spcBef>
                <a:spcPts val="0"/>
              </a:spcBef>
              <a:spcAft>
                <a:spcPts val="0"/>
              </a:spcAft>
              <a:buSzPts val="1400"/>
              <a:buChar char="○"/>
            </a:pPr>
            <a:r>
              <a:rPr i="1" lang="en"/>
              <a:t>The full analysis of this legacy system is presented in slides backup slides</a:t>
            </a:r>
            <a:endParaRPr i="1"/>
          </a:p>
        </p:txBody>
      </p:sp>
      <p:sp>
        <p:nvSpPr>
          <p:cNvPr id="680" name="Google Shape;680;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81" name="Google Shape;681;p53"/>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682" name="Google Shape;682;p53"/>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83" name="Google Shape;683;p53"/>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84" name="Google Shape;684;p53"/>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85" name="Google Shape;685;p53"/>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5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Power System Summary</a:t>
            </a:r>
            <a:endParaRPr/>
          </a:p>
        </p:txBody>
      </p:sp>
      <p:sp>
        <p:nvSpPr>
          <p:cNvPr id="691" name="Google Shape;691;p5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All conversion chips have </a:t>
            </a:r>
            <a:r>
              <a:rPr lang="en"/>
              <a:t>micro amp</a:t>
            </a:r>
            <a:r>
              <a:rPr lang="en"/>
              <a:t> quiescent current to reduce wasted power</a:t>
            </a:r>
            <a:endParaRPr/>
          </a:p>
          <a:p>
            <a:pPr indent="-310832" lvl="1" marL="914400" rtl="0" algn="l">
              <a:spcBef>
                <a:spcPts val="0"/>
              </a:spcBef>
              <a:spcAft>
                <a:spcPts val="0"/>
              </a:spcAft>
              <a:buSzPct val="100000"/>
              <a:buChar char="○"/>
            </a:pPr>
            <a:r>
              <a:rPr lang="en"/>
              <a:t>Switching</a:t>
            </a:r>
            <a:r>
              <a:rPr lang="en"/>
              <a:t> converter: 6.2 uA   |   LDO regulators: 50 uA</a:t>
            </a:r>
            <a:endParaRPr/>
          </a:p>
          <a:p>
            <a:pPr indent="-334327" lvl="0" marL="457200" rtl="0" algn="l">
              <a:spcBef>
                <a:spcPts val="0"/>
              </a:spcBef>
              <a:spcAft>
                <a:spcPts val="0"/>
              </a:spcAft>
              <a:buSzPct val="100000"/>
              <a:buChar char="●"/>
            </a:pPr>
            <a:r>
              <a:rPr lang="en"/>
              <a:t>Power efficiency has been greatly increased</a:t>
            </a:r>
            <a:endParaRPr/>
          </a:p>
          <a:p>
            <a:pPr indent="-310832" lvl="1" marL="914400" rtl="0" algn="l">
              <a:spcBef>
                <a:spcPts val="0"/>
              </a:spcBef>
              <a:spcAft>
                <a:spcPts val="0"/>
              </a:spcAft>
              <a:buSzPct val="100000"/>
              <a:buChar char="○"/>
            </a:pPr>
            <a:r>
              <a:rPr lang="en"/>
              <a:t>𝜂</a:t>
            </a:r>
            <a:r>
              <a:rPr baseline="-25000" lang="en"/>
              <a:t>TTL</a:t>
            </a:r>
            <a:r>
              <a:rPr lang="en"/>
              <a:t> = </a:t>
            </a:r>
            <a:r>
              <a:rPr lang="en"/>
              <a:t>𝜂</a:t>
            </a:r>
            <a:r>
              <a:rPr baseline="-25000" lang="en"/>
              <a:t>1</a:t>
            </a:r>
            <a:r>
              <a:rPr lang="en"/>
              <a:t>𝜂</a:t>
            </a:r>
            <a:r>
              <a:rPr baseline="-25000" lang="en"/>
              <a:t>2</a:t>
            </a:r>
            <a:r>
              <a:rPr lang="en"/>
              <a:t>...𝜂</a:t>
            </a:r>
            <a:r>
              <a:rPr baseline="-25000" lang="en"/>
              <a:t>N</a:t>
            </a:r>
            <a:endParaRPr/>
          </a:p>
          <a:p>
            <a:pPr indent="-310832" lvl="1" marL="914400" rtl="0" algn="l">
              <a:spcBef>
                <a:spcPts val="0"/>
              </a:spcBef>
              <a:spcAft>
                <a:spcPts val="0"/>
              </a:spcAft>
              <a:buSzPct val="100000"/>
              <a:buChar char="○"/>
            </a:pPr>
            <a:r>
              <a:rPr lang="en"/>
              <a:t>𝜂</a:t>
            </a:r>
            <a:r>
              <a:rPr baseline="-25000" lang="en"/>
              <a:t>5V</a:t>
            </a:r>
            <a:r>
              <a:rPr lang="en"/>
              <a:t> = 77.3 %           |    𝜂</a:t>
            </a:r>
            <a:r>
              <a:rPr baseline="-25000" lang="en"/>
              <a:t>3.3V</a:t>
            </a:r>
            <a:r>
              <a:rPr lang="en"/>
              <a:t> = 73.8 %</a:t>
            </a:r>
            <a:endParaRPr/>
          </a:p>
          <a:p>
            <a:pPr indent="-310832" lvl="1" marL="914400" rtl="0" algn="l">
              <a:spcBef>
                <a:spcPts val="0"/>
              </a:spcBef>
              <a:spcAft>
                <a:spcPts val="0"/>
              </a:spcAft>
              <a:buSzPct val="100000"/>
              <a:buChar char="○"/>
            </a:pPr>
            <a:r>
              <a:rPr lang="en"/>
              <a:t>𝜂</a:t>
            </a:r>
            <a:r>
              <a:rPr baseline="-25000" lang="en"/>
              <a:t>5V-OLD</a:t>
            </a:r>
            <a:r>
              <a:rPr lang="en"/>
              <a:t> = 29.2 %      |    𝜂</a:t>
            </a:r>
            <a:r>
              <a:rPr baseline="-25000" lang="en"/>
              <a:t>3.3V-OLD</a:t>
            </a:r>
            <a:r>
              <a:rPr lang="en"/>
              <a:t> = 19.3 %</a:t>
            </a:r>
            <a:endParaRPr/>
          </a:p>
          <a:p>
            <a:pPr indent="-334327" lvl="0" marL="457200" rtl="0" algn="l">
              <a:spcBef>
                <a:spcPts val="0"/>
              </a:spcBef>
              <a:spcAft>
                <a:spcPts val="0"/>
              </a:spcAft>
              <a:buSzPct val="100000"/>
              <a:buChar char="●"/>
            </a:pPr>
            <a:r>
              <a:rPr lang="en"/>
              <a:t>System can support up to 1 A on both regulated positive power lines</a:t>
            </a:r>
            <a:endParaRPr/>
          </a:p>
          <a:p>
            <a:pPr indent="-310832" lvl="1" marL="914400" rtl="0" algn="l">
              <a:spcBef>
                <a:spcPts val="0"/>
              </a:spcBef>
              <a:spcAft>
                <a:spcPts val="0"/>
              </a:spcAft>
              <a:buSzPct val="100000"/>
              <a:buChar char="○"/>
            </a:pPr>
            <a:r>
              <a:rPr lang="en"/>
              <a:t>LT8650S can output 6A total from both channels combined</a:t>
            </a:r>
            <a:endParaRPr/>
          </a:p>
          <a:p>
            <a:pPr indent="-310832" lvl="1" marL="914400" rtl="0" algn="l">
              <a:spcBef>
                <a:spcPts val="0"/>
              </a:spcBef>
              <a:spcAft>
                <a:spcPts val="0"/>
              </a:spcAft>
              <a:buSzPct val="100000"/>
              <a:buChar char="○"/>
            </a:pPr>
            <a:r>
              <a:rPr lang="en"/>
              <a:t>LT1529 can support 3A each</a:t>
            </a:r>
            <a:endParaRPr/>
          </a:p>
          <a:p>
            <a:pPr indent="-334327" lvl="0" marL="457200" rtl="0" algn="l">
              <a:spcBef>
                <a:spcPts val="0"/>
              </a:spcBef>
              <a:spcAft>
                <a:spcPts val="0"/>
              </a:spcAft>
              <a:buSzPct val="100000"/>
              <a:buChar char="●"/>
            </a:pPr>
            <a:r>
              <a:rPr lang="en"/>
              <a:t>Noise has been greatly reduced below 1 LSB</a:t>
            </a:r>
            <a:endParaRPr/>
          </a:p>
          <a:p>
            <a:pPr indent="-310832" lvl="1" marL="914400" rtl="0" algn="l">
              <a:spcBef>
                <a:spcPts val="0"/>
              </a:spcBef>
              <a:spcAft>
                <a:spcPts val="0"/>
              </a:spcAft>
              <a:buSzPct val="100000"/>
              <a:buChar char="○"/>
            </a:pPr>
            <a:r>
              <a:rPr lang="en"/>
              <a:t>V</a:t>
            </a:r>
            <a:r>
              <a:rPr baseline="-25000" lang="en"/>
              <a:t>RIPPLE</a:t>
            </a:r>
            <a:r>
              <a:rPr lang="en"/>
              <a:t> = 5.62 uV ~ 1% of LSB</a:t>
            </a:r>
            <a:endParaRPr/>
          </a:p>
          <a:p>
            <a:pPr indent="0" lvl="0" marL="457200" rtl="0" algn="l">
              <a:spcBef>
                <a:spcPts val="1200"/>
              </a:spcBef>
              <a:spcAft>
                <a:spcPts val="1200"/>
              </a:spcAft>
              <a:buNone/>
            </a:pPr>
            <a:r>
              <a:rPr i="1" lang="en"/>
              <a:t>*Detailed analysis of power system in backup slides</a:t>
            </a:r>
            <a:endParaRPr i="1"/>
          </a:p>
        </p:txBody>
      </p:sp>
      <p:sp>
        <p:nvSpPr>
          <p:cNvPr id="692" name="Google Shape;692;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93" name="Google Shape;693;p54"/>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694" name="Google Shape;694;p54"/>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95" name="Google Shape;695;p54"/>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96" name="Google Shape;696;p54"/>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697" name="Google Shape;697;p54"/>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55"/>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Risks</a:t>
            </a:r>
            <a:endParaRPr/>
          </a:p>
        </p:txBody>
      </p:sp>
      <p:sp>
        <p:nvSpPr>
          <p:cNvPr id="703" name="Google Shape;703;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56"/>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a:t>
            </a:r>
            <a:r>
              <a:rPr lang="en" sz="1500">
                <a:solidFill>
                  <a:schemeClr val="dk1"/>
                </a:solidFill>
                <a:latin typeface="Roboto"/>
                <a:ea typeface="Roboto"/>
                <a:cs typeface="Roboto"/>
                <a:sym typeface="Roboto"/>
              </a:rPr>
              <a:t>Risks</a:t>
            </a:r>
            <a:r>
              <a:rPr lang="en" sz="1500">
                <a:solidFill>
                  <a:srgbClr val="ADBDC3"/>
                </a:solidFill>
                <a:latin typeface="Roboto"/>
                <a:ea typeface="Roboto"/>
                <a:cs typeface="Roboto"/>
                <a:sym typeface="Roboto"/>
              </a:rPr>
              <a:t>		      </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V&amp;V		Planning</a:t>
            </a:r>
            <a:endParaRPr sz="1500">
              <a:solidFill>
                <a:srgbClr val="ADBDC3"/>
              </a:solidFill>
              <a:latin typeface="Roboto"/>
              <a:ea typeface="Roboto"/>
              <a:cs typeface="Roboto"/>
              <a:sym typeface="Roboto"/>
            </a:endParaRPr>
          </a:p>
        </p:txBody>
      </p:sp>
      <p:cxnSp>
        <p:nvCxnSpPr>
          <p:cNvPr id="709" name="Google Shape;709;p56"/>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10" name="Google Shape;710;p56"/>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11" name="Google Shape;711;p56"/>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12" name="Google Shape;712;p56"/>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713" name="Google Shape;713;p56"/>
          <p:cNvSpPr txBox="1"/>
          <p:nvPr>
            <p:ph type="title"/>
          </p:nvPr>
        </p:nvSpPr>
        <p:spPr>
          <a:xfrm>
            <a:off x="67555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Risk Matrix (Pre-Mitigation)</a:t>
            </a:r>
            <a:endParaRPr/>
          </a:p>
        </p:txBody>
      </p:sp>
      <p:sp>
        <p:nvSpPr>
          <p:cNvPr id="714" name="Google Shape;714;p5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715" name="Google Shape;715;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716" name="Google Shape;716;p56"/>
          <p:cNvGraphicFramePr/>
          <p:nvPr/>
        </p:nvGraphicFramePr>
        <p:xfrm>
          <a:off x="387900" y="1489825"/>
          <a:ext cx="3000000" cy="3000000"/>
        </p:xfrm>
        <a:graphic>
          <a:graphicData uri="http://schemas.openxmlformats.org/drawingml/2006/table">
            <a:tbl>
              <a:tblPr>
                <a:noFill/>
                <a:tableStyleId>{DD419F4B-71E3-4135-BF3F-868B50722528}</a:tableStyleId>
              </a:tblPr>
              <a:tblGrid>
                <a:gridCol w="1394700"/>
                <a:gridCol w="1394700"/>
                <a:gridCol w="1394700"/>
                <a:gridCol w="1394700"/>
                <a:gridCol w="1394700"/>
                <a:gridCol w="1394700"/>
              </a:tblGrid>
              <a:tr h="466850">
                <a:tc>
                  <a:txBody>
                    <a:bodyPr/>
                    <a:lstStyle/>
                    <a:p>
                      <a:pPr indent="0" lvl="0" marL="0" rtl="0" algn="l">
                        <a:spcBef>
                          <a:spcPts val="0"/>
                        </a:spcBef>
                        <a:spcAft>
                          <a:spcPts val="0"/>
                        </a:spcAft>
                        <a:buNone/>
                      </a:pPr>
                      <a:r>
                        <a:t/>
                      </a:r>
                      <a:endParaRPr/>
                    </a:p>
                  </a:txBody>
                  <a:tcPr marT="91425" marB="91425" marR="91425" marL="91425">
                    <a:solidFill>
                      <a:schemeClr val="dk1"/>
                    </a:solidFill>
                  </a:tcPr>
                </a:tc>
                <a:tc>
                  <a:txBody>
                    <a:bodyPr/>
                    <a:lstStyle/>
                    <a:p>
                      <a:pPr indent="0" lvl="0" marL="0" rtl="0" algn="l">
                        <a:spcBef>
                          <a:spcPts val="0"/>
                        </a:spcBef>
                        <a:spcAft>
                          <a:spcPts val="0"/>
                        </a:spcAft>
                        <a:buNone/>
                      </a:pPr>
                      <a:r>
                        <a:rPr lang="en"/>
                        <a:t>Insignificant</a:t>
                      </a:r>
                      <a:endParaRPr/>
                    </a:p>
                  </a:txBody>
                  <a:tcPr marT="91425" marB="91425" marR="91425" marL="91425">
                    <a:solidFill>
                      <a:schemeClr val="dk1"/>
                    </a:solidFill>
                  </a:tcPr>
                </a:tc>
                <a:tc>
                  <a:txBody>
                    <a:bodyPr/>
                    <a:lstStyle/>
                    <a:p>
                      <a:pPr indent="0" lvl="0" marL="0" rtl="0" algn="l">
                        <a:spcBef>
                          <a:spcPts val="0"/>
                        </a:spcBef>
                        <a:spcAft>
                          <a:spcPts val="0"/>
                        </a:spcAft>
                        <a:buNone/>
                      </a:pPr>
                      <a:r>
                        <a:rPr lang="en"/>
                        <a:t>Negligible</a:t>
                      </a:r>
                      <a:endParaRPr/>
                    </a:p>
                  </a:txBody>
                  <a:tcPr marT="91425" marB="91425" marR="91425" marL="91425">
                    <a:solidFill>
                      <a:schemeClr val="dk1"/>
                    </a:solidFill>
                  </a:tcPr>
                </a:tc>
                <a:tc>
                  <a:txBody>
                    <a:bodyPr/>
                    <a:lstStyle/>
                    <a:p>
                      <a:pPr indent="0" lvl="0" marL="0" rtl="0" algn="l">
                        <a:spcBef>
                          <a:spcPts val="0"/>
                        </a:spcBef>
                        <a:spcAft>
                          <a:spcPts val="0"/>
                        </a:spcAft>
                        <a:buNone/>
                      </a:pPr>
                      <a:r>
                        <a:rPr lang="en"/>
                        <a:t>Moderate</a:t>
                      </a:r>
                      <a:endParaRPr/>
                    </a:p>
                  </a:txBody>
                  <a:tcPr marT="91425" marB="91425" marR="91425" marL="91425">
                    <a:solidFill>
                      <a:schemeClr val="dk1"/>
                    </a:solidFill>
                  </a:tcPr>
                </a:tc>
                <a:tc>
                  <a:txBody>
                    <a:bodyPr/>
                    <a:lstStyle/>
                    <a:p>
                      <a:pPr indent="0" lvl="0" marL="0" rtl="0" algn="l">
                        <a:spcBef>
                          <a:spcPts val="0"/>
                        </a:spcBef>
                        <a:spcAft>
                          <a:spcPts val="0"/>
                        </a:spcAft>
                        <a:buNone/>
                      </a:pPr>
                      <a:r>
                        <a:rPr lang="en"/>
                        <a:t>Extensive</a:t>
                      </a:r>
                      <a:endParaRPr/>
                    </a:p>
                  </a:txBody>
                  <a:tcPr marT="91425" marB="91425" marR="91425" marL="91425">
                    <a:solidFill>
                      <a:schemeClr val="dk1"/>
                    </a:solidFill>
                  </a:tcPr>
                </a:tc>
                <a:tc>
                  <a:txBody>
                    <a:bodyPr/>
                    <a:lstStyle/>
                    <a:p>
                      <a:pPr indent="0" lvl="0" marL="0" rtl="0" algn="l">
                        <a:spcBef>
                          <a:spcPts val="0"/>
                        </a:spcBef>
                        <a:spcAft>
                          <a:spcPts val="0"/>
                        </a:spcAft>
                        <a:buNone/>
                      </a:pPr>
                      <a:r>
                        <a:rPr lang="en"/>
                        <a:t>Significant</a:t>
                      </a:r>
                      <a:endParaRPr/>
                    </a:p>
                  </a:txBody>
                  <a:tcPr marT="91425" marB="91425" marR="91425" marL="91425">
                    <a:solidFill>
                      <a:schemeClr val="dk1"/>
                    </a:solidFill>
                  </a:tcPr>
                </a:tc>
              </a:tr>
              <a:tr h="466850">
                <a:tc>
                  <a:txBody>
                    <a:bodyPr/>
                    <a:lstStyle/>
                    <a:p>
                      <a:pPr indent="0" lvl="0" marL="0" rtl="0" algn="l">
                        <a:spcBef>
                          <a:spcPts val="0"/>
                        </a:spcBef>
                        <a:spcAft>
                          <a:spcPts val="0"/>
                        </a:spcAft>
                        <a:buNone/>
                      </a:pPr>
                      <a:r>
                        <a:rPr lang="en"/>
                        <a:t>Near Certain</a:t>
                      </a:r>
                      <a:endParaRPr/>
                    </a:p>
                  </a:txBody>
                  <a:tcPr marT="91425" marB="91425" marR="91425" marL="91425">
                    <a:solidFill>
                      <a:schemeClr val="dk1"/>
                    </a:solidFill>
                  </a:tcPr>
                </a:tc>
                <a:tc>
                  <a:txBody>
                    <a:bodyPr/>
                    <a:lstStyle/>
                    <a:p>
                      <a:pPr indent="0" lvl="0" marL="0" rtl="0" algn="l">
                        <a:spcBef>
                          <a:spcPts val="0"/>
                        </a:spcBef>
                        <a:spcAft>
                          <a:spcPts val="0"/>
                        </a:spcAft>
                        <a:buNone/>
                      </a:pPr>
                      <a:r>
                        <a:t/>
                      </a:r>
                      <a:endParaRPr sz="1200"/>
                    </a:p>
                  </a:txBody>
                  <a:tcPr marT="91425" marB="91425" marR="91425" marL="91425">
                    <a:solidFill>
                      <a:srgbClr val="FFD966"/>
                    </a:solidFill>
                  </a:tcPr>
                </a:tc>
                <a:tc>
                  <a:txBody>
                    <a:bodyPr/>
                    <a:lstStyle/>
                    <a:p>
                      <a:pPr indent="0" lvl="0" marL="0" rtl="0" algn="l">
                        <a:spcBef>
                          <a:spcPts val="0"/>
                        </a:spcBef>
                        <a:spcAft>
                          <a:spcPts val="0"/>
                        </a:spcAft>
                        <a:buNone/>
                      </a:pPr>
                      <a:r>
                        <a:t/>
                      </a:r>
                      <a:endParaRPr sz="1200"/>
                    </a:p>
                  </a:txBody>
                  <a:tcPr marT="91425" marB="91425" marR="91425" marL="91425">
                    <a:solidFill>
                      <a:srgbClr val="FFD966"/>
                    </a:solidFill>
                  </a:tcPr>
                </a:tc>
                <a:tc>
                  <a:txBody>
                    <a:bodyPr/>
                    <a:lstStyle/>
                    <a:p>
                      <a:pPr indent="0" lvl="0" marL="0" rtl="0" algn="l">
                        <a:spcBef>
                          <a:spcPts val="0"/>
                        </a:spcBef>
                        <a:spcAft>
                          <a:spcPts val="0"/>
                        </a:spcAft>
                        <a:buNone/>
                      </a:pPr>
                      <a:r>
                        <a:t/>
                      </a:r>
                      <a:endParaRPr sz="1200"/>
                    </a:p>
                  </a:txBody>
                  <a:tcPr marT="91425" marB="91425" marR="91425" marL="91425">
                    <a:solidFill>
                      <a:srgbClr val="CC4125"/>
                    </a:solidFill>
                  </a:tcPr>
                </a:tc>
                <a:tc>
                  <a:txBody>
                    <a:bodyPr/>
                    <a:lstStyle/>
                    <a:p>
                      <a:pPr indent="0" lvl="0" marL="0" rtl="0" algn="l">
                        <a:spcBef>
                          <a:spcPts val="0"/>
                        </a:spcBef>
                        <a:spcAft>
                          <a:spcPts val="0"/>
                        </a:spcAft>
                        <a:buNone/>
                      </a:pPr>
                      <a:r>
                        <a:t/>
                      </a:r>
                      <a:endParaRPr sz="1200"/>
                    </a:p>
                  </a:txBody>
                  <a:tcPr marT="91425" marB="91425" marR="91425" marL="91425">
                    <a:solidFill>
                      <a:srgbClr val="CC4125"/>
                    </a:solidFill>
                  </a:tcPr>
                </a:tc>
                <a:tc>
                  <a:txBody>
                    <a:bodyPr/>
                    <a:lstStyle/>
                    <a:p>
                      <a:pPr indent="0" lvl="0" marL="0" rtl="0" algn="l">
                        <a:spcBef>
                          <a:spcPts val="0"/>
                        </a:spcBef>
                        <a:spcAft>
                          <a:spcPts val="0"/>
                        </a:spcAft>
                        <a:buNone/>
                      </a:pPr>
                      <a:r>
                        <a:t/>
                      </a:r>
                      <a:endParaRPr sz="1200"/>
                    </a:p>
                  </a:txBody>
                  <a:tcPr marT="91425" marB="91425" marR="91425" marL="91425">
                    <a:solidFill>
                      <a:srgbClr val="CC4125"/>
                    </a:solidFill>
                  </a:tcPr>
                </a:tc>
              </a:tr>
              <a:tr h="466850">
                <a:tc>
                  <a:txBody>
                    <a:bodyPr/>
                    <a:lstStyle/>
                    <a:p>
                      <a:pPr indent="0" lvl="0" marL="0" rtl="0" algn="l">
                        <a:spcBef>
                          <a:spcPts val="0"/>
                        </a:spcBef>
                        <a:spcAft>
                          <a:spcPts val="0"/>
                        </a:spcAft>
                        <a:buNone/>
                      </a:pPr>
                      <a:r>
                        <a:rPr lang="en"/>
                        <a:t>Likely</a:t>
                      </a:r>
                      <a:endParaRPr/>
                    </a:p>
                  </a:txBody>
                  <a:tcPr marT="91425" marB="91425" marR="91425" marL="91425">
                    <a:solidFill>
                      <a:schemeClr val="dk1"/>
                    </a:solidFill>
                  </a:tcPr>
                </a:tc>
                <a:tc>
                  <a:txBody>
                    <a:bodyPr/>
                    <a:lstStyle/>
                    <a:p>
                      <a:pPr indent="0" lvl="0" marL="0" rtl="0" algn="l">
                        <a:spcBef>
                          <a:spcPts val="0"/>
                        </a:spcBef>
                        <a:spcAft>
                          <a:spcPts val="0"/>
                        </a:spcAft>
                        <a:buNone/>
                      </a:pPr>
                      <a:r>
                        <a:t/>
                      </a:r>
                      <a:endParaRPr sz="1200"/>
                    </a:p>
                  </a:txBody>
                  <a:tcPr marT="91425" marB="91425" marR="91425" marL="91425">
                    <a:solidFill>
                      <a:schemeClr val="accent5"/>
                    </a:solidFill>
                  </a:tcPr>
                </a:tc>
                <a:tc>
                  <a:txBody>
                    <a:bodyPr/>
                    <a:lstStyle/>
                    <a:p>
                      <a:pPr indent="0" lvl="0" marL="0" rtl="0" algn="l">
                        <a:spcBef>
                          <a:spcPts val="0"/>
                        </a:spcBef>
                        <a:spcAft>
                          <a:spcPts val="0"/>
                        </a:spcAft>
                        <a:buNone/>
                      </a:pPr>
                      <a:r>
                        <a:t/>
                      </a:r>
                      <a:endParaRPr sz="1200"/>
                    </a:p>
                  </a:txBody>
                  <a:tcPr marT="91425" marB="91425" marR="91425" marL="91425">
                    <a:solidFill>
                      <a:srgbClr val="FFD966"/>
                    </a:solidFill>
                  </a:tcPr>
                </a:tc>
                <a:tc>
                  <a:txBody>
                    <a:bodyPr/>
                    <a:lstStyle/>
                    <a:p>
                      <a:pPr indent="0" lvl="0" marL="0" rtl="0" algn="l">
                        <a:spcBef>
                          <a:spcPts val="0"/>
                        </a:spcBef>
                        <a:spcAft>
                          <a:spcPts val="0"/>
                        </a:spcAft>
                        <a:buNone/>
                      </a:pPr>
                      <a:r>
                        <a:rPr lang="en" sz="1200"/>
                        <a:t>OAP deformed from mounting</a:t>
                      </a:r>
                      <a:endParaRPr sz="1200"/>
                    </a:p>
                  </a:txBody>
                  <a:tcPr marT="91425" marB="91425" marR="91425" marL="91425">
                    <a:solidFill>
                      <a:srgbClr val="E69138"/>
                    </a:solidFill>
                  </a:tcPr>
                </a:tc>
                <a:tc>
                  <a:txBody>
                    <a:bodyPr/>
                    <a:lstStyle/>
                    <a:p>
                      <a:pPr indent="0" lvl="0" marL="0" rtl="0" algn="l">
                        <a:spcBef>
                          <a:spcPts val="0"/>
                        </a:spcBef>
                        <a:spcAft>
                          <a:spcPts val="0"/>
                        </a:spcAft>
                        <a:buNone/>
                      </a:pPr>
                      <a:r>
                        <a:rPr lang="en" sz="1200"/>
                        <a:t>Components fail vibration testing</a:t>
                      </a:r>
                      <a:endParaRPr sz="1200"/>
                    </a:p>
                  </a:txBody>
                  <a:tcPr marT="91425" marB="91425" marR="91425" marL="91425">
                    <a:solidFill>
                      <a:srgbClr val="CC4125"/>
                    </a:solidFill>
                  </a:tcPr>
                </a:tc>
                <a:tc>
                  <a:txBody>
                    <a:bodyPr/>
                    <a:lstStyle/>
                    <a:p>
                      <a:pPr indent="0" lvl="0" marL="0" rtl="0" algn="l">
                        <a:spcBef>
                          <a:spcPts val="0"/>
                        </a:spcBef>
                        <a:spcAft>
                          <a:spcPts val="0"/>
                        </a:spcAft>
                        <a:buNone/>
                      </a:pPr>
                      <a:r>
                        <a:rPr lang="en" sz="1200"/>
                        <a:t>Cannot meet alignment reqs</a:t>
                      </a:r>
                      <a:endParaRPr sz="1200"/>
                    </a:p>
                  </a:txBody>
                  <a:tcPr marT="91425" marB="91425" marR="91425" marL="91425">
                    <a:solidFill>
                      <a:srgbClr val="CC4125"/>
                    </a:solidFill>
                  </a:tcPr>
                </a:tc>
              </a:tr>
              <a:tr h="466850">
                <a:tc>
                  <a:txBody>
                    <a:bodyPr/>
                    <a:lstStyle/>
                    <a:p>
                      <a:pPr indent="0" lvl="0" marL="0" rtl="0" algn="l">
                        <a:spcBef>
                          <a:spcPts val="0"/>
                        </a:spcBef>
                        <a:spcAft>
                          <a:spcPts val="0"/>
                        </a:spcAft>
                        <a:buNone/>
                      </a:pPr>
                      <a:r>
                        <a:rPr lang="en"/>
                        <a:t>Possible</a:t>
                      </a:r>
                      <a:endParaRPr/>
                    </a:p>
                  </a:txBody>
                  <a:tcPr marT="91425" marB="91425" marR="91425" marL="91425">
                    <a:solidFill>
                      <a:schemeClr val="dk1"/>
                    </a:solidFill>
                  </a:tcPr>
                </a:tc>
                <a:tc>
                  <a:txBody>
                    <a:bodyPr/>
                    <a:lstStyle/>
                    <a:p>
                      <a:pPr indent="0" lvl="0" marL="0" rtl="0" algn="l">
                        <a:spcBef>
                          <a:spcPts val="0"/>
                        </a:spcBef>
                        <a:spcAft>
                          <a:spcPts val="0"/>
                        </a:spcAft>
                        <a:buNone/>
                      </a:pPr>
                      <a:r>
                        <a:t/>
                      </a:r>
                      <a:endParaRPr sz="1200"/>
                    </a:p>
                  </a:txBody>
                  <a:tcPr marT="91425" marB="91425" marR="91425" marL="91425">
                    <a:solidFill>
                      <a:schemeClr val="accent5"/>
                    </a:solidFill>
                  </a:tcPr>
                </a:tc>
                <a:tc>
                  <a:txBody>
                    <a:bodyPr/>
                    <a:lstStyle/>
                    <a:p>
                      <a:pPr indent="0" lvl="0" marL="0" rtl="0" algn="l">
                        <a:spcBef>
                          <a:spcPts val="0"/>
                        </a:spcBef>
                        <a:spcAft>
                          <a:spcPts val="0"/>
                        </a:spcAft>
                        <a:buNone/>
                      </a:pPr>
                      <a:r>
                        <a:t/>
                      </a:r>
                      <a:endParaRPr sz="1200"/>
                    </a:p>
                  </a:txBody>
                  <a:tcPr marT="91425" marB="91425" marR="91425" marL="91425">
                    <a:solidFill>
                      <a:srgbClr val="FFD966"/>
                    </a:solidFill>
                  </a:tcPr>
                </a:tc>
                <a:tc>
                  <a:txBody>
                    <a:bodyPr/>
                    <a:lstStyle/>
                    <a:p>
                      <a:pPr indent="0" lvl="0" marL="0" rtl="0" algn="l">
                        <a:spcBef>
                          <a:spcPts val="0"/>
                        </a:spcBef>
                        <a:spcAft>
                          <a:spcPts val="0"/>
                        </a:spcAft>
                        <a:buNone/>
                      </a:pPr>
                      <a:r>
                        <a:rPr lang="en" sz="1200"/>
                        <a:t>Components fail thermal testing</a:t>
                      </a:r>
                      <a:endParaRPr sz="1200"/>
                    </a:p>
                  </a:txBody>
                  <a:tcPr marT="91425" marB="91425" marR="91425" marL="91425">
                    <a:solidFill>
                      <a:srgbClr val="FFD966"/>
                    </a:solidFill>
                  </a:tcPr>
                </a:tc>
                <a:tc>
                  <a:txBody>
                    <a:bodyPr/>
                    <a:lstStyle/>
                    <a:p>
                      <a:pPr indent="0" lvl="0" marL="0" rtl="0" algn="l">
                        <a:spcBef>
                          <a:spcPts val="0"/>
                        </a:spcBef>
                        <a:spcAft>
                          <a:spcPts val="0"/>
                        </a:spcAft>
                        <a:buNone/>
                      </a:pPr>
                      <a:r>
                        <a:t/>
                      </a:r>
                      <a:endParaRPr sz="1200"/>
                    </a:p>
                  </a:txBody>
                  <a:tcPr marT="91425" marB="91425" marR="91425" marL="91425">
                    <a:solidFill>
                      <a:srgbClr val="E69138"/>
                    </a:solidFill>
                  </a:tcPr>
                </a:tc>
                <a:tc>
                  <a:txBody>
                    <a:bodyPr/>
                    <a:lstStyle/>
                    <a:p>
                      <a:pPr indent="0" lvl="0" marL="0" rtl="0" algn="l">
                        <a:spcBef>
                          <a:spcPts val="0"/>
                        </a:spcBef>
                        <a:spcAft>
                          <a:spcPts val="0"/>
                        </a:spcAft>
                        <a:buNone/>
                      </a:pPr>
                      <a:r>
                        <a:rPr lang="en" sz="1200"/>
                        <a:t>Components not manufacturable</a:t>
                      </a:r>
                      <a:endParaRPr sz="1200"/>
                    </a:p>
                  </a:txBody>
                  <a:tcPr marT="91425" marB="91425" marR="91425" marL="91425">
                    <a:solidFill>
                      <a:srgbClr val="CC4125"/>
                    </a:solidFill>
                  </a:tcPr>
                </a:tc>
              </a:tr>
              <a:tr h="466850">
                <a:tc>
                  <a:txBody>
                    <a:bodyPr/>
                    <a:lstStyle/>
                    <a:p>
                      <a:pPr indent="0" lvl="0" marL="0" rtl="0" algn="l">
                        <a:spcBef>
                          <a:spcPts val="0"/>
                        </a:spcBef>
                        <a:spcAft>
                          <a:spcPts val="0"/>
                        </a:spcAft>
                        <a:buNone/>
                      </a:pPr>
                      <a:r>
                        <a:rPr lang="en"/>
                        <a:t>Unlikely</a:t>
                      </a:r>
                      <a:endParaRPr/>
                    </a:p>
                  </a:txBody>
                  <a:tcPr marT="91425" marB="91425" marR="91425" marL="91425">
                    <a:solidFill>
                      <a:schemeClr val="dk1"/>
                    </a:solidFill>
                  </a:tcPr>
                </a:tc>
                <a:tc>
                  <a:txBody>
                    <a:bodyPr/>
                    <a:lstStyle/>
                    <a:p>
                      <a:pPr indent="0" lvl="0" marL="0" rtl="0" algn="l">
                        <a:spcBef>
                          <a:spcPts val="0"/>
                        </a:spcBef>
                        <a:spcAft>
                          <a:spcPts val="0"/>
                        </a:spcAft>
                        <a:buNone/>
                      </a:pPr>
                      <a:r>
                        <a:t/>
                      </a:r>
                      <a:endParaRPr sz="1200"/>
                    </a:p>
                  </a:txBody>
                  <a:tcPr marT="91425" marB="91425" marR="91425" marL="91425">
                    <a:solidFill>
                      <a:schemeClr val="accent5"/>
                    </a:solidFill>
                  </a:tcPr>
                </a:tc>
                <a:tc>
                  <a:txBody>
                    <a:bodyPr/>
                    <a:lstStyle/>
                    <a:p>
                      <a:pPr indent="0" lvl="0" marL="0" rtl="0" algn="l">
                        <a:spcBef>
                          <a:spcPts val="0"/>
                        </a:spcBef>
                        <a:spcAft>
                          <a:spcPts val="0"/>
                        </a:spcAft>
                        <a:buNone/>
                      </a:pPr>
                      <a:r>
                        <a:t/>
                      </a:r>
                      <a:endParaRPr sz="1200"/>
                    </a:p>
                  </a:txBody>
                  <a:tcPr marT="91425" marB="91425" marR="91425" marL="91425">
                    <a:solidFill>
                      <a:schemeClr val="accent5"/>
                    </a:solidFill>
                  </a:tcPr>
                </a:tc>
                <a:tc>
                  <a:txBody>
                    <a:bodyPr/>
                    <a:lstStyle/>
                    <a:p>
                      <a:pPr indent="0" lvl="0" marL="0" rtl="0" algn="l">
                        <a:spcBef>
                          <a:spcPts val="0"/>
                        </a:spcBef>
                        <a:spcAft>
                          <a:spcPts val="0"/>
                        </a:spcAft>
                        <a:buNone/>
                      </a:pPr>
                      <a:r>
                        <a:t/>
                      </a:r>
                      <a:endParaRPr sz="1200"/>
                    </a:p>
                  </a:txBody>
                  <a:tcPr marT="91425" marB="91425" marR="91425" marL="91425">
                    <a:solidFill>
                      <a:srgbClr val="FFD966"/>
                    </a:solidFill>
                  </a:tcPr>
                </a:tc>
                <a:tc>
                  <a:txBody>
                    <a:bodyPr/>
                    <a:lstStyle/>
                    <a:p>
                      <a:pPr indent="0" lvl="0" marL="0" rtl="0" algn="l">
                        <a:spcBef>
                          <a:spcPts val="0"/>
                        </a:spcBef>
                        <a:spcAft>
                          <a:spcPts val="0"/>
                        </a:spcAft>
                        <a:buNone/>
                      </a:pPr>
                      <a:r>
                        <a:t/>
                      </a:r>
                      <a:endParaRPr sz="1200"/>
                    </a:p>
                  </a:txBody>
                  <a:tcPr marT="91425" marB="91425" marR="91425" marL="91425">
                    <a:solidFill>
                      <a:srgbClr val="FFD966"/>
                    </a:solidFill>
                  </a:tcPr>
                </a:tc>
                <a:tc>
                  <a:txBody>
                    <a:bodyPr/>
                    <a:lstStyle/>
                    <a:p>
                      <a:pPr indent="0" lvl="0" marL="0" rtl="0" algn="l">
                        <a:spcBef>
                          <a:spcPts val="0"/>
                        </a:spcBef>
                        <a:spcAft>
                          <a:spcPts val="0"/>
                        </a:spcAft>
                        <a:buNone/>
                      </a:pPr>
                      <a:r>
                        <a:rPr lang="en" sz="1200"/>
                        <a:t>Cannot access alignment facility</a:t>
                      </a:r>
                      <a:endParaRPr sz="1200"/>
                    </a:p>
                  </a:txBody>
                  <a:tcPr marT="91425" marB="91425" marR="91425" marL="91425">
                    <a:solidFill>
                      <a:srgbClr val="E69138"/>
                    </a:solidFill>
                  </a:tcPr>
                </a:tc>
              </a:tr>
              <a:tr h="466850">
                <a:tc>
                  <a:txBody>
                    <a:bodyPr/>
                    <a:lstStyle/>
                    <a:p>
                      <a:pPr indent="0" lvl="0" marL="0" rtl="0" algn="l">
                        <a:spcBef>
                          <a:spcPts val="0"/>
                        </a:spcBef>
                        <a:spcAft>
                          <a:spcPts val="0"/>
                        </a:spcAft>
                        <a:buNone/>
                      </a:pPr>
                      <a:r>
                        <a:rPr lang="en"/>
                        <a:t>Improbable</a:t>
                      </a:r>
                      <a:endParaRPr/>
                    </a:p>
                  </a:txBody>
                  <a:tcPr marT="91425" marB="91425" marR="91425" marL="91425">
                    <a:solidFill>
                      <a:schemeClr val="dk1"/>
                    </a:solidFill>
                  </a:tcPr>
                </a:tc>
                <a:tc>
                  <a:txBody>
                    <a:bodyPr/>
                    <a:lstStyle/>
                    <a:p>
                      <a:pPr indent="0" lvl="0" marL="0" rtl="0" algn="l">
                        <a:spcBef>
                          <a:spcPts val="0"/>
                        </a:spcBef>
                        <a:spcAft>
                          <a:spcPts val="0"/>
                        </a:spcAft>
                        <a:buNone/>
                      </a:pPr>
                      <a:r>
                        <a:t/>
                      </a:r>
                      <a:endParaRPr sz="1200"/>
                    </a:p>
                  </a:txBody>
                  <a:tcPr marT="91425" marB="91425" marR="91425" marL="91425">
                    <a:solidFill>
                      <a:schemeClr val="accent5"/>
                    </a:solidFill>
                  </a:tcPr>
                </a:tc>
                <a:tc>
                  <a:txBody>
                    <a:bodyPr/>
                    <a:lstStyle/>
                    <a:p>
                      <a:pPr indent="0" lvl="0" marL="0" rtl="0" algn="l">
                        <a:spcBef>
                          <a:spcPts val="0"/>
                        </a:spcBef>
                        <a:spcAft>
                          <a:spcPts val="0"/>
                        </a:spcAft>
                        <a:buNone/>
                      </a:pPr>
                      <a:r>
                        <a:t/>
                      </a:r>
                      <a:endParaRPr sz="1200"/>
                    </a:p>
                  </a:txBody>
                  <a:tcPr marT="91425" marB="91425" marR="91425" marL="91425">
                    <a:solidFill>
                      <a:schemeClr val="accent5"/>
                    </a:solidFill>
                  </a:tcPr>
                </a:tc>
                <a:tc>
                  <a:txBody>
                    <a:bodyPr/>
                    <a:lstStyle/>
                    <a:p>
                      <a:pPr indent="0" lvl="0" marL="0" rtl="0" algn="l">
                        <a:spcBef>
                          <a:spcPts val="0"/>
                        </a:spcBef>
                        <a:spcAft>
                          <a:spcPts val="0"/>
                        </a:spcAft>
                        <a:buNone/>
                      </a:pPr>
                      <a:r>
                        <a:t/>
                      </a:r>
                      <a:endParaRPr sz="1200"/>
                    </a:p>
                  </a:txBody>
                  <a:tcPr marT="91425" marB="91425" marR="91425" marL="91425">
                    <a:solidFill>
                      <a:schemeClr val="accent5"/>
                    </a:solidFill>
                  </a:tcPr>
                </a:tc>
                <a:tc>
                  <a:txBody>
                    <a:bodyPr/>
                    <a:lstStyle/>
                    <a:p>
                      <a:pPr indent="0" lvl="0" marL="0" rtl="0" algn="l">
                        <a:spcBef>
                          <a:spcPts val="0"/>
                        </a:spcBef>
                        <a:spcAft>
                          <a:spcPts val="0"/>
                        </a:spcAft>
                        <a:buNone/>
                      </a:pPr>
                      <a:r>
                        <a:t/>
                      </a:r>
                      <a:endParaRPr sz="1200"/>
                    </a:p>
                  </a:txBody>
                  <a:tcPr marT="91425" marB="91425" marR="91425" marL="91425">
                    <a:solidFill>
                      <a:srgbClr val="FFD966"/>
                    </a:solidFill>
                  </a:tcPr>
                </a:tc>
                <a:tc>
                  <a:txBody>
                    <a:bodyPr/>
                    <a:lstStyle/>
                    <a:p>
                      <a:pPr indent="0" lvl="0" marL="0" rtl="0" algn="l">
                        <a:spcBef>
                          <a:spcPts val="0"/>
                        </a:spcBef>
                        <a:spcAft>
                          <a:spcPts val="0"/>
                        </a:spcAft>
                        <a:buNone/>
                      </a:pPr>
                      <a:r>
                        <a:t/>
                      </a:r>
                      <a:endParaRPr sz="1200"/>
                    </a:p>
                  </a:txBody>
                  <a:tcPr marT="91425" marB="91425" marR="91425" marL="91425">
                    <a:solidFill>
                      <a:srgbClr val="E69138"/>
                    </a:solidFill>
                  </a:tcPr>
                </a:tc>
              </a:tr>
            </a:tbl>
          </a:graphicData>
        </a:graphic>
      </p:graphicFrame>
      <p:sp>
        <p:nvSpPr>
          <p:cNvPr id="717" name="Google Shape;717;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57"/>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a:t>
            </a:r>
            <a:r>
              <a:rPr lang="en" sz="1500">
                <a:solidFill>
                  <a:schemeClr val="dk1"/>
                </a:solidFill>
                <a:latin typeface="Roboto"/>
                <a:ea typeface="Roboto"/>
                <a:cs typeface="Roboto"/>
                <a:sym typeface="Roboto"/>
              </a:rPr>
              <a:t>Risks</a:t>
            </a:r>
            <a:r>
              <a:rPr lang="en" sz="1500">
                <a:solidFill>
                  <a:srgbClr val="ADBDC3"/>
                </a:solidFill>
                <a:latin typeface="Roboto"/>
                <a:ea typeface="Roboto"/>
                <a:cs typeface="Roboto"/>
                <a:sym typeface="Roboto"/>
              </a:rPr>
              <a:t>		      </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V&amp;V		Planning</a:t>
            </a:r>
            <a:endParaRPr sz="1500">
              <a:solidFill>
                <a:srgbClr val="ADBDC3"/>
              </a:solidFill>
              <a:latin typeface="Roboto"/>
              <a:ea typeface="Roboto"/>
              <a:cs typeface="Roboto"/>
              <a:sym typeface="Roboto"/>
            </a:endParaRPr>
          </a:p>
        </p:txBody>
      </p:sp>
      <p:cxnSp>
        <p:nvCxnSpPr>
          <p:cNvPr id="723" name="Google Shape;723;p57"/>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24" name="Google Shape;724;p57"/>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25" name="Google Shape;725;p57"/>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26" name="Google Shape;726;p57"/>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727" name="Google Shape;727;p57"/>
          <p:cNvSpPr txBox="1"/>
          <p:nvPr>
            <p:ph type="title"/>
          </p:nvPr>
        </p:nvSpPr>
        <p:spPr>
          <a:xfrm>
            <a:off x="67555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Risk Mitigation</a:t>
            </a:r>
            <a:endParaRPr/>
          </a:p>
        </p:txBody>
      </p:sp>
      <p:sp>
        <p:nvSpPr>
          <p:cNvPr id="728" name="Google Shape;728;p57"/>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729" name="Google Shape;729;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730" name="Google Shape;730;p57"/>
          <p:cNvGraphicFramePr/>
          <p:nvPr/>
        </p:nvGraphicFramePr>
        <p:xfrm>
          <a:off x="387900" y="1489825"/>
          <a:ext cx="3000000" cy="3000000"/>
        </p:xfrm>
        <a:graphic>
          <a:graphicData uri="http://schemas.openxmlformats.org/drawingml/2006/table">
            <a:tbl>
              <a:tblPr>
                <a:noFill/>
                <a:tableStyleId>{DD419F4B-71E3-4135-BF3F-868B50722528}</a:tableStyleId>
              </a:tblPr>
              <a:tblGrid>
                <a:gridCol w="2789400"/>
                <a:gridCol w="2789400"/>
                <a:gridCol w="2789400"/>
              </a:tblGrid>
              <a:tr h="466850">
                <a:tc>
                  <a:txBody>
                    <a:bodyPr/>
                    <a:lstStyle/>
                    <a:p>
                      <a:pPr indent="0" lvl="0" marL="0" rtl="0" algn="l">
                        <a:spcBef>
                          <a:spcPts val="0"/>
                        </a:spcBef>
                        <a:spcAft>
                          <a:spcPts val="0"/>
                        </a:spcAft>
                        <a:buNone/>
                      </a:pPr>
                      <a:r>
                        <a:rPr lang="en"/>
                        <a:t>Risk</a:t>
                      </a:r>
                      <a:endParaRPr/>
                    </a:p>
                  </a:txBody>
                  <a:tcPr marT="91425" marB="91425" marR="91425" marL="91425">
                    <a:solidFill>
                      <a:schemeClr val="lt2"/>
                    </a:solidFill>
                  </a:tcPr>
                </a:tc>
                <a:tc>
                  <a:txBody>
                    <a:bodyPr/>
                    <a:lstStyle/>
                    <a:p>
                      <a:pPr indent="0" lvl="0" marL="0" rtl="0" algn="l">
                        <a:spcBef>
                          <a:spcPts val="0"/>
                        </a:spcBef>
                        <a:spcAft>
                          <a:spcPts val="0"/>
                        </a:spcAft>
                        <a:buNone/>
                      </a:pPr>
                      <a:r>
                        <a:rPr lang="en"/>
                        <a:t>Mitigation Strategy</a:t>
                      </a:r>
                      <a:endParaRPr/>
                    </a:p>
                  </a:txBody>
                  <a:tcPr marT="91425" marB="91425" marR="91425" marL="91425">
                    <a:solidFill>
                      <a:schemeClr val="lt2"/>
                    </a:solidFill>
                  </a:tcPr>
                </a:tc>
                <a:tc>
                  <a:txBody>
                    <a:bodyPr/>
                    <a:lstStyle/>
                    <a:p>
                      <a:pPr indent="0" lvl="0" marL="0" rtl="0" algn="l">
                        <a:spcBef>
                          <a:spcPts val="0"/>
                        </a:spcBef>
                        <a:spcAft>
                          <a:spcPts val="0"/>
                        </a:spcAft>
                        <a:buNone/>
                      </a:pPr>
                      <a:r>
                        <a:rPr lang="en"/>
                        <a:t>Outcome</a:t>
                      </a:r>
                      <a:endParaRPr/>
                    </a:p>
                  </a:txBody>
                  <a:tcPr marT="91425" marB="91425" marR="91425" marL="91425">
                    <a:solidFill>
                      <a:schemeClr val="lt2"/>
                    </a:solidFill>
                  </a:tcPr>
                </a:tc>
              </a:tr>
              <a:tr h="466850">
                <a:tc>
                  <a:txBody>
                    <a:bodyPr/>
                    <a:lstStyle/>
                    <a:p>
                      <a:pPr indent="0" lvl="0" marL="0" rtl="0" algn="l">
                        <a:spcBef>
                          <a:spcPts val="0"/>
                        </a:spcBef>
                        <a:spcAft>
                          <a:spcPts val="0"/>
                        </a:spcAft>
                        <a:buNone/>
                      </a:pPr>
                      <a:r>
                        <a:rPr lang="en"/>
                        <a:t>Components not manufacturable</a:t>
                      </a:r>
                      <a:endParaRPr/>
                    </a:p>
                  </a:txBody>
                  <a:tcPr marT="91425" marB="91425" marR="91425" marL="91425">
                    <a:solidFill>
                      <a:schemeClr val="dk1"/>
                    </a:solidFill>
                  </a:tcPr>
                </a:tc>
                <a:tc>
                  <a:txBody>
                    <a:bodyPr/>
                    <a:lstStyle/>
                    <a:p>
                      <a:pPr indent="0" lvl="0" marL="0" rtl="0" algn="l">
                        <a:spcBef>
                          <a:spcPts val="0"/>
                        </a:spcBef>
                        <a:spcAft>
                          <a:spcPts val="0"/>
                        </a:spcAft>
                        <a:buNone/>
                      </a:pPr>
                      <a:r>
                        <a:rPr lang="en" sz="1200">
                          <a:highlight>
                            <a:schemeClr val="dk1"/>
                          </a:highlight>
                        </a:rPr>
                        <a:t>Review structure with manufacturing lab to ensure manufacturability</a:t>
                      </a:r>
                      <a:endParaRPr sz="1200">
                        <a:highlight>
                          <a:schemeClr val="dk1"/>
                        </a:highlight>
                      </a:endParaRPr>
                    </a:p>
                  </a:txBody>
                  <a:tcPr marT="91425" marB="91425" marR="91425" marL="91425">
                    <a:solidFill>
                      <a:schemeClr val="dk1"/>
                    </a:solidFill>
                  </a:tcPr>
                </a:tc>
                <a:tc>
                  <a:txBody>
                    <a:bodyPr/>
                    <a:lstStyle/>
                    <a:p>
                      <a:pPr indent="0" lvl="0" marL="0" rtl="0" algn="l">
                        <a:spcBef>
                          <a:spcPts val="0"/>
                        </a:spcBef>
                        <a:spcAft>
                          <a:spcPts val="0"/>
                        </a:spcAft>
                        <a:buNone/>
                      </a:pPr>
                      <a:r>
                        <a:rPr lang="en" sz="1200">
                          <a:highlight>
                            <a:schemeClr val="dk1"/>
                          </a:highlight>
                        </a:rPr>
                        <a:t>Likelihood reduced</a:t>
                      </a:r>
                      <a:endParaRPr sz="1200">
                        <a:highlight>
                          <a:schemeClr val="dk1"/>
                        </a:highlight>
                      </a:endParaRPr>
                    </a:p>
                  </a:txBody>
                  <a:tcPr marT="91425" marB="91425" marR="91425" marL="91425">
                    <a:solidFill>
                      <a:schemeClr val="dk1"/>
                    </a:solidFill>
                  </a:tcPr>
                </a:tc>
              </a:tr>
              <a:tr h="466850">
                <a:tc>
                  <a:txBody>
                    <a:bodyPr/>
                    <a:lstStyle/>
                    <a:p>
                      <a:pPr indent="0" lvl="0" marL="0" rtl="0" algn="l">
                        <a:spcBef>
                          <a:spcPts val="0"/>
                        </a:spcBef>
                        <a:spcAft>
                          <a:spcPts val="0"/>
                        </a:spcAft>
                        <a:buNone/>
                      </a:pPr>
                      <a:r>
                        <a:rPr lang="en"/>
                        <a:t>Components fail vibration testing</a:t>
                      </a:r>
                      <a:endParaRPr/>
                    </a:p>
                  </a:txBody>
                  <a:tcPr marT="91425" marB="91425" marR="91425" marL="91425">
                    <a:lnB cap="flat" cmpd="sng" w="952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200">
                          <a:highlight>
                            <a:schemeClr val="dk1"/>
                          </a:highlight>
                        </a:rPr>
                        <a:t>Run a variety of vibrations simulations, use previous years’ results to improve models</a:t>
                      </a:r>
                      <a:endParaRPr sz="1200">
                        <a:highlight>
                          <a:schemeClr val="dk1"/>
                        </a:highlight>
                      </a:endParaRPr>
                    </a:p>
                  </a:txBody>
                  <a:tcPr marT="91425" marB="91425" marR="91425" marL="91425">
                    <a:lnB cap="flat" cmpd="sng" w="952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200">
                          <a:highlight>
                            <a:schemeClr val="dk1"/>
                          </a:highlight>
                        </a:rPr>
                        <a:t>Likelihood reduced</a:t>
                      </a:r>
                      <a:endParaRPr sz="1200">
                        <a:highlight>
                          <a:schemeClr val="dk1"/>
                        </a:highlight>
                      </a:endParaRPr>
                    </a:p>
                  </a:txBody>
                  <a:tcPr marT="91425" marB="91425" marR="91425" marL="91425">
                    <a:lnB cap="flat" cmpd="sng" w="9525">
                      <a:solidFill>
                        <a:srgbClr val="9E9E9E"/>
                      </a:solidFill>
                      <a:prstDash val="solid"/>
                      <a:round/>
                      <a:headEnd len="sm" w="sm" type="none"/>
                      <a:tailEnd len="sm" w="sm" type="none"/>
                    </a:lnB>
                    <a:solidFill>
                      <a:schemeClr val="dk1"/>
                    </a:solidFill>
                  </a:tcPr>
                </a:tc>
              </a:tr>
              <a:tr h="466850">
                <a:tc>
                  <a:txBody>
                    <a:bodyPr/>
                    <a:lstStyle/>
                    <a:p>
                      <a:pPr indent="0" lvl="0" marL="0" rtl="0" algn="l">
                        <a:spcBef>
                          <a:spcPts val="0"/>
                        </a:spcBef>
                        <a:spcAft>
                          <a:spcPts val="0"/>
                        </a:spcAft>
                        <a:buNone/>
                      </a:pPr>
                      <a:r>
                        <a:rPr lang="en"/>
                        <a:t>Components fail thermal testing</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200">
                          <a:highlight>
                            <a:schemeClr val="dk1"/>
                          </a:highlight>
                        </a:rPr>
                        <a:t>Model thermal profile of system and interfaces throughout orbit</a:t>
                      </a:r>
                      <a:endParaRPr sz="1200">
                        <a:highlight>
                          <a:schemeClr val="dk1"/>
                        </a:high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200"/>
                        <a:t>Likelihood reduced</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r>
            </a:tbl>
          </a:graphicData>
        </a:graphic>
      </p:graphicFrame>
      <p:sp>
        <p:nvSpPr>
          <p:cNvPr id="731" name="Google Shape;731;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58"/>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a:t>
            </a:r>
            <a:r>
              <a:rPr lang="en" sz="1500">
                <a:solidFill>
                  <a:schemeClr val="dk1"/>
                </a:solidFill>
                <a:latin typeface="Roboto"/>
                <a:ea typeface="Roboto"/>
                <a:cs typeface="Roboto"/>
                <a:sym typeface="Roboto"/>
              </a:rPr>
              <a:t>Risks</a:t>
            </a:r>
            <a:r>
              <a:rPr lang="en" sz="1500">
                <a:solidFill>
                  <a:srgbClr val="ADBDC3"/>
                </a:solidFill>
                <a:latin typeface="Roboto"/>
                <a:ea typeface="Roboto"/>
                <a:cs typeface="Roboto"/>
                <a:sym typeface="Roboto"/>
              </a:rPr>
              <a:t>		      </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V&amp;V		Planning</a:t>
            </a:r>
            <a:endParaRPr sz="1500">
              <a:solidFill>
                <a:srgbClr val="ADBDC3"/>
              </a:solidFill>
              <a:latin typeface="Roboto"/>
              <a:ea typeface="Roboto"/>
              <a:cs typeface="Roboto"/>
              <a:sym typeface="Roboto"/>
            </a:endParaRPr>
          </a:p>
        </p:txBody>
      </p:sp>
      <p:cxnSp>
        <p:nvCxnSpPr>
          <p:cNvPr id="737" name="Google Shape;737;p58"/>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38" name="Google Shape;738;p58"/>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39" name="Google Shape;739;p58"/>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40" name="Google Shape;740;p58"/>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741" name="Google Shape;741;p58"/>
          <p:cNvSpPr txBox="1"/>
          <p:nvPr>
            <p:ph type="title"/>
          </p:nvPr>
        </p:nvSpPr>
        <p:spPr>
          <a:xfrm>
            <a:off x="67555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Risk Mitigation</a:t>
            </a:r>
            <a:endParaRPr/>
          </a:p>
        </p:txBody>
      </p:sp>
      <p:sp>
        <p:nvSpPr>
          <p:cNvPr id="742" name="Google Shape;742;p58"/>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743" name="Google Shape;743;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744" name="Google Shape;744;p58"/>
          <p:cNvGraphicFramePr/>
          <p:nvPr/>
        </p:nvGraphicFramePr>
        <p:xfrm>
          <a:off x="387900" y="1489825"/>
          <a:ext cx="3000000" cy="3000000"/>
        </p:xfrm>
        <a:graphic>
          <a:graphicData uri="http://schemas.openxmlformats.org/drawingml/2006/table">
            <a:tbl>
              <a:tblPr>
                <a:noFill/>
                <a:tableStyleId>{DD419F4B-71E3-4135-BF3F-868B50722528}</a:tableStyleId>
              </a:tblPr>
              <a:tblGrid>
                <a:gridCol w="2789400"/>
                <a:gridCol w="2789400"/>
                <a:gridCol w="2789400"/>
              </a:tblGrid>
              <a:tr h="466850">
                <a:tc>
                  <a:txBody>
                    <a:bodyPr/>
                    <a:lstStyle/>
                    <a:p>
                      <a:pPr indent="0" lvl="0" marL="0" rtl="0" algn="l">
                        <a:spcBef>
                          <a:spcPts val="0"/>
                        </a:spcBef>
                        <a:spcAft>
                          <a:spcPts val="0"/>
                        </a:spcAft>
                        <a:buNone/>
                      </a:pPr>
                      <a:r>
                        <a:rPr lang="en"/>
                        <a:t>Risk</a:t>
                      </a:r>
                      <a:endParaRPr/>
                    </a:p>
                  </a:txBody>
                  <a:tcPr marT="91425" marB="91425" marR="91425" marL="91425">
                    <a:lnB cap="flat" cmpd="sng" w="9525">
                      <a:solidFill>
                        <a:srgbClr val="9E9E9E"/>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lang="en"/>
                        <a:t>Mitigation Strategy</a:t>
                      </a:r>
                      <a:endParaRPr/>
                    </a:p>
                  </a:txBody>
                  <a:tcPr marT="91425" marB="91425" marR="91425" marL="91425">
                    <a:lnB cap="flat" cmpd="sng" w="9525">
                      <a:solidFill>
                        <a:srgbClr val="9E9E9E"/>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lang="en"/>
                        <a:t>Outcome</a:t>
                      </a:r>
                      <a:endParaRPr/>
                    </a:p>
                  </a:txBody>
                  <a:tcPr marT="91425" marB="91425" marR="91425" marL="91425">
                    <a:lnB cap="flat" cmpd="sng" w="9525">
                      <a:solidFill>
                        <a:srgbClr val="9E9E9E"/>
                      </a:solidFill>
                      <a:prstDash val="solid"/>
                      <a:round/>
                      <a:headEnd len="sm" w="sm" type="none"/>
                      <a:tailEnd len="sm" w="sm" type="none"/>
                    </a:lnB>
                    <a:solidFill>
                      <a:schemeClr val="lt2"/>
                    </a:solidFill>
                  </a:tcPr>
                </a:tc>
              </a:tr>
              <a:tr h="466850">
                <a:tc>
                  <a:txBody>
                    <a:bodyPr/>
                    <a:lstStyle/>
                    <a:p>
                      <a:pPr indent="0" lvl="0" marL="0" rtl="0" algn="l">
                        <a:spcBef>
                          <a:spcPts val="0"/>
                        </a:spcBef>
                        <a:spcAft>
                          <a:spcPts val="0"/>
                        </a:spcAft>
                        <a:buNone/>
                      </a:pPr>
                      <a:r>
                        <a:rPr lang="en"/>
                        <a:t>Cannot meet alignment requirements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200"/>
                        <a:t>Consult Ball optics specialists to create test plan, determine acceptable misalignment through modelling</a:t>
                      </a:r>
                      <a:endParaRPr sz="1200">
                        <a:highlight>
                          <a:schemeClr val="dk1"/>
                        </a:high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200"/>
                        <a:t>Severity and likelihood reduced</a:t>
                      </a:r>
                      <a:endParaRPr sz="1200">
                        <a:highlight>
                          <a:schemeClr val="dk1"/>
                        </a:high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r>
              <a:tr h="466850">
                <a:tc>
                  <a:txBody>
                    <a:bodyPr/>
                    <a:lstStyle/>
                    <a:p>
                      <a:pPr indent="0" lvl="0" marL="0" rtl="0" algn="l">
                        <a:spcBef>
                          <a:spcPts val="0"/>
                        </a:spcBef>
                        <a:spcAft>
                          <a:spcPts val="0"/>
                        </a:spcAft>
                        <a:buNone/>
                      </a:pPr>
                      <a:r>
                        <a:rPr lang="en"/>
                        <a:t>OAP deforms from mounting</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200">
                          <a:highlight>
                            <a:schemeClr val="dk1"/>
                          </a:highlight>
                        </a:rPr>
                        <a:t>Add alignment pins to mount so bolts can be torqued less</a:t>
                      </a:r>
                      <a:endParaRPr sz="1200">
                        <a:highlight>
                          <a:schemeClr val="dk1"/>
                        </a:high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200">
                          <a:highlight>
                            <a:schemeClr val="dk1"/>
                          </a:highlight>
                        </a:rPr>
                        <a:t>Likelihood and severity reduced</a:t>
                      </a:r>
                      <a:endParaRPr sz="1200">
                        <a:highlight>
                          <a:schemeClr val="dk1"/>
                        </a:high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r>
              <a:tr h="466850">
                <a:tc>
                  <a:txBody>
                    <a:bodyPr/>
                    <a:lstStyle/>
                    <a:p>
                      <a:pPr indent="0" lvl="0" marL="0" rtl="0" algn="l">
                        <a:spcBef>
                          <a:spcPts val="0"/>
                        </a:spcBef>
                        <a:spcAft>
                          <a:spcPts val="0"/>
                        </a:spcAft>
                        <a:buNone/>
                      </a:pPr>
                      <a:r>
                        <a:rPr lang="en"/>
                        <a:t>Cannot access alignment facility</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200"/>
                        <a:t>Schedule multiple alignment sessions at Ball </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200"/>
                        <a:t>Likelihood and severity reduced</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r>
            </a:tbl>
          </a:graphicData>
        </a:graphic>
      </p:graphicFrame>
      <p:sp>
        <p:nvSpPr>
          <p:cNvPr id="745" name="Google Shape;745;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59"/>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a:t>
            </a:r>
            <a:r>
              <a:rPr lang="en" sz="1500">
                <a:solidFill>
                  <a:schemeClr val="dk1"/>
                </a:solidFill>
                <a:latin typeface="Roboto"/>
                <a:ea typeface="Roboto"/>
                <a:cs typeface="Roboto"/>
                <a:sym typeface="Roboto"/>
              </a:rPr>
              <a:t>Risks</a:t>
            </a:r>
            <a:r>
              <a:rPr lang="en" sz="1500">
                <a:solidFill>
                  <a:srgbClr val="ADBDC3"/>
                </a:solidFill>
                <a:latin typeface="Roboto"/>
                <a:ea typeface="Roboto"/>
                <a:cs typeface="Roboto"/>
                <a:sym typeface="Roboto"/>
              </a:rPr>
              <a:t>		      </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V&amp;V		Planning</a:t>
            </a:r>
            <a:endParaRPr sz="1500">
              <a:solidFill>
                <a:srgbClr val="ADBDC3"/>
              </a:solidFill>
              <a:latin typeface="Roboto"/>
              <a:ea typeface="Roboto"/>
              <a:cs typeface="Roboto"/>
              <a:sym typeface="Roboto"/>
            </a:endParaRPr>
          </a:p>
        </p:txBody>
      </p:sp>
      <p:cxnSp>
        <p:nvCxnSpPr>
          <p:cNvPr id="751" name="Google Shape;751;p59"/>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52" name="Google Shape;752;p59"/>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53" name="Google Shape;753;p59"/>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54" name="Google Shape;754;p59"/>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755" name="Google Shape;755;p59"/>
          <p:cNvSpPr txBox="1"/>
          <p:nvPr>
            <p:ph type="title"/>
          </p:nvPr>
        </p:nvSpPr>
        <p:spPr>
          <a:xfrm>
            <a:off x="67555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Risk Matrix (Post-Mitigation)</a:t>
            </a:r>
            <a:endParaRPr/>
          </a:p>
        </p:txBody>
      </p:sp>
      <p:sp>
        <p:nvSpPr>
          <p:cNvPr id="756" name="Google Shape;756;p59"/>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757" name="Google Shape;757;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758" name="Google Shape;758;p59"/>
          <p:cNvGraphicFramePr/>
          <p:nvPr/>
        </p:nvGraphicFramePr>
        <p:xfrm>
          <a:off x="387900" y="1489825"/>
          <a:ext cx="3000000" cy="3000000"/>
        </p:xfrm>
        <a:graphic>
          <a:graphicData uri="http://schemas.openxmlformats.org/drawingml/2006/table">
            <a:tbl>
              <a:tblPr>
                <a:noFill/>
                <a:tableStyleId>{DD419F4B-71E3-4135-BF3F-868B50722528}</a:tableStyleId>
              </a:tblPr>
              <a:tblGrid>
                <a:gridCol w="1394700"/>
                <a:gridCol w="1394700"/>
                <a:gridCol w="1394700"/>
                <a:gridCol w="1394700"/>
                <a:gridCol w="1394700"/>
                <a:gridCol w="1394700"/>
              </a:tblGrid>
              <a:tr h="466850">
                <a:tc>
                  <a:txBody>
                    <a:bodyPr/>
                    <a:lstStyle/>
                    <a:p>
                      <a:pPr indent="0" lvl="0" marL="0" rtl="0" algn="l">
                        <a:spcBef>
                          <a:spcPts val="0"/>
                        </a:spcBef>
                        <a:spcAft>
                          <a:spcPts val="0"/>
                        </a:spcAft>
                        <a:buNone/>
                      </a:pPr>
                      <a:r>
                        <a:t/>
                      </a:r>
                      <a:endParaRPr/>
                    </a:p>
                  </a:txBody>
                  <a:tcPr marT="91425" marB="91425" marR="91425" marL="91425">
                    <a:solidFill>
                      <a:schemeClr val="dk1"/>
                    </a:solidFill>
                  </a:tcPr>
                </a:tc>
                <a:tc>
                  <a:txBody>
                    <a:bodyPr/>
                    <a:lstStyle/>
                    <a:p>
                      <a:pPr indent="0" lvl="0" marL="0" rtl="0" algn="l">
                        <a:spcBef>
                          <a:spcPts val="0"/>
                        </a:spcBef>
                        <a:spcAft>
                          <a:spcPts val="0"/>
                        </a:spcAft>
                        <a:buNone/>
                      </a:pPr>
                      <a:r>
                        <a:rPr lang="en"/>
                        <a:t>Insignificant</a:t>
                      </a:r>
                      <a:endParaRPr/>
                    </a:p>
                  </a:txBody>
                  <a:tcPr marT="91425" marB="91425" marR="91425" marL="91425">
                    <a:solidFill>
                      <a:schemeClr val="dk1"/>
                    </a:solidFill>
                  </a:tcPr>
                </a:tc>
                <a:tc>
                  <a:txBody>
                    <a:bodyPr/>
                    <a:lstStyle/>
                    <a:p>
                      <a:pPr indent="0" lvl="0" marL="0" rtl="0" algn="l">
                        <a:spcBef>
                          <a:spcPts val="0"/>
                        </a:spcBef>
                        <a:spcAft>
                          <a:spcPts val="0"/>
                        </a:spcAft>
                        <a:buNone/>
                      </a:pPr>
                      <a:r>
                        <a:rPr lang="en"/>
                        <a:t>Negligible</a:t>
                      </a:r>
                      <a:endParaRPr/>
                    </a:p>
                  </a:txBody>
                  <a:tcPr marT="91425" marB="91425" marR="91425" marL="91425">
                    <a:solidFill>
                      <a:schemeClr val="dk1"/>
                    </a:solidFill>
                  </a:tcPr>
                </a:tc>
                <a:tc>
                  <a:txBody>
                    <a:bodyPr/>
                    <a:lstStyle/>
                    <a:p>
                      <a:pPr indent="0" lvl="0" marL="0" rtl="0" algn="l">
                        <a:spcBef>
                          <a:spcPts val="0"/>
                        </a:spcBef>
                        <a:spcAft>
                          <a:spcPts val="0"/>
                        </a:spcAft>
                        <a:buNone/>
                      </a:pPr>
                      <a:r>
                        <a:rPr lang="en"/>
                        <a:t>Moderate</a:t>
                      </a:r>
                      <a:endParaRPr/>
                    </a:p>
                  </a:txBody>
                  <a:tcPr marT="91425" marB="91425" marR="91425" marL="91425">
                    <a:solidFill>
                      <a:schemeClr val="dk1"/>
                    </a:solidFill>
                  </a:tcPr>
                </a:tc>
                <a:tc>
                  <a:txBody>
                    <a:bodyPr/>
                    <a:lstStyle/>
                    <a:p>
                      <a:pPr indent="0" lvl="0" marL="0" rtl="0" algn="l">
                        <a:spcBef>
                          <a:spcPts val="0"/>
                        </a:spcBef>
                        <a:spcAft>
                          <a:spcPts val="0"/>
                        </a:spcAft>
                        <a:buNone/>
                      </a:pPr>
                      <a:r>
                        <a:rPr lang="en"/>
                        <a:t>Extensive</a:t>
                      </a:r>
                      <a:endParaRPr/>
                    </a:p>
                  </a:txBody>
                  <a:tcPr marT="91425" marB="91425" marR="91425" marL="91425">
                    <a:solidFill>
                      <a:schemeClr val="dk1"/>
                    </a:solidFill>
                  </a:tcPr>
                </a:tc>
                <a:tc>
                  <a:txBody>
                    <a:bodyPr/>
                    <a:lstStyle/>
                    <a:p>
                      <a:pPr indent="0" lvl="0" marL="0" rtl="0" algn="l">
                        <a:spcBef>
                          <a:spcPts val="0"/>
                        </a:spcBef>
                        <a:spcAft>
                          <a:spcPts val="0"/>
                        </a:spcAft>
                        <a:buNone/>
                      </a:pPr>
                      <a:r>
                        <a:rPr lang="en"/>
                        <a:t>Significant</a:t>
                      </a:r>
                      <a:endParaRPr/>
                    </a:p>
                  </a:txBody>
                  <a:tcPr marT="91425" marB="91425" marR="91425" marL="91425">
                    <a:solidFill>
                      <a:schemeClr val="dk1"/>
                    </a:solidFill>
                  </a:tcPr>
                </a:tc>
              </a:tr>
              <a:tr h="466850">
                <a:tc>
                  <a:txBody>
                    <a:bodyPr/>
                    <a:lstStyle/>
                    <a:p>
                      <a:pPr indent="0" lvl="0" marL="0" rtl="0" algn="l">
                        <a:spcBef>
                          <a:spcPts val="0"/>
                        </a:spcBef>
                        <a:spcAft>
                          <a:spcPts val="0"/>
                        </a:spcAft>
                        <a:buNone/>
                      </a:pPr>
                      <a:r>
                        <a:rPr lang="en"/>
                        <a:t>Near Certain</a:t>
                      </a:r>
                      <a:endParaRPr/>
                    </a:p>
                  </a:txBody>
                  <a:tcPr marT="91425" marB="91425" marR="91425" marL="91425">
                    <a:solidFill>
                      <a:schemeClr val="dk1"/>
                    </a:solidFill>
                  </a:tcPr>
                </a:tc>
                <a:tc>
                  <a:txBody>
                    <a:bodyPr/>
                    <a:lstStyle/>
                    <a:p>
                      <a:pPr indent="0" lvl="0" marL="0" rtl="0" algn="l">
                        <a:spcBef>
                          <a:spcPts val="0"/>
                        </a:spcBef>
                        <a:spcAft>
                          <a:spcPts val="0"/>
                        </a:spcAft>
                        <a:buNone/>
                      </a:pPr>
                      <a:r>
                        <a:t/>
                      </a:r>
                      <a:endParaRPr sz="1200"/>
                    </a:p>
                  </a:txBody>
                  <a:tcPr marT="91425" marB="91425" marR="91425" marL="91425">
                    <a:solidFill>
                      <a:srgbClr val="FFD966"/>
                    </a:solidFill>
                  </a:tcPr>
                </a:tc>
                <a:tc>
                  <a:txBody>
                    <a:bodyPr/>
                    <a:lstStyle/>
                    <a:p>
                      <a:pPr indent="0" lvl="0" marL="0" rtl="0" algn="l">
                        <a:spcBef>
                          <a:spcPts val="0"/>
                        </a:spcBef>
                        <a:spcAft>
                          <a:spcPts val="0"/>
                        </a:spcAft>
                        <a:buNone/>
                      </a:pPr>
                      <a:r>
                        <a:t/>
                      </a:r>
                      <a:endParaRPr sz="1200"/>
                    </a:p>
                  </a:txBody>
                  <a:tcPr marT="91425" marB="91425" marR="91425" marL="91425">
                    <a:solidFill>
                      <a:srgbClr val="FFD966"/>
                    </a:solidFill>
                  </a:tcPr>
                </a:tc>
                <a:tc>
                  <a:txBody>
                    <a:bodyPr/>
                    <a:lstStyle/>
                    <a:p>
                      <a:pPr indent="0" lvl="0" marL="0" rtl="0" algn="l">
                        <a:spcBef>
                          <a:spcPts val="0"/>
                        </a:spcBef>
                        <a:spcAft>
                          <a:spcPts val="0"/>
                        </a:spcAft>
                        <a:buNone/>
                      </a:pPr>
                      <a:r>
                        <a:t/>
                      </a:r>
                      <a:endParaRPr sz="1200"/>
                    </a:p>
                  </a:txBody>
                  <a:tcPr marT="91425" marB="91425" marR="91425" marL="91425">
                    <a:solidFill>
                      <a:srgbClr val="CC4125"/>
                    </a:solidFill>
                  </a:tcPr>
                </a:tc>
                <a:tc>
                  <a:txBody>
                    <a:bodyPr/>
                    <a:lstStyle/>
                    <a:p>
                      <a:pPr indent="0" lvl="0" marL="0" rtl="0" algn="l">
                        <a:spcBef>
                          <a:spcPts val="0"/>
                        </a:spcBef>
                        <a:spcAft>
                          <a:spcPts val="0"/>
                        </a:spcAft>
                        <a:buNone/>
                      </a:pPr>
                      <a:r>
                        <a:t/>
                      </a:r>
                      <a:endParaRPr sz="1200"/>
                    </a:p>
                  </a:txBody>
                  <a:tcPr marT="91425" marB="91425" marR="91425" marL="91425">
                    <a:solidFill>
                      <a:srgbClr val="CC4125"/>
                    </a:solidFill>
                  </a:tcPr>
                </a:tc>
                <a:tc>
                  <a:txBody>
                    <a:bodyPr/>
                    <a:lstStyle/>
                    <a:p>
                      <a:pPr indent="0" lvl="0" marL="0" rtl="0" algn="l">
                        <a:spcBef>
                          <a:spcPts val="0"/>
                        </a:spcBef>
                        <a:spcAft>
                          <a:spcPts val="0"/>
                        </a:spcAft>
                        <a:buNone/>
                      </a:pPr>
                      <a:r>
                        <a:t/>
                      </a:r>
                      <a:endParaRPr sz="1200"/>
                    </a:p>
                  </a:txBody>
                  <a:tcPr marT="91425" marB="91425" marR="91425" marL="91425">
                    <a:solidFill>
                      <a:srgbClr val="CC4125"/>
                    </a:solidFill>
                  </a:tcPr>
                </a:tc>
              </a:tr>
              <a:tr h="466850">
                <a:tc>
                  <a:txBody>
                    <a:bodyPr/>
                    <a:lstStyle/>
                    <a:p>
                      <a:pPr indent="0" lvl="0" marL="0" rtl="0" algn="l">
                        <a:spcBef>
                          <a:spcPts val="0"/>
                        </a:spcBef>
                        <a:spcAft>
                          <a:spcPts val="0"/>
                        </a:spcAft>
                        <a:buNone/>
                      </a:pPr>
                      <a:r>
                        <a:rPr lang="en"/>
                        <a:t>Likely</a:t>
                      </a:r>
                      <a:endParaRPr/>
                    </a:p>
                  </a:txBody>
                  <a:tcPr marT="91425" marB="91425" marR="91425" marL="91425">
                    <a:solidFill>
                      <a:schemeClr val="dk1"/>
                    </a:solidFill>
                  </a:tcPr>
                </a:tc>
                <a:tc>
                  <a:txBody>
                    <a:bodyPr/>
                    <a:lstStyle/>
                    <a:p>
                      <a:pPr indent="0" lvl="0" marL="0" rtl="0" algn="l">
                        <a:spcBef>
                          <a:spcPts val="0"/>
                        </a:spcBef>
                        <a:spcAft>
                          <a:spcPts val="0"/>
                        </a:spcAft>
                        <a:buNone/>
                      </a:pPr>
                      <a:r>
                        <a:t/>
                      </a:r>
                      <a:endParaRPr sz="1200"/>
                    </a:p>
                  </a:txBody>
                  <a:tcPr marT="91425" marB="91425" marR="91425" marL="91425">
                    <a:solidFill>
                      <a:schemeClr val="accent5"/>
                    </a:solidFill>
                  </a:tcPr>
                </a:tc>
                <a:tc>
                  <a:txBody>
                    <a:bodyPr/>
                    <a:lstStyle/>
                    <a:p>
                      <a:pPr indent="0" lvl="0" marL="0" rtl="0" algn="l">
                        <a:spcBef>
                          <a:spcPts val="0"/>
                        </a:spcBef>
                        <a:spcAft>
                          <a:spcPts val="0"/>
                        </a:spcAft>
                        <a:buNone/>
                      </a:pPr>
                      <a:r>
                        <a:t/>
                      </a:r>
                      <a:endParaRPr sz="1200"/>
                    </a:p>
                  </a:txBody>
                  <a:tcPr marT="91425" marB="91425" marR="91425" marL="91425">
                    <a:solidFill>
                      <a:srgbClr val="FFD966"/>
                    </a:solidFill>
                  </a:tcPr>
                </a:tc>
                <a:tc>
                  <a:txBody>
                    <a:bodyPr/>
                    <a:lstStyle/>
                    <a:p>
                      <a:pPr indent="0" lvl="0" marL="0" rtl="0" algn="l">
                        <a:spcBef>
                          <a:spcPts val="0"/>
                        </a:spcBef>
                        <a:spcAft>
                          <a:spcPts val="0"/>
                        </a:spcAft>
                        <a:buNone/>
                      </a:pPr>
                      <a:r>
                        <a:t/>
                      </a:r>
                      <a:endParaRPr sz="1200"/>
                    </a:p>
                  </a:txBody>
                  <a:tcPr marT="91425" marB="91425" marR="91425" marL="91425">
                    <a:solidFill>
                      <a:srgbClr val="E69138"/>
                    </a:solidFill>
                  </a:tcPr>
                </a:tc>
                <a:tc>
                  <a:txBody>
                    <a:bodyPr/>
                    <a:lstStyle/>
                    <a:p>
                      <a:pPr indent="0" lvl="0" marL="0" rtl="0" algn="l">
                        <a:spcBef>
                          <a:spcPts val="0"/>
                        </a:spcBef>
                        <a:spcAft>
                          <a:spcPts val="0"/>
                        </a:spcAft>
                        <a:buNone/>
                      </a:pPr>
                      <a:r>
                        <a:t/>
                      </a:r>
                      <a:endParaRPr sz="1200"/>
                    </a:p>
                  </a:txBody>
                  <a:tcPr marT="91425" marB="91425" marR="91425" marL="91425">
                    <a:solidFill>
                      <a:srgbClr val="CC4125"/>
                    </a:solidFill>
                  </a:tcPr>
                </a:tc>
                <a:tc>
                  <a:txBody>
                    <a:bodyPr/>
                    <a:lstStyle/>
                    <a:p>
                      <a:pPr indent="0" lvl="0" marL="0" rtl="0" algn="l">
                        <a:spcBef>
                          <a:spcPts val="0"/>
                        </a:spcBef>
                        <a:spcAft>
                          <a:spcPts val="0"/>
                        </a:spcAft>
                        <a:buNone/>
                      </a:pPr>
                      <a:r>
                        <a:t/>
                      </a:r>
                      <a:endParaRPr sz="1200"/>
                    </a:p>
                  </a:txBody>
                  <a:tcPr marT="91425" marB="91425" marR="91425" marL="91425">
                    <a:solidFill>
                      <a:srgbClr val="CC4125"/>
                    </a:solidFill>
                  </a:tcPr>
                </a:tc>
              </a:tr>
              <a:tr h="466850">
                <a:tc>
                  <a:txBody>
                    <a:bodyPr/>
                    <a:lstStyle/>
                    <a:p>
                      <a:pPr indent="0" lvl="0" marL="0" rtl="0" algn="l">
                        <a:spcBef>
                          <a:spcPts val="0"/>
                        </a:spcBef>
                        <a:spcAft>
                          <a:spcPts val="0"/>
                        </a:spcAft>
                        <a:buNone/>
                      </a:pPr>
                      <a:r>
                        <a:rPr lang="en"/>
                        <a:t>Possible</a:t>
                      </a:r>
                      <a:endParaRPr/>
                    </a:p>
                  </a:txBody>
                  <a:tcPr marT="91425" marB="91425" marR="91425" marL="91425">
                    <a:solidFill>
                      <a:schemeClr val="dk1"/>
                    </a:solidFill>
                  </a:tcPr>
                </a:tc>
                <a:tc>
                  <a:txBody>
                    <a:bodyPr/>
                    <a:lstStyle/>
                    <a:p>
                      <a:pPr indent="0" lvl="0" marL="0" rtl="0" algn="l">
                        <a:spcBef>
                          <a:spcPts val="0"/>
                        </a:spcBef>
                        <a:spcAft>
                          <a:spcPts val="0"/>
                        </a:spcAft>
                        <a:buNone/>
                      </a:pPr>
                      <a:r>
                        <a:t/>
                      </a:r>
                      <a:endParaRPr sz="1200"/>
                    </a:p>
                  </a:txBody>
                  <a:tcPr marT="91425" marB="91425" marR="91425" marL="91425">
                    <a:solidFill>
                      <a:schemeClr val="accent5"/>
                    </a:solidFill>
                  </a:tcPr>
                </a:tc>
                <a:tc>
                  <a:txBody>
                    <a:bodyPr/>
                    <a:lstStyle/>
                    <a:p>
                      <a:pPr indent="0" lvl="0" marL="0" rtl="0" algn="l">
                        <a:spcBef>
                          <a:spcPts val="0"/>
                        </a:spcBef>
                        <a:spcAft>
                          <a:spcPts val="0"/>
                        </a:spcAft>
                        <a:buNone/>
                      </a:pPr>
                      <a:r>
                        <a:rPr lang="en" sz="1200"/>
                        <a:t>OAP deforms from mounting</a:t>
                      </a:r>
                      <a:endParaRPr sz="1200"/>
                    </a:p>
                  </a:txBody>
                  <a:tcPr marT="91425" marB="91425" marR="91425" marL="91425">
                    <a:solidFill>
                      <a:srgbClr val="FFD966"/>
                    </a:solidFill>
                  </a:tcPr>
                </a:tc>
                <a:tc>
                  <a:txBody>
                    <a:bodyPr/>
                    <a:lstStyle/>
                    <a:p>
                      <a:pPr indent="0" lvl="0" marL="0" rtl="0" algn="l">
                        <a:spcBef>
                          <a:spcPts val="0"/>
                        </a:spcBef>
                        <a:spcAft>
                          <a:spcPts val="0"/>
                        </a:spcAft>
                        <a:buNone/>
                      </a:pPr>
                      <a:r>
                        <a:t/>
                      </a:r>
                      <a:endParaRPr sz="1200"/>
                    </a:p>
                  </a:txBody>
                  <a:tcPr marT="91425" marB="91425" marR="91425" marL="91425">
                    <a:solidFill>
                      <a:srgbClr val="FFD966"/>
                    </a:solidFill>
                  </a:tcPr>
                </a:tc>
                <a:tc>
                  <a:txBody>
                    <a:bodyPr/>
                    <a:lstStyle/>
                    <a:p>
                      <a:pPr indent="0" lvl="0" marL="0" rtl="0" algn="l">
                        <a:spcBef>
                          <a:spcPts val="0"/>
                        </a:spcBef>
                        <a:spcAft>
                          <a:spcPts val="0"/>
                        </a:spcAft>
                        <a:buNone/>
                      </a:pPr>
                      <a:r>
                        <a:rPr lang="en" sz="1200"/>
                        <a:t>Cannot meet alignment reqs</a:t>
                      </a:r>
                      <a:endParaRPr sz="1200"/>
                    </a:p>
                  </a:txBody>
                  <a:tcPr marT="91425" marB="91425" marR="91425" marL="91425">
                    <a:solidFill>
                      <a:srgbClr val="E69138"/>
                    </a:solidFill>
                  </a:tcPr>
                </a:tc>
                <a:tc>
                  <a:txBody>
                    <a:bodyPr/>
                    <a:lstStyle/>
                    <a:p>
                      <a:pPr indent="0" lvl="0" marL="0" rtl="0" algn="l">
                        <a:spcBef>
                          <a:spcPts val="0"/>
                        </a:spcBef>
                        <a:spcAft>
                          <a:spcPts val="0"/>
                        </a:spcAft>
                        <a:buNone/>
                      </a:pPr>
                      <a:r>
                        <a:t/>
                      </a:r>
                      <a:endParaRPr sz="1200"/>
                    </a:p>
                  </a:txBody>
                  <a:tcPr marT="91425" marB="91425" marR="91425" marL="91425">
                    <a:solidFill>
                      <a:srgbClr val="CC4125"/>
                    </a:solidFill>
                  </a:tcPr>
                </a:tc>
              </a:tr>
              <a:tr h="466850">
                <a:tc>
                  <a:txBody>
                    <a:bodyPr/>
                    <a:lstStyle/>
                    <a:p>
                      <a:pPr indent="0" lvl="0" marL="0" rtl="0" algn="l">
                        <a:spcBef>
                          <a:spcPts val="0"/>
                        </a:spcBef>
                        <a:spcAft>
                          <a:spcPts val="0"/>
                        </a:spcAft>
                        <a:buNone/>
                      </a:pPr>
                      <a:r>
                        <a:rPr lang="en"/>
                        <a:t>Unlikely</a:t>
                      </a:r>
                      <a:endParaRPr/>
                    </a:p>
                  </a:txBody>
                  <a:tcPr marT="91425" marB="91425" marR="91425" marL="91425">
                    <a:solidFill>
                      <a:schemeClr val="dk1"/>
                    </a:solidFill>
                  </a:tcPr>
                </a:tc>
                <a:tc>
                  <a:txBody>
                    <a:bodyPr/>
                    <a:lstStyle/>
                    <a:p>
                      <a:pPr indent="0" lvl="0" marL="0" rtl="0" algn="l">
                        <a:spcBef>
                          <a:spcPts val="0"/>
                        </a:spcBef>
                        <a:spcAft>
                          <a:spcPts val="0"/>
                        </a:spcAft>
                        <a:buNone/>
                      </a:pPr>
                      <a:r>
                        <a:t/>
                      </a:r>
                      <a:endParaRPr sz="1200"/>
                    </a:p>
                  </a:txBody>
                  <a:tcPr marT="91425" marB="91425" marR="91425" marL="91425">
                    <a:solidFill>
                      <a:schemeClr val="accent5"/>
                    </a:solidFill>
                  </a:tcPr>
                </a:tc>
                <a:tc>
                  <a:txBody>
                    <a:bodyPr/>
                    <a:lstStyle/>
                    <a:p>
                      <a:pPr indent="0" lvl="0" marL="0" rtl="0" algn="l">
                        <a:spcBef>
                          <a:spcPts val="0"/>
                        </a:spcBef>
                        <a:spcAft>
                          <a:spcPts val="0"/>
                        </a:spcAft>
                        <a:buNone/>
                      </a:pPr>
                      <a:r>
                        <a:t/>
                      </a:r>
                      <a:endParaRPr sz="1200"/>
                    </a:p>
                  </a:txBody>
                  <a:tcPr marT="91425" marB="91425" marR="91425" marL="91425">
                    <a:solidFill>
                      <a:schemeClr val="accent5"/>
                    </a:solidFill>
                  </a:tcPr>
                </a:tc>
                <a:tc>
                  <a:txBody>
                    <a:bodyPr/>
                    <a:lstStyle/>
                    <a:p>
                      <a:pPr indent="0" lvl="0" marL="0" rtl="0" algn="l">
                        <a:spcBef>
                          <a:spcPts val="0"/>
                        </a:spcBef>
                        <a:spcAft>
                          <a:spcPts val="0"/>
                        </a:spcAft>
                        <a:buNone/>
                      </a:pPr>
                      <a:r>
                        <a:rPr lang="en" sz="1200"/>
                        <a:t>Components fail thermal testing</a:t>
                      </a:r>
                      <a:endParaRPr sz="1200"/>
                    </a:p>
                  </a:txBody>
                  <a:tcPr marT="91425" marB="91425" marR="91425" marL="91425">
                    <a:solidFill>
                      <a:srgbClr val="FFD966"/>
                    </a:solidFill>
                  </a:tcPr>
                </a:tc>
                <a:tc>
                  <a:txBody>
                    <a:bodyPr/>
                    <a:lstStyle/>
                    <a:p>
                      <a:pPr indent="0" lvl="0" marL="0" rtl="0" algn="l">
                        <a:spcBef>
                          <a:spcPts val="0"/>
                        </a:spcBef>
                        <a:spcAft>
                          <a:spcPts val="0"/>
                        </a:spcAft>
                        <a:buNone/>
                      </a:pPr>
                      <a:r>
                        <a:rPr lang="en" sz="1200"/>
                        <a:t>C</a:t>
                      </a:r>
                      <a:r>
                        <a:rPr lang="en" sz="1200"/>
                        <a:t>omponents</a:t>
                      </a:r>
                      <a:r>
                        <a:rPr lang="en" sz="1200"/>
                        <a:t> fail vibration testing</a:t>
                      </a:r>
                      <a:endParaRPr sz="1200"/>
                    </a:p>
                  </a:txBody>
                  <a:tcPr marT="91425" marB="91425" marR="91425" marL="91425">
                    <a:solidFill>
                      <a:srgbClr val="FFD966"/>
                    </a:solidFill>
                  </a:tcPr>
                </a:tc>
                <a:tc>
                  <a:txBody>
                    <a:bodyPr/>
                    <a:lstStyle/>
                    <a:p>
                      <a:pPr indent="0" lvl="0" marL="0" rtl="0" algn="l">
                        <a:spcBef>
                          <a:spcPts val="0"/>
                        </a:spcBef>
                        <a:spcAft>
                          <a:spcPts val="0"/>
                        </a:spcAft>
                        <a:buNone/>
                      </a:pPr>
                      <a:r>
                        <a:rPr lang="en" sz="1200"/>
                        <a:t>Components not manufacturable</a:t>
                      </a:r>
                      <a:endParaRPr sz="1200"/>
                    </a:p>
                  </a:txBody>
                  <a:tcPr marT="91425" marB="91425" marR="91425" marL="91425">
                    <a:solidFill>
                      <a:srgbClr val="E69138"/>
                    </a:solidFill>
                  </a:tcPr>
                </a:tc>
              </a:tr>
              <a:tr h="466850">
                <a:tc>
                  <a:txBody>
                    <a:bodyPr/>
                    <a:lstStyle/>
                    <a:p>
                      <a:pPr indent="0" lvl="0" marL="0" rtl="0" algn="l">
                        <a:spcBef>
                          <a:spcPts val="0"/>
                        </a:spcBef>
                        <a:spcAft>
                          <a:spcPts val="0"/>
                        </a:spcAft>
                        <a:buNone/>
                      </a:pPr>
                      <a:r>
                        <a:rPr lang="en"/>
                        <a:t>Improbable</a:t>
                      </a:r>
                      <a:endParaRPr/>
                    </a:p>
                  </a:txBody>
                  <a:tcPr marT="91425" marB="91425" marR="91425" marL="91425">
                    <a:solidFill>
                      <a:schemeClr val="dk1"/>
                    </a:solidFill>
                  </a:tcPr>
                </a:tc>
                <a:tc>
                  <a:txBody>
                    <a:bodyPr/>
                    <a:lstStyle/>
                    <a:p>
                      <a:pPr indent="0" lvl="0" marL="0" rtl="0" algn="l">
                        <a:spcBef>
                          <a:spcPts val="0"/>
                        </a:spcBef>
                        <a:spcAft>
                          <a:spcPts val="0"/>
                        </a:spcAft>
                        <a:buNone/>
                      </a:pPr>
                      <a:r>
                        <a:t/>
                      </a:r>
                      <a:endParaRPr sz="1200"/>
                    </a:p>
                  </a:txBody>
                  <a:tcPr marT="91425" marB="91425" marR="91425" marL="91425">
                    <a:solidFill>
                      <a:schemeClr val="accent5"/>
                    </a:solidFill>
                  </a:tcPr>
                </a:tc>
                <a:tc>
                  <a:txBody>
                    <a:bodyPr/>
                    <a:lstStyle/>
                    <a:p>
                      <a:pPr indent="0" lvl="0" marL="0" rtl="0" algn="l">
                        <a:spcBef>
                          <a:spcPts val="0"/>
                        </a:spcBef>
                        <a:spcAft>
                          <a:spcPts val="0"/>
                        </a:spcAft>
                        <a:buNone/>
                      </a:pPr>
                      <a:r>
                        <a:t/>
                      </a:r>
                      <a:endParaRPr sz="1200"/>
                    </a:p>
                  </a:txBody>
                  <a:tcPr marT="91425" marB="91425" marR="91425" marL="91425">
                    <a:solidFill>
                      <a:schemeClr val="accent5"/>
                    </a:solidFill>
                  </a:tcPr>
                </a:tc>
                <a:tc>
                  <a:txBody>
                    <a:bodyPr/>
                    <a:lstStyle/>
                    <a:p>
                      <a:pPr indent="0" lvl="0" marL="0" rtl="0" algn="l">
                        <a:spcBef>
                          <a:spcPts val="0"/>
                        </a:spcBef>
                        <a:spcAft>
                          <a:spcPts val="0"/>
                        </a:spcAft>
                        <a:buNone/>
                      </a:pPr>
                      <a:r>
                        <a:t/>
                      </a:r>
                      <a:endParaRPr sz="1200"/>
                    </a:p>
                  </a:txBody>
                  <a:tcPr marT="91425" marB="91425" marR="91425" marL="91425">
                    <a:solidFill>
                      <a:schemeClr val="accent5"/>
                    </a:solidFill>
                  </a:tcPr>
                </a:tc>
                <a:tc>
                  <a:txBody>
                    <a:bodyPr/>
                    <a:lstStyle/>
                    <a:p>
                      <a:pPr indent="0" lvl="0" marL="0" rtl="0" algn="l">
                        <a:spcBef>
                          <a:spcPts val="0"/>
                        </a:spcBef>
                        <a:spcAft>
                          <a:spcPts val="0"/>
                        </a:spcAft>
                        <a:buNone/>
                      </a:pPr>
                      <a:r>
                        <a:rPr lang="en" sz="1200"/>
                        <a:t>Cannot access alignment facility</a:t>
                      </a:r>
                      <a:endParaRPr sz="1200"/>
                    </a:p>
                  </a:txBody>
                  <a:tcPr marT="91425" marB="91425" marR="91425" marL="91425">
                    <a:solidFill>
                      <a:srgbClr val="FFD966"/>
                    </a:solidFill>
                  </a:tcPr>
                </a:tc>
                <a:tc>
                  <a:txBody>
                    <a:bodyPr/>
                    <a:lstStyle/>
                    <a:p>
                      <a:pPr indent="0" lvl="0" marL="0" rtl="0" algn="l">
                        <a:spcBef>
                          <a:spcPts val="0"/>
                        </a:spcBef>
                        <a:spcAft>
                          <a:spcPts val="0"/>
                        </a:spcAft>
                        <a:buNone/>
                      </a:pPr>
                      <a:r>
                        <a:t/>
                      </a:r>
                      <a:endParaRPr sz="1200"/>
                    </a:p>
                  </a:txBody>
                  <a:tcPr marT="91425" marB="91425" marR="91425" marL="91425">
                    <a:solidFill>
                      <a:srgbClr val="E69138"/>
                    </a:solidFill>
                  </a:tcPr>
                </a:tc>
              </a:tr>
            </a:tbl>
          </a:graphicData>
        </a:graphic>
      </p:graphicFrame>
      <p:sp>
        <p:nvSpPr>
          <p:cNvPr id="759" name="Google Shape;759;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60"/>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Verification and Validation</a:t>
            </a:r>
            <a:endParaRPr/>
          </a:p>
        </p:txBody>
      </p:sp>
      <p:sp>
        <p:nvSpPr>
          <p:cNvPr id="765" name="Google Shape;765;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66" name="Google Shape;766;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61"/>
          <p:cNvSpPr txBox="1"/>
          <p:nvPr>
            <p:ph type="title"/>
          </p:nvPr>
        </p:nvSpPr>
        <p:spPr>
          <a:xfrm>
            <a:off x="652950" y="447900"/>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List of Tests</a:t>
            </a:r>
            <a:endParaRPr/>
          </a:p>
        </p:txBody>
      </p:sp>
      <p:sp>
        <p:nvSpPr>
          <p:cNvPr id="772" name="Google Shape;772;p61"/>
          <p:cNvSpPr txBox="1"/>
          <p:nvPr>
            <p:ph idx="1" type="body"/>
          </p:nvPr>
        </p:nvSpPr>
        <p:spPr>
          <a:xfrm>
            <a:off x="387900" y="1584325"/>
            <a:ext cx="6023100" cy="27249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Initial first alignment to verify optics </a:t>
            </a:r>
            <a:r>
              <a:rPr lang="en"/>
              <a:t>requirements</a:t>
            </a:r>
            <a:r>
              <a:rPr lang="en"/>
              <a:t> have been me</a:t>
            </a:r>
            <a:r>
              <a:rPr lang="en"/>
              <a:t>t; experimentally test OAP torque specifications</a:t>
            </a:r>
            <a:endParaRPr/>
          </a:p>
          <a:p>
            <a:pPr indent="-342900" lvl="0" marL="457200" rtl="0" algn="l">
              <a:spcBef>
                <a:spcPts val="0"/>
              </a:spcBef>
              <a:spcAft>
                <a:spcPts val="0"/>
              </a:spcAft>
              <a:buSzPts val="1800"/>
              <a:buChar char="●"/>
            </a:pPr>
            <a:r>
              <a:rPr lang="en"/>
              <a:t>Conduct a vibration test of the NanoSAM III system to confirm survival through typical launch vibrations</a:t>
            </a:r>
            <a:endParaRPr/>
          </a:p>
          <a:p>
            <a:pPr indent="-342900" lvl="0" marL="457200" rtl="0" algn="l">
              <a:spcBef>
                <a:spcPts val="0"/>
              </a:spcBef>
              <a:spcAft>
                <a:spcPts val="0"/>
              </a:spcAft>
              <a:buSzPts val="1800"/>
              <a:buChar char="●"/>
            </a:pPr>
            <a:r>
              <a:rPr lang="en"/>
              <a:t>Perform a second alignment to confirm the optics requirements hold after vibration testing</a:t>
            </a:r>
            <a:endParaRPr/>
          </a:p>
          <a:p>
            <a:pPr indent="-342900" lvl="0" marL="457200" rtl="0" algn="l">
              <a:spcBef>
                <a:spcPts val="0"/>
              </a:spcBef>
              <a:spcAft>
                <a:spcPts val="0"/>
              </a:spcAft>
              <a:buSzPts val="1800"/>
              <a:buChar char="●"/>
            </a:pPr>
            <a:r>
              <a:rPr lang="en"/>
              <a:t>Electronics testing to verify that components are functional and meet the electronics requirements</a:t>
            </a:r>
            <a:endParaRPr/>
          </a:p>
        </p:txBody>
      </p:sp>
      <p:sp>
        <p:nvSpPr>
          <p:cNvPr id="773" name="Google Shape;773;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74" name="Google Shape;774;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75" name="Google Shape;775;p61"/>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Risks		      </a:t>
            </a:r>
            <a:r>
              <a:rPr lang="en" sz="1500">
                <a:solidFill>
                  <a:schemeClr val="dk1"/>
                </a:solidFill>
                <a:latin typeface="Roboto"/>
                <a:ea typeface="Roboto"/>
                <a:cs typeface="Roboto"/>
                <a:sym typeface="Roboto"/>
              </a:rPr>
              <a:t> V&amp;V</a:t>
            </a:r>
            <a:r>
              <a:rPr lang="en" sz="1500">
                <a:solidFill>
                  <a:srgbClr val="ADBDC3"/>
                </a:solidFill>
                <a:latin typeface="Roboto"/>
                <a:ea typeface="Roboto"/>
                <a:cs typeface="Roboto"/>
                <a:sym typeface="Roboto"/>
              </a:rPr>
              <a:t>		Planning</a:t>
            </a:r>
            <a:endParaRPr sz="1500">
              <a:solidFill>
                <a:srgbClr val="ADBDC3"/>
              </a:solidFill>
              <a:latin typeface="Roboto"/>
              <a:ea typeface="Roboto"/>
              <a:cs typeface="Roboto"/>
              <a:sym typeface="Roboto"/>
            </a:endParaRPr>
          </a:p>
        </p:txBody>
      </p:sp>
      <p:cxnSp>
        <p:nvCxnSpPr>
          <p:cNvPr id="776" name="Google Shape;776;p61"/>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77" name="Google Shape;777;p61"/>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78" name="Google Shape;778;p61"/>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79" name="Google Shape;779;p61"/>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pic>
        <p:nvPicPr>
          <p:cNvPr id="780" name="Google Shape;780;p61"/>
          <p:cNvPicPr preferRelativeResize="0"/>
          <p:nvPr/>
        </p:nvPicPr>
        <p:blipFill>
          <a:blip r:embed="rId3">
            <a:alphaModFix/>
          </a:blip>
          <a:stretch>
            <a:fillRect/>
          </a:stretch>
        </p:blipFill>
        <p:spPr>
          <a:xfrm>
            <a:off x="6411000" y="981350"/>
            <a:ext cx="2071199" cy="1553376"/>
          </a:xfrm>
          <a:prstGeom prst="rect">
            <a:avLst/>
          </a:prstGeom>
          <a:noFill/>
          <a:ln>
            <a:noFill/>
          </a:ln>
        </p:spPr>
      </p:pic>
      <p:pic>
        <p:nvPicPr>
          <p:cNvPr id="781" name="Google Shape;781;p61"/>
          <p:cNvPicPr preferRelativeResize="0"/>
          <p:nvPr/>
        </p:nvPicPr>
        <p:blipFill>
          <a:blip r:embed="rId4">
            <a:alphaModFix/>
          </a:blip>
          <a:stretch>
            <a:fillRect/>
          </a:stretch>
        </p:blipFill>
        <p:spPr>
          <a:xfrm>
            <a:off x="7080400" y="2729350"/>
            <a:ext cx="1577700" cy="18393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7"/>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a:t>
            </a:r>
            <a:r>
              <a:rPr lang="en" sz="1500">
                <a:solidFill>
                  <a:srgbClr val="ADBDC3"/>
                </a:solidFill>
                <a:latin typeface="Roboto"/>
                <a:ea typeface="Roboto"/>
                <a:cs typeface="Roboto"/>
                <a:sym typeface="Roboto"/>
              </a:rPr>
              <a:t>Requirements	         Risks		       V&amp;V		Planning</a:t>
            </a:r>
            <a:endParaRPr sz="1500">
              <a:solidFill>
                <a:srgbClr val="ADBDC3"/>
              </a:solidFill>
              <a:latin typeface="Roboto"/>
              <a:ea typeface="Roboto"/>
              <a:cs typeface="Roboto"/>
              <a:sym typeface="Roboto"/>
            </a:endParaRPr>
          </a:p>
        </p:txBody>
      </p:sp>
      <p:cxnSp>
        <p:nvCxnSpPr>
          <p:cNvPr id="107" name="Google Shape;107;p17"/>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08" name="Google Shape;108;p17"/>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09" name="Google Shape;109;p17"/>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10" name="Google Shape;110;p17"/>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111" name="Google Shape;111;p1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Project CONOPs</a:t>
            </a:r>
            <a:endParaRPr/>
          </a:p>
        </p:txBody>
      </p:sp>
      <p:sp>
        <p:nvSpPr>
          <p:cNvPr id="112" name="Google Shape;112;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3" name="Google Shape;113;p17" title="Animotica_26_11_21_25_18.mp4">
            <a:hlinkClick r:id="rId3"/>
          </p:cNvPr>
          <p:cNvPicPr preferRelativeResize="0"/>
          <p:nvPr/>
        </p:nvPicPr>
        <p:blipFill>
          <a:blip r:embed="rId4">
            <a:alphaModFix/>
          </a:blip>
          <a:stretch>
            <a:fillRect/>
          </a:stretch>
        </p:blipFill>
        <p:spPr>
          <a:xfrm>
            <a:off x="1206000" y="47250"/>
            <a:ext cx="6732000" cy="504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62"/>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Risks		      </a:t>
            </a:r>
            <a:r>
              <a:rPr lang="en" sz="1500">
                <a:solidFill>
                  <a:schemeClr val="dk1"/>
                </a:solidFill>
                <a:latin typeface="Roboto"/>
                <a:ea typeface="Roboto"/>
                <a:cs typeface="Roboto"/>
                <a:sym typeface="Roboto"/>
              </a:rPr>
              <a:t> V&amp;V</a:t>
            </a:r>
            <a:r>
              <a:rPr lang="en" sz="1500">
                <a:solidFill>
                  <a:srgbClr val="ADBDC3"/>
                </a:solidFill>
                <a:latin typeface="Roboto"/>
                <a:ea typeface="Roboto"/>
                <a:cs typeface="Roboto"/>
                <a:sym typeface="Roboto"/>
              </a:rPr>
              <a:t>		Planning</a:t>
            </a:r>
            <a:endParaRPr sz="1500">
              <a:solidFill>
                <a:srgbClr val="ADBDC3"/>
              </a:solidFill>
              <a:latin typeface="Roboto"/>
              <a:ea typeface="Roboto"/>
              <a:cs typeface="Roboto"/>
              <a:sym typeface="Roboto"/>
            </a:endParaRPr>
          </a:p>
        </p:txBody>
      </p:sp>
      <p:cxnSp>
        <p:nvCxnSpPr>
          <p:cNvPr id="787" name="Google Shape;787;p62"/>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88" name="Google Shape;788;p62"/>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89" name="Google Shape;789;p62"/>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790" name="Google Shape;790;p62"/>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791" name="Google Shape;791;p6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Ball Alignment Testing</a:t>
            </a:r>
            <a:endParaRPr/>
          </a:p>
        </p:txBody>
      </p:sp>
      <p:sp>
        <p:nvSpPr>
          <p:cNvPr id="792" name="Google Shape;792;p62"/>
          <p:cNvSpPr txBox="1"/>
          <p:nvPr>
            <p:ph idx="1" type="body"/>
          </p:nvPr>
        </p:nvSpPr>
        <p:spPr>
          <a:xfrm>
            <a:off x="274950" y="1489825"/>
            <a:ext cx="57738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Three team members went to the Boulder Ball facility to learn about interferometry and </a:t>
            </a:r>
            <a:r>
              <a:rPr lang="en"/>
              <a:t>were able to successfully align a practice OAP and high quality reflecting sphere</a:t>
            </a:r>
            <a:endParaRPr/>
          </a:p>
          <a:p>
            <a:pPr indent="-342900" lvl="0" marL="457200" rtl="0" algn="l">
              <a:spcBef>
                <a:spcPts val="0"/>
              </a:spcBef>
              <a:spcAft>
                <a:spcPts val="0"/>
              </a:spcAft>
              <a:buSzPts val="1800"/>
              <a:buChar char="●"/>
            </a:pPr>
            <a:r>
              <a:rPr lang="en"/>
              <a:t>The</a:t>
            </a:r>
            <a:r>
              <a:rPr lang="en"/>
              <a:t> procedure and results were documented to establish an efficient alignment procedure for future testing</a:t>
            </a:r>
            <a:endParaRPr/>
          </a:p>
          <a:p>
            <a:pPr indent="-342900" lvl="0" marL="457200" rtl="0" algn="l">
              <a:spcBef>
                <a:spcPts val="0"/>
              </a:spcBef>
              <a:spcAft>
                <a:spcPts val="0"/>
              </a:spcAft>
              <a:buSzPts val="1800"/>
              <a:buChar char="●"/>
            </a:pPr>
            <a:r>
              <a:rPr lang="en"/>
              <a:t>Thanks to customer (and NS1 team member) Jaykob V., technician Tyler, and advisor Jim Baer </a:t>
            </a:r>
            <a:endParaRPr/>
          </a:p>
        </p:txBody>
      </p:sp>
      <p:sp>
        <p:nvSpPr>
          <p:cNvPr id="793" name="Google Shape;793;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94" name="Google Shape;794;p62"/>
          <p:cNvPicPr preferRelativeResize="0"/>
          <p:nvPr/>
        </p:nvPicPr>
        <p:blipFill>
          <a:blip r:embed="rId3">
            <a:alphaModFix/>
          </a:blip>
          <a:stretch>
            <a:fillRect/>
          </a:stretch>
        </p:blipFill>
        <p:spPr>
          <a:xfrm>
            <a:off x="6109825" y="2696775"/>
            <a:ext cx="2362633" cy="1771975"/>
          </a:xfrm>
          <a:prstGeom prst="rect">
            <a:avLst/>
          </a:prstGeom>
          <a:noFill/>
          <a:ln>
            <a:noFill/>
          </a:ln>
        </p:spPr>
      </p:pic>
      <p:pic>
        <p:nvPicPr>
          <p:cNvPr id="795" name="Google Shape;795;p62"/>
          <p:cNvPicPr preferRelativeResize="0"/>
          <p:nvPr/>
        </p:nvPicPr>
        <p:blipFill>
          <a:blip r:embed="rId4">
            <a:alphaModFix/>
          </a:blip>
          <a:stretch>
            <a:fillRect/>
          </a:stretch>
        </p:blipFill>
        <p:spPr>
          <a:xfrm>
            <a:off x="6109825" y="802900"/>
            <a:ext cx="2362624" cy="1771976"/>
          </a:xfrm>
          <a:prstGeom prst="rect">
            <a:avLst/>
          </a:prstGeom>
          <a:noFill/>
          <a:ln>
            <a:noFill/>
          </a:ln>
        </p:spPr>
      </p:pic>
      <p:sp>
        <p:nvSpPr>
          <p:cNvPr id="796" name="Google Shape;796;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63"/>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Risks		      </a:t>
            </a:r>
            <a:r>
              <a:rPr lang="en" sz="1500">
                <a:solidFill>
                  <a:schemeClr val="dk1"/>
                </a:solidFill>
                <a:latin typeface="Roboto"/>
                <a:ea typeface="Roboto"/>
                <a:cs typeface="Roboto"/>
                <a:sym typeface="Roboto"/>
              </a:rPr>
              <a:t> V&amp;V</a:t>
            </a:r>
            <a:r>
              <a:rPr lang="en" sz="1500">
                <a:solidFill>
                  <a:srgbClr val="ADBDC3"/>
                </a:solidFill>
                <a:latin typeface="Roboto"/>
                <a:ea typeface="Roboto"/>
                <a:cs typeface="Roboto"/>
                <a:sym typeface="Roboto"/>
              </a:rPr>
              <a:t>		Planning</a:t>
            </a:r>
            <a:endParaRPr sz="1500">
              <a:solidFill>
                <a:srgbClr val="ADBDC3"/>
              </a:solidFill>
              <a:latin typeface="Roboto"/>
              <a:ea typeface="Roboto"/>
              <a:cs typeface="Roboto"/>
              <a:sym typeface="Roboto"/>
            </a:endParaRPr>
          </a:p>
        </p:txBody>
      </p:sp>
      <p:cxnSp>
        <p:nvCxnSpPr>
          <p:cNvPr id="802" name="Google Shape;802;p63"/>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03" name="Google Shape;803;p63"/>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04" name="Google Shape;804;p63"/>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05" name="Google Shape;805;p63"/>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806" name="Google Shape;806;p6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Ball Alignment Testing - Procedure</a:t>
            </a:r>
            <a:endParaRPr/>
          </a:p>
        </p:txBody>
      </p:sp>
      <p:sp>
        <p:nvSpPr>
          <p:cNvPr id="807" name="Google Shape;807;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08" name="Google Shape;808;p63"/>
          <p:cNvPicPr preferRelativeResize="0"/>
          <p:nvPr/>
        </p:nvPicPr>
        <p:blipFill>
          <a:blip r:embed="rId3">
            <a:alphaModFix/>
          </a:blip>
          <a:stretch>
            <a:fillRect/>
          </a:stretch>
        </p:blipFill>
        <p:spPr>
          <a:xfrm>
            <a:off x="387900" y="1700150"/>
            <a:ext cx="3689498" cy="2767123"/>
          </a:xfrm>
          <a:prstGeom prst="rect">
            <a:avLst/>
          </a:prstGeom>
          <a:noFill/>
          <a:ln>
            <a:noFill/>
          </a:ln>
        </p:spPr>
      </p:pic>
      <p:sp>
        <p:nvSpPr>
          <p:cNvPr id="809" name="Google Shape;809;p63"/>
          <p:cNvSpPr/>
          <p:nvPr/>
        </p:nvSpPr>
        <p:spPr>
          <a:xfrm rot="1543862">
            <a:off x="1623368" y="2808620"/>
            <a:ext cx="1115290" cy="104657"/>
          </a:xfrm>
          <a:prstGeom prst="rightArrow">
            <a:avLst>
              <a:gd fmla="val 50000" name="adj1"/>
              <a:gd fmla="val 50000" name="adj2"/>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63"/>
          <p:cNvSpPr/>
          <p:nvPr/>
        </p:nvSpPr>
        <p:spPr>
          <a:xfrm rot="315104">
            <a:off x="2458391" y="3107703"/>
            <a:ext cx="190098" cy="81048"/>
          </a:xfrm>
          <a:prstGeom prst="leftArrow">
            <a:avLst>
              <a:gd fmla="val 50000" name="adj1"/>
              <a:gd fmla="val 50000" name="adj2"/>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63"/>
          <p:cNvSpPr txBox="1"/>
          <p:nvPr/>
        </p:nvSpPr>
        <p:spPr>
          <a:xfrm>
            <a:off x="4422200" y="1700150"/>
            <a:ext cx="43707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Interferometer beam passes through the pellicle attenuator (normalizes the light to near zero amplitude to increase contrast)</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Beam reflects off the OAP and focuses at the reference sphere</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Beam is returned along the same optical path and the </a:t>
            </a:r>
            <a:r>
              <a:rPr lang="en">
                <a:solidFill>
                  <a:schemeClr val="dk1"/>
                </a:solidFill>
                <a:latin typeface="Roboto"/>
                <a:ea typeface="Roboto"/>
                <a:cs typeface="Roboto"/>
                <a:sym typeface="Roboto"/>
              </a:rPr>
              <a:t>interference</a:t>
            </a:r>
            <a:r>
              <a:rPr lang="en">
                <a:solidFill>
                  <a:schemeClr val="dk1"/>
                </a:solidFill>
                <a:latin typeface="Roboto"/>
                <a:ea typeface="Roboto"/>
                <a:cs typeface="Roboto"/>
                <a:sym typeface="Roboto"/>
              </a:rPr>
              <a:t> is measured by Zernike coefficients and an image of fringes.</a:t>
            </a:r>
            <a:endParaRPr>
              <a:solidFill>
                <a:schemeClr val="dk1"/>
              </a:solidFill>
              <a:latin typeface="Roboto"/>
              <a:ea typeface="Roboto"/>
              <a:cs typeface="Roboto"/>
              <a:sym typeface="Roboto"/>
            </a:endParaRPr>
          </a:p>
        </p:txBody>
      </p:sp>
      <p:sp>
        <p:nvSpPr>
          <p:cNvPr id="812" name="Google Shape;812;p63"/>
          <p:cNvSpPr txBox="1"/>
          <p:nvPr/>
        </p:nvSpPr>
        <p:spPr>
          <a:xfrm>
            <a:off x="5182100" y="1356725"/>
            <a:ext cx="269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dk1"/>
                </a:solidFill>
                <a:latin typeface="Roboto"/>
                <a:ea typeface="Roboto"/>
                <a:cs typeface="Roboto"/>
                <a:sym typeface="Roboto"/>
              </a:rPr>
              <a:t>Overview</a:t>
            </a:r>
            <a:endParaRPr u="sng">
              <a:solidFill>
                <a:schemeClr val="dk1"/>
              </a:solidFill>
              <a:latin typeface="Roboto"/>
              <a:ea typeface="Roboto"/>
              <a:cs typeface="Roboto"/>
              <a:sym typeface="Roboto"/>
            </a:endParaRPr>
          </a:p>
        </p:txBody>
      </p:sp>
      <p:sp>
        <p:nvSpPr>
          <p:cNvPr id="813" name="Google Shape;813;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14" name="Google Shape;814;p63"/>
          <p:cNvPicPr preferRelativeResize="0"/>
          <p:nvPr/>
        </p:nvPicPr>
        <p:blipFill>
          <a:blip r:embed="rId4">
            <a:alphaModFix/>
          </a:blip>
          <a:stretch>
            <a:fillRect/>
          </a:stretch>
        </p:blipFill>
        <p:spPr>
          <a:xfrm>
            <a:off x="5224075" y="3608737"/>
            <a:ext cx="1406525" cy="1054925"/>
          </a:xfrm>
          <a:prstGeom prst="rect">
            <a:avLst/>
          </a:prstGeom>
          <a:noFill/>
          <a:ln>
            <a:noFill/>
          </a:ln>
        </p:spPr>
      </p:pic>
      <p:pic>
        <p:nvPicPr>
          <p:cNvPr id="815" name="Google Shape;815;p63"/>
          <p:cNvPicPr preferRelativeResize="0"/>
          <p:nvPr/>
        </p:nvPicPr>
        <p:blipFill>
          <a:blip r:embed="rId5">
            <a:alphaModFix/>
          </a:blip>
          <a:stretch>
            <a:fillRect/>
          </a:stretch>
        </p:blipFill>
        <p:spPr>
          <a:xfrm>
            <a:off x="7096625" y="3604487"/>
            <a:ext cx="1050300" cy="1063445"/>
          </a:xfrm>
          <a:prstGeom prst="rect">
            <a:avLst/>
          </a:prstGeom>
          <a:noFill/>
          <a:ln>
            <a:noFill/>
          </a:ln>
        </p:spPr>
      </p:pic>
      <p:sp>
        <p:nvSpPr>
          <p:cNvPr id="816" name="Google Shape;816;p63"/>
          <p:cNvSpPr/>
          <p:nvPr/>
        </p:nvSpPr>
        <p:spPr>
          <a:xfrm rot="-6775038">
            <a:off x="5627082" y="4112759"/>
            <a:ext cx="328966" cy="119793"/>
          </a:xfrm>
          <a:prstGeom prst="leftArrow">
            <a:avLst>
              <a:gd fmla="val 50000" name="adj1"/>
              <a:gd fmla="val 50000" name="adj2"/>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64"/>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Risks		      </a:t>
            </a:r>
            <a:r>
              <a:rPr lang="en" sz="1500">
                <a:solidFill>
                  <a:schemeClr val="dk1"/>
                </a:solidFill>
                <a:latin typeface="Roboto"/>
                <a:ea typeface="Roboto"/>
                <a:cs typeface="Roboto"/>
                <a:sym typeface="Roboto"/>
              </a:rPr>
              <a:t> V&amp;V</a:t>
            </a:r>
            <a:r>
              <a:rPr lang="en" sz="1500">
                <a:solidFill>
                  <a:srgbClr val="ADBDC3"/>
                </a:solidFill>
                <a:latin typeface="Roboto"/>
                <a:ea typeface="Roboto"/>
                <a:cs typeface="Roboto"/>
                <a:sym typeface="Roboto"/>
              </a:rPr>
              <a:t>		Planning</a:t>
            </a:r>
            <a:endParaRPr sz="1500">
              <a:solidFill>
                <a:srgbClr val="ADBDC3"/>
              </a:solidFill>
              <a:latin typeface="Roboto"/>
              <a:ea typeface="Roboto"/>
              <a:cs typeface="Roboto"/>
              <a:sym typeface="Roboto"/>
            </a:endParaRPr>
          </a:p>
        </p:txBody>
      </p:sp>
      <p:cxnSp>
        <p:nvCxnSpPr>
          <p:cNvPr id="822" name="Google Shape;822;p64"/>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23" name="Google Shape;823;p64"/>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24" name="Google Shape;824;p64"/>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25" name="Google Shape;825;p64"/>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826" name="Google Shape;826;p64"/>
          <p:cNvSpPr txBox="1"/>
          <p:nvPr>
            <p:ph type="title"/>
          </p:nvPr>
        </p:nvSpPr>
        <p:spPr>
          <a:xfrm>
            <a:off x="675550" y="4677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OAP Torque Specifications</a:t>
            </a:r>
            <a:endParaRPr/>
          </a:p>
        </p:txBody>
      </p:sp>
      <p:sp>
        <p:nvSpPr>
          <p:cNvPr id="827" name="Google Shape;827;p64"/>
          <p:cNvSpPr txBox="1"/>
          <p:nvPr>
            <p:ph idx="1" type="body"/>
          </p:nvPr>
        </p:nvSpPr>
        <p:spPr>
          <a:xfrm>
            <a:off x="3814025" y="1408225"/>
            <a:ext cx="4455000" cy="3255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OAP torque specifications will be </a:t>
            </a:r>
            <a:r>
              <a:rPr lang="en"/>
              <a:t>determined</a:t>
            </a:r>
            <a:r>
              <a:rPr lang="en"/>
              <a:t> experimentally by relating the OAP bolt torque to the increase in trefoil seen in the Zernike coefficients.</a:t>
            </a:r>
            <a:endParaRPr/>
          </a:p>
          <a:p>
            <a:pPr indent="-342900" lvl="0" marL="457200" rtl="0" algn="l">
              <a:spcBef>
                <a:spcPts val="0"/>
              </a:spcBef>
              <a:spcAft>
                <a:spcPts val="0"/>
              </a:spcAft>
              <a:buSzPts val="1800"/>
              <a:buChar char="●"/>
            </a:pPr>
            <a:r>
              <a:rPr lang="en"/>
              <a:t>Testing done on 12/1/21 using the NanoSAM II optical bench as it remains</a:t>
            </a:r>
            <a:r>
              <a:rPr lang="en"/>
              <a:t> relatively the same (excluding dowel pins)</a:t>
            </a:r>
            <a:endParaRPr/>
          </a:p>
        </p:txBody>
      </p:sp>
      <p:sp>
        <p:nvSpPr>
          <p:cNvPr id="828" name="Google Shape;828;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29" name="Google Shape;829;p64"/>
          <p:cNvPicPr preferRelativeResize="0"/>
          <p:nvPr/>
        </p:nvPicPr>
        <p:blipFill>
          <a:blip r:embed="rId3">
            <a:alphaModFix/>
          </a:blip>
          <a:stretch>
            <a:fillRect/>
          </a:stretch>
        </p:blipFill>
        <p:spPr>
          <a:xfrm>
            <a:off x="1160575" y="1295775"/>
            <a:ext cx="2316700" cy="1280875"/>
          </a:xfrm>
          <a:prstGeom prst="rect">
            <a:avLst/>
          </a:prstGeom>
          <a:noFill/>
          <a:ln>
            <a:noFill/>
          </a:ln>
        </p:spPr>
      </p:pic>
      <p:sp>
        <p:nvSpPr>
          <p:cNvPr id="830" name="Google Shape;830;p64"/>
          <p:cNvSpPr txBox="1"/>
          <p:nvPr/>
        </p:nvSpPr>
        <p:spPr>
          <a:xfrm>
            <a:off x="1132413" y="2576638"/>
            <a:ext cx="2373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NanoSAM II OAP Distortion</a:t>
            </a:r>
            <a:endParaRPr>
              <a:solidFill>
                <a:schemeClr val="dk1"/>
              </a:solidFill>
              <a:latin typeface="Roboto"/>
              <a:ea typeface="Roboto"/>
              <a:cs typeface="Roboto"/>
              <a:sym typeface="Roboto"/>
            </a:endParaRPr>
          </a:p>
        </p:txBody>
      </p:sp>
      <p:sp>
        <p:nvSpPr>
          <p:cNvPr id="831" name="Google Shape;831;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32" name="Google Shape;832;p64"/>
          <p:cNvPicPr preferRelativeResize="0"/>
          <p:nvPr/>
        </p:nvPicPr>
        <p:blipFill rotWithShape="1">
          <a:blip r:embed="rId4">
            <a:alphaModFix/>
          </a:blip>
          <a:srcRect b="48376" l="45841" r="10952" t="10987"/>
          <a:stretch/>
        </p:blipFill>
        <p:spPr>
          <a:xfrm>
            <a:off x="998150" y="2982975"/>
            <a:ext cx="2641551" cy="1347225"/>
          </a:xfrm>
          <a:prstGeom prst="rect">
            <a:avLst/>
          </a:prstGeom>
          <a:noFill/>
          <a:ln>
            <a:noFill/>
          </a:ln>
        </p:spPr>
      </p:pic>
      <p:sp>
        <p:nvSpPr>
          <p:cNvPr id="833" name="Google Shape;833;p64"/>
          <p:cNvSpPr txBox="1"/>
          <p:nvPr/>
        </p:nvSpPr>
        <p:spPr>
          <a:xfrm>
            <a:off x="937425" y="4330200"/>
            <a:ext cx="2763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NanoSAM III test OAP Distortion</a:t>
            </a:r>
            <a:endParaRPr>
              <a:solidFill>
                <a:schemeClr val="dk1"/>
              </a:solidFill>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65"/>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Risks		      </a:t>
            </a:r>
            <a:r>
              <a:rPr lang="en" sz="1500">
                <a:solidFill>
                  <a:schemeClr val="dk1"/>
                </a:solidFill>
                <a:latin typeface="Roboto"/>
                <a:ea typeface="Roboto"/>
                <a:cs typeface="Roboto"/>
                <a:sym typeface="Roboto"/>
              </a:rPr>
              <a:t> V&amp;V</a:t>
            </a:r>
            <a:r>
              <a:rPr lang="en" sz="1500">
                <a:solidFill>
                  <a:srgbClr val="ADBDC3"/>
                </a:solidFill>
                <a:latin typeface="Roboto"/>
                <a:ea typeface="Roboto"/>
                <a:cs typeface="Roboto"/>
                <a:sym typeface="Roboto"/>
              </a:rPr>
              <a:t>		Planning</a:t>
            </a:r>
            <a:endParaRPr sz="1500">
              <a:solidFill>
                <a:srgbClr val="ADBDC3"/>
              </a:solidFill>
              <a:latin typeface="Roboto"/>
              <a:ea typeface="Roboto"/>
              <a:cs typeface="Roboto"/>
              <a:sym typeface="Roboto"/>
            </a:endParaRPr>
          </a:p>
        </p:txBody>
      </p:sp>
      <p:cxnSp>
        <p:nvCxnSpPr>
          <p:cNvPr id="839" name="Google Shape;839;p65"/>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40" name="Google Shape;840;p65"/>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41" name="Google Shape;841;p65"/>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42" name="Google Shape;842;p65"/>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843" name="Google Shape;843;p65"/>
          <p:cNvSpPr txBox="1"/>
          <p:nvPr>
            <p:ph type="title"/>
          </p:nvPr>
        </p:nvSpPr>
        <p:spPr>
          <a:xfrm>
            <a:off x="67555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Vibration Testing </a:t>
            </a:r>
            <a:endParaRPr/>
          </a:p>
        </p:txBody>
      </p:sp>
      <p:sp>
        <p:nvSpPr>
          <p:cNvPr id="844" name="Google Shape;844;p65"/>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Analysis of the frequency test region outlined in PDR (20 - 2000 Hz)</a:t>
            </a:r>
            <a:endParaRPr b="1" u="sng">
              <a:solidFill>
                <a:srgbClr val="FF9900"/>
              </a:solidFill>
            </a:endParaRPr>
          </a:p>
          <a:p>
            <a:pPr indent="-342900" lvl="0" marL="457200" rtl="0" algn="l">
              <a:spcBef>
                <a:spcPts val="0"/>
              </a:spcBef>
              <a:spcAft>
                <a:spcPts val="0"/>
              </a:spcAft>
              <a:buSzPts val="1800"/>
              <a:buFont typeface="Arial"/>
              <a:buChar char="●"/>
            </a:pPr>
            <a:r>
              <a:rPr lang="en"/>
              <a:t>Full NanoSAM III structure run through vibration testing on an interface plate to analyse the system response to typical launch vibrations</a:t>
            </a:r>
            <a:endParaRPr u="sng">
              <a:solidFill>
                <a:schemeClr val="accent6"/>
              </a:solidFill>
            </a:endParaRPr>
          </a:p>
          <a:p>
            <a:pPr indent="-342900" lvl="0" marL="457200" rtl="0" algn="l">
              <a:spcBef>
                <a:spcPts val="0"/>
              </a:spcBef>
              <a:spcAft>
                <a:spcPts val="0"/>
              </a:spcAft>
              <a:buSzPts val="1800"/>
              <a:buChar char="●"/>
            </a:pPr>
            <a:r>
              <a:rPr lang="en"/>
              <a:t>Conduct a minimum of 4 vibration tests, one for each axis direction as the vibration table is unidirectional and the 4th test to verify the survival of the photodiode.</a:t>
            </a:r>
            <a:endParaRPr/>
          </a:p>
          <a:p>
            <a:pPr indent="0" lvl="0" marL="0" rtl="0" algn="l">
              <a:spcBef>
                <a:spcPts val="1200"/>
              </a:spcBef>
              <a:spcAft>
                <a:spcPts val="1200"/>
              </a:spcAft>
              <a:buNone/>
            </a:pPr>
            <a:r>
              <a:t/>
            </a:r>
            <a:endParaRPr/>
          </a:p>
        </p:txBody>
      </p:sp>
      <p:sp>
        <p:nvSpPr>
          <p:cNvPr id="845" name="Google Shape;845;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46" name="Google Shape;846;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47" name="Google Shape;847;p65"/>
          <p:cNvPicPr preferRelativeResize="0"/>
          <p:nvPr/>
        </p:nvPicPr>
        <p:blipFill>
          <a:blip r:embed="rId3">
            <a:alphaModFix/>
          </a:blip>
          <a:stretch>
            <a:fillRect/>
          </a:stretch>
        </p:blipFill>
        <p:spPr>
          <a:xfrm>
            <a:off x="2358900" y="3212175"/>
            <a:ext cx="3742200" cy="1356550"/>
          </a:xfrm>
          <a:prstGeom prst="rect">
            <a:avLst/>
          </a:prstGeom>
          <a:noFill/>
          <a:ln>
            <a:noFill/>
          </a:ln>
        </p:spPr>
      </p:pic>
      <p:pic>
        <p:nvPicPr>
          <p:cNvPr id="848" name="Google Shape;848;p65"/>
          <p:cNvPicPr preferRelativeResize="0"/>
          <p:nvPr/>
        </p:nvPicPr>
        <p:blipFill>
          <a:blip r:embed="rId4">
            <a:alphaModFix/>
          </a:blip>
          <a:stretch>
            <a:fillRect/>
          </a:stretch>
        </p:blipFill>
        <p:spPr>
          <a:xfrm>
            <a:off x="6765300" y="3191475"/>
            <a:ext cx="1404525" cy="139795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66"/>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Risks		      </a:t>
            </a:r>
            <a:r>
              <a:rPr lang="en" sz="1500">
                <a:solidFill>
                  <a:schemeClr val="dk1"/>
                </a:solidFill>
                <a:latin typeface="Roboto"/>
                <a:ea typeface="Roboto"/>
                <a:cs typeface="Roboto"/>
                <a:sym typeface="Roboto"/>
              </a:rPr>
              <a:t> V&amp;V</a:t>
            </a:r>
            <a:r>
              <a:rPr lang="en" sz="1500">
                <a:solidFill>
                  <a:srgbClr val="ADBDC3"/>
                </a:solidFill>
                <a:latin typeface="Roboto"/>
                <a:ea typeface="Roboto"/>
                <a:cs typeface="Roboto"/>
                <a:sym typeface="Roboto"/>
              </a:rPr>
              <a:t>		Planning</a:t>
            </a:r>
            <a:endParaRPr sz="1500">
              <a:solidFill>
                <a:srgbClr val="ADBDC3"/>
              </a:solidFill>
              <a:latin typeface="Roboto"/>
              <a:ea typeface="Roboto"/>
              <a:cs typeface="Roboto"/>
              <a:sym typeface="Roboto"/>
            </a:endParaRPr>
          </a:p>
        </p:txBody>
      </p:sp>
      <p:cxnSp>
        <p:nvCxnSpPr>
          <p:cNvPr id="854" name="Google Shape;854;p66"/>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55" name="Google Shape;855;p66"/>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56" name="Google Shape;856;p66"/>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57" name="Google Shape;857;p66"/>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858" name="Google Shape;858;p66"/>
          <p:cNvSpPr txBox="1"/>
          <p:nvPr>
            <p:ph type="title"/>
          </p:nvPr>
        </p:nvSpPr>
        <p:spPr>
          <a:xfrm>
            <a:off x="67555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Vibration Testing (Continued)</a:t>
            </a:r>
            <a:endParaRPr/>
          </a:p>
        </p:txBody>
      </p:sp>
      <p:sp>
        <p:nvSpPr>
          <p:cNvPr id="859" name="Google Shape;859;p66"/>
          <p:cNvSpPr txBox="1"/>
          <p:nvPr>
            <p:ph idx="1" type="body"/>
          </p:nvPr>
        </p:nvSpPr>
        <p:spPr>
          <a:xfrm>
            <a:off x="3239550" y="1374389"/>
            <a:ext cx="5781600" cy="33291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Accelerometers will be placed at locations of interest or potential low resonant frequency areas</a:t>
            </a:r>
            <a:endParaRPr/>
          </a:p>
          <a:p>
            <a:pPr indent="-342900" lvl="0" marL="457200" rtl="0" algn="l">
              <a:spcBef>
                <a:spcPts val="0"/>
              </a:spcBef>
              <a:spcAft>
                <a:spcPts val="0"/>
              </a:spcAft>
              <a:buSzPts val="1800"/>
              <a:buChar char="●"/>
            </a:pPr>
            <a:r>
              <a:rPr lang="en"/>
              <a:t>The accelerometer output will be put through a Fast Fourier Transform (FFT) to analyze the acceleration data in the frequency domain, looking for natural frequencies in the given </a:t>
            </a:r>
            <a:r>
              <a:rPr lang="en"/>
              <a:t>20 - 2000 Hz random launch vibration range</a:t>
            </a:r>
            <a:endParaRPr/>
          </a:p>
          <a:p>
            <a:pPr indent="-342900" lvl="0" marL="457200" rtl="0" algn="l">
              <a:spcBef>
                <a:spcPts val="0"/>
              </a:spcBef>
              <a:spcAft>
                <a:spcPts val="0"/>
              </a:spcAft>
              <a:buSzPts val="1800"/>
              <a:buChar char="●"/>
            </a:pPr>
            <a:r>
              <a:rPr lang="en"/>
              <a:t>B</a:t>
            </a:r>
            <a:r>
              <a:rPr lang="en"/>
              <a:t>ased on the preliminary Solidworks analysis, </a:t>
            </a:r>
            <a:r>
              <a:rPr lang="en"/>
              <a:t>no peaks in the amplitude response data for the NanoSAM III system are expected</a:t>
            </a:r>
            <a:endParaRPr u="sng">
              <a:solidFill>
                <a:schemeClr val="accent6"/>
              </a:solidFill>
            </a:endParaRPr>
          </a:p>
          <a:p>
            <a:pPr indent="0" lvl="0" marL="0" rtl="0" algn="l">
              <a:spcBef>
                <a:spcPts val="1200"/>
              </a:spcBef>
              <a:spcAft>
                <a:spcPts val="1200"/>
              </a:spcAft>
              <a:buNone/>
            </a:pPr>
            <a:r>
              <a:t/>
            </a:r>
            <a:endParaRPr/>
          </a:p>
        </p:txBody>
      </p:sp>
      <p:sp>
        <p:nvSpPr>
          <p:cNvPr id="860" name="Google Shape;860;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61" name="Google Shape;861;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62" name="Google Shape;862;p66"/>
          <p:cNvPicPr preferRelativeResize="0"/>
          <p:nvPr/>
        </p:nvPicPr>
        <p:blipFill rotWithShape="1">
          <a:blip r:embed="rId3">
            <a:alphaModFix/>
          </a:blip>
          <a:srcRect b="0" l="515" r="7445" t="0"/>
          <a:stretch/>
        </p:blipFill>
        <p:spPr>
          <a:xfrm>
            <a:off x="359500" y="1914575"/>
            <a:ext cx="2910951" cy="1796974"/>
          </a:xfrm>
          <a:prstGeom prst="rect">
            <a:avLst/>
          </a:prstGeom>
          <a:noFill/>
          <a:ln>
            <a:noFill/>
          </a:ln>
        </p:spPr>
      </p:pic>
      <p:sp>
        <p:nvSpPr>
          <p:cNvPr id="863" name="Google Shape;863;p66"/>
          <p:cNvSpPr/>
          <p:nvPr/>
        </p:nvSpPr>
        <p:spPr>
          <a:xfrm>
            <a:off x="1799950" y="2531525"/>
            <a:ext cx="223200" cy="221400"/>
          </a:xfrm>
          <a:prstGeom prst="ellipse">
            <a:avLst/>
          </a:prstGeom>
          <a:no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67"/>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Risks		      </a:t>
            </a:r>
            <a:r>
              <a:rPr lang="en" sz="1500">
                <a:solidFill>
                  <a:schemeClr val="dk1"/>
                </a:solidFill>
                <a:latin typeface="Roboto"/>
                <a:ea typeface="Roboto"/>
                <a:cs typeface="Roboto"/>
                <a:sym typeface="Roboto"/>
              </a:rPr>
              <a:t> V&amp;V</a:t>
            </a:r>
            <a:r>
              <a:rPr lang="en" sz="1500">
                <a:solidFill>
                  <a:srgbClr val="ADBDC3"/>
                </a:solidFill>
                <a:latin typeface="Roboto"/>
                <a:ea typeface="Roboto"/>
                <a:cs typeface="Roboto"/>
                <a:sym typeface="Roboto"/>
              </a:rPr>
              <a:t>		Planning</a:t>
            </a:r>
            <a:endParaRPr sz="1500">
              <a:solidFill>
                <a:srgbClr val="ADBDC3"/>
              </a:solidFill>
              <a:latin typeface="Roboto"/>
              <a:ea typeface="Roboto"/>
              <a:cs typeface="Roboto"/>
              <a:sym typeface="Roboto"/>
            </a:endParaRPr>
          </a:p>
        </p:txBody>
      </p:sp>
      <p:cxnSp>
        <p:nvCxnSpPr>
          <p:cNvPr id="869" name="Google Shape;869;p67"/>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70" name="Google Shape;870;p67"/>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71" name="Google Shape;871;p67"/>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72" name="Google Shape;872;p67"/>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873" name="Google Shape;873;p67"/>
          <p:cNvSpPr txBox="1"/>
          <p:nvPr>
            <p:ph type="title"/>
          </p:nvPr>
        </p:nvSpPr>
        <p:spPr>
          <a:xfrm>
            <a:off x="675550" y="453150"/>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Electronics functionality testing</a:t>
            </a:r>
            <a:endParaRPr/>
          </a:p>
        </p:txBody>
      </p:sp>
      <p:sp>
        <p:nvSpPr>
          <p:cNvPr id="874" name="Google Shape;874;p67"/>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Placeholder data will be copied from flash memory to computer via RS-422 cable to verify data transfer functionality</a:t>
            </a:r>
            <a:endParaRPr/>
          </a:p>
          <a:p>
            <a:pPr indent="-342900" lvl="0" marL="457200" rtl="0" algn="l">
              <a:spcBef>
                <a:spcPts val="0"/>
              </a:spcBef>
              <a:spcAft>
                <a:spcPts val="0"/>
              </a:spcAft>
              <a:buSzPts val="1800"/>
              <a:buChar char="●"/>
            </a:pPr>
            <a:r>
              <a:rPr lang="en"/>
              <a:t>Sensors will be calibrated against known temperatures, voltages, currents </a:t>
            </a:r>
            <a:endParaRPr/>
          </a:p>
          <a:p>
            <a:pPr indent="-342900" lvl="0" marL="457200" rtl="0" algn="l">
              <a:spcBef>
                <a:spcPts val="0"/>
              </a:spcBef>
              <a:spcAft>
                <a:spcPts val="0"/>
              </a:spcAft>
              <a:buSzPts val="1800"/>
              <a:buChar char="●"/>
            </a:pPr>
            <a:r>
              <a:rPr lang="en"/>
              <a:t>Assembled electronics subsystem will demonstrate complete functionality of data capture and storage</a:t>
            </a:r>
            <a:endParaRPr/>
          </a:p>
        </p:txBody>
      </p:sp>
      <p:sp>
        <p:nvSpPr>
          <p:cNvPr id="875" name="Google Shape;875;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76" name="Google Shape;876;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68"/>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Planning</a:t>
            </a:r>
            <a:endParaRPr/>
          </a:p>
        </p:txBody>
      </p:sp>
      <p:sp>
        <p:nvSpPr>
          <p:cNvPr id="882" name="Google Shape;882;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69"/>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Risks		      </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V&amp;V		</a:t>
            </a:r>
            <a:r>
              <a:rPr lang="en" sz="1500">
                <a:solidFill>
                  <a:schemeClr val="dk1"/>
                </a:solidFill>
                <a:latin typeface="Roboto"/>
                <a:ea typeface="Roboto"/>
                <a:cs typeface="Roboto"/>
                <a:sym typeface="Roboto"/>
              </a:rPr>
              <a:t>Planning</a:t>
            </a:r>
            <a:endParaRPr sz="1500">
              <a:solidFill>
                <a:schemeClr val="dk1"/>
              </a:solidFill>
              <a:latin typeface="Roboto"/>
              <a:ea typeface="Roboto"/>
              <a:cs typeface="Roboto"/>
              <a:sym typeface="Roboto"/>
            </a:endParaRPr>
          </a:p>
        </p:txBody>
      </p:sp>
      <p:cxnSp>
        <p:nvCxnSpPr>
          <p:cNvPr id="888" name="Google Shape;888;p69"/>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89" name="Google Shape;889;p69"/>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90" name="Google Shape;890;p69"/>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891" name="Google Shape;891;p69"/>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892" name="Google Shape;892;p69"/>
          <p:cNvSpPr txBox="1"/>
          <p:nvPr>
            <p:ph type="title"/>
          </p:nvPr>
        </p:nvSpPr>
        <p:spPr>
          <a:xfrm>
            <a:off x="652950" y="447900"/>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Work Plan - Gantt Chart</a:t>
            </a:r>
            <a:endParaRPr/>
          </a:p>
        </p:txBody>
      </p:sp>
      <p:sp>
        <p:nvSpPr>
          <p:cNvPr id="893" name="Google Shape;893;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94" name="Google Shape;894;p69"/>
          <p:cNvPicPr preferRelativeResize="0"/>
          <p:nvPr/>
        </p:nvPicPr>
        <p:blipFill>
          <a:blip r:embed="rId3">
            <a:alphaModFix/>
          </a:blip>
          <a:stretch>
            <a:fillRect/>
          </a:stretch>
        </p:blipFill>
        <p:spPr>
          <a:xfrm>
            <a:off x="488175" y="1276675"/>
            <a:ext cx="8167656" cy="3450994"/>
          </a:xfrm>
          <a:prstGeom prst="rect">
            <a:avLst/>
          </a:prstGeom>
          <a:noFill/>
          <a:ln>
            <a:noFill/>
          </a:ln>
        </p:spPr>
      </p:pic>
      <p:cxnSp>
        <p:nvCxnSpPr>
          <p:cNvPr id="895" name="Google Shape;895;p69"/>
          <p:cNvCxnSpPr/>
          <p:nvPr/>
        </p:nvCxnSpPr>
        <p:spPr>
          <a:xfrm>
            <a:off x="4258700" y="1871700"/>
            <a:ext cx="379200" cy="4800"/>
          </a:xfrm>
          <a:prstGeom prst="straightConnector1">
            <a:avLst/>
          </a:prstGeom>
          <a:noFill/>
          <a:ln cap="flat" cmpd="sng" w="19050">
            <a:solidFill>
              <a:srgbClr val="FF0000"/>
            </a:solidFill>
            <a:prstDash val="solid"/>
            <a:round/>
            <a:headEnd len="med" w="med" type="none"/>
            <a:tailEnd len="med" w="med" type="none"/>
          </a:ln>
        </p:spPr>
      </p:cxnSp>
      <p:cxnSp>
        <p:nvCxnSpPr>
          <p:cNvPr id="896" name="Google Shape;896;p69"/>
          <p:cNvCxnSpPr/>
          <p:nvPr/>
        </p:nvCxnSpPr>
        <p:spPr>
          <a:xfrm>
            <a:off x="4880975" y="2382150"/>
            <a:ext cx="160500" cy="0"/>
          </a:xfrm>
          <a:prstGeom prst="straightConnector1">
            <a:avLst/>
          </a:prstGeom>
          <a:noFill/>
          <a:ln cap="flat" cmpd="sng" w="19050">
            <a:solidFill>
              <a:srgbClr val="FF0000"/>
            </a:solidFill>
            <a:prstDash val="solid"/>
            <a:round/>
            <a:headEnd len="med" w="med" type="none"/>
            <a:tailEnd len="med" w="med" type="none"/>
          </a:ln>
        </p:spPr>
      </p:cxnSp>
      <p:cxnSp>
        <p:nvCxnSpPr>
          <p:cNvPr id="897" name="Google Shape;897;p69"/>
          <p:cNvCxnSpPr/>
          <p:nvPr/>
        </p:nvCxnSpPr>
        <p:spPr>
          <a:xfrm>
            <a:off x="5678275" y="2498825"/>
            <a:ext cx="476400" cy="0"/>
          </a:xfrm>
          <a:prstGeom prst="straightConnector1">
            <a:avLst/>
          </a:prstGeom>
          <a:noFill/>
          <a:ln cap="flat" cmpd="sng" w="19050">
            <a:solidFill>
              <a:srgbClr val="FF0000"/>
            </a:solidFill>
            <a:prstDash val="solid"/>
            <a:round/>
            <a:headEnd len="med" w="med" type="none"/>
            <a:tailEnd len="med" w="med" type="none"/>
          </a:ln>
        </p:spPr>
      </p:cxnSp>
      <p:cxnSp>
        <p:nvCxnSpPr>
          <p:cNvPr id="898" name="Google Shape;898;p69"/>
          <p:cNvCxnSpPr/>
          <p:nvPr/>
        </p:nvCxnSpPr>
        <p:spPr>
          <a:xfrm>
            <a:off x="5683125" y="2591200"/>
            <a:ext cx="456900" cy="0"/>
          </a:xfrm>
          <a:prstGeom prst="straightConnector1">
            <a:avLst/>
          </a:prstGeom>
          <a:noFill/>
          <a:ln cap="flat" cmpd="sng" w="19050">
            <a:solidFill>
              <a:srgbClr val="FF0000"/>
            </a:solidFill>
            <a:prstDash val="solid"/>
            <a:round/>
            <a:headEnd len="med" w="med" type="none"/>
            <a:tailEnd len="med" w="med" type="none"/>
          </a:ln>
        </p:spPr>
      </p:cxnSp>
      <p:cxnSp>
        <p:nvCxnSpPr>
          <p:cNvPr id="899" name="Google Shape;899;p69"/>
          <p:cNvCxnSpPr/>
          <p:nvPr/>
        </p:nvCxnSpPr>
        <p:spPr>
          <a:xfrm flipH="1" rot="10800000">
            <a:off x="5372000" y="2693350"/>
            <a:ext cx="758400" cy="4800"/>
          </a:xfrm>
          <a:prstGeom prst="straightConnector1">
            <a:avLst/>
          </a:prstGeom>
          <a:noFill/>
          <a:ln cap="flat" cmpd="sng" w="19050">
            <a:solidFill>
              <a:srgbClr val="FF0000"/>
            </a:solidFill>
            <a:prstDash val="solid"/>
            <a:round/>
            <a:headEnd len="med" w="med" type="none"/>
            <a:tailEnd len="med" w="med" type="none"/>
          </a:ln>
        </p:spPr>
      </p:cxnSp>
      <p:cxnSp>
        <p:nvCxnSpPr>
          <p:cNvPr id="900" name="Google Shape;900;p69"/>
          <p:cNvCxnSpPr/>
          <p:nvPr/>
        </p:nvCxnSpPr>
        <p:spPr>
          <a:xfrm>
            <a:off x="5196975" y="2892600"/>
            <a:ext cx="1084200" cy="9600"/>
          </a:xfrm>
          <a:prstGeom prst="straightConnector1">
            <a:avLst/>
          </a:prstGeom>
          <a:noFill/>
          <a:ln cap="flat" cmpd="sng" w="19050">
            <a:solidFill>
              <a:srgbClr val="FF0000"/>
            </a:solidFill>
            <a:prstDash val="solid"/>
            <a:round/>
            <a:headEnd len="med" w="med" type="none"/>
            <a:tailEnd len="med" w="med" type="none"/>
          </a:ln>
        </p:spPr>
      </p:cxnSp>
      <p:cxnSp>
        <p:nvCxnSpPr>
          <p:cNvPr id="901" name="Google Shape;901;p69"/>
          <p:cNvCxnSpPr/>
          <p:nvPr/>
        </p:nvCxnSpPr>
        <p:spPr>
          <a:xfrm>
            <a:off x="5532425" y="2785650"/>
            <a:ext cx="588300" cy="0"/>
          </a:xfrm>
          <a:prstGeom prst="straightConnector1">
            <a:avLst/>
          </a:prstGeom>
          <a:noFill/>
          <a:ln cap="flat" cmpd="sng" w="19050">
            <a:solidFill>
              <a:srgbClr val="FF0000"/>
            </a:solidFill>
            <a:prstDash val="solid"/>
            <a:round/>
            <a:headEnd len="med" w="med" type="none"/>
            <a:tailEnd len="med" w="med" type="none"/>
          </a:ln>
        </p:spPr>
      </p:cxnSp>
      <p:cxnSp>
        <p:nvCxnSpPr>
          <p:cNvPr id="902" name="Google Shape;902;p69"/>
          <p:cNvCxnSpPr/>
          <p:nvPr/>
        </p:nvCxnSpPr>
        <p:spPr>
          <a:xfrm>
            <a:off x="6247075" y="3407925"/>
            <a:ext cx="77700" cy="0"/>
          </a:xfrm>
          <a:prstGeom prst="straightConnector1">
            <a:avLst/>
          </a:prstGeom>
          <a:noFill/>
          <a:ln cap="flat" cmpd="sng" w="19050">
            <a:solidFill>
              <a:srgbClr val="FF0000"/>
            </a:solidFill>
            <a:prstDash val="solid"/>
            <a:round/>
            <a:headEnd len="med" w="med" type="none"/>
            <a:tailEnd len="med" w="med" type="none"/>
          </a:ln>
        </p:spPr>
      </p:cxnSp>
      <p:cxnSp>
        <p:nvCxnSpPr>
          <p:cNvPr id="903" name="Google Shape;903;p69"/>
          <p:cNvCxnSpPr/>
          <p:nvPr/>
        </p:nvCxnSpPr>
        <p:spPr>
          <a:xfrm>
            <a:off x="6368600" y="3510025"/>
            <a:ext cx="107100" cy="0"/>
          </a:xfrm>
          <a:prstGeom prst="straightConnector1">
            <a:avLst/>
          </a:prstGeom>
          <a:noFill/>
          <a:ln cap="flat" cmpd="sng" w="19050">
            <a:solidFill>
              <a:srgbClr val="FF0000"/>
            </a:solidFill>
            <a:prstDash val="solid"/>
            <a:round/>
            <a:headEnd len="med" w="med" type="none"/>
            <a:tailEnd len="med" w="med" type="none"/>
          </a:ln>
        </p:spPr>
      </p:cxnSp>
      <p:cxnSp>
        <p:nvCxnSpPr>
          <p:cNvPr id="904" name="Google Shape;904;p69"/>
          <p:cNvCxnSpPr/>
          <p:nvPr/>
        </p:nvCxnSpPr>
        <p:spPr>
          <a:xfrm>
            <a:off x="6558200" y="3616975"/>
            <a:ext cx="68100" cy="0"/>
          </a:xfrm>
          <a:prstGeom prst="straightConnector1">
            <a:avLst/>
          </a:prstGeom>
          <a:noFill/>
          <a:ln cap="flat" cmpd="sng" w="19050">
            <a:solidFill>
              <a:srgbClr val="FF0000"/>
            </a:solidFill>
            <a:prstDash val="solid"/>
            <a:round/>
            <a:headEnd len="med" w="med" type="none"/>
            <a:tailEnd len="med" w="med" type="none"/>
          </a:ln>
        </p:spPr>
      </p:cxnSp>
      <p:cxnSp>
        <p:nvCxnSpPr>
          <p:cNvPr id="905" name="Google Shape;905;p69"/>
          <p:cNvCxnSpPr/>
          <p:nvPr/>
        </p:nvCxnSpPr>
        <p:spPr>
          <a:xfrm>
            <a:off x="6684600" y="3719075"/>
            <a:ext cx="267300" cy="4800"/>
          </a:xfrm>
          <a:prstGeom prst="straightConnector1">
            <a:avLst/>
          </a:prstGeom>
          <a:noFill/>
          <a:ln cap="flat" cmpd="sng" w="19050">
            <a:solidFill>
              <a:srgbClr val="FF0000"/>
            </a:solidFill>
            <a:prstDash val="solid"/>
            <a:round/>
            <a:headEnd len="med" w="med" type="none"/>
            <a:tailEnd len="med" w="med" type="none"/>
          </a:ln>
        </p:spPr>
      </p:cxnSp>
      <p:cxnSp>
        <p:nvCxnSpPr>
          <p:cNvPr id="906" name="Google Shape;906;p69"/>
          <p:cNvCxnSpPr/>
          <p:nvPr/>
        </p:nvCxnSpPr>
        <p:spPr>
          <a:xfrm flipH="1" rot="10800000">
            <a:off x="6767250" y="3811500"/>
            <a:ext cx="311100" cy="4800"/>
          </a:xfrm>
          <a:prstGeom prst="straightConnector1">
            <a:avLst/>
          </a:prstGeom>
          <a:noFill/>
          <a:ln cap="flat" cmpd="sng" w="19050">
            <a:solidFill>
              <a:srgbClr val="FF0000"/>
            </a:solidFill>
            <a:prstDash val="solid"/>
            <a:round/>
            <a:headEnd len="med" w="med" type="none"/>
            <a:tailEnd len="med" w="med" type="none"/>
          </a:ln>
        </p:spPr>
      </p:cxnSp>
      <p:cxnSp>
        <p:nvCxnSpPr>
          <p:cNvPr id="907" name="Google Shape;907;p69"/>
          <p:cNvCxnSpPr/>
          <p:nvPr/>
        </p:nvCxnSpPr>
        <p:spPr>
          <a:xfrm flipH="1" rot="10800000">
            <a:off x="6626275" y="3913650"/>
            <a:ext cx="452100" cy="9600"/>
          </a:xfrm>
          <a:prstGeom prst="straightConnector1">
            <a:avLst/>
          </a:prstGeom>
          <a:noFill/>
          <a:ln cap="flat" cmpd="sng" w="19050">
            <a:solidFill>
              <a:srgbClr val="FF0000"/>
            </a:solidFill>
            <a:prstDash val="solid"/>
            <a:round/>
            <a:headEnd len="med" w="med" type="none"/>
            <a:tailEnd len="med" w="med" type="none"/>
          </a:ln>
        </p:spPr>
      </p:cxnSp>
      <p:cxnSp>
        <p:nvCxnSpPr>
          <p:cNvPr id="908" name="Google Shape;908;p69"/>
          <p:cNvCxnSpPr/>
          <p:nvPr/>
        </p:nvCxnSpPr>
        <p:spPr>
          <a:xfrm>
            <a:off x="7467300" y="4229525"/>
            <a:ext cx="174900" cy="4800"/>
          </a:xfrm>
          <a:prstGeom prst="straightConnector1">
            <a:avLst/>
          </a:prstGeom>
          <a:noFill/>
          <a:ln cap="flat" cmpd="sng" w="19050">
            <a:solidFill>
              <a:srgbClr val="FF0000"/>
            </a:solidFill>
            <a:prstDash val="solid"/>
            <a:round/>
            <a:headEnd len="med" w="med" type="none"/>
            <a:tailEnd len="med" w="med" type="none"/>
          </a:ln>
        </p:spPr>
      </p:cxnSp>
      <p:sp>
        <p:nvSpPr>
          <p:cNvPr id="909" name="Google Shape;909;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70"/>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Requirements	         Risks		      </a:t>
            </a:r>
            <a:r>
              <a:rPr lang="en" sz="1500">
                <a:solidFill>
                  <a:schemeClr val="dk1"/>
                </a:solidFill>
                <a:latin typeface="Roboto"/>
                <a:ea typeface="Roboto"/>
                <a:cs typeface="Roboto"/>
                <a:sym typeface="Roboto"/>
              </a:rPr>
              <a:t> </a:t>
            </a:r>
            <a:r>
              <a:rPr lang="en" sz="1500">
                <a:solidFill>
                  <a:srgbClr val="ADBDC3"/>
                </a:solidFill>
                <a:latin typeface="Roboto"/>
                <a:ea typeface="Roboto"/>
                <a:cs typeface="Roboto"/>
                <a:sym typeface="Roboto"/>
              </a:rPr>
              <a:t>V&amp;V		</a:t>
            </a:r>
            <a:r>
              <a:rPr lang="en" sz="1500">
                <a:solidFill>
                  <a:schemeClr val="dk1"/>
                </a:solidFill>
                <a:latin typeface="Roboto"/>
                <a:ea typeface="Roboto"/>
                <a:cs typeface="Roboto"/>
                <a:sym typeface="Roboto"/>
              </a:rPr>
              <a:t>Planning</a:t>
            </a:r>
            <a:endParaRPr sz="1500">
              <a:solidFill>
                <a:schemeClr val="dk1"/>
              </a:solidFill>
              <a:latin typeface="Roboto"/>
              <a:ea typeface="Roboto"/>
              <a:cs typeface="Roboto"/>
              <a:sym typeface="Roboto"/>
            </a:endParaRPr>
          </a:p>
        </p:txBody>
      </p:sp>
      <p:cxnSp>
        <p:nvCxnSpPr>
          <p:cNvPr id="915" name="Google Shape;915;p70"/>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916" name="Google Shape;916;p70"/>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917" name="Google Shape;917;p70"/>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918" name="Google Shape;918;p70"/>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919" name="Google Shape;919;p70"/>
          <p:cNvSpPr txBox="1"/>
          <p:nvPr>
            <p:ph type="title"/>
          </p:nvPr>
        </p:nvSpPr>
        <p:spPr>
          <a:xfrm>
            <a:off x="652950" y="4478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Cost Plan</a:t>
            </a:r>
            <a:endParaRPr/>
          </a:p>
        </p:txBody>
      </p:sp>
      <p:sp>
        <p:nvSpPr>
          <p:cNvPr id="920" name="Google Shape;920;p70"/>
          <p:cNvSpPr txBox="1"/>
          <p:nvPr>
            <p:ph idx="1" type="body"/>
          </p:nvPr>
        </p:nvSpPr>
        <p:spPr>
          <a:xfrm>
            <a:off x="387900" y="1489825"/>
            <a:ext cx="3761400" cy="30789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Optics components have been chosen</a:t>
            </a:r>
            <a:endParaRPr sz="1600"/>
          </a:p>
          <a:p>
            <a:pPr indent="-330200" lvl="0" marL="457200" rtl="0" algn="l">
              <a:spcBef>
                <a:spcPts val="0"/>
              </a:spcBef>
              <a:spcAft>
                <a:spcPts val="0"/>
              </a:spcAft>
              <a:buSzPts val="1600"/>
              <a:buChar char="●"/>
            </a:pPr>
            <a:r>
              <a:rPr lang="en" sz="1600"/>
              <a:t>Electronics Digikey order is being </a:t>
            </a:r>
            <a:r>
              <a:rPr lang="en" sz="1600"/>
              <a:t>consolidated, ready to order soon</a:t>
            </a:r>
            <a:endParaRPr sz="1600"/>
          </a:p>
          <a:p>
            <a:pPr indent="-330200" lvl="0" marL="457200" rtl="0" algn="l">
              <a:spcBef>
                <a:spcPts val="0"/>
              </a:spcBef>
              <a:spcAft>
                <a:spcPts val="0"/>
              </a:spcAft>
              <a:buSzPts val="1600"/>
              <a:buChar char="●"/>
            </a:pPr>
            <a:r>
              <a:rPr lang="en" sz="1600"/>
              <a:t>Current plan for structural materials is to buy extra even though there is plenty left over from previous years</a:t>
            </a:r>
            <a:endParaRPr sz="1600"/>
          </a:p>
          <a:p>
            <a:pPr indent="-330200" lvl="0" marL="457200" rtl="0" algn="l">
              <a:spcBef>
                <a:spcPts val="0"/>
              </a:spcBef>
              <a:spcAft>
                <a:spcPts val="0"/>
              </a:spcAft>
              <a:buSzPts val="1600"/>
              <a:buChar char="●"/>
            </a:pPr>
            <a:r>
              <a:rPr lang="en" sz="1600"/>
              <a:t>50</a:t>
            </a:r>
            <a:r>
              <a:rPr lang="en" sz="1600"/>
              <a:t>% margin added for shipping where applicable</a:t>
            </a:r>
            <a:endParaRPr sz="1600"/>
          </a:p>
        </p:txBody>
      </p:sp>
      <p:sp>
        <p:nvSpPr>
          <p:cNvPr id="921" name="Google Shape;921;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22" name="Google Shape;922;p70" title="Chart"/>
          <p:cNvPicPr preferRelativeResize="0"/>
          <p:nvPr/>
        </p:nvPicPr>
        <p:blipFill>
          <a:blip r:embed="rId3">
            <a:alphaModFix/>
          </a:blip>
          <a:stretch>
            <a:fillRect/>
          </a:stretch>
        </p:blipFill>
        <p:spPr>
          <a:xfrm>
            <a:off x="4244675" y="0"/>
            <a:ext cx="4227771" cy="2614175"/>
          </a:xfrm>
          <a:prstGeom prst="rect">
            <a:avLst/>
          </a:prstGeom>
          <a:noFill/>
          <a:ln>
            <a:noFill/>
          </a:ln>
        </p:spPr>
      </p:pic>
      <p:graphicFrame>
        <p:nvGraphicFramePr>
          <p:cNvPr id="923" name="Google Shape;923;p70"/>
          <p:cNvGraphicFramePr/>
          <p:nvPr/>
        </p:nvGraphicFramePr>
        <p:xfrm>
          <a:off x="5177075" y="2614175"/>
          <a:ext cx="3000000" cy="3000000"/>
        </p:xfrm>
        <a:graphic>
          <a:graphicData uri="http://schemas.openxmlformats.org/drawingml/2006/table">
            <a:tbl>
              <a:tblPr>
                <a:noFill/>
                <a:tableStyleId>{A4135C71-2328-4CD7-8DED-20CCBD33EA90}</a:tableStyleId>
              </a:tblPr>
              <a:tblGrid>
                <a:gridCol w="1609725"/>
                <a:gridCol w="952500"/>
              </a:tblGrid>
              <a:tr h="209550">
                <a:tc>
                  <a:txBody>
                    <a:bodyPr/>
                    <a:lstStyle/>
                    <a:p>
                      <a:pPr indent="0" lvl="0" marL="0" rtl="0" algn="l">
                        <a:lnSpc>
                          <a:spcPct val="115000"/>
                        </a:lnSpc>
                        <a:spcBef>
                          <a:spcPts val="0"/>
                        </a:spcBef>
                        <a:spcAft>
                          <a:spcPts val="0"/>
                        </a:spcAft>
                        <a:buNone/>
                      </a:pPr>
                      <a:r>
                        <a:rPr lang="en">
                          <a:solidFill>
                            <a:schemeClr val="dk1"/>
                          </a:solidFill>
                        </a:rPr>
                        <a:t>Management</a:t>
                      </a:r>
                      <a:endParaRPr>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solidFill>
                            <a:schemeClr val="dk1"/>
                          </a:solidFill>
                        </a:rPr>
                        <a:t>$275</a:t>
                      </a:r>
                      <a:endParaRPr>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lang="en">
                          <a:solidFill>
                            <a:schemeClr val="dk1"/>
                          </a:solidFill>
                        </a:rPr>
                        <a:t>Optics</a:t>
                      </a:r>
                      <a:endParaRPr>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solidFill>
                            <a:schemeClr val="dk1"/>
                          </a:solidFill>
                        </a:rPr>
                        <a:t>$1,077</a:t>
                      </a:r>
                      <a:endParaRPr>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lang="en">
                          <a:solidFill>
                            <a:schemeClr val="dk1"/>
                          </a:solidFill>
                        </a:rPr>
                        <a:t>Electronics</a:t>
                      </a:r>
                      <a:endParaRPr>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solidFill>
                            <a:schemeClr val="dk1"/>
                          </a:solidFill>
                        </a:rPr>
                        <a:t>$480</a:t>
                      </a:r>
                      <a:endParaRPr>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lang="en">
                          <a:solidFill>
                            <a:schemeClr val="dk1"/>
                          </a:solidFill>
                        </a:rPr>
                        <a:t>Structures</a:t>
                      </a:r>
                      <a:endParaRPr>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solidFill>
                            <a:schemeClr val="dk1"/>
                          </a:solidFill>
                        </a:rPr>
                        <a:t>$1,440</a:t>
                      </a:r>
                      <a:endParaRPr>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lang="en">
                          <a:solidFill>
                            <a:schemeClr val="dk1"/>
                          </a:solidFill>
                        </a:rPr>
                        <a:t>Manufacturing &amp; Testing</a:t>
                      </a:r>
                      <a:endParaRPr>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solidFill>
                            <a:schemeClr val="dk1"/>
                          </a:solidFill>
                        </a:rPr>
                        <a:t>$300</a:t>
                      </a:r>
                      <a:endParaRPr>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lang="en">
                          <a:solidFill>
                            <a:schemeClr val="dk1"/>
                          </a:solidFill>
                        </a:rPr>
                        <a:t>Unallocated</a:t>
                      </a:r>
                      <a:endParaRPr>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solidFill>
                            <a:schemeClr val="dk1"/>
                          </a:solidFill>
                        </a:rPr>
                        <a:t>$2,868</a:t>
                      </a:r>
                      <a:endParaRPr>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924" name="Google Shape;924;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71"/>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Questions?</a:t>
            </a:r>
            <a:endParaRPr/>
          </a:p>
        </p:txBody>
      </p:sp>
      <p:sp>
        <p:nvSpPr>
          <p:cNvPr id="930" name="Google Shape;930;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8"/>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a:t>
            </a:r>
            <a:r>
              <a:rPr lang="en" sz="1500">
                <a:solidFill>
                  <a:srgbClr val="ADBDC3"/>
                </a:solidFill>
                <a:latin typeface="Roboto"/>
                <a:ea typeface="Roboto"/>
                <a:cs typeface="Roboto"/>
                <a:sym typeface="Roboto"/>
              </a:rPr>
              <a:t>Requirements	         Risks		       V&amp;V		Planning</a:t>
            </a:r>
            <a:endParaRPr sz="1500">
              <a:solidFill>
                <a:srgbClr val="ADBDC3"/>
              </a:solidFill>
              <a:latin typeface="Roboto"/>
              <a:ea typeface="Roboto"/>
              <a:cs typeface="Roboto"/>
              <a:sym typeface="Roboto"/>
            </a:endParaRPr>
          </a:p>
        </p:txBody>
      </p:sp>
      <p:cxnSp>
        <p:nvCxnSpPr>
          <p:cNvPr id="119" name="Google Shape;119;p18"/>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20" name="Google Shape;120;p18"/>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21" name="Google Shape;121;p18"/>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22" name="Google Shape;122;p18"/>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123" name="Google Shape;123;p1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NanoSAM III Goals From the Customer</a:t>
            </a:r>
            <a:endParaRPr/>
          </a:p>
        </p:txBody>
      </p:sp>
      <p:sp>
        <p:nvSpPr>
          <p:cNvPr id="124" name="Google Shape;124;p18"/>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Iterate on the NanoSAM II design</a:t>
            </a:r>
            <a:endParaRPr/>
          </a:p>
          <a:p>
            <a:pPr indent="-342900" lvl="0" marL="457200" rtl="0" algn="l">
              <a:spcBef>
                <a:spcPts val="0"/>
              </a:spcBef>
              <a:spcAft>
                <a:spcPts val="0"/>
              </a:spcAft>
              <a:buSzPts val="1800"/>
              <a:buChar char="●"/>
            </a:pPr>
            <a:r>
              <a:rPr lang="en"/>
              <a:t>Keep 0.5U size</a:t>
            </a:r>
            <a:endParaRPr/>
          </a:p>
          <a:p>
            <a:pPr indent="-342900" lvl="0" marL="457200" rtl="0" algn="l">
              <a:spcBef>
                <a:spcPts val="0"/>
              </a:spcBef>
              <a:spcAft>
                <a:spcPts val="0"/>
              </a:spcAft>
              <a:buSzPts val="1800"/>
              <a:buChar char="●"/>
            </a:pPr>
            <a:r>
              <a:rPr lang="en"/>
              <a:t>Correct white wire fixes from NanoSAM II electronics board</a:t>
            </a:r>
            <a:endParaRPr/>
          </a:p>
          <a:p>
            <a:pPr indent="-342900" lvl="0" marL="457200" rtl="0" algn="l">
              <a:spcBef>
                <a:spcPts val="0"/>
              </a:spcBef>
              <a:spcAft>
                <a:spcPts val="0"/>
              </a:spcAft>
              <a:buSzPts val="1800"/>
              <a:buChar char="●"/>
            </a:pPr>
            <a:r>
              <a:rPr lang="en"/>
              <a:t>Achieve optical alignment</a:t>
            </a:r>
            <a:endParaRPr/>
          </a:p>
          <a:p>
            <a:pPr indent="-342900" lvl="0" marL="457200" rtl="0" algn="l">
              <a:spcBef>
                <a:spcPts val="0"/>
              </a:spcBef>
              <a:spcAft>
                <a:spcPts val="0"/>
              </a:spcAft>
              <a:buSzPts val="1800"/>
              <a:buChar char="●"/>
            </a:pPr>
            <a:r>
              <a:rPr lang="en"/>
              <a:t>Survive launch simulation vibration tests</a:t>
            </a:r>
            <a:endParaRPr/>
          </a:p>
        </p:txBody>
      </p:sp>
      <p:sp>
        <p:nvSpPr>
          <p:cNvPr id="125" name="Google Shape;125;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26" name="Google Shape;12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72"/>
          <p:cNvSpPr txBox="1"/>
          <p:nvPr>
            <p:ph type="title"/>
          </p:nvPr>
        </p:nvSpPr>
        <p:spPr>
          <a:xfrm>
            <a:off x="702400" y="4681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References</a:t>
            </a:r>
            <a:endParaRPr/>
          </a:p>
        </p:txBody>
      </p:sp>
      <p:sp>
        <p:nvSpPr>
          <p:cNvPr id="936" name="Google Shape;936;p72"/>
          <p:cNvSpPr txBox="1"/>
          <p:nvPr>
            <p:ph idx="1" type="body"/>
          </p:nvPr>
        </p:nvSpPr>
        <p:spPr>
          <a:xfrm>
            <a:off x="387900" y="1489825"/>
            <a:ext cx="8368200" cy="3330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t>[1] </a:t>
            </a:r>
            <a:r>
              <a:rPr lang="en" sz="1000">
                <a:latin typeface="Arial"/>
                <a:ea typeface="Arial"/>
                <a:cs typeface="Arial"/>
                <a:sym typeface="Arial"/>
              </a:rPr>
              <a:t>NASA. (2017). Payload Vibroacoustic Test Criteria. </a:t>
            </a:r>
            <a:r>
              <a:rPr i="1" lang="en" sz="1000">
                <a:latin typeface="Arial"/>
                <a:ea typeface="Arial"/>
                <a:cs typeface="Arial"/>
                <a:sym typeface="Arial"/>
              </a:rPr>
              <a:t>NASA Technical Standard-7001B</a:t>
            </a:r>
            <a:r>
              <a:rPr lang="en" sz="1000">
                <a:latin typeface="Arial"/>
                <a:ea typeface="Arial"/>
                <a:cs typeface="Arial"/>
                <a:sym typeface="Arial"/>
              </a:rPr>
              <a:t>.</a:t>
            </a:r>
            <a:endParaRPr sz="1000">
              <a:latin typeface="Arial"/>
              <a:ea typeface="Arial"/>
              <a:cs typeface="Arial"/>
              <a:sym typeface="Arial"/>
            </a:endParaRPr>
          </a:p>
          <a:p>
            <a:pPr indent="0" lvl="0" marL="0" rtl="0" algn="l">
              <a:lnSpc>
                <a:spcPct val="115000"/>
              </a:lnSpc>
              <a:spcBef>
                <a:spcPts val="0"/>
              </a:spcBef>
              <a:spcAft>
                <a:spcPts val="0"/>
              </a:spcAft>
              <a:buNone/>
            </a:pPr>
            <a:r>
              <a:rPr lang="en" sz="1000"/>
              <a:t>[2] </a:t>
            </a:r>
            <a:r>
              <a:rPr lang="en" sz="1000">
                <a:latin typeface="Arial"/>
                <a:ea typeface="Arial"/>
                <a:cs typeface="Arial"/>
                <a:sym typeface="Arial"/>
              </a:rPr>
              <a:t>Damadeo, R., Leckey, J., Obland, M., &amp; Hill, C. (n.d.). </a:t>
            </a:r>
            <a:r>
              <a:rPr i="1" lang="en" sz="1000">
                <a:latin typeface="Arial"/>
                <a:ea typeface="Arial"/>
                <a:cs typeface="Arial"/>
                <a:sym typeface="Arial"/>
              </a:rPr>
              <a:t>The Stratospheric Aerosol and Gas Experiment (SAGE) IV Pathfinder - NASA Technical Reports Server (NTRS)</a:t>
            </a:r>
            <a:r>
              <a:rPr lang="en" sz="1000">
                <a:latin typeface="Arial"/>
                <a:ea typeface="Arial"/>
                <a:cs typeface="Arial"/>
                <a:sym typeface="Arial"/>
              </a:rPr>
              <a:t>. NASA. Retrieved November 29, 2021, from https://ntrs.nasa.gov/citations/20205011684. </a:t>
            </a:r>
            <a:endParaRPr sz="1000">
              <a:latin typeface="Arial"/>
              <a:ea typeface="Arial"/>
              <a:cs typeface="Arial"/>
              <a:sym typeface="Arial"/>
            </a:endParaRPr>
          </a:p>
          <a:p>
            <a:pPr indent="0" lvl="0" marL="0" rtl="0" algn="l">
              <a:lnSpc>
                <a:spcPct val="115000"/>
              </a:lnSpc>
              <a:spcBef>
                <a:spcPts val="0"/>
              </a:spcBef>
              <a:spcAft>
                <a:spcPts val="0"/>
              </a:spcAft>
              <a:buNone/>
            </a:pPr>
            <a:r>
              <a:rPr lang="en" sz="1000"/>
              <a:t>[3] </a:t>
            </a:r>
            <a:r>
              <a:rPr lang="en" sz="1000">
                <a:latin typeface="Arial"/>
                <a:ea typeface="Arial"/>
                <a:cs typeface="Arial"/>
                <a:sym typeface="Arial"/>
              </a:rPr>
              <a:t>Tang, H. M., et. al. (2020). (rep.). </a:t>
            </a:r>
            <a:r>
              <a:rPr i="1" lang="en" sz="1000">
                <a:latin typeface="Arial"/>
                <a:ea typeface="Arial"/>
                <a:cs typeface="Arial"/>
                <a:sym typeface="Arial"/>
              </a:rPr>
              <a:t>NanoSAM - Project Final Report</a:t>
            </a:r>
            <a:r>
              <a:rPr lang="en" sz="1000">
                <a:latin typeface="Arial"/>
                <a:ea typeface="Arial"/>
                <a:cs typeface="Arial"/>
                <a:sym typeface="Arial"/>
              </a:rPr>
              <a:t>. Boulder, CO. </a:t>
            </a:r>
            <a:endParaRPr sz="1000">
              <a:latin typeface="Arial"/>
              <a:ea typeface="Arial"/>
              <a:cs typeface="Arial"/>
              <a:sym typeface="Arial"/>
            </a:endParaRPr>
          </a:p>
          <a:p>
            <a:pPr indent="0" lvl="0" marL="0" rtl="0" algn="l">
              <a:lnSpc>
                <a:spcPct val="115000"/>
              </a:lnSpc>
              <a:spcBef>
                <a:spcPts val="0"/>
              </a:spcBef>
              <a:spcAft>
                <a:spcPts val="0"/>
              </a:spcAft>
              <a:buNone/>
            </a:pPr>
            <a:r>
              <a:rPr lang="en" sz="1000">
                <a:latin typeface="Arial"/>
                <a:ea typeface="Arial"/>
                <a:cs typeface="Arial"/>
                <a:sym typeface="Arial"/>
              </a:rPr>
              <a:t>[4] Ghosh, S. (2011, September 1). </a:t>
            </a:r>
            <a:r>
              <a:rPr i="1" lang="en" sz="1000">
                <a:latin typeface="Arial"/>
                <a:ea typeface="Arial"/>
                <a:cs typeface="Arial"/>
                <a:sym typeface="Arial"/>
              </a:rPr>
              <a:t>Static and kinetic coefficient of friction reference table for COF values of common materials</a:t>
            </a:r>
            <a:r>
              <a:rPr lang="en" sz="1000">
                <a:latin typeface="Arial"/>
                <a:ea typeface="Arial"/>
                <a:cs typeface="Arial"/>
                <a:sym typeface="Arial"/>
              </a:rPr>
              <a:t>. mechGuru. Retrieved November 29, 2021, from https://mechguru.com/machine-design/typical-coefficient-of-friction-values-for-common-materials/.</a:t>
            </a:r>
            <a:r>
              <a:rPr lang="en" sz="1000">
                <a:solidFill>
                  <a:srgbClr val="000000"/>
                </a:solidFill>
                <a:latin typeface="Arial"/>
                <a:ea typeface="Arial"/>
                <a:cs typeface="Arial"/>
                <a:sym typeface="Arial"/>
              </a:rPr>
              <a:t>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000">
                <a:latin typeface="Arial"/>
                <a:ea typeface="Arial"/>
                <a:cs typeface="Arial"/>
                <a:sym typeface="Arial"/>
              </a:rPr>
              <a:t>[5] </a:t>
            </a:r>
            <a:r>
              <a:rPr i="1" lang="en" sz="1000">
                <a:latin typeface="Arial"/>
                <a:ea typeface="Arial"/>
                <a:cs typeface="Arial"/>
                <a:sym typeface="Arial"/>
              </a:rPr>
              <a:t>Calculate torque to tighten bolts</a:t>
            </a:r>
            <a:r>
              <a:rPr lang="en" sz="1000">
                <a:latin typeface="Arial"/>
                <a:ea typeface="Arial"/>
                <a:cs typeface="Arial"/>
                <a:sym typeface="Arial"/>
              </a:rPr>
              <a:t>. American Belleville. (2021, June 3). Retrieved November 29, 2021, from https://americanbelleville.com/blog/calculate-bolt-torque/.</a:t>
            </a:r>
            <a:r>
              <a:rPr lang="en" sz="1000">
                <a:solidFill>
                  <a:srgbClr val="000000"/>
                </a:solidFill>
                <a:latin typeface="Arial"/>
                <a:ea typeface="Arial"/>
                <a:cs typeface="Arial"/>
                <a:sym typeface="Arial"/>
              </a:rPr>
              <a:t>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000">
                <a:latin typeface="Arial"/>
                <a:ea typeface="Arial"/>
                <a:cs typeface="Arial"/>
                <a:sym typeface="Arial"/>
              </a:rPr>
              <a:t>[6] Brown et al., "Guideline for Bolted Joint Design and Analysis: Version 1.0," Sandia Report SAND2008- 0371, Sandia National Laboratories, 2008.</a:t>
            </a:r>
            <a:endParaRPr sz="1000">
              <a:latin typeface="Arial"/>
              <a:ea typeface="Arial"/>
              <a:cs typeface="Arial"/>
              <a:sym typeface="Arial"/>
            </a:endParaRPr>
          </a:p>
          <a:p>
            <a:pPr indent="0" lvl="0" marL="0" rtl="0" algn="l">
              <a:lnSpc>
                <a:spcPct val="115000"/>
              </a:lnSpc>
              <a:spcBef>
                <a:spcPts val="0"/>
              </a:spcBef>
              <a:spcAft>
                <a:spcPts val="0"/>
              </a:spcAft>
              <a:buNone/>
            </a:pPr>
            <a:r>
              <a:rPr lang="en" sz="1000">
                <a:latin typeface="Arial"/>
                <a:ea typeface="Arial"/>
                <a:cs typeface="Arial"/>
                <a:sym typeface="Arial"/>
              </a:rPr>
              <a:t>[7] Abbott, Richard. Analysis and Design of Composite and Metallic Flight Vehicle Structures 2nd Edition, 2017</a:t>
            </a:r>
            <a:endParaRPr sz="1000">
              <a:latin typeface="Arial"/>
              <a:ea typeface="Arial"/>
              <a:cs typeface="Arial"/>
              <a:sym typeface="Arial"/>
            </a:endParaRPr>
          </a:p>
          <a:p>
            <a:pPr indent="0" lvl="0" marL="0" rtl="0" algn="l">
              <a:lnSpc>
                <a:spcPct val="115000"/>
              </a:lnSpc>
              <a:spcBef>
                <a:spcPts val="0"/>
              </a:spcBef>
              <a:spcAft>
                <a:spcPts val="0"/>
              </a:spcAft>
              <a:buNone/>
            </a:pPr>
            <a:r>
              <a:rPr lang="en" sz="1000">
                <a:latin typeface="Arial"/>
                <a:ea typeface="Arial"/>
                <a:cs typeface="Arial"/>
                <a:sym typeface="Arial"/>
              </a:rPr>
              <a:t>[8] Analog Technologies “LT3093</a:t>
            </a:r>
            <a:endParaRPr sz="1000">
              <a:latin typeface="Arial"/>
              <a:ea typeface="Arial"/>
              <a:cs typeface="Arial"/>
              <a:sym typeface="Arial"/>
            </a:endParaRPr>
          </a:p>
          <a:p>
            <a:pPr indent="0" lvl="0" marL="0" rtl="0" algn="l">
              <a:lnSpc>
                <a:spcPct val="115000"/>
              </a:lnSpc>
              <a:spcBef>
                <a:spcPts val="0"/>
              </a:spcBef>
              <a:spcAft>
                <a:spcPts val="0"/>
              </a:spcAft>
              <a:buNone/>
            </a:pPr>
            <a:r>
              <a:rPr lang="en" sz="1000">
                <a:latin typeface="Arial"/>
                <a:ea typeface="Arial"/>
                <a:cs typeface="Arial"/>
                <a:sym typeface="Arial"/>
              </a:rPr>
              <a:t>[9] Analog Technologies “LT8650s”</a:t>
            </a:r>
            <a:endParaRPr sz="1000">
              <a:latin typeface="Arial"/>
              <a:ea typeface="Arial"/>
              <a:cs typeface="Arial"/>
              <a:sym typeface="Arial"/>
            </a:endParaRPr>
          </a:p>
          <a:p>
            <a:pPr indent="0" lvl="0" marL="0" rtl="0" algn="l">
              <a:lnSpc>
                <a:spcPct val="115000"/>
              </a:lnSpc>
              <a:spcBef>
                <a:spcPts val="0"/>
              </a:spcBef>
              <a:spcAft>
                <a:spcPts val="0"/>
              </a:spcAft>
              <a:buNone/>
            </a:pPr>
            <a:r>
              <a:rPr lang="en" sz="1000">
                <a:latin typeface="Arial"/>
                <a:ea typeface="Arial"/>
                <a:cs typeface="Arial"/>
                <a:sym typeface="Arial"/>
              </a:rPr>
              <a:t>[10] Analog Technologies “LT1617”</a:t>
            </a:r>
            <a:endParaRPr sz="1000">
              <a:latin typeface="Arial"/>
              <a:ea typeface="Arial"/>
              <a:cs typeface="Arial"/>
              <a:sym typeface="Arial"/>
            </a:endParaRPr>
          </a:p>
          <a:p>
            <a:pPr indent="0" lvl="0" marL="0" rtl="0" algn="l">
              <a:lnSpc>
                <a:spcPct val="115000"/>
              </a:lnSpc>
              <a:spcBef>
                <a:spcPts val="0"/>
              </a:spcBef>
              <a:spcAft>
                <a:spcPts val="0"/>
              </a:spcAft>
              <a:buNone/>
            </a:pPr>
            <a:r>
              <a:rPr lang="en" sz="1000">
                <a:latin typeface="Arial"/>
                <a:ea typeface="Arial"/>
                <a:cs typeface="Arial"/>
                <a:sym typeface="Arial"/>
              </a:rPr>
              <a:t>[11] Analog Technologies “LT3260”</a:t>
            </a:r>
            <a:endParaRPr sz="1000">
              <a:latin typeface="Arial"/>
              <a:ea typeface="Arial"/>
              <a:cs typeface="Arial"/>
              <a:sym typeface="Arial"/>
            </a:endParaRPr>
          </a:p>
          <a:p>
            <a:pPr indent="0" lvl="0" marL="0" rtl="0" algn="l">
              <a:lnSpc>
                <a:spcPct val="115000"/>
              </a:lnSpc>
              <a:spcBef>
                <a:spcPts val="0"/>
              </a:spcBef>
              <a:spcAft>
                <a:spcPts val="0"/>
              </a:spcAft>
              <a:buNone/>
            </a:pPr>
            <a:r>
              <a:rPr lang="en" sz="1000">
                <a:latin typeface="Arial"/>
                <a:ea typeface="Arial"/>
                <a:cs typeface="Arial"/>
                <a:sym typeface="Arial"/>
              </a:rPr>
              <a:t>[12] Analog Technologies “DN507”</a:t>
            </a:r>
            <a:endParaRPr sz="1000">
              <a:latin typeface="Arial"/>
              <a:ea typeface="Arial"/>
              <a:cs typeface="Arial"/>
              <a:sym typeface="Arial"/>
            </a:endParaRPr>
          </a:p>
          <a:p>
            <a:pPr indent="0" lvl="0" marL="0" rtl="0" algn="l">
              <a:spcBef>
                <a:spcPts val="0"/>
              </a:spcBef>
              <a:spcAft>
                <a:spcPts val="0"/>
              </a:spcAft>
              <a:buNone/>
            </a:pPr>
            <a:r>
              <a:rPr lang="en" sz="1000">
                <a:latin typeface="Arial"/>
                <a:ea typeface="Arial"/>
                <a:cs typeface="Arial"/>
                <a:sym typeface="Arial"/>
              </a:rPr>
              <a:t>[13] Analog Technologies “LT1529”</a:t>
            </a:r>
            <a:endParaRPr sz="1000">
              <a:latin typeface="Arial"/>
              <a:ea typeface="Arial"/>
              <a:cs typeface="Arial"/>
              <a:sym typeface="Arial"/>
            </a:endParaRPr>
          </a:p>
          <a:p>
            <a:pPr indent="0" lvl="0" marL="0" rtl="0" algn="l">
              <a:lnSpc>
                <a:spcPct val="115000"/>
              </a:lnSpc>
              <a:spcBef>
                <a:spcPts val="0"/>
              </a:spcBef>
              <a:spcAft>
                <a:spcPts val="0"/>
              </a:spcAft>
              <a:buNone/>
            </a:pPr>
            <a:r>
              <a:t/>
            </a:r>
            <a:endParaRPr sz="1000">
              <a:latin typeface="Arial"/>
              <a:ea typeface="Arial"/>
              <a:cs typeface="Arial"/>
              <a:sym typeface="Arial"/>
            </a:endParaRPr>
          </a:p>
          <a:p>
            <a:pPr indent="0" lvl="0" marL="0" rtl="0" algn="l">
              <a:lnSpc>
                <a:spcPct val="115000"/>
              </a:lnSpc>
              <a:spcBef>
                <a:spcPts val="0"/>
              </a:spcBef>
              <a:spcAft>
                <a:spcPts val="0"/>
              </a:spcAft>
              <a:buNone/>
            </a:pPr>
            <a:r>
              <a:t/>
            </a:r>
            <a:endParaRPr sz="1000">
              <a:latin typeface="Arial"/>
              <a:ea typeface="Arial"/>
              <a:cs typeface="Arial"/>
              <a:sym typeface="Arial"/>
            </a:endParaRPr>
          </a:p>
        </p:txBody>
      </p:sp>
      <p:sp>
        <p:nvSpPr>
          <p:cNvPr id="937" name="Google Shape;937;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73"/>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Backup Slides</a:t>
            </a:r>
            <a:endParaRPr/>
          </a:p>
        </p:txBody>
      </p:sp>
      <p:sp>
        <p:nvSpPr>
          <p:cNvPr id="943" name="Google Shape;943;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74"/>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Management</a:t>
            </a:r>
            <a:endParaRPr/>
          </a:p>
        </p:txBody>
      </p:sp>
      <p:sp>
        <p:nvSpPr>
          <p:cNvPr id="949" name="Google Shape;949;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7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Org Chart</a:t>
            </a:r>
            <a:endParaRPr/>
          </a:p>
        </p:txBody>
      </p:sp>
      <p:sp>
        <p:nvSpPr>
          <p:cNvPr id="955" name="Google Shape;955;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56" name="Google Shape;956;p75"/>
          <p:cNvPicPr preferRelativeResize="0"/>
          <p:nvPr/>
        </p:nvPicPr>
        <p:blipFill>
          <a:blip r:embed="rId3">
            <a:alphaModFix/>
          </a:blip>
          <a:stretch>
            <a:fillRect/>
          </a:stretch>
        </p:blipFill>
        <p:spPr>
          <a:xfrm>
            <a:off x="889650" y="1144125"/>
            <a:ext cx="7705523" cy="378527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7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Gantt Chart - Ongoing Work</a:t>
            </a:r>
            <a:endParaRPr/>
          </a:p>
        </p:txBody>
      </p:sp>
      <p:sp>
        <p:nvSpPr>
          <p:cNvPr id="962" name="Google Shape;962;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63" name="Google Shape;963;p76"/>
          <p:cNvPicPr preferRelativeResize="0"/>
          <p:nvPr/>
        </p:nvPicPr>
        <p:blipFill>
          <a:blip r:embed="rId3">
            <a:alphaModFix/>
          </a:blip>
          <a:stretch>
            <a:fillRect/>
          </a:stretch>
        </p:blipFill>
        <p:spPr>
          <a:xfrm>
            <a:off x="152400" y="1296525"/>
            <a:ext cx="8839198" cy="1998110"/>
          </a:xfrm>
          <a:prstGeom prst="rect">
            <a:avLst/>
          </a:prstGeom>
          <a:noFill/>
          <a:ln>
            <a:noFill/>
          </a:ln>
        </p:spPr>
      </p:pic>
      <p:cxnSp>
        <p:nvCxnSpPr>
          <p:cNvPr id="964" name="Google Shape;964;p76"/>
          <p:cNvCxnSpPr/>
          <p:nvPr/>
        </p:nvCxnSpPr>
        <p:spPr>
          <a:xfrm flipH="1" rot="10800000">
            <a:off x="4895550" y="2275325"/>
            <a:ext cx="1614000" cy="9600"/>
          </a:xfrm>
          <a:prstGeom prst="straightConnector1">
            <a:avLst/>
          </a:prstGeom>
          <a:noFill/>
          <a:ln cap="flat" cmpd="sng" w="19050">
            <a:solidFill>
              <a:srgbClr val="FF0000"/>
            </a:solidFill>
            <a:prstDash val="solid"/>
            <a:round/>
            <a:headEnd len="med" w="med" type="none"/>
            <a:tailEnd len="med" w="med" type="none"/>
          </a:ln>
        </p:spPr>
      </p:cxnSp>
      <p:sp>
        <p:nvSpPr>
          <p:cNvPr id="965" name="Google Shape;965;p76"/>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Project Description</a:t>
            </a:r>
            <a:r>
              <a:rPr lang="en" sz="1500">
                <a:solidFill>
                  <a:srgbClr val="002F4A"/>
                </a:solidFill>
                <a:latin typeface="Roboto"/>
                <a:ea typeface="Roboto"/>
                <a:cs typeface="Roboto"/>
                <a:sym typeface="Roboto"/>
              </a:rPr>
              <a:t> 		</a:t>
            </a:r>
            <a:r>
              <a:rPr lang="en" sz="1500">
                <a:solidFill>
                  <a:schemeClr val="dk1"/>
                </a:solidFill>
                <a:latin typeface="Roboto"/>
                <a:ea typeface="Roboto"/>
                <a:cs typeface="Roboto"/>
                <a:sym typeface="Roboto"/>
              </a:rPr>
              <a:t>Baseline  Design </a:t>
            </a:r>
            <a:r>
              <a:rPr lang="en" sz="1500">
                <a:solidFill>
                  <a:srgbClr val="ADBDC3"/>
                </a:solidFill>
                <a:latin typeface="Roboto"/>
                <a:ea typeface="Roboto"/>
                <a:cs typeface="Roboto"/>
                <a:sym typeface="Roboto"/>
              </a:rPr>
              <a:t>	          Feasibility    	          Design Summary</a:t>
            </a:r>
            <a:endParaRPr sz="1500">
              <a:solidFill>
                <a:srgbClr val="ADBDC3"/>
              </a:solidFill>
              <a:latin typeface="Roboto"/>
              <a:ea typeface="Roboto"/>
              <a:cs typeface="Roboto"/>
              <a:sym typeface="Roboto"/>
            </a:endParaRPr>
          </a:p>
        </p:txBody>
      </p:sp>
      <p:sp>
        <p:nvSpPr>
          <p:cNvPr id="966" name="Google Shape;966;p76"/>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Requirements		Risks			V&amp;V			Planning</a:t>
            </a:r>
            <a:endParaRPr sz="1500">
              <a:solidFill>
                <a:srgbClr val="ADBDC3"/>
              </a:solidFill>
              <a:latin typeface="Roboto"/>
              <a:ea typeface="Roboto"/>
              <a:cs typeface="Roboto"/>
              <a:sym typeface="Roboto"/>
            </a:endParaRPr>
          </a:p>
        </p:txBody>
      </p:sp>
      <p:sp>
        <p:nvSpPr>
          <p:cNvPr id="967" name="Google Shape;967;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7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Gantt Chart - Manufacturing Phase</a:t>
            </a:r>
            <a:endParaRPr/>
          </a:p>
        </p:txBody>
      </p:sp>
      <p:sp>
        <p:nvSpPr>
          <p:cNvPr id="973" name="Google Shape;973;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74" name="Google Shape;974;p77"/>
          <p:cNvPicPr preferRelativeResize="0"/>
          <p:nvPr/>
        </p:nvPicPr>
        <p:blipFill>
          <a:blip r:embed="rId3">
            <a:alphaModFix/>
          </a:blip>
          <a:stretch>
            <a:fillRect/>
          </a:stretch>
        </p:blipFill>
        <p:spPr>
          <a:xfrm>
            <a:off x="152400" y="1296525"/>
            <a:ext cx="8839199" cy="2049063"/>
          </a:xfrm>
          <a:prstGeom prst="rect">
            <a:avLst/>
          </a:prstGeom>
          <a:noFill/>
          <a:ln>
            <a:noFill/>
          </a:ln>
        </p:spPr>
      </p:pic>
      <p:cxnSp>
        <p:nvCxnSpPr>
          <p:cNvPr id="975" name="Google Shape;975;p77"/>
          <p:cNvCxnSpPr/>
          <p:nvPr/>
        </p:nvCxnSpPr>
        <p:spPr>
          <a:xfrm flipH="1" rot="10800000">
            <a:off x="4803200" y="2221775"/>
            <a:ext cx="408300" cy="4800"/>
          </a:xfrm>
          <a:prstGeom prst="straightConnector1">
            <a:avLst/>
          </a:prstGeom>
          <a:noFill/>
          <a:ln cap="flat" cmpd="sng" w="19050">
            <a:solidFill>
              <a:srgbClr val="FF0000"/>
            </a:solidFill>
            <a:prstDash val="solid"/>
            <a:round/>
            <a:headEnd len="med" w="med" type="none"/>
            <a:tailEnd len="med" w="med" type="none"/>
          </a:ln>
        </p:spPr>
      </p:cxnSp>
      <p:cxnSp>
        <p:nvCxnSpPr>
          <p:cNvPr id="976" name="Google Shape;976;p77"/>
          <p:cNvCxnSpPr/>
          <p:nvPr/>
        </p:nvCxnSpPr>
        <p:spPr>
          <a:xfrm>
            <a:off x="6849900" y="2343250"/>
            <a:ext cx="1249500" cy="4800"/>
          </a:xfrm>
          <a:prstGeom prst="straightConnector1">
            <a:avLst/>
          </a:prstGeom>
          <a:noFill/>
          <a:ln cap="flat" cmpd="sng" w="19050">
            <a:solidFill>
              <a:srgbClr val="FF0000"/>
            </a:solidFill>
            <a:prstDash val="solid"/>
            <a:round/>
            <a:headEnd len="med" w="med" type="none"/>
            <a:tailEnd len="med" w="med" type="none"/>
          </a:ln>
        </p:spPr>
      </p:cxnSp>
      <p:cxnSp>
        <p:nvCxnSpPr>
          <p:cNvPr id="977" name="Google Shape;977;p77"/>
          <p:cNvCxnSpPr/>
          <p:nvPr/>
        </p:nvCxnSpPr>
        <p:spPr>
          <a:xfrm>
            <a:off x="6854750" y="2464800"/>
            <a:ext cx="1239600" cy="9600"/>
          </a:xfrm>
          <a:prstGeom prst="straightConnector1">
            <a:avLst/>
          </a:prstGeom>
          <a:noFill/>
          <a:ln cap="flat" cmpd="sng" w="19050">
            <a:solidFill>
              <a:srgbClr val="FF0000"/>
            </a:solidFill>
            <a:prstDash val="solid"/>
            <a:round/>
            <a:headEnd len="med" w="med" type="none"/>
            <a:tailEnd len="med" w="med" type="none"/>
          </a:ln>
        </p:spPr>
      </p:cxnSp>
      <p:cxnSp>
        <p:nvCxnSpPr>
          <p:cNvPr id="978" name="Google Shape;978;p77"/>
          <p:cNvCxnSpPr/>
          <p:nvPr/>
        </p:nvCxnSpPr>
        <p:spPr>
          <a:xfrm flipH="1" rot="10800000">
            <a:off x="6042875" y="2576675"/>
            <a:ext cx="2051700" cy="4800"/>
          </a:xfrm>
          <a:prstGeom prst="straightConnector1">
            <a:avLst/>
          </a:prstGeom>
          <a:noFill/>
          <a:ln cap="flat" cmpd="sng" w="19050">
            <a:solidFill>
              <a:srgbClr val="FF0000"/>
            </a:solidFill>
            <a:prstDash val="solid"/>
            <a:round/>
            <a:headEnd len="med" w="med" type="none"/>
            <a:tailEnd len="med" w="med" type="none"/>
          </a:ln>
        </p:spPr>
      </p:cxnSp>
      <p:cxnSp>
        <p:nvCxnSpPr>
          <p:cNvPr id="979" name="Google Shape;979;p77"/>
          <p:cNvCxnSpPr/>
          <p:nvPr/>
        </p:nvCxnSpPr>
        <p:spPr>
          <a:xfrm flipH="1" rot="10800000">
            <a:off x="5756050" y="2814775"/>
            <a:ext cx="2756400" cy="19500"/>
          </a:xfrm>
          <a:prstGeom prst="straightConnector1">
            <a:avLst/>
          </a:prstGeom>
          <a:noFill/>
          <a:ln cap="flat" cmpd="sng" w="19050">
            <a:solidFill>
              <a:srgbClr val="FF0000"/>
            </a:solidFill>
            <a:prstDash val="solid"/>
            <a:round/>
            <a:headEnd len="med" w="med" type="none"/>
            <a:tailEnd len="med" w="med" type="none"/>
          </a:ln>
        </p:spPr>
      </p:cxnSp>
      <p:cxnSp>
        <p:nvCxnSpPr>
          <p:cNvPr id="980" name="Google Shape;980;p77"/>
          <p:cNvCxnSpPr/>
          <p:nvPr/>
        </p:nvCxnSpPr>
        <p:spPr>
          <a:xfrm flipH="1" rot="10800000">
            <a:off x="6587375" y="2707925"/>
            <a:ext cx="1443900" cy="4800"/>
          </a:xfrm>
          <a:prstGeom prst="straightConnector1">
            <a:avLst/>
          </a:prstGeom>
          <a:noFill/>
          <a:ln cap="flat" cmpd="sng" w="19050">
            <a:solidFill>
              <a:srgbClr val="FF0000"/>
            </a:solidFill>
            <a:prstDash val="solid"/>
            <a:round/>
            <a:headEnd len="med" w="med" type="none"/>
            <a:tailEnd len="med" w="med" type="none"/>
          </a:ln>
        </p:spPr>
      </p:cxnSp>
      <p:sp>
        <p:nvSpPr>
          <p:cNvPr id="981" name="Google Shape;981;p77"/>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Project Description</a:t>
            </a:r>
            <a:r>
              <a:rPr lang="en" sz="1500">
                <a:solidFill>
                  <a:srgbClr val="002F4A"/>
                </a:solidFill>
                <a:latin typeface="Roboto"/>
                <a:ea typeface="Roboto"/>
                <a:cs typeface="Roboto"/>
                <a:sym typeface="Roboto"/>
              </a:rPr>
              <a:t> 		</a:t>
            </a:r>
            <a:r>
              <a:rPr lang="en" sz="1500">
                <a:solidFill>
                  <a:schemeClr val="dk1"/>
                </a:solidFill>
                <a:latin typeface="Roboto"/>
                <a:ea typeface="Roboto"/>
                <a:cs typeface="Roboto"/>
                <a:sym typeface="Roboto"/>
              </a:rPr>
              <a:t>Baseline  Design </a:t>
            </a:r>
            <a:r>
              <a:rPr lang="en" sz="1500">
                <a:solidFill>
                  <a:srgbClr val="ADBDC3"/>
                </a:solidFill>
                <a:latin typeface="Roboto"/>
                <a:ea typeface="Roboto"/>
                <a:cs typeface="Roboto"/>
                <a:sym typeface="Roboto"/>
              </a:rPr>
              <a:t>	          Feasibility    	          Design Summary</a:t>
            </a:r>
            <a:endParaRPr sz="1500">
              <a:solidFill>
                <a:srgbClr val="ADBDC3"/>
              </a:solidFill>
              <a:latin typeface="Roboto"/>
              <a:ea typeface="Roboto"/>
              <a:cs typeface="Roboto"/>
              <a:sym typeface="Roboto"/>
            </a:endParaRPr>
          </a:p>
        </p:txBody>
      </p:sp>
      <p:sp>
        <p:nvSpPr>
          <p:cNvPr id="982" name="Google Shape;982;p77"/>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Requirements		Risks			V&amp;V			Planning</a:t>
            </a:r>
            <a:endParaRPr sz="1500">
              <a:solidFill>
                <a:srgbClr val="ADBDC3"/>
              </a:solidFill>
              <a:latin typeface="Roboto"/>
              <a:ea typeface="Roboto"/>
              <a:cs typeface="Roboto"/>
              <a:sym typeface="Roboto"/>
            </a:endParaRPr>
          </a:p>
        </p:txBody>
      </p:sp>
      <p:sp>
        <p:nvSpPr>
          <p:cNvPr id="983" name="Google Shape;983;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7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Gantt Chart - Testing Phase</a:t>
            </a:r>
            <a:endParaRPr/>
          </a:p>
        </p:txBody>
      </p:sp>
      <p:sp>
        <p:nvSpPr>
          <p:cNvPr id="989" name="Google Shape;989;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90" name="Google Shape;990;p78"/>
          <p:cNvPicPr preferRelativeResize="0"/>
          <p:nvPr/>
        </p:nvPicPr>
        <p:blipFill>
          <a:blip r:embed="rId3">
            <a:alphaModFix/>
          </a:blip>
          <a:stretch>
            <a:fillRect/>
          </a:stretch>
        </p:blipFill>
        <p:spPr>
          <a:xfrm>
            <a:off x="152400" y="1296525"/>
            <a:ext cx="8839200" cy="2312915"/>
          </a:xfrm>
          <a:prstGeom prst="rect">
            <a:avLst/>
          </a:prstGeom>
          <a:noFill/>
          <a:ln>
            <a:noFill/>
          </a:ln>
        </p:spPr>
      </p:pic>
      <p:cxnSp>
        <p:nvCxnSpPr>
          <p:cNvPr id="991" name="Google Shape;991;p78"/>
          <p:cNvCxnSpPr/>
          <p:nvPr/>
        </p:nvCxnSpPr>
        <p:spPr>
          <a:xfrm>
            <a:off x="4710825" y="2586325"/>
            <a:ext cx="374400" cy="4800"/>
          </a:xfrm>
          <a:prstGeom prst="straightConnector1">
            <a:avLst/>
          </a:prstGeom>
          <a:noFill/>
          <a:ln cap="flat" cmpd="sng" w="19050">
            <a:solidFill>
              <a:srgbClr val="FF0000"/>
            </a:solidFill>
            <a:prstDash val="solid"/>
            <a:round/>
            <a:headEnd len="med" w="med" type="none"/>
            <a:tailEnd len="med" w="med" type="none"/>
          </a:ln>
        </p:spPr>
      </p:cxnSp>
      <p:cxnSp>
        <p:nvCxnSpPr>
          <p:cNvPr id="992" name="Google Shape;992;p78"/>
          <p:cNvCxnSpPr/>
          <p:nvPr/>
        </p:nvCxnSpPr>
        <p:spPr>
          <a:xfrm flipH="1" rot="10800000">
            <a:off x="5284475" y="2698200"/>
            <a:ext cx="486300" cy="4800"/>
          </a:xfrm>
          <a:prstGeom prst="straightConnector1">
            <a:avLst/>
          </a:prstGeom>
          <a:noFill/>
          <a:ln cap="flat" cmpd="sng" w="19050">
            <a:solidFill>
              <a:srgbClr val="FF0000"/>
            </a:solidFill>
            <a:prstDash val="solid"/>
            <a:round/>
            <a:headEnd len="med" w="med" type="none"/>
            <a:tailEnd len="med" w="med" type="none"/>
          </a:ln>
        </p:spPr>
      </p:cxnSp>
      <p:cxnSp>
        <p:nvCxnSpPr>
          <p:cNvPr id="993" name="Google Shape;993;p78"/>
          <p:cNvCxnSpPr/>
          <p:nvPr/>
        </p:nvCxnSpPr>
        <p:spPr>
          <a:xfrm>
            <a:off x="6081775" y="2819700"/>
            <a:ext cx="379200" cy="9600"/>
          </a:xfrm>
          <a:prstGeom prst="straightConnector1">
            <a:avLst/>
          </a:prstGeom>
          <a:noFill/>
          <a:ln cap="flat" cmpd="sng" w="19050">
            <a:solidFill>
              <a:srgbClr val="FF0000"/>
            </a:solidFill>
            <a:prstDash val="solid"/>
            <a:round/>
            <a:headEnd len="med" w="med" type="none"/>
            <a:tailEnd len="med" w="med" type="none"/>
          </a:ln>
        </p:spPr>
      </p:cxnSp>
      <p:cxnSp>
        <p:nvCxnSpPr>
          <p:cNvPr id="994" name="Google Shape;994;p78"/>
          <p:cNvCxnSpPr/>
          <p:nvPr/>
        </p:nvCxnSpPr>
        <p:spPr>
          <a:xfrm>
            <a:off x="6670025" y="2936375"/>
            <a:ext cx="1176600" cy="0"/>
          </a:xfrm>
          <a:prstGeom prst="straightConnector1">
            <a:avLst/>
          </a:prstGeom>
          <a:noFill/>
          <a:ln cap="flat" cmpd="sng" w="19050">
            <a:solidFill>
              <a:srgbClr val="FF0000"/>
            </a:solidFill>
            <a:prstDash val="solid"/>
            <a:round/>
            <a:headEnd len="med" w="med" type="none"/>
            <a:tailEnd len="med" w="med" type="none"/>
          </a:ln>
        </p:spPr>
      </p:cxnSp>
      <p:cxnSp>
        <p:nvCxnSpPr>
          <p:cNvPr id="995" name="Google Shape;995;p78"/>
          <p:cNvCxnSpPr/>
          <p:nvPr/>
        </p:nvCxnSpPr>
        <p:spPr>
          <a:xfrm>
            <a:off x="6864475" y="3057900"/>
            <a:ext cx="1545900" cy="0"/>
          </a:xfrm>
          <a:prstGeom prst="straightConnector1">
            <a:avLst/>
          </a:prstGeom>
          <a:noFill/>
          <a:ln cap="flat" cmpd="sng" w="19050">
            <a:solidFill>
              <a:srgbClr val="FF0000"/>
            </a:solidFill>
            <a:prstDash val="solid"/>
            <a:round/>
            <a:headEnd len="med" w="med" type="none"/>
            <a:tailEnd len="med" w="med" type="none"/>
          </a:ln>
        </p:spPr>
      </p:cxnSp>
      <p:cxnSp>
        <p:nvCxnSpPr>
          <p:cNvPr id="996" name="Google Shape;996;p78"/>
          <p:cNvCxnSpPr/>
          <p:nvPr/>
        </p:nvCxnSpPr>
        <p:spPr>
          <a:xfrm flipH="1" rot="10800000">
            <a:off x="6660300" y="3169775"/>
            <a:ext cx="1755000" cy="4800"/>
          </a:xfrm>
          <a:prstGeom prst="straightConnector1">
            <a:avLst/>
          </a:prstGeom>
          <a:noFill/>
          <a:ln cap="flat" cmpd="sng" w="19050">
            <a:solidFill>
              <a:srgbClr val="FF0000"/>
            </a:solidFill>
            <a:prstDash val="solid"/>
            <a:round/>
            <a:headEnd len="med" w="med" type="none"/>
            <a:tailEnd len="med" w="med" type="none"/>
          </a:ln>
        </p:spPr>
      </p:cxnSp>
      <p:sp>
        <p:nvSpPr>
          <p:cNvPr id="997" name="Google Shape;997;p78"/>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Project Description</a:t>
            </a:r>
            <a:r>
              <a:rPr lang="en" sz="1500">
                <a:solidFill>
                  <a:srgbClr val="002F4A"/>
                </a:solidFill>
                <a:latin typeface="Roboto"/>
                <a:ea typeface="Roboto"/>
                <a:cs typeface="Roboto"/>
                <a:sym typeface="Roboto"/>
              </a:rPr>
              <a:t> 		</a:t>
            </a:r>
            <a:r>
              <a:rPr lang="en" sz="1500">
                <a:solidFill>
                  <a:schemeClr val="dk1"/>
                </a:solidFill>
                <a:latin typeface="Roboto"/>
                <a:ea typeface="Roboto"/>
                <a:cs typeface="Roboto"/>
                <a:sym typeface="Roboto"/>
              </a:rPr>
              <a:t>Baseline  Design </a:t>
            </a:r>
            <a:r>
              <a:rPr lang="en" sz="1500">
                <a:solidFill>
                  <a:srgbClr val="ADBDC3"/>
                </a:solidFill>
                <a:latin typeface="Roboto"/>
                <a:ea typeface="Roboto"/>
                <a:cs typeface="Roboto"/>
                <a:sym typeface="Roboto"/>
              </a:rPr>
              <a:t>	          Feasibility    	          Design Summary</a:t>
            </a:r>
            <a:endParaRPr sz="1500">
              <a:solidFill>
                <a:srgbClr val="ADBDC3"/>
              </a:solidFill>
              <a:latin typeface="Roboto"/>
              <a:ea typeface="Roboto"/>
              <a:cs typeface="Roboto"/>
              <a:sym typeface="Roboto"/>
            </a:endParaRPr>
          </a:p>
        </p:txBody>
      </p:sp>
      <p:sp>
        <p:nvSpPr>
          <p:cNvPr id="998" name="Google Shape;998;p78"/>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Requirements		Risks			V&amp;V			Planning</a:t>
            </a:r>
            <a:endParaRPr sz="1500">
              <a:solidFill>
                <a:srgbClr val="ADBDC3"/>
              </a:solidFill>
              <a:latin typeface="Roboto"/>
              <a:ea typeface="Roboto"/>
              <a:cs typeface="Roboto"/>
              <a:sym typeface="Roboto"/>
            </a:endParaRPr>
          </a:p>
        </p:txBody>
      </p:sp>
      <p:sp>
        <p:nvSpPr>
          <p:cNvPr id="999" name="Google Shape;999;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7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Gantt Chart - Wrap Up Phase</a:t>
            </a:r>
            <a:endParaRPr/>
          </a:p>
        </p:txBody>
      </p:sp>
      <p:sp>
        <p:nvSpPr>
          <p:cNvPr id="1005" name="Google Shape;1005;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006" name="Google Shape;1006;p79"/>
          <p:cNvPicPr preferRelativeResize="0"/>
          <p:nvPr/>
        </p:nvPicPr>
        <p:blipFill rotWithShape="1">
          <a:blip r:embed="rId3">
            <a:alphaModFix/>
          </a:blip>
          <a:srcRect b="0" l="0" r="467" t="0"/>
          <a:stretch/>
        </p:blipFill>
        <p:spPr>
          <a:xfrm>
            <a:off x="152400" y="1296525"/>
            <a:ext cx="8797674" cy="1606225"/>
          </a:xfrm>
          <a:prstGeom prst="rect">
            <a:avLst/>
          </a:prstGeom>
          <a:noFill/>
          <a:ln>
            <a:noFill/>
          </a:ln>
        </p:spPr>
      </p:pic>
      <p:cxnSp>
        <p:nvCxnSpPr>
          <p:cNvPr id="1007" name="Google Shape;1007;p79"/>
          <p:cNvCxnSpPr/>
          <p:nvPr/>
        </p:nvCxnSpPr>
        <p:spPr>
          <a:xfrm>
            <a:off x="5503250" y="2396725"/>
            <a:ext cx="636900" cy="4800"/>
          </a:xfrm>
          <a:prstGeom prst="straightConnector1">
            <a:avLst/>
          </a:prstGeom>
          <a:noFill/>
          <a:ln cap="flat" cmpd="sng" w="19050">
            <a:solidFill>
              <a:srgbClr val="FF0000"/>
            </a:solidFill>
            <a:prstDash val="solid"/>
            <a:round/>
            <a:headEnd len="med" w="med" type="none"/>
            <a:tailEnd len="med" w="med" type="none"/>
          </a:ln>
        </p:spPr>
      </p:cxnSp>
      <p:sp>
        <p:nvSpPr>
          <p:cNvPr id="1008" name="Google Shape;1008;p79"/>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Project Description</a:t>
            </a:r>
            <a:r>
              <a:rPr lang="en" sz="1500">
                <a:solidFill>
                  <a:srgbClr val="002F4A"/>
                </a:solidFill>
                <a:latin typeface="Roboto"/>
                <a:ea typeface="Roboto"/>
                <a:cs typeface="Roboto"/>
                <a:sym typeface="Roboto"/>
              </a:rPr>
              <a:t> 		</a:t>
            </a:r>
            <a:r>
              <a:rPr lang="en" sz="1500">
                <a:solidFill>
                  <a:schemeClr val="dk1"/>
                </a:solidFill>
                <a:latin typeface="Roboto"/>
                <a:ea typeface="Roboto"/>
                <a:cs typeface="Roboto"/>
                <a:sym typeface="Roboto"/>
              </a:rPr>
              <a:t>Baseline  Design </a:t>
            </a:r>
            <a:r>
              <a:rPr lang="en" sz="1500">
                <a:solidFill>
                  <a:srgbClr val="ADBDC3"/>
                </a:solidFill>
                <a:latin typeface="Roboto"/>
                <a:ea typeface="Roboto"/>
                <a:cs typeface="Roboto"/>
                <a:sym typeface="Roboto"/>
              </a:rPr>
              <a:t>	          Feasibility    	          Design Summary</a:t>
            </a:r>
            <a:endParaRPr sz="1500">
              <a:solidFill>
                <a:srgbClr val="ADBDC3"/>
              </a:solidFill>
              <a:latin typeface="Roboto"/>
              <a:ea typeface="Roboto"/>
              <a:cs typeface="Roboto"/>
              <a:sym typeface="Roboto"/>
            </a:endParaRPr>
          </a:p>
        </p:txBody>
      </p:sp>
      <p:sp>
        <p:nvSpPr>
          <p:cNvPr id="1009" name="Google Shape;1009;p79"/>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Requirements		Risks			V&amp;V			Planning</a:t>
            </a:r>
            <a:endParaRPr sz="1500">
              <a:solidFill>
                <a:srgbClr val="ADBDC3"/>
              </a:solidFill>
              <a:latin typeface="Roboto"/>
              <a:ea typeface="Roboto"/>
              <a:cs typeface="Roboto"/>
              <a:sym typeface="Roboto"/>
            </a:endParaRPr>
          </a:p>
        </p:txBody>
      </p:sp>
      <p:sp>
        <p:nvSpPr>
          <p:cNvPr id="1010" name="Google Shape;1010;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8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Tracking</a:t>
            </a:r>
            <a:endParaRPr/>
          </a:p>
        </p:txBody>
      </p:sp>
      <p:sp>
        <p:nvSpPr>
          <p:cNvPr id="1016" name="Google Shape;1016;p80"/>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https://docs.google.com/spreadsheets/d/1WkQhB-fEWyW0sTUUyLpFU4V5gEomYjjaZP1JXtwmvLY/edit#gid=0</a:t>
            </a:r>
            <a:endParaRPr/>
          </a:p>
          <a:p>
            <a:pPr indent="0" lvl="0" marL="0" rtl="0" algn="l">
              <a:spcBef>
                <a:spcPts val="1200"/>
              </a:spcBef>
              <a:spcAft>
                <a:spcPts val="1200"/>
              </a:spcAft>
              <a:buNone/>
            </a:pPr>
            <a:r>
              <a:t/>
            </a:r>
            <a:endParaRPr/>
          </a:p>
        </p:txBody>
      </p:sp>
      <p:sp>
        <p:nvSpPr>
          <p:cNvPr id="1017" name="Google Shape;1017;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81"/>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PCB Mounting Ribs</a:t>
            </a:r>
            <a:endParaRPr/>
          </a:p>
        </p:txBody>
      </p:sp>
      <p:sp>
        <p:nvSpPr>
          <p:cNvPr id="1023" name="Google Shape;1023;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9"/>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a:t>
            </a:r>
            <a:r>
              <a:rPr lang="en" sz="1500">
                <a:solidFill>
                  <a:srgbClr val="ADBDC3"/>
                </a:solidFill>
                <a:latin typeface="Roboto"/>
                <a:ea typeface="Roboto"/>
                <a:cs typeface="Roboto"/>
                <a:sym typeface="Roboto"/>
              </a:rPr>
              <a:t>Requirements	         Risks		       V&amp;V		Planning</a:t>
            </a:r>
            <a:endParaRPr sz="1500">
              <a:solidFill>
                <a:srgbClr val="ADBDC3"/>
              </a:solidFill>
              <a:latin typeface="Roboto"/>
              <a:ea typeface="Roboto"/>
              <a:cs typeface="Roboto"/>
              <a:sym typeface="Roboto"/>
            </a:endParaRPr>
          </a:p>
        </p:txBody>
      </p:sp>
      <p:cxnSp>
        <p:nvCxnSpPr>
          <p:cNvPr id="132" name="Google Shape;132;p19"/>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33" name="Google Shape;133;p19"/>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34" name="Google Shape;134;p19"/>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35" name="Google Shape;135;p19"/>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136" name="Google Shape;136;p1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Aerosol Density Measurement Background</a:t>
            </a:r>
            <a:endParaRPr/>
          </a:p>
        </p:txBody>
      </p:sp>
      <p:pic>
        <p:nvPicPr>
          <p:cNvPr id="137" name="Google Shape;137;p19"/>
          <p:cNvPicPr preferRelativeResize="0"/>
          <p:nvPr/>
        </p:nvPicPr>
        <p:blipFill>
          <a:blip r:embed="rId3">
            <a:alphaModFix/>
          </a:blip>
          <a:stretch>
            <a:fillRect/>
          </a:stretch>
        </p:blipFill>
        <p:spPr>
          <a:xfrm>
            <a:off x="2129137" y="1240862"/>
            <a:ext cx="4879063" cy="3398925"/>
          </a:xfrm>
          <a:prstGeom prst="rect">
            <a:avLst/>
          </a:prstGeom>
          <a:noFill/>
          <a:ln>
            <a:noFill/>
          </a:ln>
        </p:spPr>
      </p:pic>
      <p:sp>
        <p:nvSpPr>
          <p:cNvPr id="138" name="Google Shape;13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9" name="Google Shape;139;p19"/>
          <p:cNvSpPr txBox="1"/>
          <p:nvPr/>
        </p:nvSpPr>
        <p:spPr>
          <a:xfrm>
            <a:off x="7196650" y="4301075"/>
            <a:ext cx="783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Roboto"/>
                <a:ea typeface="Roboto"/>
                <a:cs typeface="Roboto"/>
                <a:sym typeface="Roboto"/>
              </a:rPr>
              <a:t>[6]</a:t>
            </a:r>
            <a:endParaRPr sz="900">
              <a:solidFill>
                <a:schemeClr val="dk1"/>
              </a:solidFill>
              <a:latin typeface="Roboto"/>
              <a:ea typeface="Roboto"/>
              <a:cs typeface="Roboto"/>
              <a:sym typeface="Roboto"/>
            </a:endParaRPr>
          </a:p>
        </p:txBody>
      </p:sp>
      <p:sp>
        <p:nvSpPr>
          <p:cNvPr id="140" name="Google Shape;140;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82"/>
          <p:cNvSpPr txBox="1"/>
          <p:nvPr>
            <p:ph type="title"/>
          </p:nvPr>
        </p:nvSpPr>
        <p:spPr>
          <a:xfrm>
            <a:off x="652950" y="447900"/>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PCB Mounting CAD</a:t>
            </a:r>
            <a:endParaRPr/>
          </a:p>
        </p:txBody>
      </p:sp>
      <p:sp>
        <p:nvSpPr>
          <p:cNvPr id="1029" name="Google Shape;1029;p82"/>
          <p:cNvSpPr txBox="1"/>
          <p:nvPr>
            <p:ph idx="1" type="body"/>
          </p:nvPr>
        </p:nvSpPr>
        <p:spPr>
          <a:xfrm>
            <a:off x="387900" y="1388325"/>
            <a:ext cx="8368200" cy="3180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Two of these ⅛” thick ribs hold PCBs, screw into horizontal ribs</a:t>
            </a:r>
            <a:endParaRPr>
              <a:solidFill>
                <a:schemeClr val="accent6"/>
              </a:solidFill>
            </a:endParaRPr>
          </a:p>
        </p:txBody>
      </p:sp>
      <p:sp>
        <p:nvSpPr>
          <p:cNvPr id="1030" name="Google Shape;1030;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31" name="Google Shape;1031;p82"/>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Project Description</a:t>
            </a:r>
            <a:r>
              <a:rPr lang="en" sz="1500">
                <a:solidFill>
                  <a:srgbClr val="002F4A"/>
                </a:solidFill>
                <a:latin typeface="Roboto"/>
                <a:ea typeface="Roboto"/>
                <a:cs typeface="Roboto"/>
                <a:sym typeface="Roboto"/>
              </a:rPr>
              <a:t> 		</a:t>
            </a:r>
            <a:r>
              <a:rPr lang="en" sz="1500">
                <a:solidFill>
                  <a:schemeClr val="dk1"/>
                </a:solidFill>
                <a:latin typeface="Roboto"/>
                <a:ea typeface="Roboto"/>
                <a:cs typeface="Roboto"/>
                <a:sym typeface="Roboto"/>
              </a:rPr>
              <a:t>Baseline  Design </a:t>
            </a:r>
            <a:r>
              <a:rPr lang="en" sz="1500">
                <a:solidFill>
                  <a:srgbClr val="ADBDC3"/>
                </a:solidFill>
                <a:latin typeface="Roboto"/>
                <a:ea typeface="Roboto"/>
                <a:cs typeface="Roboto"/>
                <a:sym typeface="Roboto"/>
              </a:rPr>
              <a:t>	          Feasibility    	          Design Summary</a:t>
            </a:r>
            <a:endParaRPr sz="1500">
              <a:solidFill>
                <a:srgbClr val="ADBDC3"/>
              </a:solidFill>
              <a:latin typeface="Roboto"/>
              <a:ea typeface="Roboto"/>
              <a:cs typeface="Roboto"/>
              <a:sym typeface="Roboto"/>
            </a:endParaRPr>
          </a:p>
        </p:txBody>
      </p:sp>
      <p:sp>
        <p:nvSpPr>
          <p:cNvPr id="1032" name="Google Shape;1032;p82"/>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Requirements		Risks			V&amp;V			Planning</a:t>
            </a:r>
            <a:endParaRPr sz="1500">
              <a:solidFill>
                <a:srgbClr val="ADBDC3"/>
              </a:solidFill>
              <a:latin typeface="Roboto"/>
              <a:ea typeface="Roboto"/>
              <a:cs typeface="Roboto"/>
              <a:sym typeface="Roboto"/>
            </a:endParaRPr>
          </a:p>
        </p:txBody>
      </p:sp>
      <p:sp>
        <p:nvSpPr>
          <p:cNvPr id="1033" name="Google Shape;1033;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034" name="Google Shape;1034;p82"/>
          <p:cNvPicPr preferRelativeResize="0"/>
          <p:nvPr/>
        </p:nvPicPr>
        <p:blipFill rotWithShape="1">
          <a:blip r:embed="rId3">
            <a:alphaModFix/>
          </a:blip>
          <a:srcRect b="0" l="2717" r="2925" t="0"/>
          <a:stretch/>
        </p:blipFill>
        <p:spPr>
          <a:xfrm>
            <a:off x="1634575" y="1806500"/>
            <a:ext cx="2743200" cy="2911476"/>
          </a:xfrm>
          <a:prstGeom prst="rect">
            <a:avLst/>
          </a:prstGeom>
          <a:noFill/>
          <a:ln>
            <a:noFill/>
          </a:ln>
        </p:spPr>
      </p:pic>
      <p:pic>
        <p:nvPicPr>
          <p:cNvPr id="1035" name="Google Shape;1035;p82"/>
          <p:cNvPicPr preferRelativeResize="0"/>
          <p:nvPr/>
        </p:nvPicPr>
        <p:blipFill rotWithShape="1">
          <a:blip r:embed="rId4">
            <a:alphaModFix/>
          </a:blip>
          <a:srcRect b="4247" l="4757" r="8263" t="8902"/>
          <a:stretch/>
        </p:blipFill>
        <p:spPr>
          <a:xfrm>
            <a:off x="4822500" y="1806500"/>
            <a:ext cx="3273331" cy="291147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8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Electronics Mounting Ribs Analysis</a:t>
            </a:r>
            <a:endParaRPr/>
          </a:p>
        </p:txBody>
      </p:sp>
      <p:sp>
        <p:nvSpPr>
          <p:cNvPr id="1041" name="Google Shape;1041;p83"/>
          <p:cNvSpPr txBox="1"/>
          <p:nvPr>
            <p:ph idx="1" type="body"/>
          </p:nvPr>
        </p:nvSpPr>
        <p:spPr>
          <a:xfrm>
            <a:off x="387900" y="1489824"/>
            <a:ext cx="8368200" cy="30789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Mounting PCBs to two separate ribs should stiffen overall frame and therefore reduce vibrations through the frame and on the PCBs</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PCBs now have </a:t>
            </a:r>
            <a:r>
              <a:rPr lang="en"/>
              <a:t>size</a:t>
            </a:r>
            <a:r>
              <a:rPr lang="en"/>
              <a:t> mounting holes instead of 4 for extra rigidity</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n"/>
              <a:t>PCB screws are not susceptible to tearout or bending, screws attaching to horiz ribs have large margin against tearout/shearing - FOS: E</a:t>
            </a:r>
            <a:r>
              <a:rPr baseline="-25000" lang="en"/>
              <a:t>rib</a:t>
            </a:r>
            <a:r>
              <a:rPr lang="en"/>
              <a:t>A</a:t>
            </a:r>
            <a:r>
              <a:rPr baseline="-25000" lang="en"/>
              <a:t>rib</a:t>
            </a:r>
            <a:r>
              <a:rPr lang="en"/>
              <a:t>/F</a:t>
            </a:r>
            <a:r>
              <a:rPr baseline="-25000" lang="en"/>
              <a:t>screw@30g</a:t>
            </a:r>
            <a:r>
              <a:rPr lang="en"/>
              <a:t> ~ 3400</a:t>
            </a:r>
            <a:endParaRPr/>
          </a:p>
        </p:txBody>
      </p:sp>
      <p:sp>
        <p:nvSpPr>
          <p:cNvPr id="1042" name="Google Shape;1042;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43" name="Google Shape;1043;p83"/>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Project Description</a:t>
            </a:r>
            <a:r>
              <a:rPr lang="en" sz="1500">
                <a:solidFill>
                  <a:srgbClr val="002F4A"/>
                </a:solidFill>
                <a:latin typeface="Roboto"/>
                <a:ea typeface="Roboto"/>
                <a:cs typeface="Roboto"/>
                <a:sym typeface="Roboto"/>
              </a:rPr>
              <a:t> 		</a:t>
            </a:r>
            <a:r>
              <a:rPr lang="en" sz="1500">
                <a:solidFill>
                  <a:schemeClr val="dk1"/>
                </a:solidFill>
                <a:latin typeface="Roboto"/>
                <a:ea typeface="Roboto"/>
                <a:cs typeface="Roboto"/>
                <a:sym typeface="Roboto"/>
              </a:rPr>
              <a:t>Baseline  Design </a:t>
            </a:r>
            <a:r>
              <a:rPr lang="en" sz="1500">
                <a:solidFill>
                  <a:srgbClr val="ADBDC3"/>
                </a:solidFill>
                <a:latin typeface="Roboto"/>
                <a:ea typeface="Roboto"/>
                <a:cs typeface="Roboto"/>
                <a:sym typeface="Roboto"/>
              </a:rPr>
              <a:t>	          Feasibility    	          Design Summary</a:t>
            </a:r>
            <a:endParaRPr sz="1500">
              <a:solidFill>
                <a:srgbClr val="ADBDC3"/>
              </a:solidFill>
              <a:latin typeface="Roboto"/>
              <a:ea typeface="Roboto"/>
              <a:cs typeface="Roboto"/>
              <a:sym typeface="Roboto"/>
            </a:endParaRPr>
          </a:p>
        </p:txBody>
      </p:sp>
      <p:sp>
        <p:nvSpPr>
          <p:cNvPr id="1044" name="Google Shape;1044;p83"/>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Requirements		Risks			V&amp;V			Planning</a:t>
            </a:r>
            <a:endParaRPr sz="1500">
              <a:solidFill>
                <a:srgbClr val="ADBDC3"/>
              </a:solidFill>
              <a:latin typeface="Roboto"/>
              <a:ea typeface="Roboto"/>
              <a:cs typeface="Roboto"/>
              <a:sym typeface="Roboto"/>
            </a:endParaRPr>
          </a:p>
        </p:txBody>
      </p:sp>
      <p:sp>
        <p:nvSpPr>
          <p:cNvPr id="1045" name="Google Shape;1045;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84"/>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Testing Block / Photodiode</a:t>
            </a:r>
            <a:endParaRPr/>
          </a:p>
        </p:txBody>
      </p:sp>
      <p:sp>
        <p:nvSpPr>
          <p:cNvPr id="1051" name="Google Shape;1051;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8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1057" name="Google Shape;1057;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58" name="Google Shape;1058;p85"/>
          <p:cNvSpPr/>
          <p:nvPr/>
        </p:nvSpPr>
        <p:spPr>
          <a:xfrm>
            <a:off x="2363000" y="2037350"/>
            <a:ext cx="363300" cy="342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85"/>
          <p:cNvSpPr/>
          <p:nvPr/>
        </p:nvSpPr>
        <p:spPr>
          <a:xfrm>
            <a:off x="588675" y="1519675"/>
            <a:ext cx="1953900" cy="686100"/>
          </a:xfrm>
          <a:prstGeom prst="rtTriangle">
            <a:avLst/>
          </a:pr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85"/>
          <p:cNvSpPr txBox="1"/>
          <p:nvPr/>
        </p:nvSpPr>
        <p:spPr>
          <a:xfrm>
            <a:off x="1298400" y="1557250"/>
            <a:ext cx="943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Roboto"/>
                <a:ea typeface="Roboto"/>
                <a:cs typeface="Roboto"/>
                <a:sym typeface="Roboto"/>
              </a:rPr>
              <a:t>L = 54.5mm</a:t>
            </a:r>
            <a:endParaRPr sz="800">
              <a:solidFill>
                <a:schemeClr val="dk1"/>
              </a:solidFill>
              <a:latin typeface="Roboto"/>
              <a:ea typeface="Roboto"/>
              <a:cs typeface="Roboto"/>
              <a:sym typeface="Roboto"/>
            </a:endParaRPr>
          </a:p>
        </p:txBody>
      </p:sp>
      <p:sp>
        <p:nvSpPr>
          <p:cNvPr id="1061" name="Google Shape;1061;p85"/>
          <p:cNvSpPr txBox="1"/>
          <p:nvPr/>
        </p:nvSpPr>
        <p:spPr>
          <a:xfrm>
            <a:off x="-43800" y="1683775"/>
            <a:ext cx="943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Roboto"/>
                <a:ea typeface="Roboto"/>
                <a:cs typeface="Roboto"/>
                <a:sym typeface="Roboto"/>
              </a:rPr>
              <a:t>h</a:t>
            </a:r>
            <a:r>
              <a:rPr lang="en" sz="800">
                <a:solidFill>
                  <a:schemeClr val="dk1"/>
                </a:solidFill>
                <a:latin typeface="Roboto"/>
                <a:ea typeface="Roboto"/>
                <a:cs typeface="Roboto"/>
                <a:sym typeface="Roboto"/>
              </a:rPr>
              <a:t> = 2.5 mm</a:t>
            </a:r>
            <a:endParaRPr sz="800">
              <a:solidFill>
                <a:schemeClr val="dk1"/>
              </a:solidFill>
              <a:latin typeface="Roboto"/>
              <a:ea typeface="Roboto"/>
              <a:cs typeface="Roboto"/>
              <a:sym typeface="Roboto"/>
            </a:endParaRPr>
          </a:p>
        </p:txBody>
      </p:sp>
      <p:sp>
        <p:nvSpPr>
          <p:cNvPr id="1062" name="Google Shape;1062;p85"/>
          <p:cNvSpPr/>
          <p:nvPr/>
        </p:nvSpPr>
        <p:spPr>
          <a:xfrm>
            <a:off x="7512775" y="1805600"/>
            <a:ext cx="770400" cy="8058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85"/>
          <p:cNvSpPr/>
          <p:nvPr/>
        </p:nvSpPr>
        <p:spPr>
          <a:xfrm>
            <a:off x="7516925" y="2012300"/>
            <a:ext cx="363300" cy="168300"/>
          </a:xfrm>
          <a:prstGeom prst="rtTriangle">
            <a:avLst/>
          </a:pr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4" name="Google Shape;1064;p85"/>
          <p:cNvCxnSpPr>
            <a:stCxn id="1063" idx="3"/>
          </p:cNvCxnSpPr>
          <p:nvPr/>
        </p:nvCxnSpPr>
        <p:spPr>
          <a:xfrm flipH="1">
            <a:off x="7481375" y="2180600"/>
            <a:ext cx="217200" cy="236700"/>
          </a:xfrm>
          <a:prstGeom prst="straightConnector1">
            <a:avLst/>
          </a:prstGeom>
          <a:noFill/>
          <a:ln cap="flat" cmpd="sng" w="9525">
            <a:solidFill>
              <a:schemeClr val="accent6"/>
            </a:solidFill>
            <a:prstDash val="solid"/>
            <a:round/>
            <a:headEnd len="med" w="med" type="none"/>
            <a:tailEnd len="med" w="med" type="none"/>
          </a:ln>
        </p:spPr>
      </p:cxnSp>
      <p:sp>
        <p:nvSpPr>
          <p:cNvPr id="1065" name="Google Shape;1065;p85"/>
          <p:cNvSpPr txBox="1"/>
          <p:nvPr/>
        </p:nvSpPr>
        <p:spPr>
          <a:xfrm>
            <a:off x="6899075" y="2379650"/>
            <a:ext cx="943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Roboto"/>
                <a:ea typeface="Roboto"/>
                <a:cs typeface="Roboto"/>
                <a:sym typeface="Roboto"/>
              </a:rPr>
              <a:t>r</a:t>
            </a:r>
            <a:r>
              <a:rPr lang="en" sz="800">
                <a:solidFill>
                  <a:schemeClr val="dk1"/>
                </a:solidFill>
                <a:latin typeface="Roboto"/>
                <a:ea typeface="Roboto"/>
                <a:cs typeface="Roboto"/>
                <a:sym typeface="Roboto"/>
              </a:rPr>
              <a:t> = 5mm</a:t>
            </a:r>
            <a:endParaRPr sz="800">
              <a:solidFill>
                <a:schemeClr val="dk1"/>
              </a:solidFill>
              <a:latin typeface="Roboto"/>
              <a:ea typeface="Roboto"/>
              <a:cs typeface="Roboto"/>
              <a:sym typeface="Roboto"/>
            </a:endParaRPr>
          </a:p>
        </p:txBody>
      </p:sp>
      <p:sp>
        <p:nvSpPr>
          <p:cNvPr id="1066" name="Google Shape;1066;p85"/>
          <p:cNvSpPr/>
          <p:nvPr/>
        </p:nvSpPr>
        <p:spPr>
          <a:xfrm>
            <a:off x="2195909" y="2083275"/>
            <a:ext cx="46025" cy="116900"/>
          </a:xfrm>
          <a:custGeom>
            <a:rect b="b" l="l" r="r" t="t"/>
            <a:pathLst>
              <a:path extrusionOk="0" h="4676" w="1841">
                <a:moveTo>
                  <a:pt x="1841" y="4676"/>
                </a:moveTo>
                <a:cubicBezTo>
                  <a:pt x="278" y="4363"/>
                  <a:pt x="-755" y="0"/>
                  <a:pt x="839" y="0"/>
                </a:cubicBezTo>
              </a:path>
            </a:pathLst>
          </a:custGeom>
          <a:noFill/>
          <a:ln cap="flat" cmpd="sng" w="28575">
            <a:solidFill>
              <a:schemeClr val="accent6"/>
            </a:solidFill>
            <a:prstDash val="solid"/>
            <a:round/>
            <a:headEnd len="med" w="med" type="none"/>
            <a:tailEnd len="med" w="med" type="none"/>
          </a:ln>
        </p:spPr>
      </p:sp>
      <p:cxnSp>
        <p:nvCxnSpPr>
          <p:cNvPr id="1067" name="Google Shape;1067;p85"/>
          <p:cNvCxnSpPr/>
          <p:nvPr/>
        </p:nvCxnSpPr>
        <p:spPr>
          <a:xfrm flipH="1" rot="10800000">
            <a:off x="2262800" y="1728550"/>
            <a:ext cx="496800" cy="325500"/>
          </a:xfrm>
          <a:prstGeom prst="straightConnector1">
            <a:avLst/>
          </a:prstGeom>
          <a:noFill/>
          <a:ln cap="flat" cmpd="sng" w="9525">
            <a:solidFill>
              <a:schemeClr val="accent6"/>
            </a:solidFill>
            <a:prstDash val="solid"/>
            <a:round/>
            <a:headEnd len="med" w="med" type="none"/>
            <a:tailEnd len="med" w="med" type="none"/>
          </a:ln>
        </p:spPr>
      </p:cxnSp>
      <p:sp>
        <p:nvSpPr>
          <p:cNvPr id="1068" name="Google Shape;1068;p85"/>
          <p:cNvSpPr txBox="1"/>
          <p:nvPr/>
        </p:nvSpPr>
        <p:spPr>
          <a:xfrm>
            <a:off x="2726300" y="1519675"/>
            <a:ext cx="943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Roboto"/>
                <a:ea typeface="Roboto"/>
                <a:cs typeface="Roboto"/>
                <a:sym typeface="Roboto"/>
              </a:rPr>
              <a:t>𝛃</a:t>
            </a:r>
            <a:endParaRPr sz="800">
              <a:solidFill>
                <a:schemeClr val="dk1"/>
              </a:solidFill>
              <a:latin typeface="Roboto"/>
              <a:ea typeface="Roboto"/>
              <a:cs typeface="Roboto"/>
              <a:sym typeface="Roboto"/>
            </a:endParaRPr>
          </a:p>
        </p:txBody>
      </p:sp>
      <p:cxnSp>
        <p:nvCxnSpPr>
          <p:cNvPr id="1069" name="Google Shape;1069;p85"/>
          <p:cNvCxnSpPr/>
          <p:nvPr/>
        </p:nvCxnSpPr>
        <p:spPr>
          <a:xfrm flipH="1" rot="10800000">
            <a:off x="7786375" y="1615675"/>
            <a:ext cx="333900" cy="537300"/>
          </a:xfrm>
          <a:prstGeom prst="straightConnector1">
            <a:avLst/>
          </a:prstGeom>
          <a:noFill/>
          <a:ln cap="flat" cmpd="sng" w="9525">
            <a:solidFill>
              <a:schemeClr val="accent6"/>
            </a:solidFill>
            <a:prstDash val="solid"/>
            <a:round/>
            <a:headEnd len="med" w="med" type="none"/>
            <a:tailEnd len="med" w="med" type="none"/>
          </a:ln>
        </p:spPr>
      </p:cxnSp>
      <p:sp>
        <p:nvSpPr>
          <p:cNvPr id="1070" name="Google Shape;1070;p85"/>
          <p:cNvSpPr txBox="1"/>
          <p:nvPr/>
        </p:nvSpPr>
        <p:spPr>
          <a:xfrm>
            <a:off x="8077650" y="1375975"/>
            <a:ext cx="943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Roboto"/>
                <a:ea typeface="Roboto"/>
                <a:cs typeface="Roboto"/>
                <a:sym typeface="Roboto"/>
              </a:rPr>
              <a:t>𝛃</a:t>
            </a:r>
            <a:endParaRPr sz="800">
              <a:solidFill>
                <a:schemeClr val="dk1"/>
              </a:solidFill>
              <a:latin typeface="Roboto"/>
              <a:ea typeface="Roboto"/>
              <a:cs typeface="Roboto"/>
              <a:sym typeface="Roboto"/>
            </a:endParaRPr>
          </a:p>
        </p:txBody>
      </p:sp>
      <p:sp>
        <p:nvSpPr>
          <p:cNvPr id="1071" name="Google Shape;1071;p85"/>
          <p:cNvSpPr/>
          <p:nvPr/>
        </p:nvSpPr>
        <p:spPr>
          <a:xfrm>
            <a:off x="7762071" y="2116675"/>
            <a:ext cx="28325" cy="75150"/>
          </a:xfrm>
          <a:custGeom>
            <a:rect b="b" l="l" r="r" t="t"/>
            <a:pathLst>
              <a:path extrusionOk="0" h="3006" w="1133">
                <a:moveTo>
                  <a:pt x="1133" y="3006"/>
                </a:moveTo>
                <a:cubicBezTo>
                  <a:pt x="386" y="2259"/>
                  <a:pt x="-261" y="981"/>
                  <a:pt x="131" y="0"/>
                </a:cubicBezTo>
              </a:path>
            </a:pathLst>
          </a:custGeom>
          <a:noFill/>
          <a:ln cap="flat" cmpd="sng" w="9525">
            <a:solidFill>
              <a:schemeClr val="accent6"/>
            </a:solidFill>
            <a:prstDash val="solid"/>
            <a:round/>
            <a:headEnd len="med" w="med" type="none"/>
            <a:tailEnd len="med" w="med" type="none"/>
          </a:ln>
        </p:spPr>
      </p:sp>
      <p:sp>
        <p:nvSpPr>
          <p:cNvPr id="1072" name="Google Shape;1072;p85"/>
          <p:cNvSpPr txBox="1"/>
          <p:nvPr/>
        </p:nvSpPr>
        <p:spPr>
          <a:xfrm>
            <a:off x="7118225" y="1942550"/>
            <a:ext cx="943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Roboto"/>
                <a:ea typeface="Roboto"/>
                <a:cs typeface="Roboto"/>
                <a:sym typeface="Roboto"/>
              </a:rPr>
              <a:t>X = ?</a:t>
            </a:r>
            <a:endParaRPr sz="800">
              <a:solidFill>
                <a:schemeClr val="dk1"/>
              </a:solidFill>
              <a:latin typeface="Roboto"/>
              <a:ea typeface="Roboto"/>
              <a:cs typeface="Roboto"/>
              <a:sym typeface="Roboto"/>
            </a:endParaRPr>
          </a:p>
        </p:txBody>
      </p:sp>
      <p:pic>
        <p:nvPicPr>
          <p:cNvPr id="1073" name="Google Shape;1073;p85"/>
          <p:cNvPicPr preferRelativeResize="0"/>
          <p:nvPr/>
        </p:nvPicPr>
        <p:blipFill>
          <a:blip r:embed="rId3">
            <a:alphaModFix/>
          </a:blip>
          <a:stretch>
            <a:fillRect/>
          </a:stretch>
        </p:blipFill>
        <p:spPr>
          <a:xfrm>
            <a:off x="123175" y="2731325"/>
            <a:ext cx="3409674" cy="604425"/>
          </a:xfrm>
          <a:prstGeom prst="rect">
            <a:avLst/>
          </a:prstGeom>
          <a:noFill/>
          <a:ln>
            <a:noFill/>
          </a:ln>
        </p:spPr>
      </p:pic>
      <p:pic>
        <p:nvPicPr>
          <p:cNvPr id="1074" name="Google Shape;1074;p85"/>
          <p:cNvPicPr preferRelativeResize="0"/>
          <p:nvPr/>
        </p:nvPicPr>
        <p:blipFill>
          <a:blip r:embed="rId4">
            <a:alphaModFix/>
          </a:blip>
          <a:stretch>
            <a:fillRect/>
          </a:stretch>
        </p:blipFill>
        <p:spPr>
          <a:xfrm>
            <a:off x="4639400" y="2834950"/>
            <a:ext cx="4061126" cy="364800"/>
          </a:xfrm>
          <a:prstGeom prst="rect">
            <a:avLst/>
          </a:prstGeom>
          <a:noFill/>
          <a:ln>
            <a:noFill/>
          </a:ln>
        </p:spPr>
      </p:pic>
      <p:pic>
        <p:nvPicPr>
          <p:cNvPr id="1075" name="Google Shape;1075;p85"/>
          <p:cNvPicPr preferRelativeResize="0"/>
          <p:nvPr/>
        </p:nvPicPr>
        <p:blipFill>
          <a:blip r:embed="rId5">
            <a:alphaModFix/>
          </a:blip>
          <a:stretch>
            <a:fillRect/>
          </a:stretch>
        </p:blipFill>
        <p:spPr>
          <a:xfrm>
            <a:off x="5181675" y="4043425"/>
            <a:ext cx="2880042" cy="342300"/>
          </a:xfrm>
          <a:prstGeom prst="rect">
            <a:avLst/>
          </a:prstGeom>
          <a:noFill/>
          <a:ln>
            <a:noFill/>
          </a:ln>
        </p:spPr>
      </p:pic>
      <p:sp>
        <p:nvSpPr>
          <p:cNvPr id="1076" name="Google Shape;1076;p85"/>
          <p:cNvSpPr/>
          <p:nvPr/>
        </p:nvSpPr>
        <p:spPr>
          <a:xfrm>
            <a:off x="4830375" y="3598775"/>
            <a:ext cx="3494400" cy="1294200"/>
          </a:xfrm>
          <a:prstGeom prst="rect">
            <a:avLst/>
          </a:prstGeom>
          <a:no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86"/>
          <p:cNvSpPr txBox="1"/>
          <p:nvPr>
            <p:ph type="title"/>
          </p:nvPr>
        </p:nvSpPr>
        <p:spPr>
          <a:xfrm>
            <a:off x="652950" y="4478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Filter Mounts CAD</a:t>
            </a:r>
            <a:endParaRPr/>
          </a:p>
        </p:txBody>
      </p:sp>
      <p:sp>
        <p:nvSpPr>
          <p:cNvPr id="1082" name="Google Shape;1082;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083" name="Google Shape;1083;p86"/>
          <p:cNvPicPr preferRelativeResize="0"/>
          <p:nvPr/>
        </p:nvPicPr>
        <p:blipFill>
          <a:blip r:embed="rId3">
            <a:alphaModFix/>
          </a:blip>
          <a:stretch>
            <a:fillRect/>
          </a:stretch>
        </p:blipFill>
        <p:spPr>
          <a:xfrm>
            <a:off x="652950" y="1456500"/>
            <a:ext cx="3247424" cy="3206724"/>
          </a:xfrm>
          <a:prstGeom prst="rect">
            <a:avLst/>
          </a:prstGeom>
          <a:noFill/>
          <a:ln>
            <a:noFill/>
          </a:ln>
        </p:spPr>
      </p:pic>
      <p:pic>
        <p:nvPicPr>
          <p:cNvPr id="1084" name="Google Shape;1084;p86"/>
          <p:cNvPicPr preferRelativeResize="0"/>
          <p:nvPr/>
        </p:nvPicPr>
        <p:blipFill>
          <a:blip r:embed="rId4">
            <a:alphaModFix/>
          </a:blip>
          <a:stretch>
            <a:fillRect/>
          </a:stretch>
        </p:blipFill>
        <p:spPr>
          <a:xfrm>
            <a:off x="4101550" y="1813863"/>
            <a:ext cx="4536550" cy="2491999"/>
          </a:xfrm>
          <a:prstGeom prst="rect">
            <a:avLst/>
          </a:prstGeom>
          <a:noFill/>
          <a:ln>
            <a:noFill/>
          </a:ln>
        </p:spPr>
      </p:pic>
      <p:cxnSp>
        <p:nvCxnSpPr>
          <p:cNvPr id="1085" name="Google Shape;1085;p86"/>
          <p:cNvCxnSpPr/>
          <p:nvPr/>
        </p:nvCxnSpPr>
        <p:spPr>
          <a:xfrm>
            <a:off x="1428500" y="3559000"/>
            <a:ext cx="1111500" cy="507000"/>
          </a:xfrm>
          <a:prstGeom prst="straightConnector1">
            <a:avLst/>
          </a:prstGeom>
          <a:noFill/>
          <a:ln cap="flat" cmpd="sng" w="19050">
            <a:solidFill>
              <a:srgbClr val="FF0000"/>
            </a:solidFill>
            <a:prstDash val="solid"/>
            <a:round/>
            <a:headEnd len="med" w="med" type="none"/>
            <a:tailEnd len="med" w="med" type="none"/>
          </a:ln>
        </p:spPr>
      </p:cxnSp>
      <p:cxnSp>
        <p:nvCxnSpPr>
          <p:cNvPr id="1086" name="Google Shape;1086;p86"/>
          <p:cNvCxnSpPr/>
          <p:nvPr/>
        </p:nvCxnSpPr>
        <p:spPr>
          <a:xfrm flipH="1" rot="10800000">
            <a:off x="1316350" y="3495575"/>
            <a:ext cx="224100" cy="131700"/>
          </a:xfrm>
          <a:prstGeom prst="straightConnector1">
            <a:avLst/>
          </a:prstGeom>
          <a:noFill/>
          <a:ln cap="flat" cmpd="sng" w="19050">
            <a:solidFill>
              <a:srgbClr val="FF0000"/>
            </a:solidFill>
            <a:prstDash val="solid"/>
            <a:round/>
            <a:headEnd len="med" w="med" type="none"/>
            <a:tailEnd len="med" w="med" type="none"/>
          </a:ln>
        </p:spPr>
      </p:cxnSp>
      <p:cxnSp>
        <p:nvCxnSpPr>
          <p:cNvPr id="1087" name="Google Shape;1087;p86"/>
          <p:cNvCxnSpPr/>
          <p:nvPr/>
        </p:nvCxnSpPr>
        <p:spPr>
          <a:xfrm flipH="1" rot="10800000">
            <a:off x="2414550" y="3994275"/>
            <a:ext cx="219300" cy="160800"/>
          </a:xfrm>
          <a:prstGeom prst="straightConnector1">
            <a:avLst/>
          </a:prstGeom>
          <a:noFill/>
          <a:ln cap="flat" cmpd="sng" w="19050">
            <a:solidFill>
              <a:srgbClr val="FF0000"/>
            </a:solidFill>
            <a:prstDash val="solid"/>
            <a:round/>
            <a:headEnd len="med" w="med" type="none"/>
            <a:tailEnd len="med" w="med" type="none"/>
          </a:ln>
        </p:spPr>
      </p:cxnSp>
      <p:sp>
        <p:nvSpPr>
          <p:cNvPr id="1088" name="Google Shape;1088;p86"/>
          <p:cNvSpPr txBox="1"/>
          <p:nvPr/>
        </p:nvSpPr>
        <p:spPr>
          <a:xfrm>
            <a:off x="1428500" y="3754875"/>
            <a:ext cx="61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Roboto"/>
                <a:ea typeface="Roboto"/>
                <a:cs typeface="Roboto"/>
                <a:sym typeface="Roboto"/>
              </a:rPr>
              <a:t>3 cm</a:t>
            </a:r>
            <a:endParaRPr>
              <a:solidFill>
                <a:srgbClr val="FF0000"/>
              </a:solidFill>
              <a:latin typeface="Roboto"/>
              <a:ea typeface="Roboto"/>
              <a:cs typeface="Roboto"/>
              <a:sym typeface="Roboto"/>
            </a:endParaRPr>
          </a:p>
        </p:txBody>
      </p:sp>
      <p:cxnSp>
        <p:nvCxnSpPr>
          <p:cNvPr id="1089" name="Google Shape;1089;p86"/>
          <p:cNvCxnSpPr/>
          <p:nvPr/>
        </p:nvCxnSpPr>
        <p:spPr>
          <a:xfrm flipH="1">
            <a:off x="4660875" y="1594250"/>
            <a:ext cx="331500" cy="1014300"/>
          </a:xfrm>
          <a:prstGeom prst="straightConnector1">
            <a:avLst/>
          </a:prstGeom>
          <a:noFill/>
          <a:ln cap="flat" cmpd="sng" w="19050">
            <a:solidFill>
              <a:srgbClr val="FF0000"/>
            </a:solidFill>
            <a:prstDash val="solid"/>
            <a:round/>
            <a:headEnd len="med" w="med" type="none"/>
            <a:tailEnd len="med" w="med" type="triangle"/>
          </a:ln>
        </p:spPr>
      </p:cxnSp>
      <p:sp>
        <p:nvSpPr>
          <p:cNvPr id="1090" name="Google Shape;1090;p86"/>
          <p:cNvSpPr txBox="1"/>
          <p:nvPr/>
        </p:nvSpPr>
        <p:spPr>
          <a:xfrm>
            <a:off x="4992375" y="1233475"/>
            <a:ext cx="234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Roboto"/>
                <a:ea typeface="Roboto"/>
                <a:cs typeface="Roboto"/>
                <a:sym typeface="Roboto"/>
              </a:rPr>
              <a:t>Vertical Dimension Driven by O-ring compression</a:t>
            </a:r>
            <a:endParaRPr>
              <a:solidFill>
                <a:srgbClr val="FF0000"/>
              </a:solidFill>
              <a:latin typeface="Roboto"/>
              <a:ea typeface="Roboto"/>
              <a:cs typeface="Roboto"/>
              <a:sym typeface="Roboto"/>
            </a:endParaRPr>
          </a:p>
        </p:txBody>
      </p:sp>
      <p:cxnSp>
        <p:nvCxnSpPr>
          <p:cNvPr id="1091" name="Google Shape;1091;p86"/>
          <p:cNvCxnSpPr/>
          <p:nvPr/>
        </p:nvCxnSpPr>
        <p:spPr>
          <a:xfrm>
            <a:off x="4714475" y="2621100"/>
            <a:ext cx="4800" cy="840300"/>
          </a:xfrm>
          <a:prstGeom prst="straightConnector1">
            <a:avLst/>
          </a:prstGeom>
          <a:noFill/>
          <a:ln cap="flat" cmpd="sng" w="19050">
            <a:solidFill>
              <a:srgbClr val="FF0000"/>
            </a:solidFill>
            <a:prstDash val="solid"/>
            <a:round/>
            <a:headEnd len="med" w="med" type="none"/>
            <a:tailEnd len="med" w="med" type="none"/>
          </a:ln>
        </p:spPr>
      </p:cxnSp>
      <p:cxnSp>
        <p:nvCxnSpPr>
          <p:cNvPr id="1092" name="Google Shape;1092;p86"/>
          <p:cNvCxnSpPr/>
          <p:nvPr/>
        </p:nvCxnSpPr>
        <p:spPr>
          <a:xfrm rot="10800000">
            <a:off x="4548650" y="2622900"/>
            <a:ext cx="245100" cy="2400"/>
          </a:xfrm>
          <a:prstGeom prst="straightConnector1">
            <a:avLst/>
          </a:prstGeom>
          <a:noFill/>
          <a:ln cap="flat" cmpd="sng" w="19050">
            <a:solidFill>
              <a:srgbClr val="FF0000"/>
            </a:solidFill>
            <a:prstDash val="solid"/>
            <a:round/>
            <a:headEnd len="med" w="med" type="none"/>
            <a:tailEnd len="med" w="med" type="none"/>
          </a:ln>
        </p:spPr>
      </p:cxnSp>
      <p:cxnSp>
        <p:nvCxnSpPr>
          <p:cNvPr id="1093" name="Google Shape;1093;p86"/>
          <p:cNvCxnSpPr/>
          <p:nvPr/>
        </p:nvCxnSpPr>
        <p:spPr>
          <a:xfrm rot="10800000">
            <a:off x="4568150" y="3451775"/>
            <a:ext cx="225600" cy="3600"/>
          </a:xfrm>
          <a:prstGeom prst="straightConnector1">
            <a:avLst/>
          </a:prstGeom>
          <a:noFill/>
          <a:ln cap="flat" cmpd="sng" w="19050">
            <a:solidFill>
              <a:srgbClr val="FF0000"/>
            </a:solidFill>
            <a:prstDash val="solid"/>
            <a:round/>
            <a:headEnd len="med" w="med" type="none"/>
            <a:tailEnd len="med" w="med" type="none"/>
          </a:ln>
        </p:spPr>
      </p:cxn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87"/>
          <p:cNvSpPr txBox="1"/>
          <p:nvPr>
            <p:ph type="title"/>
          </p:nvPr>
        </p:nvSpPr>
        <p:spPr>
          <a:xfrm>
            <a:off x="675550" y="462900"/>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Filter Mount Modeling</a:t>
            </a:r>
            <a:endParaRPr/>
          </a:p>
        </p:txBody>
      </p:sp>
      <p:sp>
        <p:nvSpPr>
          <p:cNvPr id="1099" name="Google Shape;1099;p87"/>
          <p:cNvSpPr txBox="1"/>
          <p:nvPr>
            <p:ph idx="1" type="body"/>
          </p:nvPr>
        </p:nvSpPr>
        <p:spPr>
          <a:xfrm>
            <a:off x="387900" y="1489825"/>
            <a:ext cx="42381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Bolt shear analysis from Diode Block </a:t>
            </a:r>
            <a:r>
              <a:rPr lang="en"/>
              <a:t>applies</a:t>
            </a:r>
            <a:r>
              <a:rPr lang="en"/>
              <a:t> here, so not worried about shear failure</a:t>
            </a:r>
            <a:endParaRPr/>
          </a:p>
          <a:p>
            <a:pPr indent="-342900" lvl="0" marL="457200" rtl="0" algn="l">
              <a:spcBef>
                <a:spcPts val="0"/>
              </a:spcBef>
              <a:spcAft>
                <a:spcPts val="0"/>
              </a:spcAft>
              <a:buSzPts val="1800"/>
              <a:buChar char="●"/>
            </a:pPr>
            <a:r>
              <a:rPr lang="en"/>
              <a:t>Performed analysis on whether the filters/windows would shatter in vibration</a:t>
            </a:r>
            <a:endParaRPr/>
          </a:p>
          <a:p>
            <a:pPr indent="-342900" lvl="0" marL="457200" rtl="0" algn="l">
              <a:spcBef>
                <a:spcPts val="0"/>
              </a:spcBef>
              <a:spcAft>
                <a:spcPts val="0"/>
              </a:spcAft>
              <a:buSzPts val="1800"/>
              <a:buChar char="●"/>
            </a:pPr>
            <a:r>
              <a:rPr lang="en"/>
              <a:t>Similar to PCB Vibration Analysis (See next slide)</a:t>
            </a:r>
            <a:endParaRPr/>
          </a:p>
        </p:txBody>
      </p:sp>
      <p:sp>
        <p:nvSpPr>
          <p:cNvPr id="1100" name="Google Shape;1100;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101" name="Google Shape;1101;p87"/>
          <p:cNvSpPr txBox="1"/>
          <p:nvPr/>
        </p:nvSpPr>
        <p:spPr>
          <a:xfrm>
            <a:off x="5701475" y="1805800"/>
            <a:ext cx="26478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Roboto"/>
                <a:ea typeface="Roboto"/>
                <a:cs typeface="Roboto"/>
                <a:sym typeface="Roboto"/>
              </a:rPr>
              <a:t>1st / lowest mode: 5.57 kHz</a:t>
            </a:r>
            <a:endParaRPr sz="1800">
              <a:solidFill>
                <a:schemeClr val="dk1"/>
              </a:solidFill>
              <a:latin typeface="Roboto"/>
              <a:ea typeface="Roboto"/>
              <a:cs typeface="Roboto"/>
              <a:sym typeface="Roboto"/>
            </a:endParaRPr>
          </a:p>
          <a:p>
            <a:pPr indent="0" lvl="0" marL="0" rtl="0" algn="l">
              <a:spcBef>
                <a:spcPts val="0"/>
              </a:spcBef>
              <a:spcAft>
                <a:spcPts val="0"/>
              </a:spcAft>
              <a:buNone/>
            </a:pPr>
            <a:r>
              <a:rPr lang="en" sz="1800">
                <a:solidFill>
                  <a:schemeClr val="dk1"/>
                </a:solidFill>
                <a:latin typeface="Roboto"/>
                <a:ea typeface="Roboto"/>
                <a:cs typeface="Roboto"/>
                <a:sym typeface="Roboto"/>
              </a:rPr>
              <a:t>FOS: 2.79</a:t>
            </a:r>
            <a:endParaRPr sz="1800">
              <a:solidFill>
                <a:schemeClr val="dk1"/>
              </a:solidFill>
              <a:latin typeface="Roboto"/>
              <a:ea typeface="Roboto"/>
              <a:cs typeface="Roboto"/>
              <a:sym typeface="Roboto"/>
            </a:endParaRPr>
          </a:p>
        </p:txBody>
      </p:sp>
      <p:sp>
        <p:nvSpPr>
          <p:cNvPr id="1102" name="Google Shape;1102;p87"/>
          <p:cNvSpPr txBox="1"/>
          <p:nvPr/>
        </p:nvSpPr>
        <p:spPr>
          <a:xfrm>
            <a:off x="4892175" y="3003675"/>
            <a:ext cx="41517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Blevins, Robert D.. (2016). Formulas for Dynamics, Acoustics and Vibration - 5.1.2 Boundary Conditions. John Wiley &amp; Sons. Retrieved from</a:t>
            </a:r>
            <a:endParaRPr>
              <a:solidFill>
                <a:schemeClr val="dk1"/>
              </a:solidFill>
              <a:latin typeface="Roboto"/>
              <a:ea typeface="Roboto"/>
              <a:cs typeface="Roboto"/>
              <a:sym typeface="Roboto"/>
            </a:endParaRPr>
          </a:p>
          <a:p>
            <a:pPr indent="0" lvl="0" marL="0" rtl="0" algn="l">
              <a:spcBef>
                <a:spcPts val="0"/>
              </a:spcBef>
              <a:spcAft>
                <a:spcPts val="0"/>
              </a:spcAft>
              <a:buNone/>
            </a:pPr>
            <a:r>
              <a:rPr lang="en" u="sng">
                <a:solidFill>
                  <a:schemeClr val="hlink"/>
                </a:solidFill>
                <a:latin typeface="Roboto"/>
                <a:ea typeface="Roboto"/>
                <a:cs typeface="Roboto"/>
                <a:sym typeface="Roboto"/>
                <a:hlinkClick r:id="rId3"/>
              </a:rPr>
              <a:t>https://app.knovel.com/hotlink/pdf/id:kt00CR5CF5/formulas-dynamics-acoustics/boundary-conditions</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rPr lang="en">
                <a:solidFill>
                  <a:schemeClr val="dk1"/>
                </a:solidFill>
                <a:latin typeface="Roboto"/>
                <a:ea typeface="Roboto"/>
                <a:cs typeface="Roboto"/>
                <a:sym typeface="Roboto"/>
              </a:rPr>
              <a:t>http://accuratus.com/fused.html</a:t>
            </a:r>
            <a:endParaRPr>
              <a:solidFill>
                <a:schemeClr val="dk1"/>
              </a:solidFill>
              <a:latin typeface="Roboto"/>
              <a:ea typeface="Roboto"/>
              <a:cs typeface="Roboto"/>
              <a:sym typeface="Roboto"/>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8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PCB Vibration Analysis</a:t>
            </a:r>
            <a:endParaRPr/>
          </a:p>
        </p:txBody>
      </p:sp>
      <p:sp>
        <p:nvSpPr>
          <p:cNvPr id="1108" name="Google Shape;1108;p88"/>
          <p:cNvSpPr txBox="1"/>
          <p:nvPr>
            <p:ph idx="1" type="body"/>
          </p:nvPr>
        </p:nvSpPr>
        <p:spPr>
          <a:xfrm>
            <a:off x="387900" y="1489825"/>
            <a:ext cx="5828700" cy="28398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The PCB in plane dimensions will be 4 cm X 8 cm</a:t>
            </a:r>
            <a:endParaRPr/>
          </a:p>
          <a:p>
            <a:pPr indent="-334327" lvl="0" marL="457200" rtl="0" algn="l">
              <a:spcBef>
                <a:spcPts val="0"/>
              </a:spcBef>
              <a:spcAft>
                <a:spcPts val="0"/>
              </a:spcAft>
              <a:buSzPct val="100000"/>
              <a:buChar char="●"/>
            </a:pPr>
            <a:r>
              <a:rPr lang="en"/>
              <a:t>The thickness of the PCB support (FR4) is primarily based on avoidance of resonance within launch frequencies</a:t>
            </a:r>
            <a:endParaRPr/>
          </a:p>
          <a:p>
            <a:pPr indent="-310832" lvl="1" marL="914400" rtl="0" algn="l">
              <a:lnSpc>
                <a:spcPct val="115000"/>
              </a:lnSpc>
              <a:spcBef>
                <a:spcPts val="0"/>
              </a:spcBef>
              <a:spcAft>
                <a:spcPts val="0"/>
              </a:spcAft>
              <a:buSzPct val="100000"/>
              <a:buChar char="○"/>
            </a:pPr>
            <a:r>
              <a:rPr lang="en"/>
              <a:t>Standard FR4 thickness = 1.60mm and extends to 3.20 mm before becoming requiring custom thickness</a:t>
            </a:r>
            <a:endParaRPr/>
          </a:p>
          <a:p>
            <a:pPr indent="-310832" lvl="1" marL="914400" rtl="0" algn="l">
              <a:lnSpc>
                <a:spcPct val="125000"/>
              </a:lnSpc>
              <a:spcBef>
                <a:spcPts val="0"/>
              </a:spcBef>
              <a:spcAft>
                <a:spcPts val="0"/>
              </a:spcAft>
              <a:buSzPct val="100000"/>
              <a:buChar char="○"/>
            </a:pPr>
            <a:r>
              <a:rPr lang="en"/>
              <a:t>Using the thickest standard board - </a:t>
            </a:r>
            <a:r>
              <a:rPr b="1" lang="en"/>
              <a:t>ω</a:t>
            </a:r>
            <a:r>
              <a:rPr b="1" baseline="-25000" lang="en"/>
              <a:t>N-FR4</a:t>
            </a:r>
            <a:r>
              <a:rPr b="1" lang="en"/>
              <a:t> = 5.91 kHz</a:t>
            </a:r>
            <a:endParaRPr b="1"/>
          </a:p>
          <a:p>
            <a:pPr indent="-310832" lvl="1" marL="914400" rtl="0" algn="l">
              <a:lnSpc>
                <a:spcPct val="125000"/>
              </a:lnSpc>
              <a:spcBef>
                <a:spcPts val="0"/>
              </a:spcBef>
              <a:spcAft>
                <a:spcPts val="0"/>
              </a:spcAft>
              <a:buSzPct val="100000"/>
              <a:buChar char="○"/>
            </a:pPr>
            <a:r>
              <a:rPr lang="en"/>
              <a:t>Adding 0.0694 mm of copper to each side of the board for greater thermal conductivity raises this natural frequency to </a:t>
            </a:r>
            <a:r>
              <a:rPr b="1" lang="en"/>
              <a:t>ω</a:t>
            </a:r>
            <a:r>
              <a:rPr b="1" baseline="-25000" lang="en"/>
              <a:t>N-PCB</a:t>
            </a:r>
            <a:r>
              <a:rPr b="1" lang="en"/>
              <a:t> = 6.20</a:t>
            </a:r>
            <a:r>
              <a:rPr lang="en"/>
              <a:t> kHz </a:t>
            </a:r>
            <a:r>
              <a:rPr baseline="-25000" lang="en"/>
              <a:t>[12]</a:t>
            </a:r>
            <a:endParaRPr baseline="-25000"/>
          </a:p>
          <a:p>
            <a:pPr indent="-310832" lvl="1" marL="914400" rtl="0" algn="l">
              <a:lnSpc>
                <a:spcPct val="125000"/>
              </a:lnSpc>
              <a:spcBef>
                <a:spcPts val="0"/>
              </a:spcBef>
              <a:spcAft>
                <a:spcPts val="0"/>
              </a:spcAft>
              <a:buSzPct val="70000"/>
              <a:buChar char="○"/>
            </a:pPr>
            <a:r>
              <a:rPr lang="en"/>
              <a:t>This is the first mode that appears and corresponds to the lowest resonant frequency encountered</a:t>
            </a:r>
            <a:endParaRPr sz="2000"/>
          </a:p>
        </p:txBody>
      </p:sp>
      <p:sp>
        <p:nvSpPr>
          <p:cNvPr id="1109" name="Google Shape;1109;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10" name="Google Shape;1110;p88"/>
          <p:cNvPicPr preferRelativeResize="0"/>
          <p:nvPr/>
        </p:nvPicPr>
        <p:blipFill>
          <a:blip r:embed="rId3">
            <a:alphaModFix/>
          </a:blip>
          <a:stretch>
            <a:fillRect/>
          </a:stretch>
        </p:blipFill>
        <p:spPr>
          <a:xfrm>
            <a:off x="6216600" y="3891125"/>
            <a:ext cx="2927401" cy="1215605"/>
          </a:xfrm>
          <a:prstGeom prst="rect">
            <a:avLst/>
          </a:prstGeom>
          <a:noFill/>
          <a:ln>
            <a:noFill/>
          </a:ln>
        </p:spPr>
      </p:pic>
      <p:pic>
        <p:nvPicPr>
          <p:cNvPr id="1111" name="Google Shape;1111;p88"/>
          <p:cNvPicPr preferRelativeResize="0"/>
          <p:nvPr/>
        </p:nvPicPr>
        <p:blipFill>
          <a:blip r:embed="rId4">
            <a:alphaModFix/>
          </a:blip>
          <a:stretch>
            <a:fillRect/>
          </a:stretch>
        </p:blipFill>
        <p:spPr>
          <a:xfrm>
            <a:off x="6216600" y="2336750"/>
            <a:ext cx="2927400" cy="1450519"/>
          </a:xfrm>
          <a:prstGeom prst="rect">
            <a:avLst/>
          </a:prstGeom>
          <a:noFill/>
          <a:ln>
            <a:noFill/>
          </a:ln>
        </p:spPr>
      </p:pic>
      <p:sp>
        <p:nvSpPr>
          <p:cNvPr id="1112" name="Google Shape;1112;p88"/>
          <p:cNvSpPr txBox="1"/>
          <p:nvPr/>
        </p:nvSpPr>
        <p:spPr>
          <a:xfrm>
            <a:off x="387900" y="4052525"/>
            <a:ext cx="5828700" cy="8619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chemeClr val="dk1"/>
              </a:buClr>
              <a:buSzPts val="1800"/>
              <a:buFont typeface="Roboto"/>
              <a:buChar char="●"/>
            </a:pPr>
            <a:r>
              <a:rPr lang="en" sz="1700">
                <a:solidFill>
                  <a:schemeClr val="dk1"/>
                </a:solidFill>
                <a:latin typeface="Roboto"/>
                <a:ea typeface="Roboto"/>
                <a:cs typeface="Roboto"/>
                <a:sym typeface="Roboto"/>
              </a:rPr>
              <a:t>Recall the launch profile   </a:t>
            </a:r>
            <a:r>
              <a:rPr lang="en" sz="1900">
                <a:solidFill>
                  <a:schemeClr val="dk1"/>
                </a:solidFill>
                <a:latin typeface="Roboto"/>
                <a:ea typeface="Roboto"/>
                <a:cs typeface="Roboto"/>
                <a:sym typeface="Roboto"/>
              </a:rPr>
              <a:t>➙</a:t>
            </a:r>
            <a:endParaRPr sz="1900">
              <a:solidFill>
                <a:schemeClr val="dk1"/>
              </a:solidFill>
              <a:latin typeface="Roboto"/>
              <a:ea typeface="Roboto"/>
              <a:cs typeface="Roboto"/>
              <a:sym typeface="Roboto"/>
            </a:endParaRPr>
          </a:p>
          <a:p>
            <a:pPr indent="-307975" lvl="1" marL="914400" rtl="0" algn="l">
              <a:lnSpc>
                <a:spcPct val="100000"/>
              </a:lnSpc>
              <a:spcBef>
                <a:spcPts val="0"/>
              </a:spcBef>
              <a:spcAft>
                <a:spcPts val="0"/>
              </a:spcAft>
              <a:buClr>
                <a:schemeClr val="dk1"/>
              </a:buClr>
              <a:buSzPts val="1250"/>
              <a:buFont typeface="Roboto"/>
              <a:buChar char="○"/>
            </a:pPr>
            <a:r>
              <a:rPr lang="en" sz="1250">
                <a:solidFill>
                  <a:schemeClr val="dk1"/>
                </a:solidFill>
                <a:latin typeface="Roboto"/>
                <a:ea typeface="Roboto"/>
                <a:cs typeface="Roboto"/>
                <a:sym typeface="Roboto"/>
              </a:rPr>
              <a:t>The resonant frequency is out of the launch range, but it is fairly close</a:t>
            </a:r>
            <a:r>
              <a:rPr baseline="-25000" lang="en" sz="1250">
                <a:solidFill>
                  <a:schemeClr val="dk1"/>
                </a:solidFill>
                <a:latin typeface="Roboto"/>
                <a:ea typeface="Roboto"/>
                <a:cs typeface="Roboto"/>
                <a:sym typeface="Roboto"/>
              </a:rPr>
              <a:t>[5]</a:t>
            </a:r>
            <a:endParaRPr sz="1250">
              <a:solidFill>
                <a:srgbClr val="6AA84F"/>
              </a:solidFill>
              <a:latin typeface="Roboto"/>
              <a:ea typeface="Roboto"/>
              <a:cs typeface="Roboto"/>
              <a:sym typeface="Roboto"/>
            </a:endParaRPr>
          </a:p>
        </p:txBody>
      </p:sp>
      <p:pic>
        <p:nvPicPr>
          <p:cNvPr id="1113" name="Google Shape;1113;p88"/>
          <p:cNvPicPr preferRelativeResize="0"/>
          <p:nvPr/>
        </p:nvPicPr>
        <p:blipFill>
          <a:blip r:embed="rId5">
            <a:alphaModFix/>
          </a:blip>
          <a:stretch>
            <a:fillRect/>
          </a:stretch>
        </p:blipFill>
        <p:spPr>
          <a:xfrm>
            <a:off x="6216600" y="761725"/>
            <a:ext cx="2500426" cy="1544001"/>
          </a:xfrm>
          <a:prstGeom prst="rect">
            <a:avLst/>
          </a:prstGeom>
          <a:noFill/>
          <a:ln>
            <a:noFill/>
          </a:ln>
        </p:spPr>
      </p:pic>
      <p:sp>
        <p:nvSpPr>
          <p:cNvPr id="1114" name="Google Shape;1114;p88"/>
          <p:cNvSpPr txBox="1"/>
          <p:nvPr/>
        </p:nvSpPr>
        <p:spPr>
          <a:xfrm>
            <a:off x="5931775" y="2402400"/>
            <a:ext cx="335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Roboto"/>
                <a:ea typeface="Roboto"/>
                <a:cs typeface="Roboto"/>
                <a:sym typeface="Roboto"/>
              </a:rPr>
              <a:t>[5]</a:t>
            </a:r>
            <a:endParaRPr sz="1000">
              <a:solidFill>
                <a:schemeClr val="dk1"/>
              </a:solidFill>
              <a:latin typeface="Roboto"/>
              <a:ea typeface="Roboto"/>
              <a:cs typeface="Roboto"/>
              <a:sym typeface="Roboto"/>
            </a:endParaRPr>
          </a:p>
        </p:txBody>
      </p:sp>
      <p:sp>
        <p:nvSpPr>
          <p:cNvPr id="1115" name="Google Shape;1115;p88"/>
          <p:cNvSpPr txBox="1"/>
          <p:nvPr/>
        </p:nvSpPr>
        <p:spPr>
          <a:xfrm>
            <a:off x="5931775" y="3891125"/>
            <a:ext cx="335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Roboto"/>
                <a:ea typeface="Roboto"/>
                <a:cs typeface="Roboto"/>
                <a:sym typeface="Roboto"/>
              </a:rPr>
              <a:t>[5]</a:t>
            </a:r>
            <a:endParaRPr sz="1000">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gtEl>
                                        <p:attrNameLst>
                                          <p:attrName>style.visibility</p:attrName>
                                        </p:attrNameLst>
                                      </p:cBhvr>
                                      <p:to>
                                        <p:strVal val="visible"/>
                                      </p:to>
                                    </p:set>
                                    <p:animEffect filter="fade" transition="in">
                                      <p:cBhvr>
                                        <p:cTn dur="1000"/>
                                        <p:tgtEl>
                                          <p:spTgt spid="1112"/>
                                        </p:tgtEl>
                                      </p:cBhvr>
                                    </p:animEffect>
                                  </p:childTnLst>
                                </p:cTn>
                              </p:par>
                              <p:par>
                                <p:cTn fill="hold" nodeType="withEffect" presetClass="entr" presetID="10" presetSubtype="0">
                                  <p:stCondLst>
                                    <p:cond delay="0"/>
                                  </p:stCondLst>
                                  <p:childTnLst>
                                    <p:set>
                                      <p:cBhvr>
                                        <p:cTn dur="1" fill="hold">
                                          <p:stCondLst>
                                            <p:cond delay="0"/>
                                          </p:stCondLst>
                                        </p:cTn>
                                        <p:tgtEl>
                                          <p:spTgt spid="1111"/>
                                        </p:tgtEl>
                                        <p:attrNameLst>
                                          <p:attrName>style.visibility</p:attrName>
                                        </p:attrNameLst>
                                      </p:cBhvr>
                                      <p:to>
                                        <p:strVal val="visible"/>
                                      </p:to>
                                    </p:set>
                                    <p:animEffect filter="fade" transition="in">
                                      <p:cBhvr>
                                        <p:cTn dur="1000"/>
                                        <p:tgtEl>
                                          <p:spTgt spid="1111"/>
                                        </p:tgtEl>
                                      </p:cBhvr>
                                    </p:animEffect>
                                  </p:childTnLst>
                                </p:cTn>
                              </p:par>
                              <p:par>
                                <p:cTn fill="hold" nodeType="withEffect" presetClass="entr" presetID="10" presetSubtype="0">
                                  <p:stCondLst>
                                    <p:cond delay="0"/>
                                  </p:stCondLst>
                                  <p:childTnLst>
                                    <p:set>
                                      <p:cBhvr>
                                        <p:cTn dur="1" fill="hold">
                                          <p:stCondLst>
                                            <p:cond delay="0"/>
                                          </p:stCondLst>
                                        </p:cTn>
                                        <p:tgtEl>
                                          <p:spTgt spid="1110"/>
                                        </p:tgtEl>
                                        <p:attrNameLst>
                                          <p:attrName>style.visibility</p:attrName>
                                        </p:attrNameLst>
                                      </p:cBhvr>
                                      <p:to>
                                        <p:strVal val="visible"/>
                                      </p:to>
                                    </p:set>
                                    <p:animEffect filter="fade" transition="in">
                                      <p:cBhvr>
                                        <p:cTn dur="1000"/>
                                        <p:tgtEl>
                                          <p:spTgt spid="1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89"/>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Hardware</a:t>
            </a:r>
            <a:endParaRPr/>
          </a:p>
        </p:txBody>
      </p:sp>
      <p:sp>
        <p:nvSpPr>
          <p:cNvPr id="1121" name="Google Shape;1121;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90"/>
          <p:cNvSpPr txBox="1"/>
          <p:nvPr>
            <p:ph type="title"/>
          </p:nvPr>
        </p:nvSpPr>
        <p:spPr>
          <a:xfrm>
            <a:off x="675525" y="462900"/>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Bolt Shear Modeling</a:t>
            </a:r>
            <a:endParaRPr/>
          </a:p>
        </p:txBody>
      </p:sp>
      <p:sp>
        <p:nvSpPr>
          <p:cNvPr id="1127" name="Google Shape;1127;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28" name="Google Shape;1128;p90"/>
          <p:cNvPicPr preferRelativeResize="0"/>
          <p:nvPr/>
        </p:nvPicPr>
        <p:blipFill>
          <a:blip r:embed="rId3">
            <a:alphaModFix/>
          </a:blip>
          <a:stretch>
            <a:fillRect/>
          </a:stretch>
        </p:blipFill>
        <p:spPr>
          <a:xfrm>
            <a:off x="474125" y="1759100"/>
            <a:ext cx="3565175" cy="2840700"/>
          </a:xfrm>
          <a:prstGeom prst="rect">
            <a:avLst/>
          </a:prstGeom>
          <a:noFill/>
          <a:ln>
            <a:noFill/>
          </a:ln>
        </p:spPr>
      </p:pic>
      <p:sp>
        <p:nvSpPr>
          <p:cNvPr id="1129" name="Google Shape;1129;p90"/>
          <p:cNvSpPr txBox="1"/>
          <p:nvPr/>
        </p:nvSpPr>
        <p:spPr>
          <a:xfrm>
            <a:off x="474125" y="1358900"/>
            <a:ext cx="7998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What is the minimum bolt diameter needed to avoid bolt shear failure?</a:t>
            </a:r>
            <a:endParaRPr>
              <a:solidFill>
                <a:schemeClr val="dk1"/>
              </a:solidFill>
              <a:latin typeface="Roboto"/>
              <a:ea typeface="Roboto"/>
              <a:cs typeface="Roboto"/>
              <a:sym typeface="Roboto"/>
            </a:endParaRPr>
          </a:p>
        </p:txBody>
      </p:sp>
      <p:sp>
        <p:nvSpPr>
          <p:cNvPr id="1130" name="Google Shape;1130;p90"/>
          <p:cNvSpPr txBox="1"/>
          <p:nvPr/>
        </p:nvSpPr>
        <p:spPr>
          <a:xfrm>
            <a:off x="4254500" y="1756825"/>
            <a:ext cx="4152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Single Shear Model</a:t>
            </a:r>
            <a:endParaRPr sz="1200">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Assumes:</a:t>
            </a:r>
            <a:endParaRPr sz="1200">
              <a:solidFill>
                <a:schemeClr val="dk1"/>
              </a:solidFill>
              <a:latin typeface="Roboto"/>
              <a:ea typeface="Roboto"/>
              <a:cs typeface="Roboto"/>
              <a:sym typeface="Roboto"/>
            </a:endParaRPr>
          </a:p>
          <a:p>
            <a:pPr indent="-304800" lvl="0" marL="457200" rtl="0" algn="l">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τ</a:t>
            </a:r>
            <a:r>
              <a:rPr lang="en" sz="1200">
                <a:solidFill>
                  <a:schemeClr val="dk1"/>
                </a:solidFill>
                <a:latin typeface="Roboto"/>
                <a:ea typeface="Roboto"/>
                <a:cs typeface="Roboto"/>
                <a:sym typeface="Roboto"/>
              </a:rPr>
              <a:t> = 0.55𝜎  </a:t>
            </a:r>
            <a:r>
              <a:rPr lang="en" sz="400">
                <a:solidFill>
                  <a:schemeClr val="dk1"/>
                </a:solidFill>
                <a:latin typeface="Roboto"/>
                <a:ea typeface="Roboto"/>
                <a:cs typeface="Roboto"/>
                <a:sym typeface="Roboto"/>
              </a:rPr>
              <a:t>[</a:t>
            </a:r>
            <a:r>
              <a:rPr lang="en" sz="400">
                <a:solidFill>
                  <a:schemeClr val="dk1"/>
                </a:solidFill>
                <a:latin typeface="Roboto"/>
                <a:ea typeface="Roboto"/>
                <a:cs typeface="Roboto"/>
                <a:sym typeface="Roboto"/>
              </a:rPr>
              <a:t>10]</a:t>
            </a:r>
            <a:endParaRPr sz="1200">
              <a:solidFill>
                <a:schemeClr val="dk1"/>
              </a:solidFill>
              <a:latin typeface="Roboto"/>
              <a:ea typeface="Roboto"/>
              <a:cs typeface="Roboto"/>
              <a:sym typeface="Roboto"/>
            </a:endParaRPr>
          </a:p>
          <a:p>
            <a:pPr indent="-304800" lvl="0" marL="457200" rtl="0" algn="l">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a = 30*G_rms  </a:t>
            </a:r>
            <a:r>
              <a:rPr lang="en" sz="400">
                <a:solidFill>
                  <a:schemeClr val="dk1"/>
                </a:solidFill>
                <a:latin typeface="Roboto"/>
                <a:ea typeface="Roboto"/>
                <a:cs typeface="Roboto"/>
                <a:sym typeface="Roboto"/>
              </a:rPr>
              <a:t>[10]</a:t>
            </a:r>
            <a:endParaRPr sz="1200">
              <a:solidFill>
                <a:schemeClr val="dk1"/>
              </a:solidFill>
              <a:latin typeface="Roboto"/>
              <a:ea typeface="Roboto"/>
              <a:cs typeface="Roboto"/>
              <a:sym typeface="Roboto"/>
            </a:endParaRPr>
          </a:p>
          <a:p>
            <a:pPr indent="-304800" lvl="0" marL="457200" rtl="0" algn="l">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Worst case loading conditions</a:t>
            </a:r>
            <a:endParaRPr sz="1200">
              <a:solidFill>
                <a:schemeClr val="dk1"/>
              </a:solidFill>
              <a:latin typeface="Roboto"/>
              <a:ea typeface="Roboto"/>
              <a:cs typeface="Roboto"/>
              <a:sym typeface="Roboto"/>
            </a:endParaRPr>
          </a:p>
        </p:txBody>
      </p:sp>
      <p:pic>
        <p:nvPicPr>
          <p:cNvPr id="1131" name="Google Shape;1131;p90"/>
          <p:cNvPicPr preferRelativeResize="0"/>
          <p:nvPr/>
        </p:nvPicPr>
        <p:blipFill>
          <a:blip r:embed="rId4">
            <a:alphaModFix/>
          </a:blip>
          <a:stretch>
            <a:fillRect/>
          </a:stretch>
        </p:blipFill>
        <p:spPr>
          <a:xfrm>
            <a:off x="4360325" y="2946400"/>
            <a:ext cx="3925851" cy="16534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9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Hardware - Staking</a:t>
            </a:r>
            <a:endParaRPr/>
          </a:p>
        </p:txBody>
      </p:sp>
      <p:sp>
        <p:nvSpPr>
          <p:cNvPr id="1137" name="Google Shape;1137;p91"/>
          <p:cNvSpPr txBox="1"/>
          <p:nvPr>
            <p:ph idx="1" type="body"/>
          </p:nvPr>
        </p:nvSpPr>
        <p:spPr>
          <a:xfrm>
            <a:off x="387900" y="1414575"/>
            <a:ext cx="4947900" cy="35283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a:t>Epoxy Staking the heads of all screws</a:t>
            </a:r>
            <a:endParaRPr/>
          </a:p>
          <a:p>
            <a:pPr indent="0" lvl="0" marL="0" rtl="0" algn="l">
              <a:spcBef>
                <a:spcPts val="1200"/>
              </a:spcBef>
              <a:spcAft>
                <a:spcPts val="0"/>
              </a:spcAft>
              <a:buNone/>
            </a:pPr>
            <a:r>
              <a:rPr lang="en"/>
              <a:t>JB Weld epoxy:</a:t>
            </a:r>
            <a:endParaRPr/>
          </a:p>
          <a:p>
            <a:pPr indent="-334327" lvl="0" marL="457200" rtl="0" algn="l">
              <a:spcBef>
                <a:spcPts val="1200"/>
              </a:spcBef>
              <a:spcAft>
                <a:spcPts val="0"/>
              </a:spcAft>
              <a:buSzPct val="100000"/>
              <a:buChar char="-"/>
            </a:pPr>
            <a:r>
              <a:rPr lang="en"/>
              <a:t>Tensile strength: 30.34 MPa (4400 psi)</a:t>
            </a:r>
            <a:endParaRPr/>
          </a:p>
          <a:p>
            <a:pPr indent="0" lvl="0" marL="0" rtl="0" algn="l">
              <a:spcBef>
                <a:spcPts val="1200"/>
              </a:spcBef>
              <a:spcAft>
                <a:spcPts val="0"/>
              </a:spcAft>
              <a:buNone/>
            </a:pPr>
            <a:r>
              <a:rPr lang="en"/>
              <a:t>Screws loosen if torque exceeds friction (and strength of any epoxy added)</a:t>
            </a:r>
            <a:endParaRPr/>
          </a:p>
          <a:p>
            <a:pPr indent="-334327" lvl="0" marL="457200" rtl="0" algn="l">
              <a:spcBef>
                <a:spcPts val="1200"/>
              </a:spcBef>
              <a:spcAft>
                <a:spcPts val="0"/>
              </a:spcAft>
              <a:buSzPct val="100000"/>
              <a:buChar char="-"/>
            </a:pPr>
            <a:r>
              <a:rPr lang="en"/>
              <a:t>M</a:t>
            </a:r>
            <a:r>
              <a:rPr baseline="-25000" lang="en"/>
              <a:t>L</a:t>
            </a:r>
            <a:r>
              <a:rPr lang="en"/>
              <a:t> = M</a:t>
            </a:r>
            <a:r>
              <a:rPr baseline="-25000" lang="en"/>
              <a:t>K</a:t>
            </a:r>
            <a:r>
              <a:rPr lang="en"/>
              <a:t> + M</a:t>
            </a:r>
            <a:r>
              <a:rPr baseline="-25000" lang="en"/>
              <a:t>G</a:t>
            </a:r>
            <a:r>
              <a:rPr lang="en"/>
              <a:t> - M</a:t>
            </a:r>
            <a:r>
              <a:rPr baseline="-25000" lang="en"/>
              <a:t>TP</a:t>
            </a:r>
            <a:r>
              <a:rPr lang="en"/>
              <a:t> (+ M</a:t>
            </a:r>
            <a:r>
              <a:rPr baseline="-25000" lang="en"/>
              <a:t>E</a:t>
            </a:r>
            <a:r>
              <a:rPr lang="en"/>
              <a:t>)</a:t>
            </a:r>
            <a:endParaRPr/>
          </a:p>
          <a:p>
            <a:pPr indent="-334327" lvl="0" marL="457200" rtl="0" algn="l">
              <a:spcBef>
                <a:spcPts val="0"/>
              </a:spcBef>
              <a:spcAft>
                <a:spcPts val="0"/>
              </a:spcAft>
              <a:buSzPct val="100000"/>
              <a:buChar char="-"/>
            </a:pPr>
            <a:r>
              <a:rPr lang="en"/>
              <a:t>Loose condition: M</a:t>
            </a:r>
            <a:r>
              <a:rPr baseline="-25000" lang="en"/>
              <a:t>TP</a:t>
            </a:r>
            <a:r>
              <a:rPr lang="en"/>
              <a:t> &gt; M</a:t>
            </a:r>
            <a:r>
              <a:rPr baseline="-25000" lang="en"/>
              <a:t>K</a:t>
            </a:r>
            <a:r>
              <a:rPr lang="en"/>
              <a:t> + M</a:t>
            </a:r>
            <a:r>
              <a:rPr baseline="-25000" lang="en"/>
              <a:t>G</a:t>
            </a:r>
            <a:r>
              <a:rPr lang="en"/>
              <a:t> (+ M</a:t>
            </a:r>
            <a:r>
              <a:rPr baseline="-25000" lang="en"/>
              <a:t>E</a:t>
            </a:r>
            <a:r>
              <a:rPr lang="en"/>
              <a:t>)</a:t>
            </a:r>
            <a:endParaRPr/>
          </a:p>
          <a:p>
            <a:pPr indent="-334327" lvl="0" marL="457200" rtl="0" algn="l">
              <a:spcBef>
                <a:spcPts val="0"/>
              </a:spcBef>
              <a:spcAft>
                <a:spcPts val="0"/>
              </a:spcAft>
              <a:buSzPct val="100000"/>
              <a:buChar char="-"/>
            </a:pPr>
            <a:r>
              <a:rPr lang="en"/>
              <a:t>M</a:t>
            </a:r>
            <a:r>
              <a:rPr baseline="-25000" lang="en"/>
              <a:t>E</a:t>
            </a:r>
            <a:r>
              <a:rPr lang="en"/>
              <a:t> = E*A*t</a:t>
            </a:r>
            <a:endParaRPr/>
          </a:p>
          <a:p>
            <a:pPr indent="0" lvl="0" marL="0" rtl="0" algn="l">
              <a:spcBef>
                <a:spcPts val="1200"/>
              </a:spcBef>
              <a:spcAft>
                <a:spcPts val="1200"/>
              </a:spcAft>
              <a:buNone/>
            </a:pPr>
            <a:r>
              <a:rPr lang="en"/>
              <a:t>DO NOT DELETE THIS SLIDE, THIS IS FOR CDR!</a:t>
            </a:r>
            <a:endParaRPr/>
          </a:p>
        </p:txBody>
      </p:sp>
      <p:sp>
        <p:nvSpPr>
          <p:cNvPr id="1138" name="Google Shape;1138;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39" name="Google Shape;1139;p91"/>
          <p:cNvPicPr preferRelativeResize="0"/>
          <p:nvPr/>
        </p:nvPicPr>
        <p:blipFill>
          <a:blip r:embed="rId3">
            <a:alphaModFix/>
          </a:blip>
          <a:stretch>
            <a:fillRect/>
          </a:stretch>
        </p:blipFill>
        <p:spPr>
          <a:xfrm>
            <a:off x="5410874" y="724150"/>
            <a:ext cx="3663424" cy="2876175"/>
          </a:xfrm>
          <a:prstGeom prst="rect">
            <a:avLst/>
          </a:prstGeom>
          <a:noFill/>
          <a:ln>
            <a:noFill/>
          </a:ln>
        </p:spPr>
      </p:pic>
      <p:pic>
        <p:nvPicPr>
          <p:cNvPr id="1140" name="Google Shape;1140;p91"/>
          <p:cNvPicPr preferRelativeResize="0"/>
          <p:nvPr/>
        </p:nvPicPr>
        <p:blipFill>
          <a:blip r:embed="rId4">
            <a:alphaModFix/>
          </a:blip>
          <a:stretch>
            <a:fillRect/>
          </a:stretch>
        </p:blipFill>
        <p:spPr>
          <a:xfrm>
            <a:off x="5872925" y="3694200"/>
            <a:ext cx="2286000" cy="933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0"/>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a:t>
            </a:r>
            <a:r>
              <a:rPr lang="en" sz="1500">
                <a:solidFill>
                  <a:srgbClr val="ADBDC3"/>
                </a:solidFill>
                <a:latin typeface="Roboto"/>
                <a:ea typeface="Roboto"/>
                <a:cs typeface="Roboto"/>
                <a:sym typeface="Roboto"/>
              </a:rPr>
              <a:t>Requirements	         Risks		       V&amp;V		Planning</a:t>
            </a:r>
            <a:endParaRPr sz="1500">
              <a:solidFill>
                <a:srgbClr val="ADBDC3"/>
              </a:solidFill>
              <a:latin typeface="Roboto"/>
              <a:ea typeface="Roboto"/>
              <a:cs typeface="Roboto"/>
              <a:sym typeface="Roboto"/>
            </a:endParaRPr>
          </a:p>
        </p:txBody>
      </p:sp>
      <p:cxnSp>
        <p:nvCxnSpPr>
          <p:cNvPr id="146" name="Google Shape;146;p20"/>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47" name="Google Shape;147;p20"/>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48" name="Google Shape;148;p20"/>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49" name="Google Shape;149;p20"/>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50" name="Google Shape;150;p20"/>
          <p:cNvCxnSpPr/>
          <p:nvPr/>
        </p:nvCxnSpPr>
        <p:spPr>
          <a:xfrm>
            <a:off x="6182405" y="4940075"/>
            <a:ext cx="510900" cy="0"/>
          </a:xfrm>
          <a:prstGeom prst="straightConnector1">
            <a:avLst/>
          </a:prstGeom>
          <a:noFill/>
          <a:ln cap="flat" cmpd="sng" w="38100">
            <a:solidFill>
              <a:srgbClr val="0277BD"/>
            </a:solidFill>
            <a:prstDash val="solid"/>
            <a:round/>
            <a:headEnd len="sm" w="sm" type="none"/>
            <a:tailEnd len="med" w="med" type="stealth"/>
          </a:ln>
        </p:spPr>
      </p:cxnSp>
      <p:cxnSp>
        <p:nvCxnSpPr>
          <p:cNvPr id="151" name="Google Shape;151;p20"/>
          <p:cNvCxnSpPr/>
          <p:nvPr/>
        </p:nvCxnSpPr>
        <p:spPr>
          <a:xfrm>
            <a:off x="6182405" y="4940075"/>
            <a:ext cx="510900" cy="0"/>
          </a:xfrm>
          <a:prstGeom prst="straightConnector1">
            <a:avLst/>
          </a:prstGeom>
          <a:noFill/>
          <a:ln cap="flat" cmpd="sng" w="38100">
            <a:solidFill>
              <a:schemeClr val="accent1"/>
            </a:solidFill>
            <a:prstDash val="solid"/>
            <a:round/>
            <a:headEnd len="med" w="med" type="none"/>
            <a:tailEnd len="med" w="med" type="stealth"/>
          </a:ln>
        </p:spPr>
      </p:cxnSp>
      <p:sp>
        <p:nvSpPr>
          <p:cNvPr id="152" name="Google Shape;152;p2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NanoSAM Project Background</a:t>
            </a:r>
            <a:endParaRPr/>
          </a:p>
        </p:txBody>
      </p:sp>
      <p:pic>
        <p:nvPicPr>
          <p:cNvPr id="153" name="Google Shape;153;p20"/>
          <p:cNvPicPr preferRelativeResize="0"/>
          <p:nvPr/>
        </p:nvPicPr>
        <p:blipFill>
          <a:blip r:embed="rId3">
            <a:alphaModFix/>
          </a:blip>
          <a:stretch>
            <a:fillRect/>
          </a:stretch>
        </p:blipFill>
        <p:spPr>
          <a:xfrm>
            <a:off x="1258477" y="1423638"/>
            <a:ext cx="2382049" cy="3278676"/>
          </a:xfrm>
          <a:prstGeom prst="rect">
            <a:avLst/>
          </a:prstGeom>
          <a:noFill/>
          <a:ln>
            <a:noFill/>
          </a:ln>
        </p:spPr>
      </p:pic>
      <p:sp>
        <p:nvSpPr>
          <p:cNvPr id="154" name="Google Shape;154;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5" name="Google Shape;155;p20"/>
          <p:cNvSpPr txBox="1"/>
          <p:nvPr/>
        </p:nvSpPr>
        <p:spPr>
          <a:xfrm>
            <a:off x="5378625" y="1423650"/>
            <a:ext cx="2586600" cy="32325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NanoSAM II</a:t>
            </a:r>
            <a:endParaRPr b="1" sz="2100"/>
          </a:p>
          <a:p>
            <a:pPr indent="0" lvl="0" marL="0" rtl="0" algn="ctr">
              <a:spcBef>
                <a:spcPts val="0"/>
              </a:spcBef>
              <a:spcAft>
                <a:spcPts val="0"/>
              </a:spcAft>
              <a:buNone/>
            </a:pPr>
            <a:r>
              <a:rPr lang="en" sz="2100"/>
              <a:t>(2020-2021)</a:t>
            </a:r>
            <a:endParaRPr sz="21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rPr lang="en" sz="1200"/>
              <a:t>Reduced size to 0.5U, split electronics board and initial vibration analysis</a:t>
            </a:r>
            <a:endParaRPr b="1" sz="1800"/>
          </a:p>
        </p:txBody>
      </p:sp>
      <p:pic>
        <p:nvPicPr>
          <p:cNvPr id="156" name="Google Shape;156;p20"/>
          <p:cNvPicPr preferRelativeResize="0"/>
          <p:nvPr/>
        </p:nvPicPr>
        <p:blipFill rotWithShape="1">
          <a:blip r:embed="rId4">
            <a:alphaModFix/>
          </a:blip>
          <a:srcRect b="0" l="60039" r="0" t="0"/>
          <a:stretch/>
        </p:blipFill>
        <p:spPr>
          <a:xfrm>
            <a:off x="5788148" y="2171287"/>
            <a:ext cx="1767575" cy="1694575"/>
          </a:xfrm>
          <a:prstGeom prst="rect">
            <a:avLst/>
          </a:prstGeom>
          <a:noFill/>
          <a:ln>
            <a:noFill/>
          </a:ln>
        </p:spPr>
      </p:pic>
      <p:sp>
        <p:nvSpPr>
          <p:cNvPr id="157" name="Google Shape;157;p20"/>
          <p:cNvSpPr txBox="1"/>
          <p:nvPr/>
        </p:nvSpPr>
        <p:spPr>
          <a:xfrm>
            <a:off x="3668275" y="4340125"/>
            <a:ext cx="410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Roboto"/>
                <a:ea typeface="Roboto"/>
                <a:cs typeface="Roboto"/>
                <a:sym typeface="Roboto"/>
              </a:rPr>
              <a:t>[6]</a:t>
            </a:r>
            <a:endParaRPr sz="900">
              <a:solidFill>
                <a:schemeClr val="dk1"/>
              </a:solidFill>
              <a:latin typeface="Roboto"/>
              <a:ea typeface="Roboto"/>
              <a:cs typeface="Roboto"/>
              <a:sym typeface="Roboto"/>
            </a:endParaRPr>
          </a:p>
        </p:txBody>
      </p:sp>
      <p:sp>
        <p:nvSpPr>
          <p:cNvPr id="158" name="Google Shape;158;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9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Hardware - Staking</a:t>
            </a:r>
            <a:endParaRPr/>
          </a:p>
        </p:txBody>
      </p:sp>
      <p:sp>
        <p:nvSpPr>
          <p:cNvPr id="1146" name="Google Shape;1146;p92"/>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Actual values for torque can only be obtained through doing actual vibration test</a:t>
            </a:r>
            <a:endParaRPr/>
          </a:p>
          <a:p>
            <a:pPr indent="-342900" lvl="0" marL="457200" rtl="0" algn="l">
              <a:spcBef>
                <a:spcPts val="0"/>
              </a:spcBef>
              <a:spcAft>
                <a:spcPts val="0"/>
              </a:spcAft>
              <a:buSzPts val="1800"/>
              <a:buChar char="●"/>
            </a:pPr>
            <a:r>
              <a:rPr lang="en"/>
              <a:t>Evaluated screw deemed most vulnerable based on equations (short, large thread pitch)</a:t>
            </a:r>
            <a:endParaRPr/>
          </a:p>
          <a:p>
            <a:pPr indent="-342900" lvl="0" marL="457200" rtl="0" algn="l">
              <a:spcBef>
                <a:spcPts val="0"/>
              </a:spcBef>
              <a:spcAft>
                <a:spcPts val="0"/>
              </a:spcAft>
              <a:buSzPts val="1800"/>
              <a:buChar char="●"/>
            </a:pPr>
            <a:r>
              <a:rPr lang="en"/>
              <a:t>Approximation </a:t>
            </a:r>
            <a:r>
              <a:rPr lang="en"/>
              <a:t>suggests staking heads nearly halves the likelihood of screws loosening</a:t>
            </a:r>
            <a:endParaRPr/>
          </a:p>
          <a:p>
            <a:pPr indent="-342900" lvl="0" marL="457200" rtl="0" algn="l">
              <a:spcBef>
                <a:spcPts val="0"/>
              </a:spcBef>
              <a:spcAft>
                <a:spcPts val="0"/>
              </a:spcAft>
              <a:buSzPts val="1800"/>
              <a:buChar char="-"/>
            </a:pPr>
            <a:r>
              <a:rPr lang="en"/>
              <a:t>(M</a:t>
            </a:r>
            <a:r>
              <a:rPr baseline="-25000" lang="en"/>
              <a:t>K</a:t>
            </a:r>
            <a:r>
              <a:rPr lang="en"/>
              <a:t> + M</a:t>
            </a:r>
            <a:r>
              <a:rPr baseline="-25000" lang="en"/>
              <a:t>G</a:t>
            </a:r>
            <a:r>
              <a:rPr lang="en"/>
              <a:t>)/M</a:t>
            </a:r>
            <a:r>
              <a:rPr baseline="-25000" lang="en"/>
              <a:t>TP</a:t>
            </a:r>
            <a:r>
              <a:rPr lang="en"/>
              <a:t> ≥ 2.6</a:t>
            </a:r>
            <a:endParaRPr/>
          </a:p>
          <a:p>
            <a:pPr indent="-342900" lvl="0" marL="457200" rtl="0" algn="l">
              <a:spcBef>
                <a:spcPts val="0"/>
              </a:spcBef>
              <a:spcAft>
                <a:spcPts val="0"/>
              </a:spcAft>
              <a:buSzPts val="1800"/>
              <a:buChar char="-"/>
            </a:pPr>
            <a:r>
              <a:rPr lang="en"/>
              <a:t>(M</a:t>
            </a:r>
            <a:r>
              <a:rPr baseline="-25000" lang="en"/>
              <a:t>K</a:t>
            </a:r>
            <a:r>
              <a:rPr lang="en"/>
              <a:t> + M</a:t>
            </a:r>
            <a:r>
              <a:rPr baseline="-25000" lang="en"/>
              <a:t>G</a:t>
            </a:r>
            <a:r>
              <a:rPr lang="en"/>
              <a:t> + M</a:t>
            </a:r>
            <a:r>
              <a:rPr baseline="-25000" lang="en"/>
              <a:t>E</a:t>
            </a:r>
            <a:r>
              <a:rPr lang="en"/>
              <a:t>)/M</a:t>
            </a:r>
            <a:r>
              <a:rPr baseline="-25000" lang="en"/>
              <a:t>TP</a:t>
            </a:r>
            <a:r>
              <a:rPr lang="en"/>
              <a:t> ≥ 4.8</a:t>
            </a:r>
            <a:endParaRPr/>
          </a:p>
        </p:txBody>
      </p:sp>
      <p:sp>
        <p:nvSpPr>
          <p:cNvPr id="1147" name="Google Shape;1147;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48" name="Google Shape;1148;p92"/>
          <p:cNvPicPr preferRelativeResize="0"/>
          <p:nvPr/>
        </p:nvPicPr>
        <p:blipFill>
          <a:blip r:embed="rId3">
            <a:alphaModFix/>
          </a:blip>
          <a:stretch>
            <a:fillRect/>
          </a:stretch>
        </p:blipFill>
        <p:spPr>
          <a:xfrm>
            <a:off x="6113650" y="3188600"/>
            <a:ext cx="2562150" cy="1918399"/>
          </a:xfrm>
          <a:prstGeom prst="rect">
            <a:avLst/>
          </a:prstGeom>
          <a:noFill/>
          <a:ln>
            <a:noFill/>
          </a:ln>
        </p:spPr>
      </p:pic>
      <p:sp>
        <p:nvSpPr>
          <p:cNvPr id="1149" name="Google Shape;1149;p92"/>
          <p:cNvSpPr/>
          <p:nvPr/>
        </p:nvSpPr>
        <p:spPr>
          <a:xfrm>
            <a:off x="6632200" y="4072715"/>
            <a:ext cx="376350" cy="192625"/>
          </a:xfrm>
          <a:custGeom>
            <a:rect b="b" l="l" r="r" t="t"/>
            <a:pathLst>
              <a:path extrusionOk="0" h="7705" w="15054">
                <a:moveTo>
                  <a:pt x="15054" y="7705"/>
                </a:moveTo>
                <a:cubicBezTo>
                  <a:pt x="14385" y="6590"/>
                  <a:pt x="13102" y="2185"/>
                  <a:pt x="11039" y="1014"/>
                </a:cubicBezTo>
                <a:cubicBezTo>
                  <a:pt x="8976" y="-157"/>
                  <a:pt x="4516" y="-325"/>
                  <a:pt x="2676" y="679"/>
                </a:cubicBezTo>
                <a:cubicBezTo>
                  <a:pt x="836" y="1683"/>
                  <a:pt x="446" y="5977"/>
                  <a:pt x="0" y="7036"/>
                </a:cubicBezTo>
              </a:path>
            </a:pathLst>
          </a:custGeom>
          <a:noFill/>
          <a:ln cap="flat" cmpd="sng" w="9525">
            <a:solidFill>
              <a:schemeClr val="dk2"/>
            </a:solidFill>
            <a:prstDash val="solid"/>
            <a:round/>
            <a:headEnd len="med" w="med" type="none"/>
            <a:tailEnd len="med" w="med" type="triangle"/>
          </a:ln>
        </p:spPr>
      </p:sp>
      <p:cxnSp>
        <p:nvCxnSpPr>
          <p:cNvPr id="1150" name="Google Shape;1150;p92"/>
          <p:cNvCxnSpPr/>
          <p:nvPr/>
        </p:nvCxnSpPr>
        <p:spPr>
          <a:xfrm>
            <a:off x="7209275" y="4231900"/>
            <a:ext cx="309300" cy="8400"/>
          </a:xfrm>
          <a:prstGeom prst="straightConnector1">
            <a:avLst/>
          </a:prstGeom>
          <a:noFill/>
          <a:ln cap="flat" cmpd="sng" w="9525">
            <a:solidFill>
              <a:schemeClr val="dk2"/>
            </a:solidFill>
            <a:prstDash val="solid"/>
            <a:round/>
            <a:headEnd len="med" w="med" type="none"/>
            <a:tailEnd len="med" w="med" type="triangle"/>
          </a:ln>
        </p:spPr>
      </p:cxnSp>
      <p:cxnSp>
        <p:nvCxnSpPr>
          <p:cNvPr id="1151" name="Google Shape;1151;p92"/>
          <p:cNvCxnSpPr/>
          <p:nvPr/>
        </p:nvCxnSpPr>
        <p:spPr>
          <a:xfrm flipH="1">
            <a:off x="7694425" y="4039525"/>
            <a:ext cx="183900" cy="8400"/>
          </a:xfrm>
          <a:prstGeom prst="straightConnector1">
            <a:avLst/>
          </a:prstGeom>
          <a:noFill/>
          <a:ln cap="flat" cmpd="sng" w="9525">
            <a:solidFill>
              <a:schemeClr val="dk2"/>
            </a:solidFill>
            <a:prstDash val="solid"/>
            <a:round/>
            <a:headEnd len="med" w="med" type="none"/>
            <a:tailEnd len="med" w="med" type="triangle"/>
          </a:ln>
        </p:spPr>
      </p:cxnSp>
      <p:cxnSp>
        <p:nvCxnSpPr>
          <p:cNvPr id="1152" name="Google Shape;1152;p92"/>
          <p:cNvCxnSpPr/>
          <p:nvPr/>
        </p:nvCxnSpPr>
        <p:spPr>
          <a:xfrm flipH="1">
            <a:off x="7694425" y="4484650"/>
            <a:ext cx="183900" cy="8400"/>
          </a:xfrm>
          <a:prstGeom prst="straightConnector1">
            <a:avLst/>
          </a:prstGeom>
          <a:noFill/>
          <a:ln cap="flat" cmpd="sng" w="9525">
            <a:solidFill>
              <a:schemeClr val="dk2"/>
            </a:solidFill>
            <a:prstDash val="solid"/>
            <a:round/>
            <a:headEnd len="med" w="med" type="none"/>
            <a:tailEnd len="med" w="med" type="triangle"/>
          </a:ln>
        </p:spPr>
      </p:cxnSp>
      <p:sp>
        <p:nvSpPr>
          <p:cNvPr id="1153" name="Google Shape;1153;p92"/>
          <p:cNvSpPr/>
          <p:nvPr/>
        </p:nvSpPr>
        <p:spPr>
          <a:xfrm>
            <a:off x="7518575" y="3914075"/>
            <a:ext cx="42000" cy="74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9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Hardware - Tearout</a:t>
            </a:r>
            <a:endParaRPr/>
          </a:p>
        </p:txBody>
      </p:sp>
      <p:sp>
        <p:nvSpPr>
          <p:cNvPr id="1159" name="Google Shape;1159;p93"/>
          <p:cNvSpPr txBox="1"/>
          <p:nvPr>
            <p:ph idx="1" type="body"/>
          </p:nvPr>
        </p:nvSpPr>
        <p:spPr>
          <a:xfrm>
            <a:off x="387900" y="1371600"/>
            <a:ext cx="8368200" cy="34626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All screws are made of 18-8 Stainless steel and all manufactured components in concern will be Aluminum 6061, sources </a:t>
            </a:r>
            <a:r>
              <a:rPr lang="en"/>
              <a:t>recommend</a:t>
            </a:r>
            <a:r>
              <a:rPr lang="en"/>
              <a:t> surrounding screws with 2*diameter of screw on either side for Aluminum</a:t>
            </a:r>
            <a:endParaRPr/>
          </a:p>
          <a:p>
            <a:pPr indent="-334327" lvl="0" marL="457200" rtl="0" algn="l">
              <a:spcBef>
                <a:spcPts val="0"/>
              </a:spcBef>
              <a:spcAft>
                <a:spcPts val="0"/>
              </a:spcAft>
              <a:buSzPct val="100000"/>
              <a:buChar char="●"/>
            </a:pPr>
            <a:r>
              <a:rPr lang="en"/>
              <a:t>Thread tearout or “stripping” is not possible, Tens. Strength 18-8 SS = 2*Al6061</a:t>
            </a:r>
            <a:endParaRPr/>
          </a:p>
          <a:p>
            <a:pPr indent="-334327" lvl="0" marL="457200" rtl="0" algn="l">
              <a:spcBef>
                <a:spcPts val="0"/>
              </a:spcBef>
              <a:spcAft>
                <a:spcPts val="0"/>
              </a:spcAft>
              <a:buSzPct val="100000"/>
              <a:buChar char="●"/>
            </a:pPr>
            <a:r>
              <a:rPr lang="en"/>
              <a:t>Material perpendicular to screw needed for up to 30g acceleration: </a:t>
            </a:r>
            <a:endParaRPr/>
          </a:p>
          <a:p>
            <a:pPr indent="0" lvl="0" marL="45720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1160" name="Google Shape;1160;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61" name="Google Shape;1161;p93"/>
          <p:cNvPicPr preferRelativeResize="0"/>
          <p:nvPr/>
        </p:nvPicPr>
        <p:blipFill>
          <a:blip r:embed="rId3">
            <a:alphaModFix/>
          </a:blip>
          <a:stretch>
            <a:fillRect/>
          </a:stretch>
        </p:blipFill>
        <p:spPr>
          <a:xfrm>
            <a:off x="2960650" y="2695025"/>
            <a:ext cx="3181150" cy="240665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94"/>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Manufacturing &amp; Tolerancing</a:t>
            </a:r>
            <a:endParaRPr/>
          </a:p>
        </p:txBody>
      </p:sp>
      <p:sp>
        <p:nvSpPr>
          <p:cNvPr id="1167" name="Google Shape;1167;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9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Manufacturing - Frame</a:t>
            </a:r>
            <a:endParaRPr/>
          </a:p>
        </p:txBody>
      </p:sp>
      <p:sp>
        <p:nvSpPr>
          <p:cNvPr id="1173" name="Google Shape;1173;p95"/>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Purchasing and using leftover ¼” and ⅛” thick Aluminum 6061 sheets and 18-8 Stainless Steel Screws necessary for the frame</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n"/>
              <a:t>CNC Milling for more complex geometries and higher tolerances</a:t>
            </a:r>
            <a:endParaRPr/>
          </a:p>
          <a:p>
            <a:pPr indent="-317500" lvl="1" marL="914400" rtl="0" algn="l">
              <a:spcBef>
                <a:spcPts val="0"/>
              </a:spcBef>
              <a:spcAft>
                <a:spcPts val="0"/>
              </a:spcAft>
              <a:buSzPts val="1400"/>
              <a:buChar char="○"/>
            </a:pPr>
            <a:r>
              <a:rPr lang="en"/>
              <a:t>Tolerances up to 1/1000” are possible but for most of the frame nothing more than 5/1000” should be necessary.</a:t>
            </a:r>
            <a:endParaRPr/>
          </a:p>
        </p:txBody>
      </p:sp>
      <p:sp>
        <p:nvSpPr>
          <p:cNvPr id="1174" name="Google Shape;1174;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9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Manufacturing - Fiberglass Panels</a:t>
            </a:r>
            <a:endParaRPr/>
          </a:p>
        </p:txBody>
      </p:sp>
      <p:sp>
        <p:nvSpPr>
          <p:cNvPr id="1180" name="Google Shape;1180;p9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Fiberglass Reinforced Polyester is brittle which necessitates using laser cutters</a:t>
            </a:r>
            <a:endParaRPr/>
          </a:p>
          <a:p>
            <a:pPr indent="-342900" lvl="0" marL="457200" rtl="0" algn="l">
              <a:spcBef>
                <a:spcPts val="0"/>
              </a:spcBef>
              <a:spcAft>
                <a:spcPts val="0"/>
              </a:spcAft>
              <a:buSzPts val="1800"/>
              <a:buChar char="●"/>
            </a:pPr>
            <a:r>
              <a:rPr lang="en"/>
              <a:t>Design choice to switch to High-Temp FRP from Structural FRP to reduce frame manufacturing complexity since High-Temp is thinner</a:t>
            </a:r>
            <a:endParaRPr/>
          </a:p>
          <a:p>
            <a:pPr indent="-342900" lvl="0" marL="457200" rtl="0" algn="l">
              <a:spcBef>
                <a:spcPts val="0"/>
              </a:spcBef>
              <a:spcAft>
                <a:spcPts val="0"/>
              </a:spcAft>
              <a:buSzPts val="1800"/>
              <a:buChar char="●"/>
            </a:pPr>
            <a:r>
              <a:rPr lang="en"/>
              <a:t>Tolerancing is super important, used laser cutting last year and tolerances were still not good enough</a:t>
            </a:r>
            <a:endParaRPr/>
          </a:p>
          <a:p>
            <a:pPr indent="-317500" lvl="1" marL="914400" rtl="0" algn="l">
              <a:spcBef>
                <a:spcPts val="0"/>
              </a:spcBef>
              <a:spcAft>
                <a:spcPts val="0"/>
              </a:spcAft>
              <a:buSzPts val="1400"/>
              <a:buChar char="○"/>
            </a:pPr>
            <a:r>
              <a:rPr lang="en"/>
              <a:t>Manufacturer’s thickness tolerance: +/- 0.008”</a:t>
            </a:r>
            <a:endParaRPr/>
          </a:p>
        </p:txBody>
      </p:sp>
      <p:sp>
        <p:nvSpPr>
          <p:cNvPr id="1181" name="Google Shape;1181;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97"/>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Electronics</a:t>
            </a:r>
            <a:endParaRPr/>
          </a:p>
        </p:txBody>
      </p:sp>
      <p:sp>
        <p:nvSpPr>
          <p:cNvPr id="1187" name="Google Shape;1187;p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98"/>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1193" name="Google Shape;1193;p98"/>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194" name="Google Shape;1194;p98"/>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195" name="Google Shape;1195;p98"/>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196" name="Google Shape;1196;p98"/>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1197" name="Google Shape;1197;p98"/>
          <p:cNvSpPr txBox="1"/>
          <p:nvPr>
            <p:ph type="title"/>
          </p:nvPr>
        </p:nvSpPr>
        <p:spPr>
          <a:xfrm>
            <a:off x="65295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Electronics: Main Elements of the System</a:t>
            </a:r>
            <a:endParaRPr/>
          </a:p>
        </p:txBody>
      </p:sp>
      <p:sp>
        <p:nvSpPr>
          <p:cNvPr id="1198" name="Google Shape;1198;p98"/>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electronics system has four primary elements of focus:</a:t>
            </a:r>
            <a:endParaRPr/>
          </a:p>
          <a:p>
            <a:pPr indent="-317500" lvl="1" marL="914400" rtl="0" algn="l">
              <a:spcBef>
                <a:spcPts val="0"/>
              </a:spcBef>
              <a:spcAft>
                <a:spcPts val="0"/>
              </a:spcAft>
              <a:buSzPts val="1400"/>
              <a:buAutoNum type="arabicPeriod"/>
            </a:pPr>
            <a:r>
              <a:rPr b="1" lang="en"/>
              <a:t>Collect all required data</a:t>
            </a:r>
            <a:endParaRPr b="1"/>
          </a:p>
          <a:p>
            <a:pPr indent="-317500" lvl="1" marL="914400" rtl="0" algn="l">
              <a:spcBef>
                <a:spcPts val="0"/>
              </a:spcBef>
              <a:spcAft>
                <a:spcPts val="0"/>
              </a:spcAft>
              <a:buSzPts val="1400"/>
              <a:buAutoNum type="arabicPeriod"/>
            </a:pPr>
            <a:r>
              <a:rPr b="1" lang="en"/>
              <a:t>Provide power at +5V, -5V, and 3.3V from a single </a:t>
            </a:r>
            <a:r>
              <a:rPr b="1" lang="en"/>
              <a:t>12V</a:t>
            </a:r>
            <a:r>
              <a:rPr b="1" lang="en"/>
              <a:t> bus input</a:t>
            </a:r>
            <a:endParaRPr b="1"/>
          </a:p>
          <a:p>
            <a:pPr indent="-317500" lvl="1" marL="914400" rtl="0" algn="l">
              <a:spcBef>
                <a:spcPts val="0"/>
              </a:spcBef>
              <a:spcAft>
                <a:spcPts val="0"/>
              </a:spcAft>
              <a:buSzPts val="1400"/>
              <a:buAutoNum type="arabicPeriod"/>
            </a:pPr>
            <a:r>
              <a:rPr lang="en"/>
              <a:t>Transmit data in the standard RS-422 form</a:t>
            </a:r>
            <a:endParaRPr/>
          </a:p>
          <a:p>
            <a:pPr indent="-317500" lvl="1" marL="914400" rtl="0" algn="l">
              <a:spcBef>
                <a:spcPts val="0"/>
              </a:spcBef>
              <a:spcAft>
                <a:spcPts val="0"/>
              </a:spcAft>
              <a:buSzPts val="1400"/>
              <a:buAutoNum type="arabicPeriod"/>
            </a:pPr>
            <a:r>
              <a:rPr lang="en"/>
              <a:t>Regulate the temperature of the electronics </a:t>
            </a:r>
            <a:r>
              <a:rPr lang="en"/>
              <a:t>system</a:t>
            </a:r>
            <a:r>
              <a:rPr lang="en"/>
              <a:t> and photodiode</a:t>
            </a:r>
            <a:endParaRPr/>
          </a:p>
        </p:txBody>
      </p:sp>
      <p:sp>
        <p:nvSpPr>
          <p:cNvPr id="1199" name="Google Shape;1199;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200" name="Google Shape;1200;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99"/>
          <p:cNvSpPr txBox="1"/>
          <p:nvPr>
            <p:ph type="title"/>
          </p:nvPr>
        </p:nvSpPr>
        <p:spPr>
          <a:xfrm>
            <a:off x="387900" y="749675"/>
            <a:ext cx="8368200" cy="686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Electronics Backup Slide</a:t>
            </a:r>
            <a:endParaRPr/>
          </a:p>
          <a:p>
            <a:pPr indent="0" lvl="0" marL="457200" rtl="0" algn="l">
              <a:spcBef>
                <a:spcPts val="0"/>
              </a:spcBef>
              <a:spcAft>
                <a:spcPts val="0"/>
              </a:spcAft>
              <a:buNone/>
            </a:pPr>
            <a:r>
              <a:rPr lang="en" sz="2000"/>
              <a:t>Thermal Measurement Design</a:t>
            </a:r>
            <a:endParaRPr sz="2000"/>
          </a:p>
        </p:txBody>
      </p:sp>
      <p:sp>
        <p:nvSpPr>
          <p:cNvPr id="1206" name="Google Shape;1206;p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207" name="Google Shape;1207;p99"/>
          <p:cNvSpPr txBox="1"/>
          <p:nvPr>
            <p:ph idx="1" type="body"/>
          </p:nvPr>
        </p:nvSpPr>
        <p:spPr>
          <a:xfrm>
            <a:off x="387900" y="1489825"/>
            <a:ext cx="4866300" cy="3758700"/>
          </a:xfrm>
          <a:prstGeom prst="rect">
            <a:avLst/>
          </a:prstGeom>
        </p:spPr>
        <p:txBody>
          <a:bodyPr anchorCtr="0" anchor="t" bIns="91425" lIns="91425" spcFirstLastPara="1" rIns="91425" wrap="square" tIns="91425">
            <a:normAutofit fontScale="85000" lnSpcReduction="10000"/>
          </a:bodyPr>
          <a:lstStyle/>
          <a:p>
            <a:pPr indent="-325755" lvl="0" marL="457200" rtl="0" algn="l">
              <a:spcBef>
                <a:spcPts val="0"/>
              </a:spcBef>
              <a:spcAft>
                <a:spcPts val="0"/>
              </a:spcAft>
              <a:buSzPct val="100000"/>
              <a:buChar char="●"/>
            </a:pPr>
            <a:r>
              <a:rPr lang="en"/>
              <a:t>3 Thermal sensors on board</a:t>
            </a:r>
            <a:endParaRPr/>
          </a:p>
          <a:p>
            <a:pPr indent="-304165" lvl="1" marL="914400" rtl="0" algn="l">
              <a:spcBef>
                <a:spcPts val="0"/>
              </a:spcBef>
              <a:spcAft>
                <a:spcPts val="0"/>
              </a:spcAft>
              <a:buSzPct val="100000"/>
              <a:buChar char="○"/>
            </a:pPr>
            <a:r>
              <a:rPr lang="en"/>
              <a:t>A thermocouple on the </a:t>
            </a:r>
            <a:r>
              <a:rPr b="1" lang="en"/>
              <a:t>diode block</a:t>
            </a:r>
            <a:r>
              <a:rPr lang="en"/>
              <a:t> </a:t>
            </a:r>
            <a:endParaRPr/>
          </a:p>
          <a:p>
            <a:pPr indent="-304165" lvl="1" marL="914400" rtl="0" algn="l">
              <a:spcBef>
                <a:spcPts val="0"/>
              </a:spcBef>
              <a:spcAft>
                <a:spcPts val="0"/>
              </a:spcAft>
              <a:buSzPct val="100000"/>
              <a:buChar char="○"/>
            </a:pPr>
            <a:r>
              <a:rPr lang="en"/>
              <a:t>A thermistor on the </a:t>
            </a:r>
            <a:r>
              <a:rPr b="1" lang="en"/>
              <a:t>analog electronics board</a:t>
            </a:r>
            <a:endParaRPr b="1"/>
          </a:p>
          <a:p>
            <a:pPr indent="-304165" lvl="1" marL="914400" rtl="0" algn="l">
              <a:spcBef>
                <a:spcPts val="0"/>
              </a:spcBef>
              <a:spcAft>
                <a:spcPts val="0"/>
              </a:spcAft>
              <a:buSzPct val="100000"/>
              <a:buChar char="○"/>
            </a:pPr>
            <a:r>
              <a:rPr lang="en"/>
              <a:t>An integrated thermal sensor on the </a:t>
            </a:r>
            <a:r>
              <a:rPr b="1" lang="en"/>
              <a:t>digital board</a:t>
            </a:r>
            <a:r>
              <a:rPr lang="en"/>
              <a:t> </a:t>
            </a:r>
            <a:r>
              <a:rPr lang="en"/>
              <a:t>via the Teensy 4.0</a:t>
            </a:r>
            <a:endParaRPr/>
          </a:p>
          <a:p>
            <a:pPr indent="-325755" lvl="0" marL="457200" rtl="0" algn="l">
              <a:spcBef>
                <a:spcPts val="0"/>
              </a:spcBef>
              <a:spcAft>
                <a:spcPts val="0"/>
              </a:spcAft>
              <a:buSzPct val="100000"/>
              <a:buChar char="●"/>
            </a:pPr>
            <a:r>
              <a:rPr lang="en"/>
              <a:t>Thermal measurements are taken through the use of a voltage divider with a thermistor as R2 </a:t>
            </a:r>
            <a:endParaRPr/>
          </a:p>
          <a:p>
            <a:pPr indent="-304165" lvl="1" marL="914400" rtl="0" algn="l">
              <a:spcBef>
                <a:spcPts val="0"/>
              </a:spcBef>
              <a:spcAft>
                <a:spcPts val="0"/>
              </a:spcAft>
              <a:buSzPct val="100000"/>
              <a:buChar char="○"/>
            </a:pPr>
            <a:r>
              <a:rPr lang="en"/>
              <a:t>NTC thermistor</a:t>
            </a:r>
            <a:endParaRPr/>
          </a:p>
          <a:p>
            <a:pPr indent="-304165" lvl="1" marL="914400" rtl="0" algn="l">
              <a:spcBef>
                <a:spcPts val="0"/>
              </a:spcBef>
              <a:spcAft>
                <a:spcPts val="0"/>
              </a:spcAft>
              <a:buSzPct val="100000"/>
              <a:buChar char="○"/>
            </a:pPr>
            <a:r>
              <a:rPr lang="en"/>
              <a:t>This measurement is fed through a OPA2330A rail to rail precision, zero drift, micropower operational amplifier configured as a buffer </a:t>
            </a:r>
            <a:endParaRPr/>
          </a:p>
          <a:p>
            <a:pPr indent="-304164" lvl="2" marL="1371600" rtl="0" algn="l">
              <a:spcBef>
                <a:spcPts val="0"/>
              </a:spcBef>
              <a:spcAft>
                <a:spcPts val="0"/>
              </a:spcAft>
              <a:buSzPct val="100000"/>
              <a:buChar char="■"/>
            </a:pPr>
            <a:r>
              <a:rPr lang="en"/>
              <a:t>Dual op-amp chip to minimize cost and space</a:t>
            </a:r>
            <a:endParaRPr/>
          </a:p>
          <a:p>
            <a:pPr indent="-304165" lvl="1" marL="914400" rtl="0" algn="l">
              <a:spcBef>
                <a:spcPts val="0"/>
              </a:spcBef>
              <a:spcAft>
                <a:spcPts val="0"/>
              </a:spcAft>
              <a:buSzPct val="100000"/>
              <a:buChar char="○"/>
            </a:pPr>
            <a:r>
              <a:rPr lang="en"/>
              <a:t>V</a:t>
            </a:r>
            <a:r>
              <a:rPr baseline="-25000" lang="en"/>
              <a:t>out</a:t>
            </a:r>
            <a:r>
              <a:rPr lang="en"/>
              <a:t> is sent to an analog pin on the Teensy 4.0 for processing</a:t>
            </a:r>
            <a:endParaRPr/>
          </a:p>
          <a:p>
            <a:pPr indent="-304165" lvl="1" marL="914400" rtl="0" algn="l">
              <a:spcBef>
                <a:spcPts val="0"/>
              </a:spcBef>
              <a:spcAft>
                <a:spcPts val="0"/>
              </a:spcAft>
              <a:buSzPct val="100000"/>
              <a:buChar char="○"/>
            </a:pPr>
            <a:r>
              <a:rPr lang="en"/>
              <a:t>Circuit is only active during measurement </a:t>
            </a:r>
            <a:r>
              <a:rPr lang="en"/>
              <a:t>plus</a:t>
            </a:r>
            <a:r>
              <a:rPr lang="en"/>
              <a:t> a 1 ms second transient startup time chosen for accuracy</a:t>
            </a:r>
            <a:endParaRPr/>
          </a:p>
          <a:p>
            <a:pPr indent="-304164" lvl="2" marL="1371600" rtl="0" algn="l">
              <a:spcBef>
                <a:spcPts val="0"/>
              </a:spcBef>
              <a:spcAft>
                <a:spcPts val="0"/>
              </a:spcAft>
              <a:buSzPct val="100000"/>
              <a:buChar char="■"/>
            </a:pPr>
            <a:r>
              <a:rPr lang="en"/>
              <a:t>op-Amp turn on time  = 100 us</a:t>
            </a:r>
            <a:endParaRPr/>
          </a:p>
        </p:txBody>
      </p:sp>
      <p:pic>
        <p:nvPicPr>
          <p:cNvPr id="1208" name="Google Shape;1208;p99"/>
          <p:cNvPicPr preferRelativeResize="0"/>
          <p:nvPr/>
        </p:nvPicPr>
        <p:blipFill>
          <a:blip r:embed="rId3">
            <a:alphaModFix/>
          </a:blip>
          <a:stretch>
            <a:fillRect/>
          </a:stretch>
        </p:blipFill>
        <p:spPr>
          <a:xfrm>
            <a:off x="5325500" y="749675"/>
            <a:ext cx="1333100" cy="1221250"/>
          </a:xfrm>
          <a:prstGeom prst="rect">
            <a:avLst/>
          </a:prstGeom>
          <a:noFill/>
          <a:ln>
            <a:noFill/>
          </a:ln>
        </p:spPr>
      </p:pic>
      <p:pic>
        <p:nvPicPr>
          <p:cNvPr id="1209" name="Google Shape;1209;p99"/>
          <p:cNvPicPr preferRelativeResize="0"/>
          <p:nvPr/>
        </p:nvPicPr>
        <p:blipFill>
          <a:blip r:embed="rId4">
            <a:alphaModFix/>
          </a:blip>
          <a:stretch>
            <a:fillRect/>
          </a:stretch>
        </p:blipFill>
        <p:spPr>
          <a:xfrm>
            <a:off x="6865025" y="749675"/>
            <a:ext cx="1396585" cy="1221250"/>
          </a:xfrm>
          <a:prstGeom prst="rect">
            <a:avLst/>
          </a:prstGeom>
          <a:noFill/>
          <a:ln>
            <a:noFill/>
          </a:ln>
        </p:spPr>
      </p:pic>
      <p:sp>
        <p:nvSpPr>
          <p:cNvPr id="1210" name="Google Shape;1210;p99"/>
          <p:cNvSpPr txBox="1"/>
          <p:nvPr/>
        </p:nvSpPr>
        <p:spPr>
          <a:xfrm>
            <a:off x="5426200" y="1919725"/>
            <a:ext cx="2936100" cy="7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50">
                <a:solidFill>
                  <a:schemeClr val="dk1"/>
                </a:solidFill>
                <a:latin typeface="Roboto"/>
                <a:ea typeface="Roboto"/>
                <a:cs typeface="Roboto"/>
                <a:sym typeface="Roboto"/>
              </a:rPr>
              <a:t>Electrically isolated thermistor for diode (left) and surface mount thermistor for analog board (right)</a:t>
            </a:r>
            <a:endParaRPr i="1" sz="1150">
              <a:solidFill>
                <a:schemeClr val="dk1"/>
              </a:solidFill>
              <a:latin typeface="Roboto"/>
              <a:ea typeface="Roboto"/>
              <a:cs typeface="Roboto"/>
              <a:sym typeface="Roboto"/>
            </a:endParaRPr>
          </a:p>
        </p:txBody>
      </p:sp>
      <p:pic>
        <p:nvPicPr>
          <p:cNvPr id="1211" name="Google Shape;1211;p99"/>
          <p:cNvPicPr preferRelativeResize="0"/>
          <p:nvPr/>
        </p:nvPicPr>
        <p:blipFill>
          <a:blip r:embed="rId5">
            <a:alphaModFix/>
          </a:blip>
          <a:stretch>
            <a:fillRect/>
          </a:stretch>
        </p:blipFill>
        <p:spPr>
          <a:xfrm>
            <a:off x="5320650" y="2635525"/>
            <a:ext cx="2936101" cy="1625399"/>
          </a:xfrm>
          <a:prstGeom prst="rect">
            <a:avLst/>
          </a:prstGeom>
          <a:noFill/>
          <a:ln>
            <a:noFill/>
          </a:ln>
        </p:spPr>
      </p:pic>
      <p:sp>
        <p:nvSpPr>
          <p:cNvPr id="1212" name="Google Shape;1212;p99"/>
          <p:cNvSpPr txBox="1"/>
          <p:nvPr/>
        </p:nvSpPr>
        <p:spPr>
          <a:xfrm>
            <a:off x="5320650" y="4217000"/>
            <a:ext cx="30417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150">
                <a:solidFill>
                  <a:schemeClr val="dk1"/>
                </a:solidFill>
                <a:latin typeface="Roboto"/>
                <a:ea typeface="Roboto"/>
                <a:cs typeface="Roboto"/>
                <a:sym typeface="Roboto"/>
              </a:rPr>
              <a:t>Thermal measurement circuit - powered only during measurement and startup</a:t>
            </a:r>
            <a:endParaRPr i="1" sz="1150">
              <a:solidFill>
                <a:schemeClr val="dk1"/>
              </a:solidFill>
              <a:latin typeface="Roboto"/>
              <a:ea typeface="Roboto"/>
              <a:cs typeface="Roboto"/>
              <a:sym typeface="Roboto"/>
            </a:endParaRPr>
          </a:p>
        </p:txBody>
      </p:sp>
      <p:pic>
        <p:nvPicPr>
          <p:cNvPr id="1213" name="Google Shape;1213;p99"/>
          <p:cNvPicPr preferRelativeResize="0"/>
          <p:nvPr/>
        </p:nvPicPr>
        <p:blipFill>
          <a:blip r:embed="rId6">
            <a:alphaModFix/>
          </a:blip>
          <a:stretch>
            <a:fillRect/>
          </a:stretch>
        </p:blipFill>
        <p:spPr>
          <a:xfrm>
            <a:off x="7153601" y="2635525"/>
            <a:ext cx="1103150" cy="4816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100"/>
          <p:cNvSpPr txBox="1"/>
          <p:nvPr>
            <p:ph type="title"/>
          </p:nvPr>
        </p:nvSpPr>
        <p:spPr>
          <a:xfrm>
            <a:off x="387900" y="761225"/>
            <a:ext cx="8368200" cy="686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Electronics Backup Slide</a:t>
            </a:r>
            <a:endParaRPr/>
          </a:p>
          <a:p>
            <a:pPr indent="0" lvl="0" marL="0" rtl="0" algn="l">
              <a:spcBef>
                <a:spcPts val="0"/>
              </a:spcBef>
              <a:spcAft>
                <a:spcPts val="0"/>
              </a:spcAft>
              <a:buNone/>
            </a:pPr>
            <a:r>
              <a:rPr lang="en" sz="2000"/>
              <a:t>	Thermal measurement Processing</a:t>
            </a:r>
            <a:endParaRPr sz="2000"/>
          </a:p>
        </p:txBody>
      </p:sp>
      <p:sp>
        <p:nvSpPr>
          <p:cNvPr id="1219" name="Google Shape;1219;p100"/>
          <p:cNvSpPr txBox="1"/>
          <p:nvPr>
            <p:ph idx="1" type="body"/>
          </p:nvPr>
        </p:nvSpPr>
        <p:spPr>
          <a:xfrm>
            <a:off x="387900" y="1489825"/>
            <a:ext cx="5657700" cy="3273300"/>
          </a:xfrm>
          <a:prstGeom prst="rect">
            <a:avLst/>
          </a:prstGeom>
        </p:spPr>
        <p:txBody>
          <a:bodyPr anchorCtr="0" anchor="t" bIns="91425" lIns="91425" spcFirstLastPara="1" rIns="91425" wrap="square" tIns="91425">
            <a:normAutofit fontScale="92500" lnSpcReduction="20000"/>
          </a:bodyPr>
          <a:lstStyle/>
          <a:p>
            <a:pPr indent="-334327" lvl="0" marL="457200" rtl="0" algn="l">
              <a:lnSpc>
                <a:spcPct val="100000"/>
              </a:lnSpc>
              <a:spcBef>
                <a:spcPts val="0"/>
              </a:spcBef>
              <a:spcAft>
                <a:spcPts val="0"/>
              </a:spcAft>
              <a:buSzPct val="100000"/>
              <a:buChar char="●"/>
            </a:pPr>
            <a:r>
              <a:rPr lang="en"/>
              <a:t>By rearranging the voltage divider equation, we can derive a formula to solve for R2 from our known components, applied V</a:t>
            </a:r>
            <a:r>
              <a:rPr baseline="-25000" lang="en"/>
              <a:t>in</a:t>
            </a:r>
            <a:r>
              <a:rPr lang="en"/>
              <a:t>, and resulting V</a:t>
            </a:r>
            <a:r>
              <a:rPr baseline="-25000" lang="en"/>
              <a:t>out</a:t>
            </a:r>
            <a:endParaRPr/>
          </a:p>
          <a:p>
            <a:pPr indent="-334327" lvl="0" marL="457200" rtl="0" algn="l">
              <a:lnSpc>
                <a:spcPct val="100000"/>
              </a:lnSpc>
              <a:spcBef>
                <a:spcPts val="1000"/>
              </a:spcBef>
              <a:spcAft>
                <a:spcPts val="0"/>
              </a:spcAft>
              <a:buSzPct val="100000"/>
              <a:buChar char="●"/>
            </a:pPr>
            <a:r>
              <a:rPr lang="en"/>
              <a:t>With the resistance value know, it can be compared to thermocouple specific tables or a best fit equation from them:</a:t>
            </a:r>
            <a:endParaRPr/>
          </a:p>
          <a:p>
            <a:pPr indent="-310832" lvl="1" marL="914400" rtl="0" algn="l">
              <a:lnSpc>
                <a:spcPct val="100000"/>
              </a:lnSpc>
              <a:spcBef>
                <a:spcPts val="0"/>
              </a:spcBef>
              <a:spcAft>
                <a:spcPts val="0"/>
              </a:spcAft>
              <a:buSzPct val="100000"/>
              <a:buChar char="○"/>
            </a:pPr>
            <a:r>
              <a:rPr lang="en"/>
              <a:t>A power fit was used</a:t>
            </a:r>
            <a:endParaRPr/>
          </a:p>
          <a:p>
            <a:pPr indent="0" lvl="0" marL="1371600" rtl="0" algn="l">
              <a:lnSpc>
                <a:spcPct val="100000"/>
              </a:lnSpc>
              <a:spcBef>
                <a:spcPts val="0"/>
              </a:spcBef>
              <a:spcAft>
                <a:spcPts val="0"/>
              </a:spcAft>
              <a:buNone/>
            </a:pPr>
            <a:r>
              <a:t/>
            </a:r>
            <a:endParaRPr i="1"/>
          </a:p>
          <a:p>
            <a:pPr indent="0" lvl="0" marL="1371600" rtl="0" algn="l">
              <a:lnSpc>
                <a:spcPct val="100000"/>
              </a:lnSpc>
              <a:spcBef>
                <a:spcPts val="0"/>
              </a:spcBef>
              <a:spcAft>
                <a:spcPts val="0"/>
              </a:spcAft>
              <a:buNone/>
            </a:pPr>
            <a:r>
              <a:rPr i="1" lang="en"/>
              <a:t>T = a*R</a:t>
            </a:r>
            <a:r>
              <a:rPr baseline="30000" i="1" lang="en"/>
              <a:t>b</a:t>
            </a:r>
            <a:r>
              <a:rPr i="1" lang="en"/>
              <a:t> + c</a:t>
            </a:r>
            <a:endParaRPr i="1"/>
          </a:p>
          <a:p>
            <a:pPr indent="0" lvl="0" marL="457200" rtl="0" algn="l">
              <a:lnSpc>
                <a:spcPct val="100000"/>
              </a:lnSpc>
              <a:spcBef>
                <a:spcPts val="0"/>
              </a:spcBef>
              <a:spcAft>
                <a:spcPts val="0"/>
              </a:spcAft>
              <a:buNone/>
            </a:pPr>
            <a:r>
              <a:t/>
            </a:r>
            <a:endParaRPr/>
          </a:p>
          <a:p>
            <a:pPr indent="-310832" lvl="1" marL="914400" rtl="0" algn="l">
              <a:lnSpc>
                <a:spcPct val="100000"/>
              </a:lnSpc>
              <a:spcBef>
                <a:spcPts val="0"/>
              </a:spcBef>
              <a:spcAft>
                <a:spcPts val="0"/>
              </a:spcAft>
              <a:buSzPct val="100000"/>
              <a:buChar char="○"/>
            </a:pPr>
            <a:r>
              <a:rPr lang="en"/>
              <a:t>Surface Mount Thermistor: </a:t>
            </a:r>
            <a:endParaRPr/>
          </a:p>
          <a:p>
            <a:pPr indent="-310832" lvl="2" marL="1371600" rtl="0" algn="l">
              <a:lnSpc>
                <a:spcPct val="100000"/>
              </a:lnSpc>
              <a:spcBef>
                <a:spcPts val="0"/>
              </a:spcBef>
              <a:spcAft>
                <a:spcPts val="0"/>
              </a:spcAft>
              <a:buSzPct val="100000"/>
              <a:buChar char="■"/>
            </a:pPr>
            <a:r>
              <a:rPr lang="en"/>
              <a:t>a = 720.3;  b = -0.1533; c = -150.6   → R</a:t>
            </a:r>
            <a:r>
              <a:rPr baseline="30000" lang="en"/>
              <a:t>2</a:t>
            </a:r>
            <a:r>
              <a:rPr lang="en"/>
              <a:t> = 1!</a:t>
            </a:r>
            <a:endParaRPr/>
          </a:p>
          <a:p>
            <a:pPr indent="0" lvl="0" marL="0" rtl="0" algn="l">
              <a:lnSpc>
                <a:spcPct val="100000"/>
              </a:lnSpc>
              <a:spcBef>
                <a:spcPts val="0"/>
              </a:spcBef>
              <a:spcAft>
                <a:spcPts val="0"/>
              </a:spcAft>
              <a:buNone/>
            </a:pPr>
            <a:r>
              <a:t/>
            </a:r>
            <a:endParaRPr sz="1350"/>
          </a:p>
          <a:p>
            <a:pPr indent="-307895" lvl="0" marL="914400" rtl="0" algn="l">
              <a:lnSpc>
                <a:spcPct val="100000"/>
              </a:lnSpc>
              <a:spcBef>
                <a:spcPts val="0"/>
              </a:spcBef>
              <a:spcAft>
                <a:spcPts val="0"/>
              </a:spcAft>
              <a:buSzPct val="100000"/>
              <a:buChar char="○"/>
            </a:pPr>
            <a:r>
              <a:rPr lang="en" sz="1350"/>
              <a:t>Diode Thermocouple:</a:t>
            </a:r>
            <a:endParaRPr sz="1350"/>
          </a:p>
          <a:p>
            <a:pPr indent="-307895" lvl="1" marL="1371600" rtl="0" algn="l">
              <a:lnSpc>
                <a:spcPct val="100000"/>
              </a:lnSpc>
              <a:spcBef>
                <a:spcPts val="0"/>
              </a:spcBef>
              <a:spcAft>
                <a:spcPts val="0"/>
              </a:spcAft>
              <a:buSzPct val="100000"/>
              <a:buChar char="■"/>
            </a:pPr>
            <a:r>
              <a:rPr lang="en" sz="1350"/>
              <a:t>a = 597.1;   b = -0.1392;  c = -140.9   </a:t>
            </a:r>
            <a:r>
              <a:rPr lang="en"/>
              <a:t>→ R</a:t>
            </a:r>
            <a:r>
              <a:rPr baseline="30000" lang="en"/>
              <a:t>2</a:t>
            </a:r>
            <a:r>
              <a:rPr lang="en"/>
              <a:t> = 1!</a:t>
            </a:r>
            <a:endParaRPr sz="1350"/>
          </a:p>
        </p:txBody>
      </p:sp>
      <p:sp>
        <p:nvSpPr>
          <p:cNvPr id="1220" name="Google Shape;1220;p1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21" name="Google Shape;1221;p100"/>
          <p:cNvPicPr preferRelativeResize="0"/>
          <p:nvPr/>
        </p:nvPicPr>
        <p:blipFill>
          <a:blip r:embed="rId3">
            <a:alphaModFix/>
          </a:blip>
          <a:stretch>
            <a:fillRect/>
          </a:stretch>
        </p:blipFill>
        <p:spPr>
          <a:xfrm>
            <a:off x="7098000" y="1489825"/>
            <a:ext cx="1630950" cy="770175"/>
          </a:xfrm>
          <a:prstGeom prst="rect">
            <a:avLst/>
          </a:prstGeom>
          <a:noFill/>
          <a:ln>
            <a:noFill/>
          </a:ln>
        </p:spPr>
      </p:pic>
      <p:pic>
        <p:nvPicPr>
          <p:cNvPr id="1222" name="Google Shape;1222;p100"/>
          <p:cNvPicPr preferRelativeResize="0"/>
          <p:nvPr/>
        </p:nvPicPr>
        <p:blipFill>
          <a:blip r:embed="rId4">
            <a:alphaModFix/>
          </a:blip>
          <a:stretch>
            <a:fillRect/>
          </a:stretch>
        </p:blipFill>
        <p:spPr>
          <a:xfrm>
            <a:off x="6198000" y="2412400"/>
            <a:ext cx="2793600" cy="209644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101"/>
          <p:cNvSpPr txBox="1"/>
          <p:nvPr>
            <p:ph type="title"/>
          </p:nvPr>
        </p:nvSpPr>
        <p:spPr>
          <a:xfrm>
            <a:off x="402000" y="762100"/>
            <a:ext cx="8354100" cy="686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Electronics Backup Slide - OLD DESIGN</a:t>
            </a:r>
            <a:endParaRPr/>
          </a:p>
          <a:p>
            <a:pPr indent="457200" lvl="0" marL="0" rtl="0" algn="l">
              <a:spcBef>
                <a:spcPts val="0"/>
              </a:spcBef>
              <a:spcAft>
                <a:spcPts val="0"/>
              </a:spcAft>
              <a:buNone/>
            </a:pPr>
            <a:r>
              <a:rPr lang="en" sz="2000"/>
              <a:t>+/- 5V Low Noise Dual Supply Inverting Charge Pump Overview</a:t>
            </a:r>
            <a:endParaRPr sz="2000"/>
          </a:p>
        </p:txBody>
      </p:sp>
      <p:sp>
        <p:nvSpPr>
          <p:cNvPr id="1228" name="Google Shape;1228;p101"/>
          <p:cNvSpPr txBox="1"/>
          <p:nvPr>
            <p:ph idx="1" type="body"/>
          </p:nvPr>
        </p:nvSpPr>
        <p:spPr>
          <a:xfrm>
            <a:off x="365925" y="1489825"/>
            <a:ext cx="8390100" cy="20148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Char char="●"/>
            </a:pPr>
            <a:r>
              <a:rPr lang="en"/>
              <a:t>Required to generate +/- 5 V from the 12 V battery supply voltage</a:t>
            </a:r>
            <a:endParaRPr/>
          </a:p>
          <a:p>
            <a:pPr indent="-304165" lvl="1" marL="914400" rtl="0" algn="l">
              <a:spcBef>
                <a:spcPts val="0"/>
              </a:spcBef>
              <a:spcAft>
                <a:spcPts val="0"/>
              </a:spcAft>
              <a:buSzPct val="100000"/>
              <a:buChar char="○"/>
            </a:pPr>
            <a:r>
              <a:rPr lang="en"/>
              <a:t>Low Noise (</a:t>
            </a:r>
            <a:r>
              <a:rPr lang="en"/>
              <a:t>Constant</a:t>
            </a:r>
            <a:r>
              <a:rPr lang="en"/>
              <a:t> f) or Low Power (Burst Mode) operation</a:t>
            </a:r>
            <a:endParaRPr/>
          </a:p>
          <a:p>
            <a:pPr indent="-304164" lvl="2" marL="1371600" rtl="0" algn="l">
              <a:spcBef>
                <a:spcPts val="0"/>
              </a:spcBef>
              <a:spcAft>
                <a:spcPts val="0"/>
              </a:spcAft>
              <a:buSzPct val="100000"/>
              <a:buChar char="■"/>
            </a:pPr>
            <a:r>
              <a:rPr lang="en"/>
              <a:t>Low Power chosen as: I</a:t>
            </a:r>
            <a:r>
              <a:rPr baseline="-25000" lang="en"/>
              <a:t>Q,LowP</a:t>
            </a:r>
            <a:r>
              <a:rPr lang="en"/>
              <a:t> = 100 uA    vs    I</a:t>
            </a:r>
            <a:r>
              <a:rPr baseline="-25000" lang="en"/>
              <a:t>Q,LowN</a:t>
            </a:r>
            <a:r>
              <a:rPr lang="en"/>
              <a:t> = 3500 uA reducing power by 35X</a:t>
            </a:r>
            <a:endParaRPr/>
          </a:p>
          <a:p>
            <a:pPr indent="-304164" lvl="3" marL="1828800" rtl="0" algn="l">
              <a:spcBef>
                <a:spcPts val="0"/>
              </a:spcBef>
              <a:spcAft>
                <a:spcPts val="0"/>
              </a:spcAft>
              <a:buSzPct val="100000"/>
              <a:buChar char="●"/>
            </a:pPr>
            <a:r>
              <a:rPr lang="en"/>
              <a:t>Additional precautions taken to lower noise in this operation</a:t>
            </a:r>
            <a:endParaRPr/>
          </a:p>
          <a:p>
            <a:pPr indent="-325755" lvl="0" marL="457200" rtl="0" algn="l">
              <a:spcBef>
                <a:spcPts val="1000"/>
              </a:spcBef>
              <a:spcAft>
                <a:spcPts val="0"/>
              </a:spcAft>
              <a:buSzPct val="100000"/>
              <a:buChar char="●"/>
            </a:pPr>
            <a:r>
              <a:rPr lang="en"/>
              <a:t>Will noise be a problem? No!</a:t>
            </a:r>
            <a:endParaRPr/>
          </a:p>
          <a:p>
            <a:pPr indent="-304165" lvl="1" marL="914400" rtl="0" algn="l">
              <a:spcBef>
                <a:spcPts val="0"/>
              </a:spcBef>
              <a:spcAft>
                <a:spcPts val="0"/>
              </a:spcAft>
              <a:buSzPct val="100000"/>
              <a:buChar char="○"/>
            </a:pPr>
            <a:r>
              <a:rPr i="1" lang="en"/>
              <a:t>Figure 1</a:t>
            </a:r>
            <a:r>
              <a:rPr lang="en"/>
              <a:t> shows the noise characteristics for V</a:t>
            </a:r>
            <a:r>
              <a:rPr baseline="-25000" lang="en"/>
              <a:t>out</a:t>
            </a:r>
            <a:r>
              <a:rPr lang="en"/>
              <a:t> </a:t>
            </a:r>
            <a:r>
              <a:rPr lang="en"/>
              <a:t>(an intermediate stage) </a:t>
            </a:r>
            <a:r>
              <a:rPr lang="en"/>
              <a:t>when I</a:t>
            </a:r>
            <a:r>
              <a:rPr baseline="-25000" lang="en"/>
              <a:t>out</a:t>
            </a:r>
            <a:r>
              <a:rPr lang="en"/>
              <a:t> = 1 mA total between 2 output channels</a:t>
            </a:r>
            <a:endParaRPr/>
          </a:p>
          <a:p>
            <a:pPr indent="-304164" lvl="2" marL="1371600" rtl="0" algn="l">
              <a:spcBef>
                <a:spcPts val="0"/>
              </a:spcBef>
              <a:spcAft>
                <a:spcPts val="0"/>
              </a:spcAft>
              <a:buSzPct val="100000"/>
              <a:buChar char="■"/>
            </a:pPr>
            <a:r>
              <a:rPr lang="en"/>
              <a:t>Signal becomes less noisy as I</a:t>
            </a:r>
            <a:r>
              <a:rPr baseline="-25000" lang="en"/>
              <a:t>out</a:t>
            </a:r>
            <a:r>
              <a:rPr lang="en"/>
              <a:t> is increased - </a:t>
            </a:r>
            <a:r>
              <a:rPr i="1" lang="en"/>
              <a:t>Figure 2 </a:t>
            </a:r>
            <a:r>
              <a:rPr lang="en"/>
              <a:t>shows I</a:t>
            </a:r>
            <a:r>
              <a:rPr baseline="-25000" lang="en"/>
              <a:t>out</a:t>
            </a:r>
            <a:r>
              <a:rPr lang="en"/>
              <a:t> = I</a:t>
            </a:r>
            <a:r>
              <a:rPr baseline="-25000" lang="en"/>
              <a:t>out,Max</a:t>
            </a:r>
            <a:r>
              <a:rPr lang="en"/>
              <a:t> = 100 mA</a:t>
            </a:r>
            <a:endParaRPr/>
          </a:p>
          <a:p>
            <a:pPr indent="-304164" lvl="2" marL="1371600" rtl="0" algn="l">
              <a:spcBef>
                <a:spcPts val="0"/>
              </a:spcBef>
              <a:spcAft>
                <a:spcPts val="0"/>
              </a:spcAft>
              <a:buSzPct val="100000"/>
              <a:buChar char="■"/>
            </a:pPr>
            <a:r>
              <a:rPr lang="en"/>
              <a:t>We use LDO (low dropout) outputs instead for a smoother waveform, let’s look at these</a:t>
            </a:r>
            <a:endParaRPr/>
          </a:p>
        </p:txBody>
      </p:sp>
      <p:sp>
        <p:nvSpPr>
          <p:cNvPr id="1229" name="Google Shape;1229;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30" name="Google Shape;1230;p101"/>
          <p:cNvPicPr preferRelativeResize="0"/>
          <p:nvPr/>
        </p:nvPicPr>
        <p:blipFill>
          <a:blip r:embed="rId3">
            <a:alphaModFix/>
          </a:blip>
          <a:stretch>
            <a:fillRect/>
          </a:stretch>
        </p:blipFill>
        <p:spPr>
          <a:xfrm>
            <a:off x="526800" y="3390476"/>
            <a:ext cx="2282564" cy="1392875"/>
          </a:xfrm>
          <a:prstGeom prst="rect">
            <a:avLst/>
          </a:prstGeom>
          <a:noFill/>
          <a:ln>
            <a:noFill/>
          </a:ln>
        </p:spPr>
      </p:pic>
      <p:sp>
        <p:nvSpPr>
          <p:cNvPr id="1231" name="Google Shape;1231;p101"/>
          <p:cNvSpPr txBox="1"/>
          <p:nvPr/>
        </p:nvSpPr>
        <p:spPr>
          <a:xfrm>
            <a:off x="135600" y="4783350"/>
            <a:ext cx="2933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dk1"/>
                </a:solidFill>
                <a:latin typeface="Roboto"/>
                <a:ea typeface="Roboto"/>
                <a:cs typeface="Roboto"/>
                <a:sym typeface="Roboto"/>
              </a:rPr>
              <a:t>Figure 1: V</a:t>
            </a:r>
            <a:r>
              <a:rPr baseline="-25000" i="1" lang="en" sz="1000">
                <a:solidFill>
                  <a:schemeClr val="dk1"/>
                </a:solidFill>
                <a:latin typeface="Roboto"/>
                <a:ea typeface="Roboto"/>
                <a:cs typeface="Roboto"/>
                <a:sym typeface="Roboto"/>
              </a:rPr>
              <a:t>out,pp</a:t>
            </a:r>
            <a:r>
              <a:rPr i="1" lang="en" sz="1000">
                <a:solidFill>
                  <a:schemeClr val="dk1"/>
                </a:solidFill>
                <a:latin typeface="Roboto"/>
                <a:ea typeface="Roboto"/>
                <a:cs typeface="Roboto"/>
                <a:sym typeface="Roboto"/>
              </a:rPr>
              <a:t> = 270 mV ; I</a:t>
            </a:r>
            <a:r>
              <a:rPr baseline="-25000" i="1" lang="en" sz="1000">
                <a:solidFill>
                  <a:schemeClr val="dk1"/>
                </a:solidFill>
                <a:latin typeface="Roboto"/>
                <a:ea typeface="Roboto"/>
                <a:cs typeface="Roboto"/>
                <a:sym typeface="Roboto"/>
              </a:rPr>
              <a:t>out</a:t>
            </a:r>
            <a:r>
              <a:rPr i="1" lang="en" sz="1000">
                <a:solidFill>
                  <a:schemeClr val="dk1"/>
                </a:solidFill>
                <a:latin typeface="Roboto"/>
                <a:ea typeface="Roboto"/>
                <a:cs typeface="Roboto"/>
                <a:sym typeface="Roboto"/>
              </a:rPr>
              <a:t> = 1 mA; f = 170 Hz</a:t>
            </a:r>
            <a:endParaRPr i="1" sz="1000">
              <a:solidFill>
                <a:schemeClr val="dk1"/>
              </a:solidFill>
              <a:latin typeface="Roboto"/>
              <a:ea typeface="Roboto"/>
              <a:cs typeface="Roboto"/>
              <a:sym typeface="Roboto"/>
            </a:endParaRPr>
          </a:p>
        </p:txBody>
      </p:sp>
      <p:pic>
        <p:nvPicPr>
          <p:cNvPr id="1232" name="Google Shape;1232;p101"/>
          <p:cNvPicPr preferRelativeResize="0"/>
          <p:nvPr/>
        </p:nvPicPr>
        <p:blipFill>
          <a:blip r:embed="rId4">
            <a:alphaModFix/>
          </a:blip>
          <a:stretch>
            <a:fillRect/>
          </a:stretch>
        </p:blipFill>
        <p:spPr>
          <a:xfrm>
            <a:off x="3473175" y="3390475"/>
            <a:ext cx="2175600" cy="1392874"/>
          </a:xfrm>
          <a:prstGeom prst="rect">
            <a:avLst/>
          </a:prstGeom>
          <a:noFill/>
          <a:ln>
            <a:noFill/>
          </a:ln>
        </p:spPr>
      </p:pic>
      <p:sp>
        <p:nvSpPr>
          <p:cNvPr id="1233" name="Google Shape;1233;p101"/>
          <p:cNvSpPr txBox="1"/>
          <p:nvPr/>
        </p:nvSpPr>
        <p:spPr>
          <a:xfrm>
            <a:off x="3094125" y="4783350"/>
            <a:ext cx="2933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dk1"/>
                </a:solidFill>
                <a:latin typeface="Roboto"/>
                <a:ea typeface="Roboto"/>
                <a:cs typeface="Roboto"/>
                <a:sym typeface="Roboto"/>
              </a:rPr>
              <a:t>Figure 2: V</a:t>
            </a:r>
            <a:r>
              <a:rPr baseline="-25000" i="1" lang="en" sz="1000">
                <a:solidFill>
                  <a:schemeClr val="dk1"/>
                </a:solidFill>
                <a:latin typeface="Roboto"/>
                <a:ea typeface="Roboto"/>
                <a:cs typeface="Roboto"/>
                <a:sym typeface="Roboto"/>
              </a:rPr>
              <a:t>out,pp</a:t>
            </a:r>
            <a:r>
              <a:rPr i="1" lang="en" sz="1000">
                <a:solidFill>
                  <a:schemeClr val="dk1"/>
                </a:solidFill>
                <a:latin typeface="Roboto"/>
                <a:ea typeface="Roboto"/>
                <a:cs typeface="Roboto"/>
                <a:sym typeface="Roboto"/>
              </a:rPr>
              <a:t> = 5 mV ; I</a:t>
            </a:r>
            <a:r>
              <a:rPr baseline="-25000" i="1" lang="en" sz="1000">
                <a:solidFill>
                  <a:schemeClr val="dk1"/>
                </a:solidFill>
                <a:latin typeface="Roboto"/>
                <a:ea typeface="Roboto"/>
                <a:cs typeface="Roboto"/>
                <a:sym typeface="Roboto"/>
              </a:rPr>
              <a:t>out</a:t>
            </a:r>
            <a:r>
              <a:rPr i="1" lang="en" sz="1000">
                <a:solidFill>
                  <a:schemeClr val="dk1"/>
                </a:solidFill>
                <a:latin typeface="Roboto"/>
                <a:ea typeface="Roboto"/>
                <a:cs typeface="Roboto"/>
                <a:sym typeface="Roboto"/>
              </a:rPr>
              <a:t> = 100 mA; f = 500 kHz</a:t>
            </a:r>
            <a:endParaRPr i="1" sz="1000">
              <a:solidFill>
                <a:schemeClr val="dk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1"/>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Description	</a:t>
            </a:r>
            <a:r>
              <a:rPr lang="en" sz="1500">
                <a:solidFill>
                  <a:srgbClr val="ADBDC3"/>
                </a:solidFill>
                <a:latin typeface="Roboto"/>
                <a:ea typeface="Roboto"/>
                <a:cs typeface="Roboto"/>
                <a:sym typeface="Roboto"/>
              </a:rPr>
              <a:t>Requirements	         Risks		       V&amp;V		Planning</a:t>
            </a:r>
            <a:endParaRPr sz="1500">
              <a:solidFill>
                <a:srgbClr val="ADBDC3"/>
              </a:solidFill>
              <a:latin typeface="Roboto"/>
              <a:ea typeface="Roboto"/>
              <a:cs typeface="Roboto"/>
              <a:sym typeface="Roboto"/>
            </a:endParaRPr>
          </a:p>
        </p:txBody>
      </p:sp>
      <p:cxnSp>
        <p:nvCxnSpPr>
          <p:cNvPr id="164" name="Google Shape;164;p21"/>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65" name="Google Shape;165;p21"/>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66" name="Google Shape;166;p21"/>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67" name="Google Shape;167;p21"/>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168" name="Google Shape;168;p21"/>
          <p:cNvSpPr txBox="1"/>
          <p:nvPr>
            <p:ph type="title"/>
          </p:nvPr>
        </p:nvSpPr>
        <p:spPr>
          <a:xfrm>
            <a:off x="652950" y="46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Functional Requirements</a:t>
            </a:r>
            <a:endParaRPr/>
          </a:p>
        </p:txBody>
      </p:sp>
      <p:sp>
        <p:nvSpPr>
          <p:cNvPr id="169" name="Google Shape;169;p21"/>
          <p:cNvSpPr txBox="1"/>
          <p:nvPr>
            <p:ph idx="1" type="body"/>
          </p:nvPr>
        </p:nvSpPr>
        <p:spPr>
          <a:xfrm>
            <a:off x="387900" y="1489824"/>
            <a:ext cx="8368200" cy="3078900"/>
          </a:xfrm>
          <a:prstGeom prst="rect">
            <a:avLst/>
          </a:prstGeom>
        </p:spPr>
        <p:txBody>
          <a:bodyPr anchorCtr="0" anchor="t" bIns="91425" lIns="91425" spcFirstLastPara="1" rIns="91425" wrap="square" tIns="91425">
            <a:normAutofit fontScale="92500" lnSpcReduction="20000"/>
          </a:bodyPr>
          <a:lstStyle/>
          <a:p>
            <a:pPr indent="-316706" lvl="0" marL="457200" rtl="0" algn="l">
              <a:spcBef>
                <a:spcPts val="0"/>
              </a:spcBef>
              <a:spcAft>
                <a:spcPts val="0"/>
              </a:spcAft>
              <a:buClr>
                <a:srgbClr val="FFFFFF"/>
              </a:buClr>
              <a:buSzPct val="100000"/>
              <a:buAutoNum type="arabicPeriod"/>
            </a:pPr>
            <a:r>
              <a:rPr lang="en" sz="1500">
                <a:solidFill>
                  <a:srgbClr val="FFFFFF"/>
                </a:solidFill>
              </a:rPr>
              <a:t>NanoSAM III shall survive launch simulation vibration testing</a:t>
            </a:r>
            <a:endParaRPr sz="1500">
              <a:solidFill>
                <a:srgbClr val="FFFFFF"/>
              </a:solidFill>
            </a:endParaRPr>
          </a:p>
          <a:p>
            <a:pPr indent="-316706" lvl="0" marL="457200" rtl="0" algn="l">
              <a:spcBef>
                <a:spcPts val="0"/>
              </a:spcBef>
              <a:spcAft>
                <a:spcPts val="0"/>
              </a:spcAft>
              <a:buClr>
                <a:srgbClr val="FFFFFF"/>
              </a:buClr>
              <a:buSzPct val="100000"/>
              <a:buAutoNum type="arabicPeriod"/>
            </a:pPr>
            <a:r>
              <a:rPr lang="en" sz="1500">
                <a:solidFill>
                  <a:srgbClr val="FFFFFF"/>
                </a:solidFill>
              </a:rPr>
              <a:t>The electronics and software system shall collect analog photodiode data, filter, digitize, and store the digital data. Housekeeping, position, pointing, and time data will also be collected and processed by the data capture system.</a:t>
            </a:r>
            <a:endParaRPr sz="1500">
              <a:solidFill>
                <a:srgbClr val="FFFFFF"/>
              </a:solidFill>
            </a:endParaRPr>
          </a:p>
          <a:p>
            <a:pPr indent="-316706" lvl="0" marL="457200" rtl="0" algn="l">
              <a:spcBef>
                <a:spcPts val="0"/>
              </a:spcBef>
              <a:spcAft>
                <a:spcPts val="0"/>
              </a:spcAft>
              <a:buClr>
                <a:srgbClr val="FFFFFF"/>
              </a:buClr>
              <a:buSzPct val="100000"/>
              <a:buAutoNum type="arabicPeriod"/>
            </a:pPr>
            <a:r>
              <a:rPr lang="en" sz="1500">
                <a:solidFill>
                  <a:srgbClr val="FFFFFF"/>
                </a:solidFill>
              </a:rPr>
              <a:t>The electronics system shall control and power all payload subsystems and will be designed to operate through the expected vibration and temperature environments. Industry standard flight ready connectors will be utilized.</a:t>
            </a:r>
            <a:endParaRPr sz="1500">
              <a:solidFill>
                <a:srgbClr val="FFFFFF"/>
              </a:solidFill>
            </a:endParaRPr>
          </a:p>
          <a:p>
            <a:pPr indent="-316706" lvl="0" marL="457200" rtl="0" algn="l">
              <a:spcBef>
                <a:spcPts val="0"/>
              </a:spcBef>
              <a:spcAft>
                <a:spcPts val="0"/>
              </a:spcAft>
              <a:buClr>
                <a:srgbClr val="FFFFFF"/>
              </a:buClr>
              <a:buSzPct val="100000"/>
              <a:buAutoNum type="arabicPeriod"/>
            </a:pPr>
            <a:r>
              <a:rPr lang="en" sz="1500">
                <a:solidFill>
                  <a:srgbClr val="FFFFFF"/>
                </a:solidFill>
              </a:rPr>
              <a:t>NanoSAM III shall have optical performance capabilities that are equivalent to or surpass that of SAM-II as determined by the modular transfer function value</a:t>
            </a:r>
            <a:endParaRPr sz="1500">
              <a:solidFill>
                <a:srgbClr val="FFFFFF"/>
              </a:solidFill>
            </a:endParaRPr>
          </a:p>
          <a:p>
            <a:pPr indent="-316706" lvl="0" marL="457200" rtl="0" algn="l">
              <a:spcBef>
                <a:spcPts val="0"/>
              </a:spcBef>
              <a:spcAft>
                <a:spcPts val="0"/>
              </a:spcAft>
              <a:buClr>
                <a:srgbClr val="FFFFFF"/>
              </a:buClr>
              <a:buSzPct val="100000"/>
              <a:buAutoNum type="arabicPeriod"/>
            </a:pPr>
            <a:r>
              <a:rPr lang="en" sz="1500">
                <a:solidFill>
                  <a:srgbClr val="FFFFFF"/>
                </a:solidFill>
              </a:rPr>
              <a:t>NanoSAM III shall have dimensions and connectors to allow for integration with an industry standard CubeSat bus</a:t>
            </a:r>
            <a:endParaRPr sz="1500">
              <a:solidFill>
                <a:srgbClr val="FFFFFF"/>
              </a:solidFill>
            </a:endParaRPr>
          </a:p>
          <a:p>
            <a:pPr indent="-316706" lvl="0" marL="457200" rtl="0" algn="l">
              <a:spcBef>
                <a:spcPts val="0"/>
              </a:spcBef>
              <a:spcAft>
                <a:spcPts val="0"/>
              </a:spcAft>
              <a:buClr>
                <a:srgbClr val="FFFFFF"/>
              </a:buClr>
              <a:buSzPct val="100000"/>
              <a:buAutoNum type="arabicPeriod"/>
            </a:pPr>
            <a:r>
              <a:rPr lang="en" sz="1500">
                <a:solidFill>
                  <a:srgbClr val="FFFFFF"/>
                </a:solidFill>
              </a:rPr>
              <a:t>The total cost of all materials, tests, and other project needs shall be less than $5000</a:t>
            </a:r>
            <a:endParaRPr sz="1500">
              <a:solidFill>
                <a:srgbClr val="FFFFFF"/>
              </a:solidFill>
            </a:endParaRPr>
          </a:p>
          <a:p>
            <a:pPr indent="0" lvl="0" marL="0" rtl="0" algn="l">
              <a:spcBef>
                <a:spcPts val="1200"/>
              </a:spcBef>
              <a:spcAft>
                <a:spcPts val="1200"/>
              </a:spcAft>
              <a:buNone/>
            </a:pPr>
            <a:r>
              <a:t/>
            </a:r>
            <a:endParaRPr/>
          </a:p>
        </p:txBody>
      </p:sp>
      <p:sp>
        <p:nvSpPr>
          <p:cNvPr id="170" name="Google Shape;170;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1" name="Google Shape;171;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2" name="Google Shape;17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02"/>
          <p:cNvSpPr txBox="1"/>
          <p:nvPr>
            <p:ph type="title"/>
          </p:nvPr>
        </p:nvSpPr>
        <p:spPr>
          <a:xfrm>
            <a:off x="402000" y="762100"/>
            <a:ext cx="8354100" cy="686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Electronics Backup Slide - OLD DESIGN</a:t>
            </a:r>
            <a:endParaRPr/>
          </a:p>
          <a:p>
            <a:pPr indent="457200" lvl="0" marL="0" rtl="0" algn="l">
              <a:spcBef>
                <a:spcPts val="0"/>
              </a:spcBef>
              <a:spcAft>
                <a:spcPts val="0"/>
              </a:spcAft>
              <a:buNone/>
            </a:pPr>
            <a:r>
              <a:rPr lang="en" sz="2000"/>
              <a:t>+/- 5V Low Noise Dual Supply Inverting Charge Pump Output Noise</a:t>
            </a:r>
            <a:endParaRPr sz="2000"/>
          </a:p>
        </p:txBody>
      </p:sp>
      <p:sp>
        <p:nvSpPr>
          <p:cNvPr id="1239" name="Google Shape;1239;p102"/>
          <p:cNvSpPr txBox="1"/>
          <p:nvPr>
            <p:ph idx="1" type="body"/>
          </p:nvPr>
        </p:nvSpPr>
        <p:spPr>
          <a:xfrm>
            <a:off x="376950" y="1474375"/>
            <a:ext cx="8390100" cy="1937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The LDO outputs attenuate this switching noise drastically</a:t>
            </a:r>
            <a:endParaRPr/>
          </a:p>
          <a:p>
            <a:pPr indent="-310832" lvl="1" marL="914400" rtl="0" algn="l">
              <a:spcBef>
                <a:spcPts val="0"/>
              </a:spcBef>
              <a:spcAft>
                <a:spcPts val="0"/>
              </a:spcAft>
              <a:buSzPct val="100000"/>
              <a:buChar char="○"/>
            </a:pPr>
            <a:r>
              <a:rPr lang="en"/>
              <a:t>For the large V</a:t>
            </a:r>
            <a:r>
              <a:rPr baseline="-25000" lang="en"/>
              <a:t>PP</a:t>
            </a:r>
            <a:r>
              <a:rPr lang="en"/>
              <a:t> of 270 mV at 170 Hz, the attenuation is -51.5 dB </a:t>
            </a:r>
            <a:r>
              <a:rPr lang="en"/>
              <a:t>(</a:t>
            </a:r>
            <a:r>
              <a:rPr lang="en"/>
              <a:t>2.66E-3 X linear</a:t>
            </a:r>
            <a:r>
              <a:rPr lang="en"/>
              <a:t>)</a:t>
            </a:r>
            <a:r>
              <a:rPr lang="en"/>
              <a:t> </a:t>
            </a:r>
            <a:r>
              <a:rPr lang="en"/>
              <a:t>resulting</a:t>
            </a:r>
            <a:r>
              <a:rPr lang="en"/>
              <a:t> in 718 uV of noise on the +/- 5 V supplies - V</a:t>
            </a:r>
            <a:r>
              <a:rPr baseline="-25000" lang="en"/>
              <a:t>PP,Noise</a:t>
            </a:r>
            <a:r>
              <a:rPr lang="en"/>
              <a:t> / 5 V =  0.014%</a:t>
            </a:r>
            <a:endParaRPr/>
          </a:p>
          <a:p>
            <a:pPr indent="-310832" lvl="1" marL="914400" rtl="0" algn="l">
              <a:spcBef>
                <a:spcPts val="0"/>
              </a:spcBef>
              <a:spcAft>
                <a:spcPts val="0"/>
              </a:spcAft>
              <a:buSzPct val="100000"/>
              <a:buChar char="○"/>
            </a:pPr>
            <a:r>
              <a:rPr lang="en"/>
              <a:t>The noise is further attenuated using bypass capacitors and larger decoupling capacitors</a:t>
            </a:r>
            <a:endParaRPr/>
          </a:p>
          <a:p>
            <a:pPr indent="-310832" lvl="2" marL="1371600" rtl="0" algn="l">
              <a:spcBef>
                <a:spcPts val="0"/>
              </a:spcBef>
              <a:spcAft>
                <a:spcPts val="0"/>
              </a:spcAft>
              <a:buSzPct val="100000"/>
              <a:buChar char="■"/>
            </a:pPr>
            <a:r>
              <a:rPr lang="en"/>
              <a:t>From the simulation results, no noise can be seen on the 10 uV level!</a:t>
            </a:r>
            <a:endParaRPr/>
          </a:p>
          <a:p>
            <a:pPr indent="-310832" lvl="1" marL="914400" rtl="0" algn="l">
              <a:spcBef>
                <a:spcPts val="0"/>
              </a:spcBef>
              <a:spcAft>
                <a:spcPts val="0"/>
              </a:spcAft>
              <a:buSzPct val="100000"/>
              <a:buChar char="○"/>
            </a:pPr>
            <a:r>
              <a:rPr lang="en"/>
              <a:t>A 12 bit ADC ranging from 0 - 3.3 V has an LSB = 806 uV</a:t>
            </a:r>
            <a:endParaRPr/>
          </a:p>
          <a:p>
            <a:pPr indent="-310832" lvl="2" marL="1371600" rtl="0" algn="l">
              <a:spcBef>
                <a:spcPts val="0"/>
              </a:spcBef>
              <a:spcAft>
                <a:spcPts val="0"/>
              </a:spcAft>
              <a:buSzPct val="100000"/>
              <a:buChar char="■"/>
            </a:pPr>
            <a:r>
              <a:rPr lang="en"/>
              <a:t>This is ~80 X the 10 uV resolution of the simulation showing the power supply will not corrupt the ADC</a:t>
            </a:r>
            <a:endParaRPr/>
          </a:p>
          <a:p>
            <a:pPr indent="-310832" lvl="1" marL="914400" rtl="0" algn="l">
              <a:spcBef>
                <a:spcPts val="0"/>
              </a:spcBef>
              <a:spcAft>
                <a:spcPts val="0"/>
              </a:spcAft>
              <a:buSzPct val="100000"/>
              <a:buChar char="○"/>
            </a:pPr>
            <a:r>
              <a:rPr lang="en"/>
              <a:t>The noise to the ADC is further reduced using a linear regulator for ultra low noise performance</a:t>
            </a:r>
            <a:endParaRPr/>
          </a:p>
        </p:txBody>
      </p:sp>
      <p:sp>
        <p:nvSpPr>
          <p:cNvPr id="1240" name="Google Shape;1240;p1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41" name="Google Shape;1241;p102"/>
          <p:cNvPicPr preferRelativeResize="0"/>
          <p:nvPr/>
        </p:nvPicPr>
        <p:blipFill>
          <a:blip r:embed="rId3">
            <a:alphaModFix/>
          </a:blip>
          <a:stretch>
            <a:fillRect/>
          </a:stretch>
        </p:blipFill>
        <p:spPr>
          <a:xfrm>
            <a:off x="5069950" y="3450270"/>
            <a:ext cx="3697101" cy="1529530"/>
          </a:xfrm>
          <a:prstGeom prst="rect">
            <a:avLst/>
          </a:prstGeom>
          <a:noFill/>
          <a:ln>
            <a:noFill/>
          </a:ln>
        </p:spPr>
      </p:pic>
      <p:pic>
        <p:nvPicPr>
          <p:cNvPr id="1242" name="Google Shape;1242;p102"/>
          <p:cNvPicPr preferRelativeResize="0"/>
          <p:nvPr/>
        </p:nvPicPr>
        <p:blipFill>
          <a:blip r:embed="rId4">
            <a:alphaModFix/>
          </a:blip>
          <a:stretch>
            <a:fillRect/>
          </a:stretch>
        </p:blipFill>
        <p:spPr>
          <a:xfrm>
            <a:off x="3348025" y="3356575"/>
            <a:ext cx="1667175" cy="1667175"/>
          </a:xfrm>
          <a:prstGeom prst="rect">
            <a:avLst/>
          </a:prstGeom>
          <a:noFill/>
          <a:ln>
            <a:noFill/>
          </a:ln>
        </p:spPr>
      </p:pic>
      <p:pic>
        <p:nvPicPr>
          <p:cNvPr id="1243" name="Google Shape;1243;p102"/>
          <p:cNvPicPr preferRelativeResize="0"/>
          <p:nvPr/>
        </p:nvPicPr>
        <p:blipFill>
          <a:blip r:embed="rId5">
            <a:alphaModFix/>
          </a:blip>
          <a:stretch>
            <a:fillRect/>
          </a:stretch>
        </p:blipFill>
        <p:spPr>
          <a:xfrm>
            <a:off x="181100" y="3356575"/>
            <a:ext cx="3112176" cy="166717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103"/>
          <p:cNvSpPr txBox="1"/>
          <p:nvPr>
            <p:ph type="title"/>
          </p:nvPr>
        </p:nvSpPr>
        <p:spPr>
          <a:xfrm>
            <a:off x="690850" y="292250"/>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Electronics Design: Full Power Schematic</a:t>
            </a:r>
            <a:endParaRPr/>
          </a:p>
        </p:txBody>
      </p:sp>
      <p:sp>
        <p:nvSpPr>
          <p:cNvPr id="1249" name="Google Shape;1249;p103"/>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250" name="Google Shape;1250;p1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51" name="Google Shape;1251;p103"/>
          <p:cNvPicPr preferRelativeResize="0"/>
          <p:nvPr/>
        </p:nvPicPr>
        <p:blipFill>
          <a:blip r:embed="rId3">
            <a:alphaModFix/>
          </a:blip>
          <a:stretch>
            <a:fillRect/>
          </a:stretch>
        </p:blipFill>
        <p:spPr>
          <a:xfrm>
            <a:off x="1176212" y="946700"/>
            <a:ext cx="6791572" cy="41651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id="1256" name="Google Shape;1256;p10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Power System: Initial Switching Converter</a:t>
            </a:r>
            <a:endParaRPr/>
          </a:p>
        </p:txBody>
      </p:sp>
      <p:sp>
        <p:nvSpPr>
          <p:cNvPr id="1257" name="Google Shape;1257;p104"/>
          <p:cNvSpPr txBox="1"/>
          <p:nvPr>
            <p:ph idx="1" type="body"/>
          </p:nvPr>
        </p:nvSpPr>
        <p:spPr>
          <a:xfrm>
            <a:off x="387900" y="1489825"/>
            <a:ext cx="3376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12 V bus supply is first stepped down to two intermediate voltages using a LT9650s switching converter</a:t>
            </a:r>
            <a:endParaRPr/>
          </a:p>
        </p:txBody>
      </p:sp>
      <p:sp>
        <p:nvSpPr>
          <p:cNvPr id="1258" name="Google Shape;1258;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59" name="Google Shape;1259;p104"/>
          <p:cNvPicPr preferRelativeResize="0"/>
          <p:nvPr/>
        </p:nvPicPr>
        <p:blipFill rotWithShape="1">
          <a:blip r:embed="rId3">
            <a:alphaModFix/>
          </a:blip>
          <a:srcRect b="0" l="7358" r="2794" t="0"/>
          <a:stretch/>
        </p:blipFill>
        <p:spPr>
          <a:xfrm>
            <a:off x="4137000" y="1070100"/>
            <a:ext cx="4884152" cy="3724249"/>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10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Power System: Initial Switching Converter</a:t>
            </a:r>
            <a:endParaRPr/>
          </a:p>
        </p:txBody>
      </p:sp>
      <p:sp>
        <p:nvSpPr>
          <p:cNvPr id="1265" name="Google Shape;1265;p105"/>
          <p:cNvSpPr txBox="1"/>
          <p:nvPr>
            <p:ph idx="1" type="body"/>
          </p:nvPr>
        </p:nvSpPr>
        <p:spPr>
          <a:xfrm>
            <a:off x="387900" y="1489825"/>
            <a:ext cx="55623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This converter was chosen because:</a:t>
            </a:r>
            <a:endParaRPr/>
          </a:p>
          <a:p>
            <a:pPr indent="-317500" lvl="1" marL="914400" rtl="0" algn="l">
              <a:spcBef>
                <a:spcPts val="0"/>
              </a:spcBef>
              <a:spcAft>
                <a:spcPts val="0"/>
              </a:spcAft>
              <a:buSzPts val="1400"/>
              <a:buChar char="○"/>
            </a:pPr>
            <a:r>
              <a:rPr lang="en"/>
              <a:t>Converter is ~ </a:t>
            </a:r>
            <a:r>
              <a:rPr b="1" lang="en"/>
              <a:t>85% efficient</a:t>
            </a:r>
            <a:endParaRPr b="1"/>
          </a:p>
          <a:p>
            <a:pPr indent="-317500" lvl="1" marL="914400" rtl="0" algn="l">
              <a:spcBef>
                <a:spcPts val="0"/>
              </a:spcBef>
              <a:spcAft>
                <a:spcPts val="0"/>
              </a:spcAft>
              <a:buSzPts val="1400"/>
              <a:buChar char="○"/>
            </a:pPr>
            <a:r>
              <a:rPr lang="en"/>
              <a:t>Allows two positive voltage choices (5.5 V and 3.8 V)</a:t>
            </a:r>
            <a:endParaRPr/>
          </a:p>
          <a:p>
            <a:pPr indent="-317500" lvl="1" marL="914400" rtl="0" algn="l">
              <a:spcBef>
                <a:spcPts val="0"/>
              </a:spcBef>
              <a:spcAft>
                <a:spcPts val="0"/>
              </a:spcAft>
              <a:buSzPts val="1400"/>
              <a:buChar char="○"/>
            </a:pPr>
            <a:r>
              <a:rPr lang="en"/>
              <a:t>Silent Switcher 2: low EMI emissions and low noise</a:t>
            </a:r>
            <a:endParaRPr/>
          </a:p>
          <a:p>
            <a:pPr indent="-317500" lvl="1" marL="914400" rtl="0" algn="l">
              <a:spcBef>
                <a:spcPts val="0"/>
              </a:spcBef>
              <a:spcAft>
                <a:spcPts val="0"/>
              </a:spcAft>
              <a:buSzPts val="1400"/>
              <a:buChar char="○"/>
            </a:pPr>
            <a:r>
              <a:rPr lang="en"/>
              <a:t>V</a:t>
            </a:r>
            <a:r>
              <a:rPr baseline="-25000" lang="en"/>
              <a:t>ripple</a:t>
            </a:r>
            <a:r>
              <a:rPr lang="en"/>
              <a:t> &lt; 10 mV</a:t>
            </a:r>
            <a:r>
              <a:rPr baseline="-25000" lang="en"/>
              <a:t>PP</a:t>
            </a:r>
            <a:endParaRPr/>
          </a:p>
          <a:p>
            <a:pPr indent="-317500" lvl="1" marL="914400" rtl="0" algn="l">
              <a:spcBef>
                <a:spcPts val="0"/>
              </a:spcBef>
              <a:spcAft>
                <a:spcPts val="0"/>
              </a:spcAft>
              <a:buSzPts val="1400"/>
              <a:buChar char="○"/>
            </a:pPr>
            <a:r>
              <a:rPr lang="en"/>
              <a:t>Burst mode operation for 6.2 uA of quiescent current</a:t>
            </a:r>
            <a:endParaRPr/>
          </a:p>
          <a:p>
            <a:pPr indent="-342900" lvl="0" marL="457200" rtl="0" algn="l">
              <a:spcBef>
                <a:spcPts val="0"/>
              </a:spcBef>
              <a:spcAft>
                <a:spcPts val="0"/>
              </a:spcAft>
              <a:buSzPts val="1800"/>
              <a:buChar char="●"/>
            </a:pPr>
            <a:r>
              <a:rPr lang="en"/>
              <a:t>Note the voltages chosen for output are higher than the final voltages to allow use of a LDO linear regulator</a:t>
            </a:r>
            <a:endParaRPr/>
          </a:p>
        </p:txBody>
      </p:sp>
      <p:sp>
        <p:nvSpPr>
          <p:cNvPr id="1266" name="Google Shape;1266;p1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67" name="Google Shape;1267;p105"/>
          <p:cNvPicPr preferRelativeResize="0"/>
          <p:nvPr/>
        </p:nvPicPr>
        <p:blipFill>
          <a:blip r:embed="rId3">
            <a:alphaModFix/>
          </a:blip>
          <a:stretch>
            <a:fillRect/>
          </a:stretch>
        </p:blipFill>
        <p:spPr>
          <a:xfrm>
            <a:off x="6712449" y="1237325"/>
            <a:ext cx="2043650" cy="2053725"/>
          </a:xfrm>
          <a:prstGeom prst="rect">
            <a:avLst/>
          </a:prstGeom>
          <a:noFill/>
          <a:ln>
            <a:noFill/>
          </a:ln>
        </p:spPr>
      </p:pic>
      <p:sp>
        <p:nvSpPr>
          <p:cNvPr id="1268" name="Google Shape;1268;p105"/>
          <p:cNvSpPr txBox="1"/>
          <p:nvPr/>
        </p:nvSpPr>
        <p:spPr>
          <a:xfrm>
            <a:off x="6705050" y="3367325"/>
            <a:ext cx="2043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*Similar efficiency between 3.3 - 6 V</a:t>
            </a:r>
            <a:endParaRPr>
              <a:solidFill>
                <a:schemeClr val="dk1"/>
              </a:solidFill>
              <a:latin typeface="Roboto"/>
              <a:ea typeface="Roboto"/>
              <a:cs typeface="Roboto"/>
              <a:sym typeface="Roboto"/>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10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Power System: Cleaning the Power</a:t>
            </a:r>
            <a:endParaRPr/>
          </a:p>
        </p:txBody>
      </p:sp>
      <p:sp>
        <p:nvSpPr>
          <p:cNvPr id="1274" name="Google Shape;1274;p10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Following the switching converter, LDO linear regulators are implemented to greatly reduce ripple voltage</a:t>
            </a:r>
            <a:endParaRPr/>
          </a:p>
          <a:p>
            <a:pPr indent="-317500" lvl="1" marL="914400" rtl="0" algn="l">
              <a:spcBef>
                <a:spcPts val="0"/>
              </a:spcBef>
              <a:spcAft>
                <a:spcPts val="0"/>
              </a:spcAft>
              <a:buSzPts val="1400"/>
              <a:buChar char="○"/>
            </a:pPr>
            <a:r>
              <a:rPr lang="en" sz="1800"/>
              <a:t>The LT1529-3.3 and LT1529-5 chips were used for this purpose</a:t>
            </a:r>
            <a:endParaRPr/>
          </a:p>
          <a:p>
            <a:pPr indent="-342900" lvl="0" marL="457200" rtl="0" algn="l">
              <a:spcBef>
                <a:spcPts val="0"/>
              </a:spcBef>
              <a:spcAft>
                <a:spcPts val="0"/>
              </a:spcAft>
              <a:buSzPts val="1800"/>
              <a:buChar char="●"/>
            </a:pPr>
            <a:r>
              <a:rPr lang="en"/>
              <a:t>This strategy maximizes efficiency for a low noise supply as the loss associated with the linear regulator is calculated by:</a:t>
            </a:r>
            <a:endParaRPr/>
          </a:p>
          <a:p>
            <a:pPr indent="-317500" lvl="1" marL="914400" rtl="0" algn="l">
              <a:spcBef>
                <a:spcPts val="0"/>
              </a:spcBef>
              <a:spcAft>
                <a:spcPts val="0"/>
              </a:spcAft>
              <a:buSzPts val="1400"/>
              <a:buChar char="○"/>
            </a:pPr>
            <a:r>
              <a:rPr lang="en"/>
              <a:t>This is because for a linear regulator I</a:t>
            </a:r>
            <a:r>
              <a:rPr baseline="-25000" lang="en"/>
              <a:t>IN</a:t>
            </a:r>
            <a:r>
              <a:rPr lang="en"/>
              <a:t> = I</a:t>
            </a:r>
            <a:r>
              <a:rPr baseline="-25000" lang="en"/>
              <a:t>OUT</a:t>
            </a:r>
            <a:endParaRPr/>
          </a:p>
          <a:p>
            <a:pPr indent="-317500" lvl="1" marL="914400" rtl="0" algn="l">
              <a:spcBef>
                <a:spcPts val="0"/>
              </a:spcBef>
              <a:spcAft>
                <a:spcPts val="0"/>
              </a:spcAft>
              <a:buSzPts val="1400"/>
              <a:buChar char="○"/>
            </a:pPr>
            <a:r>
              <a:rPr lang="en"/>
              <a:t>𝜂</a:t>
            </a:r>
            <a:r>
              <a:rPr baseline="-25000" lang="en"/>
              <a:t>5V-LDO-NSIII</a:t>
            </a:r>
            <a:r>
              <a:rPr lang="en"/>
              <a:t> = 5/5.5 = 91%      𝜂</a:t>
            </a:r>
            <a:r>
              <a:rPr baseline="-25000" lang="en"/>
              <a:t>3.3V-LDO-NSIII </a:t>
            </a:r>
            <a:r>
              <a:rPr lang="en"/>
              <a:t>= 3.3/3.8 = 87%</a:t>
            </a:r>
            <a:endParaRPr/>
          </a:p>
          <a:p>
            <a:pPr indent="-342900" lvl="0" marL="457200" rtl="0" algn="l">
              <a:spcBef>
                <a:spcPts val="0"/>
              </a:spcBef>
              <a:spcAft>
                <a:spcPts val="0"/>
              </a:spcAft>
              <a:buSzPts val="1800"/>
              <a:buChar char="●"/>
            </a:pPr>
            <a:r>
              <a:rPr lang="en"/>
              <a:t>Compare this to last year where the LDO was implemented on the 12 V supply</a:t>
            </a:r>
            <a:endParaRPr/>
          </a:p>
          <a:p>
            <a:pPr indent="-317500" lvl="1" marL="914400" rtl="0" algn="l">
              <a:spcBef>
                <a:spcPts val="0"/>
              </a:spcBef>
              <a:spcAft>
                <a:spcPts val="0"/>
              </a:spcAft>
              <a:buSzPts val="1400"/>
              <a:buChar char="○"/>
            </a:pPr>
            <a:r>
              <a:rPr lang="en"/>
              <a:t>𝜂</a:t>
            </a:r>
            <a:r>
              <a:rPr baseline="-25000" lang="en"/>
              <a:t>5V-LDO-NSII</a:t>
            </a:r>
            <a:r>
              <a:rPr lang="en"/>
              <a:t> = 5/12 = 42%      𝜂</a:t>
            </a:r>
            <a:r>
              <a:rPr baseline="-25000" lang="en"/>
              <a:t>3.3V-LDO-NSII </a:t>
            </a:r>
            <a:r>
              <a:rPr lang="en"/>
              <a:t>= 3.3/12 = 28%</a:t>
            </a:r>
            <a:endParaRPr/>
          </a:p>
        </p:txBody>
      </p:sp>
      <p:sp>
        <p:nvSpPr>
          <p:cNvPr id="1275" name="Google Shape;1275;p10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76" name="Google Shape;1276;p106"/>
          <p:cNvPicPr preferRelativeResize="0"/>
          <p:nvPr/>
        </p:nvPicPr>
        <p:blipFill>
          <a:blip r:embed="rId3">
            <a:alphaModFix/>
          </a:blip>
          <a:stretch>
            <a:fillRect/>
          </a:stretch>
        </p:blipFill>
        <p:spPr>
          <a:xfrm>
            <a:off x="6298000" y="2829575"/>
            <a:ext cx="888100" cy="6304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10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Power System: Cleaning the Power</a:t>
            </a:r>
            <a:endParaRPr/>
          </a:p>
        </p:txBody>
      </p:sp>
      <p:sp>
        <p:nvSpPr>
          <p:cNvPr id="1282" name="Google Shape;1282;p107"/>
          <p:cNvSpPr txBox="1"/>
          <p:nvPr>
            <p:ph idx="1" type="body"/>
          </p:nvPr>
        </p:nvSpPr>
        <p:spPr>
          <a:xfrm>
            <a:off x="387900" y="1489825"/>
            <a:ext cx="5224500" cy="25773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The linear regulator circuit  for the 3.3 V output is shown below</a:t>
            </a:r>
            <a:endParaRPr/>
          </a:p>
          <a:p>
            <a:pPr indent="-342900" lvl="0" marL="457200" rtl="0" algn="l">
              <a:spcBef>
                <a:spcPts val="0"/>
              </a:spcBef>
              <a:spcAft>
                <a:spcPts val="0"/>
              </a:spcAft>
              <a:buSzPts val="1800"/>
              <a:buChar char="●"/>
            </a:pPr>
            <a:r>
              <a:rPr lang="en"/>
              <a:t>V</a:t>
            </a:r>
            <a:r>
              <a:rPr baseline="-25000" lang="en"/>
              <a:t>IN-RIPPLE</a:t>
            </a:r>
            <a:r>
              <a:rPr lang="en"/>
              <a:t> &lt; 10 mV</a:t>
            </a:r>
            <a:r>
              <a:rPr baseline="-25000" lang="en"/>
              <a:t>PP</a:t>
            </a:r>
            <a:r>
              <a:rPr lang="en"/>
              <a:t>  → -65 dB ripple rejection  →  </a:t>
            </a:r>
            <a:r>
              <a:rPr b="1" lang="en"/>
              <a:t>V</a:t>
            </a:r>
            <a:r>
              <a:rPr b="1" baseline="-25000" lang="en"/>
              <a:t>OUT-RIPLE</a:t>
            </a:r>
            <a:r>
              <a:rPr b="1" lang="en"/>
              <a:t> = 5.62 uV</a:t>
            </a:r>
            <a:endParaRPr b="1"/>
          </a:p>
          <a:p>
            <a:pPr indent="-342900" lvl="0" marL="457200" rtl="0" algn="l">
              <a:spcBef>
                <a:spcPts val="0"/>
              </a:spcBef>
              <a:spcAft>
                <a:spcPts val="0"/>
              </a:spcAft>
              <a:buSzPts val="1800"/>
              <a:buChar char="●"/>
            </a:pPr>
            <a:r>
              <a:rPr lang="en"/>
              <a:t>Since a 3.3 V range is used by our 12 bit ADC:</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1283" name="Google Shape;1283;p10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84" name="Google Shape;1284;p107"/>
          <p:cNvPicPr preferRelativeResize="0"/>
          <p:nvPr/>
        </p:nvPicPr>
        <p:blipFill>
          <a:blip r:embed="rId3">
            <a:alphaModFix/>
          </a:blip>
          <a:stretch>
            <a:fillRect/>
          </a:stretch>
        </p:blipFill>
        <p:spPr>
          <a:xfrm>
            <a:off x="5659712" y="2066798"/>
            <a:ext cx="3179025" cy="1194000"/>
          </a:xfrm>
          <a:prstGeom prst="rect">
            <a:avLst/>
          </a:prstGeom>
          <a:noFill/>
          <a:ln>
            <a:noFill/>
          </a:ln>
        </p:spPr>
      </p:pic>
      <p:sp>
        <p:nvSpPr>
          <p:cNvPr id="1285" name="Google Shape;1285;p107"/>
          <p:cNvSpPr txBox="1"/>
          <p:nvPr/>
        </p:nvSpPr>
        <p:spPr>
          <a:xfrm>
            <a:off x="5695063" y="3260800"/>
            <a:ext cx="310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solidFill>
                  <a:schemeClr val="dk1"/>
                </a:solidFill>
                <a:latin typeface="Roboto"/>
                <a:ea typeface="Roboto"/>
                <a:cs typeface="Roboto"/>
                <a:sym typeface="Roboto"/>
              </a:rPr>
              <a:t>3.3 V LDO circuit - same setup as 5 V but with LT1529-5 chip</a:t>
            </a:r>
            <a:endParaRPr i="1">
              <a:solidFill>
                <a:schemeClr val="dk1"/>
              </a:solidFill>
              <a:latin typeface="Roboto"/>
              <a:ea typeface="Roboto"/>
              <a:cs typeface="Roboto"/>
              <a:sym typeface="Roboto"/>
            </a:endParaRPr>
          </a:p>
        </p:txBody>
      </p:sp>
      <p:pic>
        <p:nvPicPr>
          <p:cNvPr id="1286" name="Google Shape;1286;p107"/>
          <p:cNvPicPr preferRelativeResize="0"/>
          <p:nvPr/>
        </p:nvPicPr>
        <p:blipFill>
          <a:blip r:embed="rId4">
            <a:alphaModFix/>
          </a:blip>
          <a:stretch>
            <a:fillRect/>
          </a:stretch>
        </p:blipFill>
        <p:spPr>
          <a:xfrm>
            <a:off x="1634725" y="3058350"/>
            <a:ext cx="2974000" cy="872825"/>
          </a:xfrm>
          <a:prstGeom prst="rect">
            <a:avLst/>
          </a:prstGeom>
          <a:noFill/>
          <a:ln>
            <a:noFill/>
          </a:ln>
        </p:spPr>
      </p:pic>
      <p:sp>
        <p:nvSpPr>
          <p:cNvPr id="1287" name="Google Shape;1287;p107"/>
          <p:cNvSpPr txBox="1"/>
          <p:nvPr/>
        </p:nvSpPr>
        <p:spPr>
          <a:xfrm>
            <a:off x="348850" y="4183475"/>
            <a:ext cx="7509900" cy="8634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As we can see out ripple voltage is &lt; 1% of a single LSB!!   5.62 uV &lt;&lt; 806 uV</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Again, quiescent current was considered and the LT1529-X only consumes 50 uA </a:t>
            </a:r>
            <a:endParaRPr>
              <a:solidFill>
                <a:schemeClr val="dk1"/>
              </a:solidFill>
              <a:latin typeface="Roboto"/>
              <a:ea typeface="Roboto"/>
              <a:cs typeface="Roboto"/>
              <a:sym typeface="Roboto"/>
            </a:endParaRPr>
          </a:p>
          <a:p>
            <a:pPr indent="-317500" lvl="1" marL="9144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Many competitors use I</a:t>
            </a:r>
            <a:r>
              <a:rPr baseline="-25000" lang="en">
                <a:solidFill>
                  <a:schemeClr val="dk1"/>
                </a:solidFill>
                <a:latin typeface="Roboto"/>
                <a:ea typeface="Roboto"/>
                <a:cs typeface="Roboto"/>
                <a:sym typeface="Roboto"/>
              </a:rPr>
              <a:t>Q</a:t>
            </a:r>
            <a:r>
              <a:rPr lang="en">
                <a:solidFill>
                  <a:schemeClr val="dk1"/>
                </a:solidFill>
                <a:latin typeface="Roboto"/>
                <a:ea typeface="Roboto"/>
                <a:cs typeface="Roboto"/>
                <a:sym typeface="Roboto"/>
              </a:rPr>
              <a:t> = 1 mA</a:t>
            </a:r>
            <a:endParaRPr>
              <a:solidFill>
                <a:schemeClr val="dk1"/>
              </a:solidFill>
              <a:latin typeface="Roboto"/>
              <a:ea typeface="Roboto"/>
              <a:cs typeface="Roboto"/>
              <a:sym typeface="Roboto"/>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91" name="Shape 1291"/>
        <p:cNvGrpSpPr/>
        <p:nvPr/>
      </p:nvGrpSpPr>
      <p:grpSpPr>
        <a:xfrm>
          <a:off x="0" y="0"/>
          <a:ext cx="0" cy="0"/>
          <a:chOff x="0" y="0"/>
          <a:chExt cx="0" cy="0"/>
        </a:xfrm>
      </p:grpSpPr>
      <p:sp>
        <p:nvSpPr>
          <p:cNvPr id="1292" name="Google Shape;1292;p10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Electronics Power Budget Calculation</a:t>
            </a:r>
            <a:endParaRPr/>
          </a:p>
        </p:txBody>
      </p:sp>
      <p:sp>
        <p:nvSpPr>
          <p:cNvPr id="1293" name="Google Shape;1293;p108"/>
          <p:cNvSpPr txBox="1"/>
          <p:nvPr>
            <p:ph idx="1" type="body"/>
          </p:nvPr>
        </p:nvSpPr>
        <p:spPr>
          <a:xfrm>
            <a:off x="387900" y="1489825"/>
            <a:ext cx="60627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Thermal measurement power use:</a:t>
            </a:r>
            <a:endParaRPr/>
          </a:p>
          <a:p>
            <a:pPr indent="-317500" lvl="1" marL="914400" rtl="0" algn="l">
              <a:spcBef>
                <a:spcPts val="0"/>
              </a:spcBef>
              <a:spcAft>
                <a:spcPts val="0"/>
              </a:spcAft>
              <a:buSzPts val="1400"/>
              <a:buChar char="○"/>
            </a:pPr>
            <a:r>
              <a:rPr lang="en"/>
              <a:t>P</a:t>
            </a:r>
            <a:r>
              <a:rPr baseline="-25000" lang="en"/>
              <a:t>startup</a:t>
            </a:r>
            <a:r>
              <a:rPr lang="en"/>
              <a:t> = P</a:t>
            </a:r>
            <a:r>
              <a:rPr baseline="-25000" lang="en"/>
              <a:t>Q </a:t>
            </a:r>
            <a:r>
              <a:rPr lang="en"/>
              <a:t>+ P</a:t>
            </a:r>
            <a:r>
              <a:rPr baseline="-25000" lang="en"/>
              <a:t>VD</a:t>
            </a:r>
            <a:r>
              <a:rPr lang="en"/>
              <a:t> = 660 uW → 3 circuits   </a:t>
            </a:r>
            <a:r>
              <a:rPr lang="en"/>
              <a:t>→   </a:t>
            </a:r>
            <a:r>
              <a:rPr b="1" lang="en"/>
              <a:t>P</a:t>
            </a:r>
            <a:r>
              <a:rPr b="1" baseline="-25000" lang="en"/>
              <a:t>startup</a:t>
            </a:r>
            <a:r>
              <a:rPr b="1" lang="en"/>
              <a:t> = 1.98 mW</a:t>
            </a:r>
            <a:endParaRPr b="1"/>
          </a:p>
          <a:p>
            <a:pPr indent="-317500" lvl="1" marL="914400" rtl="0" algn="l">
              <a:spcBef>
                <a:spcPts val="0"/>
              </a:spcBef>
              <a:spcAft>
                <a:spcPts val="0"/>
              </a:spcAft>
              <a:buSzPts val="1400"/>
              <a:buChar char="○"/>
            </a:pPr>
            <a:r>
              <a:rPr lang="en"/>
              <a:t>P</a:t>
            </a:r>
            <a:r>
              <a:rPr baseline="-25000" lang="en"/>
              <a:t>measure</a:t>
            </a:r>
            <a:r>
              <a:rPr lang="en"/>
              <a:t> = P</a:t>
            </a:r>
            <a:r>
              <a:rPr baseline="-25000" lang="en"/>
              <a:t>startup</a:t>
            </a:r>
            <a:r>
              <a:rPr lang="en"/>
              <a:t> + P</a:t>
            </a:r>
            <a:r>
              <a:rPr baseline="-25000" lang="en"/>
              <a:t>out</a:t>
            </a:r>
            <a:r>
              <a:rPr lang="en"/>
              <a:t> = 750.8 mW → X3  →  </a:t>
            </a:r>
            <a:r>
              <a:rPr b="1" lang="en"/>
              <a:t>P</a:t>
            </a:r>
            <a:r>
              <a:rPr b="1" baseline="-25000" lang="en"/>
              <a:t>measure</a:t>
            </a:r>
            <a:r>
              <a:rPr b="1" lang="en"/>
              <a:t> = 2.25 mW</a:t>
            </a:r>
            <a:endParaRPr b="1"/>
          </a:p>
        </p:txBody>
      </p:sp>
      <p:sp>
        <p:nvSpPr>
          <p:cNvPr id="1294" name="Google Shape;1294;p1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295" name="Google Shape;1295;p108"/>
          <p:cNvSpPr txBox="1"/>
          <p:nvPr/>
        </p:nvSpPr>
        <p:spPr>
          <a:xfrm>
            <a:off x="6492150" y="1740775"/>
            <a:ext cx="2529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chemeClr val="dk1"/>
                </a:solidFill>
                <a:latin typeface="Roboto"/>
                <a:ea typeface="Roboto"/>
                <a:cs typeface="Roboto"/>
                <a:sym typeface="Roboto"/>
              </a:rPr>
              <a:t>*Valid at 25°C, includes quiescent current in both calculations to account for non-ideal nature</a:t>
            </a:r>
            <a:endParaRPr i="1" sz="1200">
              <a:solidFill>
                <a:schemeClr val="dk1"/>
              </a:solidFill>
              <a:latin typeface="Roboto"/>
              <a:ea typeface="Roboto"/>
              <a:cs typeface="Roboto"/>
              <a:sym typeface="Roboto"/>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109"/>
          <p:cNvSpPr/>
          <p:nvPr/>
        </p:nvSpPr>
        <p:spPr>
          <a:xfrm>
            <a:off x="-3319" y="4736525"/>
            <a:ext cx="9144000" cy="407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DBDC3"/>
                </a:solidFill>
                <a:latin typeface="Roboto"/>
                <a:ea typeface="Roboto"/>
                <a:cs typeface="Roboto"/>
                <a:sym typeface="Roboto"/>
              </a:rPr>
              <a:t>Description</a:t>
            </a:r>
            <a:r>
              <a:rPr lang="en" sz="1500">
                <a:solidFill>
                  <a:schemeClr val="dk1"/>
                </a:solidFill>
                <a:latin typeface="Roboto"/>
                <a:ea typeface="Roboto"/>
                <a:cs typeface="Roboto"/>
                <a:sym typeface="Roboto"/>
              </a:rPr>
              <a:t>	Requirements</a:t>
            </a:r>
            <a:r>
              <a:rPr lang="en" sz="1500">
                <a:solidFill>
                  <a:srgbClr val="ADBDC3"/>
                </a:solidFill>
                <a:latin typeface="Roboto"/>
                <a:ea typeface="Roboto"/>
                <a:cs typeface="Roboto"/>
                <a:sym typeface="Roboto"/>
              </a:rPr>
              <a:t>	         Risks		       V&amp;V		Planning</a:t>
            </a:r>
            <a:endParaRPr sz="1500">
              <a:solidFill>
                <a:srgbClr val="ADBDC3"/>
              </a:solidFill>
              <a:latin typeface="Roboto"/>
              <a:ea typeface="Roboto"/>
              <a:cs typeface="Roboto"/>
              <a:sym typeface="Roboto"/>
            </a:endParaRPr>
          </a:p>
        </p:txBody>
      </p:sp>
      <p:cxnSp>
        <p:nvCxnSpPr>
          <p:cNvPr id="1301" name="Google Shape;1301;p109"/>
          <p:cNvCxnSpPr/>
          <p:nvPr/>
        </p:nvCxnSpPr>
        <p:spPr>
          <a:xfrm>
            <a:off x="12285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302" name="Google Shape;1302;p109"/>
          <p:cNvCxnSpPr/>
          <p:nvPr/>
        </p:nvCxnSpPr>
        <p:spPr>
          <a:xfrm>
            <a:off x="3378900" y="4954500"/>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303" name="Google Shape;1303;p109"/>
          <p:cNvCxnSpPr/>
          <p:nvPr/>
        </p:nvCxnSpPr>
        <p:spPr>
          <a:xfrm>
            <a:off x="4962300" y="4940075"/>
            <a:ext cx="499500" cy="0"/>
          </a:xfrm>
          <a:prstGeom prst="straightConnector1">
            <a:avLst/>
          </a:prstGeom>
          <a:noFill/>
          <a:ln cap="flat" cmpd="sng" w="28575">
            <a:solidFill>
              <a:schemeClr val="accent1"/>
            </a:solidFill>
            <a:prstDash val="solid"/>
            <a:round/>
            <a:headEnd len="med" w="med" type="none"/>
            <a:tailEnd len="med" w="med" type="triangle"/>
          </a:ln>
        </p:spPr>
      </p:cxnSp>
      <p:cxnSp>
        <p:nvCxnSpPr>
          <p:cNvPr id="1304" name="Google Shape;1304;p109"/>
          <p:cNvCxnSpPr/>
          <p:nvPr/>
        </p:nvCxnSpPr>
        <p:spPr>
          <a:xfrm>
            <a:off x="6630600" y="4954500"/>
            <a:ext cx="499500" cy="0"/>
          </a:xfrm>
          <a:prstGeom prst="straightConnector1">
            <a:avLst/>
          </a:prstGeom>
          <a:noFill/>
          <a:ln cap="flat" cmpd="sng" w="28575">
            <a:solidFill>
              <a:schemeClr val="accent1"/>
            </a:solidFill>
            <a:prstDash val="solid"/>
            <a:round/>
            <a:headEnd len="med" w="med" type="none"/>
            <a:tailEnd len="med" w="med" type="triangle"/>
          </a:ln>
        </p:spPr>
      </p:cxnSp>
      <p:sp>
        <p:nvSpPr>
          <p:cNvPr id="1305" name="Google Shape;1305;p109"/>
          <p:cNvSpPr txBox="1"/>
          <p:nvPr>
            <p:ph type="title"/>
          </p:nvPr>
        </p:nvSpPr>
        <p:spPr>
          <a:xfrm>
            <a:off x="675550" y="4677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Eboards Analysis</a:t>
            </a:r>
            <a:endParaRPr/>
          </a:p>
        </p:txBody>
      </p:sp>
      <p:sp>
        <p:nvSpPr>
          <p:cNvPr id="1306" name="Google Shape;1306;p109"/>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Separate Digital and Analog boards to minimize ground noise</a:t>
            </a:r>
            <a:endParaRPr/>
          </a:p>
          <a:p>
            <a:pPr indent="-317500" lvl="1" marL="914400" rtl="0" algn="l">
              <a:spcBef>
                <a:spcPts val="0"/>
              </a:spcBef>
              <a:spcAft>
                <a:spcPts val="0"/>
              </a:spcAft>
              <a:buSzPts val="1400"/>
              <a:buChar char="○"/>
            </a:pPr>
            <a:r>
              <a:rPr lang="en"/>
              <a:t>Boards connected by single star ground</a:t>
            </a:r>
            <a:endParaRPr/>
          </a:p>
          <a:p>
            <a:pPr indent="-342900" lvl="0" marL="457200" rtl="0" algn="l">
              <a:spcBef>
                <a:spcPts val="0"/>
              </a:spcBef>
              <a:spcAft>
                <a:spcPts val="0"/>
              </a:spcAft>
              <a:buSzPts val="1800"/>
              <a:buChar char="●"/>
            </a:pPr>
            <a:r>
              <a:rPr lang="en"/>
              <a:t>Digital Board:</a:t>
            </a:r>
            <a:endParaRPr/>
          </a:p>
          <a:p>
            <a:pPr indent="-317500" lvl="1" marL="914400" rtl="0" algn="l">
              <a:spcBef>
                <a:spcPts val="0"/>
              </a:spcBef>
              <a:spcAft>
                <a:spcPts val="0"/>
              </a:spcAft>
              <a:buSzPts val="1400"/>
              <a:buChar char="○"/>
            </a:pPr>
            <a:r>
              <a:rPr lang="en"/>
              <a:t>ADC</a:t>
            </a:r>
            <a:endParaRPr/>
          </a:p>
          <a:p>
            <a:pPr indent="-317500" lvl="1" marL="914400" rtl="0" algn="l">
              <a:spcBef>
                <a:spcPts val="0"/>
              </a:spcBef>
              <a:spcAft>
                <a:spcPts val="0"/>
              </a:spcAft>
              <a:buSzPts val="1400"/>
              <a:buChar char="○"/>
            </a:pPr>
            <a:r>
              <a:rPr lang="en"/>
              <a:t>Teensy 4.0 Microcontroller and Flash Memory</a:t>
            </a:r>
            <a:endParaRPr/>
          </a:p>
          <a:p>
            <a:pPr indent="-317500" lvl="1" marL="914400" rtl="0" algn="l">
              <a:spcBef>
                <a:spcPts val="0"/>
              </a:spcBef>
              <a:spcAft>
                <a:spcPts val="0"/>
              </a:spcAft>
              <a:buSzPts val="1400"/>
              <a:buChar char="○"/>
            </a:pPr>
            <a:r>
              <a:rPr lang="en"/>
              <a:t>Communications to satellite bus</a:t>
            </a:r>
            <a:endParaRPr/>
          </a:p>
          <a:p>
            <a:pPr indent="-342900" lvl="0" marL="457200" rtl="0" algn="l">
              <a:spcBef>
                <a:spcPts val="0"/>
              </a:spcBef>
              <a:spcAft>
                <a:spcPts val="0"/>
              </a:spcAft>
              <a:buSzPts val="1800"/>
              <a:buChar char="●"/>
            </a:pPr>
            <a:r>
              <a:rPr lang="en"/>
              <a:t>Analog Board:</a:t>
            </a:r>
            <a:endParaRPr/>
          </a:p>
          <a:p>
            <a:pPr indent="-317500" lvl="1" marL="914400" rtl="0" algn="l">
              <a:spcBef>
                <a:spcPts val="0"/>
              </a:spcBef>
              <a:spcAft>
                <a:spcPts val="0"/>
              </a:spcAft>
              <a:buSzPts val="1400"/>
              <a:buChar char="○"/>
            </a:pPr>
            <a:r>
              <a:rPr lang="en"/>
              <a:t>Signal conditioning</a:t>
            </a:r>
            <a:endParaRPr/>
          </a:p>
          <a:p>
            <a:pPr indent="-317500" lvl="1" marL="914400" rtl="0" algn="l">
              <a:spcBef>
                <a:spcPts val="0"/>
              </a:spcBef>
              <a:spcAft>
                <a:spcPts val="0"/>
              </a:spcAft>
              <a:buSzPts val="1400"/>
              <a:buChar char="○"/>
            </a:pPr>
            <a:r>
              <a:rPr lang="en"/>
              <a:t>Thermal feedback control</a:t>
            </a:r>
            <a:endParaRPr/>
          </a:p>
          <a:p>
            <a:pPr indent="-317500" lvl="1" marL="914400" rtl="0" algn="l">
              <a:spcBef>
                <a:spcPts val="0"/>
              </a:spcBef>
              <a:spcAft>
                <a:spcPts val="0"/>
              </a:spcAft>
              <a:buSzPts val="1400"/>
              <a:buChar char="○"/>
            </a:pPr>
            <a:r>
              <a:rPr lang="en"/>
              <a:t>Voltage Regulation</a:t>
            </a:r>
            <a:endParaRPr/>
          </a:p>
        </p:txBody>
      </p:sp>
      <p:sp>
        <p:nvSpPr>
          <p:cNvPr id="1307" name="Google Shape;1307;p1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08" name="Google Shape;1308;p1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sp>
        <p:nvSpPr>
          <p:cNvPr id="1313" name="Google Shape;1313;p11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Electronics Data Budget</a:t>
            </a:r>
            <a:endParaRPr/>
          </a:p>
        </p:txBody>
      </p:sp>
      <p:sp>
        <p:nvSpPr>
          <p:cNvPr id="1314" name="Google Shape;1314;p110"/>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Housekeeping data at 0.16 Hz </a:t>
            </a:r>
            <a:endParaRPr/>
          </a:p>
          <a:p>
            <a:pPr indent="-317500" lvl="1" marL="914400" rtl="0" algn="l">
              <a:spcBef>
                <a:spcPts val="0"/>
              </a:spcBef>
              <a:spcAft>
                <a:spcPts val="0"/>
              </a:spcAft>
              <a:buSzPts val="1400"/>
              <a:buChar char="○"/>
            </a:pPr>
            <a:r>
              <a:rPr lang="en"/>
              <a:t>Temperature sensing: 2 locations, 6 bits each</a:t>
            </a:r>
            <a:endParaRPr/>
          </a:p>
          <a:p>
            <a:pPr indent="-317500" lvl="1" marL="914400" rtl="0" algn="l">
              <a:spcBef>
                <a:spcPts val="0"/>
              </a:spcBef>
              <a:spcAft>
                <a:spcPts val="0"/>
              </a:spcAft>
              <a:buSzPts val="1400"/>
              <a:buChar char="○"/>
            </a:pPr>
            <a:r>
              <a:rPr lang="en"/>
              <a:t>Total Power: 7 bits</a:t>
            </a:r>
            <a:endParaRPr/>
          </a:p>
          <a:p>
            <a:pPr indent="-317500" lvl="1" marL="914400" rtl="0" algn="l">
              <a:spcBef>
                <a:spcPts val="0"/>
              </a:spcBef>
              <a:spcAft>
                <a:spcPts val="0"/>
              </a:spcAft>
              <a:buSzPts val="1400"/>
              <a:buChar char="○"/>
            </a:pPr>
            <a:r>
              <a:rPr lang="en"/>
              <a:t>Battery Voltage: 9 bits</a:t>
            </a:r>
            <a:endParaRPr/>
          </a:p>
          <a:p>
            <a:pPr indent="-317500" lvl="1" marL="914400" rtl="0" algn="l">
              <a:spcBef>
                <a:spcPts val="0"/>
              </a:spcBef>
              <a:spcAft>
                <a:spcPts val="0"/>
              </a:spcAft>
              <a:buSzPts val="1400"/>
              <a:buChar char="○"/>
            </a:pPr>
            <a:r>
              <a:rPr lang="en"/>
              <a:t>Orbital data: 32 bits</a:t>
            </a:r>
            <a:endParaRPr/>
          </a:p>
          <a:p>
            <a:pPr indent="-342900" lvl="0" marL="457200" rtl="0" algn="l">
              <a:spcBef>
                <a:spcPts val="0"/>
              </a:spcBef>
              <a:spcAft>
                <a:spcPts val="0"/>
              </a:spcAft>
              <a:buSzPts val="1800"/>
              <a:buChar char="●"/>
            </a:pPr>
            <a:r>
              <a:rPr lang="en"/>
              <a:t>All data collected</a:t>
            </a:r>
            <a:r>
              <a:rPr lang="en"/>
              <a:t> at 50 Hz during optics collection window (240 s)</a:t>
            </a:r>
            <a:endParaRPr/>
          </a:p>
          <a:p>
            <a:pPr indent="-317500" lvl="1" marL="914400" rtl="0" algn="l">
              <a:spcBef>
                <a:spcPts val="0"/>
              </a:spcBef>
              <a:spcAft>
                <a:spcPts val="0"/>
              </a:spcAft>
              <a:buSzPts val="1400"/>
              <a:buChar char="○"/>
            </a:pPr>
            <a:r>
              <a:rPr lang="en"/>
              <a:t>Optical Data: 12 bits</a:t>
            </a:r>
            <a:endParaRPr/>
          </a:p>
          <a:p>
            <a:pPr indent="-342900" lvl="0" marL="457200" rtl="0" algn="l">
              <a:spcBef>
                <a:spcPts val="0"/>
              </a:spcBef>
              <a:spcAft>
                <a:spcPts val="0"/>
              </a:spcAft>
              <a:buSzPts val="1800"/>
              <a:buChar char="●"/>
            </a:pPr>
            <a:r>
              <a:rPr lang="en"/>
              <a:t>Total of 298 kB/orbit, or 4.3 MB/day</a:t>
            </a:r>
            <a:endParaRPr/>
          </a:p>
          <a:p>
            <a:pPr indent="-342900" lvl="0" marL="457200" rtl="0" algn="l">
              <a:spcBef>
                <a:spcPts val="0"/>
              </a:spcBef>
              <a:spcAft>
                <a:spcPts val="0"/>
              </a:spcAft>
              <a:buSzPts val="1800"/>
              <a:buChar char="●"/>
            </a:pPr>
            <a:r>
              <a:rPr lang="en"/>
              <a:t>Data stored on 128 MB flash chip, with backup in case of failure</a:t>
            </a:r>
            <a:endParaRPr/>
          </a:p>
          <a:p>
            <a:pPr indent="-342900" lvl="0" marL="457200" rtl="0" algn="l">
              <a:spcBef>
                <a:spcPts val="0"/>
              </a:spcBef>
              <a:spcAft>
                <a:spcPts val="0"/>
              </a:spcAft>
              <a:buSzPts val="1800"/>
              <a:buChar char="●"/>
            </a:pPr>
            <a:r>
              <a:rPr lang="en"/>
              <a:t>Allows 23 days between downlink, with 25% margin on storage</a:t>
            </a:r>
            <a:endParaRPr/>
          </a:p>
        </p:txBody>
      </p:sp>
      <p:sp>
        <p:nvSpPr>
          <p:cNvPr id="1315" name="Google Shape;1315;p1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111"/>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Vibration Analysis</a:t>
            </a:r>
            <a:endParaRPr/>
          </a:p>
        </p:txBody>
      </p:sp>
      <p:sp>
        <p:nvSpPr>
          <p:cNvPr id="1321" name="Google Shape;1321;p1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