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67"/>
  </p:notesMasterIdLst>
  <p:sldIdLst>
    <p:sldId id="256" r:id="rId2"/>
    <p:sldId id="487" r:id="rId3"/>
    <p:sldId id="486" r:id="rId4"/>
    <p:sldId id="479" r:id="rId5"/>
    <p:sldId id="597" r:id="rId6"/>
    <p:sldId id="492" r:id="rId7"/>
    <p:sldId id="489" r:id="rId8"/>
    <p:sldId id="498" r:id="rId9"/>
    <p:sldId id="727" r:id="rId10"/>
    <p:sldId id="494" r:id="rId11"/>
    <p:sldId id="644" r:id="rId12"/>
    <p:sldId id="646" r:id="rId13"/>
    <p:sldId id="643" r:id="rId14"/>
    <p:sldId id="604" r:id="rId15"/>
    <p:sldId id="605" r:id="rId16"/>
    <p:sldId id="606" r:id="rId17"/>
    <p:sldId id="607" r:id="rId18"/>
    <p:sldId id="732" r:id="rId19"/>
    <p:sldId id="612" r:id="rId20"/>
    <p:sldId id="619" r:id="rId21"/>
    <p:sldId id="725" r:id="rId22"/>
    <p:sldId id="632" r:id="rId23"/>
    <p:sldId id="726" r:id="rId24"/>
    <p:sldId id="639" r:id="rId25"/>
    <p:sldId id="641" r:id="rId26"/>
    <p:sldId id="635" r:id="rId27"/>
    <p:sldId id="718" r:id="rId28"/>
    <p:sldId id="640" r:id="rId29"/>
    <p:sldId id="637" r:id="rId30"/>
    <p:sldId id="636" r:id="rId31"/>
    <p:sldId id="613" r:id="rId32"/>
    <p:sldId id="611" r:id="rId33"/>
    <p:sldId id="733" r:id="rId34"/>
    <p:sldId id="320" r:id="rId35"/>
    <p:sldId id="634" r:id="rId36"/>
    <p:sldId id="638" r:id="rId37"/>
    <p:sldId id="543" r:id="rId38"/>
    <p:sldId id="257" r:id="rId39"/>
    <p:sldId id="544" r:id="rId40"/>
    <p:sldId id="595" r:id="rId41"/>
    <p:sldId id="490" r:id="rId42"/>
    <p:sldId id="542" r:id="rId43"/>
    <p:sldId id="603" r:id="rId44"/>
    <p:sldId id="572" r:id="rId45"/>
    <p:sldId id="554" r:id="rId46"/>
    <p:sldId id="728" r:id="rId47"/>
    <p:sldId id="734" r:id="rId48"/>
    <p:sldId id="729" r:id="rId49"/>
    <p:sldId id="620" r:id="rId50"/>
    <p:sldId id="622" r:id="rId51"/>
    <p:sldId id="737" r:id="rId52"/>
    <p:sldId id="738" r:id="rId53"/>
    <p:sldId id="647" r:id="rId54"/>
    <p:sldId id="648" r:id="rId55"/>
    <p:sldId id="649" r:id="rId56"/>
    <p:sldId id="650" r:id="rId57"/>
    <p:sldId id="720" r:id="rId58"/>
    <p:sldId id="719" r:id="rId59"/>
    <p:sldId id="722" r:id="rId60"/>
    <p:sldId id="721" r:id="rId61"/>
    <p:sldId id="723" r:id="rId62"/>
    <p:sldId id="724" r:id="rId63"/>
    <p:sldId id="730" r:id="rId64"/>
    <p:sldId id="735" r:id="rId65"/>
    <p:sldId id="736"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68" userDrawn="1">
          <p15:clr>
            <a:srgbClr val="A4A3A4"/>
          </p15:clr>
        </p15:guide>
        <p15:guide id="2" pos="96" userDrawn="1">
          <p15:clr>
            <a:srgbClr val="A4A3A4"/>
          </p15:clr>
        </p15:guide>
        <p15:guide id="3" pos="3840" userDrawn="1">
          <p15:clr>
            <a:srgbClr val="A4A3A4"/>
          </p15:clr>
        </p15:guide>
        <p15:guide id="4" pos="7584" userDrawn="1">
          <p15:clr>
            <a:srgbClr val="A4A3A4"/>
          </p15:clr>
        </p15:guide>
        <p15:guide id="5" pos="1968" userDrawn="1">
          <p15:clr>
            <a:srgbClr val="A4A3A4"/>
          </p15:clr>
        </p15:guide>
        <p15:guide id="6" pos="672" userDrawn="1">
          <p15:clr>
            <a:srgbClr val="A4A3A4"/>
          </p15:clr>
        </p15:guide>
        <p15:guide id="7" pos="3264" userDrawn="1">
          <p15:clr>
            <a:srgbClr val="A4A3A4"/>
          </p15:clr>
        </p15:guide>
        <p15:guide id="9" pos="5712" userDrawn="1">
          <p15:clr>
            <a:srgbClr val="A4A3A4"/>
          </p15:clr>
        </p15:guide>
        <p15:guide id="12" orient="horz" pos="2256" userDrawn="1">
          <p15:clr>
            <a:srgbClr val="A4A3A4"/>
          </p15:clr>
        </p15:guide>
        <p15:guide id="13" pos="1080" userDrawn="1">
          <p15:clr>
            <a:srgbClr val="A4A3A4"/>
          </p15:clr>
        </p15:guide>
        <p15:guide id="14" pos="2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Santori" initials="BS" lastIdx="1" clrIdx="0">
    <p:extLst>
      <p:ext uri="{19B8F6BF-5375-455C-9EA6-DF929625EA0E}">
        <p15:presenceInfo xmlns:p15="http://schemas.microsoft.com/office/powerpoint/2012/main" userId="5a2e0c42ed2f2642" providerId="Windows Live"/>
      </p:ext>
    </p:extLst>
  </p:cmAuthor>
  <p:cmAuthor id="2" name="Guest User" initials="GU" lastIdx="4" clrIdx="1"/>
  <p:cmAuthor id="3" name="Alex Sanddog" initials="AS" lastIdx="1" clrIdx="2">
    <p:extLst>
      <p:ext uri="{19B8F6BF-5375-455C-9EA6-DF929625EA0E}">
        <p15:presenceInfo xmlns:p15="http://schemas.microsoft.com/office/powerpoint/2012/main" userId="270ca3aed471c359" providerId="Windows Live"/>
      </p:ext>
    </p:extLst>
  </p:cmAuthor>
  <p:cmAuthor id="4" name="Marcos Mejia" initials="MM" lastIdx="12" clrIdx="3">
    <p:extLst>
      <p:ext uri="{19B8F6BF-5375-455C-9EA6-DF929625EA0E}">
        <p15:presenceInfo xmlns:p15="http://schemas.microsoft.com/office/powerpoint/2012/main" userId="8c7c6f7fc1b7c1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D22"/>
    <a:srgbClr val="FFBBB1"/>
    <a:srgbClr val="FFECA9"/>
    <a:srgbClr val="00B050"/>
    <a:srgbClr val="28BFDB"/>
    <a:srgbClr val="A8F0FD"/>
    <a:srgbClr val="27C2D1"/>
    <a:srgbClr val="F9F9F9"/>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08AD5-E34E-4C57-95A7-CB4D1920356A}" v="8" dt="2019-02-04T04:40:11.330"/>
    <p1510:client id="{FEAF30CE-4FEA-2D44-B632-D679FECD8708}" v="328" dt="2019-02-04T17:31:14.917"/>
    <p1510:client id="{42B82A1F-4227-4DAE-892F-D4B23CD99255}" v="132" dt="2019-02-04T07:41:52.297"/>
    <p1510:client id="{F48501F1-F4A4-4228-A801-45E56719C7F4}" v="197" dt="2019-02-04T05:14:05.708"/>
    <p1510:client id="{5CB714D5-675C-4A39-BC0C-48213D59A815}" v="9930" dt="2019-02-04T19:46:15.033"/>
    <p1510:client id="{B4A456A5-3C71-4AE6-BD41-B156C6FD37E1}" v="6" dt="2019-02-04T01:03:56.635"/>
    <p1510:client id="{D695689B-1FF3-4D18-9637-25791A71873B}" v="10" dt="2019-02-04T01:18:46.818"/>
    <p1510:client id="{50DDF700-6B8E-47E9-9012-D46FCA879B84}" v="373" dt="2019-02-04T07:10:51.225"/>
    <p1510:client id="{391F770C-9AF1-EA48-BC8A-0F24285FDE53}" v="794" dt="2019-02-04T17:01:43.916"/>
    <p1510:client id="{FB1BEF17-A436-455D-973D-054D438F5C96}" v="1222" dt="2019-02-04T17:43:14.142"/>
    <p1510:client id="{5A2A2DCB-03C0-4545-8B34-C31F581F3759}" v="2" dt="2019-02-04T17:11:20.946"/>
    <p1510:client id="{115E12B5-9D2A-45FA-BA69-EF40E9F5B223}" v="95" dt="2019-02-04T17:19:56.730"/>
    <p1510:client id="{C48C1B20-E9E4-476E-AC3F-CF0AD4B333D6}" v="1189" dt="2019-02-04T19:44:36.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60" d="100"/>
          <a:sy n="60" d="100"/>
        </p:scale>
        <p:origin x="816" y="128"/>
      </p:cViewPr>
      <p:guideLst>
        <p:guide orient="horz" pos="3768"/>
        <p:guide pos="96"/>
        <p:guide pos="3840"/>
        <p:guide pos="7584"/>
        <p:guide pos="1968"/>
        <p:guide pos="672"/>
        <p:guide pos="3264"/>
        <p:guide pos="5712"/>
        <p:guide orient="horz" pos="2256"/>
        <p:guide pos="1080"/>
        <p:guide pos="2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2-01T17:36:56.603" idx="9">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9-02-01T17:36:46.211" idx="8">
    <p:pos x="10" y="10"/>
    <p:text>what kind of screws?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225F1-B3B5-462F-94D3-A21C5A6E52BC}" type="doc">
      <dgm:prSet loTypeId="urn:microsoft.com/office/officeart/2005/8/layout/chevron1" loCatId="process" qsTypeId="urn:microsoft.com/office/officeart/2005/8/quickstyle/simple1" qsCatId="simple" csTypeId="urn:microsoft.com/office/officeart/2005/8/colors/accent1_2" csCatId="accent1" phldr="1"/>
      <dgm:spPr/>
    </dgm:pt>
    <dgm:pt modelId="{DA12A481-4996-47B7-8E89-7FF4845E0AAF}">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5"/>
        </a:solidFill>
        <a:ln w="38100">
          <a:solidFill>
            <a:schemeClr val="tx1"/>
          </a:solidFill>
        </a:ln>
      </dgm:spPr>
      <dgm:t>
        <a:bodyPr/>
        <a:lstStyle/>
        <a:p>
          <a:r>
            <a:rPr lang="en-US" sz="900" b="1">
              <a:solidFill>
                <a:schemeClr val="tx1"/>
              </a:solidFill>
            </a:rPr>
            <a:t>Project Purpose and Objectives</a:t>
          </a:r>
        </a:p>
      </dgm:t>
    </dgm:pt>
    <dgm:pt modelId="{058E3992-C3FF-43D4-80CC-274A13A28CD0}" type="parTrans" cxnId="{0A5C4B9E-9D54-44E1-8424-F997ABC50A32}">
      <dgm:prSet/>
      <dgm:spPr/>
      <dgm:t>
        <a:bodyPr/>
        <a:lstStyle/>
        <a:p>
          <a:endParaRPr lang="en-US" sz="900"/>
        </a:p>
      </dgm:t>
    </dgm:pt>
    <dgm:pt modelId="{AB3FCC28-A8ED-47C6-8E77-13E41C678372}" type="sibTrans" cxnId="{0A5C4B9E-9D54-44E1-8424-F997ABC50A32}">
      <dgm:prSet/>
      <dgm:spPr/>
      <dgm:t>
        <a:bodyPr/>
        <a:lstStyle/>
        <a:p>
          <a:endParaRPr lang="en-US" sz="900"/>
        </a:p>
      </dgm:t>
    </dgm:pt>
    <dgm:pt modelId="{513402C1-D92B-4350-8778-E88944B5F5C4}">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Design Requirements and their Satisfaction</a:t>
          </a:r>
        </a:p>
      </dgm:t>
    </dgm:pt>
    <dgm:pt modelId="{1EE6CC1F-7CDF-4746-BB25-A6EBD783E57D}" type="parTrans" cxnId="{9F62EB5F-C407-4F24-B070-4B416926C048}">
      <dgm:prSet/>
      <dgm:spPr/>
      <dgm:t>
        <a:bodyPr/>
        <a:lstStyle/>
        <a:p>
          <a:endParaRPr lang="en-US" sz="900"/>
        </a:p>
      </dgm:t>
    </dgm:pt>
    <dgm:pt modelId="{F2E75485-332D-4946-A5E1-15F60651368D}" type="sibTrans" cxnId="{9F62EB5F-C407-4F24-B070-4B416926C048}">
      <dgm:prSet/>
      <dgm:spPr/>
      <dgm:t>
        <a:bodyPr/>
        <a:lstStyle/>
        <a:p>
          <a:endParaRPr lang="en-US" sz="900"/>
        </a:p>
      </dgm:t>
    </dgm:pt>
    <dgm:pt modelId="{FB346CEA-BB35-4C6A-B208-0785142C099E}">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Project Risks</a:t>
          </a:r>
        </a:p>
      </dgm:t>
    </dgm:pt>
    <dgm:pt modelId="{5EBAC905-5AB3-4E9F-97BA-9C6F12A6ACBD}" type="parTrans" cxnId="{691D76E0-69F1-4E27-9AFF-58A3F8C70CEA}">
      <dgm:prSet/>
      <dgm:spPr/>
      <dgm:t>
        <a:bodyPr/>
        <a:lstStyle/>
        <a:p>
          <a:endParaRPr lang="en-US" sz="900"/>
        </a:p>
      </dgm:t>
    </dgm:pt>
    <dgm:pt modelId="{DA6DBC86-C1EA-4351-98B1-17DE8826C10B}" type="sibTrans" cxnId="{691D76E0-69F1-4E27-9AFF-58A3F8C70CEA}">
      <dgm:prSet/>
      <dgm:spPr/>
      <dgm:t>
        <a:bodyPr/>
        <a:lstStyle/>
        <a:p>
          <a:endParaRPr lang="en-US" sz="900"/>
        </a:p>
      </dgm:t>
    </dgm:pt>
    <dgm:pt modelId="{CE9370A8-5405-451C-BB5E-224968753C42}">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Design Solutions</a:t>
          </a:r>
        </a:p>
      </dgm:t>
    </dgm:pt>
    <dgm:pt modelId="{E8A99E65-CA80-43D5-9525-6086CA1DD271}" type="parTrans" cxnId="{0D86C4F9-8F75-46E9-BA29-6A16F8CB93A7}">
      <dgm:prSet/>
      <dgm:spPr/>
      <dgm:t>
        <a:bodyPr/>
        <a:lstStyle/>
        <a:p>
          <a:endParaRPr lang="en-US" sz="900"/>
        </a:p>
      </dgm:t>
    </dgm:pt>
    <dgm:pt modelId="{55595004-F747-400A-A501-E43718AF5A6E}" type="sibTrans" cxnId="{0D86C4F9-8F75-46E9-BA29-6A16F8CB93A7}">
      <dgm:prSet/>
      <dgm:spPr/>
      <dgm:t>
        <a:bodyPr/>
        <a:lstStyle/>
        <a:p>
          <a:endParaRPr lang="en-US" sz="900"/>
        </a:p>
      </dgm:t>
    </dgm:pt>
    <dgm:pt modelId="{338F5255-D0A3-44BA-ABEA-CE253E25DDE4}">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Critical Project Elements</a:t>
          </a:r>
        </a:p>
      </dgm:t>
    </dgm:pt>
    <dgm:pt modelId="{5741C902-E7CD-4414-8D19-436C5B6F4361}" type="parTrans" cxnId="{BB401EA8-64F6-4222-A2BA-AD841B8144BE}">
      <dgm:prSet/>
      <dgm:spPr/>
      <dgm:t>
        <a:bodyPr/>
        <a:lstStyle/>
        <a:p>
          <a:endParaRPr lang="en-US" sz="900"/>
        </a:p>
      </dgm:t>
    </dgm:pt>
    <dgm:pt modelId="{0626EC31-98CD-4E4C-A53B-E957CBAAEAB9}" type="sibTrans" cxnId="{BB401EA8-64F6-4222-A2BA-AD841B8144BE}">
      <dgm:prSet/>
      <dgm:spPr/>
      <dgm:t>
        <a:bodyPr/>
        <a:lstStyle/>
        <a:p>
          <a:endParaRPr lang="en-US" sz="900"/>
        </a:p>
      </dgm:t>
    </dgm:pt>
    <dgm:pt modelId="{E465D94E-516F-419D-B991-A9BD9096078B}">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Verification and Validation</a:t>
          </a:r>
        </a:p>
      </dgm:t>
    </dgm:pt>
    <dgm:pt modelId="{22044171-29FE-4EBC-BECD-8D4C8E859FB2}" type="parTrans" cxnId="{84B91168-51B1-47AC-98B9-F796E4396FBE}">
      <dgm:prSet/>
      <dgm:spPr/>
      <dgm:t>
        <a:bodyPr/>
        <a:lstStyle/>
        <a:p>
          <a:endParaRPr lang="en-US" sz="900"/>
        </a:p>
      </dgm:t>
    </dgm:pt>
    <dgm:pt modelId="{344C1FBE-68C1-4512-9C96-F06D1B6329EF}" type="sibTrans" cxnId="{84B91168-51B1-47AC-98B9-F796E4396FBE}">
      <dgm:prSet/>
      <dgm:spPr/>
      <dgm:t>
        <a:bodyPr/>
        <a:lstStyle/>
        <a:p>
          <a:endParaRPr lang="en-US" sz="900"/>
        </a:p>
      </dgm:t>
    </dgm:pt>
    <dgm:pt modelId="{2F560140-0489-42F9-ADE2-A181C531D3FB}">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Backup Slides</a:t>
          </a:r>
        </a:p>
      </dgm:t>
    </dgm:pt>
    <dgm:pt modelId="{28D7B039-EC12-47E6-A0E8-206105A0F97A}" type="parTrans" cxnId="{212319DC-AF13-4CF6-91A6-CB442E9B0780}">
      <dgm:prSet/>
      <dgm:spPr/>
      <dgm:t>
        <a:bodyPr/>
        <a:lstStyle/>
        <a:p>
          <a:endParaRPr lang="en-US" sz="900"/>
        </a:p>
      </dgm:t>
    </dgm:pt>
    <dgm:pt modelId="{15302448-D19A-412C-A677-0465C54020ED}" type="sibTrans" cxnId="{212319DC-AF13-4CF6-91A6-CB442E9B0780}">
      <dgm:prSet/>
      <dgm:spPr/>
      <dgm:t>
        <a:bodyPr/>
        <a:lstStyle/>
        <a:p>
          <a:endParaRPr lang="en-US" sz="900"/>
        </a:p>
      </dgm:t>
    </dgm:pt>
    <dgm:pt modelId="{E825B878-0957-4936-87B0-245D29CCD6D8}">
      <dgm:prSet phldrT="[Tex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sz="900" b="1">
              <a:solidFill>
                <a:schemeClr val="tx1"/>
              </a:solidFill>
            </a:rPr>
            <a:t>Project Planning</a:t>
          </a:r>
        </a:p>
      </dgm:t>
    </dgm:pt>
    <dgm:pt modelId="{387347C6-300E-41C9-9F1D-5CB4B328A249}" type="parTrans" cxnId="{E37A2D15-9A33-40CE-BDAA-DE65453B7747}">
      <dgm:prSet/>
      <dgm:spPr/>
      <dgm:t>
        <a:bodyPr/>
        <a:lstStyle/>
        <a:p>
          <a:endParaRPr lang="en-US" sz="900"/>
        </a:p>
      </dgm:t>
    </dgm:pt>
    <dgm:pt modelId="{29AB8774-B3AA-4644-9B89-D81FC5761514}" type="sibTrans" cxnId="{E37A2D15-9A33-40CE-BDAA-DE65453B7747}">
      <dgm:prSet/>
      <dgm:spPr/>
      <dgm:t>
        <a:bodyPr/>
        <a:lstStyle/>
        <a:p>
          <a:endParaRPr lang="en-US" sz="900"/>
        </a:p>
      </dgm:t>
    </dgm:pt>
    <dgm:pt modelId="{15C37EA2-9D33-44EB-93C2-B05B971F643E}" type="pres">
      <dgm:prSet presAssocID="{61A225F1-B3B5-462F-94D3-A21C5A6E52BC}" presName="Name0" presStyleCnt="0">
        <dgm:presLayoutVars>
          <dgm:dir/>
          <dgm:animLvl val="lvl"/>
          <dgm:resizeHandles val="exact"/>
        </dgm:presLayoutVars>
      </dgm:prSet>
      <dgm:spPr/>
    </dgm:pt>
    <dgm:pt modelId="{5E7DFB1F-C7D9-4B3C-82A5-147A4239A351}" type="pres">
      <dgm:prSet presAssocID="{DA12A481-4996-47B7-8E89-7FF4845E0AAF}" presName="parTxOnly" presStyleLbl="node1" presStyleIdx="0" presStyleCnt="8" custScaleY="101553">
        <dgm:presLayoutVars>
          <dgm:chMax val="0"/>
          <dgm:chPref val="0"/>
          <dgm:bulletEnabled val="1"/>
        </dgm:presLayoutVars>
      </dgm:prSet>
      <dgm:spPr/>
    </dgm:pt>
    <dgm:pt modelId="{12897306-167C-4F35-8E3B-5004D9159992}" type="pres">
      <dgm:prSet presAssocID="{AB3FCC28-A8ED-47C6-8E77-13E41C678372}" presName="parTxOnlySpace" presStyleCnt="0"/>
      <dgm:spPr/>
    </dgm:pt>
    <dgm:pt modelId="{0C9670B0-2DFF-418C-8990-227F79BA88BC}" type="pres">
      <dgm:prSet presAssocID="{CE9370A8-5405-451C-BB5E-224968753C42}" presName="parTxOnly" presStyleLbl="node1" presStyleIdx="1" presStyleCnt="8" custScaleY="101553">
        <dgm:presLayoutVars>
          <dgm:chMax val="0"/>
          <dgm:chPref val="0"/>
          <dgm:bulletEnabled val="1"/>
        </dgm:presLayoutVars>
      </dgm:prSet>
      <dgm:spPr/>
    </dgm:pt>
    <dgm:pt modelId="{2E59C874-E04E-48F7-99E6-A4D6D0126B5F}" type="pres">
      <dgm:prSet presAssocID="{55595004-F747-400A-A501-E43718AF5A6E}" presName="parTxOnlySpace" presStyleCnt="0"/>
      <dgm:spPr/>
    </dgm:pt>
    <dgm:pt modelId="{86D85F9A-805F-44FD-B409-827BB487865E}" type="pres">
      <dgm:prSet presAssocID="{338F5255-D0A3-44BA-ABEA-CE253E25DDE4}" presName="parTxOnly" presStyleLbl="node1" presStyleIdx="2" presStyleCnt="8" custScaleY="101553">
        <dgm:presLayoutVars>
          <dgm:chMax val="0"/>
          <dgm:chPref val="0"/>
          <dgm:bulletEnabled val="1"/>
        </dgm:presLayoutVars>
      </dgm:prSet>
      <dgm:spPr/>
    </dgm:pt>
    <dgm:pt modelId="{E24CFEEE-E84A-4228-B757-753F778C4BC9}" type="pres">
      <dgm:prSet presAssocID="{0626EC31-98CD-4E4C-A53B-E957CBAAEAB9}" presName="parTxOnlySpace" presStyleCnt="0"/>
      <dgm:spPr/>
    </dgm:pt>
    <dgm:pt modelId="{E8961399-4AA7-4985-9AC9-234F3056C870}" type="pres">
      <dgm:prSet presAssocID="{513402C1-D92B-4350-8778-E88944B5F5C4}" presName="parTxOnly" presStyleLbl="node1" presStyleIdx="3" presStyleCnt="8" custScaleX="109250" custScaleY="101553">
        <dgm:presLayoutVars>
          <dgm:chMax val="0"/>
          <dgm:chPref val="0"/>
          <dgm:bulletEnabled val="1"/>
        </dgm:presLayoutVars>
      </dgm:prSet>
      <dgm:spPr/>
    </dgm:pt>
    <dgm:pt modelId="{F9F3A02F-DCDD-40C0-A191-14A59EE45A97}" type="pres">
      <dgm:prSet presAssocID="{F2E75485-332D-4946-A5E1-15F60651368D}" presName="parTxOnlySpace" presStyleCnt="0"/>
      <dgm:spPr/>
    </dgm:pt>
    <dgm:pt modelId="{A68BBCED-C4A6-4652-A58D-B1298204D0A7}" type="pres">
      <dgm:prSet presAssocID="{FB346CEA-BB35-4C6A-B208-0785142C099E}" presName="parTxOnly" presStyleLbl="node1" presStyleIdx="4" presStyleCnt="8" custScaleY="101553">
        <dgm:presLayoutVars>
          <dgm:chMax val="0"/>
          <dgm:chPref val="0"/>
          <dgm:bulletEnabled val="1"/>
        </dgm:presLayoutVars>
      </dgm:prSet>
      <dgm:spPr/>
    </dgm:pt>
    <dgm:pt modelId="{793DA897-11A7-4A44-A2E6-674B5531AA54}" type="pres">
      <dgm:prSet presAssocID="{DA6DBC86-C1EA-4351-98B1-17DE8826C10B}" presName="parTxOnlySpace" presStyleCnt="0"/>
      <dgm:spPr/>
    </dgm:pt>
    <dgm:pt modelId="{6EB2390A-EE51-4AA6-86C3-0BE12356D8A3}" type="pres">
      <dgm:prSet presAssocID="{E465D94E-516F-419D-B991-A9BD9096078B}" presName="parTxOnly" presStyleLbl="node1" presStyleIdx="5" presStyleCnt="8" custScaleY="101553">
        <dgm:presLayoutVars>
          <dgm:chMax val="0"/>
          <dgm:chPref val="0"/>
          <dgm:bulletEnabled val="1"/>
        </dgm:presLayoutVars>
      </dgm:prSet>
      <dgm:spPr/>
    </dgm:pt>
    <dgm:pt modelId="{F4EF8DA2-7494-4C9E-941A-06611491DA27}" type="pres">
      <dgm:prSet presAssocID="{344C1FBE-68C1-4512-9C96-F06D1B6329EF}" presName="parTxOnlySpace" presStyleCnt="0"/>
      <dgm:spPr/>
    </dgm:pt>
    <dgm:pt modelId="{69C6DCEF-201B-4EDA-B7B3-CD7AF390294A}" type="pres">
      <dgm:prSet presAssocID="{E825B878-0957-4936-87B0-245D29CCD6D8}" presName="parTxOnly" presStyleLbl="node1" presStyleIdx="6" presStyleCnt="8" custScaleY="101553">
        <dgm:presLayoutVars>
          <dgm:chMax val="0"/>
          <dgm:chPref val="0"/>
          <dgm:bulletEnabled val="1"/>
        </dgm:presLayoutVars>
      </dgm:prSet>
      <dgm:spPr/>
    </dgm:pt>
    <dgm:pt modelId="{F4390AE5-530C-4C4B-A853-9BCD81A6DAFE}" type="pres">
      <dgm:prSet presAssocID="{29AB8774-B3AA-4644-9B89-D81FC5761514}" presName="parTxOnlySpace" presStyleCnt="0"/>
      <dgm:spPr/>
    </dgm:pt>
    <dgm:pt modelId="{1AFFA1F3-CDE8-467C-B103-6D159CCFC8D5}" type="pres">
      <dgm:prSet presAssocID="{2F560140-0489-42F9-ADE2-A181C531D3FB}" presName="parTxOnly" presStyleLbl="node1" presStyleIdx="7" presStyleCnt="8" custScaleY="101553">
        <dgm:presLayoutVars>
          <dgm:chMax val="0"/>
          <dgm:chPref val="0"/>
          <dgm:bulletEnabled val="1"/>
        </dgm:presLayoutVars>
      </dgm:prSet>
      <dgm:spPr/>
    </dgm:pt>
  </dgm:ptLst>
  <dgm:cxnLst>
    <dgm:cxn modelId="{E37A2D15-9A33-40CE-BDAA-DE65453B7747}" srcId="{61A225F1-B3B5-462F-94D3-A21C5A6E52BC}" destId="{E825B878-0957-4936-87B0-245D29CCD6D8}" srcOrd="6" destOrd="0" parTransId="{387347C6-300E-41C9-9F1D-5CB4B328A249}" sibTransId="{29AB8774-B3AA-4644-9B89-D81FC5761514}"/>
    <dgm:cxn modelId="{C93E9F35-2CB6-48F5-98D3-8E59530C960C}" type="presOf" srcId="{513402C1-D92B-4350-8778-E88944B5F5C4}" destId="{E8961399-4AA7-4985-9AC9-234F3056C870}" srcOrd="0" destOrd="0" presId="urn:microsoft.com/office/officeart/2005/8/layout/chevron1"/>
    <dgm:cxn modelId="{148FB25D-7D65-4B5F-9555-53C6649ACAAD}" type="presOf" srcId="{FB346CEA-BB35-4C6A-B208-0785142C099E}" destId="{A68BBCED-C4A6-4652-A58D-B1298204D0A7}" srcOrd="0" destOrd="0" presId="urn:microsoft.com/office/officeart/2005/8/layout/chevron1"/>
    <dgm:cxn modelId="{9F62EB5F-C407-4F24-B070-4B416926C048}" srcId="{61A225F1-B3B5-462F-94D3-A21C5A6E52BC}" destId="{513402C1-D92B-4350-8778-E88944B5F5C4}" srcOrd="3" destOrd="0" parTransId="{1EE6CC1F-7CDF-4746-BB25-A6EBD783E57D}" sibTransId="{F2E75485-332D-4946-A5E1-15F60651368D}"/>
    <dgm:cxn modelId="{84B91168-51B1-47AC-98B9-F796E4396FBE}" srcId="{61A225F1-B3B5-462F-94D3-A21C5A6E52BC}" destId="{E465D94E-516F-419D-B991-A9BD9096078B}" srcOrd="5" destOrd="0" parTransId="{22044171-29FE-4EBC-BECD-8D4C8E859FB2}" sibTransId="{344C1FBE-68C1-4512-9C96-F06D1B6329EF}"/>
    <dgm:cxn modelId="{59F8EB4D-B03D-4471-B4F4-CAF94A543D30}" type="presOf" srcId="{338F5255-D0A3-44BA-ABEA-CE253E25DDE4}" destId="{86D85F9A-805F-44FD-B409-827BB487865E}" srcOrd="0" destOrd="0" presId="urn:microsoft.com/office/officeart/2005/8/layout/chevron1"/>
    <dgm:cxn modelId="{DA901A7C-8E45-4360-AB1E-DBDC8DA219C4}" type="presOf" srcId="{DA12A481-4996-47B7-8E89-7FF4845E0AAF}" destId="{5E7DFB1F-C7D9-4B3C-82A5-147A4239A351}" srcOrd="0" destOrd="0" presId="urn:microsoft.com/office/officeart/2005/8/layout/chevron1"/>
    <dgm:cxn modelId="{B6335A90-F989-42AB-A3B7-7350DB18B443}" type="presOf" srcId="{2F560140-0489-42F9-ADE2-A181C531D3FB}" destId="{1AFFA1F3-CDE8-467C-B103-6D159CCFC8D5}" srcOrd="0" destOrd="0" presId="urn:microsoft.com/office/officeart/2005/8/layout/chevron1"/>
    <dgm:cxn modelId="{67824591-B9FA-4570-BB65-0AF89916D5EE}" type="presOf" srcId="{CE9370A8-5405-451C-BB5E-224968753C42}" destId="{0C9670B0-2DFF-418C-8990-227F79BA88BC}" srcOrd="0" destOrd="0" presId="urn:microsoft.com/office/officeart/2005/8/layout/chevron1"/>
    <dgm:cxn modelId="{F676B39B-6459-4307-9ED5-778C6E0C6F73}" type="presOf" srcId="{E825B878-0957-4936-87B0-245D29CCD6D8}" destId="{69C6DCEF-201B-4EDA-B7B3-CD7AF390294A}" srcOrd="0" destOrd="0" presId="urn:microsoft.com/office/officeart/2005/8/layout/chevron1"/>
    <dgm:cxn modelId="{1635C89C-493F-4AB2-B898-4A026D1C3D5C}" type="presOf" srcId="{61A225F1-B3B5-462F-94D3-A21C5A6E52BC}" destId="{15C37EA2-9D33-44EB-93C2-B05B971F643E}" srcOrd="0" destOrd="0" presId="urn:microsoft.com/office/officeart/2005/8/layout/chevron1"/>
    <dgm:cxn modelId="{1B07E89C-9763-4D83-880D-60C3564D8AC9}" type="presOf" srcId="{E465D94E-516F-419D-B991-A9BD9096078B}" destId="{6EB2390A-EE51-4AA6-86C3-0BE12356D8A3}" srcOrd="0" destOrd="0" presId="urn:microsoft.com/office/officeart/2005/8/layout/chevron1"/>
    <dgm:cxn modelId="{0A5C4B9E-9D54-44E1-8424-F997ABC50A32}" srcId="{61A225F1-B3B5-462F-94D3-A21C5A6E52BC}" destId="{DA12A481-4996-47B7-8E89-7FF4845E0AAF}" srcOrd="0" destOrd="0" parTransId="{058E3992-C3FF-43D4-80CC-274A13A28CD0}" sibTransId="{AB3FCC28-A8ED-47C6-8E77-13E41C678372}"/>
    <dgm:cxn modelId="{BB401EA8-64F6-4222-A2BA-AD841B8144BE}" srcId="{61A225F1-B3B5-462F-94D3-A21C5A6E52BC}" destId="{338F5255-D0A3-44BA-ABEA-CE253E25DDE4}" srcOrd="2" destOrd="0" parTransId="{5741C902-E7CD-4414-8D19-436C5B6F4361}" sibTransId="{0626EC31-98CD-4E4C-A53B-E957CBAAEAB9}"/>
    <dgm:cxn modelId="{212319DC-AF13-4CF6-91A6-CB442E9B0780}" srcId="{61A225F1-B3B5-462F-94D3-A21C5A6E52BC}" destId="{2F560140-0489-42F9-ADE2-A181C531D3FB}" srcOrd="7" destOrd="0" parTransId="{28D7B039-EC12-47E6-A0E8-206105A0F97A}" sibTransId="{15302448-D19A-412C-A677-0465C54020ED}"/>
    <dgm:cxn modelId="{691D76E0-69F1-4E27-9AFF-58A3F8C70CEA}" srcId="{61A225F1-B3B5-462F-94D3-A21C5A6E52BC}" destId="{FB346CEA-BB35-4C6A-B208-0785142C099E}" srcOrd="4" destOrd="0" parTransId="{5EBAC905-5AB3-4E9F-97BA-9C6F12A6ACBD}" sibTransId="{DA6DBC86-C1EA-4351-98B1-17DE8826C10B}"/>
    <dgm:cxn modelId="{0D86C4F9-8F75-46E9-BA29-6A16F8CB93A7}" srcId="{61A225F1-B3B5-462F-94D3-A21C5A6E52BC}" destId="{CE9370A8-5405-451C-BB5E-224968753C42}" srcOrd="1" destOrd="0" parTransId="{E8A99E65-CA80-43D5-9525-6086CA1DD271}" sibTransId="{55595004-F747-400A-A501-E43718AF5A6E}"/>
    <dgm:cxn modelId="{B5675867-9D02-4122-B8A1-5D55255B48F7}" type="presParOf" srcId="{15C37EA2-9D33-44EB-93C2-B05B971F643E}" destId="{5E7DFB1F-C7D9-4B3C-82A5-147A4239A351}" srcOrd="0" destOrd="0" presId="urn:microsoft.com/office/officeart/2005/8/layout/chevron1"/>
    <dgm:cxn modelId="{D4070BFD-3686-4691-9C98-E18D49FE98DB}" type="presParOf" srcId="{15C37EA2-9D33-44EB-93C2-B05B971F643E}" destId="{12897306-167C-4F35-8E3B-5004D9159992}" srcOrd="1" destOrd="0" presId="urn:microsoft.com/office/officeart/2005/8/layout/chevron1"/>
    <dgm:cxn modelId="{C3EAE9C3-6C02-4C1C-8618-8ABB8BF5FEBB}" type="presParOf" srcId="{15C37EA2-9D33-44EB-93C2-B05B971F643E}" destId="{0C9670B0-2DFF-418C-8990-227F79BA88BC}" srcOrd="2" destOrd="0" presId="urn:microsoft.com/office/officeart/2005/8/layout/chevron1"/>
    <dgm:cxn modelId="{F2629F1A-AE6D-4E9F-AF64-94E2A0029158}" type="presParOf" srcId="{15C37EA2-9D33-44EB-93C2-B05B971F643E}" destId="{2E59C874-E04E-48F7-99E6-A4D6D0126B5F}" srcOrd="3" destOrd="0" presId="urn:microsoft.com/office/officeart/2005/8/layout/chevron1"/>
    <dgm:cxn modelId="{C21EEC49-406D-4D7E-AF7D-AB76E63CE62D}" type="presParOf" srcId="{15C37EA2-9D33-44EB-93C2-B05B971F643E}" destId="{86D85F9A-805F-44FD-B409-827BB487865E}" srcOrd="4" destOrd="0" presId="urn:microsoft.com/office/officeart/2005/8/layout/chevron1"/>
    <dgm:cxn modelId="{F8BCFC68-7624-4791-8D9F-595C462C7A0C}" type="presParOf" srcId="{15C37EA2-9D33-44EB-93C2-B05B971F643E}" destId="{E24CFEEE-E84A-4228-B757-753F778C4BC9}" srcOrd="5" destOrd="0" presId="urn:microsoft.com/office/officeart/2005/8/layout/chevron1"/>
    <dgm:cxn modelId="{9234DBD2-62BB-4865-8419-795C1B929FCC}" type="presParOf" srcId="{15C37EA2-9D33-44EB-93C2-B05B971F643E}" destId="{E8961399-4AA7-4985-9AC9-234F3056C870}" srcOrd="6" destOrd="0" presId="urn:microsoft.com/office/officeart/2005/8/layout/chevron1"/>
    <dgm:cxn modelId="{6DF34852-657F-4EE7-BA84-7F82CD1C523D}" type="presParOf" srcId="{15C37EA2-9D33-44EB-93C2-B05B971F643E}" destId="{F9F3A02F-DCDD-40C0-A191-14A59EE45A97}" srcOrd="7" destOrd="0" presId="urn:microsoft.com/office/officeart/2005/8/layout/chevron1"/>
    <dgm:cxn modelId="{CF1DC74E-95DB-4117-84C9-FAE61A99DBBD}" type="presParOf" srcId="{15C37EA2-9D33-44EB-93C2-B05B971F643E}" destId="{A68BBCED-C4A6-4652-A58D-B1298204D0A7}" srcOrd="8" destOrd="0" presId="urn:microsoft.com/office/officeart/2005/8/layout/chevron1"/>
    <dgm:cxn modelId="{7E731EF9-DF7A-4C1A-B5A3-8F765F2D4DF0}" type="presParOf" srcId="{15C37EA2-9D33-44EB-93C2-B05B971F643E}" destId="{793DA897-11A7-4A44-A2E6-674B5531AA54}" srcOrd="9" destOrd="0" presId="urn:microsoft.com/office/officeart/2005/8/layout/chevron1"/>
    <dgm:cxn modelId="{770AFCF8-6342-476E-9371-043ED0A4876E}" type="presParOf" srcId="{15C37EA2-9D33-44EB-93C2-B05B971F643E}" destId="{6EB2390A-EE51-4AA6-86C3-0BE12356D8A3}" srcOrd="10" destOrd="0" presId="urn:microsoft.com/office/officeart/2005/8/layout/chevron1"/>
    <dgm:cxn modelId="{3E55FFA4-009E-4A37-8B66-5F7EC17494F8}" type="presParOf" srcId="{15C37EA2-9D33-44EB-93C2-B05B971F643E}" destId="{F4EF8DA2-7494-4C9E-941A-06611491DA27}" srcOrd="11" destOrd="0" presId="urn:microsoft.com/office/officeart/2005/8/layout/chevron1"/>
    <dgm:cxn modelId="{8521C2A5-6D2B-48B9-9A22-662E2987F2A4}" type="presParOf" srcId="{15C37EA2-9D33-44EB-93C2-B05B971F643E}" destId="{69C6DCEF-201B-4EDA-B7B3-CD7AF390294A}" srcOrd="12" destOrd="0" presId="urn:microsoft.com/office/officeart/2005/8/layout/chevron1"/>
    <dgm:cxn modelId="{77AA8D93-9B0E-4A32-9386-2CB1025F6723}" type="presParOf" srcId="{15C37EA2-9D33-44EB-93C2-B05B971F643E}" destId="{F4390AE5-530C-4C4B-A853-9BCD81A6DAFE}" srcOrd="13" destOrd="0" presId="urn:microsoft.com/office/officeart/2005/8/layout/chevron1"/>
    <dgm:cxn modelId="{494B23CA-A9FF-4C4B-9857-1C34E9AE2069}" type="presParOf" srcId="{15C37EA2-9D33-44EB-93C2-B05B971F643E}" destId="{1AFFA1F3-CDE8-467C-B103-6D159CCFC8D5}"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BB482-D352-4E20-A841-4DA899249829}" type="doc">
      <dgm:prSet loTypeId="urn:microsoft.com/office/officeart/2005/8/layout/chevron1" loCatId="process" qsTypeId="urn:microsoft.com/office/officeart/2005/8/quickstyle/simple1" qsCatId="simple" csTypeId="urn:microsoft.com/office/officeart/2005/8/colors/colorful1" csCatId="colorful" phldr="1"/>
      <dgm:spPr/>
    </dgm:pt>
    <dgm:pt modelId="{5DFACB05-7CA3-4195-9459-DBFB48BF7602}">
      <dgm:prSet phldrT="[Text]" custT="1"/>
      <dgm:spPr>
        <a:solidFill>
          <a:srgbClr val="00B050"/>
        </a:solidFill>
        <a:ln>
          <a:noFill/>
        </a:ln>
      </dgm:spPr>
      <dgm:t>
        <a:bodyPr/>
        <a:lstStyle/>
        <a:p>
          <a:r>
            <a:rPr lang="en-US" sz="1800" dirty="0">
              <a:solidFill>
                <a:schemeClr val="tx1"/>
              </a:solidFill>
              <a:cs typeface="Arial"/>
            </a:rPr>
            <a:t>Serial Control</a:t>
          </a:r>
        </a:p>
      </dgm:t>
    </dgm:pt>
    <dgm:pt modelId="{C6759814-3CB7-4E26-AE75-692FFD432348}" type="parTrans" cxnId="{4FA991B8-63F2-43B8-911E-460FF91FEAEE}">
      <dgm:prSet/>
      <dgm:spPr/>
      <dgm:t>
        <a:bodyPr/>
        <a:lstStyle/>
        <a:p>
          <a:endParaRPr lang="en-US" sz="1600">
            <a:solidFill>
              <a:schemeClr val="tx1"/>
            </a:solidFill>
          </a:endParaRPr>
        </a:p>
      </dgm:t>
    </dgm:pt>
    <dgm:pt modelId="{7985CE8B-04DE-4113-975E-528D3D477F88}" type="sibTrans" cxnId="{4FA991B8-63F2-43B8-911E-460FF91FEAEE}">
      <dgm:prSet/>
      <dgm:spPr/>
      <dgm:t>
        <a:bodyPr/>
        <a:lstStyle/>
        <a:p>
          <a:endParaRPr lang="en-US" sz="1600">
            <a:solidFill>
              <a:schemeClr val="tx1"/>
            </a:solidFill>
          </a:endParaRPr>
        </a:p>
      </dgm:t>
    </dgm:pt>
    <dgm:pt modelId="{22BC7FCD-100C-499F-9DE8-CF5F38B50B4C}">
      <dgm:prSet phldrT="[Text]" custT="1"/>
      <dgm:spPr>
        <a:solidFill>
          <a:srgbClr val="FFFF00"/>
        </a:solidFill>
        <a:ln>
          <a:noFill/>
        </a:ln>
      </dgm:spPr>
      <dgm:t>
        <a:bodyPr/>
        <a:lstStyle/>
        <a:p>
          <a:r>
            <a:rPr lang="en-US" sz="1800">
              <a:solidFill>
                <a:schemeClr val="tx1"/>
              </a:solidFill>
              <a:cs typeface="Arial"/>
            </a:rPr>
            <a:t>Encoder Read-In</a:t>
          </a:r>
        </a:p>
      </dgm:t>
    </dgm:pt>
    <dgm:pt modelId="{16C40637-AA58-45D8-8B17-EEA0093E845E}" type="parTrans" cxnId="{CB58B599-7AE6-474D-8BA4-2DAD79AB9945}">
      <dgm:prSet/>
      <dgm:spPr/>
      <dgm:t>
        <a:bodyPr/>
        <a:lstStyle/>
        <a:p>
          <a:endParaRPr lang="en-US" sz="1600">
            <a:solidFill>
              <a:schemeClr val="tx1"/>
            </a:solidFill>
          </a:endParaRPr>
        </a:p>
      </dgm:t>
    </dgm:pt>
    <dgm:pt modelId="{27E246D8-185E-49F0-8A25-BF29F7E25115}" type="sibTrans" cxnId="{CB58B599-7AE6-474D-8BA4-2DAD79AB9945}">
      <dgm:prSet/>
      <dgm:spPr/>
      <dgm:t>
        <a:bodyPr/>
        <a:lstStyle/>
        <a:p>
          <a:endParaRPr lang="en-US" sz="1600">
            <a:solidFill>
              <a:schemeClr val="tx1"/>
            </a:solidFill>
          </a:endParaRPr>
        </a:p>
      </dgm:t>
    </dgm:pt>
    <dgm:pt modelId="{8901317F-235D-496E-851B-24A64A3A6CB3}">
      <dgm:prSet phldrT="[Text]" custT="1"/>
      <dgm:spPr>
        <a:solidFill>
          <a:srgbClr val="FF0000"/>
        </a:solidFill>
        <a:ln>
          <a:noFill/>
        </a:ln>
      </dgm:spPr>
      <dgm:t>
        <a:bodyPr/>
        <a:lstStyle/>
        <a:p>
          <a:r>
            <a:rPr lang="en-US" sz="1800" dirty="0">
              <a:solidFill>
                <a:schemeClr val="tx1"/>
              </a:solidFill>
              <a:cs typeface="Arial" panose="020B0604020202020204"/>
            </a:rPr>
            <a:t>PID </a:t>
          </a:r>
          <a:r>
            <a:rPr lang="en-US" sz="1600" dirty="0">
              <a:solidFill>
                <a:schemeClr val="tx1"/>
              </a:solidFill>
              <a:cs typeface="Arial" panose="020B0604020202020204"/>
            </a:rPr>
            <a:t>Controller</a:t>
          </a:r>
          <a:endParaRPr lang="en-US" sz="1800" dirty="0">
            <a:solidFill>
              <a:schemeClr val="tx1"/>
            </a:solidFill>
            <a:cs typeface="Arial" panose="020B0604020202020204"/>
          </a:endParaRPr>
        </a:p>
      </dgm:t>
    </dgm:pt>
    <dgm:pt modelId="{DD8F900B-DC98-46A1-A921-4B01DFF0083E}" type="parTrans" cxnId="{4875C075-1F7E-4F81-9769-910EE38B83CA}">
      <dgm:prSet/>
      <dgm:spPr/>
      <dgm:t>
        <a:bodyPr/>
        <a:lstStyle/>
        <a:p>
          <a:endParaRPr lang="en-US" sz="1600">
            <a:solidFill>
              <a:schemeClr val="tx1"/>
            </a:solidFill>
          </a:endParaRPr>
        </a:p>
      </dgm:t>
    </dgm:pt>
    <dgm:pt modelId="{5A51B171-4112-4FA3-A72F-75327B414A70}" type="sibTrans" cxnId="{4875C075-1F7E-4F81-9769-910EE38B83CA}">
      <dgm:prSet/>
      <dgm:spPr/>
      <dgm:t>
        <a:bodyPr/>
        <a:lstStyle/>
        <a:p>
          <a:endParaRPr lang="en-US" sz="1600">
            <a:solidFill>
              <a:schemeClr val="tx1"/>
            </a:solidFill>
          </a:endParaRPr>
        </a:p>
      </dgm:t>
    </dgm:pt>
    <dgm:pt modelId="{8750CD86-C77E-4C87-B5DD-84E134564CFF}" type="pres">
      <dgm:prSet presAssocID="{A6EBB482-D352-4E20-A841-4DA899249829}" presName="Name0" presStyleCnt="0">
        <dgm:presLayoutVars>
          <dgm:dir/>
          <dgm:animLvl val="lvl"/>
          <dgm:resizeHandles val="exact"/>
        </dgm:presLayoutVars>
      </dgm:prSet>
      <dgm:spPr/>
    </dgm:pt>
    <dgm:pt modelId="{F68C5C7D-06DD-4A46-BA84-D3CF5C85D18D}" type="pres">
      <dgm:prSet presAssocID="{5DFACB05-7CA3-4195-9459-DBFB48BF7602}" presName="parTxOnly" presStyleLbl="node1" presStyleIdx="0" presStyleCnt="3">
        <dgm:presLayoutVars>
          <dgm:chMax val="0"/>
          <dgm:chPref val="0"/>
          <dgm:bulletEnabled val="1"/>
        </dgm:presLayoutVars>
      </dgm:prSet>
      <dgm:spPr/>
    </dgm:pt>
    <dgm:pt modelId="{48125780-A5A0-4D9F-B9E6-BF4920426F11}" type="pres">
      <dgm:prSet presAssocID="{7985CE8B-04DE-4113-975E-528D3D477F88}" presName="parTxOnlySpace" presStyleCnt="0"/>
      <dgm:spPr/>
    </dgm:pt>
    <dgm:pt modelId="{7E95EC6C-3479-47AC-BB73-5F6228C5F0B3}" type="pres">
      <dgm:prSet presAssocID="{22BC7FCD-100C-499F-9DE8-CF5F38B50B4C}" presName="parTxOnly" presStyleLbl="node1" presStyleIdx="1" presStyleCnt="3">
        <dgm:presLayoutVars>
          <dgm:chMax val="0"/>
          <dgm:chPref val="0"/>
          <dgm:bulletEnabled val="1"/>
        </dgm:presLayoutVars>
      </dgm:prSet>
      <dgm:spPr/>
    </dgm:pt>
    <dgm:pt modelId="{858C0157-BA12-4BE7-AF2C-5BD8A3BE4CF1}" type="pres">
      <dgm:prSet presAssocID="{27E246D8-185E-49F0-8A25-BF29F7E25115}" presName="parTxOnlySpace" presStyleCnt="0"/>
      <dgm:spPr/>
    </dgm:pt>
    <dgm:pt modelId="{04A43F3B-52EC-4807-868B-D0D4A1ADD1BE}" type="pres">
      <dgm:prSet presAssocID="{8901317F-235D-496E-851B-24A64A3A6CB3}" presName="parTxOnly" presStyleLbl="node1" presStyleIdx="2" presStyleCnt="3">
        <dgm:presLayoutVars>
          <dgm:chMax val="0"/>
          <dgm:chPref val="0"/>
          <dgm:bulletEnabled val="1"/>
        </dgm:presLayoutVars>
      </dgm:prSet>
      <dgm:spPr/>
    </dgm:pt>
  </dgm:ptLst>
  <dgm:cxnLst>
    <dgm:cxn modelId="{794A8216-685C-4A9A-A3FE-4E336D1A6839}" type="presOf" srcId="{A6EBB482-D352-4E20-A841-4DA899249829}" destId="{8750CD86-C77E-4C87-B5DD-84E134564CFF}" srcOrd="0" destOrd="0" presId="urn:microsoft.com/office/officeart/2005/8/layout/chevron1"/>
    <dgm:cxn modelId="{AEAE831B-1385-4AE5-A154-02626C2D502B}" type="presOf" srcId="{8901317F-235D-496E-851B-24A64A3A6CB3}" destId="{04A43F3B-52EC-4807-868B-D0D4A1ADD1BE}" srcOrd="0" destOrd="0" presId="urn:microsoft.com/office/officeart/2005/8/layout/chevron1"/>
    <dgm:cxn modelId="{4875C075-1F7E-4F81-9769-910EE38B83CA}" srcId="{A6EBB482-D352-4E20-A841-4DA899249829}" destId="{8901317F-235D-496E-851B-24A64A3A6CB3}" srcOrd="2" destOrd="0" parTransId="{DD8F900B-DC98-46A1-A921-4B01DFF0083E}" sibTransId="{5A51B171-4112-4FA3-A72F-75327B414A70}"/>
    <dgm:cxn modelId="{CB58B599-7AE6-474D-8BA4-2DAD79AB9945}" srcId="{A6EBB482-D352-4E20-A841-4DA899249829}" destId="{22BC7FCD-100C-499F-9DE8-CF5F38B50B4C}" srcOrd="1" destOrd="0" parTransId="{16C40637-AA58-45D8-8B17-EEA0093E845E}" sibTransId="{27E246D8-185E-49F0-8A25-BF29F7E25115}"/>
    <dgm:cxn modelId="{6DAE47A5-C906-4273-ABF0-97B050CBFC08}" type="presOf" srcId="{22BC7FCD-100C-499F-9DE8-CF5F38B50B4C}" destId="{7E95EC6C-3479-47AC-BB73-5F6228C5F0B3}" srcOrd="0" destOrd="0" presId="urn:microsoft.com/office/officeart/2005/8/layout/chevron1"/>
    <dgm:cxn modelId="{4FA991B8-63F2-43B8-911E-460FF91FEAEE}" srcId="{A6EBB482-D352-4E20-A841-4DA899249829}" destId="{5DFACB05-7CA3-4195-9459-DBFB48BF7602}" srcOrd="0" destOrd="0" parTransId="{C6759814-3CB7-4E26-AE75-692FFD432348}" sibTransId="{7985CE8B-04DE-4113-975E-528D3D477F88}"/>
    <dgm:cxn modelId="{FBB362C6-00FA-4F8B-B546-ADDAB2C1B3D5}" type="presOf" srcId="{5DFACB05-7CA3-4195-9459-DBFB48BF7602}" destId="{F68C5C7D-06DD-4A46-BA84-D3CF5C85D18D}" srcOrd="0" destOrd="0" presId="urn:microsoft.com/office/officeart/2005/8/layout/chevron1"/>
    <dgm:cxn modelId="{AB4BDAB5-8B98-4349-9ACF-4F2C65A02D6C}" type="presParOf" srcId="{8750CD86-C77E-4C87-B5DD-84E134564CFF}" destId="{F68C5C7D-06DD-4A46-BA84-D3CF5C85D18D}" srcOrd="0" destOrd="0" presId="urn:microsoft.com/office/officeart/2005/8/layout/chevron1"/>
    <dgm:cxn modelId="{816DF9F0-C087-4786-B596-EF52D9664ADE}" type="presParOf" srcId="{8750CD86-C77E-4C87-B5DD-84E134564CFF}" destId="{48125780-A5A0-4D9F-B9E6-BF4920426F11}" srcOrd="1" destOrd="0" presId="urn:microsoft.com/office/officeart/2005/8/layout/chevron1"/>
    <dgm:cxn modelId="{CE63B844-F803-4E6E-91DA-CB850040CC60}" type="presParOf" srcId="{8750CD86-C77E-4C87-B5DD-84E134564CFF}" destId="{7E95EC6C-3479-47AC-BB73-5F6228C5F0B3}" srcOrd="2" destOrd="0" presId="urn:microsoft.com/office/officeart/2005/8/layout/chevron1"/>
    <dgm:cxn modelId="{A47BAADF-DFCD-48DE-859F-B0B8D2CA2C06}" type="presParOf" srcId="{8750CD86-C77E-4C87-B5DD-84E134564CFF}" destId="{858C0157-BA12-4BE7-AF2C-5BD8A3BE4CF1}" srcOrd="3" destOrd="0" presId="urn:microsoft.com/office/officeart/2005/8/layout/chevron1"/>
    <dgm:cxn modelId="{CD51D3FD-5498-40C5-A052-08A16A08824D}" type="presParOf" srcId="{8750CD86-C77E-4C87-B5DD-84E134564CFF}" destId="{04A43F3B-52EC-4807-868B-D0D4A1ADD1B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225F1-B3B5-462F-94D3-A21C5A6E52BC}" type="doc">
      <dgm:prSet loTypeId="urn:microsoft.com/office/officeart/2005/8/layout/chevron1" loCatId="process" qsTypeId="urn:microsoft.com/office/officeart/2005/8/quickstyle/simple1" qsCatId="simple" csTypeId="urn:microsoft.com/office/officeart/2005/8/colors/accent1_2" csCatId="accent1" phldr="1"/>
      <dgm:spPr/>
    </dgm:pt>
    <dgm:pt modelId="{DA12A481-4996-47B7-8E89-7FF4845E0AA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Project Overview</a:t>
          </a:r>
        </a:p>
      </dgm:t>
    </dgm:pt>
    <dgm:pt modelId="{058E3992-C3FF-43D4-80CC-274A13A28CD0}" type="parTrans" cxnId="{0A5C4B9E-9D54-44E1-8424-F997ABC50A32}">
      <dgm:prSet/>
      <dgm:spPr/>
      <dgm:t>
        <a:bodyPr/>
        <a:lstStyle/>
        <a:p>
          <a:endParaRPr lang="en-US"/>
        </a:p>
      </dgm:t>
    </dgm:pt>
    <dgm:pt modelId="{AB3FCC28-A8ED-47C6-8E77-13E41C678372}" type="sibTrans" cxnId="{0A5C4B9E-9D54-44E1-8424-F997ABC50A32}">
      <dgm:prSet/>
      <dgm:spPr/>
      <dgm:t>
        <a:bodyPr/>
        <a:lstStyle/>
        <a:p>
          <a:endParaRPr lang="en-US"/>
        </a:p>
      </dgm:t>
    </dgm:pt>
    <dgm:pt modelId="{513402C1-D92B-4350-8778-E88944B5F5C4}">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Summary</a:t>
          </a:r>
        </a:p>
      </dgm:t>
    </dgm:pt>
    <dgm:pt modelId="{1EE6CC1F-7CDF-4746-BB25-A6EBD783E57D}" type="parTrans" cxnId="{9F62EB5F-C407-4F24-B070-4B416926C048}">
      <dgm:prSet/>
      <dgm:spPr/>
      <dgm:t>
        <a:bodyPr/>
        <a:lstStyle/>
        <a:p>
          <a:endParaRPr lang="en-US"/>
        </a:p>
      </dgm:t>
    </dgm:pt>
    <dgm:pt modelId="{F2E75485-332D-4946-A5E1-15F60651368D}" type="sibTrans" cxnId="{9F62EB5F-C407-4F24-B070-4B416926C048}">
      <dgm:prSet/>
      <dgm:spPr/>
      <dgm:t>
        <a:bodyPr/>
        <a:lstStyle/>
        <a:p>
          <a:endParaRPr lang="en-US"/>
        </a:p>
      </dgm:t>
    </dgm:pt>
    <dgm:pt modelId="{FB346CEA-BB35-4C6A-B208-0785142C099E}">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Backup Slides</a:t>
          </a:r>
        </a:p>
      </dgm:t>
    </dgm:pt>
    <dgm:pt modelId="{5EBAC905-5AB3-4E9F-97BA-9C6F12A6ACBD}" type="parTrans" cxnId="{691D76E0-69F1-4E27-9AFF-58A3F8C70CEA}">
      <dgm:prSet/>
      <dgm:spPr/>
      <dgm:t>
        <a:bodyPr/>
        <a:lstStyle/>
        <a:p>
          <a:endParaRPr lang="en-US"/>
        </a:p>
      </dgm:t>
    </dgm:pt>
    <dgm:pt modelId="{DA6DBC86-C1EA-4351-98B1-17DE8826C10B}" type="sibTrans" cxnId="{691D76E0-69F1-4E27-9AFF-58A3F8C70CEA}">
      <dgm:prSet/>
      <dgm:spPr/>
      <dgm:t>
        <a:bodyPr/>
        <a:lstStyle/>
        <a:p>
          <a:endParaRPr lang="en-US"/>
        </a:p>
      </dgm:t>
    </dgm:pt>
    <dgm:pt modelId="{CE9370A8-5405-451C-BB5E-224968753C42}">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Baseline Design</a:t>
          </a:r>
        </a:p>
      </dgm:t>
    </dgm:pt>
    <dgm:pt modelId="{E8A99E65-CA80-43D5-9525-6086CA1DD271}" type="parTrans" cxnId="{0D86C4F9-8F75-46E9-BA29-6A16F8CB93A7}">
      <dgm:prSet/>
      <dgm:spPr/>
      <dgm:t>
        <a:bodyPr/>
        <a:lstStyle/>
        <a:p>
          <a:endParaRPr lang="en-US"/>
        </a:p>
      </dgm:t>
    </dgm:pt>
    <dgm:pt modelId="{55595004-F747-400A-A501-E43718AF5A6E}" type="sibTrans" cxnId="{0D86C4F9-8F75-46E9-BA29-6A16F8CB93A7}">
      <dgm:prSet/>
      <dgm:spPr/>
      <dgm:t>
        <a:bodyPr/>
        <a:lstStyle/>
        <a:p>
          <a:endParaRPr lang="en-US"/>
        </a:p>
      </dgm:t>
    </dgm:pt>
    <dgm:pt modelId="{338F5255-D0A3-44BA-ABEA-CE253E25DDE4}">
      <dgm:prSet phldrT="[Text]">
        <dgm:style>
          <a:lnRef idx="2">
            <a:schemeClr val="accent5">
              <a:shade val="50000"/>
            </a:schemeClr>
          </a:lnRef>
          <a:fillRef idx="1">
            <a:schemeClr val="accent5"/>
          </a:fillRef>
          <a:effectRef idx="0">
            <a:schemeClr val="accent5"/>
          </a:effectRef>
          <a:fontRef idx="minor">
            <a:schemeClr val="lt1"/>
          </a:fontRef>
        </dgm:style>
      </dgm:prSet>
      <dgm:spPr>
        <a:ln w="38100">
          <a:solidFill>
            <a:schemeClr val="tx1"/>
          </a:solidFill>
        </a:ln>
      </dgm:spPr>
      <dgm:t>
        <a:bodyPr/>
        <a:lstStyle/>
        <a:p>
          <a:r>
            <a:rPr lang="en-US" b="1">
              <a:solidFill>
                <a:schemeClr val="tx1"/>
              </a:solidFill>
            </a:rPr>
            <a:t>Feasibility Studies</a:t>
          </a:r>
        </a:p>
      </dgm:t>
    </dgm:pt>
    <dgm:pt modelId="{5741C902-E7CD-4414-8D19-436C5B6F4361}" type="parTrans" cxnId="{BB401EA8-64F6-4222-A2BA-AD841B8144BE}">
      <dgm:prSet/>
      <dgm:spPr/>
      <dgm:t>
        <a:bodyPr/>
        <a:lstStyle/>
        <a:p>
          <a:endParaRPr lang="en-US"/>
        </a:p>
      </dgm:t>
    </dgm:pt>
    <dgm:pt modelId="{0626EC31-98CD-4E4C-A53B-E957CBAAEAB9}" type="sibTrans" cxnId="{BB401EA8-64F6-4222-A2BA-AD841B8144BE}">
      <dgm:prSet/>
      <dgm:spPr/>
      <dgm:t>
        <a:bodyPr/>
        <a:lstStyle/>
        <a:p>
          <a:endParaRPr lang="en-US"/>
        </a:p>
      </dgm:t>
    </dgm:pt>
    <dgm:pt modelId="{15C37EA2-9D33-44EB-93C2-B05B971F643E}" type="pres">
      <dgm:prSet presAssocID="{61A225F1-B3B5-462F-94D3-A21C5A6E52BC}" presName="Name0" presStyleCnt="0">
        <dgm:presLayoutVars>
          <dgm:dir/>
          <dgm:animLvl val="lvl"/>
          <dgm:resizeHandles val="exact"/>
        </dgm:presLayoutVars>
      </dgm:prSet>
      <dgm:spPr/>
    </dgm:pt>
    <dgm:pt modelId="{5E7DFB1F-C7D9-4B3C-82A5-147A4239A351}" type="pres">
      <dgm:prSet presAssocID="{DA12A481-4996-47B7-8E89-7FF4845E0AAF}" presName="parTxOnly" presStyleLbl="node1" presStyleIdx="0" presStyleCnt="5">
        <dgm:presLayoutVars>
          <dgm:chMax val="0"/>
          <dgm:chPref val="0"/>
          <dgm:bulletEnabled val="1"/>
        </dgm:presLayoutVars>
      </dgm:prSet>
      <dgm:spPr/>
    </dgm:pt>
    <dgm:pt modelId="{12897306-167C-4F35-8E3B-5004D9159992}" type="pres">
      <dgm:prSet presAssocID="{AB3FCC28-A8ED-47C6-8E77-13E41C678372}" presName="parTxOnlySpace" presStyleCnt="0"/>
      <dgm:spPr/>
    </dgm:pt>
    <dgm:pt modelId="{0C9670B0-2DFF-418C-8990-227F79BA88BC}" type="pres">
      <dgm:prSet presAssocID="{CE9370A8-5405-451C-BB5E-224968753C42}" presName="parTxOnly" presStyleLbl="node1" presStyleIdx="1" presStyleCnt="5">
        <dgm:presLayoutVars>
          <dgm:chMax val="0"/>
          <dgm:chPref val="0"/>
          <dgm:bulletEnabled val="1"/>
        </dgm:presLayoutVars>
      </dgm:prSet>
      <dgm:spPr/>
    </dgm:pt>
    <dgm:pt modelId="{2E59C874-E04E-48F7-99E6-A4D6D0126B5F}" type="pres">
      <dgm:prSet presAssocID="{55595004-F747-400A-A501-E43718AF5A6E}" presName="parTxOnlySpace" presStyleCnt="0"/>
      <dgm:spPr/>
    </dgm:pt>
    <dgm:pt modelId="{86D85F9A-805F-44FD-B409-827BB487865E}" type="pres">
      <dgm:prSet presAssocID="{338F5255-D0A3-44BA-ABEA-CE253E25DDE4}" presName="parTxOnly" presStyleLbl="node1" presStyleIdx="2" presStyleCnt="5">
        <dgm:presLayoutVars>
          <dgm:chMax val="0"/>
          <dgm:chPref val="0"/>
          <dgm:bulletEnabled val="1"/>
        </dgm:presLayoutVars>
      </dgm:prSet>
      <dgm:spPr/>
    </dgm:pt>
    <dgm:pt modelId="{E24CFEEE-E84A-4228-B757-753F778C4BC9}" type="pres">
      <dgm:prSet presAssocID="{0626EC31-98CD-4E4C-A53B-E957CBAAEAB9}" presName="parTxOnlySpace" presStyleCnt="0"/>
      <dgm:spPr/>
    </dgm:pt>
    <dgm:pt modelId="{E8961399-4AA7-4985-9AC9-234F3056C870}" type="pres">
      <dgm:prSet presAssocID="{513402C1-D92B-4350-8778-E88944B5F5C4}" presName="parTxOnly" presStyleLbl="node1" presStyleIdx="3" presStyleCnt="5">
        <dgm:presLayoutVars>
          <dgm:chMax val="0"/>
          <dgm:chPref val="0"/>
          <dgm:bulletEnabled val="1"/>
        </dgm:presLayoutVars>
      </dgm:prSet>
      <dgm:spPr/>
    </dgm:pt>
    <dgm:pt modelId="{F9F3A02F-DCDD-40C0-A191-14A59EE45A97}" type="pres">
      <dgm:prSet presAssocID="{F2E75485-332D-4946-A5E1-15F60651368D}" presName="parTxOnlySpace" presStyleCnt="0"/>
      <dgm:spPr/>
    </dgm:pt>
    <dgm:pt modelId="{A68BBCED-C4A6-4652-A58D-B1298204D0A7}" type="pres">
      <dgm:prSet presAssocID="{FB346CEA-BB35-4C6A-B208-0785142C099E}" presName="parTxOnly" presStyleLbl="node1" presStyleIdx="4" presStyleCnt="5">
        <dgm:presLayoutVars>
          <dgm:chMax val="0"/>
          <dgm:chPref val="0"/>
          <dgm:bulletEnabled val="1"/>
        </dgm:presLayoutVars>
      </dgm:prSet>
      <dgm:spPr/>
    </dgm:pt>
  </dgm:ptLst>
  <dgm:cxnLst>
    <dgm:cxn modelId="{C93E9F35-2CB6-48F5-98D3-8E59530C960C}" type="presOf" srcId="{513402C1-D92B-4350-8778-E88944B5F5C4}" destId="{E8961399-4AA7-4985-9AC9-234F3056C870}" srcOrd="0" destOrd="0" presId="urn:microsoft.com/office/officeart/2005/8/layout/chevron1"/>
    <dgm:cxn modelId="{148FB25D-7D65-4B5F-9555-53C6649ACAAD}" type="presOf" srcId="{FB346CEA-BB35-4C6A-B208-0785142C099E}" destId="{A68BBCED-C4A6-4652-A58D-B1298204D0A7}" srcOrd="0" destOrd="0" presId="urn:microsoft.com/office/officeart/2005/8/layout/chevron1"/>
    <dgm:cxn modelId="{9F62EB5F-C407-4F24-B070-4B416926C048}" srcId="{61A225F1-B3B5-462F-94D3-A21C5A6E52BC}" destId="{513402C1-D92B-4350-8778-E88944B5F5C4}" srcOrd="3" destOrd="0" parTransId="{1EE6CC1F-7CDF-4746-BB25-A6EBD783E57D}" sibTransId="{F2E75485-332D-4946-A5E1-15F60651368D}"/>
    <dgm:cxn modelId="{59F8EB4D-B03D-4471-B4F4-CAF94A543D30}" type="presOf" srcId="{338F5255-D0A3-44BA-ABEA-CE253E25DDE4}" destId="{86D85F9A-805F-44FD-B409-827BB487865E}" srcOrd="0" destOrd="0" presId="urn:microsoft.com/office/officeart/2005/8/layout/chevron1"/>
    <dgm:cxn modelId="{DA901A7C-8E45-4360-AB1E-DBDC8DA219C4}" type="presOf" srcId="{DA12A481-4996-47B7-8E89-7FF4845E0AAF}" destId="{5E7DFB1F-C7D9-4B3C-82A5-147A4239A351}" srcOrd="0" destOrd="0" presId="urn:microsoft.com/office/officeart/2005/8/layout/chevron1"/>
    <dgm:cxn modelId="{67824591-B9FA-4570-BB65-0AF89916D5EE}" type="presOf" srcId="{CE9370A8-5405-451C-BB5E-224968753C42}" destId="{0C9670B0-2DFF-418C-8990-227F79BA88BC}" srcOrd="0" destOrd="0" presId="urn:microsoft.com/office/officeart/2005/8/layout/chevron1"/>
    <dgm:cxn modelId="{1635C89C-493F-4AB2-B898-4A026D1C3D5C}" type="presOf" srcId="{61A225F1-B3B5-462F-94D3-A21C5A6E52BC}" destId="{15C37EA2-9D33-44EB-93C2-B05B971F643E}" srcOrd="0" destOrd="0" presId="urn:microsoft.com/office/officeart/2005/8/layout/chevron1"/>
    <dgm:cxn modelId="{0A5C4B9E-9D54-44E1-8424-F997ABC50A32}" srcId="{61A225F1-B3B5-462F-94D3-A21C5A6E52BC}" destId="{DA12A481-4996-47B7-8E89-7FF4845E0AAF}" srcOrd="0" destOrd="0" parTransId="{058E3992-C3FF-43D4-80CC-274A13A28CD0}" sibTransId="{AB3FCC28-A8ED-47C6-8E77-13E41C678372}"/>
    <dgm:cxn modelId="{BB401EA8-64F6-4222-A2BA-AD841B8144BE}" srcId="{61A225F1-B3B5-462F-94D3-A21C5A6E52BC}" destId="{338F5255-D0A3-44BA-ABEA-CE253E25DDE4}" srcOrd="2" destOrd="0" parTransId="{5741C902-E7CD-4414-8D19-436C5B6F4361}" sibTransId="{0626EC31-98CD-4E4C-A53B-E957CBAAEAB9}"/>
    <dgm:cxn modelId="{691D76E0-69F1-4E27-9AFF-58A3F8C70CEA}" srcId="{61A225F1-B3B5-462F-94D3-A21C5A6E52BC}" destId="{FB346CEA-BB35-4C6A-B208-0785142C099E}" srcOrd="4" destOrd="0" parTransId="{5EBAC905-5AB3-4E9F-97BA-9C6F12A6ACBD}" sibTransId="{DA6DBC86-C1EA-4351-98B1-17DE8826C10B}"/>
    <dgm:cxn modelId="{0D86C4F9-8F75-46E9-BA29-6A16F8CB93A7}" srcId="{61A225F1-B3B5-462F-94D3-A21C5A6E52BC}" destId="{CE9370A8-5405-451C-BB5E-224968753C42}" srcOrd="1" destOrd="0" parTransId="{E8A99E65-CA80-43D5-9525-6086CA1DD271}" sibTransId="{55595004-F747-400A-A501-E43718AF5A6E}"/>
    <dgm:cxn modelId="{B5675867-9D02-4122-B8A1-5D55255B48F7}" type="presParOf" srcId="{15C37EA2-9D33-44EB-93C2-B05B971F643E}" destId="{5E7DFB1F-C7D9-4B3C-82A5-147A4239A351}" srcOrd="0" destOrd="0" presId="urn:microsoft.com/office/officeart/2005/8/layout/chevron1"/>
    <dgm:cxn modelId="{D4070BFD-3686-4691-9C98-E18D49FE98DB}" type="presParOf" srcId="{15C37EA2-9D33-44EB-93C2-B05B971F643E}" destId="{12897306-167C-4F35-8E3B-5004D9159992}" srcOrd="1" destOrd="0" presId="urn:microsoft.com/office/officeart/2005/8/layout/chevron1"/>
    <dgm:cxn modelId="{C3EAE9C3-6C02-4C1C-8618-8ABB8BF5FEBB}" type="presParOf" srcId="{15C37EA2-9D33-44EB-93C2-B05B971F643E}" destId="{0C9670B0-2DFF-418C-8990-227F79BA88BC}" srcOrd="2" destOrd="0" presId="urn:microsoft.com/office/officeart/2005/8/layout/chevron1"/>
    <dgm:cxn modelId="{F2629F1A-AE6D-4E9F-AF64-94E2A0029158}" type="presParOf" srcId="{15C37EA2-9D33-44EB-93C2-B05B971F643E}" destId="{2E59C874-E04E-48F7-99E6-A4D6D0126B5F}" srcOrd="3" destOrd="0" presId="urn:microsoft.com/office/officeart/2005/8/layout/chevron1"/>
    <dgm:cxn modelId="{C21EEC49-406D-4D7E-AF7D-AB76E63CE62D}" type="presParOf" srcId="{15C37EA2-9D33-44EB-93C2-B05B971F643E}" destId="{86D85F9A-805F-44FD-B409-827BB487865E}" srcOrd="4" destOrd="0" presId="urn:microsoft.com/office/officeart/2005/8/layout/chevron1"/>
    <dgm:cxn modelId="{F8BCFC68-7624-4791-8D9F-595C462C7A0C}" type="presParOf" srcId="{15C37EA2-9D33-44EB-93C2-B05B971F643E}" destId="{E24CFEEE-E84A-4228-B757-753F778C4BC9}" srcOrd="5" destOrd="0" presId="urn:microsoft.com/office/officeart/2005/8/layout/chevron1"/>
    <dgm:cxn modelId="{9234DBD2-62BB-4865-8419-795C1B929FCC}" type="presParOf" srcId="{15C37EA2-9D33-44EB-93C2-B05B971F643E}" destId="{E8961399-4AA7-4985-9AC9-234F3056C870}" srcOrd="6" destOrd="0" presId="urn:microsoft.com/office/officeart/2005/8/layout/chevron1"/>
    <dgm:cxn modelId="{6DF34852-657F-4EE7-BA84-7F82CD1C523D}" type="presParOf" srcId="{15C37EA2-9D33-44EB-93C2-B05B971F643E}" destId="{F9F3A02F-DCDD-40C0-A191-14A59EE45A97}" srcOrd="7" destOrd="0" presId="urn:microsoft.com/office/officeart/2005/8/layout/chevron1"/>
    <dgm:cxn modelId="{CF1DC74E-95DB-4117-84C9-FAE61A99DBBD}" type="presParOf" srcId="{15C37EA2-9D33-44EB-93C2-B05B971F643E}" destId="{A68BBCED-C4A6-4652-A58D-B1298204D0A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A225F1-B3B5-462F-94D3-A21C5A6E52BC}" type="doc">
      <dgm:prSet loTypeId="urn:microsoft.com/office/officeart/2005/8/layout/chevron1" loCatId="process" qsTypeId="urn:microsoft.com/office/officeart/2005/8/quickstyle/simple1" qsCatId="simple" csTypeId="urn:microsoft.com/office/officeart/2005/8/colors/accent1_2" csCatId="accent1" phldr="1"/>
      <dgm:spPr/>
    </dgm:pt>
    <dgm:pt modelId="{DA12A481-4996-47B7-8E89-7FF4845E0AA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Project Overview</a:t>
          </a:r>
        </a:p>
      </dgm:t>
    </dgm:pt>
    <dgm:pt modelId="{058E3992-C3FF-43D4-80CC-274A13A28CD0}" type="parTrans" cxnId="{0A5C4B9E-9D54-44E1-8424-F997ABC50A32}">
      <dgm:prSet/>
      <dgm:spPr/>
      <dgm:t>
        <a:bodyPr/>
        <a:lstStyle/>
        <a:p>
          <a:endParaRPr lang="en-US"/>
        </a:p>
      </dgm:t>
    </dgm:pt>
    <dgm:pt modelId="{AB3FCC28-A8ED-47C6-8E77-13E41C678372}" type="sibTrans" cxnId="{0A5C4B9E-9D54-44E1-8424-F997ABC50A32}">
      <dgm:prSet/>
      <dgm:spPr/>
      <dgm:t>
        <a:bodyPr/>
        <a:lstStyle/>
        <a:p>
          <a:endParaRPr lang="en-US"/>
        </a:p>
      </dgm:t>
    </dgm:pt>
    <dgm:pt modelId="{513402C1-D92B-4350-8778-E88944B5F5C4}">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Summary</a:t>
          </a:r>
        </a:p>
      </dgm:t>
    </dgm:pt>
    <dgm:pt modelId="{1EE6CC1F-7CDF-4746-BB25-A6EBD783E57D}" type="parTrans" cxnId="{9F62EB5F-C407-4F24-B070-4B416926C048}">
      <dgm:prSet/>
      <dgm:spPr/>
      <dgm:t>
        <a:bodyPr/>
        <a:lstStyle/>
        <a:p>
          <a:endParaRPr lang="en-US"/>
        </a:p>
      </dgm:t>
    </dgm:pt>
    <dgm:pt modelId="{F2E75485-332D-4946-A5E1-15F60651368D}" type="sibTrans" cxnId="{9F62EB5F-C407-4F24-B070-4B416926C048}">
      <dgm:prSet/>
      <dgm:spPr/>
      <dgm:t>
        <a:bodyPr/>
        <a:lstStyle/>
        <a:p>
          <a:endParaRPr lang="en-US"/>
        </a:p>
      </dgm:t>
    </dgm:pt>
    <dgm:pt modelId="{FB346CEA-BB35-4C6A-B208-0785142C099E}">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Backup Slides</a:t>
          </a:r>
        </a:p>
      </dgm:t>
    </dgm:pt>
    <dgm:pt modelId="{5EBAC905-5AB3-4E9F-97BA-9C6F12A6ACBD}" type="parTrans" cxnId="{691D76E0-69F1-4E27-9AFF-58A3F8C70CEA}">
      <dgm:prSet/>
      <dgm:spPr/>
      <dgm:t>
        <a:bodyPr/>
        <a:lstStyle/>
        <a:p>
          <a:endParaRPr lang="en-US"/>
        </a:p>
      </dgm:t>
    </dgm:pt>
    <dgm:pt modelId="{DA6DBC86-C1EA-4351-98B1-17DE8826C10B}" type="sibTrans" cxnId="{691D76E0-69F1-4E27-9AFF-58A3F8C70CEA}">
      <dgm:prSet/>
      <dgm:spPr/>
      <dgm:t>
        <a:bodyPr/>
        <a:lstStyle/>
        <a:p>
          <a:endParaRPr lang="en-US"/>
        </a:p>
      </dgm:t>
    </dgm:pt>
    <dgm:pt modelId="{CE9370A8-5405-451C-BB5E-224968753C42}">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Baseline Design</a:t>
          </a:r>
        </a:p>
      </dgm:t>
    </dgm:pt>
    <dgm:pt modelId="{E8A99E65-CA80-43D5-9525-6086CA1DD271}" type="parTrans" cxnId="{0D86C4F9-8F75-46E9-BA29-6A16F8CB93A7}">
      <dgm:prSet/>
      <dgm:spPr/>
      <dgm:t>
        <a:bodyPr/>
        <a:lstStyle/>
        <a:p>
          <a:endParaRPr lang="en-US"/>
        </a:p>
      </dgm:t>
    </dgm:pt>
    <dgm:pt modelId="{55595004-F747-400A-A501-E43718AF5A6E}" type="sibTrans" cxnId="{0D86C4F9-8F75-46E9-BA29-6A16F8CB93A7}">
      <dgm:prSet/>
      <dgm:spPr/>
      <dgm:t>
        <a:bodyPr/>
        <a:lstStyle/>
        <a:p>
          <a:endParaRPr lang="en-US"/>
        </a:p>
      </dgm:t>
    </dgm:pt>
    <dgm:pt modelId="{338F5255-D0A3-44BA-ABEA-CE253E25DDE4}">
      <dgm:prSet phldrT="[Text]">
        <dgm:style>
          <a:lnRef idx="2">
            <a:schemeClr val="accent5">
              <a:shade val="50000"/>
            </a:schemeClr>
          </a:lnRef>
          <a:fillRef idx="1">
            <a:schemeClr val="accent5"/>
          </a:fillRef>
          <a:effectRef idx="0">
            <a:schemeClr val="accent5"/>
          </a:effectRef>
          <a:fontRef idx="minor">
            <a:schemeClr val="lt1"/>
          </a:fontRef>
        </dgm:style>
      </dgm:prSet>
      <dgm:spPr>
        <a:ln w="38100">
          <a:solidFill>
            <a:schemeClr val="tx1"/>
          </a:solidFill>
        </a:ln>
      </dgm:spPr>
      <dgm:t>
        <a:bodyPr/>
        <a:lstStyle/>
        <a:p>
          <a:r>
            <a:rPr lang="en-US" b="1">
              <a:solidFill>
                <a:schemeClr val="tx1"/>
              </a:solidFill>
            </a:rPr>
            <a:t>Feasibility Studies</a:t>
          </a:r>
        </a:p>
      </dgm:t>
    </dgm:pt>
    <dgm:pt modelId="{5741C902-E7CD-4414-8D19-436C5B6F4361}" type="parTrans" cxnId="{BB401EA8-64F6-4222-A2BA-AD841B8144BE}">
      <dgm:prSet/>
      <dgm:spPr/>
      <dgm:t>
        <a:bodyPr/>
        <a:lstStyle/>
        <a:p>
          <a:endParaRPr lang="en-US"/>
        </a:p>
      </dgm:t>
    </dgm:pt>
    <dgm:pt modelId="{0626EC31-98CD-4E4C-A53B-E957CBAAEAB9}" type="sibTrans" cxnId="{BB401EA8-64F6-4222-A2BA-AD841B8144BE}">
      <dgm:prSet/>
      <dgm:spPr/>
      <dgm:t>
        <a:bodyPr/>
        <a:lstStyle/>
        <a:p>
          <a:endParaRPr lang="en-US"/>
        </a:p>
      </dgm:t>
    </dgm:pt>
    <dgm:pt modelId="{15C37EA2-9D33-44EB-93C2-B05B971F643E}" type="pres">
      <dgm:prSet presAssocID="{61A225F1-B3B5-462F-94D3-A21C5A6E52BC}" presName="Name0" presStyleCnt="0">
        <dgm:presLayoutVars>
          <dgm:dir/>
          <dgm:animLvl val="lvl"/>
          <dgm:resizeHandles val="exact"/>
        </dgm:presLayoutVars>
      </dgm:prSet>
      <dgm:spPr/>
    </dgm:pt>
    <dgm:pt modelId="{5E7DFB1F-C7D9-4B3C-82A5-147A4239A351}" type="pres">
      <dgm:prSet presAssocID="{DA12A481-4996-47B7-8E89-7FF4845E0AAF}" presName="parTxOnly" presStyleLbl="node1" presStyleIdx="0" presStyleCnt="5">
        <dgm:presLayoutVars>
          <dgm:chMax val="0"/>
          <dgm:chPref val="0"/>
          <dgm:bulletEnabled val="1"/>
        </dgm:presLayoutVars>
      </dgm:prSet>
      <dgm:spPr/>
    </dgm:pt>
    <dgm:pt modelId="{12897306-167C-4F35-8E3B-5004D9159992}" type="pres">
      <dgm:prSet presAssocID="{AB3FCC28-A8ED-47C6-8E77-13E41C678372}" presName="parTxOnlySpace" presStyleCnt="0"/>
      <dgm:spPr/>
    </dgm:pt>
    <dgm:pt modelId="{0C9670B0-2DFF-418C-8990-227F79BA88BC}" type="pres">
      <dgm:prSet presAssocID="{CE9370A8-5405-451C-BB5E-224968753C42}" presName="parTxOnly" presStyleLbl="node1" presStyleIdx="1" presStyleCnt="5">
        <dgm:presLayoutVars>
          <dgm:chMax val="0"/>
          <dgm:chPref val="0"/>
          <dgm:bulletEnabled val="1"/>
        </dgm:presLayoutVars>
      </dgm:prSet>
      <dgm:spPr/>
    </dgm:pt>
    <dgm:pt modelId="{2E59C874-E04E-48F7-99E6-A4D6D0126B5F}" type="pres">
      <dgm:prSet presAssocID="{55595004-F747-400A-A501-E43718AF5A6E}" presName="parTxOnlySpace" presStyleCnt="0"/>
      <dgm:spPr/>
    </dgm:pt>
    <dgm:pt modelId="{86D85F9A-805F-44FD-B409-827BB487865E}" type="pres">
      <dgm:prSet presAssocID="{338F5255-D0A3-44BA-ABEA-CE253E25DDE4}" presName="parTxOnly" presStyleLbl="node1" presStyleIdx="2" presStyleCnt="5">
        <dgm:presLayoutVars>
          <dgm:chMax val="0"/>
          <dgm:chPref val="0"/>
          <dgm:bulletEnabled val="1"/>
        </dgm:presLayoutVars>
      </dgm:prSet>
      <dgm:spPr/>
    </dgm:pt>
    <dgm:pt modelId="{E24CFEEE-E84A-4228-B757-753F778C4BC9}" type="pres">
      <dgm:prSet presAssocID="{0626EC31-98CD-4E4C-A53B-E957CBAAEAB9}" presName="parTxOnlySpace" presStyleCnt="0"/>
      <dgm:spPr/>
    </dgm:pt>
    <dgm:pt modelId="{E8961399-4AA7-4985-9AC9-234F3056C870}" type="pres">
      <dgm:prSet presAssocID="{513402C1-D92B-4350-8778-E88944B5F5C4}" presName="parTxOnly" presStyleLbl="node1" presStyleIdx="3" presStyleCnt="5">
        <dgm:presLayoutVars>
          <dgm:chMax val="0"/>
          <dgm:chPref val="0"/>
          <dgm:bulletEnabled val="1"/>
        </dgm:presLayoutVars>
      </dgm:prSet>
      <dgm:spPr/>
    </dgm:pt>
    <dgm:pt modelId="{F9F3A02F-DCDD-40C0-A191-14A59EE45A97}" type="pres">
      <dgm:prSet presAssocID="{F2E75485-332D-4946-A5E1-15F60651368D}" presName="parTxOnlySpace" presStyleCnt="0"/>
      <dgm:spPr/>
    </dgm:pt>
    <dgm:pt modelId="{A68BBCED-C4A6-4652-A58D-B1298204D0A7}" type="pres">
      <dgm:prSet presAssocID="{FB346CEA-BB35-4C6A-B208-0785142C099E}" presName="parTxOnly" presStyleLbl="node1" presStyleIdx="4" presStyleCnt="5">
        <dgm:presLayoutVars>
          <dgm:chMax val="0"/>
          <dgm:chPref val="0"/>
          <dgm:bulletEnabled val="1"/>
        </dgm:presLayoutVars>
      </dgm:prSet>
      <dgm:spPr/>
    </dgm:pt>
  </dgm:ptLst>
  <dgm:cxnLst>
    <dgm:cxn modelId="{C93E9F35-2CB6-48F5-98D3-8E59530C960C}" type="presOf" srcId="{513402C1-D92B-4350-8778-E88944B5F5C4}" destId="{E8961399-4AA7-4985-9AC9-234F3056C870}" srcOrd="0" destOrd="0" presId="urn:microsoft.com/office/officeart/2005/8/layout/chevron1"/>
    <dgm:cxn modelId="{148FB25D-7D65-4B5F-9555-53C6649ACAAD}" type="presOf" srcId="{FB346CEA-BB35-4C6A-B208-0785142C099E}" destId="{A68BBCED-C4A6-4652-A58D-B1298204D0A7}" srcOrd="0" destOrd="0" presId="urn:microsoft.com/office/officeart/2005/8/layout/chevron1"/>
    <dgm:cxn modelId="{9F62EB5F-C407-4F24-B070-4B416926C048}" srcId="{61A225F1-B3B5-462F-94D3-A21C5A6E52BC}" destId="{513402C1-D92B-4350-8778-E88944B5F5C4}" srcOrd="3" destOrd="0" parTransId="{1EE6CC1F-7CDF-4746-BB25-A6EBD783E57D}" sibTransId="{F2E75485-332D-4946-A5E1-15F60651368D}"/>
    <dgm:cxn modelId="{59F8EB4D-B03D-4471-B4F4-CAF94A543D30}" type="presOf" srcId="{338F5255-D0A3-44BA-ABEA-CE253E25DDE4}" destId="{86D85F9A-805F-44FD-B409-827BB487865E}" srcOrd="0" destOrd="0" presId="urn:microsoft.com/office/officeart/2005/8/layout/chevron1"/>
    <dgm:cxn modelId="{DA901A7C-8E45-4360-AB1E-DBDC8DA219C4}" type="presOf" srcId="{DA12A481-4996-47B7-8E89-7FF4845E0AAF}" destId="{5E7DFB1F-C7D9-4B3C-82A5-147A4239A351}" srcOrd="0" destOrd="0" presId="urn:microsoft.com/office/officeart/2005/8/layout/chevron1"/>
    <dgm:cxn modelId="{67824591-B9FA-4570-BB65-0AF89916D5EE}" type="presOf" srcId="{CE9370A8-5405-451C-BB5E-224968753C42}" destId="{0C9670B0-2DFF-418C-8990-227F79BA88BC}" srcOrd="0" destOrd="0" presId="urn:microsoft.com/office/officeart/2005/8/layout/chevron1"/>
    <dgm:cxn modelId="{1635C89C-493F-4AB2-B898-4A026D1C3D5C}" type="presOf" srcId="{61A225F1-B3B5-462F-94D3-A21C5A6E52BC}" destId="{15C37EA2-9D33-44EB-93C2-B05B971F643E}" srcOrd="0" destOrd="0" presId="urn:microsoft.com/office/officeart/2005/8/layout/chevron1"/>
    <dgm:cxn modelId="{0A5C4B9E-9D54-44E1-8424-F997ABC50A32}" srcId="{61A225F1-B3B5-462F-94D3-A21C5A6E52BC}" destId="{DA12A481-4996-47B7-8E89-7FF4845E0AAF}" srcOrd="0" destOrd="0" parTransId="{058E3992-C3FF-43D4-80CC-274A13A28CD0}" sibTransId="{AB3FCC28-A8ED-47C6-8E77-13E41C678372}"/>
    <dgm:cxn modelId="{BB401EA8-64F6-4222-A2BA-AD841B8144BE}" srcId="{61A225F1-B3B5-462F-94D3-A21C5A6E52BC}" destId="{338F5255-D0A3-44BA-ABEA-CE253E25DDE4}" srcOrd="2" destOrd="0" parTransId="{5741C902-E7CD-4414-8D19-436C5B6F4361}" sibTransId="{0626EC31-98CD-4E4C-A53B-E957CBAAEAB9}"/>
    <dgm:cxn modelId="{691D76E0-69F1-4E27-9AFF-58A3F8C70CEA}" srcId="{61A225F1-B3B5-462F-94D3-A21C5A6E52BC}" destId="{FB346CEA-BB35-4C6A-B208-0785142C099E}" srcOrd="4" destOrd="0" parTransId="{5EBAC905-5AB3-4E9F-97BA-9C6F12A6ACBD}" sibTransId="{DA6DBC86-C1EA-4351-98B1-17DE8826C10B}"/>
    <dgm:cxn modelId="{0D86C4F9-8F75-46E9-BA29-6A16F8CB93A7}" srcId="{61A225F1-B3B5-462F-94D3-A21C5A6E52BC}" destId="{CE9370A8-5405-451C-BB5E-224968753C42}" srcOrd="1" destOrd="0" parTransId="{E8A99E65-CA80-43D5-9525-6086CA1DD271}" sibTransId="{55595004-F747-400A-A501-E43718AF5A6E}"/>
    <dgm:cxn modelId="{B5675867-9D02-4122-B8A1-5D55255B48F7}" type="presParOf" srcId="{15C37EA2-9D33-44EB-93C2-B05B971F643E}" destId="{5E7DFB1F-C7D9-4B3C-82A5-147A4239A351}" srcOrd="0" destOrd="0" presId="urn:microsoft.com/office/officeart/2005/8/layout/chevron1"/>
    <dgm:cxn modelId="{D4070BFD-3686-4691-9C98-E18D49FE98DB}" type="presParOf" srcId="{15C37EA2-9D33-44EB-93C2-B05B971F643E}" destId="{12897306-167C-4F35-8E3B-5004D9159992}" srcOrd="1" destOrd="0" presId="urn:microsoft.com/office/officeart/2005/8/layout/chevron1"/>
    <dgm:cxn modelId="{C3EAE9C3-6C02-4C1C-8618-8ABB8BF5FEBB}" type="presParOf" srcId="{15C37EA2-9D33-44EB-93C2-B05B971F643E}" destId="{0C9670B0-2DFF-418C-8990-227F79BA88BC}" srcOrd="2" destOrd="0" presId="urn:microsoft.com/office/officeart/2005/8/layout/chevron1"/>
    <dgm:cxn modelId="{F2629F1A-AE6D-4E9F-AF64-94E2A0029158}" type="presParOf" srcId="{15C37EA2-9D33-44EB-93C2-B05B971F643E}" destId="{2E59C874-E04E-48F7-99E6-A4D6D0126B5F}" srcOrd="3" destOrd="0" presId="urn:microsoft.com/office/officeart/2005/8/layout/chevron1"/>
    <dgm:cxn modelId="{C21EEC49-406D-4D7E-AF7D-AB76E63CE62D}" type="presParOf" srcId="{15C37EA2-9D33-44EB-93C2-B05B971F643E}" destId="{86D85F9A-805F-44FD-B409-827BB487865E}" srcOrd="4" destOrd="0" presId="urn:microsoft.com/office/officeart/2005/8/layout/chevron1"/>
    <dgm:cxn modelId="{F8BCFC68-7624-4791-8D9F-595C462C7A0C}" type="presParOf" srcId="{15C37EA2-9D33-44EB-93C2-B05B971F643E}" destId="{E24CFEEE-E84A-4228-B757-753F778C4BC9}" srcOrd="5" destOrd="0" presId="urn:microsoft.com/office/officeart/2005/8/layout/chevron1"/>
    <dgm:cxn modelId="{9234DBD2-62BB-4865-8419-795C1B929FCC}" type="presParOf" srcId="{15C37EA2-9D33-44EB-93C2-B05B971F643E}" destId="{E8961399-4AA7-4985-9AC9-234F3056C870}" srcOrd="6" destOrd="0" presId="urn:microsoft.com/office/officeart/2005/8/layout/chevron1"/>
    <dgm:cxn modelId="{6DF34852-657F-4EE7-BA84-7F82CD1C523D}" type="presParOf" srcId="{15C37EA2-9D33-44EB-93C2-B05B971F643E}" destId="{F9F3A02F-DCDD-40C0-A191-14A59EE45A97}" srcOrd="7" destOrd="0" presId="urn:microsoft.com/office/officeart/2005/8/layout/chevron1"/>
    <dgm:cxn modelId="{CF1DC74E-95DB-4117-84C9-FAE61A99DBBD}" type="presParOf" srcId="{15C37EA2-9D33-44EB-93C2-B05B971F643E}" destId="{A68BBCED-C4A6-4652-A58D-B1298204D0A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A225F1-B3B5-462F-94D3-A21C5A6E52BC}" type="doc">
      <dgm:prSet loTypeId="urn:microsoft.com/office/officeart/2005/8/layout/chevron1" loCatId="process" qsTypeId="urn:microsoft.com/office/officeart/2005/8/quickstyle/simple1" qsCatId="simple" csTypeId="urn:microsoft.com/office/officeart/2005/8/colors/accent1_2" csCatId="accent1" phldr="1"/>
      <dgm:spPr/>
    </dgm:pt>
    <dgm:pt modelId="{DA12A481-4996-47B7-8E89-7FF4845E0AA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Project Overview</a:t>
          </a:r>
        </a:p>
      </dgm:t>
    </dgm:pt>
    <dgm:pt modelId="{058E3992-C3FF-43D4-80CC-274A13A28CD0}" type="parTrans" cxnId="{0A5C4B9E-9D54-44E1-8424-F997ABC50A32}">
      <dgm:prSet/>
      <dgm:spPr/>
      <dgm:t>
        <a:bodyPr/>
        <a:lstStyle/>
        <a:p>
          <a:endParaRPr lang="en-US"/>
        </a:p>
      </dgm:t>
    </dgm:pt>
    <dgm:pt modelId="{AB3FCC28-A8ED-47C6-8E77-13E41C678372}" type="sibTrans" cxnId="{0A5C4B9E-9D54-44E1-8424-F997ABC50A32}">
      <dgm:prSet/>
      <dgm:spPr/>
      <dgm:t>
        <a:bodyPr/>
        <a:lstStyle/>
        <a:p>
          <a:endParaRPr lang="en-US"/>
        </a:p>
      </dgm:t>
    </dgm:pt>
    <dgm:pt modelId="{513402C1-D92B-4350-8778-E88944B5F5C4}">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Summary</a:t>
          </a:r>
        </a:p>
      </dgm:t>
    </dgm:pt>
    <dgm:pt modelId="{1EE6CC1F-7CDF-4746-BB25-A6EBD783E57D}" type="parTrans" cxnId="{9F62EB5F-C407-4F24-B070-4B416926C048}">
      <dgm:prSet/>
      <dgm:spPr/>
      <dgm:t>
        <a:bodyPr/>
        <a:lstStyle/>
        <a:p>
          <a:endParaRPr lang="en-US"/>
        </a:p>
      </dgm:t>
    </dgm:pt>
    <dgm:pt modelId="{F2E75485-332D-4946-A5E1-15F60651368D}" type="sibTrans" cxnId="{9F62EB5F-C407-4F24-B070-4B416926C048}">
      <dgm:prSet/>
      <dgm:spPr/>
      <dgm:t>
        <a:bodyPr/>
        <a:lstStyle/>
        <a:p>
          <a:endParaRPr lang="en-US"/>
        </a:p>
      </dgm:t>
    </dgm:pt>
    <dgm:pt modelId="{FB346CEA-BB35-4C6A-B208-0785142C099E}">
      <dgm:prSet phldrT="[Text]">
        <dgm:style>
          <a:lnRef idx="2">
            <a:schemeClr val="accent5">
              <a:shade val="50000"/>
            </a:schemeClr>
          </a:lnRef>
          <a:fillRef idx="1">
            <a:schemeClr val="accent5"/>
          </a:fillRef>
          <a:effectRef idx="0">
            <a:schemeClr val="accent5"/>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Backup Slides</a:t>
          </a:r>
        </a:p>
      </dgm:t>
    </dgm:pt>
    <dgm:pt modelId="{5EBAC905-5AB3-4E9F-97BA-9C6F12A6ACBD}" type="parTrans" cxnId="{691D76E0-69F1-4E27-9AFF-58A3F8C70CEA}">
      <dgm:prSet/>
      <dgm:spPr/>
      <dgm:t>
        <a:bodyPr/>
        <a:lstStyle/>
        <a:p>
          <a:endParaRPr lang="en-US"/>
        </a:p>
      </dgm:t>
    </dgm:pt>
    <dgm:pt modelId="{DA6DBC86-C1EA-4351-98B1-17DE8826C10B}" type="sibTrans" cxnId="{691D76E0-69F1-4E27-9AFF-58A3F8C70CEA}">
      <dgm:prSet/>
      <dgm:spPr/>
      <dgm:t>
        <a:bodyPr/>
        <a:lstStyle/>
        <a:p>
          <a:endParaRPr lang="en-US"/>
        </a:p>
      </dgm:t>
    </dgm:pt>
    <dgm:pt modelId="{CE9370A8-5405-451C-BB5E-224968753C42}">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bg1">
            <a:lumMod val="75000"/>
          </a:schemeClr>
        </a:solidFill>
        <a:ln w="38100">
          <a:solidFill>
            <a:schemeClr val="tx1"/>
          </a:solidFill>
        </a:ln>
      </dgm:spPr>
      <dgm:t>
        <a:bodyPr/>
        <a:lstStyle/>
        <a:p>
          <a:r>
            <a:rPr lang="en-US" b="1">
              <a:solidFill>
                <a:schemeClr val="tx1"/>
              </a:solidFill>
            </a:rPr>
            <a:t>Baseline Design</a:t>
          </a:r>
        </a:p>
      </dgm:t>
    </dgm:pt>
    <dgm:pt modelId="{E8A99E65-CA80-43D5-9525-6086CA1DD271}" type="parTrans" cxnId="{0D86C4F9-8F75-46E9-BA29-6A16F8CB93A7}">
      <dgm:prSet/>
      <dgm:spPr/>
      <dgm:t>
        <a:bodyPr/>
        <a:lstStyle/>
        <a:p>
          <a:endParaRPr lang="en-US"/>
        </a:p>
      </dgm:t>
    </dgm:pt>
    <dgm:pt modelId="{55595004-F747-400A-A501-E43718AF5A6E}" type="sibTrans" cxnId="{0D86C4F9-8F75-46E9-BA29-6A16F8CB93A7}">
      <dgm:prSet/>
      <dgm:spPr/>
      <dgm:t>
        <a:bodyPr/>
        <a:lstStyle/>
        <a:p>
          <a:endParaRPr lang="en-US"/>
        </a:p>
      </dgm:t>
    </dgm:pt>
    <dgm:pt modelId="{338F5255-D0A3-44BA-ABEA-CE253E25DDE4}">
      <dgm:prSet phldrT="[Text]">
        <dgm:style>
          <a:lnRef idx="2">
            <a:schemeClr val="accent5">
              <a:shade val="50000"/>
            </a:schemeClr>
          </a:lnRef>
          <a:fillRef idx="1">
            <a:schemeClr val="accent5"/>
          </a:fillRef>
          <a:effectRef idx="0">
            <a:schemeClr val="accent5"/>
          </a:effectRef>
          <a:fontRef idx="minor">
            <a:schemeClr val="lt1"/>
          </a:fontRef>
        </dgm:style>
      </dgm:prSet>
      <dgm:spPr>
        <a:ln w="38100">
          <a:solidFill>
            <a:schemeClr val="tx1"/>
          </a:solidFill>
        </a:ln>
      </dgm:spPr>
      <dgm:t>
        <a:bodyPr/>
        <a:lstStyle/>
        <a:p>
          <a:r>
            <a:rPr lang="en-US" b="1">
              <a:solidFill>
                <a:schemeClr val="tx1"/>
              </a:solidFill>
            </a:rPr>
            <a:t>Feasibility Studies</a:t>
          </a:r>
        </a:p>
      </dgm:t>
    </dgm:pt>
    <dgm:pt modelId="{5741C902-E7CD-4414-8D19-436C5B6F4361}" type="parTrans" cxnId="{BB401EA8-64F6-4222-A2BA-AD841B8144BE}">
      <dgm:prSet/>
      <dgm:spPr/>
      <dgm:t>
        <a:bodyPr/>
        <a:lstStyle/>
        <a:p>
          <a:endParaRPr lang="en-US"/>
        </a:p>
      </dgm:t>
    </dgm:pt>
    <dgm:pt modelId="{0626EC31-98CD-4E4C-A53B-E957CBAAEAB9}" type="sibTrans" cxnId="{BB401EA8-64F6-4222-A2BA-AD841B8144BE}">
      <dgm:prSet/>
      <dgm:spPr/>
      <dgm:t>
        <a:bodyPr/>
        <a:lstStyle/>
        <a:p>
          <a:endParaRPr lang="en-US"/>
        </a:p>
      </dgm:t>
    </dgm:pt>
    <dgm:pt modelId="{15C37EA2-9D33-44EB-93C2-B05B971F643E}" type="pres">
      <dgm:prSet presAssocID="{61A225F1-B3B5-462F-94D3-A21C5A6E52BC}" presName="Name0" presStyleCnt="0">
        <dgm:presLayoutVars>
          <dgm:dir/>
          <dgm:animLvl val="lvl"/>
          <dgm:resizeHandles val="exact"/>
        </dgm:presLayoutVars>
      </dgm:prSet>
      <dgm:spPr/>
    </dgm:pt>
    <dgm:pt modelId="{5E7DFB1F-C7D9-4B3C-82A5-147A4239A351}" type="pres">
      <dgm:prSet presAssocID="{DA12A481-4996-47B7-8E89-7FF4845E0AAF}" presName="parTxOnly" presStyleLbl="node1" presStyleIdx="0" presStyleCnt="5">
        <dgm:presLayoutVars>
          <dgm:chMax val="0"/>
          <dgm:chPref val="0"/>
          <dgm:bulletEnabled val="1"/>
        </dgm:presLayoutVars>
      </dgm:prSet>
      <dgm:spPr/>
    </dgm:pt>
    <dgm:pt modelId="{12897306-167C-4F35-8E3B-5004D9159992}" type="pres">
      <dgm:prSet presAssocID="{AB3FCC28-A8ED-47C6-8E77-13E41C678372}" presName="parTxOnlySpace" presStyleCnt="0"/>
      <dgm:spPr/>
    </dgm:pt>
    <dgm:pt modelId="{0C9670B0-2DFF-418C-8990-227F79BA88BC}" type="pres">
      <dgm:prSet presAssocID="{CE9370A8-5405-451C-BB5E-224968753C42}" presName="parTxOnly" presStyleLbl="node1" presStyleIdx="1" presStyleCnt="5">
        <dgm:presLayoutVars>
          <dgm:chMax val="0"/>
          <dgm:chPref val="0"/>
          <dgm:bulletEnabled val="1"/>
        </dgm:presLayoutVars>
      </dgm:prSet>
      <dgm:spPr/>
    </dgm:pt>
    <dgm:pt modelId="{2E59C874-E04E-48F7-99E6-A4D6D0126B5F}" type="pres">
      <dgm:prSet presAssocID="{55595004-F747-400A-A501-E43718AF5A6E}" presName="parTxOnlySpace" presStyleCnt="0"/>
      <dgm:spPr/>
    </dgm:pt>
    <dgm:pt modelId="{86D85F9A-805F-44FD-B409-827BB487865E}" type="pres">
      <dgm:prSet presAssocID="{338F5255-D0A3-44BA-ABEA-CE253E25DDE4}" presName="parTxOnly" presStyleLbl="node1" presStyleIdx="2" presStyleCnt="5">
        <dgm:presLayoutVars>
          <dgm:chMax val="0"/>
          <dgm:chPref val="0"/>
          <dgm:bulletEnabled val="1"/>
        </dgm:presLayoutVars>
      </dgm:prSet>
      <dgm:spPr/>
    </dgm:pt>
    <dgm:pt modelId="{E24CFEEE-E84A-4228-B757-753F778C4BC9}" type="pres">
      <dgm:prSet presAssocID="{0626EC31-98CD-4E4C-A53B-E957CBAAEAB9}" presName="parTxOnlySpace" presStyleCnt="0"/>
      <dgm:spPr/>
    </dgm:pt>
    <dgm:pt modelId="{E8961399-4AA7-4985-9AC9-234F3056C870}" type="pres">
      <dgm:prSet presAssocID="{513402C1-D92B-4350-8778-E88944B5F5C4}" presName="parTxOnly" presStyleLbl="node1" presStyleIdx="3" presStyleCnt="5">
        <dgm:presLayoutVars>
          <dgm:chMax val="0"/>
          <dgm:chPref val="0"/>
          <dgm:bulletEnabled val="1"/>
        </dgm:presLayoutVars>
      </dgm:prSet>
      <dgm:spPr/>
    </dgm:pt>
    <dgm:pt modelId="{F9F3A02F-DCDD-40C0-A191-14A59EE45A97}" type="pres">
      <dgm:prSet presAssocID="{F2E75485-332D-4946-A5E1-15F60651368D}" presName="parTxOnlySpace" presStyleCnt="0"/>
      <dgm:spPr/>
    </dgm:pt>
    <dgm:pt modelId="{A68BBCED-C4A6-4652-A58D-B1298204D0A7}" type="pres">
      <dgm:prSet presAssocID="{FB346CEA-BB35-4C6A-B208-0785142C099E}" presName="parTxOnly" presStyleLbl="node1" presStyleIdx="4" presStyleCnt="5">
        <dgm:presLayoutVars>
          <dgm:chMax val="0"/>
          <dgm:chPref val="0"/>
          <dgm:bulletEnabled val="1"/>
        </dgm:presLayoutVars>
      </dgm:prSet>
      <dgm:spPr/>
    </dgm:pt>
  </dgm:ptLst>
  <dgm:cxnLst>
    <dgm:cxn modelId="{C93E9F35-2CB6-48F5-98D3-8E59530C960C}" type="presOf" srcId="{513402C1-D92B-4350-8778-E88944B5F5C4}" destId="{E8961399-4AA7-4985-9AC9-234F3056C870}" srcOrd="0" destOrd="0" presId="urn:microsoft.com/office/officeart/2005/8/layout/chevron1"/>
    <dgm:cxn modelId="{148FB25D-7D65-4B5F-9555-53C6649ACAAD}" type="presOf" srcId="{FB346CEA-BB35-4C6A-B208-0785142C099E}" destId="{A68BBCED-C4A6-4652-A58D-B1298204D0A7}" srcOrd="0" destOrd="0" presId="urn:microsoft.com/office/officeart/2005/8/layout/chevron1"/>
    <dgm:cxn modelId="{9F62EB5F-C407-4F24-B070-4B416926C048}" srcId="{61A225F1-B3B5-462F-94D3-A21C5A6E52BC}" destId="{513402C1-D92B-4350-8778-E88944B5F5C4}" srcOrd="3" destOrd="0" parTransId="{1EE6CC1F-7CDF-4746-BB25-A6EBD783E57D}" sibTransId="{F2E75485-332D-4946-A5E1-15F60651368D}"/>
    <dgm:cxn modelId="{59F8EB4D-B03D-4471-B4F4-CAF94A543D30}" type="presOf" srcId="{338F5255-D0A3-44BA-ABEA-CE253E25DDE4}" destId="{86D85F9A-805F-44FD-B409-827BB487865E}" srcOrd="0" destOrd="0" presId="urn:microsoft.com/office/officeart/2005/8/layout/chevron1"/>
    <dgm:cxn modelId="{DA901A7C-8E45-4360-AB1E-DBDC8DA219C4}" type="presOf" srcId="{DA12A481-4996-47B7-8E89-7FF4845E0AAF}" destId="{5E7DFB1F-C7D9-4B3C-82A5-147A4239A351}" srcOrd="0" destOrd="0" presId="urn:microsoft.com/office/officeart/2005/8/layout/chevron1"/>
    <dgm:cxn modelId="{67824591-B9FA-4570-BB65-0AF89916D5EE}" type="presOf" srcId="{CE9370A8-5405-451C-BB5E-224968753C42}" destId="{0C9670B0-2DFF-418C-8990-227F79BA88BC}" srcOrd="0" destOrd="0" presId="urn:microsoft.com/office/officeart/2005/8/layout/chevron1"/>
    <dgm:cxn modelId="{1635C89C-493F-4AB2-B898-4A026D1C3D5C}" type="presOf" srcId="{61A225F1-B3B5-462F-94D3-A21C5A6E52BC}" destId="{15C37EA2-9D33-44EB-93C2-B05B971F643E}" srcOrd="0" destOrd="0" presId="urn:microsoft.com/office/officeart/2005/8/layout/chevron1"/>
    <dgm:cxn modelId="{0A5C4B9E-9D54-44E1-8424-F997ABC50A32}" srcId="{61A225F1-B3B5-462F-94D3-A21C5A6E52BC}" destId="{DA12A481-4996-47B7-8E89-7FF4845E0AAF}" srcOrd="0" destOrd="0" parTransId="{058E3992-C3FF-43D4-80CC-274A13A28CD0}" sibTransId="{AB3FCC28-A8ED-47C6-8E77-13E41C678372}"/>
    <dgm:cxn modelId="{BB401EA8-64F6-4222-A2BA-AD841B8144BE}" srcId="{61A225F1-B3B5-462F-94D3-A21C5A6E52BC}" destId="{338F5255-D0A3-44BA-ABEA-CE253E25DDE4}" srcOrd="2" destOrd="0" parTransId="{5741C902-E7CD-4414-8D19-436C5B6F4361}" sibTransId="{0626EC31-98CD-4E4C-A53B-E957CBAAEAB9}"/>
    <dgm:cxn modelId="{691D76E0-69F1-4E27-9AFF-58A3F8C70CEA}" srcId="{61A225F1-B3B5-462F-94D3-A21C5A6E52BC}" destId="{FB346CEA-BB35-4C6A-B208-0785142C099E}" srcOrd="4" destOrd="0" parTransId="{5EBAC905-5AB3-4E9F-97BA-9C6F12A6ACBD}" sibTransId="{DA6DBC86-C1EA-4351-98B1-17DE8826C10B}"/>
    <dgm:cxn modelId="{0D86C4F9-8F75-46E9-BA29-6A16F8CB93A7}" srcId="{61A225F1-B3B5-462F-94D3-A21C5A6E52BC}" destId="{CE9370A8-5405-451C-BB5E-224968753C42}" srcOrd="1" destOrd="0" parTransId="{E8A99E65-CA80-43D5-9525-6086CA1DD271}" sibTransId="{55595004-F747-400A-A501-E43718AF5A6E}"/>
    <dgm:cxn modelId="{B5675867-9D02-4122-B8A1-5D55255B48F7}" type="presParOf" srcId="{15C37EA2-9D33-44EB-93C2-B05B971F643E}" destId="{5E7DFB1F-C7D9-4B3C-82A5-147A4239A351}" srcOrd="0" destOrd="0" presId="urn:microsoft.com/office/officeart/2005/8/layout/chevron1"/>
    <dgm:cxn modelId="{D4070BFD-3686-4691-9C98-E18D49FE98DB}" type="presParOf" srcId="{15C37EA2-9D33-44EB-93C2-B05B971F643E}" destId="{12897306-167C-4F35-8E3B-5004D9159992}" srcOrd="1" destOrd="0" presId="urn:microsoft.com/office/officeart/2005/8/layout/chevron1"/>
    <dgm:cxn modelId="{C3EAE9C3-6C02-4C1C-8618-8ABB8BF5FEBB}" type="presParOf" srcId="{15C37EA2-9D33-44EB-93C2-B05B971F643E}" destId="{0C9670B0-2DFF-418C-8990-227F79BA88BC}" srcOrd="2" destOrd="0" presId="urn:microsoft.com/office/officeart/2005/8/layout/chevron1"/>
    <dgm:cxn modelId="{F2629F1A-AE6D-4E9F-AF64-94E2A0029158}" type="presParOf" srcId="{15C37EA2-9D33-44EB-93C2-B05B971F643E}" destId="{2E59C874-E04E-48F7-99E6-A4D6D0126B5F}" srcOrd="3" destOrd="0" presId="urn:microsoft.com/office/officeart/2005/8/layout/chevron1"/>
    <dgm:cxn modelId="{C21EEC49-406D-4D7E-AF7D-AB76E63CE62D}" type="presParOf" srcId="{15C37EA2-9D33-44EB-93C2-B05B971F643E}" destId="{86D85F9A-805F-44FD-B409-827BB487865E}" srcOrd="4" destOrd="0" presId="urn:microsoft.com/office/officeart/2005/8/layout/chevron1"/>
    <dgm:cxn modelId="{F8BCFC68-7624-4791-8D9F-595C462C7A0C}" type="presParOf" srcId="{15C37EA2-9D33-44EB-93C2-B05B971F643E}" destId="{E24CFEEE-E84A-4228-B757-753F778C4BC9}" srcOrd="5" destOrd="0" presId="urn:microsoft.com/office/officeart/2005/8/layout/chevron1"/>
    <dgm:cxn modelId="{9234DBD2-62BB-4865-8419-795C1B929FCC}" type="presParOf" srcId="{15C37EA2-9D33-44EB-93C2-B05B971F643E}" destId="{E8961399-4AA7-4985-9AC9-234F3056C870}" srcOrd="6" destOrd="0" presId="urn:microsoft.com/office/officeart/2005/8/layout/chevron1"/>
    <dgm:cxn modelId="{6DF34852-657F-4EE7-BA84-7F82CD1C523D}" type="presParOf" srcId="{15C37EA2-9D33-44EB-93C2-B05B971F643E}" destId="{F9F3A02F-DCDD-40C0-A191-14A59EE45A97}" srcOrd="7" destOrd="0" presId="urn:microsoft.com/office/officeart/2005/8/layout/chevron1"/>
    <dgm:cxn modelId="{CF1DC74E-95DB-4117-84C9-FAE61A99DBBD}" type="presParOf" srcId="{15C37EA2-9D33-44EB-93C2-B05B971F643E}" destId="{A68BBCED-C4A6-4652-A58D-B1298204D0A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DFB1F-C7D9-4B3C-82A5-147A4239A351}">
      <dsp:nvSpPr>
        <dsp:cNvPr id="0" name=""/>
        <dsp:cNvSpPr/>
      </dsp:nvSpPr>
      <dsp:spPr>
        <a:xfrm>
          <a:off x="665" y="171101"/>
          <a:ext cx="1328506" cy="539655"/>
        </a:xfrm>
        <a:prstGeom prst="chevron">
          <a:avLst/>
        </a:prstGeom>
        <a:solidFill>
          <a:schemeClr val="accent5"/>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Project Purpose and Objectives</a:t>
          </a:r>
        </a:p>
      </dsp:txBody>
      <dsp:txXfrm>
        <a:off x="270493" y="171101"/>
        <a:ext cx="788851" cy="539655"/>
      </dsp:txXfrm>
    </dsp:sp>
    <dsp:sp modelId="{0C9670B0-2DFF-418C-8990-227F79BA88BC}">
      <dsp:nvSpPr>
        <dsp:cNvPr id="0" name=""/>
        <dsp:cNvSpPr/>
      </dsp:nvSpPr>
      <dsp:spPr>
        <a:xfrm>
          <a:off x="1196321" y="171101"/>
          <a:ext cx="1328506"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Design Solutions</a:t>
          </a:r>
        </a:p>
      </dsp:txBody>
      <dsp:txXfrm>
        <a:off x="1466149" y="171101"/>
        <a:ext cx="788851" cy="539655"/>
      </dsp:txXfrm>
    </dsp:sp>
    <dsp:sp modelId="{86D85F9A-805F-44FD-B409-827BB487865E}">
      <dsp:nvSpPr>
        <dsp:cNvPr id="0" name=""/>
        <dsp:cNvSpPr/>
      </dsp:nvSpPr>
      <dsp:spPr>
        <a:xfrm>
          <a:off x="2391977" y="171101"/>
          <a:ext cx="1328506"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Critical Project Elements</a:t>
          </a:r>
        </a:p>
      </dsp:txBody>
      <dsp:txXfrm>
        <a:off x="2661805" y="171101"/>
        <a:ext cx="788851" cy="539655"/>
      </dsp:txXfrm>
    </dsp:sp>
    <dsp:sp modelId="{E8961399-4AA7-4985-9AC9-234F3056C870}">
      <dsp:nvSpPr>
        <dsp:cNvPr id="0" name=""/>
        <dsp:cNvSpPr/>
      </dsp:nvSpPr>
      <dsp:spPr>
        <a:xfrm>
          <a:off x="3587633" y="171101"/>
          <a:ext cx="1451393"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Design Requirements and their Satisfaction</a:t>
          </a:r>
        </a:p>
      </dsp:txBody>
      <dsp:txXfrm>
        <a:off x="3857461" y="171101"/>
        <a:ext cx="911738" cy="539655"/>
      </dsp:txXfrm>
    </dsp:sp>
    <dsp:sp modelId="{A68BBCED-C4A6-4652-A58D-B1298204D0A7}">
      <dsp:nvSpPr>
        <dsp:cNvPr id="0" name=""/>
        <dsp:cNvSpPr/>
      </dsp:nvSpPr>
      <dsp:spPr>
        <a:xfrm>
          <a:off x="4906176" y="171101"/>
          <a:ext cx="1328506"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Project Risks</a:t>
          </a:r>
        </a:p>
      </dsp:txBody>
      <dsp:txXfrm>
        <a:off x="5176004" y="171101"/>
        <a:ext cx="788851" cy="539655"/>
      </dsp:txXfrm>
    </dsp:sp>
    <dsp:sp modelId="{6EB2390A-EE51-4AA6-86C3-0BE12356D8A3}">
      <dsp:nvSpPr>
        <dsp:cNvPr id="0" name=""/>
        <dsp:cNvSpPr/>
      </dsp:nvSpPr>
      <dsp:spPr>
        <a:xfrm>
          <a:off x="6101832" y="171101"/>
          <a:ext cx="1328506"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Verification and Validation</a:t>
          </a:r>
        </a:p>
      </dsp:txBody>
      <dsp:txXfrm>
        <a:off x="6371660" y="171101"/>
        <a:ext cx="788851" cy="539655"/>
      </dsp:txXfrm>
    </dsp:sp>
    <dsp:sp modelId="{69C6DCEF-201B-4EDA-B7B3-CD7AF390294A}">
      <dsp:nvSpPr>
        <dsp:cNvPr id="0" name=""/>
        <dsp:cNvSpPr/>
      </dsp:nvSpPr>
      <dsp:spPr>
        <a:xfrm>
          <a:off x="7297487" y="171101"/>
          <a:ext cx="1328506"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Project Planning</a:t>
          </a:r>
        </a:p>
      </dsp:txBody>
      <dsp:txXfrm>
        <a:off x="7567315" y="171101"/>
        <a:ext cx="788851" cy="539655"/>
      </dsp:txXfrm>
    </dsp:sp>
    <dsp:sp modelId="{1AFFA1F3-CDE8-467C-B103-6D159CCFC8D5}">
      <dsp:nvSpPr>
        <dsp:cNvPr id="0" name=""/>
        <dsp:cNvSpPr/>
      </dsp:nvSpPr>
      <dsp:spPr>
        <a:xfrm>
          <a:off x="8493143" y="171101"/>
          <a:ext cx="1328506" cy="53965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tx1"/>
              </a:solidFill>
            </a:rPr>
            <a:t>Backup Slides</a:t>
          </a:r>
        </a:p>
      </dsp:txBody>
      <dsp:txXfrm>
        <a:off x="8762971" y="171101"/>
        <a:ext cx="788851" cy="539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C5C7D-06DD-4A46-BA84-D3CF5C85D18D}">
      <dsp:nvSpPr>
        <dsp:cNvPr id="0" name=""/>
        <dsp:cNvSpPr/>
      </dsp:nvSpPr>
      <dsp:spPr>
        <a:xfrm>
          <a:off x="1431" y="774615"/>
          <a:ext cx="1744105" cy="697642"/>
        </a:xfrm>
        <a:prstGeom prst="chevron">
          <a:avLst/>
        </a:prstGeom>
        <a:solidFill>
          <a:srgbClr val="00B05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cs typeface="Arial"/>
            </a:rPr>
            <a:t>Serial Control</a:t>
          </a:r>
        </a:p>
      </dsp:txBody>
      <dsp:txXfrm>
        <a:off x="350252" y="774615"/>
        <a:ext cx="1046463" cy="697642"/>
      </dsp:txXfrm>
    </dsp:sp>
    <dsp:sp modelId="{7E95EC6C-3479-47AC-BB73-5F6228C5F0B3}">
      <dsp:nvSpPr>
        <dsp:cNvPr id="0" name=""/>
        <dsp:cNvSpPr/>
      </dsp:nvSpPr>
      <dsp:spPr>
        <a:xfrm>
          <a:off x="1571126" y="774615"/>
          <a:ext cx="1744105" cy="697642"/>
        </a:xfrm>
        <a:prstGeom prst="chevron">
          <a:avLst/>
        </a:prstGeom>
        <a:solidFill>
          <a:srgbClr val="FFFF0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cs typeface="Arial"/>
            </a:rPr>
            <a:t>Encoder Read-In</a:t>
          </a:r>
        </a:p>
      </dsp:txBody>
      <dsp:txXfrm>
        <a:off x="1919947" y="774615"/>
        <a:ext cx="1046463" cy="697642"/>
      </dsp:txXfrm>
    </dsp:sp>
    <dsp:sp modelId="{04A43F3B-52EC-4807-868B-D0D4A1ADD1BE}">
      <dsp:nvSpPr>
        <dsp:cNvPr id="0" name=""/>
        <dsp:cNvSpPr/>
      </dsp:nvSpPr>
      <dsp:spPr>
        <a:xfrm>
          <a:off x="3140821" y="774615"/>
          <a:ext cx="1744105" cy="697642"/>
        </a:xfrm>
        <a:prstGeom prst="chevron">
          <a:avLst/>
        </a:prstGeom>
        <a:solidFill>
          <a:srgbClr val="FF000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cs typeface="Arial" panose="020B0604020202020204"/>
            </a:rPr>
            <a:t>PID </a:t>
          </a:r>
          <a:r>
            <a:rPr lang="en-US" sz="1600" kern="1200" dirty="0">
              <a:solidFill>
                <a:schemeClr val="tx1"/>
              </a:solidFill>
              <a:cs typeface="Arial" panose="020B0604020202020204"/>
            </a:rPr>
            <a:t>Controller</a:t>
          </a:r>
          <a:endParaRPr lang="en-US" sz="1800" kern="1200" dirty="0">
            <a:solidFill>
              <a:schemeClr val="tx1"/>
            </a:solidFill>
            <a:cs typeface="Arial" panose="020B0604020202020204"/>
          </a:endParaRPr>
        </a:p>
      </dsp:txBody>
      <dsp:txXfrm>
        <a:off x="3489642" y="774615"/>
        <a:ext cx="1046463" cy="697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DFB1F-C7D9-4B3C-82A5-147A4239A351}">
      <dsp:nvSpPr>
        <dsp:cNvPr id="0" name=""/>
        <dsp:cNvSpPr/>
      </dsp:nvSpPr>
      <dsp:spPr>
        <a:xfrm>
          <a:off x="155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Project Overview</a:t>
          </a:r>
        </a:p>
      </dsp:txBody>
      <dsp:txXfrm>
        <a:off x="278694" y="129409"/>
        <a:ext cx="831413" cy="554275"/>
      </dsp:txXfrm>
    </dsp:sp>
    <dsp:sp modelId="{0C9670B0-2DFF-418C-8990-227F79BA88BC}">
      <dsp:nvSpPr>
        <dsp:cNvPr id="0" name=""/>
        <dsp:cNvSpPr/>
      </dsp:nvSpPr>
      <dsp:spPr>
        <a:xfrm>
          <a:off x="124867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Baseline Design</a:t>
          </a:r>
        </a:p>
      </dsp:txBody>
      <dsp:txXfrm>
        <a:off x="1525814" y="129409"/>
        <a:ext cx="831413" cy="554275"/>
      </dsp:txXfrm>
    </dsp:sp>
    <dsp:sp modelId="{86D85F9A-805F-44FD-B409-827BB487865E}">
      <dsp:nvSpPr>
        <dsp:cNvPr id="0" name=""/>
        <dsp:cNvSpPr/>
      </dsp:nvSpPr>
      <dsp:spPr>
        <a:xfrm>
          <a:off x="2495796" y="129409"/>
          <a:ext cx="1385688" cy="554275"/>
        </a:xfrm>
        <a:prstGeom prst="chevron">
          <a:avLst/>
        </a:prstGeom>
        <a:solidFill>
          <a:schemeClr val="accent5"/>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Feasibility Studies</a:t>
          </a:r>
        </a:p>
      </dsp:txBody>
      <dsp:txXfrm>
        <a:off x="2772934" y="129409"/>
        <a:ext cx="831413" cy="554275"/>
      </dsp:txXfrm>
    </dsp:sp>
    <dsp:sp modelId="{E8961399-4AA7-4985-9AC9-234F3056C870}">
      <dsp:nvSpPr>
        <dsp:cNvPr id="0" name=""/>
        <dsp:cNvSpPr/>
      </dsp:nvSpPr>
      <dsp:spPr>
        <a:xfrm>
          <a:off x="374291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Summary</a:t>
          </a:r>
        </a:p>
      </dsp:txBody>
      <dsp:txXfrm>
        <a:off x="4020054" y="129409"/>
        <a:ext cx="831413" cy="554275"/>
      </dsp:txXfrm>
    </dsp:sp>
    <dsp:sp modelId="{A68BBCED-C4A6-4652-A58D-B1298204D0A7}">
      <dsp:nvSpPr>
        <dsp:cNvPr id="0" name=""/>
        <dsp:cNvSpPr/>
      </dsp:nvSpPr>
      <dsp:spPr>
        <a:xfrm>
          <a:off x="499003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Backup Slides</a:t>
          </a:r>
        </a:p>
      </dsp:txBody>
      <dsp:txXfrm>
        <a:off x="5267174" y="129409"/>
        <a:ext cx="831413" cy="554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DFB1F-C7D9-4B3C-82A5-147A4239A351}">
      <dsp:nvSpPr>
        <dsp:cNvPr id="0" name=""/>
        <dsp:cNvSpPr/>
      </dsp:nvSpPr>
      <dsp:spPr>
        <a:xfrm>
          <a:off x="155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Project Overview</a:t>
          </a:r>
        </a:p>
      </dsp:txBody>
      <dsp:txXfrm>
        <a:off x="278694" y="129409"/>
        <a:ext cx="831413" cy="554275"/>
      </dsp:txXfrm>
    </dsp:sp>
    <dsp:sp modelId="{0C9670B0-2DFF-418C-8990-227F79BA88BC}">
      <dsp:nvSpPr>
        <dsp:cNvPr id="0" name=""/>
        <dsp:cNvSpPr/>
      </dsp:nvSpPr>
      <dsp:spPr>
        <a:xfrm>
          <a:off x="124867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Baseline Design</a:t>
          </a:r>
        </a:p>
      </dsp:txBody>
      <dsp:txXfrm>
        <a:off x="1525814" y="129409"/>
        <a:ext cx="831413" cy="554275"/>
      </dsp:txXfrm>
    </dsp:sp>
    <dsp:sp modelId="{86D85F9A-805F-44FD-B409-827BB487865E}">
      <dsp:nvSpPr>
        <dsp:cNvPr id="0" name=""/>
        <dsp:cNvSpPr/>
      </dsp:nvSpPr>
      <dsp:spPr>
        <a:xfrm>
          <a:off x="2495796" y="129409"/>
          <a:ext cx="1385688" cy="554275"/>
        </a:xfrm>
        <a:prstGeom prst="chevron">
          <a:avLst/>
        </a:prstGeom>
        <a:solidFill>
          <a:schemeClr val="accent5"/>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Feasibility Studies</a:t>
          </a:r>
        </a:p>
      </dsp:txBody>
      <dsp:txXfrm>
        <a:off x="2772934" y="129409"/>
        <a:ext cx="831413" cy="554275"/>
      </dsp:txXfrm>
    </dsp:sp>
    <dsp:sp modelId="{E8961399-4AA7-4985-9AC9-234F3056C870}">
      <dsp:nvSpPr>
        <dsp:cNvPr id="0" name=""/>
        <dsp:cNvSpPr/>
      </dsp:nvSpPr>
      <dsp:spPr>
        <a:xfrm>
          <a:off x="374291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Summary</a:t>
          </a:r>
        </a:p>
      </dsp:txBody>
      <dsp:txXfrm>
        <a:off x="4020054" y="129409"/>
        <a:ext cx="831413" cy="554275"/>
      </dsp:txXfrm>
    </dsp:sp>
    <dsp:sp modelId="{A68BBCED-C4A6-4652-A58D-B1298204D0A7}">
      <dsp:nvSpPr>
        <dsp:cNvPr id="0" name=""/>
        <dsp:cNvSpPr/>
      </dsp:nvSpPr>
      <dsp:spPr>
        <a:xfrm>
          <a:off x="499003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Backup Slides</a:t>
          </a:r>
        </a:p>
      </dsp:txBody>
      <dsp:txXfrm>
        <a:off x="5267174" y="129409"/>
        <a:ext cx="831413" cy="554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DFB1F-C7D9-4B3C-82A5-147A4239A351}">
      <dsp:nvSpPr>
        <dsp:cNvPr id="0" name=""/>
        <dsp:cNvSpPr/>
      </dsp:nvSpPr>
      <dsp:spPr>
        <a:xfrm>
          <a:off x="155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Project Overview</a:t>
          </a:r>
        </a:p>
      </dsp:txBody>
      <dsp:txXfrm>
        <a:off x="278694" y="129409"/>
        <a:ext cx="831413" cy="554275"/>
      </dsp:txXfrm>
    </dsp:sp>
    <dsp:sp modelId="{0C9670B0-2DFF-418C-8990-227F79BA88BC}">
      <dsp:nvSpPr>
        <dsp:cNvPr id="0" name=""/>
        <dsp:cNvSpPr/>
      </dsp:nvSpPr>
      <dsp:spPr>
        <a:xfrm>
          <a:off x="124867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Baseline Design</a:t>
          </a:r>
        </a:p>
      </dsp:txBody>
      <dsp:txXfrm>
        <a:off x="1525814" y="129409"/>
        <a:ext cx="831413" cy="554275"/>
      </dsp:txXfrm>
    </dsp:sp>
    <dsp:sp modelId="{86D85F9A-805F-44FD-B409-827BB487865E}">
      <dsp:nvSpPr>
        <dsp:cNvPr id="0" name=""/>
        <dsp:cNvSpPr/>
      </dsp:nvSpPr>
      <dsp:spPr>
        <a:xfrm>
          <a:off x="2495796" y="129409"/>
          <a:ext cx="1385688" cy="554275"/>
        </a:xfrm>
        <a:prstGeom prst="chevron">
          <a:avLst/>
        </a:prstGeom>
        <a:solidFill>
          <a:schemeClr val="accent5"/>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Feasibility Studies</a:t>
          </a:r>
        </a:p>
      </dsp:txBody>
      <dsp:txXfrm>
        <a:off x="2772934" y="129409"/>
        <a:ext cx="831413" cy="554275"/>
      </dsp:txXfrm>
    </dsp:sp>
    <dsp:sp modelId="{E8961399-4AA7-4985-9AC9-234F3056C870}">
      <dsp:nvSpPr>
        <dsp:cNvPr id="0" name=""/>
        <dsp:cNvSpPr/>
      </dsp:nvSpPr>
      <dsp:spPr>
        <a:xfrm>
          <a:off x="374291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Summary</a:t>
          </a:r>
        </a:p>
      </dsp:txBody>
      <dsp:txXfrm>
        <a:off x="4020054" y="129409"/>
        <a:ext cx="831413" cy="554275"/>
      </dsp:txXfrm>
    </dsp:sp>
    <dsp:sp modelId="{A68BBCED-C4A6-4652-A58D-B1298204D0A7}">
      <dsp:nvSpPr>
        <dsp:cNvPr id="0" name=""/>
        <dsp:cNvSpPr/>
      </dsp:nvSpPr>
      <dsp:spPr>
        <a:xfrm>
          <a:off x="4990036" y="129409"/>
          <a:ext cx="1385688" cy="554275"/>
        </a:xfrm>
        <a:prstGeom prst="chevron">
          <a:avLst/>
        </a:prstGeom>
        <a:solidFill>
          <a:schemeClr val="bg1">
            <a:lumMod val="75000"/>
          </a:schemeClr>
        </a:solidFill>
        <a:ln w="38100" cap="flat" cmpd="sng" algn="ctr">
          <a:solidFill>
            <a:schemeClr val="tx1"/>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Backup Slides</a:t>
          </a:r>
        </a:p>
      </dsp:txBody>
      <dsp:txXfrm>
        <a:off x="5267174" y="129409"/>
        <a:ext cx="831413" cy="5542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8748B-058B-4651-9CC2-752BF071BF43}"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9493F-3511-484C-B2FD-C654A5C52368}" type="slidenum">
              <a:rPr lang="en-US" smtClean="0"/>
              <a:t>‹#›</a:t>
            </a:fld>
            <a:endParaRPr lang="en-US"/>
          </a:p>
        </p:txBody>
      </p:sp>
    </p:spTree>
    <p:extLst>
      <p:ext uri="{BB962C8B-B14F-4D97-AF65-F5344CB8AC3E}">
        <p14:creationId xmlns:p14="http://schemas.microsoft.com/office/powerpoint/2010/main" val="119545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 </a:t>
            </a:r>
            <a:r>
              <a:rPr lang="en-US" err="1"/>
              <a:t>conops</a:t>
            </a:r>
            <a:r>
              <a:rPr lang="en-US"/>
              <a:t>: design</a:t>
            </a:r>
          </a:p>
        </p:txBody>
      </p:sp>
      <p:sp>
        <p:nvSpPr>
          <p:cNvPr id="4" name="Slide Number Placeholder 3"/>
          <p:cNvSpPr>
            <a:spLocks noGrp="1"/>
          </p:cNvSpPr>
          <p:nvPr>
            <p:ph type="sldNum" sz="quarter" idx="5"/>
          </p:nvPr>
        </p:nvSpPr>
        <p:spPr/>
        <p:txBody>
          <a:bodyPr/>
          <a:lstStyle/>
          <a:p>
            <a:fld id="{D269493F-3511-484C-B2FD-C654A5C52368}" type="slidenum">
              <a:rPr lang="en-US" smtClean="0"/>
              <a:t>1</a:t>
            </a:fld>
            <a:endParaRPr lang="en-US"/>
          </a:p>
        </p:txBody>
      </p:sp>
    </p:spTree>
    <p:extLst>
      <p:ext uri="{BB962C8B-B14F-4D97-AF65-F5344CB8AC3E}">
        <p14:creationId xmlns:p14="http://schemas.microsoft.com/office/powerpoint/2010/main" val="14305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assume anyone knows what everything is for. Why is the linear mass stage there? Why are we using ROS in the first place? Why do we need to operate in different modes? We need to make sure to build our presentation in such a way that everything has a purpose when it is presented.</a:t>
            </a:r>
          </a:p>
        </p:txBody>
      </p:sp>
      <p:sp>
        <p:nvSpPr>
          <p:cNvPr id="4" name="Slide Number Placeholder 3"/>
          <p:cNvSpPr>
            <a:spLocks noGrp="1"/>
          </p:cNvSpPr>
          <p:nvPr>
            <p:ph type="sldNum" sz="quarter" idx="5"/>
          </p:nvPr>
        </p:nvSpPr>
        <p:spPr/>
        <p:txBody>
          <a:bodyPr/>
          <a:lstStyle/>
          <a:p>
            <a:fld id="{D269493F-3511-484C-B2FD-C654A5C52368}" type="slidenum">
              <a:rPr lang="en-US" smtClean="0"/>
              <a:t>11</a:t>
            </a:fld>
            <a:endParaRPr lang="en-US"/>
          </a:p>
        </p:txBody>
      </p:sp>
    </p:spTree>
    <p:extLst>
      <p:ext uri="{BB962C8B-B14F-4D97-AF65-F5344CB8AC3E}">
        <p14:creationId xmlns:p14="http://schemas.microsoft.com/office/powerpoint/2010/main" val="176184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assume anyone knows what everything is for. Why is the linear mass stage there? Why are we using ROS in the first place? Why do we need to operate in different modes? We need to make sure to build our presentation in such a way that everything has a purpose when it is presented.</a:t>
            </a:r>
          </a:p>
        </p:txBody>
      </p:sp>
      <p:sp>
        <p:nvSpPr>
          <p:cNvPr id="4" name="Slide Number Placeholder 3"/>
          <p:cNvSpPr>
            <a:spLocks noGrp="1"/>
          </p:cNvSpPr>
          <p:nvPr>
            <p:ph type="sldNum" sz="quarter" idx="5"/>
          </p:nvPr>
        </p:nvSpPr>
        <p:spPr/>
        <p:txBody>
          <a:bodyPr/>
          <a:lstStyle/>
          <a:p>
            <a:fld id="{D269493F-3511-484C-B2FD-C654A5C52368}" type="slidenum">
              <a:rPr lang="en-US" smtClean="0"/>
              <a:t>12</a:t>
            </a:fld>
            <a:endParaRPr lang="en-US"/>
          </a:p>
        </p:txBody>
      </p:sp>
    </p:spTree>
    <p:extLst>
      <p:ext uri="{BB962C8B-B14F-4D97-AF65-F5344CB8AC3E}">
        <p14:creationId xmlns:p14="http://schemas.microsoft.com/office/powerpoint/2010/main" val="4846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 expects us to explain why ROS is being used in a previous slide somewhere so that when we see the software diagram, it is not shocking to people looking at it.</a:t>
            </a:r>
          </a:p>
        </p:txBody>
      </p:sp>
      <p:sp>
        <p:nvSpPr>
          <p:cNvPr id="4" name="Slide Number Placeholder 3"/>
          <p:cNvSpPr>
            <a:spLocks noGrp="1"/>
          </p:cNvSpPr>
          <p:nvPr>
            <p:ph type="sldNum" sz="quarter" idx="5"/>
          </p:nvPr>
        </p:nvSpPr>
        <p:spPr/>
        <p:txBody>
          <a:bodyPr/>
          <a:lstStyle/>
          <a:p>
            <a:fld id="{D269493F-3511-484C-B2FD-C654A5C52368}" type="slidenum">
              <a:rPr lang="en-US" smtClean="0"/>
              <a:t>13</a:t>
            </a:fld>
            <a:endParaRPr lang="en-US"/>
          </a:p>
        </p:txBody>
      </p:sp>
    </p:spTree>
    <p:extLst>
      <p:ext uri="{BB962C8B-B14F-4D97-AF65-F5344CB8AC3E}">
        <p14:creationId xmlns:p14="http://schemas.microsoft.com/office/powerpoint/2010/main" val="1820628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9493F-3511-484C-B2FD-C654A5C52368}" type="slidenum">
              <a:rPr lang="en-US" smtClean="0"/>
              <a:t>15</a:t>
            </a:fld>
            <a:endParaRPr lang="en-US"/>
          </a:p>
        </p:txBody>
      </p:sp>
    </p:spTree>
    <p:extLst>
      <p:ext uri="{BB962C8B-B14F-4D97-AF65-F5344CB8AC3E}">
        <p14:creationId xmlns:p14="http://schemas.microsoft.com/office/powerpoint/2010/main" val="203073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Precision manufacturing</a:t>
            </a:r>
          </a:p>
          <a:p>
            <a:pPr marL="171450" indent="-171450">
              <a:buFontTx/>
              <a:buChar char="-"/>
            </a:pPr>
            <a:r>
              <a:rPr lang="en-US"/>
              <a:t>It’s the most complex system of the chassis</a:t>
            </a:r>
          </a:p>
          <a:p>
            <a:pPr marL="171450" indent="-171450">
              <a:buFontTx/>
              <a:buChar char="-"/>
            </a:pPr>
            <a:r>
              <a:rPr lang="en-US"/>
              <a:t>Required to have it for the minimum success level for our mission</a:t>
            </a:r>
          </a:p>
          <a:p>
            <a:pPr marL="171450" indent="-171450">
              <a:buFontTx/>
              <a:buChar char="-"/>
            </a:pPr>
            <a:r>
              <a:rPr lang="en-US"/>
              <a:t>Color code subsystems, blow up design, add labels, then emphasize why drivetrain only. Integration of drivetrain is critical because schedule will change if not completed</a:t>
            </a:r>
          </a:p>
          <a:p>
            <a:pPr marL="171450" indent="-171450">
              <a:buFontTx/>
              <a:buChar char="-"/>
            </a:pPr>
            <a:r>
              <a:rPr lang="en-US"/>
              <a:t>Drivetrain integration is critical for the schedule</a:t>
            </a:r>
          </a:p>
        </p:txBody>
      </p:sp>
      <p:sp>
        <p:nvSpPr>
          <p:cNvPr id="4" name="Slide Number Placeholder 3"/>
          <p:cNvSpPr>
            <a:spLocks noGrp="1"/>
          </p:cNvSpPr>
          <p:nvPr>
            <p:ph type="sldNum" sz="quarter" idx="5"/>
          </p:nvPr>
        </p:nvSpPr>
        <p:spPr/>
        <p:txBody>
          <a:bodyPr/>
          <a:lstStyle/>
          <a:p>
            <a:fld id="{D269493F-3511-484C-B2FD-C654A5C52368}" type="slidenum">
              <a:rPr lang="en-US" smtClean="0"/>
              <a:t>21</a:t>
            </a:fld>
            <a:endParaRPr lang="en-US"/>
          </a:p>
        </p:txBody>
      </p:sp>
    </p:spTree>
    <p:extLst>
      <p:ext uri="{BB962C8B-B14F-4D97-AF65-F5344CB8AC3E}">
        <p14:creationId xmlns:p14="http://schemas.microsoft.com/office/powerpoint/2010/main" val="15237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Needs dimensions + more specific on the screws, spacers, sprockets. Add un exploded view and then explode</a:t>
            </a:r>
          </a:p>
        </p:txBody>
      </p:sp>
      <p:sp>
        <p:nvSpPr>
          <p:cNvPr id="4" name="Slide Number Placeholder 3"/>
          <p:cNvSpPr>
            <a:spLocks noGrp="1"/>
          </p:cNvSpPr>
          <p:nvPr>
            <p:ph type="sldNum" sz="quarter" idx="5"/>
          </p:nvPr>
        </p:nvSpPr>
        <p:spPr/>
        <p:txBody>
          <a:bodyPr/>
          <a:lstStyle/>
          <a:p>
            <a:fld id="{D269493F-3511-484C-B2FD-C654A5C52368}" type="slidenum">
              <a:rPr lang="en-US" smtClean="0"/>
              <a:t>22</a:t>
            </a:fld>
            <a:endParaRPr lang="en-US"/>
          </a:p>
        </p:txBody>
      </p:sp>
    </p:spTree>
    <p:extLst>
      <p:ext uri="{BB962C8B-B14F-4D97-AF65-F5344CB8AC3E}">
        <p14:creationId xmlns:p14="http://schemas.microsoft.com/office/powerpoint/2010/main" val="974878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Pin &gt; to hold the shaft from the torque</a:t>
            </a:r>
          </a:p>
          <a:p>
            <a:r>
              <a:rPr lang="en-US"/>
              <a:t>Put the picture of the whole CSR and zoom the shaft mount part.</a:t>
            </a:r>
          </a:p>
          <a:p>
            <a:r>
              <a:rPr lang="en-US"/>
              <a:t>Talk about the critical dimensions (tolerances, </a:t>
            </a:r>
            <a:r>
              <a:rPr lang="en-US" err="1"/>
              <a:t>etc</a:t>
            </a:r>
            <a:r>
              <a:rPr lang="en-US"/>
              <a:t>, GD&amp;T stuff). How much can they be off?</a:t>
            </a:r>
          </a:p>
          <a:p>
            <a:r>
              <a:rPr lang="en-US"/>
              <a:t>Point out the pin on the exploded view shaft</a:t>
            </a:r>
          </a:p>
          <a:p>
            <a:r>
              <a:rPr lang="en-US"/>
              <a:t>Clearance, tolerance, .501</a:t>
            </a:r>
          </a:p>
        </p:txBody>
      </p:sp>
      <p:sp>
        <p:nvSpPr>
          <p:cNvPr id="4" name="Slide Number Placeholder 3"/>
          <p:cNvSpPr>
            <a:spLocks noGrp="1"/>
          </p:cNvSpPr>
          <p:nvPr>
            <p:ph type="sldNum" sz="quarter" idx="5"/>
          </p:nvPr>
        </p:nvSpPr>
        <p:spPr/>
        <p:txBody>
          <a:bodyPr/>
          <a:lstStyle/>
          <a:p>
            <a:fld id="{D269493F-3511-484C-B2FD-C654A5C52368}" type="slidenum">
              <a:rPr lang="en-US" smtClean="0"/>
              <a:t>23</a:t>
            </a:fld>
            <a:endParaRPr lang="en-US"/>
          </a:p>
        </p:txBody>
      </p:sp>
    </p:spTree>
    <p:extLst>
      <p:ext uri="{BB962C8B-B14F-4D97-AF65-F5344CB8AC3E}">
        <p14:creationId xmlns:p14="http://schemas.microsoft.com/office/powerpoint/2010/main" val="538255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Label main components. Power source, controller, battery, etc. with bigger text to show how connections are going from where to where. Also  mention this is only one of many. Have another slide discussing wire dimensions, connection type, voltage, amperage, etc. Also thinking about physical connection of harnessing, cabling, etc. As well as how it’ll fit in the chassis</a:t>
            </a:r>
          </a:p>
        </p:txBody>
      </p:sp>
      <p:sp>
        <p:nvSpPr>
          <p:cNvPr id="4" name="Slide Number Placeholder 3"/>
          <p:cNvSpPr>
            <a:spLocks noGrp="1"/>
          </p:cNvSpPr>
          <p:nvPr>
            <p:ph type="sldNum" sz="quarter" idx="5"/>
          </p:nvPr>
        </p:nvSpPr>
        <p:spPr/>
        <p:txBody>
          <a:bodyPr/>
          <a:lstStyle/>
          <a:p>
            <a:fld id="{D269493F-3511-484C-B2FD-C654A5C52368}" type="slidenum">
              <a:rPr lang="en-US" smtClean="0"/>
              <a:t>25</a:t>
            </a:fld>
            <a:endParaRPr lang="en-US"/>
          </a:p>
        </p:txBody>
      </p:sp>
    </p:spTree>
    <p:extLst>
      <p:ext uri="{BB962C8B-B14F-4D97-AF65-F5344CB8AC3E}">
        <p14:creationId xmlns:p14="http://schemas.microsoft.com/office/powerpoint/2010/main" val="2235114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1168" lvl="1" indent="0">
              <a:buNone/>
            </a:pPr>
            <a:r>
              <a:rPr lang="en-US"/>
              <a:t>What is the Robotic Operating System (ROS)?</a:t>
            </a:r>
          </a:p>
          <a:p>
            <a:pPr lvl="2">
              <a:buClrTx/>
              <a:buFont typeface="Arial" panose="020B0604020202020204" pitchFamily="34" charset="0"/>
              <a:buChar char="•"/>
            </a:pPr>
            <a:r>
              <a:rPr lang="en-US"/>
              <a:t>Collection of tools, libraries, and conventions to simplify integration among different software functionality</a:t>
            </a:r>
          </a:p>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27</a:t>
            </a:fld>
            <a:endParaRPr lang="en-US"/>
          </a:p>
        </p:txBody>
      </p:sp>
    </p:spTree>
    <p:extLst>
      <p:ext uri="{BB962C8B-B14F-4D97-AF65-F5344CB8AC3E}">
        <p14:creationId xmlns:p14="http://schemas.microsoft.com/office/powerpoint/2010/main" val="396952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 wants us to still indicate progress like we are, but she wants us to verbally explain this progress more. We need to indicate software pieces that will take more/less time than others and how far along we are when we say they are "in progress.“</a:t>
            </a:r>
          </a:p>
          <a:p>
            <a:endParaRPr lang="en-US"/>
          </a:p>
          <a:p>
            <a:r>
              <a:rPr lang="en-US"/>
              <a:t>Need to show that data going to ASUS will not overload it. Add data budget in the backup slide. Look at bit rates, memory, etc. </a:t>
            </a:r>
          </a:p>
        </p:txBody>
      </p:sp>
      <p:sp>
        <p:nvSpPr>
          <p:cNvPr id="4" name="Slide Number Placeholder 3"/>
          <p:cNvSpPr>
            <a:spLocks noGrp="1"/>
          </p:cNvSpPr>
          <p:nvPr>
            <p:ph type="sldNum" sz="quarter" idx="5"/>
          </p:nvPr>
        </p:nvSpPr>
        <p:spPr/>
        <p:txBody>
          <a:bodyPr/>
          <a:lstStyle/>
          <a:p>
            <a:fld id="{D269493F-3511-484C-B2FD-C654A5C52368}" type="slidenum">
              <a:rPr lang="en-US" smtClean="0"/>
              <a:t>28</a:t>
            </a:fld>
            <a:endParaRPr lang="en-US"/>
          </a:p>
        </p:txBody>
      </p:sp>
    </p:spTree>
    <p:extLst>
      <p:ext uri="{BB962C8B-B14F-4D97-AF65-F5344CB8AC3E}">
        <p14:creationId xmlns:p14="http://schemas.microsoft.com/office/powerpoint/2010/main" val="4543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minutes, 28  mins left</a:t>
            </a:r>
          </a:p>
        </p:txBody>
      </p:sp>
      <p:sp>
        <p:nvSpPr>
          <p:cNvPr id="4" name="Slide Number Placeholder 3"/>
          <p:cNvSpPr>
            <a:spLocks noGrp="1"/>
          </p:cNvSpPr>
          <p:nvPr>
            <p:ph type="sldNum" sz="quarter" idx="5"/>
          </p:nvPr>
        </p:nvSpPr>
        <p:spPr/>
        <p:txBody>
          <a:bodyPr/>
          <a:lstStyle/>
          <a:p>
            <a:fld id="{D269493F-3511-484C-B2FD-C654A5C52368}" type="slidenum">
              <a:rPr lang="en-US" smtClean="0"/>
              <a:t>2</a:t>
            </a:fld>
            <a:endParaRPr lang="en-US"/>
          </a:p>
        </p:txBody>
      </p:sp>
    </p:spTree>
    <p:extLst>
      <p:ext uri="{BB962C8B-B14F-4D97-AF65-F5344CB8AC3E}">
        <p14:creationId xmlns:p14="http://schemas.microsoft.com/office/powerpoint/2010/main" val="1586439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 wants the 360 lidar slide to revolve around the off-ramp. What are the conditions of the off-ramp? Why have we evaded those conditions? When do we expect to be certain that we don't need to take the off-ramp? Very busy slide. Need to animate and </a:t>
            </a:r>
            <a:r>
              <a:rPr lang="en-US" err="1"/>
              <a:t>mayb</a:t>
            </a:r>
            <a:r>
              <a:rPr lang="en-US"/>
              <a:t> cut down if possible. Talk about main concerns, and more on the status</a:t>
            </a:r>
          </a:p>
        </p:txBody>
      </p:sp>
      <p:sp>
        <p:nvSpPr>
          <p:cNvPr id="4" name="Slide Number Placeholder 3"/>
          <p:cNvSpPr>
            <a:spLocks noGrp="1"/>
          </p:cNvSpPr>
          <p:nvPr>
            <p:ph type="sldNum" sz="quarter" idx="5"/>
          </p:nvPr>
        </p:nvSpPr>
        <p:spPr/>
        <p:txBody>
          <a:bodyPr/>
          <a:lstStyle/>
          <a:p>
            <a:fld id="{D269493F-3511-484C-B2FD-C654A5C52368}" type="slidenum">
              <a:rPr lang="en-US" smtClean="0"/>
              <a:t>29</a:t>
            </a:fld>
            <a:endParaRPr lang="en-US"/>
          </a:p>
        </p:txBody>
      </p:sp>
    </p:spTree>
    <p:extLst>
      <p:ext uri="{BB962C8B-B14F-4D97-AF65-F5344CB8AC3E}">
        <p14:creationId xmlns:p14="http://schemas.microsoft.com/office/powerpoint/2010/main" val="924448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Expand on PID information, talk about how it’s not necessary, but it is improving the performance. How we plan on getting values. Try to meet with Ahmed, Lawrence, or </a:t>
            </a:r>
            <a:r>
              <a:rPr lang="en-US" err="1"/>
              <a:t>Holzinger</a:t>
            </a:r>
            <a:r>
              <a:rPr lang="en-US"/>
              <a:t> about controlling stuff.</a:t>
            </a:r>
          </a:p>
        </p:txBody>
      </p:sp>
      <p:sp>
        <p:nvSpPr>
          <p:cNvPr id="4" name="Slide Number Placeholder 3"/>
          <p:cNvSpPr>
            <a:spLocks noGrp="1"/>
          </p:cNvSpPr>
          <p:nvPr>
            <p:ph type="sldNum" sz="quarter" idx="5"/>
          </p:nvPr>
        </p:nvSpPr>
        <p:spPr/>
        <p:txBody>
          <a:bodyPr/>
          <a:lstStyle/>
          <a:p>
            <a:fld id="{D269493F-3511-484C-B2FD-C654A5C52368}" type="slidenum">
              <a:rPr lang="en-US" smtClean="0"/>
              <a:t>30</a:t>
            </a:fld>
            <a:endParaRPr lang="en-US"/>
          </a:p>
        </p:txBody>
      </p:sp>
    </p:spTree>
    <p:extLst>
      <p:ext uri="{BB962C8B-B14F-4D97-AF65-F5344CB8AC3E}">
        <p14:creationId xmlns:p14="http://schemas.microsoft.com/office/powerpoint/2010/main" val="172919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Fix red, add </a:t>
            </a:r>
            <a:r>
              <a:rPr lang="en-US" err="1"/>
              <a:t>misc</a:t>
            </a:r>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32</a:t>
            </a:fld>
            <a:endParaRPr lang="en-US"/>
          </a:p>
        </p:txBody>
      </p:sp>
    </p:spTree>
    <p:extLst>
      <p:ext uri="{BB962C8B-B14F-4D97-AF65-F5344CB8AC3E}">
        <p14:creationId xmlns:p14="http://schemas.microsoft.com/office/powerpoint/2010/main" val="2926659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36</a:t>
            </a:fld>
            <a:endParaRPr lang="en-US"/>
          </a:p>
        </p:txBody>
      </p:sp>
    </p:spTree>
    <p:extLst>
      <p:ext uri="{BB962C8B-B14F-4D97-AF65-F5344CB8AC3E}">
        <p14:creationId xmlns:p14="http://schemas.microsoft.com/office/powerpoint/2010/main" val="162296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Wingate: take this out</a:t>
            </a:r>
          </a:p>
        </p:txBody>
      </p:sp>
      <p:sp>
        <p:nvSpPr>
          <p:cNvPr id="4" name="Slide Number Placeholder 3"/>
          <p:cNvSpPr>
            <a:spLocks noGrp="1"/>
          </p:cNvSpPr>
          <p:nvPr>
            <p:ph type="sldNum" sz="quarter" idx="5"/>
          </p:nvPr>
        </p:nvSpPr>
        <p:spPr/>
        <p:txBody>
          <a:bodyPr/>
          <a:lstStyle/>
          <a:p>
            <a:fld id="{D269493F-3511-484C-B2FD-C654A5C52368}" type="slidenum">
              <a:rPr lang="en-US" smtClean="0"/>
              <a:t>37</a:t>
            </a:fld>
            <a:endParaRPr lang="en-US"/>
          </a:p>
        </p:txBody>
      </p:sp>
    </p:spTree>
    <p:extLst>
      <p:ext uri="{BB962C8B-B14F-4D97-AF65-F5344CB8AC3E}">
        <p14:creationId xmlns:p14="http://schemas.microsoft.com/office/powerpoint/2010/main" val="1446864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38</a:t>
            </a:fld>
            <a:endParaRPr lang="en-US"/>
          </a:p>
        </p:txBody>
      </p:sp>
    </p:spTree>
    <p:extLst>
      <p:ext uri="{BB962C8B-B14F-4D97-AF65-F5344CB8AC3E}">
        <p14:creationId xmlns:p14="http://schemas.microsoft.com/office/powerpoint/2010/main" val="1607402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sensing system is not used, we can reach control 2</a:t>
            </a:r>
          </a:p>
        </p:txBody>
      </p:sp>
      <p:sp>
        <p:nvSpPr>
          <p:cNvPr id="4" name="Slide Number Placeholder 3"/>
          <p:cNvSpPr>
            <a:spLocks noGrp="1"/>
          </p:cNvSpPr>
          <p:nvPr>
            <p:ph type="sldNum" sz="quarter" idx="5"/>
          </p:nvPr>
        </p:nvSpPr>
        <p:spPr/>
        <p:txBody>
          <a:bodyPr/>
          <a:lstStyle/>
          <a:p>
            <a:fld id="{D269493F-3511-484C-B2FD-C654A5C52368}" type="slidenum">
              <a:rPr lang="en-US" smtClean="0"/>
              <a:t>40</a:t>
            </a:fld>
            <a:endParaRPr lang="en-US"/>
          </a:p>
        </p:txBody>
      </p:sp>
    </p:spTree>
    <p:extLst>
      <p:ext uri="{BB962C8B-B14F-4D97-AF65-F5344CB8AC3E}">
        <p14:creationId xmlns:p14="http://schemas.microsoft.com/office/powerpoint/2010/main" val="4167198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41</a:t>
            </a:fld>
            <a:endParaRPr lang="en-US"/>
          </a:p>
        </p:txBody>
      </p:sp>
    </p:spTree>
    <p:extLst>
      <p:ext uri="{BB962C8B-B14F-4D97-AF65-F5344CB8AC3E}">
        <p14:creationId xmlns:p14="http://schemas.microsoft.com/office/powerpoint/2010/main" val="2228031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44</a:t>
            </a:fld>
            <a:endParaRPr lang="en-US"/>
          </a:p>
        </p:txBody>
      </p:sp>
    </p:spTree>
    <p:extLst>
      <p:ext uri="{BB962C8B-B14F-4D97-AF65-F5344CB8AC3E}">
        <p14:creationId xmlns:p14="http://schemas.microsoft.com/office/powerpoint/2010/main" val="604261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269493F-3511-484C-B2FD-C654A5C52368}" type="slidenum">
              <a:rPr lang="en-US" smtClean="0"/>
              <a:t>45</a:t>
            </a:fld>
            <a:endParaRPr lang="en-US"/>
          </a:p>
        </p:txBody>
      </p:sp>
    </p:spTree>
    <p:extLst>
      <p:ext uri="{BB962C8B-B14F-4D97-AF65-F5344CB8AC3E}">
        <p14:creationId xmlns:p14="http://schemas.microsoft.com/office/powerpoint/2010/main" val="395749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3</a:t>
            </a:fld>
            <a:endParaRPr lang="en-US"/>
          </a:p>
        </p:txBody>
      </p:sp>
    </p:spTree>
    <p:extLst>
      <p:ext uri="{BB962C8B-B14F-4D97-AF65-F5344CB8AC3E}">
        <p14:creationId xmlns:p14="http://schemas.microsoft.com/office/powerpoint/2010/main" val="1140315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46</a:t>
            </a:fld>
            <a:endParaRPr lang="en-US"/>
          </a:p>
        </p:txBody>
      </p:sp>
    </p:spTree>
    <p:extLst>
      <p:ext uri="{BB962C8B-B14F-4D97-AF65-F5344CB8AC3E}">
        <p14:creationId xmlns:p14="http://schemas.microsoft.com/office/powerpoint/2010/main" val="2554753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47</a:t>
            </a:fld>
            <a:endParaRPr lang="en-US"/>
          </a:p>
        </p:txBody>
      </p:sp>
    </p:spTree>
    <p:extLst>
      <p:ext uri="{BB962C8B-B14F-4D97-AF65-F5344CB8AC3E}">
        <p14:creationId xmlns:p14="http://schemas.microsoft.com/office/powerpoint/2010/main" val="404092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48</a:t>
            </a:fld>
            <a:endParaRPr lang="en-US"/>
          </a:p>
        </p:txBody>
      </p:sp>
    </p:spTree>
    <p:extLst>
      <p:ext uri="{BB962C8B-B14F-4D97-AF65-F5344CB8AC3E}">
        <p14:creationId xmlns:p14="http://schemas.microsoft.com/office/powerpoint/2010/main" val="590117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parts are being manufactured vs. purchased, what is involved in their manufacture, where and how they are being manufactured).</a:t>
            </a:r>
          </a:p>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50</a:t>
            </a:fld>
            <a:endParaRPr lang="en-US"/>
          </a:p>
        </p:txBody>
      </p:sp>
    </p:spTree>
    <p:extLst>
      <p:ext uri="{BB962C8B-B14F-4D97-AF65-F5344CB8AC3E}">
        <p14:creationId xmlns:p14="http://schemas.microsoft.com/office/powerpoint/2010/main" val="115285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Mainly to show that </a:t>
            </a:r>
            <a:r>
              <a:rPr lang="en-US" err="1"/>
              <a:t>asus</a:t>
            </a:r>
            <a:r>
              <a:rPr lang="en-US"/>
              <a:t> and Arduino are switching modes at the same time. Put in backup</a:t>
            </a:r>
          </a:p>
        </p:txBody>
      </p:sp>
      <p:sp>
        <p:nvSpPr>
          <p:cNvPr id="4" name="Slide Number Placeholder 3"/>
          <p:cNvSpPr>
            <a:spLocks noGrp="1"/>
          </p:cNvSpPr>
          <p:nvPr>
            <p:ph type="sldNum" sz="quarter" idx="5"/>
          </p:nvPr>
        </p:nvSpPr>
        <p:spPr/>
        <p:txBody>
          <a:bodyPr/>
          <a:lstStyle/>
          <a:p>
            <a:fld id="{D269493F-3511-484C-B2FD-C654A5C52368}" type="slidenum">
              <a:rPr lang="en-US" smtClean="0"/>
              <a:t>57</a:t>
            </a:fld>
            <a:endParaRPr lang="en-US"/>
          </a:p>
        </p:txBody>
      </p:sp>
    </p:spTree>
    <p:extLst>
      <p:ext uri="{BB962C8B-B14F-4D97-AF65-F5344CB8AC3E}">
        <p14:creationId xmlns:p14="http://schemas.microsoft.com/office/powerpoint/2010/main" val="397003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budget showing what each mode requires and what the controller can provide during each state.</a:t>
            </a:r>
          </a:p>
        </p:txBody>
      </p:sp>
      <p:sp>
        <p:nvSpPr>
          <p:cNvPr id="4" name="Slide Number Placeholder 3"/>
          <p:cNvSpPr>
            <a:spLocks noGrp="1"/>
          </p:cNvSpPr>
          <p:nvPr>
            <p:ph type="sldNum" sz="quarter" idx="5"/>
          </p:nvPr>
        </p:nvSpPr>
        <p:spPr/>
        <p:txBody>
          <a:bodyPr/>
          <a:lstStyle/>
          <a:p>
            <a:fld id="{D269493F-3511-484C-B2FD-C654A5C52368}" type="slidenum">
              <a:rPr lang="en-US" smtClean="0"/>
              <a:t>58</a:t>
            </a:fld>
            <a:endParaRPr lang="en-US"/>
          </a:p>
        </p:txBody>
      </p:sp>
    </p:spTree>
    <p:extLst>
      <p:ext uri="{BB962C8B-B14F-4D97-AF65-F5344CB8AC3E}">
        <p14:creationId xmlns:p14="http://schemas.microsoft.com/office/powerpoint/2010/main" val="4140702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x axis</a:t>
            </a:r>
          </a:p>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61</a:t>
            </a:fld>
            <a:endParaRPr lang="en-US"/>
          </a:p>
        </p:txBody>
      </p:sp>
    </p:spTree>
    <p:extLst>
      <p:ext uri="{BB962C8B-B14F-4D97-AF65-F5344CB8AC3E}">
        <p14:creationId xmlns:p14="http://schemas.microsoft.com/office/powerpoint/2010/main" val="45189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Fix picture, </a:t>
            </a:r>
          </a:p>
        </p:txBody>
      </p:sp>
      <p:sp>
        <p:nvSpPr>
          <p:cNvPr id="4" name="Slide Number Placeholder 3"/>
          <p:cNvSpPr>
            <a:spLocks noGrp="1"/>
          </p:cNvSpPr>
          <p:nvPr>
            <p:ph type="sldNum" sz="quarter" idx="5"/>
          </p:nvPr>
        </p:nvSpPr>
        <p:spPr/>
        <p:txBody>
          <a:bodyPr/>
          <a:lstStyle/>
          <a:p>
            <a:fld id="{D269493F-3511-484C-B2FD-C654A5C52368}" type="slidenum">
              <a:rPr lang="en-US" smtClean="0"/>
              <a:t>4</a:t>
            </a:fld>
            <a:endParaRPr lang="en-US"/>
          </a:p>
        </p:txBody>
      </p:sp>
    </p:spTree>
    <p:extLst>
      <p:ext uri="{BB962C8B-B14F-4D97-AF65-F5344CB8AC3E}">
        <p14:creationId xmlns:p14="http://schemas.microsoft.com/office/powerpoint/2010/main" val="376100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Fix picture</a:t>
            </a:r>
          </a:p>
        </p:txBody>
      </p:sp>
      <p:sp>
        <p:nvSpPr>
          <p:cNvPr id="4" name="Slide Number Placeholder 3"/>
          <p:cNvSpPr>
            <a:spLocks noGrp="1"/>
          </p:cNvSpPr>
          <p:nvPr>
            <p:ph type="sldNum" sz="quarter" idx="5"/>
          </p:nvPr>
        </p:nvSpPr>
        <p:spPr/>
        <p:txBody>
          <a:bodyPr/>
          <a:lstStyle/>
          <a:p>
            <a:fld id="{D269493F-3511-484C-B2FD-C654A5C52368}" type="slidenum">
              <a:rPr lang="en-US" smtClean="0"/>
              <a:t>5</a:t>
            </a:fld>
            <a:endParaRPr lang="en-US"/>
          </a:p>
        </p:txBody>
      </p:sp>
    </p:spTree>
    <p:extLst>
      <p:ext uri="{BB962C8B-B14F-4D97-AF65-F5344CB8AC3E}">
        <p14:creationId xmlns:p14="http://schemas.microsoft.com/office/powerpoint/2010/main" val="180665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Needs linear mass stage, fix eps for each. Talk to chase how to present best</a:t>
            </a:r>
          </a:p>
        </p:txBody>
      </p:sp>
      <p:sp>
        <p:nvSpPr>
          <p:cNvPr id="4" name="Slide Number Placeholder 3"/>
          <p:cNvSpPr>
            <a:spLocks noGrp="1"/>
          </p:cNvSpPr>
          <p:nvPr>
            <p:ph type="sldNum" sz="quarter" idx="5"/>
          </p:nvPr>
        </p:nvSpPr>
        <p:spPr/>
        <p:txBody>
          <a:bodyPr/>
          <a:lstStyle/>
          <a:p>
            <a:fld id="{D269493F-3511-484C-B2FD-C654A5C52368}" type="slidenum">
              <a:rPr lang="en-US" smtClean="0"/>
              <a:t>6</a:t>
            </a:fld>
            <a:endParaRPr lang="en-US"/>
          </a:p>
        </p:txBody>
      </p:sp>
    </p:spTree>
    <p:extLst>
      <p:ext uri="{BB962C8B-B14F-4D97-AF65-F5344CB8AC3E}">
        <p14:creationId xmlns:p14="http://schemas.microsoft.com/office/powerpoint/2010/main" val="87417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CSR.2 – specify sensor data</a:t>
            </a:r>
          </a:p>
        </p:txBody>
      </p:sp>
      <p:sp>
        <p:nvSpPr>
          <p:cNvPr id="4" name="Slide Number Placeholder 3"/>
          <p:cNvSpPr>
            <a:spLocks noGrp="1"/>
          </p:cNvSpPr>
          <p:nvPr>
            <p:ph type="sldNum" sz="quarter" idx="5"/>
          </p:nvPr>
        </p:nvSpPr>
        <p:spPr/>
        <p:txBody>
          <a:bodyPr/>
          <a:lstStyle/>
          <a:p>
            <a:fld id="{D269493F-3511-484C-B2FD-C654A5C52368}" type="slidenum">
              <a:rPr lang="en-US" smtClean="0"/>
              <a:t>7</a:t>
            </a:fld>
            <a:endParaRPr lang="en-US"/>
          </a:p>
        </p:txBody>
      </p:sp>
    </p:spTree>
    <p:extLst>
      <p:ext uri="{BB962C8B-B14F-4D97-AF65-F5344CB8AC3E}">
        <p14:creationId xmlns:p14="http://schemas.microsoft.com/office/powerpoint/2010/main" val="286563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9493F-3511-484C-B2FD-C654A5C52368}" type="slidenum">
              <a:rPr lang="en-US" smtClean="0"/>
              <a:t>8</a:t>
            </a:fld>
            <a:endParaRPr lang="en-US"/>
          </a:p>
        </p:txBody>
      </p:sp>
    </p:spTree>
    <p:extLst>
      <p:ext uri="{BB962C8B-B14F-4D97-AF65-F5344CB8AC3E}">
        <p14:creationId xmlns:p14="http://schemas.microsoft.com/office/powerpoint/2010/main" val="4128611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 say emphasize less on comms and expand more on software. Fix, and talk better. Animate</a:t>
            </a:r>
          </a:p>
        </p:txBody>
      </p:sp>
      <p:sp>
        <p:nvSpPr>
          <p:cNvPr id="4" name="Slide Number Placeholder 3"/>
          <p:cNvSpPr>
            <a:spLocks noGrp="1"/>
          </p:cNvSpPr>
          <p:nvPr>
            <p:ph type="sldNum" sz="quarter" idx="5"/>
          </p:nvPr>
        </p:nvSpPr>
        <p:spPr/>
        <p:txBody>
          <a:bodyPr/>
          <a:lstStyle/>
          <a:p>
            <a:fld id="{D269493F-3511-484C-B2FD-C654A5C52368}" type="slidenum">
              <a:rPr lang="en-US" smtClean="0"/>
              <a:t>10</a:t>
            </a:fld>
            <a:endParaRPr lang="en-US"/>
          </a:p>
        </p:txBody>
      </p:sp>
    </p:spTree>
    <p:extLst>
      <p:ext uri="{BB962C8B-B14F-4D97-AF65-F5344CB8AC3E}">
        <p14:creationId xmlns:p14="http://schemas.microsoft.com/office/powerpoint/2010/main" val="304028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029BB90-F6C0-4504-9047-202B7174538E}"/>
              </a:ext>
            </a:extLst>
          </p:cNvPr>
          <p:cNvSpPr>
            <a:spLocks noGrp="1"/>
          </p:cNvSpPr>
          <p:nvPr>
            <p:ph type="sldNum" sz="quarter" idx="12"/>
          </p:nvPr>
        </p:nvSpPr>
        <p:spPr>
          <a:xfrm>
            <a:off x="10127137" y="6449944"/>
            <a:ext cx="692280" cy="365125"/>
          </a:xfrm>
          <a:prstGeom prst="rect">
            <a:avLst/>
          </a:prstGeom>
        </p:spPr>
        <p:txBody>
          <a:bodyPr/>
          <a:lstStyle/>
          <a:p>
            <a:fld id="{13C20B66-9CB3-4B57-BCF5-80EC90ADA063}" type="slidenum">
              <a:rPr lang="en-US" smtClean="0"/>
              <a:t>‹#›</a:t>
            </a:fld>
            <a:endParaRPr lang="en-US"/>
          </a:p>
        </p:txBody>
      </p:sp>
      <p:sp>
        <p:nvSpPr>
          <p:cNvPr id="19" name="Date Placeholder 3">
            <a:extLst>
              <a:ext uri="{FF2B5EF4-FFF2-40B4-BE49-F238E27FC236}">
                <a16:creationId xmlns:a16="http://schemas.microsoft.com/office/drawing/2014/main" id="{1F39676A-2254-4BEF-A573-F83B8B492F20}"/>
              </a:ext>
            </a:extLst>
          </p:cNvPr>
          <p:cNvSpPr>
            <a:spLocks noGrp="1"/>
          </p:cNvSpPr>
          <p:nvPr>
            <p:ph type="dt" sz="half" idx="2"/>
          </p:nvPr>
        </p:nvSpPr>
        <p:spPr>
          <a:xfrm>
            <a:off x="9550743" y="6223881"/>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157526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7EABCC6C-0EDA-467B-8266-E214F7BDA125}"/>
              </a:ext>
            </a:extLst>
          </p:cNvPr>
          <p:cNvSpPr>
            <a:spLocks noGrp="1"/>
          </p:cNvSpPr>
          <p:nvPr>
            <p:ph type="sldNum" sz="quarter" idx="12"/>
          </p:nvPr>
        </p:nvSpPr>
        <p:spPr>
          <a:xfrm>
            <a:off x="10127137" y="6449944"/>
            <a:ext cx="692280" cy="365125"/>
          </a:xfrm>
          <a:prstGeom prst="rect">
            <a:avLst/>
          </a:prstGeom>
        </p:spPr>
        <p:txBody>
          <a:bodyPr/>
          <a:lstStyle/>
          <a:p>
            <a:fld id="{13C20B66-9CB3-4B57-BCF5-80EC90ADA063}" type="slidenum">
              <a:rPr lang="en-US" smtClean="0"/>
              <a:t>‹#›</a:t>
            </a:fld>
            <a:endParaRPr lang="en-US"/>
          </a:p>
        </p:txBody>
      </p:sp>
      <p:sp>
        <p:nvSpPr>
          <p:cNvPr id="14" name="Date Placeholder 3">
            <a:extLst>
              <a:ext uri="{FF2B5EF4-FFF2-40B4-BE49-F238E27FC236}">
                <a16:creationId xmlns:a16="http://schemas.microsoft.com/office/drawing/2014/main" id="{A46D497F-2D7C-4569-B5A6-028035C18763}"/>
              </a:ext>
            </a:extLst>
          </p:cNvPr>
          <p:cNvSpPr>
            <a:spLocks noGrp="1"/>
          </p:cNvSpPr>
          <p:nvPr>
            <p:ph type="dt" sz="half" idx="2"/>
          </p:nvPr>
        </p:nvSpPr>
        <p:spPr>
          <a:xfrm>
            <a:off x="9550743" y="6223880"/>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153527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C8583748-7809-4613-9E87-E01F70CEB904}"/>
              </a:ext>
            </a:extLst>
          </p:cNvPr>
          <p:cNvSpPr>
            <a:spLocks noGrp="1"/>
          </p:cNvSpPr>
          <p:nvPr>
            <p:ph type="sldNum" sz="quarter" idx="12"/>
          </p:nvPr>
        </p:nvSpPr>
        <p:spPr>
          <a:xfrm>
            <a:off x="10127137" y="6449944"/>
            <a:ext cx="692280" cy="365125"/>
          </a:xfrm>
          <a:prstGeom prst="rect">
            <a:avLst/>
          </a:prstGeom>
        </p:spPr>
        <p:txBody>
          <a:bodyPr/>
          <a:lstStyle/>
          <a:p>
            <a:fld id="{13C20B66-9CB3-4B57-BCF5-80EC90ADA063}" type="slidenum">
              <a:rPr lang="en-US" smtClean="0"/>
              <a:t>‹#›</a:t>
            </a:fld>
            <a:endParaRPr lang="en-US"/>
          </a:p>
        </p:txBody>
      </p:sp>
      <p:sp>
        <p:nvSpPr>
          <p:cNvPr id="7" name="Date Placeholder 3">
            <a:extLst>
              <a:ext uri="{FF2B5EF4-FFF2-40B4-BE49-F238E27FC236}">
                <a16:creationId xmlns:a16="http://schemas.microsoft.com/office/drawing/2014/main" id="{BEEE57E8-55E3-46D5-918F-21DF1C923832}"/>
              </a:ext>
            </a:extLst>
          </p:cNvPr>
          <p:cNvSpPr>
            <a:spLocks noGrp="1"/>
          </p:cNvSpPr>
          <p:nvPr>
            <p:ph type="dt" sz="half" idx="2"/>
          </p:nvPr>
        </p:nvSpPr>
        <p:spPr>
          <a:xfrm>
            <a:off x="9550743" y="6223881"/>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363249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3A8DA750-CA4E-443A-B021-45C6C46AED17}"/>
              </a:ext>
            </a:extLst>
          </p:cNvPr>
          <p:cNvSpPr>
            <a:spLocks noGrp="1"/>
          </p:cNvSpPr>
          <p:nvPr>
            <p:ph type="sldNum" sz="quarter" idx="12"/>
          </p:nvPr>
        </p:nvSpPr>
        <p:spPr>
          <a:xfrm>
            <a:off x="10127137" y="6449944"/>
            <a:ext cx="692280" cy="365125"/>
          </a:xfrm>
          <a:prstGeom prst="rect">
            <a:avLst/>
          </a:prstGeom>
        </p:spPr>
        <p:txBody>
          <a:bodyPr/>
          <a:lstStyle/>
          <a:p>
            <a:fld id="{13C20B66-9CB3-4B57-BCF5-80EC90ADA063}" type="slidenum">
              <a:rPr lang="en-US" smtClean="0"/>
              <a:t>‹#›</a:t>
            </a:fld>
            <a:endParaRPr lang="en-US"/>
          </a:p>
        </p:txBody>
      </p:sp>
      <p:sp>
        <p:nvSpPr>
          <p:cNvPr id="9" name="Date Placeholder 3">
            <a:extLst>
              <a:ext uri="{FF2B5EF4-FFF2-40B4-BE49-F238E27FC236}">
                <a16:creationId xmlns:a16="http://schemas.microsoft.com/office/drawing/2014/main" id="{8EFEC39D-9558-4DC9-A899-D29AB09CA796}"/>
              </a:ext>
            </a:extLst>
          </p:cNvPr>
          <p:cNvSpPr>
            <a:spLocks noGrp="1"/>
          </p:cNvSpPr>
          <p:nvPr>
            <p:ph type="dt" sz="half" idx="13"/>
          </p:nvPr>
        </p:nvSpPr>
        <p:spPr>
          <a:xfrm>
            <a:off x="9550743" y="6223881"/>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149795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6F5086F3-F1C5-459F-BAAD-0F44A865419D}"/>
              </a:ext>
            </a:extLst>
          </p:cNvPr>
          <p:cNvSpPr>
            <a:spLocks noGrp="1"/>
          </p:cNvSpPr>
          <p:nvPr>
            <p:ph type="sldNum" sz="quarter" idx="12"/>
          </p:nvPr>
        </p:nvSpPr>
        <p:spPr>
          <a:xfrm>
            <a:off x="10127137" y="6449944"/>
            <a:ext cx="692280" cy="365125"/>
          </a:xfrm>
          <a:prstGeom prst="rect">
            <a:avLst/>
          </a:prstGeom>
        </p:spPr>
        <p:txBody>
          <a:bodyPr/>
          <a:lstStyle/>
          <a:p>
            <a:fld id="{13C20B66-9CB3-4B57-BCF5-80EC90ADA063}" type="slidenum">
              <a:rPr lang="en-US" smtClean="0"/>
              <a:t>‹#›</a:t>
            </a:fld>
            <a:endParaRPr lang="en-US"/>
          </a:p>
        </p:txBody>
      </p:sp>
      <p:sp>
        <p:nvSpPr>
          <p:cNvPr id="11" name="Date Placeholder 3">
            <a:extLst>
              <a:ext uri="{FF2B5EF4-FFF2-40B4-BE49-F238E27FC236}">
                <a16:creationId xmlns:a16="http://schemas.microsoft.com/office/drawing/2014/main" id="{9224CCB3-C0A1-4783-A3DA-9AAD4326CF5B}"/>
              </a:ext>
            </a:extLst>
          </p:cNvPr>
          <p:cNvSpPr>
            <a:spLocks noGrp="1"/>
          </p:cNvSpPr>
          <p:nvPr>
            <p:ph type="dt" sz="half" idx="13"/>
          </p:nvPr>
        </p:nvSpPr>
        <p:spPr>
          <a:xfrm>
            <a:off x="9550743" y="6223881"/>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117700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3C527E40-BE92-4D18-821F-2B968FB8AD03}"/>
              </a:ext>
            </a:extLst>
          </p:cNvPr>
          <p:cNvSpPr>
            <a:spLocks noGrp="1"/>
          </p:cNvSpPr>
          <p:nvPr>
            <p:ph type="sldNum" sz="quarter" idx="12"/>
          </p:nvPr>
        </p:nvSpPr>
        <p:spPr>
          <a:xfrm>
            <a:off x="10127137" y="6449944"/>
            <a:ext cx="692280" cy="365125"/>
          </a:xfrm>
          <a:prstGeom prst="rect">
            <a:avLst/>
          </a:prstGeom>
        </p:spPr>
        <p:txBody>
          <a:bodyPr/>
          <a:lstStyle/>
          <a:p>
            <a:fld id="{13C20B66-9CB3-4B57-BCF5-80EC90ADA063}" type="slidenum">
              <a:rPr lang="en-US" smtClean="0"/>
              <a:t>‹#›</a:t>
            </a:fld>
            <a:endParaRPr lang="en-US"/>
          </a:p>
        </p:txBody>
      </p:sp>
      <p:sp>
        <p:nvSpPr>
          <p:cNvPr id="6" name="Date Placeholder 3">
            <a:extLst>
              <a:ext uri="{FF2B5EF4-FFF2-40B4-BE49-F238E27FC236}">
                <a16:creationId xmlns:a16="http://schemas.microsoft.com/office/drawing/2014/main" id="{D9346B9C-2145-469D-B7E2-357F343D44FE}"/>
              </a:ext>
            </a:extLst>
          </p:cNvPr>
          <p:cNvSpPr>
            <a:spLocks noGrp="1"/>
          </p:cNvSpPr>
          <p:nvPr>
            <p:ph type="dt" sz="half" idx="2"/>
          </p:nvPr>
        </p:nvSpPr>
        <p:spPr>
          <a:xfrm>
            <a:off x="9550743" y="6223881"/>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29194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DE6E1-46C2-418B-960E-87DDBEC90097}"/>
              </a:ext>
            </a:extLst>
          </p:cNvPr>
          <p:cNvSpPr>
            <a:spLocks noGrp="1"/>
          </p:cNvSpPr>
          <p:nvPr>
            <p:ph type="dt" sz="half" idx="10"/>
          </p:nvPr>
        </p:nvSpPr>
        <p:spPr/>
        <p:txBody>
          <a:bodyPr/>
          <a:lstStyle/>
          <a:p>
            <a:r>
              <a:rPr lang="en-US"/>
              <a:t>February 2019</a:t>
            </a:r>
          </a:p>
        </p:txBody>
      </p:sp>
      <p:sp>
        <p:nvSpPr>
          <p:cNvPr id="8" name="Slide Number Placeholder 7">
            <a:extLst>
              <a:ext uri="{FF2B5EF4-FFF2-40B4-BE49-F238E27FC236}">
                <a16:creationId xmlns:a16="http://schemas.microsoft.com/office/drawing/2014/main" id="{A77E379A-3B64-428D-B7E3-2421D4086F6D}"/>
              </a:ext>
            </a:extLst>
          </p:cNvPr>
          <p:cNvSpPr>
            <a:spLocks noGrp="1"/>
          </p:cNvSpPr>
          <p:nvPr>
            <p:ph type="sldNum" sz="quarter" idx="12"/>
          </p:nvPr>
        </p:nvSpPr>
        <p:spPr/>
        <p:txBody>
          <a:bodyPr/>
          <a:lstStyle/>
          <a:p>
            <a:fld id="{13C20B66-9CB3-4B57-BCF5-80EC90ADA063}" type="slidenum">
              <a:rPr lang="en-US" smtClean="0"/>
              <a:t>‹#›</a:t>
            </a:fld>
            <a:endParaRPr lang="en-US"/>
          </a:p>
        </p:txBody>
      </p:sp>
    </p:spTree>
    <p:extLst>
      <p:ext uri="{BB962C8B-B14F-4D97-AF65-F5344CB8AC3E}">
        <p14:creationId xmlns:p14="http://schemas.microsoft.com/office/powerpoint/2010/main" val="858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6000"/>
              </a:schemeClr>
            </a:gs>
            <a:gs pos="100000">
              <a:schemeClr val="bg1">
                <a:lumMod val="85000"/>
                <a:alpha val="99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4"/>
            <a:ext cx="10058400" cy="77528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140547"/>
            <a:ext cx="10058400" cy="4728547"/>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1188720" y="106188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967A097-3598-4675-970B-C8D47C0A13D6}"/>
              </a:ext>
            </a:extLst>
          </p:cNvPr>
          <p:cNvSpPr>
            <a:spLocks noGrp="1"/>
          </p:cNvSpPr>
          <p:nvPr>
            <p:ph type="ftr" sz="quarter" idx="3"/>
          </p:nvPr>
        </p:nvSpPr>
        <p:spPr>
          <a:xfrm>
            <a:off x="3686185" y="6459785"/>
            <a:ext cx="4822804" cy="365125"/>
          </a:xfrm>
          <a:prstGeom prst="rect">
            <a:avLst/>
          </a:prstGeom>
        </p:spPr>
        <p:txBody>
          <a:bodyPr/>
          <a:lstStyle/>
          <a:p>
            <a:r>
              <a:rPr lang="en-US"/>
              <a:t>HERMES: Preliminary Design Review</a:t>
            </a:r>
          </a:p>
        </p:txBody>
      </p:sp>
      <p:pic>
        <p:nvPicPr>
          <p:cNvPr id="16" name="Picture 15">
            <a:extLst>
              <a:ext uri="{FF2B5EF4-FFF2-40B4-BE49-F238E27FC236}">
                <a16:creationId xmlns:a16="http://schemas.microsoft.com/office/drawing/2014/main" id="{F6749F07-2667-411E-BB2B-F3E33E55B1C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b="16697"/>
          <a:stretch/>
        </p:blipFill>
        <p:spPr>
          <a:xfrm>
            <a:off x="10943616" y="6266483"/>
            <a:ext cx="1272105" cy="476864"/>
          </a:xfrm>
          <a:prstGeom prst="rect">
            <a:avLst/>
          </a:prstGeom>
        </p:spPr>
      </p:pic>
      <p:pic>
        <p:nvPicPr>
          <p:cNvPr id="22" name="Picture 21">
            <a:extLst>
              <a:ext uri="{FF2B5EF4-FFF2-40B4-BE49-F238E27FC236}">
                <a16:creationId xmlns:a16="http://schemas.microsoft.com/office/drawing/2014/main" id="{66C064D2-C8E5-4B96-987E-3474980315EF}"/>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95414" y="6266484"/>
            <a:ext cx="2354338" cy="476863"/>
          </a:xfrm>
          <a:prstGeom prst="rect">
            <a:avLst/>
          </a:prstGeom>
        </p:spPr>
      </p:pic>
      <p:sp>
        <p:nvSpPr>
          <p:cNvPr id="11" name="Slide Number Placeholder 5">
            <a:extLst>
              <a:ext uri="{FF2B5EF4-FFF2-40B4-BE49-F238E27FC236}">
                <a16:creationId xmlns:a16="http://schemas.microsoft.com/office/drawing/2014/main" id="{89D8072A-7AD3-426A-82EF-468BE72D5B44}"/>
              </a:ext>
            </a:extLst>
          </p:cNvPr>
          <p:cNvSpPr>
            <a:spLocks noGrp="1"/>
          </p:cNvSpPr>
          <p:nvPr>
            <p:ph type="sldNum" sz="quarter" idx="4"/>
          </p:nvPr>
        </p:nvSpPr>
        <p:spPr>
          <a:xfrm>
            <a:off x="10122010" y="6459785"/>
            <a:ext cx="697407" cy="355284"/>
          </a:xfrm>
          <a:prstGeom prst="rect">
            <a:avLst/>
          </a:prstGeom>
        </p:spPr>
        <p:txBody>
          <a:bodyPr/>
          <a:lstStyle/>
          <a:p>
            <a:fld id="{13C20B66-9CB3-4B57-BCF5-80EC90ADA063}" type="slidenum">
              <a:rPr lang="en-US" smtClean="0"/>
              <a:t>‹#›</a:t>
            </a:fld>
            <a:endParaRPr lang="en-US"/>
          </a:p>
        </p:txBody>
      </p:sp>
      <p:sp>
        <p:nvSpPr>
          <p:cNvPr id="13" name="Date Placeholder 3">
            <a:extLst>
              <a:ext uri="{FF2B5EF4-FFF2-40B4-BE49-F238E27FC236}">
                <a16:creationId xmlns:a16="http://schemas.microsoft.com/office/drawing/2014/main" id="{06B5C29A-DF41-47F5-848C-422AEA9D1A09}"/>
              </a:ext>
            </a:extLst>
          </p:cNvPr>
          <p:cNvSpPr>
            <a:spLocks noGrp="1"/>
          </p:cNvSpPr>
          <p:nvPr>
            <p:ph type="dt" sz="half" idx="2"/>
          </p:nvPr>
        </p:nvSpPr>
        <p:spPr>
          <a:xfrm>
            <a:off x="9550743" y="6223881"/>
            <a:ext cx="1268674" cy="211987"/>
          </a:xfrm>
          <a:prstGeom prst="rect">
            <a:avLst/>
          </a:prstGeom>
        </p:spPr>
        <p:txBody>
          <a:bodyPr/>
          <a:lstStyle>
            <a:lvl1pPr algn="r">
              <a:defRPr sz="1200"/>
            </a:lvl1pPr>
          </a:lstStyle>
          <a:p>
            <a:r>
              <a:rPr lang="en-US"/>
              <a:t>February 2019</a:t>
            </a:r>
          </a:p>
        </p:txBody>
      </p:sp>
    </p:spTree>
    <p:extLst>
      <p:ext uri="{BB962C8B-B14F-4D97-AF65-F5344CB8AC3E}">
        <p14:creationId xmlns:p14="http://schemas.microsoft.com/office/powerpoint/2010/main" val="15611736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8.JP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1.png"/><Relationship Id="rId18" Type="http://schemas.openxmlformats.org/officeDocument/2006/relationships/hyperlink" Target="https://www.codecogs.com/eqnedit.php?latex=\tau%20%3D%2013.2%20Nm%20%5b116.8%20in-lbf%5d%250" TargetMode="External"/><Relationship Id="rId26" Type="http://schemas.openxmlformats.org/officeDocument/2006/relationships/image" Target="../media/image68.png"/><Relationship Id="rId3" Type="http://schemas.openxmlformats.org/officeDocument/2006/relationships/diagramData" Target="../diagrams/data3.xml"/><Relationship Id="rId21" Type="http://schemas.openxmlformats.org/officeDocument/2006/relationships/image" Target="../media/image65.png"/><Relationship Id="rId7" Type="http://schemas.microsoft.com/office/2007/relationships/diagramDrawing" Target="../diagrams/drawing3.xml"/><Relationship Id="rId12" Type="http://schemas.openxmlformats.org/officeDocument/2006/relationships/hyperlink" Target="https://www.codecogs.com/eqnedit.php?latex=R_%7bsprocket%7d%20%3D%201.513%20in%250" TargetMode="External"/><Relationship Id="rId17" Type="http://schemas.openxmlformats.org/officeDocument/2006/relationships/image" Target="../media/image63.png"/><Relationship Id="rId25" Type="http://schemas.openxmlformats.org/officeDocument/2006/relationships/hyperlink" Target="https://www.codecogs.com/eqnedit.php?latex=F_i%20%3D%200.75%20F_p%250" TargetMode="External"/><Relationship Id="rId2" Type="http://schemas.openxmlformats.org/officeDocument/2006/relationships/notesSlide" Target="../notesSlides/notesSlide30.xml"/><Relationship Id="rId16" Type="http://schemas.openxmlformats.org/officeDocument/2006/relationships/hyperlink" Target="https://www.codecogs.com/eqnedit.php?latex=\ell_%7bw%7d%20%3D%2010%20in%250" TargetMode="External"/><Relationship Id="rId20" Type="http://schemas.openxmlformats.org/officeDocument/2006/relationships/hyperlink" Target="https://www.codecogs.com/eqnedit.php?latex=r_%7binner,washer%7d%20%3D%200.1405%20in%250"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0.png"/><Relationship Id="rId24" Type="http://schemas.openxmlformats.org/officeDocument/2006/relationships/image" Target="../media/image67.png"/><Relationship Id="rId5" Type="http://schemas.openxmlformats.org/officeDocument/2006/relationships/diagramQuickStyle" Target="../diagrams/quickStyle3.xml"/><Relationship Id="rId15" Type="http://schemas.openxmlformats.org/officeDocument/2006/relationships/image" Target="../media/image62.png"/><Relationship Id="rId23" Type="http://schemas.openxmlformats.org/officeDocument/2006/relationships/image" Target="../media/image66.png"/><Relationship Id="rId28" Type="http://schemas.openxmlformats.org/officeDocument/2006/relationships/image" Target="../media/image69.png"/><Relationship Id="rId10" Type="http://schemas.openxmlformats.org/officeDocument/2006/relationships/hyperlink" Target="https://www.codecogs.com/eqnedit.php?latex=\mu_%7bsteel,steel%7d%20%3D%200.15%250" TargetMode="External"/><Relationship Id="rId19" Type="http://schemas.openxmlformats.org/officeDocument/2006/relationships/image" Target="../media/image64.png"/><Relationship Id="rId4" Type="http://schemas.openxmlformats.org/officeDocument/2006/relationships/diagramLayout" Target="../diagrams/layout3.xml"/><Relationship Id="rId9" Type="http://schemas.openxmlformats.org/officeDocument/2006/relationships/image" Target="../media/image59.png"/><Relationship Id="rId14" Type="http://schemas.openxmlformats.org/officeDocument/2006/relationships/hyperlink" Target="https://www.codecogs.com/eqnedit.php?latex=R_%7bwheel%7d%20%3D%204%20in%250" TargetMode="External"/><Relationship Id="rId22" Type="http://schemas.openxmlformats.org/officeDocument/2006/relationships/hyperlink" Target="https://www.codecogs.com/eqnedit.php?latex=r_%7bouter,screw%7d%20%3D%200.175%20in%250" TargetMode="External"/><Relationship Id="rId27" Type="http://schemas.openxmlformats.org/officeDocument/2006/relationships/hyperlink" Target="https://www.codecogs.com/eqnedit.php?latex=S_y%20%3D%20170000%20psi%250"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hyperlink" Target="https://www.codecogs.com/eqnedit.php?latex=F_T%20%3D%20\frac%7b\tau%20/2%7d%7bR_%7bsprocket%7d%7d%250" TargetMode="External"/><Relationship Id="rId18" Type="http://schemas.openxmlformats.org/officeDocument/2006/relationships/image" Target="../media/image74.png"/><Relationship Id="rId26" Type="http://schemas.openxmlformats.org/officeDocument/2006/relationships/hyperlink" Target="https://www.codecogs.com/eqnedit.php?latex=F_i%20%3D%200.75%20F_p%20%3D%200.75A_t%20S_p%3D0.75A_t(0.85)S_y%20%3D%203450%20lbf%20%250" TargetMode="External"/><Relationship Id="rId3" Type="http://schemas.openxmlformats.org/officeDocument/2006/relationships/diagramData" Target="../diagrams/data4.xml"/><Relationship Id="rId21" Type="http://schemas.openxmlformats.org/officeDocument/2006/relationships/hyperlink" Target="https://www.codecogs.com/eqnedit.php?latex=F_%7bT,y%7d%20%3D%20F_%7bT,y1%7d%20%2B%20F_%7bT,y1%7d%20%3D%2023.65%20lbf%250" TargetMode="External"/><Relationship Id="rId34" Type="http://schemas.openxmlformats.org/officeDocument/2006/relationships/image" Target="../media/image83.png"/><Relationship Id="rId7" Type="http://schemas.microsoft.com/office/2007/relationships/diagramDrawing" Target="../diagrams/drawing4.xml"/><Relationship Id="rId12" Type="http://schemas.openxmlformats.org/officeDocument/2006/relationships/image" Target="../media/image71.png"/><Relationship Id="rId17" Type="http://schemas.openxmlformats.org/officeDocument/2006/relationships/hyperlink" Target="https://www.codecogs.com/eqnedit.php?latex=\ell_%7bc1%7d%3D\sqrt%7b(\frac%7b\ell%7d%7b2%7d%2Bd)%5e2%2Bh%5e2%7d;\quad\ell_%7bc2%7d%3D\sqrt%7b(\frac%7b\ell%7d%7b2%7d-d)%5e2-h%5e2%7d%20%250" TargetMode="External"/><Relationship Id="rId25" Type="http://schemas.openxmlformats.org/officeDocument/2006/relationships/image" Target="../media/image78.png"/><Relationship Id="rId33" Type="http://schemas.openxmlformats.org/officeDocument/2006/relationships/hyperlink" Target="https://www.codecogs.com/eqnedit.php?latex=%20\boxed%7bM_\mu%20%3D%2082%20in-lbf%7d%250" TargetMode="External"/><Relationship Id="rId2" Type="http://schemas.openxmlformats.org/officeDocument/2006/relationships/notesSlide" Target="../notesSlides/notesSlide31.xml"/><Relationship Id="rId16" Type="http://schemas.openxmlformats.org/officeDocument/2006/relationships/image" Target="../media/image73.png"/><Relationship Id="rId20" Type="http://schemas.openxmlformats.org/officeDocument/2006/relationships/image" Target="../media/image75.png"/><Relationship Id="rId29" Type="http://schemas.openxmlformats.org/officeDocument/2006/relationships/hyperlink" Target="https://www.codecogs.com/eqnedit.php?latex=M_\mu%20%3D%20\mu_s%20\frac%7bF_i%7d%7b\pi(r_%7bscrew%7d%5e2%20-%20r_%7bwasher%7d%5e2)%7d%20\int_%7br_%7bwasher%7d%7d%5e%7br_%7bscrew%7d%7d\rho(2\pi\rho)d\rho%20%250"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hyperlink" Target="https://www.codecogs.com/eqnedit.php?latex=\phi_1%20%3D%20\sin%5e%7b-1%7d(\frac%7bh%7d%7b\ell_%7bc1%7d%7d)%20%3D%2016.9%5eo%20\quad%20\phi_2%20%3D%20\sin%5e%7b-1%7d(\frac%7bh%7d%7b\ell_%7bc2%7d%7d)%20%3D%2018.7%5eo%250" TargetMode="External"/><Relationship Id="rId24" Type="http://schemas.openxmlformats.org/officeDocument/2006/relationships/image" Target="../media/image77.png"/><Relationship Id="rId32" Type="http://schemas.openxmlformats.org/officeDocument/2006/relationships/image" Target="../media/image82.png"/><Relationship Id="rId5" Type="http://schemas.openxmlformats.org/officeDocument/2006/relationships/diagramQuickStyle" Target="../diagrams/quickStyle4.xml"/><Relationship Id="rId15" Type="http://schemas.openxmlformats.org/officeDocument/2006/relationships/hyperlink" Target="https://www.codecogs.com/eqnedit.php?latex=%20\quad%20F_%7bT,y1%7d%20%3D%20F_T%20\sin%20\phi_1%20%3D%2011.25%20lbf;%20\quad%20F_%7bT,y2%7d%20%3D%20F_T%20\sin\phi_2%20%3D%2012.4%20lbf%250" TargetMode="External"/><Relationship Id="rId23" Type="http://schemas.openxmlformats.org/officeDocument/2006/relationships/hyperlink" Target="https://www.codecogs.com/eqnedit.php?latex=\boxed%7bM%20%3D%20F_%7bT,y%7dd%20%3D%206.57%20in-lbf%7d%250" TargetMode="External"/><Relationship Id="rId28" Type="http://schemas.openxmlformats.org/officeDocument/2006/relationships/image" Target="../media/image80.png"/><Relationship Id="rId36" Type="http://schemas.openxmlformats.org/officeDocument/2006/relationships/image" Target="../media/image84.png"/><Relationship Id="rId10" Type="http://schemas.openxmlformats.org/officeDocument/2006/relationships/image" Target="../media/image70.png"/><Relationship Id="rId19" Type="http://schemas.openxmlformats.org/officeDocument/2006/relationships/hyperlink" Target="https://www.codecogs.com/eqnedit.php?latex=d%20%3D%20h\tan\theta%250" TargetMode="External"/><Relationship Id="rId31" Type="http://schemas.openxmlformats.org/officeDocument/2006/relationships/hyperlink" Target="https://www.codecogs.com/eqnedit.php?latex=%20%3D%20\frac%7b2%7d%7b3%7d\mu_s%20F_i%20\bigg(\frac%7br_%7bscrew%7d%5e3-r_%7bwasher%7d%5e3%7d%7br_%7bscrew%7d%5e2-r_%7bwasher%7d%5e2%7d\bigg)%250" TargetMode="External"/><Relationship Id="rId4" Type="http://schemas.openxmlformats.org/officeDocument/2006/relationships/diagramLayout" Target="../diagrams/layout4.xml"/><Relationship Id="rId9" Type="http://schemas.openxmlformats.org/officeDocument/2006/relationships/hyperlink" Target="https://www.codecogs.com/eqnedit.php?latex=\ell_%7bc1%7d%20%2B%20\ell_%7bc2%7d%20%3D%20\ell%20%2B%202in%20\rightarrow%20h%20%3D%201.6%20in%250" TargetMode="External"/><Relationship Id="rId14" Type="http://schemas.openxmlformats.org/officeDocument/2006/relationships/image" Target="../media/image72.png"/><Relationship Id="rId22" Type="http://schemas.openxmlformats.org/officeDocument/2006/relationships/image" Target="../media/image76.png"/><Relationship Id="rId27" Type="http://schemas.openxmlformats.org/officeDocument/2006/relationships/image" Target="../media/image79.png"/><Relationship Id="rId30" Type="http://schemas.openxmlformats.org/officeDocument/2006/relationships/image" Target="../media/image81.png"/><Relationship Id="rId35" Type="http://schemas.openxmlformats.org/officeDocument/2006/relationships/hyperlink" Target="https://www.codecogs.com/eqnedit.php?latex=\boxed%7bFOS%20%3D%20\frac%7bM_\mu%7d%7bM%7d%20%3D%2012.5%7d%250"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image" Target="../media/image9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image" Target="../media/image920.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C782-0F7F-427E-8600-9AA500CB9471}"/>
              </a:ext>
            </a:extLst>
          </p:cNvPr>
          <p:cNvSpPr>
            <a:spLocks noGrp="1"/>
          </p:cNvSpPr>
          <p:nvPr>
            <p:ph type="ctrTitle"/>
          </p:nvPr>
        </p:nvSpPr>
        <p:spPr>
          <a:xfrm>
            <a:off x="1100051" y="1087149"/>
            <a:ext cx="10058400" cy="3292991"/>
          </a:xfrm>
        </p:spPr>
        <p:txBody>
          <a:bodyPr>
            <a:normAutofit/>
          </a:bodyPr>
          <a:lstStyle/>
          <a:p>
            <a:pPr algn="ctr"/>
            <a:r>
              <a:rPr lang="en-US" sz="5300" b="1" spc="300"/>
              <a:t>HERMES</a:t>
            </a:r>
            <a:br>
              <a:rPr lang="en-US"/>
            </a:br>
            <a:r>
              <a:rPr lang="en-US" sz="3600" b="1" u="sng"/>
              <a:t>H</a:t>
            </a:r>
            <a:r>
              <a:rPr lang="en-US" sz="3600"/>
              <a:t>azard </a:t>
            </a:r>
            <a:r>
              <a:rPr lang="en-US" sz="3600" b="1" u="sng"/>
              <a:t>E</a:t>
            </a:r>
            <a:r>
              <a:rPr lang="en-US" sz="3600"/>
              <a:t>xamination and </a:t>
            </a:r>
            <a:r>
              <a:rPr lang="en-US" sz="3600" b="1" u="sng"/>
              <a:t>R</a:t>
            </a:r>
            <a:r>
              <a:rPr lang="en-US" sz="3600"/>
              <a:t>econnaissance </a:t>
            </a:r>
            <a:r>
              <a:rPr lang="en-US" sz="3600" b="1" u="sng"/>
              <a:t>M</a:t>
            </a:r>
            <a:r>
              <a:rPr lang="en-US" sz="3600"/>
              <a:t>essenger for </a:t>
            </a:r>
            <a:r>
              <a:rPr lang="en-US" sz="3600" b="1" u="sng"/>
              <a:t>E</a:t>
            </a:r>
            <a:r>
              <a:rPr lang="en-US" sz="3600"/>
              <a:t>xtended </a:t>
            </a:r>
            <a:r>
              <a:rPr lang="en-US" sz="3600" b="1" u="sng"/>
              <a:t>S</a:t>
            </a:r>
            <a:r>
              <a:rPr lang="en-US" sz="3600"/>
              <a:t>urveillance</a:t>
            </a:r>
            <a:br>
              <a:rPr lang="en-US" sz="3600"/>
            </a:br>
            <a:endParaRPr lang="en-US"/>
          </a:p>
        </p:txBody>
      </p:sp>
      <p:sp>
        <p:nvSpPr>
          <p:cNvPr id="3" name="Subtitle 2">
            <a:extLst>
              <a:ext uri="{FF2B5EF4-FFF2-40B4-BE49-F238E27FC236}">
                <a16:creationId xmlns:a16="http://schemas.microsoft.com/office/drawing/2014/main" id="{08A9CB8D-619D-4959-9422-C75805FE24C4}"/>
              </a:ext>
            </a:extLst>
          </p:cNvPr>
          <p:cNvSpPr>
            <a:spLocks noGrp="1"/>
          </p:cNvSpPr>
          <p:nvPr>
            <p:ph type="subTitle" idx="1"/>
          </p:nvPr>
        </p:nvSpPr>
        <p:spPr>
          <a:xfrm>
            <a:off x="1100051" y="3510932"/>
            <a:ext cx="10058400" cy="1143000"/>
          </a:xfrm>
        </p:spPr>
        <p:txBody>
          <a:bodyPr/>
          <a:lstStyle/>
          <a:p>
            <a:pPr algn="ctr"/>
            <a:r>
              <a:rPr lang="en-US"/>
              <a:t>Manufacturing Status review</a:t>
            </a:r>
          </a:p>
          <a:p>
            <a:pPr algn="ctr"/>
            <a:r>
              <a:rPr lang="en-US"/>
              <a:t>February 4, 2019</a:t>
            </a:r>
          </a:p>
        </p:txBody>
      </p:sp>
      <p:sp>
        <p:nvSpPr>
          <p:cNvPr id="5" name="TextBox 4">
            <a:extLst>
              <a:ext uri="{FF2B5EF4-FFF2-40B4-BE49-F238E27FC236}">
                <a16:creationId xmlns:a16="http://schemas.microsoft.com/office/drawing/2014/main" id="{D60B97E0-C42C-42C2-AE69-3D07C1B1216D}"/>
              </a:ext>
            </a:extLst>
          </p:cNvPr>
          <p:cNvSpPr txBox="1"/>
          <p:nvPr/>
        </p:nvSpPr>
        <p:spPr>
          <a:xfrm>
            <a:off x="1097280" y="4379247"/>
            <a:ext cx="10058400"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a:t>Presenters:</a:t>
            </a:r>
            <a:r>
              <a:rPr lang="en-US" sz="1600">
                <a:cs typeface="Arial"/>
              </a:rPr>
              <a:t>  </a:t>
            </a:r>
            <a:r>
              <a:rPr lang="en-US" sz="1600" err="1">
                <a:cs typeface="Arial"/>
              </a:rPr>
              <a:t>Brindan</a:t>
            </a:r>
            <a:r>
              <a:rPr lang="en-US" sz="1600">
                <a:cs typeface="Arial"/>
              </a:rPr>
              <a:t> Adhikari, Brandon </a:t>
            </a:r>
            <a:r>
              <a:rPr lang="en-US" sz="1600" err="1">
                <a:cs typeface="Arial"/>
              </a:rPr>
              <a:t>Santori</a:t>
            </a:r>
            <a:r>
              <a:rPr lang="en-US" sz="1600">
                <a:cs typeface="Arial"/>
              </a:rPr>
              <a:t>, </a:t>
            </a:r>
            <a:r>
              <a:rPr lang="en-US" sz="1600" err="1">
                <a:cs typeface="Arial"/>
              </a:rPr>
              <a:t>Michely</a:t>
            </a:r>
            <a:r>
              <a:rPr lang="en-US" sz="1600">
                <a:cs typeface="Arial"/>
              </a:rPr>
              <a:t> </a:t>
            </a:r>
            <a:r>
              <a:rPr lang="en-US" sz="1600" err="1">
                <a:cs typeface="Arial"/>
              </a:rPr>
              <a:t>Tenardi</a:t>
            </a:r>
            <a:r>
              <a:rPr lang="en-US" sz="1600">
                <a:cs typeface="Arial"/>
              </a:rPr>
              <a:t>, Marcos Mejia</a:t>
            </a:r>
            <a:endParaRPr lang="en-US" sz="1600" b="1" u="sng">
              <a:cs typeface="Arial"/>
            </a:endParaRPr>
          </a:p>
          <a:p>
            <a:r>
              <a:rPr lang="en-US" sz="1600" b="1" u="sng">
                <a:cs typeface="Arial"/>
              </a:rPr>
              <a:t>Customer:</a:t>
            </a:r>
            <a:r>
              <a:rPr lang="en-US" sz="1600">
                <a:cs typeface="Arial"/>
              </a:rPr>
              <a:t> Barbara </a:t>
            </a:r>
            <a:r>
              <a:rPr lang="en-US" sz="1600" err="1">
                <a:cs typeface="Arial"/>
              </a:rPr>
              <a:t>Streiffert</a:t>
            </a:r>
            <a:r>
              <a:rPr lang="en-US" sz="1600">
                <a:cs typeface="Arial"/>
              </a:rPr>
              <a:t> and Jet Propulsion Laboratory (JPL)</a:t>
            </a:r>
          </a:p>
          <a:p>
            <a:r>
              <a:rPr lang="en-US" sz="1600" b="1" u="sng">
                <a:cs typeface="Arial"/>
              </a:rPr>
              <a:t>Advisor:</a:t>
            </a:r>
            <a:r>
              <a:rPr lang="en-US" sz="1600">
                <a:cs typeface="Arial"/>
              </a:rPr>
              <a:t> Dr. Kathryn Anne Wingate</a:t>
            </a:r>
          </a:p>
          <a:p>
            <a:r>
              <a:rPr lang="en-US" sz="1600" b="1" u="sng">
                <a:cs typeface="Arial"/>
              </a:rPr>
              <a:t>Team: </a:t>
            </a:r>
            <a:r>
              <a:rPr lang="en-US" sz="1600">
                <a:cs typeface="Arial"/>
              </a:rPr>
              <a:t> Alexander Sandoval, Alexis Sotomayor, Ashley Montalvo, Brandon </a:t>
            </a:r>
            <a:r>
              <a:rPr lang="en-US" sz="1600" err="1">
                <a:cs typeface="Arial"/>
              </a:rPr>
              <a:t>Santori</a:t>
            </a:r>
            <a:r>
              <a:rPr lang="en-US" sz="1600">
                <a:cs typeface="Arial"/>
              </a:rPr>
              <a:t>, </a:t>
            </a:r>
            <a:r>
              <a:rPr lang="en-US" sz="1600" err="1">
                <a:cs typeface="Arial"/>
              </a:rPr>
              <a:t>Brindan</a:t>
            </a:r>
            <a:r>
              <a:rPr lang="en-US" sz="1600">
                <a:cs typeface="Arial"/>
              </a:rPr>
              <a:t> Adhikari, Chase </a:t>
            </a:r>
            <a:r>
              <a:rPr lang="en-US" sz="1600" err="1">
                <a:cs typeface="Arial"/>
              </a:rPr>
              <a:t>Pellazar</a:t>
            </a:r>
            <a:r>
              <a:rPr lang="en-US" sz="1600">
                <a:cs typeface="Arial"/>
              </a:rPr>
              <a:t>, Colin Chen, </a:t>
            </a:r>
            <a:r>
              <a:rPr lang="en-US" sz="1600" err="1">
                <a:cs typeface="Arial"/>
              </a:rPr>
              <a:t>Junzhe</a:t>
            </a:r>
            <a:r>
              <a:rPr lang="en-US" sz="1600">
                <a:cs typeface="Arial"/>
              </a:rPr>
              <a:t> He, Katelyn Griego, Marcos Mejia, </a:t>
            </a:r>
            <a:r>
              <a:rPr lang="en-US" sz="1600" err="1">
                <a:cs typeface="Arial"/>
              </a:rPr>
              <a:t>Michely</a:t>
            </a:r>
            <a:r>
              <a:rPr lang="en-US" sz="1600">
                <a:cs typeface="Arial"/>
              </a:rPr>
              <a:t> </a:t>
            </a:r>
            <a:r>
              <a:rPr lang="en-US" sz="1600" err="1">
                <a:cs typeface="Arial"/>
              </a:rPr>
              <a:t>Tenardi</a:t>
            </a:r>
            <a:r>
              <a:rPr lang="en-US" sz="1600">
                <a:cs typeface="Arial"/>
              </a:rPr>
              <a:t>, Quinter Nyland</a:t>
            </a:r>
          </a:p>
        </p:txBody>
      </p:sp>
      <p:sp>
        <p:nvSpPr>
          <p:cNvPr id="12" name="Date Placeholder 11">
            <a:extLst>
              <a:ext uri="{FF2B5EF4-FFF2-40B4-BE49-F238E27FC236}">
                <a16:creationId xmlns:a16="http://schemas.microsoft.com/office/drawing/2014/main" id="{64B84726-D878-475A-BF0B-365CA0E98032}"/>
              </a:ext>
            </a:extLst>
          </p:cNvPr>
          <p:cNvSpPr>
            <a:spLocks noGrp="1"/>
          </p:cNvSpPr>
          <p:nvPr>
            <p:ph type="dt" sz="half" idx="2"/>
          </p:nvPr>
        </p:nvSpPr>
        <p:spPr/>
        <p:txBody>
          <a:bodyPr/>
          <a:lstStyle/>
          <a:p>
            <a:r>
              <a:rPr lang="en-US" dirty="0"/>
              <a:t>February 2019</a:t>
            </a:r>
          </a:p>
        </p:txBody>
      </p:sp>
      <p:sp>
        <p:nvSpPr>
          <p:cNvPr id="13" name="Slide Number Placeholder 12">
            <a:extLst>
              <a:ext uri="{FF2B5EF4-FFF2-40B4-BE49-F238E27FC236}">
                <a16:creationId xmlns:a16="http://schemas.microsoft.com/office/drawing/2014/main" id="{82BD342C-5381-493C-BCAE-EC275DC34EB0}"/>
              </a:ext>
            </a:extLst>
          </p:cNvPr>
          <p:cNvSpPr>
            <a:spLocks noGrp="1"/>
          </p:cNvSpPr>
          <p:nvPr>
            <p:ph type="sldNum" sz="quarter" idx="12"/>
          </p:nvPr>
        </p:nvSpPr>
        <p:spPr/>
        <p:txBody>
          <a:bodyPr/>
          <a:lstStyle/>
          <a:p>
            <a:fld id="{13C20B66-9CB3-4B57-BCF5-80EC90ADA063}" type="slidenum">
              <a:rPr lang="en-US" smtClean="0"/>
              <a:t>1</a:t>
            </a:fld>
            <a:endParaRPr lang="en-US"/>
          </a:p>
        </p:txBody>
      </p:sp>
      <p:pic>
        <p:nvPicPr>
          <p:cNvPr id="1026" name="Picture 2" descr="https://lh4.googleusercontent.com/kbQfZXQoEM7oH_HR2FiSikGsA-GgJLAYdGnBTaRpPXkXYIrKIT_80_3zEuKTD5CdS0oHy9HppuluTimt3hrrGhoW8v5k-Qufvf-VmbyO6NiNuqKLAmikeUVHd9Q-STfTW0rlrlkD">
            <a:extLst>
              <a:ext uri="{FF2B5EF4-FFF2-40B4-BE49-F238E27FC236}">
                <a16:creationId xmlns:a16="http://schemas.microsoft.com/office/drawing/2014/main" id="{C2FF65E6-F9DC-4CB1-93CF-D2B985ACBB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8" t="8396" r="10308"/>
          <a:stretch/>
        </p:blipFill>
        <p:spPr bwMode="auto">
          <a:xfrm>
            <a:off x="9754031" y="0"/>
            <a:ext cx="2437969" cy="247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A close up of a bicycle&#10;&#10;Description generated with high confidence">
            <a:extLst>
              <a:ext uri="{FF2B5EF4-FFF2-40B4-BE49-F238E27FC236}">
                <a16:creationId xmlns:a16="http://schemas.microsoft.com/office/drawing/2014/main" id="{55899A2A-D99A-45C7-9F8F-076DAD350206}"/>
              </a:ext>
            </a:extLst>
          </p:cNvPr>
          <p:cNvPicPr>
            <a:picLocks noChangeAspect="1"/>
          </p:cNvPicPr>
          <p:nvPr/>
        </p:nvPicPr>
        <p:blipFill>
          <a:blip r:embed="rId3">
            <a:extLst/>
          </a:blip>
          <a:stretch>
            <a:fillRect/>
          </a:stretch>
        </p:blipFill>
        <p:spPr>
          <a:xfrm>
            <a:off x="1230571" y="2841171"/>
            <a:ext cx="9437616" cy="4649256"/>
          </a:xfrm>
          <a:prstGeom prst="rect">
            <a:avLst/>
          </a:prstGeom>
        </p:spPr>
      </p:pic>
      <p:sp>
        <p:nvSpPr>
          <p:cNvPr id="2" name="Title 1">
            <a:extLst>
              <a:ext uri="{FF2B5EF4-FFF2-40B4-BE49-F238E27FC236}">
                <a16:creationId xmlns:a16="http://schemas.microsoft.com/office/drawing/2014/main" id="{A2BC31C8-0027-4C51-922C-AA19A40CE458}"/>
              </a:ext>
            </a:extLst>
          </p:cNvPr>
          <p:cNvSpPr>
            <a:spLocks noGrp="1"/>
          </p:cNvSpPr>
          <p:nvPr>
            <p:ph type="title"/>
          </p:nvPr>
        </p:nvSpPr>
        <p:spPr/>
        <p:txBody>
          <a:bodyPr>
            <a:normAutofit/>
          </a:bodyPr>
          <a:lstStyle/>
          <a:p>
            <a:r>
              <a:rPr lang="en-US"/>
              <a:t>Design Recap: System Interface</a:t>
            </a:r>
          </a:p>
        </p:txBody>
      </p:sp>
      <p:sp>
        <p:nvSpPr>
          <p:cNvPr id="4" name="Slide Number Placeholder 3">
            <a:extLst>
              <a:ext uri="{FF2B5EF4-FFF2-40B4-BE49-F238E27FC236}">
                <a16:creationId xmlns:a16="http://schemas.microsoft.com/office/drawing/2014/main" id="{8C4910A0-3A95-4F3D-AE76-DE0A44A61603}"/>
              </a:ext>
            </a:extLst>
          </p:cNvPr>
          <p:cNvSpPr>
            <a:spLocks noGrp="1"/>
          </p:cNvSpPr>
          <p:nvPr>
            <p:ph type="sldNum" sz="quarter" idx="12"/>
          </p:nvPr>
        </p:nvSpPr>
        <p:spPr/>
        <p:txBody>
          <a:bodyPr/>
          <a:lstStyle/>
          <a:p>
            <a:fld id="{13C20B66-9CB3-4B57-BCF5-80EC90ADA063}" type="slidenum">
              <a:rPr lang="en-US" smtClean="0"/>
              <a:t>10</a:t>
            </a:fld>
            <a:endParaRPr lang="en-US"/>
          </a:p>
        </p:txBody>
      </p:sp>
      <p:pic>
        <p:nvPicPr>
          <p:cNvPr id="11" name="Picture 11" descr="A picture containing toy, LEGO, indoor&#10;&#10;Description generated with high confidence">
            <a:extLst>
              <a:ext uri="{FF2B5EF4-FFF2-40B4-BE49-F238E27FC236}">
                <a16:creationId xmlns:a16="http://schemas.microsoft.com/office/drawing/2014/main" id="{E4259E70-BB3B-46B4-8560-2D78B2B49CDA}"/>
              </a:ext>
            </a:extLst>
          </p:cNvPr>
          <p:cNvPicPr>
            <a:picLocks noChangeAspect="1"/>
          </p:cNvPicPr>
          <p:nvPr/>
        </p:nvPicPr>
        <p:blipFill rotWithShape="1">
          <a:blip r:embed="rId4"/>
          <a:srcRect l="20246" t="-1313" r="15455" b="4430"/>
          <a:stretch/>
        </p:blipFill>
        <p:spPr>
          <a:xfrm>
            <a:off x="783368" y="1569604"/>
            <a:ext cx="2608225" cy="2214149"/>
          </a:xfrm>
          <a:prstGeom prst="rect">
            <a:avLst/>
          </a:prstGeom>
        </p:spPr>
      </p:pic>
      <p:sp>
        <p:nvSpPr>
          <p:cNvPr id="19" name="TextBox 18">
            <a:extLst>
              <a:ext uri="{FF2B5EF4-FFF2-40B4-BE49-F238E27FC236}">
                <a16:creationId xmlns:a16="http://schemas.microsoft.com/office/drawing/2014/main" id="{1B4A91DF-5789-4723-9A84-8C1D373E76C6}"/>
              </a:ext>
            </a:extLst>
          </p:cNvPr>
          <p:cNvSpPr txBox="1"/>
          <p:nvPr/>
        </p:nvSpPr>
        <p:spPr>
          <a:xfrm>
            <a:off x="137598" y="3768793"/>
            <a:ext cx="3347048" cy="58477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Arial"/>
              </a:rPr>
              <a:t>MR Comm System</a:t>
            </a:r>
          </a:p>
          <a:p>
            <a:r>
              <a:rPr lang="en-US" sz="1600">
                <a:cs typeface="Arial"/>
              </a:rPr>
              <a:t>1 6.5W 900MHz Ubiquiti Radio</a:t>
            </a:r>
          </a:p>
        </p:txBody>
      </p:sp>
      <p:sp>
        <p:nvSpPr>
          <p:cNvPr id="20" name="TextBox 19">
            <a:extLst>
              <a:ext uri="{FF2B5EF4-FFF2-40B4-BE49-F238E27FC236}">
                <a16:creationId xmlns:a16="http://schemas.microsoft.com/office/drawing/2014/main" id="{944E650C-9863-4529-966C-49E963AAB3D2}"/>
              </a:ext>
            </a:extLst>
          </p:cNvPr>
          <p:cNvSpPr txBox="1"/>
          <p:nvPr/>
        </p:nvSpPr>
        <p:spPr>
          <a:xfrm>
            <a:off x="5122762" y="1180244"/>
            <a:ext cx="2976757" cy="58477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Arial"/>
              </a:rPr>
              <a:t>MR Comm System</a:t>
            </a:r>
          </a:p>
          <a:p>
            <a:r>
              <a:rPr lang="en-US" sz="1600">
                <a:cs typeface="Arial"/>
              </a:rPr>
              <a:t>1 6.5W 900MHz Ubiquiti Radio</a:t>
            </a:r>
          </a:p>
        </p:txBody>
      </p:sp>
      <p:sp>
        <p:nvSpPr>
          <p:cNvPr id="21" name="TextBox 20">
            <a:extLst>
              <a:ext uri="{FF2B5EF4-FFF2-40B4-BE49-F238E27FC236}">
                <a16:creationId xmlns:a16="http://schemas.microsoft.com/office/drawing/2014/main" id="{1BF793CB-DE6F-4535-BC74-3CE0B857B1F3}"/>
              </a:ext>
            </a:extLst>
          </p:cNvPr>
          <p:cNvSpPr txBox="1"/>
          <p:nvPr/>
        </p:nvSpPr>
        <p:spPr>
          <a:xfrm>
            <a:off x="7901797" y="3989466"/>
            <a:ext cx="3347048" cy="58477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Arial"/>
              </a:rPr>
              <a:t>MR Comm System</a:t>
            </a:r>
          </a:p>
          <a:p>
            <a:r>
              <a:rPr lang="en-US" sz="1600">
                <a:cs typeface="Arial"/>
              </a:rPr>
              <a:t>1 6.5W 900MHz Ubiquiti Radio</a:t>
            </a:r>
          </a:p>
        </p:txBody>
      </p:sp>
      <p:sp>
        <p:nvSpPr>
          <p:cNvPr id="28" name="TextBox 27">
            <a:extLst>
              <a:ext uri="{FF2B5EF4-FFF2-40B4-BE49-F238E27FC236}">
                <a16:creationId xmlns:a16="http://schemas.microsoft.com/office/drawing/2014/main" id="{464DB688-5138-4493-85F4-138083FCF249}"/>
              </a:ext>
            </a:extLst>
          </p:cNvPr>
          <p:cNvSpPr txBox="1"/>
          <p:nvPr/>
        </p:nvSpPr>
        <p:spPr>
          <a:xfrm>
            <a:off x="624975" y="1826966"/>
            <a:ext cx="85976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t>MR</a:t>
            </a:r>
          </a:p>
        </p:txBody>
      </p:sp>
      <p:sp>
        <p:nvSpPr>
          <p:cNvPr id="29" name="TextBox 28">
            <a:extLst>
              <a:ext uri="{FF2B5EF4-FFF2-40B4-BE49-F238E27FC236}">
                <a16:creationId xmlns:a16="http://schemas.microsoft.com/office/drawing/2014/main" id="{14E82809-0830-43F6-A75D-CA4C2AC144AB}"/>
              </a:ext>
            </a:extLst>
          </p:cNvPr>
          <p:cNvSpPr txBox="1"/>
          <p:nvPr/>
        </p:nvSpPr>
        <p:spPr>
          <a:xfrm>
            <a:off x="4426407" y="4352550"/>
            <a:ext cx="1032294"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t>CSR</a:t>
            </a:r>
            <a:endParaRPr lang="en-US"/>
          </a:p>
        </p:txBody>
      </p:sp>
      <p:cxnSp>
        <p:nvCxnSpPr>
          <p:cNvPr id="36" name="Straight Arrow Connector 35">
            <a:extLst>
              <a:ext uri="{FF2B5EF4-FFF2-40B4-BE49-F238E27FC236}">
                <a16:creationId xmlns:a16="http://schemas.microsoft.com/office/drawing/2014/main" id="{1819287E-557E-46E9-BE80-8C6E4B0A438E}"/>
              </a:ext>
            </a:extLst>
          </p:cNvPr>
          <p:cNvCxnSpPr>
            <a:cxnSpLocks/>
          </p:cNvCxnSpPr>
          <p:nvPr/>
        </p:nvCxnSpPr>
        <p:spPr>
          <a:xfrm flipV="1">
            <a:off x="7029682" y="4239521"/>
            <a:ext cx="733020" cy="1064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0C745A3-E2C2-4A09-BA06-BFABD58F94E8}"/>
              </a:ext>
            </a:extLst>
          </p:cNvPr>
          <p:cNvGrpSpPr/>
          <p:nvPr/>
        </p:nvGrpSpPr>
        <p:grpSpPr>
          <a:xfrm rot="11487101">
            <a:off x="3257199" y="1524970"/>
            <a:ext cx="372462" cy="653970"/>
            <a:chOff x="6513651" y="2446115"/>
            <a:chExt cx="372462" cy="653970"/>
          </a:xfrm>
        </p:grpSpPr>
        <p:sp>
          <p:nvSpPr>
            <p:cNvPr id="48" name="Moon 47">
              <a:extLst>
                <a:ext uri="{FF2B5EF4-FFF2-40B4-BE49-F238E27FC236}">
                  <a16:creationId xmlns:a16="http://schemas.microsoft.com/office/drawing/2014/main" id="{B83632F9-9876-45E8-9F02-65762949EFC9}"/>
                </a:ext>
              </a:extLst>
            </p:cNvPr>
            <p:cNvSpPr/>
            <p:nvPr/>
          </p:nvSpPr>
          <p:spPr>
            <a:xfrm rot="21180000">
              <a:off x="6513651" y="2446115"/>
              <a:ext cx="177479" cy="653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08CF0FC0-0F4D-4D90-996C-34F6876354B4}"/>
                </a:ext>
              </a:extLst>
            </p:cNvPr>
            <p:cNvSpPr/>
            <p:nvPr/>
          </p:nvSpPr>
          <p:spPr>
            <a:xfrm rot="-720000">
              <a:off x="6675791" y="2573108"/>
              <a:ext cx="100315" cy="3838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9E657511-8896-4947-A912-C0DFD1DAAC03}"/>
                </a:ext>
              </a:extLst>
            </p:cNvPr>
            <p:cNvSpPr/>
            <p:nvPr/>
          </p:nvSpPr>
          <p:spPr>
            <a:xfrm rot="-1020000">
              <a:off x="6824380" y="2641425"/>
              <a:ext cx="61733" cy="24885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F9F8AB99-3731-4209-934A-7FFEF3323AC6}"/>
              </a:ext>
            </a:extLst>
          </p:cNvPr>
          <p:cNvGrpSpPr/>
          <p:nvPr/>
        </p:nvGrpSpPr>
        <p:grpSpPr>
          <a:xfrm rot="1053170">
            <a:off x="8492488" y="1649928"/>
            <a:ext cx="372462" cy="653970"/>
            <a:chOff x="6513651" y="2446115"/>
            <a:chExt cx="372462" cy="653970"/>
          </a:xfrm>
        </p:grpSpPr>
        <p:sp>
          <p:nvSpPr>
            <p:cNvPr id="64" name="Moon 63">
              <a:extLst>
                <a:ext uri="{FF2B5EF4-FFF2-40B4-BE49-F238E27FC236}">
                  <a16:creationId xmlns:a16="http://schemas.microsoft.com/office/drawing/2014/main" id="{67EDC375-3033-4B95-B8DE-1F8F85354A71}"/>
                </a:ext>
              </a:extLst>
            </p:cNvPr>
            <p:cNvSpPr/>
            <p:nvPr/>
          </p:nvSpPr>
          <p:spPr>
            <a:xfrm rot="21180000">
              <a:off x="6513651" y="2446115"/>
              <a:ext cx="177479" cy="653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8778EFAB-65DC-4154-84D3-1B208D8CE015}"/>
                </a:ext>
              </a:extLst>
            </p:cNvPr>
            <p:cNvSpPr/>
            <p:nvPr/>
          </p:nvSpPr>
          <p:spPr>
            <a:xfrm rot="-720000">
              <a:off x="6675791" y="2573108"/>
              <a:ext cx="100315" cy="3838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9EF83D88-E580-4011-8B77-E652125DBC66}"/>
                </a:ext>
              </a:extLst>
            </p:cNvPr>
            <p:cNvSpPr/>
            <p:nvPr/>
          </p:nvSpPr>
          <p:spPr>
            <a:xfrm rot="-1020000">
              <a:off x="6824380" y="2641425"/>
              <a:ext cx="61733" cy="24885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79B8EBAD-ABAA-4A8E-8250-3365FE267AF8}"/>
              </a:ext>
            </a:extLst>
          </p:cNvPr>
          <p:cNvGrpSpPr/>
          <p:nvPr/>
        </p:nvGrpSpPr>
        <p:grpSpPr>
          <a:xfrm rot="19606565">
            <a:off x="8449979" y="2339573"/>
            <a:ext cx="372462" cy="653970"/>
            <a:chOff x="6513651" y="2446115"/>
            <a:chExt cx="372462" cy="653970"/>
          </a:xfrm>
        </p:grpSpPr>
        <p:sp>
          <p:nvSpPr>
            <p:cNvPr id="72" name="Moon 71">
              <a:extLst>
                <a:ext uri="{FF2B5EF4-FFF2-40B4-BE49-F238E27FC236}">
                  <a16:creationId xmlns:a16="http://schemas.microsoft.com/office/drawing/2014/main" id="{4E15E06F-9DE5-44EC-8E40-F2B5F90435C8}"/>
                </a:ext>
              </a:extLst>
            </p:cNvPr>
            <p:cNvSpPr/>
            <p:nvPr/>
          </p:nvSpPr>
          <p:spPr>
            <a:xfrm rot="21180000">
              <a:off x="6513651" y="2446115"/>
              <a:ext cx="177479" cy="653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4484520D-FA25-4DE8-99FE-314DA6F9BDB6}"/>
                </a:ext>
              </a:extLst>
            </p:cNvPr>
            <p:cNvSpPr/>
            <p:nvPr/>
          </p:nvSpPr>
          <p:spPr>
            <a:xfrm rot="-720000">
              <a:off x="6675791" y="2573108"/>
              <a:ext cx="100315" cy="3838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B4103D61-3AD8-4EDC-B14B-95D91B4CC24E}"/>
                </a:ext>
              </a:extLst>
            </p:cNvPr>
            <p:cNvSpPr/>
            <p:nvPr/>
          </p:nvSpPr>
          <p:spPr>
            <a:xfrm rot="-1020000">
              <a:off x="6824380" y="2641425"/>
              <a:ext cx="61733" cy="24885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459FCA49-0E3F-4A81-B744-FF884F235E95}"/>
              </a:ext>
            </a:extLst>
          </p:cNvPr>
          <p:cNvGrpSpPr/>
          <p:nvPr/>
        </p:nvGrpSpPr>
        <p:grpSpPr>
          <a:xfrm rot="9325825">
            <a:off x="7200291" y="3453716"/>
            <a:ext cx="372462" cy="653970"/>
            <a:chOff x="6513651" y="2446115"/>
            <a:chExt cx="372462" cy="653970"/>
          </a:xfrm>
        </p:grpSpPr>
        <p:sp>
          <p:nvSpPr>
            <p:cNvPr id="76" name="Moon 75">
              <a:extLst>
                <a:ext uri="{FF2B5EF4-FFF2-40B4-BE49-F238E27FC236}">
                  <a16:creationId xmlns:a16="http://schemas.microsoft.com/office/drawing/2014/main" id="{D86D9E38-C221-4B46-9AAF-4D43B60EFE39}"/>
                </a:ext>
              </a:extLst>
            </p:cNvPr>
            <p:cNvSpPr/>
            <p:nvPr/>
          </p:nvSpPr>
          <p:spPr>
            <a:xfrm rot="21180000">
              <a:off x="6513651" y="2446115"/>
              <a:ext cx="177479" cy="653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EDDA5A43-E4FE-446A-9399-D91E7C49DE58}"/>
                </a:ext>
              </a:extLst>
            </p:cNvPr>
            <p:cNvSpPr/>
            <p:nvPr/>
          </p:nvSpPr>
          <p:spPr>
            <a:xfrm rot="-720000">
              <a:off x="6675791" y="2573108"/>
              <a:ext cx="100315" cy="3838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a:extLst>
                <a:ext uri="{FF2B5EF4-FFF2-40B4-BE49-F238E27FC236}">
                  <a16:creationId xmlns:a16="http://schemas.microsoft.com/office/drawing/2014/main" id="{FB7B7D29-B350-47E7-A314-42B56E1DCBD4}"/>
                </a:ext>
              </a:extLst>
            </p:cNvPr>
            <p:cNvSpPr/>
            <p:nvPr/>
          </p:nvSpPr>
          <p:spPr>
            <a:xfrm rot="-1020000">
              <a:off x="6824380" y="2641425"/>
              <a:ext cx="61733" cy="24885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a:extLst>
              <a:ext uri="{FF2B5EF4-FFF2-40B4-BE49-F238E27FC236}">
                <a16:creationId xmlns:a16="http://schemas.microsoft.com/office/drawing/2014/main" id="{8E04CAE2-FCD3-4F9D-90DD-46D3B4C1EF93}"/>
              </a:ext>
            </a:extLst>
          </p:cNvPr>
          <p:cNvSpPr txBox="1"/>
          <p:nvPr/>
        </p:nvSpPr>
        <p:spPr>
          <a:xfrm>
            <a:off x="137599" y="4872897"/>
            <a:ext cx="3347048" cy="58477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Arial"/>
              </a:rPr>
              <a:t>MR Software System</a:t>
            </a:r>
          </a:p>
          <a:p>
            <a:pPr marL="285750" indent="-285750">
              <a:buFont typeface="Arial"/>
              <a:buChar char="•"/>
            </a:pPr>
            <a:r>
              <a:rPr lang="en-US" sz="1600">
                <a:cs typeface="Arial"/>
              </a:rPr>
              <a:t>Function: ROS Slave Machine</a:t>
            </a:r>
          </a:p>
        </p:txBody>
      </p:sp>
      <p:sp>
        <p:nvSpPr>
          <p:cNvPr id="100" name="TextBox 99">
            <a:extLst>
              <a:ext uri="{FF2B5EF4-FFF2-40B4-BE49-F238E27FC236}">
                <a16:creationId xmlns:a16="http://schemas.microsoft.com/office/drawing/2014/main" id="{407F026D-8D52-4B0E-BF1A-4AA782B1AAE5}"/>
              </a:ext>
            </a:extLst>
          </p:cNvPr>
          <p:cNvSpPr txBox="1"/>
          <p:nvPr/>
        </p:nvSpPr>
        <p:spPr>
          <a:xfrm>
            <a:off x="7927273" y="5035400"/>
            <a:ext cx="3347048" cy="58477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Arial"/>
              </a:rPr>
              <a:t>CSR Software System</a:t>
            </a:r>
          </a:p>
          <a:p>
            <a:pPr marL="285750" indent="-285750">
              <a:buFont typeface="Arial"/>
              <a:buChar char="•"/>
            </a:pPr>
            <a:r>
              <a:rPr lang="en-US" sz="1600">
                <a:cs typeface="Arial"/>
              </a:rPr>
              <a:t>Function: ROS Host Machine</a:t>
            </a:r>
            <a:endParaRPr lang="en-US" sz="1600">
              <a:highlight>
                <a:srgbClr val="FFFF00"/>
              </a:highlight>
              <a:cs typeface="Arial"/>
            </a:endParaRPr>
          </a:p>
        </p:txBody>
      </p:sp>
      <p:sp>
        <p:nvSpPr>
          <p:cNvPr id="102" name="TextBox 101">
            <a:extLst>
              <a:ext uri="{FF2B5EF4-FFF2-40B4-BE49-F238E27FC236}">
                <a16:creationId xmlns:a16="http://schemas.microsoft.com/office/drawing/2014/main" id="{CD5D84CB-7C9E-47C9-9AED-D6E4A5AA0515}"/>
              </a:ext>
            </a:extLst>
          </p:cNvPr>
          <p:cNvSpPr txBox="1"/>
          <p:nvPr/>
        </p:nvSpPr>
        <p:spPr>
          <a:xfrm>
            <a:off x="5446221" y="2100184"/>
            <a:ext cx="2312230" cy="1323439"/>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cs typeface="Arial"/>
              </a:rPr>
              <a:t>GS Software System</a:t>
            </a:r>
          </a:p>
          <a:p>
            <a:pPr marL="285750" indent="-285750">
              <a:buFont typeface="Arial"/>
              <a:buChar char="•"/>
            </a:pPr>
            <a:r>
              <a:rPr lang="en-US" sz="1600">
                <a:cs typeface="Arial"/>
              </a:rPr>
              <a:t>Function: ROS Slave Machine</a:t>
            </a:r>
          </a:p>
          <a:p>
            <a:pPr marL="285750" indent="-285750">
              <a:buFont typeface="Arial"/>
              <a:buChar char="•"/>
            </a:pPr>
            <a:r>
              <a:rPr lang="en-US" sz="1600">
                <a:cs typeface="Arial"/>
              </a:rPr>
              <a:t>Displays a GUI for operation</a:t>
            </a:r>
          </a:p>
        </p:txBody>
      </p:sp>
      <p:sp>
        <p:nvSpPr>
          <p:cNvPr id="30" name="TextBox 29">
            <a:extLst>
              <a:ext uri="{FF2B5EF4-FFF2-40B4-BE49-F238E27FC236}">
                <a16:creationId xmlns:a16="http://schemas.microsoft.com/office/drawing/2014/main" id="{F7865110-B10E-4DDE-8FED-0B1316ECD862}"/>
              </a:ext>
            </a:extLst>
          </p:cNvPr>
          <p:cNvSpPr txBox="1"/>
          <p:nvPr/>
        </p:nvSpPr>
        <p:spPr>
          <a:xfrm>
            <a:off x="10208671" y="3201629"/>
            <a:ext cx="831011"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t>GS</a:t>
            </a:r>
            <a:endParaRPr lang="en-US"/>
          </a:p>
        </p:txBody>
      </p:sp>
      <p:cxnSp>
        <p:nvCxnSpPr>
          <p:cNvPr id="111" name="Straight Connector 110">
            <a:extLst>
              <a:ext uri="{FF2B5EF4-FFF2-40B4-BE49-F238E27FC236}">
                <a16:creationId xmlns:a16="http://schemas.microsoft.com/office/drawing/2014/main" id="{14761F9C-C79D-4E92-9000-913FF8E1AD45}"/>
              </a:ext>
            </a:extLst>
          </p:cNvPr>
          <p:cNvCxnSpPr>
            <a:cxnSpLocks/>
          </p:cNvCxnSpPr>
          <p:nvPr/>
        </p:nvCxnSpPr>
        <p:spPr>
          <a:xfrm>
            <a:off x="8100127" y="1251284"/>
            <a:ext cx="9024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3B654799-854E-4AB1-91D6-AD1083109B36}"/>
              </a:ext>
            </a:extLst>
          </p:cNvPr>
          <p:cNvCxnSpPr>
            <a:cxnSpLocks/>
            <a:stCxn id="21" idx="2"/>
            <a:endCxn id="100" idx="0"/>
          </p:cNvCxnSpPr>
          <p:nvPr/>
        </p:nvCxnSpPr>
        <p:spPr>
          <a:xfrm flipH="1">
            <a:off x="9562215" y="4564596"/>
            <a:ext cx="13106" cy="4997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8B58095F-3E7C-4CA0-87F1-B0A6410486F0}"/>
              </a:ext>
            </a:extLst>
          </p:cNvPr>
          <p:cNvCxnSpPr>
            <a:cxnSpLocks/>
            <a:stCxn id="20" idx="2"/>
            <a:endCxn id="102" idx="0"/>
          </p:cNvCxnSpPr>
          <p:nvPr/>
        </p:nvCxnSpPr>
        <p:spPr>
          <a:xfrm flipH="1">
            <a:off x="6602336" y="1765019"/>
            <a:ext cx="8805" cy="3351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FD8273A-1DA5-403B-A2A6-D84D8BC59AB4}"/>
              </a:ext>
            </a:extLst>
          </p:cNvPr>
          <p:cNvCxnSpPr>
            <a:cxnSpLocks/>
          </p:cNvCxnSpPr>
          <p:nvPr/>
        </p:nvCxnSpPr>
        <p:spPr>
          <a:xfrm flipH="1" flipV="1">
            <a:off x="484162" y="1679349"/>
            <a:ext cx="44828" cy="210440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D771A56-9AAB-4B39-882B-9346DBEC4592}"/>
              </a:ext>
            </a:extLst>
          </p:cNvPr>
          <p:cNvCxnSpPr>
            <a:cxnSpLocks/>
          </p:cNvCxnSpPr>
          <p:nvPr/>
        </p:nvCxnSpPr>
        <p:spPr>
          <a:xfrm flipV="1">
            <a:off x="484162" y="1669994"/>
            <a:ext cx="1830959" cy="935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4F94F66-A9AD-4B2F-B7EA-F145F14A1123}"/>
              </a:ext>
            </a:extLst>
          </p:cNvPr>
          <p:cNvCxnSpPr>
            <a:cxnSpLocks/>
          </p:cNvCxnSpPr>
          <p:nvPr/>
        </p:nvCxnSpPr>
        <p:spPr>
          <a:xfrm flipV="1">
            <a:off x="7785420" y="3050857"/>
            <a:ext cx="661647" cy="575959"/>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8819512-D029-40E6-88B9-01209EF915C9}"/>
              </a:ext>
            </a:extLst>
          </p:cNvPr>
          <p:cNvCxnSpPr>
            <a:cxnSpLocks/>
          </p:cNvCxnSpPr>
          <p:nvPr/>
        </p:nvCxnSpPr>
        <p:spPr>
          <a:xfrm>
            <a:off x="3795580" y="1870749"/>
            <a:ext cx="4657864" cy="17653"/>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704A0580-DF05-4247-98D7-5C30C990DA05}"/>
              </a:ext>
            </a:extLst>
          </p:cNvPr>
          <p:cNvGrpSpPr/>
          <p:nvPr/>
        </p:nvGrpSpPr>
        <p:grpSpPr>
          <a:xfrm>
            <a:off x="6843212" y="6109522"/>
            <a:ext cx="2736314" cy="312648"/>
            <a:chOff x="6628992" y="6482679"/>
            <a:chExt cx="2736314" cy="312648"/>
          </a:xfrm>
        </p:grpSpPr>
        <p:cxnSp>
          <p:nvCxnSpPr>
            <p:cNvPr id="143" name="Straight Connector 142">
              <a:extLst>
                <a:ext uri="{FF2B5EF4-FFF2-40B4-BE49-F238E27FC236}">
                  <a16:creationId xmlns:a16="http://schemas.microsoft.com/office/drawing/2014/main" id="{5EF7251F-BA7F-4244-BE92-13C84294FC76}"/>
                </a:ext>
              </a:extLst>
            </p:cNvPr>
            <p:cNvCxnSpPr>
              <a:cxnSpLocks/>
            </p:cNvCxnSpPr>
            <p:nvPr/>
          </p:nvCxnSpPr>
          <p:spPr>
            <a:xfrm flipV="1">
              <a:off x="6960485" y="6639003"/>
              <a:ext cx="501755" cy="6721"/>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E7E67784-E1B9-4354-B905-ADB49F0B71CA}"/>
                </a:ext>
              </a:extLst>
            </p:cNvPr>
            <p:cNvSpPr txBox="1"/>
            <p:nvPr/>
          </p:nvSpPr>
          <p:spPr>
            <a:xfrm>
              <a:off x="7483059" y="6485115"/>
              <a:ext cx="1882247" cy="307777"/>
            </a:xfrm>
            <a:prstGeom prst="rect">
              <a:avLst/>
            </a:prstGeom>
            <a:noFill/>
          </p:spPr>
          <p:txBody>
            <a:bodyPr wrap="none" rtlCol="0">
              <a:spAutoFit/>
            </a:bodyPr>
            <a:lstStyle/>
            <a:p>
              <a:r>
                <a:rPr lang="en-US" sz="1400" b="1"/>
                <a:t>=  Wireless Comms.</a:t>
              </a:r>
            </a:p>
          </p:txBody>
        </p:sp>
        <p:grpSp>
          <p:nvGrpSpPr>
            <p:cNvPr id="146" name="Group 145">
              <a:extLst>
                <a:ext uri="{FF2B5EF4-FFF2-40B4-BE49-F238E27FC236}">
                  <a16:creationId xmlns:a16="http://schemas.microsoft.com/office/drawing/2014/main" id="{40ECF74D-D4D5-45B1-95D7-5453E0C6BD7E}"/>
                </a:ext>
              </a:extLst>
            </p:cNvPr>
            <p:cNvGrpSpPr/>
            <p:nvPr/>
          </p:nvGrpSpPr>
          <p:grpSpPr>
            <a:xfrm rot="11407670">
              <a:off x="6628992" y="6482679"/>
              <a:ext cx="150685" cy="312648"/>
              <a:chOff x="6513651" y="2446115"/>
              <a:chExt cx="372462" cy="653970"/>
            </a:xfrm>
          </p:grpSpPr>
          <p:sp>
            <p:nvSpPr>
              <p:cNvPr id="147" name="Moon 146">
                <a:extLst>
                  <a:ext uri="{FF2B5EF4-FFF2-40B4-BE49-F238E27FC236}">
                    <a16:creationId xmlns:a16="http://schemas.microsoft.com/office/drawing/2014/main" id="{CA124C1F-E299-402B-AD86-47C342767119}"/>
                  </a:ext>
                </a:extLst>
              </p:cNvPr>
              <p:cNvSpPr/>
              <p:nvPr/>
            </p:nvSpPr>
            <p:spPr>
              <a:xfrm rot="21180000">
                <a:off x="6513651" y="2446115"/>
                <a:ext cx="177479" cy="65397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E9EB93C1-7880-49D9-8A21-AC77AD1DD471}"/>
                  </a:ext>
                </a:extLst>
              </p:cNvPr>
              <p:cNvSpPr/>
              <p:nvPr/>
            </p:nvSpPr>
            <p:spPr>
              <a:xfrm rot="-720000">
                <a:off x="6675791" y="2573108"/>
                <a:ext cx="100315" cy="38389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E2B8469B-9EC2-4C9E-9C7F-8EFC9A2FB84E}"/>
                  </a:ext>
                </a:extLst>
              </p:cNvPr>
              <p:cNvSpPr/>
              <p:nvPr/>
            </p:nvSpPr>
            <p:spPr>
              <a:xfrm rot="-1020000">
                <a:off x="6824380" y="2641425"/>
                <a:ext cx="61733" cy="24885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50" name="Straight Arrow Connector 149">
            <a:extLst>
              <a:ext uri="{FF2B5EF4-FFF2-40B4-BE49-F238E27FC236}">
                <a16:creationId xmlns:a16="http://schemas.microsoft.com/office/drawing/2014/main" id="{56F3CE60-240F-4DE4-ACCC-39A77E1CA65A}"/>
              </a:ext>
            </a:extLst>
          </p:cNvPr>
          <p:cNvCxnSpPr>
            <a:cxnSpLocks/>
            <a:stCxn id="19" idx="2"/>
            <a:endCxn id="99" idx="0"/>
          </p:cNvCxnSpPr>
          <p:nvPr/>
        </p:nvCxnSpPr>
        <p:spPr>
          <a:xfrm>
            <a:off x="1811122" y="4353568"/>
            <a:ext cx="1" cy="5193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502641FF-8BBB-49D2-8005-47BBCFF228A4}"/>
              </a:ext>
            </a:extLst>
          </p:cNvPr>
          <p:cNvCxnSpPr>
            <a:cxnSpLocks/>
          </p:cNvCxnSpPr>
          <p:nvPr/>
        </p:nvCxnSpPr>
        <p:spPr>
          <a:xfrm>
            <a:off x="9002542" y="1263881"/>
            <a:ext cx="0" cy="78140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0C3E19E9-8D50-4D61-85F0-5F02453F79AC}"/>
              </a:ext>
            </a:extLst>
          </p:cNvPr>
          <p:cNvGrpSpPr/>
          <p:nvPr/>
        </p:nvGrpSpPr>
        <p:grpSpPr>
          <a:xfrm>
            <a:off x="6826451" y="6538090"/>
            <a:ext cx="2774346" cy="307777"/>
            <a:chOff x="6891251" y="6164216"/>
            <a:chExt cx="2774346" cy="307777"/>
          </a:xfrm>
        </p:grpSpPr>
        <p:cxnSp>
          <p:nvCxnSpPr>
            <p:cNvPr id="161" name="Straight Arrow Connector 160">
              <a:extLst>
                <a:ext uri="{FF2B5EF4-FFF2-40B4-BE49-F238E27FC236}">
                  <a16:creationId xmlns:a16="http://schemas.microsoft.com/office/drawing/2014/main" id="{01D3903C-45D6-4087-B73B-C17D5225BD49}"/>
                </a:ext>
              </a:extLst>
            </p:cNvPr>
            <p:cNvCxnSpPr>
              <a:cxnSpLocks/>
            </p:cNvCxnSpPr>
            <p:nvPr/>
          </p:nvCxnSpPr>
          <p:spPr>
            <a:xfrm flipH="1">
              <a:off x="6891251" y="6329873"/>
              <a:ext cx="5550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BB9DCFD4-EC41-4E6D-AE7A-492ECBBAEB3B}"/>
                </a:ext>
              </a:extLst>
            </p:cNvPr>
            <p:cNvSpPr txBox="1"/>
            <p:nvPr/>
          </p:nvSpPr>
          <p:spPr>
            <a:xfrm>
              <a:off x="7499619" y="6164216"/>
              <a:ext cx="2165978" cy="307777"/>
            </a:xfrm>
            <a:prstGeom prst="rect">
              <a:avLst/>
            </a:prstGeom>
            <a:noFill/>
          </p:spPr>
          <p:txBody>
            <a:bodyPr wrap="none" rtlCol="0">
              <a:spAutoFit/>
            </a:bodyPr>
            <a:lstStyle/>
            <a:p>
              <a:r>
                <a:rPr lang="en-US" sz="1400" b="1"/>
                <a:t>= Outlines components</a:t>
              </a:r>
            </a:p>
          </p:txBody>
        </p:sp>
      </p:grpSp>
      <p:grpSp>
        <p:nvGrpSpPr>
          <p:cNvPr id="253" name="Group 252">
            <a:extLst>
              <a:ext uri="{FF2B5EF4-FFF2-40B4-BE49-F238E27FC236}">
                <a16:creationId xmlns:a16="http://schemas.microsoft.com/office/drawing/2014/main" id="{C3A8E6B1-4B35-48FA-BBA0-6765C816D8CD}"/>
              </a:ext>
            </a:extLst>
          </p:cNvPr>
          <p:cNvGrpSpPr/>
          <p:nvPr/>
        </p:nvGrpSpPr>
        <p:grpSpPr>
          <a:xfrm>
            <a:off x="9002542" y="2221543"/>
            <a:ext cx="330323" cy="946527"/>
            <a:chOff x="9140440" y="1943218"/>
            <a:chExt cx="330323" cy="946527"/>
          </a:xfrm>
          <a:solidFill>
            <a:schemeClr val="tx1">
              <a:lumMod val="50000"/>
              <a:lumOff val="50000"/>
            </a:schemeClr>
          </a:solidFill>
        </p:grpSpPr>
        <p:sp>
          <p:nvSpPr>
            <p:cNvPr id="93" name="Rectangle: Rounded Corners 92">
              <a:extLst>
                <a:ext uri="{FF2B5EF4-FFF2-40B4-BE49-F238E27FC236}">
                  <a16:creationId xmlns:a16="http://schemas.microsoft.com/office/drawing/2014/main" id="{6968D234-1979-451A-A102-4874C0F2DAFC}"/>
                </a:ext>
              </a:extLst>
            </p:cNvPr>
            <p:cNvSpPr/>
            <p:nvPr/>
          </p:nvSpPr>
          <p:spPr>
            <a:xfrm>
              <a:off x="9140440" y="2106707"/>
              <a:ext cx="79981" cy="736465"/>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Rounded Corners 105">
              <a:extLst>
                <a:ext uri="{FF2B5EF4-FFF2-40B4-BE49-F238E27FC236}">
                  <a16:creationId xmlns:a16="http://schemas.microsoft.com/office/drawing/2014/main" id="{E80B9907-0666-40A4-88A7-B0BE2974CFA9}"/>
                </a:ext>
              </a:extLst>
            </p:cNvPr>
            <p:cNvSpPr/>
            <p:nvPr/>
          </p:nvSpPr>
          <p:spPr>
            <a:xfrm flipH="1">
              <a:off x="9157530" y="1943218"/>
              <a:ext cx="45719" cy="378402"/>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Rounded Corners 251">
              <a:extLst>
                <a:ext uri="{FF2B5EF4-FFF2-40B4-BE49-F238E27FC236}">
                  <a16:creationId xmlns:a16="http://schemas.microsoft.com/office/drawing/2014/main" id="{B7B6D60A-F5DA-4345-8CCB-C9C6EACC228D}"/>
                </a:ext>
              </a:extLst>
            </p:cNvPr>
            <p:cNvSpPr/>
            <p:nvPr/>
          </p:nvSpPr>
          <p:spPr>
            <a:xfrm rot="5400000">
              <a:off x="9254659" y="2673641"/>
              <a:ext cx="114542" cy="317666"/>
            </a:xfrm>
            <a:prstGeom prst="round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878BE72B-DA57-4371-B752-9B30A549B953}"/>
              </a:ext>
            </a:extLst>
          </p:cNvPr>
          <p:cNvGrpSpPr/>
          <p:nvPr/>
        </p:nvGrpSpPr>
        <p:grpSpPr>
          <a:xfrm>
            <a:off x="9151294" y="1213817"/>
            <a:ext cx="2763954" cy="2039341"/>
            <a:chOff x="3962686" y="1461106"/>
            <a:chExt cx="6377678" cy="4705672"/>
          </a:xfrm>
        </p:grpSpPr>
        <p:grpSp>
          <p:nvGrpSpPr>
            <p:cNvPr id="235" name="Group 234">
              <a:extLst>
                <a:ext uri="{FF2B5EF4-FFF2-40B4-BE49-F238E27FC236}">
                  <a16:creationId xmlns:a16="http://schemas.microsoft.com/office/drawing/2014/main" id="{2273BBE4-01E5-4B67-87E8-0724C79E6EDC}"/>
                </a:ext>
              </a:extLst>
            </p:cNvPr>
            <p:cNvGrpSpPr/>
            <p:nvPr/>
          </p:nvGrpSpPr>
          <p:grpSpPr>
            <a:xfrm>
              <a:off x="3962686" y="1461106"/>
              <a:ext cx="6377678" cy="4705672"/>
              <a:chOff x="4685657" y="207949"/>
              <a:chExt cx="7379203" cy="5502234"/>
            </a:xfrm>
          </p:grpSpPr>
          <p:grpSp>
            <p:nvGrpSpPr>
              <p:cNvPr id="240" name="Group 239">
                <a:extLst>
                  <a:ext uri="{FF2B5EF4-FFF2-40B4-BE49-F238E27FC236}">
                    <a16:creationId xmlns:a16="http://schemas.microsoft.com/office/drawing/2014/main" id="{D20977FE-5741-49F5-A40C-97BA0AE76CDB}"/>
                  </a:ext>
                </a:extLst>
              </p:cNvPr>
              <p:cNvGrpSpPr/>
              <p:nvPr/>
            </p:nvGrpSpPr>
            <p:grpSpPr>
              <a:xfrm>
                <a:off x="4685657" y="207949"/>
                <a:ext cx="7379203" cy="5502234"/>
                <a:chOff x="6636779" y="94074"/>
                <a:chExt cx="7379203" cy="5502234"/>
              </a:xfrm>
            </p:grpSpPr>
            <p:grpSp>
              <p:nvGrpSpPr>
                <p:cNvPr id="242" name="Group 241">
                  <a:extLst>
                    <a:ext uri="{FF2B5EF4-FFF2-40B4-BE49-F238E27FC236}">
                      <a16:creationId xmlns:a16="http://schemas.microsoft.com/office/drawing/2014/main" id="{D5BC6EC7-D1B0-49CC-8966-39591B5F6EC4}"/>
                    </a:ext>
                  </a:extLst>
                </p:cNvPr>
                <p:cNvGrpSpPr/>
                <p:nvPr/>
              </p:nvGrpSpPr>
              <p:grpSpPr>
                <a:xfrm>
                  <a:off x="7076535" y="94074"/>
                  <a:ext cx="6499690" cy="4573633"/>
                  <a:chOff x="1908814" y="180206"/>
                  <a:chExt cx="6499690" cy="4573633"/>
                </a:xfrm>
              </p:grpSpPr>
              <p:sp>
                <p:nvSpPr>
                  <p:cNvPr id="250" name="Rectangle: Rounded Corners 249">
                    <a:extLst>
                      <a:ext uri="{FF2B5EF4-FFF2-40B4-BE49-F238E27FC236}">
                        <a16:creationId xmlns:a16="http://schemas.microsoft.com/office/drawing/2014/main" id="{6FD914BA-2399-4D21-B9EE-EDBFC7C6DD61}"/>
                      </a:ext>
                    </a:extLst>
                  </p:cNvPr>
                  <p:cNvSpPr/>
                  <p:nvPr/>
                </p:nvSpPr>
                <p:spPr>
                  <a:xfrm>
                    <a:off x="1908814" y="180206"/>
                    <a:ext cx="6499690" cy="3968150"/>
                  </a:xfrm>
                  <a:prstGeom prst="roundRect">
                    <a:avLst>
                      <a:gd name="adj" fmla="val 122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51" name="Rectangle 250">
                    <a:extLst>
                      <a:ext uri="{FF2B5EF4-FFF2-40B4-BE49-F238E27FC236}">
                        <a16:creationId xmlns:a16="http://schemas.microsoft.com/office/drawing/2014/main" id="{B629C682-E2D7-4DE5-9125-4DDFFE575900}"/>
                      </a:ext>
                    </a:extLst>
                  </p:cNvPr>
                  <p:cNvSpPr/>
                  <p:nvPr/>
                </p:nvSpPr>
                <p:spPr>
                  <a:xfrm>
                    <a:off x="1908814" y="2340327"/>
                    <a:ext cx="6499690" cy="24135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grpSp>
              <p:nvGrpSpPr>
                <p:cNvPr id="243" name="Group 242">
                  <a:extLst>
                    <a:ext uri="{FF2B5EF4-FFF2-40B4-BE49-F238E27FC236}">
                      <a16:creationId xmlns:a16="http://schemas.microsoft.com/office/drawing/2014/main" id="{8B43A5BF-BD98-4054-A062-486DD18354CF}"/>
                    </a:ext>
                  </a:extLst>
                </p:cNvPr>
                <p:cNvGrpSpPr/>
                <p:nvPr/>
              </p:nvGrpSpPr>
              <p:grpSpPr>
                <a:xfrm>
                  <a:off x="6636779" y="4979859"/>
                  <a:ext cx="7379203" cy="616449"/>
                  <a:chOff x="6636779" y="4836021"/>
                  <a:chExt cx="7379203" cy="616449"/>
                </a:xfrm>
              </p:grpSpPr>
              <p:grpSp>
                <p:nvGrpSpPr>
                  <p:cNvPr id="244" name="Group 243">
                    <a:extLst>
                      <a:ext uri="{FF2B5EF4-FFF2-40B4-BE49-F238E27FC236}">
                        <a16:creationId xmlns:a16="http://schemas.microsoft.com/office/drawing/2014/main" id="{7BCB8072-B826-4276-B5EA-D0A213376CC1}"/>
                      </a:ext>
                    </a:extLst>
                  </p:cNvPr>
                  <p:cNvGrpSpPr/>
                  <p:nvPr/>
                </p:nvGrpSpPr>
                <p:grpSpPr>
                  <a:xfrm flipV="1">
                    <a:off x="6636779" y="4836021"/>
                    <a:ext cx="7379203" cy="616449"/>
                    <a:chOff x="1908814" y="180206"/>
                    <a:chExt cx="6499690" cy="4573633"/>
                  </a:xfrm>
                </p:grpSpPr>
                <p:sp>
                  <p:nvSpPr>
                    <p:cNvPr id="248" name="Rectangle: Rounded Corners 247">
                      <a:extLst>
                        <a:ext uri="{FF2B5EF4-FFF2-40B4-BE49-F238E27FC236}">
                          <a16:creationId xmlns:a16="http://schemas.microsoft.com/office/drawing/2014/main" id="{C9A51702-26EC-46DF-88EE-6DC6387691D6}"/>
                        </a:ext>
                      </a:extLst>
                    </p:cNvPr>
                    <p:cNvSpPr/>
                    <p:nvPr/>
                  </p:nvSpPr>
                  <p:spPr>
                    <a:xfrm>
                      <a:off x="1908814" y="180206"/>
                      <a:ext cx="6499690" cy="396815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9" name="Rectangle 248">
                      <a:extLst>
                        <a:ext uri="{FF2B5EF4-FFF2-40B4-BE49-F238E27FC236}">
                          <a16:creationId xmlns:a16="http://schemas.microsoft.com/office/drawing/2014/main" id="{421C4149-2F72-421D-B429-AAA4CDA90BA4}"/>
                        </a:ext>
                      </a:extLst>
                    </p:cNvPr>
                    <p:cNvSpPr/>
                    <p:nvPr/>
                  </p:nvSpPr>
                  <p:spPr>
                    <a:xfrm>
                      <a:off x="1908814" y="2340327"/>
                      <a:ext cx="6499690" cy="24135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grpSp>
                <p:nvGrpSpPr>
                  <p:cNvPr id="245" name="Group 244">
                    <a:extLst>
                      <a:ext uri="{FF2B5EF4-FFF2-40B4-BE49-F238E27FC236}">
                        <a16:creationId xmlns:a16="http://schemas.microsoft.com/office/drawing/2014/main" id="{E0DA01E7-087F-499E-AD6C-FA4A62684B7D}"/>
                      </a:ext>
                    </a:extLst>
                  </p:cNvPr>
                  <p:cNvGrpSpPr/>
                  <p:nvPr/>
                </p:nvGrpSpPr>
                <p:grpSpPr>
                  <a:xfrm flipV="1">
                    <a:off x="9727426" y="4836021"/>
                    <a:ext cx="1197909" cy="270659"/>
                    <a:chOff x="1908814" y="180206"/>
                    <a:chExt cx="6499690" cy="4573633"/>
                  </a:xfrm>
                  <a:solidFill>
                    <a:schemeClr val="bg1"/>
                  </a:solidFill>
                </p:grpSpPr>
                <p:sp>
                  <p:nvSpPr>
                    <p:cNvPr id="246" name="Rectangle: Rounded Corners 245">
                      <a:extLst>
                        <a:ext uri="{FF2B5EF4-FFF2-40B4-BE49-F238E27FC236}">
                          <a16:creationId xmlns:a16="http://schemas.microsoft.com/office/drawing/2014/main" id="{A5129A2B-E830-4BCE-8399-C2572AB173C2}"/>
                        </a:ext>
                      </a:extLst>
                    </p:cNvPr>
                    <p:cNvSpPr/>
                    <p:nvPr/>
                  </p:nvSpPr>
                  <p:spPr>
                    <a:xfrm>
                      <a:off x="1908814" y="180206"/>
                      <a:ext cx="6499690" cy="396815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7" name="Rectangle 246">
                      <a:extLst>
                        <a:ext uri="{FF2B5EF4-FFF2-40B4-BE49-F238E27FC236}">
                          <a16:creationId xmlns:a16="http://schemas.microsoft.com/office/drawing/2014/main" id="{34579EB7-7C8C-42AE-B582-BD7B8CEFBA90}"/>
                        </a:ext>
                      </a:extLst>
                    </p:cNvPr>
                    <p:cNvSpPr/>
                    <p:nvPr/>
                  </p:nvSpPr>
                  <p:spPr>
                    <a:xfrm>
                      <a:off x="1908814" y="2340327"/>
                      <a:ext cx="6499690" cy="241351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grpSp>
          </p:grpSp>
          <p:sp>
            <p:nvSpPr>
              <p:cNvPr id="241" name="Rectangle 240">
                <a:extLst>
                  <a:ext uri="{FF2B5EF4-FFF2-40B4-BE49-F238E27FC236}">
                    <a16:creationId xmlns:a16="http://schemas.microsoft.com/office/drawing/2014/main" id="{BAB5D53C-7B08-4A38-98E0-EC1DFC95AAF2}"/>
                  </a:ext>
                </a:extLst>
              </p:cNvPr>
              <p:cNvSpPr/>
              <p:nvPr/>
            </p:nvSpPr>
            <p:spPr>
              <a:xfrm>
                <a:off x="5463419" y="606175"/>
                <a:ext cx="5823677" cy="3848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sp>
          <p:nvSpPr>
            <p:cNvPr id="236" name="Rectangle 235">
              <a:extLst>
                <a:ext uri="{FF2B5EF4-FFF2-40B4-BE49-F238E27FC236}">
                  <a16:creationId xmlns:a16="http://schemas.microsoft.com/office/drawing/2014/main" id="{D3702776-D841-4FC0-ACA3-FF5B315B2E09}"/>
                </a:ext>
              </a:extLst>
            </p:cNvPr>
            <p:cNvSpPr/>
            <p:nvPr/>
          </p:nvSpPr>
          <p:spPr>
            <a:xfrm>
              <a:off x="4845510" y="3781716"/>
              <a:ext cx="2146929" cy="1162523"/>
            </a:xfrm>
            <a:prstGeom prst="rect">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Mission Log</a:t>
              </a:r>
            </a:p>
          </p:txBody>
        </p:sp>
        <p:sp>
          <p:nvSpPr>
            <p:cNvPr id="237" name="Rectangle 236">
              <a:extLst>
                <a:ext uri="{FF2B5EF4-FFF2-40B4-BE49-F238E27FC236}">
                  <a16:creationId xmlns:a16="http://schemas.microsoft.com/office/drawing/2014/main" id="{7EBD4DE4-6F21-4CC0-94CD-305A209F0EE3}"/>
                </a:ext>
              </a:extLst>
            </p:cNvPr>
            <p:cNvSpPr/>
            <p:nvPr/>
          </p:nvSpPr>
          <p:spPr>
            <a:xfrm>
              <a:off x="7174660" y="2115412"/>
              <a:ext cx="2307828" cy="148862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CSR Status</a:t>
              </a:r>
            </a:p>
          </p:txBody>
        </p:sp>
        <p:sp>
          <p:nvSpPr>
            <p:cNvPr id="238" name="Rectangle 237">
              <a:extLst>
                <a:ext uri="{FF2B5EF4-FFF2-40B4-BE49-F238E27FC236}">
                  <a16:creationId xmlns:a16="http://schemas.microsoft.com/office/drawing/2014/main" id="{1A9E6CC9-0950-43F3-89CF-74CCB7510061}"/>
                </a:ext>
              </a:extLst>
            </p:cNvPr>
            <p:cNvSpPr/>
            <p:nvPr/>
          </p:nvSpPr>
          <p:spPr>
            <a:xfrm>
              <a:off x="4846126" y="2115412"/>
              <a:ext cx="2146929" cy="1483352"/>
            </a:xfrm>
            <a:prstGeom prst="rect">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Command Options</a:t>
              </a:r>
            </a:p>
          </p:txBody>
        </p:sp>
        <p:sp>
          <p:nvSpPr>
            <p:cNvPr id="239" name="Rectangle 238">
              <a:extLst>
                <a:ext uri="{FF2B5EF4-FFF2-40B4-BE49-F238E27FC236}">
                  <a16:creationId xmlns:a16="http://schemas.microsoft.com/office/drawing/2014/main" id="{D773B8D6-39C7-4AA1-9A8E-2B7DBC2E118F}"/>
                </a:ext>
              </a:extLst>
            </p:cNvPr>
            <p:cNvSpPr/>
            <p:nvPr/>
          </p:nvSpPr>
          <p:spPr>
            <a:xfrm>
              <a:off x="7211604" y="3780872"/>
              <a:ext cx="2252503" cy="1163368"/>
            </a:xfrm>
            <a:prstGeom prst="rect">
              <a:avLst/>
            </a:prstGeom>
            <a:solidFill>
              <a:schemeClr val="bg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Video Feed</a:t>
              </a:r>
            </a:p>
          </p:txBody>
        </p:sp>
      </p:grpSp>
      <p:sp>
        <p:nvSpPr>
          <p:cNvPr id="5" name="Date Placeholder 4">
            <a:extLst>
              <a:ext uri="{FF2B5EF4-FFF2-40B4-BE49-F238E27FC236}">
                <a16:creationId xmlns:a16="http://schemas.microsoft.com/office/drawing/2014/main" id="{67A458F8-CD38-4189-A74A-ABFD4E23CF2D}"/>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89835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B456FE6-4456-4BAF-AF83-11A61B2004BE}"/>
              </a:ext>
            </a:extLst>
          </p:cNvPr>
          <p:cNvSpPr txBox="1">
            <a:spLocks/>
          </p:cNvSpPr>
          <p:nvPr/>
        </p:nvSpPr>
        <p:spPr>
          <a:xfrm>
            <a:off x="1080978" y="1140547"/>
            <a:ext cx="4618074" cy="514580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a:t>Drivetrain</a:t>
            </a:r>
            <a:r>
              <a:rPr lang="en-US" sz="1800"/>
              <a:t>:</a:t>
            </a:r>
            <a:endParaRPr lang="en-US" sz="1800" b="1"/>
          </a:p>
          <a:p>
            <a:pPr lvl="1">
              <a:buClrTx/>
              <a:buFont typeface="Arial" panose="020B0604020202020204" pitchFamily="34" charset="0"/>
              <a:buChar char="•"/>
            </a:pPr>
            <a:r>
              <a:rPr lang="en-US" sz="1600" b="1"/>
              <a:t>Design</a:t>
            </a:r>
          </a:p>
          <a:p>
            <a:pPr lvl="2">
              <a:buClrTx/>
              <a:buFont typeface="Arial" panose="020B0604020202020204" pitchFamily="34" charset="0"/>
              <a:buChar char="•"/>
            </a:pPr>
            <a:r>
              <a:rPr lang="en-US"/>
              <a:t>One drivetrain per side</a:t>
            </a:r>
          </a:p>
          <a:p>
            <a:pPr lvl="2">
              <a:buClrTx/>
              <a:buFont typeface="Arial" panose="020B0604020202020204" pitchFamily="34" charset="0"/>
              <a:buChar char="•"/>
            </a:pPr>
            <a:r>
              <a:rPr lang="en-US"/>
              <a:t>Composed of 6 wheels, 2 chains, chain tensioners, sprockets, 1 motor + gearbox</a:t>
            </a:r>
          </a:p>
          <a:p>
            <a:r>
              <a:rPr lang="en-US" sz="1800" b="1"/>
              <a:t>Chassis</a:t>
            </a:r>
            <a:r>
              <a:rPr lang="en-US" sz="1800"/>
              <a:t>:</a:t>
            </a:r>
            <a:endParaRPr lang="en-US" sz="1800" b="1"/>
          </a:p>
          <a:p>
            <a:pPr lvl="1">
              <a:buClrTx/>
              <a:buFont typeface="Arial" panose="020B0604020202020204" pitchFamily="34" charset="0"/>
              <a:buChar char="•"/>
            </a:pPr>
            <a:r>
              <a:rPr lang="en-US" sz="1600" b="1"/>
              <a:t>Design</a:t>
            </a:r>
          </a:p>
          <a:p>
            <a:pPr lvl="2">
              <a:buClrTx/>
              <a:buFont typeface="Arial" panose="020B0604020202020204" pitchFamily="34" charset="0"/>
              <a:buChar char="•"/>
            </a:pPr>
            <a:r>
              <a:rPr lang="en-US"/>
              <a:t>Top housing is 0.25” laser cut acrylic</a:t>
            </a:r>
          </a:p>
          <a:p>
            <a:pPr lvl="2">
              <a:buClrTx/>
              <a:buFont typeface="Arial" panose="020B0604020202020204" pitchFamily="34" charset="0"/>
              <a:buChar char="•"/>
            </a:pPr>
            <a:r>
              <a:rPr lang="en-US"/>
              <a:t>Bottom Chassis is 0.25” </a:t>
            </a:r>
            <a:r>
              <a:rPr lang="en-US" err="1"/>
              <a:t>CNC’ed</a:t>
            </a:r>
            <a:r>
              <a:rPr lang="en-US"/>
              <a:t> 6061 Aluminum </a:t>
            </a:r>
            <a:endParaRPr lang="en-US" sz="1200"/>
          </a:p>
          <a:p>
            <a:r>
              <a:rPr lang="en-US" sz="1800" b="1"/>
              <a:t>Linear Mass Stage</a:t>
            </a:r>
            <a:r>
              <a:rPr lang="en-US" sz="1800"/>
              <a:t>:</a:t>
            </a:r>
            <a:endParaRPr lang="en-US" sz="1800" b="1"/>
          </a:p>
          <a:p>
            <a:pPr lvl="1">
              <a:buClrTx/>
              <a:buFont typeface="Arial" panose="020B0604020202020204" pitchFamily="34" charset="0"/>
              <a:buChar char="•"/>
            </a:pPr>
            <a:r>
              <a:rPr lang="en-US" sz="1600" b="1"/>
              <a:t>Why?</a:t>
            </a:r>
          </a:p>
          <a:p>
            <a:pPr lvl="2">
              <a:buClrTx/>
              <a:buFont typeface="Arial" panose="020B0604020202020204" pitchFamily="34" charset="0"/>
              <a:buChar char="•"/>
            </a:pPr>
            <a:r>
              <a:rPr lang="en-US"/>
              <a:t>The COM is shifted as necessary using the linear mass stage to cross discontinuities. The mass is shifted when the ultrasonic sensors detect ground under a certain set of wheels.</a:t>
            </a:r>
          </a:p>
          <a:p>
            <a:pPr lvl="1">
              <a:buClrTx/>
              <a:buFont typeface="Arial" panose="020B0604020202020204" pitchFamily="34" charset="0"/>
              <a:buChar char="•"/>
            </a:pPr>
            <a:r>
              <a:rPr lang="en-US" sz="1600" b="1"/>
              <a:t>Design</a:t>
            </a:r>
          </a:p>
          <a:p>
            <a:pPr lvl="2">
              <a:buClrTx/>
              <a:buFont typeface="Arial" panose="020B0604020202020204" pitchFamily="34" charset="0"/>
              <a:buChar char="•"/>
            </a:pPr>
            <a:r>
              <a:rPr lang="en-US"/>
              <a:t>A COTS linear mass stage is utilized which is  controlled by a stepper motor controller. The mass being used is 5 kg.</a:t>
            </a:r>
          </a:p>
        </p:txBody>
      </p:sp>
      <p:sp>
        <p:nvSpPr>
          <p:cNvPr id="2" name="Title 1">
            <a:extLst>
              <a:ext uri="{FF2B5EF4-FFF2-40B4-BE49-F238E27FC236}">
                <a16:creationId xmlns:a16="http://schemas.microsoft.com/office/drawing/2014/main" id="{5A0B51D7-A8B8-4C1A-9B96-48CBF3546D85}"/>
              </a:ext>
            </a:extLst>
          </p:cNvPr>
          <p:cNvSpPr>
            <a:spLocks noGrp="1"/>
          </p:cNvSpPr>
          <p:nvPr>
            <p:ph type="title"/>
          </p:nvPr>
        </p:nvSpPr>
        <p:spPr/>
        <p:txBody>
          <a:bodyPr/>
          <a:lstStyle/>
          <a:p>
            <a:r>
              <a:rPr lang="en-US"/>
              <a:t>Design Recap: CSR Hardware</a:t>
            </a:r>
          </a:p>
        </p:txBody>
      </p:sp>
      <p:sp>
        <p:nvSpPr>
          <p:cNvPr id="4" name="Slide Number Placeholder 3">
            <a:extLst>
              <a:ext uri="{FF2B5EF4-FFF2-40B4-BE49-F238E27FC236}">
                <a16:creationId xmlns:a16="http://schemas.microsoft.com/office/drawing/2014/main" id="{A8C33FBE-0E6A-496D-A559-3C405DDCBC78}"/>
              </a:ext>
            </a:extLst>
          </p:cNvPr>
          <p:cNvSpPr>
            <a:spLocks noGrp="1"/>
          </p:cNvSpPr>
          <p:nvPr>
            <p:ph type="sldNum" sz="quarter" idx="12"/>
          </p:nvPr>
        </p:nvSpPr>
        <p:spPr/>
        <p:txBody>
          <a:bodyPr/>
          <a:lstStyle/>
          <a:p>
            <a:fld id="{13C20B66-9CB3-4B57-BCF5-80EC90ADA063}" type="slidenum">
              <a:rPr lang="en-US" smtClean="0"/>
              <a:t>11</a:t>
            </a:fld>
            <a:endParaRPr lang="en-US" dirty="0"/>
          </a:p>
        </p:txBody>
      </p:sp>
      <p:pic>
        <p:nvPicPr>
          <p:cNvPr id="6" name="Picture 9">
            <a:extLst>
              <a:ext uri="{FF2B5EF4-FFF2-40B4-BE49-F238E27FC236}">
                <a16:creationId xmlns:a16="http://schemas.microsoft.com/office/drawing/2014/main" id="{39E66B43-6E04-4C5B-9704-E9B575489448}"/>
              </a:ext>
            </a:extLst>
          </p:cNvPr>
          <p:cNvPicPr>
            <a:picLocks noChangeAspect="1"/>
          </p:cNvPicPr>
          <p:nvPr/>
        </p:nvPicPr>
        <p:blipFill rotWithShape="1">
          <a:blip r:embed="rId3">
            <a:extLst>
              <a:ext uri="{28A0092B-C50C-407E-A947-70E740481C1C}">
                <a14:useLocalDpi xmlns:a14="http://schemas.microsoft.com/office/drawing/2010/main" val="0"/>
              </a:ext>
            </a:extLst>
          </a:blip>
          <a:srcRect l="13283" t="3468" r="32614" b="16141"/>
          <a:stretch/>
        </p:blipFill>
        <p:spPr>
          <a:xfrm>
            <a:off x="6096000" y="1509823"/>
            <a:ext cx="5940056" cy="4648591"/>
          </a:xfrm>
          <a:prstGeom prst="rect">
            <a:avLst/>
          </a:prstGeom>
        </p:spPr>
      </p:pic>
      <p:sp>
        <p:nvSpPr>
          <p:cNvPr id="18" name="TextBox 17">
            <a:extLst>
              <a:ext uri="{FF2B5EF4-FFF2-40B4-BE49-F238E27FC236}">
                <a16:creationId xmlns:a16="http://schemas.microsoft.com/office/drawing/2014/main" id="{A48926D1-3FA3-4836-8585-87F8B96C3B9A}"/>
              </a:ext>
            </a:extLst>
          </p:cNvPr>
          <p:cNvSpPr txBox="1"/>
          <p:nvPr/>
        </p:nvSpPr>
        <p:spPr>
          <a:xfrm>
            <a:off x="6152817" y="1140547"/>
            <a:ext cx="3189482" cy="1323439"/>
          </a:xfrm>
          <a:prstGeom prst="rect">
            <a:avLst/>
          </a:prstGeom>
          <a:solidFill>
            <a:srgbClr val="00B050"/>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CSR Physical Properties</a:t>
            </a:r>
            <a:r>
              <a:rPr lang="en-US" sz="1600" b="1">
                <a:cs typeface="Arial"/>
              </a:rPr>
              <a:t> Summary:</a:t>
            </a:r>
          </a:p>
          <a:p>
            <a:pPr marL="285750" indent="-285750">
              <a:buFont typeface="Arial"/>
              <a:buChar char="•"/>
            </a:pPr>
            <a:r>
              <a:rPr lang="en-US" sz="1600">
                <a:cs typeface="Arial"/>
              </a:rPr>
              <a:t>Overall Dimensions: </a:t>
            </a:r>
            <a:r>
              <a:rPr lang="en-US" sz="1600" b="1">
                <a:cs typeface="Arial"/>
              </a:rPr>
              <a:t>28 in x 15 in* 11 in</a:t>
            </a:r>
          </a:p>
          <a:p>
            <a:pPr marL="285750" indent="-285750">
              <a:buFont typeface="Arial"/>
              <a:buChar char="•"/>
            </a:pPr>
            <a:r>
              <a:rPr lang="en-US" sz="1600">
                <a:cs typeface="Arial"/>
              </a:rPr>
              <a:t>Total Mass: </a:t>
            </a:r>
            <a:r>
              <a:rPr lang="en-US" sz="1600" b="1">
                <a:cs typeface="Arial"/>
              </a:rPr>
              <a:t>17 kg </a:t>
            </a:r>
          </a:p>
        </p:txBody>
      </p:sp>
      <p:cxnSp>
        <p:nvCxnSpPr>
          <p:cNvPr id="19" name="Straight Arrow Connector 18">
            <a:extLst>
              <a:ext uri="{FF2B5EF4-FFF2-40B4-BE49-F238E27FC236}">
                <a16:creationId xmlns:a16="http://schemas.microsoft.com/office/drawing/2014/main" id="{B8802EA2-F8EE-424B-9367-04490E5E540C}"/>
              </a:ext>
            </a:extLst>
          </p:cNvPr>
          <p:cNvCxnSpPr>
            <a:cxnSpLocks/>
          </p:cNvCxnSpPr>
          <p:nvPr/>
        </p:nvCxnSpPr>
        <p:spPr>
          <a:xfrm flipH="1">
            <a:off x="8642538" y="5127831"/>
            <a:ext cx="2922250" cy="10305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7040D5-C96F-4CE4-8D43-CFC4B31890C4}"/>
              </a:ext>
            </a:extLst>
          </p:cNvPr>
          <p:cNvCxnSpPr>
            <a:cxnSpLocks/>
          </p:cNvCxnSpPr>
          <p:nvPr/>
        </p:nvCxnSpPr>
        <p:spPr>
          <a:xfrm>
            <a:off x="6709987" y="5486892"/>
            <a:ext cx="1870486" cy="6715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5DCE040-87C3-4533-BB55-B4271F9EEE70}"/>
              </a:ext>
            </a:extLst>
          </p:cNvPr>
          <p:cNvCxnSpPr>
            <a:cxnSpLocks/>
          </p:cNvCxnSpPr>
          <p:nvPr/>
        </p:nvCxnSpPr>
        <p:spPr>
          <a:xfrm flipH="1">
            <a:off x="11564787" y="1878529"/>
            <a:ext cx="1" cy="32352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00C7CB-CE2C-4376-A7B2-0D756DDC7627}"/>
              </a:ext>
            </a:extLst>
          </p:cNvPr>
          <p:cNvSpPr txBox="1"/>
          <p:nvPr/>
        </p:nvSpPr>
        <p:spPr>
          <a:xfrm>
            <a:off x="9751057" y="5638872"/>
            <a:ext cx="1233578"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28 in</a:t>
            </a:r>
          </a:p>
        </p:txBody>
      </p:sp>
      <p:sp>
        <p:nvSpPr>
          <p:cNvPr id="27" name="TextBox 26">
            <a:extLst>
              <a:ext uri="{FF2B5EF4-FFF2-40B4-BE49-F238E27FC236}">
                <a16:creationId xmlns:a16="http://schemas.microsoft.com/office/drawing/2014/main" id="{1B8369F8-6253-49F3-BF6F-120B89330A8E}"/>
              </a:ext>
            </a:extLst>
          </p:cNvPr>
          <p:cNvSpPr txBox="1"/>
          <p:nvPr/>
        </p:nvSpPr>
        <p:spPr>
          <a:xfrm>
            <a:off x="7115686" y="5943244"/>
            <a:ext cx="112115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15.5</a:t>
            </a:r>
            <a:r>
              <a:rPr lang="en-US" sz="2400">
                <a:cs typeface="Arial"/>
              </a:rPr>
              <a:t> in</a:t>
            </a:r>
            <a:endParaRPr lang="en-US" sz="2400"/>
          </a:p>
        </p:txBody>
      </p:sp>
      <p:sp>
        <p:nvSpPr>
          <p:cNvPr id="28" name="TextBox 27">
            <a:extLst>
              <a:ext uri="{FF2B5EF4-FFF2-40B4-BE49-F238E27FC236}">
                <a16:creationId xmlns:a16="http://schemas.microsoft.com/office/drawing/2014/main" id="{0FD68BA7-5AD6-4AE7-B82D-AB2B3B95C369}"/>
              </a:ext>
            </a:extLst>
          </p:cNvPr>
          <p:cNvSpPr txBox="1"/>
          <p:nvPr/>
        </p:nvSpPr>
        <p:spPr>
          <a:xfrm>
            <a:off x="11111022" y="1416864"/>
            <a:ext cx="13463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20.2 in</a:t>
            </a:r>
            <a:endParaRPr lang="en-US" sz="2400"/>
          </a:p>
        </p:txBody>
      </p:sp>
      <p:sp>
        <p:nvSpPr>
          <p:cNvPr id="5" name="Date Placeholder 4">
            <a:extLst>
              <a:ext uri="{FF2B5EF4-FFF2-40B4-BE49-F238E27FC236}">
                <a16:creationId xmlns:a16="http://schemas.microsoft.com/office/drawing/2014/main" id="{AD1AAB1F-7425-4680-808C-EFE6677ACF62}"/>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380248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9">
            <a:extLst>
              <a:ext uri="{FF2B5EF4-FFF2-40B4-BE49-F238E27FC236}">
                <a16:creationId xmlns:a16="http://schemas.microsoft.com/office/drawing/2014/main" id="{814D7756-7050-441F-A7BF-90481DF1B326}"/>
              </a:ext>
            </a:extLst>
          </p:cNvPr>
          <p:cNvPicPr>
            <a:picLocks noChangeAspect="1"/>
          </p:cNvPicPr>
          <p:nvPr/>
        </p:nvPicPr>
        <p:blipFill rotWithShape="1">
          <a:blip r:embed="rId3">
            <a:extLst>
              <a:ext uri="{28A0092B-C50C-407E-A947-70E740481C1C}">
                <a14:useLocalDpi xmlns:a14="http://schemas.microsoft.com/office/drawing/2010/main" val="0"/>
              </a:ext>
            </a:extLst>
          </a:blip>
          <a:srcRect l="16739" t="2182" r="32420" b="16913"/>
          <a:stretch/>
        </p:blipFill>
        <p:spPr>
          <a:xfrm>
            <a:off x="6475228" y="1435399"/>
            <a:ext cx="5582093" cy="4678320"/>
          </a:xfrm>
          <a:prstGeom prst="rect">
            <a:avLst/>
          </a:prstGeom>
        </p:spPr>
      </p:pic>
      <p:sp>
        <p:nvSpPr>
          <p:cNvPr id="9" name="Content Placeholder 2">
            <a:extLst>
              <a:ext uri="{FF2B5EF4-FFF2-40B4-BE49-F238E27FC236}">
                <a16:creationId xmlns:a16="http://schemas.microsoft.com/office/drawing/2014/main" id="{EB456FE6-4456-4BAF-AF83-11A61B2004BE}"/>
              </a:ext>
            </a:extLst>
          </p:cNvPr>
          <p:cNvSpPr txBox="1">
            <a:spLocks/>
          </p:cNvSpPr>
          <p:nvPr/>
        </p:nvSpPr>
        <p:spPr>
          <a:xfrm>
            <a:off x="1080977" y="1140547"/>
            <a:ext cx="6425609" cy="5083333"/>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a:t>Single Beam LiDAR Sensors</a:t>
            </a:r>
            <a:r>
              <a:rPr lang="en-US" sz="1800"/>
              <a:t>:</a:t>
            </a:r>
            <a:endParaRPr lang="en-US" sz="1800" b="1"/>
          </a:p>
          <a:p>
            <a:pPr marL="383540" lvl="1">
              <a:buClrTx/>
              <a:buFont typeface="Arial" panose="020B0604020202020204" pitchFamily="34" charset="0"/>
              <a:buChar char="•"/>
            </a:pPr>
            <a:r>
              <a:rPr lang="en-US" sz="1600" b="1"/>
              <a:t>Why?</a:t>
            </a:r>
            <a:endParaRPr lang="en-US" sz="1600" b="1">
              <a:cs typeface="Arial"/>
            </a:endParaRPr>
          </a:p>
          <a:p>
            <a:pPr marL="566420" lvl="2">
              <a:buClrTx/>
              <a:buFont typeface="Arial" panose="020B0604020202020204" pitchFamily="34" charset="0"/>
              <a:buChar char="•"/>
            </a:pPr>
            <a:r>
              <a:rPr lang="en-US" sz="1200"/>
              <a:t>To </a:t>
            </a:r>
            <a:r>
              <a:rPr lang="en-US" sz="1200" b="1"/>
              <a:t>detect discontinuities</a:t>
            </a:r>
            <a:endParaRPr lang="en-US" sz="1200">
              <a:cs typeface="Arial" panose="020B0604020202020204"/>
            </a:endParaRPr>
          </a:p>
          <a:p>
            <a:r>
              <a:rPr lang="en-US" sz="1800" b="1"/>
              <a:t>360 Degree Lidar Sensor</a:t>
            </a:r>
            <a:r>
              <a:rPr lang="en-US" sz="1800"/>
              <a:t>:</a:t>
            </a:r>
            <a:endParaRPr lang="en-US" sz="1800" b="1"/>
          </a:p>
          <a:p>
            <a:pPr marL="383540" lvl="1">
              <a:buClrTx/>
              <a:buFont typeface="Arial" panose="020B0604020202020204" pitchFamily="34" charset="0"/>
              <a:buChar char="•"/>
            </a:pPr>
            <a:r>
              <a:rPr lang="en-US" sz="1600" b="1"/>
              <a:t>Why?</a:t>
            </a:r>
            <a:endParaRPr lang="en-US" sz="1600" b="1">
              <a:cs typeface="Arial"/>
            </a:endParaRPr>
          </a:p>
          <a:p>
            <a:pPr marL="566420" lvl="2">
              <a:buClrTx/>
              <a:buFont typeface="Arial" panose="020B0604020202020204" pitchFamily="34" charset="0"/>
              <a:buChar char="•"/>
            </a:pPr>
            <a:r>
              <a:rPr lang="en-US" sz="1200"/>
              <a:t>To detect </a:t>
            </a:r>
            <a:r>
              <a:rPr lang="en-US" sz="1200" b="1"/>
              <a:t>obstacles</a:t>
            </a:r>
            <a:endParaRPr lang="en-US" sz="1200">
              <a:cs typeface="Arial" panose="020B0604020202020204"/>
            </a:endParaRPr>
          </a:p>
          <a:p>
            <a:pPr marL="0" indent="0">
              <a:buClrTx/>
              <a:buNone/>
            </a:pPr>
            <a:r>
              <a:rPr lang="en-US" sz="1800" b="1"/>
              <a:t>Ultrasonic Sensor</a:t>
            </a:r>
            <a:r>
              <a:rPr lang="en-US" sz="1800"/>
              <a:t>:</a:t>
            </a:r>
            <a:endParaRPr lang="en-US" sz="1800" b="1"/>
          </a:p>
          <a:p>
            <a:pPr marL="383540" lvl="1">
              <a:buClrTx/>
              <a:buFont typeface="Arial" panose="020B0604020202020204" pitchFamily="34" charset="0"/>
              <a:buChar char="•"/>
            </a:pPr>
            <a:r>
              <a:rPr lang="en-US" sz="1600" b="1"/>
              <a:t>Why?</a:t>
            </a:r>
            <a:endParaRPr lang="en-US" sz="1600" b="1">
              <a:cs typeface="Arial"/>
            </a:endParaRPr>
          </a:p>
          <a:p>
            <a:pPr marL="566420" lvl="2">
              <a:buClrTx/>
              <a:buFont typeface="Arial" panose="020B0604020202020204" pitchFamily="34" charset="0"/>
              <a:buChar char="•"/>
            </a:pPr>
            <a:r>
              <a:rPr lang="en-US" sz="1200"/>
              <a:t>Used for </a:t>
            </a:r>
            <a:r>
              <a:rPr lang="en-US" sz="1200" b="1"/>
              <a:t>crossing discontinuities </a:t>
            </a:r>
            <a:r>
              <a:rPr lang="en-US" sz="1200"/>
              <a:t>to determine what position the mass</a:t>
            </a:r>
          </a:p>
          <a:p>
            <a:pPr marL="383540" lvl="2" indent="0">
              <a:buClrTx/>
              <a:buNone/>
            </a:pPr>
            <a:r>
              <a:rPr lang="en-US" sz="1200"/>
              <a:t>     from the linear mass stage should be in</a:t>
            </a:r>
            <a:endParaRPr lang="en-US" sz="1200">
              <a:cs typeface="Arial"/>
            </a:endParaRPr>
          </a:p>
          <a:p>
            <a:pPr marL="566420" lvl="2">
              <a:buClrTx/>
              <a:buFont typeface="Arial" panose="020B0604020202020204" pitchFamily="34" charset="0"/>
              <a:buChar char="•"/>
            </a:pPr>
            <a:r>
              <a:rPr lang="en-US" sz="1200"/>
              <a:t>Placed on the </a:t>
            </a:r>
            <a:r>
              <a:rPr lang="en-US" sz="1200" b="1"/>
              <a:t>bottom on the CSR (not shown in diagram)</a:t>
            </a:r>
            <a:endParaRPr lang="en-US" sz="1200" b="1">
              <a:cs typeface="Arial"/>
            </a:endParaRPr>
          </a:p>
          <a:p>
            <a:r>
              <a:rPr lang="en-US" sz="1800" b="1"/>
              <a:t>GPS – RTK Sensor</a:t>
            </a:r>
            <a:r>
              <a:rPr lang="en-US" sz="1800"/>
              <a:t>:</a:t>
            </a:r>
            <a:endParaRPr lang="en-US" sz="1800" b="1"/>
          </a:p>
          <a:p>
            <a:pPr marL="383540" lvl="1">
              <a:buClrTx/>
              <a:buFont typeface="Arial" panose="020B0604020202020204" pitchFamily="34" charset="0"/>
              <a:buChar char="•"/>
            </a:pPr>
            <a:r>
              <a:rPr lang="en-US" sz="1600" b="1"/>
              <a:t>Why?</a:t>
            </a:r>
            <a:endParaRPr lang="en-US" sz="1600" b="1">
              <a:cs typeface="Arial"/>
            </a:endParaRPr>
          </a:p>
          <a:p>
            <a:pPr marL="566420" lvl="2">
              <a:buClrTx/>
              <a:buFont typeface="Arial" panose="020B0604020202020204" pitchFamily="34" charset="0"/>
              <a:buChar char="•"/>
            </a:pPr>
            <a:r>
              <a:rPr lang="en-US" sz="1200"/>
              <a:t>To </a:t>
            </a:r>
            <a:r>
              <a:rPr lang="en-US" sz="1200" b="1"/>
              <a:t>determine the CSR’s position </a:t>
            </a:r>
            <a:r>
              <a:rPr lang="en-US" sz="1200"/>
              <a:t>up to a 0.025 m accuracy</a:t>
            </a:r>
            <a:endParaRPr lang="en-US" sz="1600">
              <a:cs typeface="Arial" panose="020B0604020202020204"/>
            </a:endParaRPr>
          </a:p>
          <a:p>
            <a:r>
              <a:rPr lang="en-US" sz="1800" b="1"/>
              <a:t>Magnetometer/ 3 Axis Accelerometer</a:t>
            </a:r>
            <a:r>
              <a:rPr lang="en-US" sz="1800"/>
              <a:t>:</a:t>
            </a:r>
            <a:endParaRPr lang="en-US" sz="1800" b="1"/>
          </a:p>
          <a:p>
            <a:pPr marL="383540" lvl="1">
              <a:buClrTx/>
              <a:buFont typeface="Arial" panose="020B0604020202020204" pitchFamily="34" charset="0"/>
              <a:buChar char="•"/>
            </a:pPr>
            <a:r>
              <a:rPr lang="en-US" sz="1600" b="1"/>
              <a:t>Why?</a:t>
            </a:r>
            <a:endParaRPr lang="en-US" sz="1600" b="1">
              <a:cs typeface="Arial"/>
            </a:endParaRPr>
          </a:p>
          <a:p>
            <a:pPr marL="566420" lvl="2">
              <a:buClrTx/>
              <a:buFont typeface="Arial" panose="020B0604020202020204" pitchFamily="34" charset="0"/>
              <a:buChar char="•"/>
            </a:pPr>
            <a:r>
              <a:rPr lang="en-US" sz="1200" b="1"/>
              <a:t>Magnetometer</a:t>
            </a:r>
            <a:r>
              <a:rPr lang="en-US" sz="1200"/>
              <a:t> used for </a:t>
            </a:r>
            <a:r>
              <a:rPr lang="en-US" sz="1200" b="1"/>
              <a:t>determining the CSR’s heading</a:t>
            </a:r>
            <a:endParaRPr lang="en-US" sz="1200" b="1">
              <a:cs typeface="Arial"/>
            </a:endParaRPr>
          </a:p>
          <a:p>
            <a:pPr marL="566420" lvl="2">
              <a:buClrTx/>
              <a:buFont typeface="Arial" panose="020B0604020202020204" pitchFamily="34" charset="0"/>
              <a:buChar char="•"/>
            </a:pPr>
            <a:r>
              <a:rPr lang="en-US" sz="1200" b="1"/>
              <a:t>Accelerometer</a:t>
            </a:r>
            <a:r>
              <a:rPr lang="en-US" sz="1200"/>
              <a:t> used to determine </a:t>
            </a:r>
            <a:r>
              <a:rPr lang="en-US" b="1"/>
              <a:t>if the CSR </a:t>
            </a:r>
            <a:r>
              <a:rPr lang="en-US" sz="1200" b="1"/>
              <a:t>is on level ground or a slope</a:t>
            </a:r>
            <a:endParaRPr lang="en-US" sz="1200" b="1">
              <a:cs typeface="Arial"/>
            </a:endParaRPr>
          </a:p>
          <a:p>
            <a:pPr marL="566420" lvl="2">
              <a:buClrTx/>
              <a:buFont typeface="Arial" panose="020B0604020202020204" pitchFamily="34" charset="0"/>
              <a:buChar char="•"/>
            </a:pPr>
            <a:endParaRPr lang="en-US" sz="1600" b="1">
              <a:cs typeface="Arial" panose="020B0604020202020204"/>
            </a:endParaRPr>
          </a:p>
          <a:p>
            <a:pPr marL="383540" lvl="2" indent="0">
              <a:buClrTx/>
              <a:buNone/>
            </a:pPr>
            <a:endParaRPr lang="en-US" sz="1600" b="1">
              <a:cs typeface="Arial" panose="020B0604020202020204"/>
            </a:endParaRPr>
          </a:p>
          <a:p>
            <a:pPr marL="566420" lvl="2">
              <a:buClrTx/>
              <a:buFont typeface="Arial" panose="020B0604020202020204" pitchFamily="34" charset="0"/>
              <a:buChar char="•"/>
            </a:pPr>
            <a:endParaRPr lang="en-US" sz="1200" b="1">
              <a:cs typeface="Arial" panose="020B0604020202020204"/>
            </a:endParaRPr>
          </a:p>
        </p:txBody>
      </p:sp>
      <p:sp>
        <p:nvSpPr>
          <p:cNvPr id="2" name="Title 1">
            <a:extLst>
              <a:ext uri="{FF2B5EF4-FFF2-40B4-BE49-F238E27FC236}">
                <a16:creationId xmlns:a16="http://schemas.microsoft.com/office/drawing/2014/main" id="{5A0B51D7-A8B8-4C1A-9B96-48CBF3546D85}"/>
              </a:ext>
            </a:extLst>
          </p:cNvPr>
          <p:cNvSpPr>
            <a:spLocks noGrp="1"/>
          </p:cNvSpPr>
          <p:nvPr>
            <p:ph type="title"/>
          </p:nvPr>
        </p:nvSpPr>
        <p:spPr/>
        <p:txBody>
          <a:bodyPr/>
          <a:lstStyle/>
          <a:p>
            <a:r>
              <a:rPr lang="en-US"/>
              <a:t>Design Recap: CSR Hardware</a:t>
            </a:r>
          </a:p>
        </p:txBody>
      </p:sp>
      <p:sp>
        <p:nvSpPr>
          <p:cNvPr id="4" name="Slide Number Placeholder 3">
            <a:extLst>
              <a:ext uri="{FF2B5EF4-FFF2-40B4-BE49-F238E27FC236}">
                <a16:creationId xmlns:a16="http://schemas.microsoft.com/office/drawing/2014/main" id="{A8C33FBE-0E6A-496D-A559-3C405DDCBC78}"/>
              </a:ext>
            </a:extLst>
          </p:cNvPr>
          <p:cNvSpPr>
            <a:spLocks noGrp="1"/>
          </p:cNvSpPr>
          <p:nvPr>
            <p:ph type="sldNum" sz="quarter" idx="12"/>
          </p:nvPr>
        </p:nvSpPr>
        <p:spPr/>
        <p:txBody>
          <a:bodyPr/>
          <a:lstStyle/>
          <a:p>
            <a:fld id="{13C20B66-9CB3-4B57-BCF5-80EC90ADA063}" type="slidenum">
              <a:rPr lang="en-US" smtClean="0"/>
              <a:t>12</a:t>
            </a:fld>
            <a:endParaRPr lang="en-US"/>
          </a:p>
        </p:txBody>
      </p:sp>
      <p:grpSp>
        <p:nvGrpSpPr>
          <p:cNvPr id="28" name="Group 27">
            <a:extLst>
              <a:ext uri="{FF2B5EF4-FFF2-40B4-BE49-F238E27FC236}">
                <a16:creationId xmlns:a16="http://schemas.microsoft.com/office/drawing/2014/main" id="{D0F6813B-40D0-44E1-A9FE-78DBC852A6FC}"/>
              </a:ext>
            </a:extLst>
          </p:cNvPr>
          <p:cNvGrpSpPr/>
          <p:nvPr/>
        </p:nvGrpSpPr>
        <p:grpSpPr>
          <a:xfrm>
            <a:off x="4337360" y="1329315"/>
            <a:ext cx="4512569" cy="3263311"/>
            <a:chOff x="4337360" y="1329315"/>
            <a:chExt cx="4512569" cy="3263311"/>
          </a:xfrm>
        </p:grpSpPr>
        <p:grpSp>
          <p:nvGrpSpPr>
            <p:cNvPr id="17" name="Group 16">
              <a:extLst>
                <a:ext uri="{FF2B5EF4-FFF2-40B4-BE49-F238E27FC236}">
                  <a16:creationId xmlns:a16="http://schemas.microsoft.com/office/drawing/2014/main" id="{D3613459-44A9-486D-A5F8-4CE0E365F9E0}"/>
                </a:ext>
              </a:extLst>
            </p:cNvPr>
            <p:cNvGrpSpPr/>
            <p:nvPr/>
          </p:nvGrpSpPr>
          <p:grpSpPr>
            <a:xfrm>
              <a:off x="4337360" y="1329315"/>
              <a:ext cx="2931346" cy="2908665"/>
              <a:chOff x="4337360" y="1329315"/>
              <a:chExt cx="2931346" cy="2908665"/>
            </a:xfrm>
          </p:grpSpPr>
          <p:cxnSp>
            <p:nvCxnSpPr>
              <p:cNvPr id="10" name="Straight Arrow Connector 9">
                <a:extLst>
                  <a:ext uri="{FF2B5EF4-FFF2-40B4-BE49-F238E27FC236}">
                    <a16:creationId xmlns:a16="http://schemas.microsoft.com/office/drawing/2014/main" id="{4EE9CEF2-467C-4AE2-A53E-120B10F2617F}"/>
                  </a:ext>
                </a:extLst>
              </p:cNvPr>
              <p:cNvCxnSpPr>
                <a:cxnSpLocks/>
                <a:endCxn id="3" idx="0"/>
              </p:cNvCxnSpPr>
              <p:nvPr/>
            </p:nvCxnSpPr>
            <p:spPr>
              <a:xfrm>
                <a:off x="6933780" y="1329315"/>
                <a:ext cx="1" cy="22388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49FD4B-EACC-4E68-A92A-43E8FCC137CF}"/>
                  </a:ext>
                </a:extLst>
              </p:cNvPr>
              <p:cNvCxnSpPr>
                <a:cxnSpLocks/>
              </p:cNvCxnSpPr>
              <p:nvPr/>
            </p:nvCxnSpPr>
            <p:spPr>
              <a:xfrm flipH="1">
                <a:off x="4337360" y="1329315"/>
                <a:ext cx="259642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75E63B1-DB8F-4460-BA20-A19038CE5992}"/>
                  </a:ext>
                </a:extLst>
              </p:cNvPr>
              <p:cNvSpPr/>
              <p:nvPr/>
            </p:nvSpPr>
            <p:spPr>
              <a:xfrm>
                <a:off x="6598855" y="3568129"/>
                <a:ext cx="669851" cy="66985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43C42A9-7EEC-4568-9439-1907882DF19D}"/>
                </a:ext>
              </a:extLst>
            </p:cNvPr>
            <p:cNvGrpSpPr/>
            <p:nvPr/>
          </p:nvGrpSpPr>
          <p:grpSpPr>
            <a:xfrm>
              <a:off x="5927964" y="1329315"/>
              <a:ext cx="2921965" cy="3263311"/>
              <a:chOff x="4346741" y="974669"/>
              <a:chExt cx="2921965" cy="3263311"/>
            </a:xfrm>
          </p:grpSpPr>
          <p:cxnSp>
            <p:nvCxnSpPr>
              <p:cNvPr id="19" name="Straight Arrow Connector 18">
                <a:extLst>
                  <a:ext uri="{FF2B5EF4-FFF2-40B4-BE49-F238E27FC236}">
                    <a16:creationId xmlns:a16="http://schemas.microsoft.com/office/drawing/2014/main" id="{EBCB257F-7B0C-4366-883B-1859AAA942A3}"/>
                  </a:ext>
                </a:extLst>
              </p:cNvPr>
              <p:cNvCxnSpPr>
                <a:cxnSpLocks/>
                <a:endCxn id="21" idx="0"/>
              </p:cNvCxnSpPr>
              <p:nvPr/>
            </p:nvCxnSpPr>
            <p:spPr>
              <a:xfrm>
                <a:off x="6933781" y="974669"/>
                <a:ext cx="0" cy="259346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8A850A-0D3E-4FF6-A49C-AAF325C40634}"/>
                  </a:ext>
                </a:extLst>
              </p:cNvPr>
              <p:cNvCxnSpPr>
                <a:cxnSpLocks/>
              </p:cNvCxnSpPr>
              <p:nvPr/>
            </p:nvCxnSpPr>
            <p:spPr>
              <a:xfrm flipH="1">
                <a:off x="4346741" y="974669"/>
                <a:ext cx="259642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301434D-3D6B-489C-A00C-0EC346857900}"/>
                  </a:ext>
                </a:extLst>
              </p:cNvPr>
              <p:cNvSpPr/>
              <p:nvPr/>
            </p:nvSpPr>
            <p:spPr>
              <a:xfrm>
                <a:off x="6598855" y="3568129"/>
                <a:ext cx="669851" cy="66985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3C3F2ACB-F447-432B-86ED-41083C684C39}"/>
              </a:ext>
            </a:extLst>
          </p:cNvPr>
          <p:cNvGrpSpPr/>
          <p:nvPr/>
        </p:nvGrpSpPr>
        <p:grpSpPr>
          <a:xfrm>
            <a:off x="3967939" y="2294804"/>
            <a:ext cx="4202751" cy="3422647"/>
            <a:chOff x="4337360" y="1329315"/>
            <a:chExt cx="2931346" cy="2908665"/>
          </a:xfrm>
        </p:grpSpPr>
        <p:cxnSp>
          <p:nvCxnSpPr>
            <p:cNvPr id="25" name="Straight Arrow Connector 24">
              <a:extLst>
                <a:ext uri="{FF2B5EF4-FFF2-40B4-BE49-F238E27FC236}">
                  <a16:creationId xmlns:a16="http://schemas.microsoft.com/office/drawing/2014/main" id="{73CA6E2D-53B4-4ADF-B38B-DCE0353A656A}"/>
                </a:ext>
              </a:extLst>
            </p:cNvPr>
            <p:cNvCxnSpPr>
              <a:cxnSpLocks/>
              <a:endCxn id="27" idx="0"/>
            </p:cNvCxnSpPr>
            <p:nvPr/>
          </p:nvCxnSpPr>
          <p:spPr>
            <a:xfrm>
              <a:off x="6933780" y="1329315"/>
              <a:ext cx="1" cy="22388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BDFBF2-B9DC-4A10-A704-A1749AD985C3}"/>
                </a:ext>
              </a:extLst>
            </p:cNvPr>
            <p:cNvCxnSpPr>
              <a:cxnSpLocks/>
            </p:cNvCxnSpPr>
            <p:nvPr/>
          </p:nvCxnSpPr>
          <p:spPr>
            <a:xfrm flipH="1">
              <a:off x="4337360" y="1329315"/>
              <a:ext cx="259642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034900C-4C67-4CCD-9DD0-7F4E70C27BAD}"/>
                </a:ext>
              </a:extLst>
            </p:cNvPr>
            <p:cNvSpPr/>
            <p:nvPr/>
          </p:nvSpPr>
          <p:spPr>
            <a:xfrm>
              <a:off x="6598855" y="3568129"/>
              <a:ext cx="669851" cy="66985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ate Placeholder 4">
            <a:extLst>
              <a:ext uri="{FF2B5EF4-FFF2-40B4-BE49-F238E27FC236}">
                <a16:creationId xmlns:a16="http://schemas.microsoft.com/office/drawing/2014/main" id="{AD1AAB1F-7425-4680-808C-EFE6677ACF62}"/>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319411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A307-3D09-4490-9262-2D3D73D29BAA}"/>
              </a:ext>
            </a:extLst>
          </p:cNvPr>
          <p:cNvSpPr>
            <a:spLocks noGrp="1"/>
          </p:cNvSpPr>
          <p:nvPr>
            <p:ph type="title"/>
          </p:nvPr>
        </p:nvSpPr>
        <p:spPr/>
        <p:txBody>
          <a:bodyPr/>
          <a:lstStyle/>
          <a:p>
            <a:r>
              <a:rPr lang="en-US"/>
              <a:t>Design Recap: Software Architecture</a:t>
            </a:r>
          </a:p>
        </p:txBody>
      </p:sp>
      <p:sp>
        <p:nvSpPr>
          <p:cNvPr id="3" name="Content Placeholder 2">
            <a:extLst>
              <a:ext uri="{FF2B5EF4-FFF2-40B4-BE49-F238E27FC236}">
                <a16:creationId xmlns:a16="http://schemas.microsoft.com/office/drawing/2014/main" id="{A0DECA00-7895-4CF4-988B-2324FDE9D6D0}"/>
              </a:ext>
            </a:extLst>
          </p:cNvPr>
          <p:cNvSpPr>
            <a:spLocks noGrp="1"/>
          </p:cNvSpPr>
          <p:nvPr>
            <p:ph idx="1"/>
          </p:nvPr>
        </p:nvSpPr>
        <p:spPr>
          <a:xfrm>
            <a:off x="1097280" y="1140547"/>
            <a:ext cx="3606800" cy="4728547"/>
          </a:xfrm>
        </p:spPr>
        <p:txBody>
          <a:bodyPr vert="horz" lIns="0" tIns="45720" rIns="0" bIns="45720" rtlCol="0" anchor="t">
            <a:normAutofit/>
          </a:bodyPr>
          <a:lstStyle/>
          <a:p>
            <a:pPr>
              <a:lnSpc>
                <a:spcPct val="100000"/>
              </a:lnSpc>
              <a:spcBef>
                <a:spcPts val="200"/>
              </a:spcBef>
            </a:pPr>
            <a:r>
              <a:rPr lang="en-US" b="1"/>
              <a:t>CSR can run in 6 different modes:</a:t>
            </a:r>
            <a:endParaRPr lang="en-US" b="1">
              <a:cs typeface="Arial" panose="020B0604020202020204"/>
            </a:endParaRPr>
          </a:p>
          <a:p>
            <a:pPr>
              <a:lnSpc>
                <a:spcPct val="100000"/>
              </a:lnSpc>
              <a:spcBef>
                <a:spcPts val="200"/>
              </a:spcBef>
            </a:pPr>
            <a:r>
              <a:rPr lang="en-US" sz="1400">
                <a:cs typeface="Arial"/>
              </a:rPr>
              <a:t>- Initialization</a:t>
            </a:r>
          </a:p>
          <a:p>
            <a:pPr>
              <a:lnSpc>
                <a:spcPct val="100000"/>
              </a:lnSpc>
              <a:spcBef>
                <a:spcPts val="200"/>
              </a:spcBef>
            </a:pPr>
            <a:r>
              <a:rPr lang="en-US" sz="1400">
                <a:cs typeface="Arial"/>
              </a:rPr>
              <a:t>- Manual</a:t>
            </a:r>
          </a:p>
          <a:p>
            <a:pPr>
              <a:lnSpc>
                <a:spcPct val="100000"/>
              </a:lnSpc>
              <a:spcBef>
                <a:spcPts val="200"/>
              </a:spcBef>
            </a:pPr>
            <a:r>
              <a:rPr lang="en-US" sz="1400">
                <a:cs typeface="Arial"/>
              </a:rPr>
              <a:t>- Semi-Autonomous</a:t>
            </a:r>
          </a:p>
          <a:p>
            <a:pPr>
              <a:lnSpc>
                <a:spcPct val="100000"/>
              </a:lnSpc>
              <a:spcBef>
                <a:spcPts val="200"/>
              </a:spcBef>
            </a:pPr>
            <a:r>
              <a:rPr lang="en-US" sz="1400">
                <a:cs typeface="Arial"/>
              </a:rPr>
              <a:t>- Discontinuity Cross</a:t>
            </a:r>
          </a:p>
          <a:p>
            <a:pPr>
              <a:lnSpc>
                <a:spcPct val="100000"/>
              </a:lnSpc>
              <a:spcBef>
                <a:spcPts val="200"/>
              </a:spcBef>
            </a:pPr>
            <a:r>
              <a:rPr lang="en-US" sz="1400">
                <a:cs typeface="Arial"/>
              </a:rPr>
              <a:t>- Loss of Comms</a:t>
            </a:r>
          </a:p>
          <a:p>
            <a:pPr>
              <a:lnSpc>
                <a:spcPct val="100000"/>
              </a:lnSpc>
              <a:spcBef>
                <a:spcPts val="200"/>
              </a:spcBef>
            </a:pPr>
            <a:r>
              <a:rPr lang="en-US" sz="1400">
                <a:cs typeface="Arial"/>
              </a:rPr>
              <a:t>- LOI Reached</a:t>
            </a:r>
          </a:p>
          <a:p>
            <a:pPr>
              <a:lnSpc>
                <a:spcPct val="100000"/>
              </a:lnSpc>
              <a:spcBef>
                <a:spcPts val="200"/>
              </a:spcBef>
            </a:pPr>
            <a:endParaRPr lang="en-US" sz="1400">
              <a:cs typeface="Arial"/>
            </a:endParaRPr>
          </a:p>
          <a:p>
            <a:pPr>
              <a:lnSpc>
                <a:spcPct val="100000"/>
              </a:lnSpc>
              <a:spcBef>
                <a:spcPts val="200"/>
              </a:spcBef>
            </a:pPr>
            <a:r>
              <a:rPr lang="en-US" b="1">
                <a:cs typeface="Arial"/>
              </a:rPr>
              <a:t>Benefits of the Mode Architecture:</a:t>
            </a:r>
            <a:endParaRPr lang="en-US" sz="1400" b="1">
              <a:cs typeface="Arial"/>
            </a:endParaRPr>
          </a:p>
          <a:p>
            <a:pPr>
              <a:lnSpc>
                <a:spcPct val="100000"/>
              </a:lnSpc>
              <a:spcBef>
                <a:spcPts val="200"/>
              </a:spcBef>
            </a:pPr>
            <a:r>
              <a:rPr lang="en-US" sz="1400">
                <a:cs typeface="Arial"/>
              </a:rPr>
              <a:t>- Allows for a reduction in the amount of code running at any point in time</a:t>
            </a:r>
          </a:p>
          <a:p>
            <a:pPr>
              <a:lnSpc>
                <a:spcPct val="100000"/>
              </a:lnSpc>
              <a:spcBef>
                <a:spcPts val="200"/>
              </a:spcBef>
            </a:pPr>
            <a:r>
              <a:rPr lang="en-US" sz="1400">
                <a:cs typeface="Arial"/>
              </a:rPr>
              <a:t>- Allows for data to only be processed from sensors when needed</a:t>
            </a:r>
          </a:p>
          <a:p>
            <a:pPr>
              <a:lnSpc>
                <a:spcPct val="100000"/>
              </a:lnSpc>
              <a:spcBef>
                <a:spcPts val="200"/>
              </a:spcBef>
            </a:pPr>
            <a:endParaRPr lang="en-US" sz="1200">
              <a:cs typeface="Arial"/>
            </a:endParaRPr>
          </a:p>
        </p:txBody>
      </p:sp>
      <p:sp>
        <p:nvSpPr>
          <p:cNvPr id="4" name="Slide Number Placeholder 3">
            <a:extLst>
              <a:ext uri="{FF2B5EF4-FFF2-40B4-BE49-F238E27FC236}">
                <a16:creationId xmlns:a16="http://schemas.microsoft.com/office/drawing/2014/main" id="{968F9B28-98A0-4DC2-9B38-28F61C775AEF}"/>
              </a:ext>
            </a:extLst>
          </p:cNvPr>
          <p:cNvSpPr>
            <a:spLocks noGrp="1"/>
          </p:cNvSpPr>
          <p:nvPr>
            <p:ph type="sldNum" sz="quarter" idx="12"/>
          </p:nvPr>
        </p:nvSpPr>
        <p:spPr/>
        <p:txBody>
          <a:bodyPr/>
          <a:lstStyle/>
          <a:p>
            <a:fld id="{13C20B66-9CB3-4B57-BCF5-80EC90ADA063}" type="slidenum">
              <a:rPr lang="en-US" smtClean="0"/>
              <a:t>13</a:t>
            </a:fld>
            <a:endParaRPr lang="en-US"/>
          </a:p>
        </p:txBody>
      </p:sp>
      <p:pic>
        <p:nvPicPr>
          <p:cNvPr id="6" name="Picture 6" descr="A screenshot of a cell phone&#10;&#10;Description generated with very high confidence">
            <a:extLst>
              <a:ext uri="{FF2B5EF4-FFF2-40B4-BE49-F238E27FC236}">
                <a16:creationId xmlns:a16="http://schemas.microsoft.com/office/drawing/2014/main" id="{6AB79FBE-034F-4EB9-ABB0-1818CC38E289}"/>
              </a:ext>
            </a:extLst>
          </p:cNvPr>
          <p:cNvPicPr>
            <a:picLocks noChangeAspect="1"/>
          </p:cNvPicPr>
          <p:nvPr/>
        </p:nvPicPr>
        <p:blipFill>
          <a:blip r:embed="rId3"/>
          <a:stretch>
            <a:fillRect/>
          </a:stretch>
        </p:blipFill>
        <p:spPr>
          <a:xfrm>
            <a:off x="4592320" y="1702876"/>
            <a:ext cx="7762240" cy="3543687"/>
          </a:xfrm>
          <a:prstGeom prst="rect">
            <a:avLst/>
          </a:prstGeom>
        </p:spPr>
      </p:pic>
      <p:sp>
        <p:nvSpPr>
          <p:cNvPr id="5" name="Date Placeholder 4">
            <a:extLst>
              <a:ext uri="{FF2B5EF4-FFF2-40B4-BE49-F238E27FC236}">
                <a16:creationId xmlns:a16="http://schemas.microsoft.com/office/drawing/2014/main" id="{8B72F774-AB43-4F8C-8EF1-47A674362E66}"/>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324842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227D-001E-410E-8482-1D9E9C14004E}"/>
              </a:ext>
            </a:extLst>
          </p:cNvPr>
          <p:cNvSpPr>
            <a:spLocks noGrp="1"/>
          </p:cNvSpPr>
          <p:nvPr>
            <p:ph type="title"/>
          </p:nvPr>
        </p:nvSpPr>
        <p:spPr/>
        <p:txBody>
          <a:bodyPr/>
          <a:lstStyle/>
          <a:p>
            <a:r>
              <a:rPr lang="en-US"/>
              <a:t>Scheduling</a:t>
            </a:r>
          </a:p>
        </p:txBody>
      </p:sp>
      <p:sp>
        <p:nvSpPr>
          <p:cNvPr id="3" name="Text Placeholder 2">
            <a:extLst>
              <a:ext uri="{FF2B5EF4-FFF2-40B4-BE49-F238E27FC236}">
                <a16:creationId xmlns:a16="http://schemas.microsoft.com/office/drawing/2014/main" id="{688E895E-8F9D-4873-84CA-50792A6075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5CBEFB-46A2-4D17-9DF6-D973E3A818AA}"/>
              </a:ext>
            </a:extLst>
          </p:cNvPr>
          <p:cNvSpPr>
            <a:spLocks noGrp="1"/>
          </p:cNvSpPr>
          <p:nvPr>
            <p:ph type="sldNum" sz="quarter" idx="12"/>
          </p:nvPr>
        </p:nvSpPr>
        <p:spPr/>
        <p:txBody>
          <a:bodyPr/>
          <a:lstStyle/>
          <a:p>
            <a:fld id="{13C20B66-9CB3-4B57-BCF5-80EC90ADA063}" type="slidenum">
              <a:rPr lang="en-US" smtClean="0"/>
              <a:t>14</a:t>
            </a:fld>
            <a:endParaRPr lang="en-US"/>
          </a:p>
        </p:txBody>
      </p:sp>
      <p:sp>
        <p:nvSpPr>
          <p:cNvPr id="6" name="Date Placeholder 4">
            <a:extLst>
              <a:ext uri="{FF2B5EF4-FFF2-40B4-BE49-F238E27FC236}">
                <a16:creationId xmlns:a16="http://schemas.microsoft.com/office/drawing/2014/main" id="{447AA88E-3CCF-4D78-996F-50DF5216D354}"/>
              </a:ext>
            </a:extLst>
          </p:cNvPr>
          <p:cNvSpPr>
            <a:spLocks noGrp="1"/>
          </p:cNvSpPr>
          <p:nvPr>
            <p:ph type="dt" sz="half" idx="2"/>
          </p:nvPr>
        </p:nvSpPr>
        <p:spPr>
          <a:xfrm>
            <a:off x="9550743" y="6223880"/>
            <a:ext cx="1268674" cy="211987"/>
          </a:xfrm>
        </p:spPr>
        <p:txBody>
          <a:bodyPr/>
          <a:lstStyle/>
          <a:p>
            <a:r>
              <a:rPr lang="en-US" dirty="0"/>
              <a:t>February 2019</a:t>
            </a:r>
          </a:p>
        </p:txBody>
      </p:sp>
    </p:spTree>
    <p:extLst>
      <p:ext uri="{BB962C8B-B14F-4D97-AF65-F5344CB8AC3E}">
        <p14:creationId xmlns:p14="http://schemas.microsoft.com/office/powerpoint/2010/main" val="419973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11A382-D536-4085-952A-D600BBF6364D}"/>
              </a:ext>
            </a:extLst>
          </p:cNvPr>
          <p:cNvSpPr>
            <a:spLocks noGrp="1"/>
          </p:cNvSpPr>
          <p:nvPr>
            <p:ph type="sldNum" sz="quarter" idx="12"/>
          </p:nvPr>
        </p:nvSpPr>
        <p:spPr/>
        <p:txBody>
          <a:bodyPr/>
          <a:lstStyle/>
          <a:p>
            <a:fld id="{13C20B66-9CB3-4B57-BCF5-80EC90ADA063}" type="slidenum">
              <a:rPr lang="en-US" smtClean="0"/>
              <a:t>15</a:t>
            </a:fld>
            <a:endParaRPr lang="en-US" dirty="0"/>
          </a:p>
        </p:txBody>
      </p:sp>
      <p:grpSp>
        <p:nvGrpSpPr>
          <p:cNvPr id="13" name="Group 12">
            <a:extLst>
              <a:ext uri="{FF2B5EF4-FFF2-40B4-BE49-F238E27FC236}">
                <a16:creationId xmlns:a16="http://schemas.microsoft.com/office/drawing/2014/main" id="{ABEC61A4-B117-4CE3-86DD-F0620DB64BDF}"/>
              </a:ext>
            </a:extLst>
          </p:cNvPr>
          <p:cNvGrpSpPr/>
          <p:nvPr/>
        </p:nvGrpSpPr>
        <p:grpSpPr>
          <a:xfrm>
            <a:off x="80267" y="1050998"/>
            <a:ext cx="11959010" cy="5764071"/>
            <a:chOff x="80267" y="1050998"/>
            <a:chExt cx="11959010" cy="5764071"/>
          </a:xfrm>
        </p:grpSpPr>
        <p:sp>
          <p:nvSpPr>
            <p:cNvPr id="84" name="Rectangle 83">
              <a:extLst>
                <a:ext uri="{FF2B5EF4-FFF2-40B4-BE49-F238E27FC236}">
                  <a16:creationId xmlns:a16="http://schemas.microsoft.com/office/drawing/2014/main" id="{7F2EC8EB-FFC9-4387-8D5E-3C025DEDAEBD}"/>
                </a:ext>
              </a:extLst>
            </p:cNvPr>
            <p:cNvSpPr/>
            <p:nvPr/>
          </p:nvSpPr>
          <p:spPr>
            <a:xfrm>
              <a:off x="80267" y="1051029"/>
              <a:ext cx="11959010" cy="576404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56A1179-958D-4225-B208-BE19DEAB4BD1}"/>
                </a:ext>
              </a:extLst>
            </p:cNvPr>
            <p:cNvGrpSpPr/>
            <p:nvPr/>
          </p:nvGrpSpPr>
          <p:grpSpPr>
            <a:xfrm>
              <a:off x="1861833" y="1050998"/>
              <a:ext cx="9841740" cy="5660698"/>
              <a:chOff x="2976262" y="-163324"/>
              <a:chExt cx="7035165" cy="6047592"/>
            </a:xfrm>
          </p:grpSpPr>
          <p:pic>
            <p:nvPicPr>
              <p:cNvPr id="6" name="Picture 5" descr="A screenshot of a cell phone&#10;&#10;Description automatically generated">
                <a:extLst>
                  <a:ext uri="{FF2B5EF4-FFF2-40B4-BE49-F238E27FC236}">
                    <a16:creationId xmlns:a16="http://schemas.microsoft.com/office/drawing/2014/main" id="{C1EAC465-A279-47A9-8674-BC6C5972ED04}"/>
                  </a:ext>
                </a:extLst>
              </p:cNvPr>
              <p:cNvPicPr>
                <a:picLocks noChangeAspect="1"/>
              </p:cNvPicPr>
              <p:nvPr/>
            </p:nvPicPr>
            <p:blipFill rotWithShape="1">
              <a:blip r:embed="rId3">
                <a:extLst>
                  <a:ext uri="{28A0092B-C50C-407E-A947-70E740481C1C}">
                    <a14:useLocalDpi xmlns:a14="http://schemas.microsoft.com/office/drawing/2010/main" val="0"/>
                  </a:ext>
                </a:extLst>
              </a:blip>
              <a:srcRect l="401" r="1"/>
              <a:stretch/>
            </p:blipFill>
            <p:spPr>
              <a:xfrm>
                <a:off x="2976262" y="-163324"/>
                <a:ext cx="7013899" cy="4826000"/>
              </a:xfrm>
              <a:prstGeom prst="rect">
                <a:avLst/>
              </a:prstGeom>
            </p:spPr>
          </p:pic>
          <p:pic>
            <p:nvPicPr>
              <p:cNvPr id="8" name="Picture 7">
                <a:extLst>
                  <a:ext uri="{FF2B5EF4-FFF2-40B4-BE49-F238E27FC236}">
                    <a16:creationId xmlns:a16="http://schemas.microsoft.com/office/drawing/2014/main" id="{B1AB1B8C-746C-473B-8CFC-0F09BF49B49D}"/>
                  </a:ext>
                </a:extLst>
              </p:cNvPr>
              <p:cNvPicPr>
                <a:picLocks noChangeAspect="1"/>
              </p:cNvPicPr>
              <p:nvPr/>
            </p:nvPicPr>
            <p:blipFill rotWithShape="1">
              <a:blip r:embed="rId4">
                <a:extLst>
                  <a:ext uri="{28A0092B-C50C-407E-A947-70E740481C1C}">
                    <a14:useLocalDpi xmlns:a14="http://schemas.microsoft.com/office/drawing/2010/main" val="0"/>
                  </a:ext>
                </a:extLst>
              </a:blip>
              <a:srcRect l="583"/>
              <a:stretch/>
            </p:blipFill>
            <p:spPr>
              <a:xfrm>
                <a:off x="2985035" y="4652368"/>
                <a:ext cx="7026392" cy="1231900"/>
              </a:xfrm>
              <a:prstGeom prst="rect">
                <a:avLst/>
              </a:prstGeom>
            </p:spPr>
          </p:pic>
        </p:grpSp>
      </p:grpSp>
      <p:sp>
        <p:nvSpPr>
          <p:cNvPr id="2" name="Title 1">
            <a:extLst>
              <a:ext uri="{FF2B5EF4-FFF2-40B4-BE49-F238E27FC236}">
                <a16:creationId xmlns:a16="http://schemas.microsoft.com/office/drawing/2014/main" id="{EDCCF329-1966-4144-B7A1-8D79DB89B5B3}"/>
              </a:ext>
            </a:extLst>
          </p:cNvPr>
          <p:cNvSpPr>
            <a:spLocks noGrp="1"/>
          </p:cNvSpPr>
          <p:nvPr>
            <p:ph type="title"/>
          </p:nvPr>
        </p:nvSpPr>
        <p:spPr>
          <a:xfrm>
            <a:off x="1097280" y="286604"/>
            <a:ext cx="10058400" cy="775280"/>
          </a:xfrm>
        </p:spPr>
        <p:txBody>
          <a:bodyPr/>
          <a:lstStyle/>
          <a:p>
            <a:r>
              <a:rPr lang="en-US"/>
              <a:t>Mechanical Schedule</a:t>
            </a:r>
          </a:p>
        </p:txBody>
      </p:sp>
      <p:grpSp>
        <p:nvGrpSpPr>
          <p:cNvPr id="15" name="Group 14">
            <a:extLst>
              <a:ext uri="{FF2B5EF4-FFF2-40B4-BE49-F238E27FC236}">
                <a16:creationId xmlns:a16="http://schemas.microsoft.com/office/drawing/2014/main" id="{AEF282AD-0621-4050-9FC5-C4AB4E506B58}"/>
              </a:ext>
            </a:extLst>
          </p:cNvPr>
          <p:cNvGrpSpPr/>
          <p:nvPr/>
        </p:nvGrpSpPr>
        <p:grpSpPr>
          <a:xfrm>
            <a:off x="518177" y="1826278"/>
            <a:ext cx="1576152" cy="403493"/>
            <a:chOff x="518177" y="1826278"/>
            <a:chExt cx="1576152" cy="403493"/>
          </a:xfrm>
        </p:grpSpPr>
        <p:sp>
          <p:nvSpPr>
            <p:cNvPr id="22" name="Left Brace 21">
              <a:extLst>
                <a:ext uri="{FF2B5EF4-FFF2-40B4-BE49-F238E27FC236}">
                  <a16:creationId xmlns:a16="http://schemas.microsoft.com/office/drawing/2014/main" id="{AF6B46EF-1355-42D8-A183-D391E1D74ABD}"/>
                </a:ext>
              </a:extLst>
            </p:cNvPr>
            <p:cNvSpPr/>
            <p:nvPr/>
          </p:nvSpPr>
          <p:spPr>
            <a:xfrm>
              <a:off x="1951562" y="1826278"/>
              <a:ext cx="142767" cy="40349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1" name="TextBox 30">
              <a:extLst>
                <a:ext uri="{FF2B5EF4-FFF2-40B4-BE49-F238E27FC236}">
                  <a16:creationId xmlns:a16="http://schemas.microsoft.com/office/drawing/2014/main" id="{77935FB7-138D-4710-8DF0-905B725F7BA9}"/>
                </a:ext>
              </a:extLst>
            </p:cNvPr>
            <p:cNvSpPr txBox="1"/>
            <p:nvPr/>
          </p:nvSpPr>
          <p:spPr>
            <a:xfrm>
              <a:off x="518177" y="1856061"/>
              <a:ext cx="1465973" cy="307777"/>
            </a:xfrm>
            <a:prstGeom prst="rect">
              <a:avLst/>
            </a:prstGeom>
            <a:noFill/>
          </p:spPr>
          <p:txBody>
            <a:bodyPr wrap="square" rtlCol="0">
              <a:spAutoFit/>
            </a:bodyPr>
            <a:lstStyle/>
            <a:p>
              <a:r>
                <a:rPr lang="en-US" sz="1400" dirty="0"/>
                <a:t>Module Training</a:t>
              </a:r>
            </a:p>
          </p:txBody>
        </p:sp>
      </p:grpSp>
      <p:grpSp>
        <p:nvGrpSpPr>
          <p:cNvPr id="16" name="Group 15">
            <a:extLst>
              <a:ext uri="{FF2B5EF4-FFF2-40B4-BE49-F238E27FC236}">
                <a16:creationId xmlns:a16="http://schemas.microsoft.com/office/drawing/2014/main" id="{4B1C12E7-3BE3-498A-9D3F-97A008499A4C}"/>
              </a:ext>
            </a:extLst>
          </p:cNvPr>
          <p:cNvGrpSpPr/>
          <p:nvPr/>
        </p:nvGrpSpPr>
        <p:grpSpPr>
          <a:xfrm>
            <a:off x="523978" y="2278163"/>
            <a:ext cx="1681892" cy="499295"/>
            <a:chOff x="523978" y="2278163"/>
            <a:chExt cx="1681892" cy="499295"/>
          </a:xfrm>
        </p:grpSpPr>
        <p:sp>
          <p:nvSpPr>
            <p:cNvPr id="27" name="Left Brace 26">
              <a:extLst>
                <a:ext uri="{FF2B5EF4-FFF2-40B4-BE49-F238E27FC236}">
                  <a16:creationId xmlns:a16="http://schemas.microsoft.com/office/drawing/2014/main" id="{993266E2-DA39-4CFF-8B01-A8CCFEEC4CCC}"/>
                </a:ext>
              </a:extLst>
            </p:cNvPr>
            <p:cNvSpPr/>
            <p:nvPr/>
          </p:nvSpPr>
          <p:spPr>
            <a:xfrm>
              <a:off x="2003675" y="2278163"/>
              <a:ext cx="94291" cy="49929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2" name="TextBox 31">
              <a:extLst>
                <a:ext uri="{FF2B5EF4-FFF2-40B4-BE49-F238E27FC236}">
                  <a16:creationId xmlns:a16="http://schemas.microsoft.com/office/drawing/2014/main" id="{AC3E2E4A-FE2C-4C7C-B2FD-C92DFFACE672}"/>
                </a:ext>
              </a:extLst>
            </p:cNvPr>
            <p:cNvSpPr txBox="1"/>
            <p:nvPr/>
          </p:nvSpPr>
          <p:spPr>
            <a:xfrm>
              <a:off x="523978" y="2359133"/>
              <a:ext cx="1681892" cy="307777"/>
            </a:xfrm>
            <a:prstGeom prst="rect">
              <a:avLst/>
            </a:prstGeom>
            <a:noFill/>
          </p:spPr>
          <p:txBody>
            <a:bodyPr wrap="square" rtlCol="0">
              <a:spAutoFit/>
            </a:bodyPr>
            <a:lstStyle/>
            <a:p>
              <a:r>
                <a:rPr lang="en-US" sz="1400" dirty="0"/>
                <a:t>Chassis Housing</a:t>
              </a:r>
            </a:p>
          </p:txBody>
        </p:sp>
      </p:grpSp>
      <p:grpSp>
        <p:nvGrpSpPr>
          <p:cNvPr id="17" name="Group 16">
            <a:extLst>
              <a:ext uri="{FF2B5EF4-FFF2-40B4-BE49-F238E27FC236}">
                <a16:creationId xmlns:a16="http://schemas.microsoft.com/office/drawing/2014/main" id="{9D3172BA-1873-4FFE-A45B-836FC07DE121}"/>
              </a:ext>
            </a:extLst>
          </p:cNvPr>
          <p:cNvGrpSpPr/>
          <p:nvPr/>
        </p:nvGrpSpPr>
        <p:grpSpPr>
          <a:xfrm>
            <a:off x="562508" y="2798590"/>
            <a:ext cx="1545352" cy="307777"/>
            <a:chOff x="562508" y="2798590"/>
            <a:chExt cx="1545352" cy="307777"/>
          </a:xfrm>
        </p:grpSpPr>
        <p:sp>
          <p:nvSpPr>
            <p:cNvPr id="28" name="Left Brace 27">
              <a:extLst>
                <a:ext uri="{FF2B5EF4-FFF2-40B4-BE49-F238E27FC236}">
                  <a16:creationId xmlns:a16="http://schemas.microsoft.com/office/drawing/2014/main" id="{8E8B0A92-156E-47F3-8CBB-29A345084191}"/>
                </a:ext>
              </a:extLst>
            </p:cNvPr>
            <p:cNvSpPr/>
            <p:nvPr/>
          </p:nvSpPr>
          <p:spPr>
            <a:xfrm>
              <a:off x="1993782" y="2833306"/>
              <a:ext cx="114078" cy="2615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3" name="TextBox 32">
              <a:extLst>
                <a:ext uri="{FF2B5EF4-FFF2-40B4-BE49-F238E27FC236}">
                  <a16:creationId xmlns:a16="http://schemas.microsoft.com/office/drawing/2014/main" id="{93BD4C80-345C-4F6A-8B21-226BA5B11B2E}"/>
                </a:ext>
              </a:extLst>
            </p:cNvPr>
            <p:cNvSpPr txBox="1"/>
            <p:nvPr/>
          </p:nvSpPr>
          <p:spPr>
            <a:xfrm>
              <a:off x="562508" y="2798590"/>
              <a:ext cx="1160895" cy="307777"/>
            </a:xfrm>
            <a:prstGeom prst="rect">
              <a:avLst/>
            </a:prstGeom>
            <a:noFill/>
          </p:spPr>
          <p:txBody>
            <a:bodyPr wrap="none" rtlCol="0">
              <a:spAutoFit/>
            </a:bodyPr>
            <a:lstStyle/>
            <a:p>
              <a:r>
                <a:rPr lang="en-US" sz="1400" dirty="0"/>
                <a:t>Wheel Shaft</a:t>
              </a:r>
            </a:p>
          </p:txBody>
        </p:sp>
      </p:grpSp>
      <p:grpSp>
        <p:nvGrpSpPr>
          <p:cNvPr id="18" name="Group 17">
            <a:extLst>
              <a:ext uri="{FF2B5EF4-FFF2-40B4-BE49-F238E27FC236}">
                <a16:creationId xmlns:a16="http://schemas.microsoft.com/office/drawing/2014/main" id="{08A957F5-5870-46A7-AA50-D7CC6A110506}"/>
              </a:ext>
            </a:extLst>
          </p:cNvPr>
          <p:cNvGrpSpPr/>
          <p:nvPr/>
        </p:nvGrpSpPr>
        <p:grpSpPr>
          <a:xfrm>
            <a:off x="243875" y="3128811"/>
            <a:ext cx="1878453" cy="307777"/>
            <a:chOff x="243875" y="3128811"/>
            <a:chExt cx="1878453" cy="307777"/>
          </a:xfrm>
        </p:grpSpPr>
        <p:sp>
          <p:nvSpPr>
            <p:cNvPr id="26" name="Left Brace 25">
              <a:extLst>
                <a:ext uri="{FF2B5EF4-FFF2-40B4-BE49-F238E27FC236}">
                  <a16:creationId xmlns:a16="http://schemas.microsoft.com/office/drawing/2014/main" id="{F6D24943-60CF-4F99-B57D-4EDF2213994C}"/>
                </a:ext>
              </a:extLst>
            </p:cNvPr>
            <p:cNvSpPr/>
            <p:nvPr/>
          </p:nvSpPr>
          <p:spPr>
            <a:xfrm>
              <a:off x="2008250" y="3133896"/>
              <a:ext cx="114078" cy="2615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4" name="TextBox 33">
              <a:extLst>
                <a:ext uri="{FF2B5EF4-FFF2-40B4-BE49-F238E27FC236}">
                  <a16:creationId xmlns:a16="http://schemas.microsoft.com/office/drawing/2014/main" id="{788DA858-F686-4A49-BF8F-440E2EBC2819}"/>
                </a:ext>
              </a:extLst>
            </p:cNvPr>
            <p:cNvSpPr txBox="1"/>
            <p:nvPr/>
          </p:nvSpPr>
          <p:spPr>
            <a:xfrm>
              <a:off x="243875" y="3128811"/>
              <a:ext cx="1753656" cy="307777"/>
            </a:xfrm>
            <a:prstGeom prst="rect">
              <a:avLst/>
            </a:prstGeom>
            <a:noFill/>
          </p:spPr>
          <p:txBody>
            <a:bodyPr wrap="square" rtlCol="0">
              <a:spAutoFit/>
            </a:bodyPr>
            <a:lstStyle/>
            <a:p>
              <a:r>
                <a:rPr lang="en-US" sz="1400" dirty="0"/>
                <a:t>3D Printed Mounts</a:t>
              </a:r>
            </a:p>
          </p:txBody>
        </p:sp>
      </p:grpSp>
      <p:grpSp>
        <p:nvGrpSpPr>
          <p:cNvPr id="19" name="Group 18">
            <a:extLst>
              <a:ext uri="{FF2B5EF4-FFF2-40B4-BE49-F238E27FC236}">
                <a16:creationId xmlns:a16="http://schemas.microsoft.com/office/drawing/2014/main" id="{D530C3A5-AFCA-404E-B997-E14A251362D8}"/>
              </a:ext>
            </a:extLst>
          </p:cNvPr>
          <p:cNvGrpSpPr/>
          <p:nvPr/>
        </p:nvGrpSpPr>
        <p:grpSpPr>
          <a:xfrm>
            <a:off x="749052" y="3689479"/>
            <a:ext cx="1372053" cy="655106"/>
            <a:chOff x="749052" y="3689479"/>
            <a:chExt cx="1372053" cy="655106"/>
          </a:xfrm>
        </p:grpSpPr>
        <p:sp>
          <p:nvSpPr>
            <p:cNvPr id="23" name="Left Brace 22">
              <a:extLst>
                <a:ext uri="{FF2B5EF4-FFF2-40B4-BE49-F238E27FC236}">
                  <a16:creationId xmlns:a16="http://schemas.microsoft.com/office/drawing/2014/main" id="{98474AB5-502C-4D16-AAF7-32AA42767318}"/>
                </a:ext>
              </a:extLst>
            </p:cNvPr>
            <p:cNvSpPr/>
            <p:nvPr/>
          </p:nvSpPr>
          <p:spPr>
            <a:xfrm>
              <a:off x="1949655" y="3689479"/>
              <a:ext cx="171450" cy="65510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5" name="TextBox 34">
              <a:extLst>
                <a:ext uri="{FF2B5EF4-FFF2-40B4-BE49-F238E27FC236}">
                  <a16:creationId xmlns:a16="http://schemas.microsoft.com/office/drawing/2014/main" id="{AA4D4377-3046-4E57-8D4A-F6B910E33C6E}"/>
                </a:ext>
              </a:extLst>
            </p:cNvPr>
            <p:cNvSpPr txBox="1"/>
            <p:nvPr/>
          </p:nvSpPr>
          <p:spPr>
            <a:xfrm>
              <a:off x="749052" y="3851381"/>
              <a:ext cx="959878" cy="307777"/>
            </a:xfrm>
            <a:prstGeom prst="rect">
              <a:avLst/>
            </a:prstGeom>
            <a:noFill/>
          </p:spPr>
          <p:txBody>
            <a:bodyPr wrap="none" rtlCol="0">
              <a:spAutoFit/>
            </a:bodyPr>
            <a:lstStyle/>
            <a:p>
              <a:r>
                <a:rPr lang="en-US" sz="1400" dirty="0"/>
                <a:t>Tensioner</a:t>
              </a:r>
            </a:p>
          </p:txBody>
        </p:sp>
      </p:grpSp>
      <p:grpSp>
        <p:nvGrpSpPr>
          <p:cNvPr id="20" name="Group 19">
            <a:extLst>
              <a:ext uri="{FF2B5EF4-FFF2-40B4-BE49-F238E27FC236}">
                <a16:creationId xmlns:a16="http://schemas.microsoft.com/office/drawing/2014/main" id="{B4166A3B-BE07-42CB-992B-697391439664}"/>
              </a:ext>
            </a:extLst>
          </p:cNvPr>
          <p:cNvGrpSpPr/>
          <p:nvPr/>
        </p:nvGrpSpPr>
        <p:grpSpPr>
          <a:xfrm>
            <a:off x="769045" y="4344585"/>
            <a:ext cx="1329183" cy="307777"/>
            <a:chOff x="769045" y="4344585"/>
            <a:chExt cx="1329183" cy="307777"/>
          </a:xfrm>
        </p:grpSpPr>
        <p:sp>
          <p:nvSpPr>
            <p:cNvPr id="24" name="Left Brace 23">
              <a:extLst>
                <a:ext uri="{FF2B5EF4-FFF2-40B4-BE49-F238E27FC236}">
                  <a16:creationId xmlns:a16="http://schemas.microsoft.com/office/drawing/2014/main" id="{8EF9616F-B66D-4040-BD15-649800EC8DD0}"/>
                </a:ext>
              </a:extLst>
            </p:cNvPr>
            <p:cNvSpPr/>
            <p:nvPr/>
          </p:nvSpPr>
          <p:spPr>
            <a:xfrm>
              <a:off x="1984150" y="4378701"/>
              <a:ext cx="114078" cy="26157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6" name="TextBox 35">
              <a:extLst>
                <a:ext uri="{FF2B5EF4-FFF2-40B4-BE49-F238E27FC236}">
                  <a16:creationId xmlns:a16="http://schemas.microsoft.com/office/drawing/2014/main" id="{ADDBCD03-7430-469D-96FE-F0D823284B15}"/>
                </a:ext>
              </a:extLst>
            </p:cNvPr>
            <p:cNvSpPr txBox="1"/>
            <p:nvPr/>
          </p:nvSpPr>
          <p:spPr>
            <a:xfrm>
              <a:off x="769045" y="4344585"/>
              <a:ext cx="841897" cy="307777"/>
            </a:xfrm>
            <a:prstGeom prst="rect">
              <a:avLst/>
            </a:prstGeom>
            <a:noFill/>
          </p:spPr>
          <p:txBody>
            <a:bodyPr wrap="none" rtlCol="0">
              <a:spAutoFit/>
            </a:bodyPr>
            <a:lstStyle/>
            <a:p>
              <a:r>
                <a:rPr lang="en-US" sz="1400" dirty="0"/>
                <a:t>Spacers</a:t>
              </a:r>
            </a:p>
          </p:txBody>
        </p:sp>
      </p:grpSp>
      <p:grpSp>
        <p:nvGrpSpPr>
          <p:cNvPr id="21" name="Group 20">
            <a:extLst>
              <a:ext uri="{FF2B5EF4-FFF2-40B4-BE49-F238E27FC236}">
                <a16:creationId xmlns:a16="http://schemas.microsoft.com/office/drawing/2014/main" id="{22F87CBE-48C9-4FD8-B049-1218AA978EDA}"/>
              </a:ext>
            </a:extLst>
          </p:cNvPr>
          <p:cNvGrpSpPr/>
          <p:nvPr/>
        </p:nvGrpSpPr>
        <p:grpSpPr>
          <a:xfrm>
            <a:off x="641961" y="4978478"/>
            <a:ext cx="1479143" cy="489005"/>
            <a:chOff x="641961" y="4978478"/>
            <a:chExt cx="1479143" cy="489005"/>
          </a:xfrm>
        </p:grpSpPr>
        <p:sp>
          <p:nvSpPr>
            <p:cNvPr id="29" name="Left Brace 28">
              <a:extLst>
                <a:ext uri="{FF2B5EF4-FFF2-40B4-BE49-F238E27FC236}">
                  <a16:creationId xmlns:a16="http://schemas.microsoft.com/office/drawing/2014/main" id="{5E68AD40-E88D-4C85-ABFC-91C0494A7A2F}"/>
                </a:ext>
              </a:extLst>
            </p:cNvPr>
            <p:cNvSpPr/>
            <p:nvPr/>
          </p:nvSpPr>
          <p:spPr>
            <a:xfrm>
              <a:off x="1949654" y="4978478"/>
              <a:ext cx="171450" cy="489005"/>
            </a:xfrm>
            <a:prstGeom prst="leftBrace">
              <a:avLst>
                <a:gd name="adj1" fmla="val 8333"/>
                <a:gd name="adj2" fmla="val 4512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7" name="TextBox 36">
              <a:extLst>
                <a:ext uri="{FF2B5EF4-FFF2-40B4-BE49-F238E27FC236}">
                  <a16:creationId xmlns:a16="http://schemas.microsoft.com/office/drawing/2014/main" id="{6DDCBD65-3CBE-4AB8-A6D1-A723D851A3FA}"/>
                </a:ext>
              </a:extLst>
            </p:cNvPr>
            <p:cNvSpPr txBox="1"/>
            <p:nvPr/>
          </p:nvSpPr>
          <p:spPr>
            <a:xfrm>
              <a:off x="641961" y="4994069"/>
              <a:ext cx="1239442" cy="307777"/>
            </a:xfrm>
            <a:prstGeom prst="rect">
              <a:avLst/>
            </a:prstGeom>
            <a:noFill/>
          </p:spPr>
          <p:txBody>
            <a:bodyPr wrap="none" rtlCol="0">
              <a:spAutoFit/>
            </a:bodyPr>
            <a:lstStyle/>
            <a:p>
              <a:r>
                <a:rPr lang="en-US" sz="1400" dirty="0"/>
                <a:t>Shaft Mounts</a:t>
              </a:r>
            </a:p>
          </p:txBody>
        </p:sp>
      </p:grpSp>
      <p:grpSp>
        <p:nvGrpSpPr>
          <p:cNvPr id="25" name="Group 24">
            <a:extLst>
              <a:ext uri="{FF2B5EF4-FFF2-40B4-BE49-F238E27FC236}">
                <a16:creationId xmlns:a16="http://schemas.microsoft.com/office/drawing/2014/main" id="{67BD9C2F-D7B3-411E-8620-B8013EB2C16C}"/>
              </a:ext>
            </a:extLst>
          </p:cNvPr>
          <p:cNvGrpSpPr/>
          <p:nvPr/>
        </p:nvGrpSpPr>
        <p:grpSpPr>
          <a:xfrm>
            <a:off x="633269" y="5745637"/>
            <a:ext cx="1462436" cy="684556"/>
            <a:chOff x="633269" y="5745637"/>
            <a:chExt cx="1462436" cy="684556"/>
          </a:xfrm>
        </p:grpSpPr>
        <p:sp>
          <p:nvSpPr>
            <p:cNvPr id="30" name="Left Brace 29">
              <a:extLst>
                <a:ext uri="{FF2B5EF4-FFF2-40B4-BE49-F238E27FC236}">
                  <a16:creationId xmlns:a16="http://schemas.microsoft.com/office/drawing/2014/main" id="{A0B38DCA-20D7-4007-BA30-FCA644A33B13}"/>
                </a:ext>
              </a:extLst>
            </p:cNvPr>
            <p:cNvSpPr/>
            <p:nvPr/>
          </p:nvSpPr>
          <p:spPr>
            <a:xfrm>
              <a:off x="1949654" y="5745637"/>
              <a:ext cx="146051" cy="68455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8" name="TextBox 37">
              <a:extLst>
                <a:ext uri="{FF2B5EF4-FFF2-40B4-BE49-F238E27FC236}">
                  <a16:creationId xmlns:a16="http://schemas.microsoft.com/office/drawing/2014/main" id="{AA915FDF-E847-432C-AE3C-1A251F341482}"/>
                </a:ext>
              </a:extLst>
            </p:cNvPr>
            <p:cNvSpPr txBox="1"/>
            <p:nvPr/>
          </p:nvSpPr>
          <p:spPr>
            <a:xfrm>
              <a:off x="633269" y="5845054"/>
              <a:ext cx="1333723" cy="523220"/>
            </a:xfrm>
            <a:prstGeom prst="rect">
              <a:avLst/>
            </a:prstGeom>
            <a:noFill/>
          </p:spPr>
          <p:txBody>
            <a:bodyPr wrap="square" rtlCol="0">
              <a:spAutoFit/>
            </a:bodyPr>
            <a:lstStyle/>
            <a:p>
              <a:r>
                <a:rPr lang="en-US" sz="1400" dirty="0"/>
                <a:t>Chassis Integration</a:t>
              </a:r>
            </a:p>
          </p:txBody>
        </p:sp>
      </p:grpSp>
      <p:sp>
        <p:nvSpPr>
          <p:cNvPr id="40" name="Rectangle 39">
            <a:extLst>
              <a:ext uri="{FF2B5EF4-FFF2-40B4-BE49-F238E27FC236}">
                <a16:creationId xmlns:a16="http://schemas.microsoft.com/office/drawing/2014/main" id="{079C15D8-3E14-4EDF-8D20-28A9C1D04F94}"/>
              </a:ext>
            </a:extLst>
          </p:cNvPr>
          <p:cNvSpPr/>
          <p:nvPr/>
        </p:nvSpPr>
        <p:spPr>
          <a:xfrm>
            <a:off x="7376077" y="1064901"/>
            <a:ext cx="130469" cy="5639280"/>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B3FD8DB-F4F2-473B-8F69-ABB5B8D7EA24}"/>
              </a:ext>
            </a:extLst>
          </p:cNvPr>
          <p:cNvSpPr/>
          <p:nvPr/>
        </p:nvSpPr>
        <p:spPr>
          <a:xfrm>
            <a:off x="8043530" y="5715962"/>
            <a:ext cx="323131" cy="910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6F6C763-761D-40F7-84CF-F0C27C96F556}"/>
              </a:ext>
            </a:extLst>
          </p:cNvPr>
          <p:cNvSpPr txBox="1"/>
          <p:nvPr/>
        </p:nvSpPr>
        <p:spPr>
          <a:xfrm>
            <a:off x="9418180" y="6405872"/>
            <a:ext cx="2488644" cy="276999"/>
          </a:xfrm>
          <a:prstGeom prst="rect">
            <a:avLst/>
          </a:prstGeom>
          <a:solidFill>
            <a:srgbClr val="00B050"/>
          </a:solidFill>
          <a:ln>
            <a:solidFill>
              <a:schemeClr val="tx1"/>
            </a:solidFill>
          </a:ln>
        </p:spPr>
        <p:txBody>
          <a:bodyPr wrap="square" rtlCol="0">
            <a:spAutoFit/>
          </a:bodyPr>
          <a:lstStyle/>
          <a:p>
            <a:r>
              <a:rPr lang="en-US" sz="1200" b="1"/>
              <a:t>Feb 24. Finish manufacturing</a:t>
            </a:r>
          </a:p>
        </p:txBody>
      </p:sp>
      <p:sp>
        <p:nvSpPr>
          <p:cNvPr id="68" name="Star: 5 Points 67">
            <a:extLst>
              <a:ext uri="{FF2B5EF4-FFF2-40B4-BE49-F238E27FC236}">
                <a16:creationId xmlns:a16="http://schemas.microsoft.com/office/drawing/2014/main" id="{54A4487A-4EB5-4701-A8DE-8618FA279095}"/>
              </a:ext>
            </a:extLst>
          </p:cNvPr>
          <p:cNvSpPr/>
          <p:nvPr/>
        </p:nvSpPr>
        <p:spPr>
          <a:xfrm>
            <a:off x="9133543" y="6533267"/>
            <a:ext cx="146050" cy="144362"/>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81494D0A-0DE8-4EA9-A3D3-83B4869F0EB0}"/>
              </a:ext>
            </a:extLst>
          </p:cNvPr>
          <p:cNvCxnSpPr/>
          <p:nvPr/>
        </p:nvCxnSpPr>
        <p:spPr>
          <a:xfrm>
            <a:off x="7515109" y="5731915"/>
            <a:ext cx="518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D143D80-30FB-4EB9-A45C-A9CA83841EE3}"/>
              </a:ext>
            </a:extLst>
          </p:cNvPr>
          <p:cNvCxnSpPr/>
          <p:nvPr/>
        </p:nvCxnSpPr>
        <p:spPr>
          <a:xfrm>
            <a:off x="8433823" y="5736235"/>
            <a:ext cx="518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01FC5F3-EA7E-46A1-A481-63D035BFAC34}"/>
              </a:ext>
            </a:extLst>
          </p:cNvPr>
          <p:cNvSpPr txBox="1"/>
          <p:nvPr/>
        </p:nvSpPr>
        <p:spPr>
          <a:xfrm>
            <a:off x="7543471" y="1364278"/>
            <a:ext cx="2104859" cy="276999"/>
          </a:xfrm>
          <a:prstGeom prst="rect">
            <a:avLst/>
          </a:prstGeom>
          <a:solidFill>
            <a:srgbClr val="00B050">
              <a:alpha val="40000"/>
            </a:srgbClr>
          </a:solidFill>
          <a:ln>
            <a:solidFill>
              <a:schemeClr val="tx1"/>
            </a:solidFill>
          </a:ln>
        </p:spPr>
        <p:txBody>
          <a:bodyPr wrap="square" rtlCol="0">
            <a:spAutoFit/>
          </a:bodyPr>
          <a:lstStyle/>
          <a:p>
            <a:r>
              <a:rPr lang="en-US" sz="1200"/>
              <a:t>Current Day. Feb, 4 2019</a:t>
            </a:r>
          </a:p>
        </p:txBody>
      </p:sp>
      <p:grpSp>
        <p:nvGrpSpPr>
          <p:cNvPr id="57" name="Group 56">
            <a:extLst>
              <a:ext uri="{FF2B5EF4-FFF2-40B4-BE49-F238E27FC236}">
                <a16:creationId xmlns:a16="http://schemas.microsoft.com/office/drawing/2014/main" id="{884BC74A-748B-4DFA-B29C-27BD42D4EDA1}"/>
              </a:ext>
            </a:extLst>
          </p:cNvPr>
          <p:cNvGrpSpPr/>
          <p:nvPr/>
        </p:nvGrpSpPr>
        <p:grpSpPr>
          <a:xfrm>
            <a:off x="9608303" y="1897706"/>
            <a:ext cx="2313187" cy="2572181"/>
            <a:chOff x="9823930" y="2131383"/>
            <a:chExt cx="2313187" cy="2572181"/>
          </a:xfrm>
        </p:grpSpPr>
        <p:sp>
          <p:nvSpPr>
            <p:cNvPr id="58" name="Rectangle: Rounded Corners 57">
              <a:extLst>
                <a:ext uri="{FF2B5EF4-FFF2-40B4-BE49-F238E27FC236}">
                  <a16:creationId xmlns:a16="http://schemas.microsoft.com/office/drawing/2014/main" id="{9C90B8B8-A516-49EF-B394-7EFB976A1A87}"/>
                </a:ext>
              </a:extLst>
            </p:cNvPr>
            <p:cNvSpPr/>
            <p:nvPr/>
          </p:nvSpPr>
          <p:spPr>
            <a:xfrm>
              <a:off x="9823930" y="2131383"/>
              <a:ext cx="2313187" cy="257218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68317CC-A6AC-4A1B-BB68-7442D383DA96}"/>
                </a:ext>
              </a:extLst>
            </p:cNvPr>
            <p:cNvSpPr/>
            <p:nvPr/>
          </p:nvSpPr>
          <p:spPr>
            <a:xfrm>
              <a:off x="10091156" y="2360484"/>
              <a:ext cx="293525"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314A3A7-DC6F-40FE-A2AA-B6AF9DED7F23}"/>
                </a:ext>
              </a:extLst>
            </p:cNvPr>
            <p:cNvSpPr/>
            <p:nvPr/>
          </p:nvSpPr>
          <p:spPr>
            <a:xfrm>
              <a:off x="10093483" y="2792479"/>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8E925D3-A550-463A-A2EC-5307EA06B89D}"/>
                </a:ext>
              </a:extLst>
            </p:cNvPr>
            <p:cNvSpPr/>
            <p:nvPr/>
          </p:nvSpPr>
          <p:spPr>
            <a:xfrm>
              <a:off x="10093483" y="3230766"/>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13E23A2-DC6A-448E-BB96-FBB7869BB6FB}"/>
                </a:ext>
              </a:extLst>
            </p:cNvPr>
            <p:cNvSpPr/>
            <p:nvPr/>
          </p:nvSpPr>
          <p:spPr>
            <a:xfrm>
              <a:off x="10093483" y="3230765"/>
              <a:ext cx="134680"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07FDA35-80DA-4278-A97D-4CD2C3050582}"/>
                </a:ext>
              </a:extLst>
            </p:cNvPr>
            <p:cNvSpPr txBox="1"/>
            <p:nvPr/>
          </p:nvSpPr>
          <p:spPr>
            <a:xfrm>
              <a:off x="10420072" y="2278457"/>
              <a:ext cx="1499128" cy="369332"/>
            </a:xfrm>
            <a:prstGeom prst="rect">
              <a:avLst/>
            </a:prstGeom>
            <a:noFill/>
          </p:spPr>
          <p:txBody>
            <a:bodyPr wrap="none" rtlCol="0">
              <a:spAutoFit/>
            </a:bodyPr>
            <a:lstStyle/>
            <a:p>
              <a:r>
                <a:rPr lang="en-US"/>
                <a:t>= Completed</a:t>
              </a:r>
            </a:p>
          </p:txBody>
        </p:sp>
        <p:sp>
          <p:nvSpPr>
            <p:cNvPr id="75" name="TextBox 74">
              <a:extLst>
                <a:ext uri="{FF2B5EF4-FFF2-40B4-BE49-F238E27FC236}">
                  <a16:creationId xmlns:a16="http://schemas.microsoft.com/office/drawing/2014/main" id="{73BF2959-2599-485A-8981-5415F46CA2EB}"/>
                </a:ext>
              </a:extLst>
            </p:cNvPr>
            <p:cNvSpPr txBox="1"/>
            <p:nvPr/>
          </p:nvSpPr>
          <p:spPr>
            <a:xfrm>
              <a:off x="10364267" y="2697651"/>
              <a:ext cx="1648849" cy="369332"/>
            </a:xfrm>
            <a:prstGeom prst="rect">
              <a:avLst/>
            </a:prstGeom>
            <a:noFill/>
          </p:spPr>
          <p:txBody>
            <a:bodyPr wrap="none" rtlCol="0">
              <a:spAutoFit/>
            </a:bodyPr>
            <a:lstStyle/>
            <a:p>
              <a:r>
                <a:rPr lang="en-US"/>
                <a:t>= Future Work</a:t>
              </a:r>
            </a:p>
          </p:txBody>
        </p:sp>
        <p:sp>
          <p:nvSpPr>
            <p:cNvPr id="77" name="TextBox 76">
              <a:extLst>
                <a:ext uri="{FF2B5EF4-FFF2-40B4-BE49-F238E27FC236}">
                  <a16:creationId xmlns:a16="http://schemas.microsoft.com/office/drawing/2014/main" id="{891760B6-40FE-4BFD-A31C-CB9A66D2C526}"/>
                </a:ext>
              </a:extLst>
            </p:cNvPr>
            <p:cNvSpPr txBox="1"/>
            <p:nvPr/>
          </p:nvSpPr>
          <p:spPr>
            <a:xfrm>
              <a:off x="10384682" y="3169225"/>
              <a:ext cx="1563248" cy="369332"/>
            </a:xfrm>
            <a:prstGeom prst="rect">
              <a:avLst/>
            </a:prstGeom>
            <a:noFill/>
          </p:spPr>
          <p:txBody>
            <a:bodyPr wrap="none" rtlCol="0">
              <a:spAutoFit/>
            </a:bodyPr>
            <a:lstStyle/>
            <a:p>
              <a:r>
                <a:rPr lang="en-US"/>
                <a:t>= In Progress</a:t>
              </a:r>
            </a:p>
          </p:txBody>
        </p:sp>
        <p:sp>
          <p:nvSpPr>
            <p:cNvPr id="78" name="Rectangle 77">
              <a:extLst>
                <a:ext uri="{FF2B5EF4-FFF2-40B4-BE49-F238E27FC236}">
                  <a16:creationId xmlns:a16="http://schemas.microsoft.com/office/drawing/2014/main" id="{E12BC07A-FFFC-41E2-8F0D-4E64E7E5961D}"/>
                </a:ext>
              </a:extLst>
            </p:cNvPr>
            <p:cNvSpPr/>
            <p:nvPr/>
          </p:nvSpPr>
          <p:spPr>
            <a:xfrm>
              <a:off x="10091157" y="3669052"/>
              <a:ext cx="273110" cy="2119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46F0E99-3EE2-410A-AA80-E42C951D1AB0}"/>
                </a:ext>
              </a:extLst>
            </p:cNvPr>
            <p:cNvSpPr txBox="1"/>
            <p:nvPr/>
          </p:nvSpPr>
          <p:spPr>
            <a:xfrm>
              <a:off x="10420072" y="3570128"/>
              <a:ext cx="1088760" cy="369332"/>
            </a:xfrm>
            <a:prstGeom prst="rect">
              <a:avLst/>
            </a:prstGeom>
            <a:noFill/>
          </p:spPr>
          <p:txBody>
            <a:bodyPr wrap="none" rtlCol="0">
              <a:spAutoFit/>
            </a:bodyPr>
            <a:lstStyle/>
            <a:p>
              <a:r>
                <a:rPr lang="en-US"/>
                <a:t>= Margin</a:t>
              </a:r>
            </a:p>
          </p:txBody>
        </p:sp>
        <p:sp>
          <p:nvSpPr>
            <p:cNvPr id="80" name="Star: 5 Points 79">
              <a:extLst>
                <a:ext uri="{FF2B5EF4-FFF2-40B4-BE49-F238E27FC236}">
                  <a16:creationId xmlns:a16="http://schemas.microsoft.com/office/drawing/2014/main" id="{CA573DF6-12FE-4E6C-BA86-5DFCBB4D634F}"/>
                </a:ext>
              </a:extLst>
            </p:cNvPr>
            <p:cNvSpPr/>
            <p:nvPr/>
          </p:nvSpPr>
          <p:spPr>
            <a:xfrm>
              <a:off x="10091155" y="4028564"/>
              <a:ext cx="273109" cy="24047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AC323B37-135D-4FBD-8C78-46630ED824B9}"/>
                </a:ext>
              </a:extLst>
            </p:cNvPr>
            <p:cNvSpPr txBox="1"/>
            <p:nvPr/>
          </p:nvSpPr>
          <p:spPr>
            <a:xfrm>
              <a:off x="10417377" y="3981093"/>
              <a:ext cx="1370888" cy="369332"/>
            </a:xfrm>
            <a:prstGeom prst="rect">
              <a:avLst/>
            </a:prstGeom>
            <a:noFill/>
          </p:spPr>
          <p:txBody>
            <a:bodyPr wrap="none" rtlCol="0">
              <a:spAutoFit/>
            </a:bodyPr>
            <a:lstStyle/>
            <a:p>
              <a:r>
                <a:rPr lang="en-US" dirty="0"/>
                <a:t>= Milestone</a:t>
              </a:r>
            </a:p>
          </p:txBody>
        </p:sp>
        <p:sp>
          <p:nvSpPr>
            <p:cNvPr id="82" name="Arrow: Right 81">
              <a:extLst>
                <a:ext uri="{FF2B5EF4-FFF2-40B4-BE49-F238E27FC236}">
                  <a16:creationId xmlns:a16="http://schemas.microsoft.com/office/drawing/2014/main" id="{B21933D9-0A5A-4E4F-B564-54515D655843}"/>
                </a:ext>
              </a:extLst>
            </p:cNvPr>
            <p:cNvSpPr/>
            <p:nvPr/>
          </p:nvSpPr>
          <p:spPr>
            <a:xfrm>
              <a:off x="10018107" y="4415662"/>
              <a:ext cx="423862" cy="20046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72508F4C-D56E-4DE3-B088-59EC713A2AE9}"/>
                </a:ext>
              </a:extLst>
            </p:cNvPr>
            <p:cNvSpPr txBox="1"/>
            <p:nvPr/>
          </p:nvSpPr>
          <p:spPr>
            <a:xfrm>
              <a:off x="10495082" y="4314403"/>
              <a:ext cx="1627369" cy="369332"/>
            </a:xfrm>
            <a:prstGeom prst="rect">
              <a:avLst/>
            </a:prstGeom>
            <a:noFill/>
          </p:spPr>
          <p:txBody>
            <a:bodyPr wrap="none" rtlCol="0">
              <a:spAutoFit/>
            </a:bodyPr>
            <a:lstStyle/>
            <a:p>
              <a:r>
                <a:rPr lang="en-US" dirty="0"/>
                <a:t>= Critical Path</a:t>
              </a:r>
            </a:p>
          </p:txBody>
        </p:sp>
      </p:grpSp>
      <p:grpSp>
        <p:nvGrpSpPr>
          <p:cNvPr id="41" name="Group 40">
            <a:extLst>
              <a:ext uri="{FF2B5EF4-FFF2-40B4-BE49-F238E27FC236}">
                <a16:creationId xmlns:a16="http://schemas.microsoft.com/office/drawing/2014/main" id="{CEAAFD37-D132-4D17-A8BE-1EA65B59449C}"/>
              </a:ext>
            </a:extLst>
          </p:cNvPr>
          <p:cNvGrpSpPr/>
          <p:nvPr/>
        </p:nvGrpSpPr>
        <p:grpSpPr>
          <a:xfrm>
            <a:off x="6065707" y="1638875"/>
            <a:ext cx="3307744" cy="4881642"/>
            <a:chOff x="6065707" y="1638875"/>
            <a:chExt cx="3307744" cy="4881642"/>
          </a:xfrm>
        </p:grpSpPr>
        <p:sp>
          <p:nvSpPr>
            <p:cNvPr id="87" name="Arrow: Right 86">
              <a:extLst>
                <a:ext uri="{FF2B5EF4-FFF2-40B4-BE49-F238E27FC236}">
                  <a16:creationId xmlns:a16="http://schemas.microsoft.com/office/drawing/2014/main" id="{E0C0F113-6F6D-41F4-BDC2-DD7A2DE7B8EA}"/>
                </a:ext>
              </a:extLst>
            </p:cNvPr>
            <p:cNvSpPr/>
            <p:nvPr/>
          </p:nvSpPr>
          <p:spPr>
            <a:xfrm>
              <a:off x="6065707" y="1638875"/>
              <a:ext cx="800446" cy="17053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a:extLst>
                <a:ext uri="{FF2B5EF4-FFF2-40B4-BE49-F238E27FC236}">
                  <a16:creationId xmlns:a16="http://schemas.microsoft.com/office/drawing/2014/main" id="{0AB80E04-3B39-4643-94A2-FF9B743AE4CB}"/>
                </a:ext>
              </a:extLst>
            </p:cNvPr>
            <p:cNvSpPr/>
            <p:nvPr/>
          </p:nvSpPr>
          <p:spPr>
            <a:xfrm>
              <a:off x="6606400" y="1780001"/>
              <a:ext cx="800446" cy="17053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Right 88">
              <a:extLst>
                <a:ext uri="{FF2B5EF4-FFF2-40B4-BE49-F238E27FC236}">
                  <a16:creationId xmlns:a16="http://schemas.microsoft.com/office/drawing/2014/main" id="{E0F00DB1-6E27-4497-A22F-7F750ED6C61B}"/>
                </a:ext>
              </a:extLst>
            </p:cNvPr>
            <p:cNvSpPr/>
            <p:nvPr/>
          </p:nvSpPr>
          <p:spPr>
            <a:xfrm>
              <a:off x="7085080" y="1927750"/>
              <a:ext cx="862459" cy="20056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Right 104">
              <a:extLst>
                <a:ext uri="{FF2B5EF4-FFF2-40B4-BE49-F238E27FC236}">
                  <a16:creationId xmlns:a16="http://schemas.microsoft.com/office/drawing/2014/main" id="{A47D12E3-EF07-4628-975A-21FED434F26D}"/>
                </a:ext>
              </a:extLst>
            </p:cNvPr>
            <p:cNvSpPr/>
            <p:nvPr/>
          </p:nvSpPr>
          <p:spPr>
            <a:xfrm rot="5400000">
              <a:off x="6305731" y="3647249"/>
              <a:ext cx="3608077" cy="21464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Arrow: Right 105">
              <a:extLst>
                <a:ext uri="{FF2B5EF4-FFF2-40B4-BE49-F238E27FC236}">
                  <a16:creationId xmlns:a16="http://schemas.microsoft.com/office/drawing/2014/main" id="{C601C8CC-E681-4DDF-8DDD-90129976A2E5}"/>
                </a:ext>
              </a:extLst>
            </p:cNvPr>
            <p:cNvSpPr/>
            <p:nvPr/>
          </p:nvSpPr>
          <p:spPr>
            <a:xfrm>
              <a:off x="8710881" y="5993636"/>
              <a:ext cx="638528" cy="14436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Arrow: Right 106">
              <a:extLst>
                <a:ext uri="{FF2B5EF4-FFF2-40B4-BE49-F238E27FC236}">
                  <a16:creationId xmlns:a16="http://schemas.microsoft.com/office/drawing/2014/main" id="{EA8BC38E-46A6-4AB7-A85D-7D2B456AAFFE}"/>
                </a:ext>
              </a:extLst>
            </p:cNvPr>
            <p:cNvSpPr/>
            <p:nvPr/>
          </p:nvSpPr>
          <p:spPr>
            <a:xfrm rot="5400000">
              <a:off x="8666814" y="5769971"/>
              <a:ext cx="251514" cy="1304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a:extLst>
                <a:ext uri="{FF2B5EF4-FFF2-40B4-BE49-F238E27FC236}">
                  <a16:creationId xmlns:a16="http://schemas.microsoft.com/office/drawing/2014/main" id="{CDC6F047-8192-4FB8-B015-C5B4A243A069}"/>
                </a:ext>
              </a:extLst>
            </p:cNvPr>
            <p:cNvSpPr/>
            <p:nvPr/>
          </p:nvSpPr>
          <p:spPr>
            <a:xfrm>
              <a:off x="8236630" y="5510064"/>
              <a:ext cx="555941" cy="1640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row: Right 111">
              <a:extLst>
                <a:ext uri="{FF2B5EF4-FFF2-40B4-BE49-F238E27FC236}">
                  <a16:creationId xmlns:a16="http://schemas.microsoft.com/office/drawing/2014/main" id="{68A08467-A81E-4C72-8496-57BB88B83D7B}"/>
                </a:ext>
              </a:extLst>
            </p:cNvPr>
            <p:cNvSpPr/>
            <p:nvPr/>
          </p:nvSpPr>
          <p:spPr>
            <a:xfrm rot="5400000">
              <a:off x="9182459" y="6329525"/>
              <a:ext cx="251514" cy="1304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Rectangle 180">
            <a:extLst>
              <a:ext uri="{FF2B5EF4-FFF2-40B4-BE49-F238E27FC236}">
                <a16:creationId xmlns:a16="http://schemas.microsoft.com/office/drawing/2014/main" id="{835DFB0D-F99F-404D-A5C0-1CAA9CF0CDED}"/>
              </a:ext>
            </a:extLst>
          </p:cNvPr>
          <p:cNvSpPr/>
          <p:nvPr/>
        </p:nvSpPr>
        <p:spPr>
          <a:xfrm>
            <a:off x="5233796" y="1082519"/>
            <a:ext cx="581020" cy="56863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6B2ECE7F-5312-4808-8D12-2BEE13D9EF1F}"/>
              </a:ext>
            </a:extLst>
          </p:cNvPr>
          <p:cNvGrpSpPr/>
          <p:nvPr/>
        </p:nvGrpSpPr>
        <p:grpSpPr>
          <a:xfrm>
            <a:off x="5228144" y="1409991"/>
            <a:ext cx="628698" cy="5079914"/>
            <a:chOff x="4919668" y="1409991"/>
            <a:chExt cx="628698" cy="5079914"/>
          </a:xfrm>
        </p:grpSpPr>
        <p:sp>
          <p:nvSpPr>
            <p:cNvPr id="42" name="TextBox 41">
              <a:extLst>
                <a:ext uri="{FF2B5EF4-FFF2-40B4-BE49-F238E27FC236}">
                  <a16:creationId xmlns:a16="http://schemas.microsoft.com/office/drawing/2014/main" id="{D0529724-41CA-4760-B2A8-33A4B5696B7D}"/>
                </a:ext>
              </a:extLst>
            </p:cNvPr>
            <p:cNvSpPr txBox="1"/>
            <p:nvPr/>
          </p:nvSpPr>
          <p:spPr>
            <a:xfrm>
              <a:off x="4919668" y="1409991"/>
              <a:ext cx="628698" cy="276999"/>
            </a:xfrm>
            <a:prstGeom prst="rect">
              <a:avLst/>
            </a:prstGeom>
            <a:noFill/>
          </p:spPr>
          <p:txBody>
            <a:bodyPr wrap="none" rtlCol="0">
              <a:spAutoFit/>
            </a:bodyPr>
            <a:lstStyle/>
            <a:p>
              <a:r>
                <a:rPr lang="en-US" sz="1200" b="1" dirty="0"/>
                <a:t>Hours</a:t>
              </a:r>
            </a:p>
          </p:txBody>
        </p:sp>
        <p:grpSp>
          <p:nvGrpSpPr>
            <p:cNvPr id="44" name="Group 43">
              <a:extLst>
                <a:ext uri="{FF2B5EF4-FFF2-40B4-BE49-F238E27FC236}">
                  <a16:creationId xmlns:a16="http://schemas.microsoft.com/office/drawing/2014/main" id="{5FDF59C7-5B09-493A-BDD2-80B470C5A70B}"/>
                </a:ext>
              </a:extLst>
            </p:cNvPr>
            <p:cNvGrpSpPr/>
            <p:nvPr/>
          </p:nvGrpSpPr>
          <p:grpSpPr>
            <a:xfrm>
              <a:off x="5022010" y="1745945"/>
              <a:ext cx="386357" cy="688086"/>
              <a:chOff x="5022010" y="1745945"/>
              <a:chExt cx="386357" cy="688086"/>
            </a:xfrm>
          </p:grpSpPr>
          <p:sp>
            <p:nvSpPr>
              <p:cNvPr id="136" name="TextBox 135">
                <a:extLst>
                  <a:ext uri="{FF2B5EF4-FFF2-40B4-BE49-F238E27FC236}">
                    <a16:creationId xmlns:a16="http://schemas.microsoft.com/office/drawing/2014/main" id="{B62D2588-19CC-4C38-BBA8-F87738DD9FAF}"/>
                  </a:ext>
                </a:extLst>
              </p:cNvPr>
              <p:cNvSpPr txBox="1"/>
              <p:nvPr/>
            </p:nvSpPr>
            <p:spPr>
              <a:xfrm>
                <a:off x="5028135" y="1745945"/>
                <a:ext cx="380232" cy="261610"/>
              </a:xfrm>
              <a:prstGeom prst="rect">
                <a:avLst/>
              </a:prstGeom>
              <a:noFill/>
            </p:spPr>
            <p:txBody>
              <a:bodyPr wrap="none" rtlCol="0">
                <a:spAutoFit/>
              </a:bodyPr>
              <a:lstStyle/>
              <a:p>
                <a:r>
                  <a:rPr lang="en-US" sz="1100" dirty="0"/>
                  <a:t>2/2</a:t>
                </a:r>
              </a:p>
            </p:txBody>
          </p:sp>
          <p:sp>
            <p:nvSpPr>
              <p:cNvPr id="137" name="TextBox 136">
                <a:extLst>
                  <a:ext uri="{FF2B5EF4-FFF2-40B4-BE49-F238E27FC236}">
                    <a16:creationId xmlns:a16="http://schemas.microsoft.com/office/drawing/2014/main" id="{960A91F6-C9F1-44CC-860A-A9B6FDDDA36C}"/>
                  </a:ext>
                </a:extLst>
              </p:cNvPr>
              <p:cNvSpPr txBox="1"/>
              <p:nvPr/>
            </p:nvSpPr>
            <p:spPr>
              <a:xfrm>
                <a:off x="5022010" y="1893506"/>
                <a:ext cx="380232" cy="261610"/>
              </a:xfrm>
              <a:prstGeom prst="rect">
                <a:avLst/>
              </a:prstGeom>
              <a:noFill/>
            </p:spPr>
            <p:txBody>
              <a:bodyPr wrap="none" rtlCol="0">
                <a:spAutoFit/>
              </a:bodyPr>
              <a:lstStyle/>
              <a:p>
                <a:r>
                  <a:rPr lang="en-US" sz="1100" dirty="0"/>
                  <a:t>2/2</a:t>
                </a:r>
              </a:p>
            </p:txBody>
          </p:sp>
          <p:sp>
            <p:nvSpPr>
              <p:cNvPr id="139" name="TextBox 138">
                <a:extLst>
                  <a:ext uri="{FF2B5EF4-FFF2-40B4-BE49-F238E27FC236}">
                    <a16:creationId xmlns:a16="http://schemas.microsoft.com/office/drawing/2014/main" id="{0AE8DD8A-3FF2-4C31-8AA8-82169808C383}"/>
                  </a:ext>
                </a:extLst>
              </p:cNvPr>
              <p:cNvSpPr txBox="1"/>
              <p:nvPr/>
            </p:nvSpPr>
            <p:spPr>
              <a:xfrm>
                <a:off x="5028135" y="2024860"/>
                <a:ext cx="380232" cy="261610"/>
              </a:xfrm>
              <a:prstGeom prst="rect">
                <a:avLst/>
              </a:prstGeom>
              <a:noFill/>
            </p:spPr>
            <p:txBody>
              <a:bodyPr wrap="none" rtlCol="0">
                <a:spAutoFit/>
              </a:bodyPr>
              <a:lstStyle/>
              <a:p>
                <a:r>
                  <a:rPr lang="en-US" sz="1100" dirty="0"/>
                  <a:t>0/5</a:t>
                </a:r>
              </a:p>
            </p:txBody>
          </p:sp>
          <p:sp>
            <p:nvSpPr>
              <p:cNvPr id="140" name="TextBox 139">
                <a:extLst>
                  <a:ext uri="{FF2B5EF4-FFF2-40B4-BE49-F238E27FC236}">
                    <a16:creationId xmlns:a16="http://schemas.microsoft.com/office/drawing/2014/main" id="{93B7EA3A-1C8F-4CC8-8079-887EC6D83DC0}"/>
                  </a:ext>
                </a:extLst>
              </p:cNvPr>
              <p:cNvSpPr txBox="1"/>
              <p:nvPr/>
            </p:nvSpPr>
            <p:spPr>
              <a:xfrm>
                <a:off x="5022010" y="2172421"/>
                <a:ext cx="380232" cy="261610"/>
              </a:xfrm>
              <a:prstGeom prst="rect">
                <a:avLst/>
              </a:prstGeom>
              <a:noFill/>
            </p:spPr>
            <p:txBody>
              <a:bodyPr wrap="none" rtlCol="0">
                <a:spAutoFit/>
              </a:bodyPr>
              <a:lstStyle/>
              <a:p>
                <a:r>
                  <a:rPr lang="en-US" sz="1100" dirty="0"/>
                  <a:t>2/2</a:t>
                </a:r>
              </a:p>
            </p:txBody>
          </p:sp>
        </p:grpSp>
        <p:grpSp>
          <p:nvGrpSpPr>
            <p:cNvPr id="141" name="Group 140">
              <a:extLst>
                <a:ext uri="{FF2B5EF4-FFF2-40B4-BE49-F238E27FC236}">
                  <a16:creationId xmlns:a16="http://schemas.microsoft.com/office/drawing/2014/main" id="{D90DA5D3-1370-4EAD-9613-B7BC3D94B896}"/>
                </a:ext>
              </a:extLst>
            </p:cNvPr>
            <p:cNvGrpSpPr/>
            <p:nvPr/>
          </p:nvGrpSpPr>
          <p:grpSpPr>
            <a:xfrm>
              <a:off x="5009390" y="2339368"/>
              <a:ext cx="386357" cy="688086"/>
              <a:chOff x="5022010" y="1745945"/>
              <a:chExt cx="386357" cy="688086"/>
            </a:xfrm>
          </p:grpSpPr>
          <p:sp>
            <p:nvSpPr>
              <p:cNvPr id="142" name="TextBox 141">
                <a:extLst>
                  <a:ext uri="{FF2B5EF4-FFF2-40B4-BE49-F238E27FC236}">
                    <a16:creationId xmlns:a16="http://schemas.microsoft.com/office/drawing/2014/main" id="{32CFDA27-B0F2-43E7-9D4A-481BEC53B03F}"/>
                  </a:ext>
                </a:extLst>
              </p:cNvPr>
              <p:cNvSpPr txBox="1"/>
              <p:nvPr/>
            </p:nvSpPr>
            <p:spPr>
              <a:xfrm>
                <a:off x="5028135" y="1745945"/>
                <a:ext cx="380232" cy="261610"/>
              </a:xfrm>
              <a:prstGeom prst="rect">
                <a:avLst/>
              </a:prstGeom>
              <a:noFill/>
            </p:spPr>
            <p:txBody>
              <a:bodyPr wrap="none" rtlCol="0">
                <a:spAutoFit/>
              </a:bodyPr>
              <a:lstStyle/>
              <a:p>
                <a:r>
                  <a:rPr lang="en-US" sz="1100" dirty="0"/>
                  <a:t>0/1</a:t>
                </a:r>
              </a:p>
            </p:txBody>
          </p:sp>
          <p:sp>
            <p:nvSpPr>
              <p:cNvPr id="143" name="TextBox 142">
                <a:extLst>
                  <a:ext uri="{FF2B5EF4-FFF2-40B4-BE49-F238E27FC236}">
                    <a16:creationId xmlns:a16="http://schemas.microsoft.com/office/drawing/2014/main" id="{49169CE1-573D-41B3-A62C-0A5DF92D42C7}"/>
                  </a:ext>
                </a:extLst>
              </p:cNvPr>
              <p:cNvSpPr txBox="1"/>
              <p:nvPr/>
            </p:nvSpPr>
            <p:spPr>
              <a:xfrm>
                <a:off x="5022010" y="1893506"/>
                <a:ext cx="380232" cy="261610"/>
              </a:xfrm>
              <a:prstGeom prst="rect">
                <a:avLst/>
              </a:prstGeom>
              <a:noFill/>
            </p:spPr>
            <p:txBody>
              <a:bodyPr wrap="none" rtlCol="0">
                <a:spAutoFit/>
              </a:bodyPr>
              <a:lstStyle/>
              <a:p>
                <a:r>
                  <a:rPr lang="en-US" sz="1100" dirty="0"/>
                  <a:t>2/2</a:t>
                </a:r>
              </a:p>
            </p:txBody>
          </p:sp>
          <p:sp>
            <p:nvSpPr>
              <p:cNvPr id="144" name="TextBox 143">
                <a:extLst>
                  <a:ext uri="{FF2B5EF4-FFF2-40B4-BE49-F238E27FC236}">
                    <a16:creationId xmlns:a16="http://schemas.microsoft.com/office/drawing/2014/main" id="{ADA18414-B3F9-4F65-91AA-DCA8DA42596F}"/>
                  </a:ext>
                </a:extLst>
              </p:cNvPr>
              <p:cNvSpPr txBox="1"/>
              <p:nvPr/>
            </p:nvSpPr>
            <p:spPr>
              <a:xfrm>
                <a:off x="5028135" y="2024860"/>
                <a:ext cx="380232" cy="261610"/>
              </a:xfrm>
              <a:prstGeom prst="rect">
                <a:avLst/>
              </a:prstGeom>
              <a:noFill/>
            </p:spPr>
            <p:txBody>
              <a:bodyPr wrap="none" rtlCol="0">
                <a:spAutoFit/>
              </a:bodyPr>
              <a:lstStyle/>
              <a:p>
                <a:r>
                  <a:rPr lang="en-US" sz="1100" dirty="0"/>
                  <a:t>0/1</a:t>
                </a:r>
              </a:p>
            </p:txBody>
          </p:sp>
          <p:sp>
            <p:nvSpPr>
              <p:cNvPr id="145" name="TextBox 144">
                <a:extLst>
                  <a:ext uri="{FF2B5EF4-FFF2-40B4-BE49-F238E27FC236}">
                    <a16:creationId xmlns:a16="http://schemas.microsoft.com/office/drawing/2014/main" id="{10DE807C-2E4D-460A-976F-F9062202D513}"/>
                  </a:ext>
                </a:extLst>
              </p:cNvPr>
              <p:cNvSpPr txBox="1"/>
              <p:nvPr/>
            </p:nvSpPr>
            <p:spPr>
              <a:xfrm>
                <a:off x="5022010" y="2172421"/>
                <a:ext cx="380232" cy="261610"/>
              </a:xfrm>
              <a:prstGeom prst="rect">
                <a:avLst/>
              </a:prstGeom>
              <a:noFill/>
            </p:spPr>
            <p:txBody>
              <a:bodyPr wrap="none" rtlCol="0">
                <a:spAutoFit/>
              </a:bodyPr>
              <a:lstStyle/>
              <a:p>
                <a:r>
                  <a:rPr lang="en-US" sz="1100" dirty="0"/>
                  <a:t>2/2</a:t>
                </a:r>
              </a:p>
            </p:txBody>
          </p:sp>
        </p:grpSp>
        <p:grpSp>
          <p:nvGrpSpPr>
            <p:cNvPr id="146" name="Group 145">
              <a:extLst>
                <a:ext uri="{FF2B5EF4-FFF2-40B4-BE49-F238E27FC236}">
                  <a16:creationId xmlns:a16="http://schemas.microsoft.com/office/drawing/2014/main" id="{1DA699C5-3DE1-470B-B56A-7DD8BA9FBF08}"/>
                </a:ext>
              </a:extLst>
            </p:cNvPr>
            <p:cNvGrpSpPr/>
            <p:nvPr/>
          </p:nvGrpSpPr>
          <p:grpSpPr>
            <a:xfrm>
              <a:off x="5000827" y="2907331"/>
              <a:ext cx="386357" cy="540525"/>
              <a:chOff x="5022010" y="1745945"/>
              <a:chExt cx="386357" cy="540525"/>
            </a:xfrm>
          </p:grpSpPr>
          <p:sp>
            <p:nvSpPr>
              <p:cNvPr id="147" name="TextBox 146">
                <a:extLst>
                  <a:ext uri="{FF2B5EF4-FFF2-40B4-BE49-F238E27FC236}">
                    <a16:creationId xmlns:a16="http://schemas.microsoft.com/office/drawing/2014/main" id="{27B452E8-9B7C-4592-881E-EA39829E5374}"/>
                  </a:ext>
                </a:extLst>
              </p:cNvPr>
              <p:cNvSpPr txBox="1"/>
              <p:nvPr/>
            </p:nvSpPr>
            <p:spPr>
              <a:xfrm>
                <a:off x="5028135" y="1745945"/>
                <a:ext cx="380232" cy="261610"/>
              </a:xfrm>
              <a:prstGeom prst="rect">
                <a:avLst/>
              </a:prstGeom>
              <a:noFill/>
            </p:spPr>
            <p:txBody>
              <a:bodyPr wrap="none" rtlCol="0">
                <a:spAutoFit/>
              </a:bodyPr>
              <a:lstStyle/>
              <a:p>
                <a:r>
                  <a:rPr lang="en-US" sz="1100" dirty="0"/>
                  <a:t>0/1</a:t>
                </a:r>
              </a:p>
            </p:txBody>
          </p:sp>
          <p:sp>
            <p:nvSpPr>
              <p:cNvPr id="148" name="TextBox 147">
                <a:extLst>
                  <a:ext uri="{FF2B5EF4-FFF2-40B4-BE49-F238E27FC236}">
                    <a16:creationId xmlns:a16="http://schemas.microsoft.com/office/drawing/2014/main" id="{A4FC7161-FCFF-4642-B279-CDCAD715C36B}"/>
                  </a:ext>
                </a:extLst>
              </p:cNvPr>
              <p:cNvSpPr txBox="1"/>
              <p:nvPr/>
            </p:nvSpPr>
            <p:spPr>
              <a:xfrm>
                <a:off x="5022010" y="1893506"/>
                <a:ext cx="380232" cy="261610"/>
              </a:xfrm>
              <a:prstGeom prst="rect">
                <a:avLst/>
              </a:prstGeom>
              <a:noFill/>
            </p:spPr>
            <p:txBody>
              <a:bodyPr wrap="none" rtlCol="0">
                <a:spAutoFit/>
              </a:bodyPr>
              <a:lstStyle/>
              <a:p>
                <a:r>
                  <a:rPr lang="en-US" sz="1100" dirty="0"/>
                  <a:t>0/4</a:t>
                </a:r>
              </a:p>
            </p:txBody>
          </p:sp>
          <p:sp>
            <p:nvSpPr>
              <p:cNvPr id="149" name="TextBox 148">
                <a:extLst>
                  <a:ext uri="{FF2B5EF4-FFF2-40B4-BE49-F238E27FC236}">
                    <a16:creationId xmlns:a16="http://schemas.microsoft.com/office/drawing/2014/main" id="{7B3D60C7-915B-45CE-AD84-E44CDB2D4066}"/>
                  </a:ext>
                </a:extLst>
              </p:cNvPr>
              <p:cNvSpPr txBox="1"/>
              <p:nvPr/>
            </p:nvSpPr>
            <p:spPr>
              <a:xfrm>
                <a:off x="5028135" y="2024860"/>
                <a:ext cx="380232" cy="261610"/>
              </a:xfrm>
              <a:prstGeom prst="rect">
                <a:avLst/>
              </a:prstGeom>
              <a:noFill/>
            </p:spPr>
            <p:txBody>
              <a:bodyPr wrap="none" rtlCol="0">
                <a:spAutoFit/>
              </a:bodyPr>
              <a:lstStyle/>
              <a:p>
                <a:r>
                  <a:rPr lang="en-US" sz="1100" dirty="0"/>
                  <a:t>2/5</a:t>
                </a:r>
              </a:p>
            </p:txBody>
          </p:sp>
        </p:grpSp>
        <p:grpSp>
          <p:nvGrpSpPr>
            <p:cNvPr id="151" name="Group 150">
              <a:extLst>
                <a:ext uri="{FF2B5EF4-FFF2-40B4-BE49-F238E27FC236}">
                  <a16:creationId xmlns:a16="http://schemas.microsoft.com/office/drawing/2014/main" id="{F072E480-42B4-4E76-BF85-2EB4D95CDED6}"/>
                </a:ext>
              </a:extLst>
            </p:cNvPr>
            <p:cNvGrpSpPr/>
            <p:nvPr/>
          </p:nvGrpSpPr>
          <p:grpSpPr>
            <a:xfrm>
              <a:off x="5015515" y="3478499"/>
              <a:ext cx="386357" cy="688086"/>
              <a:chOff x="5022010" y="1745945"/>
              <a:chExt cx="386357" cy="688086"/>
            </a:xfrm>
          </p:grpSpPr>
          <p:sp>
            <p:nvSpPr>
              <p:cNvPr id="152" name="TextBox 151">
                <a:extLst>
                  <a:ext uri="{FF2B5EF4-FFF2-40B4-BE49-F238E27FC236}">
                    <a16:creationId xmlns:a16="http://schemas.microsoft.com/office/drawing/2014/main" id="{F24DFF0F-6D79-4DA9-AB4F-18958206A13D}"/>
                  </a:ext>
                </a:extLst>
              </p:cNvPr>
              <p:cNvSpPr txBox="1"/>
              <p:nvPr/>
            </p:nvSpPr>
            <p:spPr>
              <a:xfrm>
                <a:off x="5028135" y="1745945"/>
                <a:ext cx="380232" cy="261610"/>
              </a:xfrm>
              <a:prstGeom prst="rect">
                <a:avLst/>
              </a:prstGeom>
              <a:noFill/>
            </p:spPr>
            <p:txBody>
              <a:bodyPr wrap="none" rtlCol="0">
                <a:spAutoFit/>
              </a:bodyPr>
              <a:lstStyle/>
              <a:p>
                <a:r>
                  <a:rPr lang="en-US" sz="1100" dirty="0"/>
                  <a:t>0/1</a:t>
                </a:r>
              </a:p>
            </p:txBody>
          </p:sp>
          <p:sp>
            <p:nvSpPr>
              <p:cNvPr id="153" name="TextBox 152">
                <a:extLst>
                  <a:ext uri="{FF2B5EF4-FFF2-40B4-BE49-F238E27FC236}">
                    <a16:creationId xmlns:a16="http://schemas.microsoft.com/office/drawing/2014/main" id="{4CE0AC73-DE0D-4463-A3C5-4F4F46F92963}"/>
                  </a:ext>
                </a:extLst>
              </p:cNvPr>
              <p:cNvSpPr txBox="1"/>
              <p:nvPr/>
            </p:nvSpPr>
            <p:spPr>
              <a:xfrm>
                <a:off x="5022010" y="1893506"/>
                <a:ext cx="380232" cy="261610"/>
              </a:xfrm>
              <a:prstGeom prst="rect">
                <a:avLst/>
              </a:prstGeom>
              <a:noFill/>
            </p:spPr>
            <p:txBody>
              <a:bodyPr wrap="none" rtlCol="0">
                <a:spAutoFit/>
              </a:bodyPr>
              <a:lstStyle/>
              <a:p>
                <a:r>
                  <a:rPr lang="en-US" sz="1100" dirty="0"/>
                  <a:t>0/4</a:t>
                </a:r>
              </a:p>
            </p:txBody>
          </p:sp>
          <p:sp>
            <p:nvSpPr>
              <p:cNvPr id="154" name="TextBox 153">
                <a:extLst>
                  <a:ext uri="{FF2B5EF4-FFF2-40B4-BE49-F238E27FC236}">
                    <a16:creationId xmlns:a16="http://schemas.microsoft.com/office/drawing/2014/main" id="{296B5833-5484-494E-93DD-BD373FAE62F1}"/>
                  </a:ext>
                </a:extLst>
              </p:cNvPr>
              <p:cNvSpPr txBox="1"/>
              <p:nvPr/>
            </p:nvSpPr>
            <p:spPr>
              <a:xfrm>
                <a:off x="5028135" y="2024860"/>
                <a:ext cx="380232" cy="261610"/>
              </a:xfrm>
              <a:prstGeom prst="rect">
                <a:avLst/>
              </a:prstGeom>
              <a:noFill/>
            </p:spPr>
            <p:txBody>
              <a:bodyPr wrap="none" rtlCol="0">
                <a:spAutoFit/>
              </a:bodyPr>
              <a:lstStyle/>
              <a:p>
                <a:r>
                  <a:rPr lang="en-US" sz="1100" dirty="0"/>
                  <a:t>0/2</a:t>
                </a:r>
              </a:p>
            </p:txBody>
          </p:sp>
          <p:sp>
            <p:nvSpPr>
              <p:cNvPr id="155" name="TextBox 154">
                <a:extLst>
                  <a:ext uri="{FF2B5EF4-FFF2-40B4-BE49-F238E27FC236}">
                    <a16:creationId xmlns:a16="http://schemas.microsoft.com/office/drawing/2014/main" id="{DE2F9CBC-4FC3-460D-BA2B-6ACECDDFB002}"/>
                  </a:ext>
                </a:extLst>
              </p:cNvPr>
              <p:cNvSpPr txBox="1"/>
              <p:nvPr/>
            </p:nvSpPr>
            <p:spPr>
              <a:xfrm>
                <a:off x="5022010" y="2172421"/>
                <a:ext cx="380232" cy="261610"/>
              </a:xfrm>
              <a:prstGeom prst="rect">
                <a:avLst/>
              </a:prstGeom>
              <a:noFill/>
            </p:spPr>
            <p:txBody>
              <a:bodyPr wrap="none" rtlCol="0">
                <a:spAutoFit/>
              </a:bodyPr>
              <a:lstStyle/>
              <a:p>
                <a:r>
                  <a:rPr lang="en-US" sz="1100" dirty="0"/>
                  <a:t>0/1</a:t>
                </a:r>
              </a:p>
            </p:txBody>
          </p:sp>
        </p:grpSp>
        <p:grpSp>
          <p:nvGrpSpPr>
            <p:cNvPr id="156" name="Group 155">
              <a:extLst>
                <a:ext uri="{FF2B5EF4-FFF2-40B4-BE49-F238E27FC236}">
                  <a16:creationId xmlns:a16="http://schemas.microsoft.com/office/drawing/2014/main" id="{0F6F44E1-F799-4631-87EA-5A31F6EEAAE3}"/>
                </a:ext>
              </a:extLst>
            </p:cNvPr>
            <p:cNvGrpSpPr/>
            <p:nvPr/>
          </p:nvGrpSpPr>
          <p:grpSpPr>
            <a:xfrm>
              <a:off x="5014107" y="4034658"/>
              <a:ext cx="386357" cy="688086"/>
              <a:chOff x="5022010" y="1745945"/>
              <a:chExt cx="386357" cy="688086"/>
            </a:xfrm>
          </p:grpSpPr>
          <p:sp>
            <p:nvSpPr>
              <p:cNvPr id="157" name="TextBox 156">
                <a:extLst>
                  <a:ext uri="{FF2B5EF4-FFF2-40B4-BE49-F238E27FC236}">
                    <a16:creationId xmlns:a16="http://schemas.microsoft.com/office/drawing/2014/main" id="{D85E7932-19FA-41B0-8C19-3C262458B787}"/>
                  </a:ext>
                </a:extLst>
              </p:cNvPr>
              <p:cNvSpPr txBox="1"/>
              <p:nvPr/>
            </p:nvSpPr>
            <p:spPr>
              <a:xfrm>
                <a:off x="5028135" y="1745945"/>
                <a:ext cx="380232" cy="261610"/>
              </a:xfrm>
              <a:prstGeom prst="rect">
                <a:avLst/>
              </a:prstGeom>
              <a:noFill/>
            </p:spPr>
            <p:txBody>
              <a:bodyPr wrap="none" rtlCol="0">
                <a:spAutoFit/>
              </a:bodyPr>
              <a:lstStyle/>
              <a:p>
                <a:r>
                  <a:rPr lang="en-US" sz="1100" dirty="0"/>
                  <a:t>0/1</a:t>
                </a:r>
              </a:p>
            </p:txBody>
          </p:sp>
          <p:sp>
            <p:nvSpPr>
              <p:cNvPr id="158" name="TextBox 157">
                <a:extLst>
                  <a:ext uri="{FF2B5EF4-FFF2-40B4-BE49-F238E27FC236}">
                    <a16:creationId xmlns:a16="http://schemas.microsoft.com/office/drawing/2014/main" id="{10CE7626-4F38-4685-AEFE-E348C26E2FE8}"/>
                  </a:ext>
                </a:extLst>
              </p:cNvPr>
              <p:cNvSpPr txBox="1"/>
              <p:nvPr/>
            </p:nvSpPr>
            <p:spPr>
              <a:xfrm>
                <a:off x="5022010" y="1893506"/>
                <a:ext cx="380232" cy="261610"/>
              </a:xfrm>
              <a:prstGeom prst="rect">
                <a:avLst/>
              </a:prstGeom>
              <a:noFill/>
            </p:spPr>
            <p:txBody>
              <a:bodyPr wrap="none" rtlCol="0">
                <a:spAutoFit/>
              </a:bodyPr>
              <a:lstStyle/>
              <a:p>
                <a:r>
                  <a:rPr lang="en-US" sz="1100" dirty="0"/>
                  <a:t>0/1</a:t>
                </a:r>
              </a:p>
            </p:txBody>
          </p:sp>
          <p:sp>
            <p:nvSpPr>
              <p:cNvPr id="159" name="TextBox 158">
                <a:extLst>
                  <a:ext uri="{FF2B5EF4-FFF2-40B4-BE49-F238E27FC236}">
                    <a16:creationId xmlns:a16="http://schemas.microsoft.com/office/drawing/2014/main" id="{73F518C1-83CA-4D76-AAED-31A17FA29F60}"/>
                  </a:ext>
                </a:extLst>
              </p:cNvPr>
              <p:cNvSpPr txBox="1"/>
              <p:nvPr/>
            </p:nvSpPr>
            <p:spPr>
              <a:xfrm>
                <a:off x="5028135" y="2024860"/>
                <a:ext cx="380232" cy="261610"/>
              </a:xfrm>
              <a:prstGeom prst="rect">
                <a:avLst/>
              </a:prstGeom>
              <a:noFill/>
            </p:spPr>
            <p:txBody>
              <a:bodyPr wrap="none" rtlCol="0">
                <a:spAutoFit/>
              </a:bodyPr>
              <a:lstStyle/>
              <a:p>
                <a:r>
                  <a:rPr lang="en-US" sz="1100" dirty="0"/>
                  <a:t>0/2</a:t>
                </a:r>
              </a:p>
            </p:txBody>
          </p:sp>
          <p:sp>
            <p:nvSpPr>
              <p:cNvPr id="160" name="TextBox 159">
                <a:extLst>
                  <a:ext uri="{FF2B5EF4-FFF2-40B4-BE49-F238E27FC236}">
                    <a16:creationId xmlns:a16="http://schemas.microsoft.com/office/drawing/2014/main" id="{09EA612C-6F38-481D-9E19-7BA769DCD3F0}"/>
                  </a:ext>
                </a:extLst>
              </p:cNvPr>
              <p:cNvSpPr txBox="1"/>
              <p:nvPr/>
            </p:nvSpPr>
            <p:spPr>
              <a:xfrm>
                <a:off x="5022010" y="2172421"/>
                <a:ext cx="380232" cy="261610"/>
              </a:xfrm>
              <a:prstGeom prst="rect">
                <a:avLst/>
              </a:prstGeom>
              <a:noFill/>
            </p:spPr>
            <p:txBody>
              <a:bodyPr wrap="none" rtlCol="0">
                <a:spAutoFit/>
              </a:bodyPr>
              <a:lstStyle/>
              <a:p>
                <a:r>
                  <a:rPr lang="en-US" sz="1100" dirty="0"/>
                  <a:t>0/2</a:t>
                </a:r>
              </a:p>
            </p:txBody>
          </p:sp>
        </p:grpSp>
        <p:grpSp>
          <p:nvGrpSpPr>
            <p:cNvPr id="161" name="Group 160">
              <a:extLst>
                <a:ext uri="{FF2B5EF4-FFF2-40B4-BE49-F238E27FC236}">
                  <a16:creationId xmlns:a16="http://schemas.microsoft.com/office/drawing/2014/main" id="{DD896DCB-CF19-4CCE-9A73-6DEF0825D253}"/>
                </a:ext>
              </a:extLst>
            </p:cNvPr>
            <p:cNvGrpSpPr/>
            <p:nvPr/>
          </p:nvGrpSpPr>
          <p:grpSpPr>
            <a:xfrm>
              <a:off x="5017169" y="4608472"/>
              <a:ext cx="386357" cy="688086"/>
              <a:chOff x="5022010" y="1745945"/>
              <a:chExt cx="386357" cy="688086"/>
            </a:xfrm>
          </p:grpSpPr>
          <p:sp>
            <p:nvSpPr>
              <p:cNvPr id="162" name="TextBox 161">
                <a:extLst>
                  <a:ext uri="{FF2B5EF4-FFF2-40B4-BE49-F238E27FC236}">
                    <a16:creationId xmlns:a16="http://schemas.microsoft.com/office/drawing/2014/main" id="{F565118E-56EF-4692-A65A-670D761C3255}"/>
                  </a:ext>
                </a:extLst>
              </p:cNvPr>
              <p:cNvSpPr txBox="1"/>
              <p:nvPr/>
            </p:nvSpPr>
            <p:spPr>
              <a:xfrm>
                <a:off x="5028135" y="1745945"/>
                <a:ext cx="380232" cy="261610"/>
              </a:xfrm>
              <a:prstGeom prst="rect">
                <a:avLst/>
              </a:prstGeom>
              <a:noFill/>
            </p:spPr>
            <p:txBody>
              <a:bodyPr wrap="none" rtlCol="0">
                <a:spAutoFit/>
              </a:bodyPr>
              <a:lstStyle/>
              <a:p>
                <a:r>
                  <a:rPr lang="en-US" sz="1100" dirty="0"/>
                  <a:t>0/2</a:t>
                </a:r>
              </a:p>
            </p:txBody>
          </p:sp>
          <p:sp>
            <p:nvSpPr>
              <p:cNvPr id="163" name="TextBox 162">
                <a:extLst>
                  <a:ext uri="{FF2B5EF4-FFF2-40B4-BE49-F238E27FC236}">
                    <a16:creationId xmlns:a16="http://schemas.microsoft.com/office/drawing/2014/main" id="{72B20CD2-19E0-4A7D-A853-8ED19D3EFA3D}"/>
                  </a:ext>
                </a:extLst>
              </p:cNvPr>
              <p:cNvSpPr txBox="1"/>
              <p:nvPr/>
            </p:nvSpPr>
            <p:spPr>
              <a:xfrm>
                <a:off x="5022010" y="1893506"/>
                <a:ext cx="380232" cy="261610"/>
              </a:xfrm>
              <a:prstGeom prst="rect">
                <a:avLst/>
              </a:prstGeom>
              <a:noFill/>
            </p:spPr>
            <p:txBody>
              <a:bodyPr wrap="none" rtlCol="0">
                <a:spAutoFit/>
              </a:bodyPr>
              <a:lstStyle/>
              <a:p>
                <a:r>
                  <a:rPr lang="en-US" sz="1100" dirty="0"/>
                  <a:t>0/2</a:t>
                </a:r>
              </a:p>
            </p:txBody>
          </p:sp>
          <p:sp>
            <p:nvSpPr>
              <p:cNvPr id="164" name="TextBox 163">
                <a:extLst>
                  <a:ext uri="{FF2B5EF4-FFF2-40B4-BE49-F238E27FC236}">
                    <a16:creationId xmlns:a16="http://schemas.microsoft.com/office/drawing/2014/main" id="{F02EB88D-BBED-4C2E-AF26-A9B7A9FC591A}"/>
                  </a:ext>
                </a:extLst>
              </p:cNvPr>
              <p:cNvSpPr txBox="1"/>
              <p:nvPr/>
            </p:nvSpPr>
            <p:spPr>
              <a:xfrm>
                <a:off x="5028135" y="2024860"/>
                <a:ext cx="380232" cy="261610"/>
              </a:xfrm>
              <a:prstGeom prst="rect">
                <a:avLst/>
              </a:prstGeom>
              <a:noFill/>
            </p:spPr>
            <p:txBody>
              <a:bodyPr wrap="none" rtlCol="0">
                <a:spAutoFit/>
              </a:bodyPr>
              <a:lstStyle/>
              <a:p>
                <a:r>
                  <a:rPr lang="en-US" sz="1100" dirty="0"/>
                  <a:t>2/2</a:t>
                </a:r>
              </a:p>
            </p:txBody>
          </p:sp>
          <p:sp>
            <p:nvSpPr>
              <p:cNvPr id="165" name="TextBox 164">
                <a:extLst>
                  <a:ext uri="{FF2B5EF4-FFF2-40B4-BE49-F238E27FC236}">
                    <a16:creationId xmlns:a16="http://schemas.microsoft.com/office/drawing/2014/main" id="{C1657740-E965-4D54-B212-D9B161484889}"/>
                  </a:ext>
                </a:extLst>
              </p:cNvPr>
              <p:cNvSpPr txBox="1"/>
              <p:nvPr/>
            </p:nvSpPr>
            <p:spPr>
              <a:xfrm>
                <a:off x="5022010" y="2172421"/>
                <a:ext cx="380232" cy="261610"/>
              </a:xfrm>
              <a:prstGeom prst="rect">
                <a:avLst/>
              </a:prstGeom>
              <a:noFill/>
            </p:spPr>
            <p:txBody>
              <a:bodyPr wrap="none" rtlCol="0">
                <a:spAutoFit/>
              </a:bodyPr>
              <a:lstStyle/>
              <a:p>
                <a:r>
                  <a:rPr lang="en-US" sz="1100" dirty="0"/>
                  <a:t>0/2</a:t>
                </a:r>
              </a:p>
            </p:txBody>
          </p:sp>
        </p:grpSp>
        <p:grpSp>
          <p:nvGrpSpPr>
            <p:cNvPr id="166" name="Group 165">
              <a:extLst>
                <a:ext uri="{FF2B5EF4-FFF2-40B4-BE49-F238E27FC236}">
                  <a16:creationId xmlns:a16="http://schemas.microsoft.com/office/drawing/2014/main" id="{A4364151-1F82-4954-B2DD-86207FEB861F}"/>
                </a:ext>
              </a:extLst>
            </p:cNvPr>
            <p:cNvGrpSpPr/>
            <p:nvPr/>
          </p:nvGrpSpPr>
          <p:grpSpPr>
            <a:xfrm>
              <a:off x="5022010" y="5653224"/>
              <a:ext cx="386357" cy="688086"/>
              <a:chOff x="5022010" y="1745945"/>
              <a:chExt cx="386357" cy="688086"/>
            </a:xfrm>
          </p:grpSpPr>
          <p:sp>
            <p:nvSpPr>
              <p:cNvPr id="167" name="TextBox 166">
                <a:extLst>
                  <a:ext uri="{FF2B5EF4-FFF2-40B4-BE49-F238E27FC236}">
                    <a16:creationId xmlns:a16="http://schemas.microsoft.com/office/drawing/2014/main" id="{060C5A4A-28C1-4BB9-B13A-7576C832EB5E}"/>
                  </a:ext>
                </a:extLst>
              </p:cNvPr>
              <p:cNvSpPr txBox="1"/>
              <p:nvPr/>
            </p:nvSpPr>
            <p:spPr>
              <a:xfrm>
                <a:off x="5028135" y="1745945"/>
                <a:ext cx="380232" cy="261610"/>
              </a:xfrm>
              <a:prstGeom prst="rect">
                <a:avLst/>
              </a:prstGeom>
              <a:noFill/>
            </p:spPr>
            <p:txBody>
              <a:bodyPr wrap="none" rtlCol="0">
                <a:spAutoFit/>
              </a:bodyPr>
              <a:lstStyle/>
              <a:p>
                <a:r>
                  <a:rPr lang="en-US" sz="1100" dirty="0"/>
                  <a:t>0/4</a:t>
                </a:r>
              </a:p>
            </p:txBody>
          </p:sp>
          <p:sp>
            <p:nvSpPr>
              <p:cNvPr id="168" name="TextBox 167">
                <a:extLst>
                  <a:ext uri="{FF2B5EF4-FFF2-40B4-BE49-F238E27FC236}">
                    <a16:creationId xmlns:a16="http://schemas.microsoft.com/office/drawing/2014/main" id="{29B9BC12-AFDC-4A52-AEB5-AD3B71F45914}"/>
                  </a:ext>
                </a:extLst>
              </p:cNvPr>
              <p:cNvSpPr txBox="1"/>
              <p:nvPr/>
            </p:nvSpPr>
            <p:spPr>
              <a:xfrm>
                <a:off x="5022010" y="1893506"/>
                <a:ext cx="380232" cy="261610"/>
              </a:xfrm>
              <a:prstGeom prst="rect">
                <a:avLst/>
              </a:prstGeom>
              <a:noFill/>
            </p:spPr>
            <p:txBody>
              <a:bodyPr wrap="none" rtlCol="0">
                <a:spAutoFit/>
              </a:bodyPr>
              <a:lstStyle/>
              <a:p>
                <a:r>
                  <a:rPr lang="en-US" sz="1100" dirty="0"/>
                  <a:t>0/1</a:t>
                </a:r>
              </a:p>
            </p:txBody>
          </p:sp>
          <p:sp>
            <p:nvSpPr>
              <p:cNvPr id="169" name="TextBox 168">
                <a:extLst>
                  <a:ext uri="{FF2B5EF4-FFF2-40B4-BE49-F238E27FC236}">
                    <a16:creationId xmlns:a16="http://schemas.microsoft.com/office/drawing/2014/main" id="{56A37CDC-21B8-4F07-8D15-EF5CDE0707CA}"/>
                  </a:ext>
                </a:extLst>
              </p:cNvPr>
              <p:cNvSpPr txBox="1"/>
              <p:nvPr/>
            </p:nvSpPr>
            <p:spPr>
              <a:xfrm>
                <a:off x="5028135" y="2024860"/>
                <a:ext cx="380232" cy="261610"/>
              </a:xfrm>
              <a:prstGeom prst="rect">
                <a:avLst/>
              </a:prstGeom>
              <a:noFill/>
            </p:spPr>
            <p:txBody>
              <a:bodyPr wrap="none" rtlCol="0">
                <a:spAutoFit/>
              </a:bodyPr>
              <a:lstStyle/>
              <a:p>
                <a:r>
                  <a:rPr lang="en-US" sz="1100" dirty="0"/>
                  <a:t>1/3</a:t>
                </a:r>
              </a:p>
            </p:txBody>
          </p:sp>
          <p:sp>
            <p:nvSpPr>
              <p:cNvPr id="170" name="TextBox 169">
                <a:extLst>
                  <a:ext uri="{FF2B5EF4-FFF2-40B4-BE49-F238E27FC236}">
                    <a16:creationId xmlns:a16="http://schemas.microsoft.com/office/drawing/2014/main" id="{09045A26-17BD-4429-B446-CC1F5B68E4C3}"/>
                  </a:ext>
                </a:extLst>
              </p:cNvPr>
              <p:cNvSpPr txBox="1"/>
              <p:nvPr/>
            </p:nvSpPr>
            <p:spPr>
              <a:xfrm>
                <a:off x="5022010" y="2172421"/>
                <a:ext cx="380232" cy="261610"/>
              </a:xfrm>
              <a:prstGeom prst="rect">
                <a:avLst/>
              </a:prstGeom>
              <a:noFill/>
            </p:spPr>
            <p:txBody>
              <a:bodyPr wrap="none" rtlCol="0">
                <a:spAutoFit/>
              </a:bodyPr>
              <a:lstStyle/>
              <a:p>
                <a:r>
                  <a:rPr lang="en-US" sz="1100" dirty="0"/>
                  <a:t>0/2</a:t>
                </a:r>
              </a:p>
            </p:txBody>
          </p:sp>
        </p:grpSp>
        <p:sp>
          <p:nvSpPr>
            <p:cNvPr id="172" name="TextBox 171">
              <a:extLst>
                <a:ext uri="{FF2B5EF4-FFF2-40B4-BE49-F238E27FC236}">
                  <a16:creationId xmlns:a16="http://schemas.microsoft.com/office/drawing/2014/main" id="{722F0287-130C-414A-A52C-205A7B09D364}"/>
                </a:ext>
              </a:extLst>
            </p:cNvPr>
            <p:cNvSpPr txBox="1"/>
            <p:nvPr/>
          </p:nvSpPr>
          <p:spPr>
            <a:xfrm>
              <a:off x="5028135" y="6228295"/>
              <a:ext cx="380232" cy="261610"/>
            </a:xfrm>
            <a:prstGeom prst="rect">
              <a:avLst/>
            </a:prstGeom>
            <a:noFill/>
          </p:spPr>
          <p:txBody>
            <a:bodyPr wrap="none" rtlCol="0">
              <a:spAutoFit/>
            </a:bodyPr>
            <a:lstStyle/>
            <a:p>
              <a:r>
                <a:rPr lang="en-US" sz="1100" dirty="0"/>
                <a:t>1/4</a:t>
              </a:r>
            </a:p>
          </p:txBody>
        </p:sp>
        <p:grpSp>
          <p:nvGrpSpPr>
            <p:cNvPr id="176" name="Group 175">
              <a:extLst>
                <a:ext uri="{FF2B5EF4-FFF2-40B4-BE49-F238E27FC236}">
                  <a16:creationId xmlns:a16="http://schemas.microsoft.com/office/drawing/2014/main" id="{A18F6FC2-8C0A-4501-B650-D69B210F9300}"/>
                </a:ext>
              </a:extLst>
            </p:cNvPr>
            <p:cNvGrpSpPr/>
            <p:nvPr/>
          </p:nvGrpSpPr>
          <p:grpSpPr>
            <a:xfrm>
              <a:off x="5011890" y="5169217"/>
              <a:ext cx="386357" cy="540525"/>
              <a:chOff x="5022010" y="1745945"/>
              <a:chExt cx="386357" cy="540525"/>
            </a:xfrm>
          </p:grpSpPr>
          <p:sp>
            <p:nvSpPr>
              <p:cNvPr id="177" name="TextBox 176">
                <a:extLst>
                  <a:ext uri="{FF2B5EF4-FFF2-40B4-BE49-F238E27FC236}">
                    <a16:creationId xmlns:a16="http://schemas.microsoft.com/office/drawing/2014/main" id="{D58DECE4-7EB0-4964-B3A2-D2C39E740878}"/>
                  </a:ext>
                </a:extLst>
              </p:cNvPr>
              <p:cNvSpPr txBox="1"/>
              <p:nvPr/>
            </p:nvSpPr>
            <p:spPr>
              <a:xfrm>
                <a:off x="5028135" y="1745945"/>
                <a:ext cx="380232" cy="261610"/>
              </a:xfrm>
              <a:prstGeom prst="rect">
                <a:avLst/>
              </a:prstGeom>
              <a:noFill/>
            </p:spPr>
            <p:txBody>
              <a:bodyPr wrap="none" rtlCol="0">
                <a:spAutoFit/>
              </a:bodyPr>
              <a:lstStyle/>
              <a:p>
                <a:r>
                  <a:rPr lang="en-US" sz="1100" dirty="0"/>
                  <a:t>0/2</a:t>
                </a:r>
              </a:p>
            </p:txBody>
          </p:sp>
          <p:sp>
            <p:nvSpPr>
              <p:cNvPr id="178" name="TextBox 177">
                <a:extLst>
                  <a:ext uri="{FF2B5EF4-FFF2-40B4-BE49-F238E27FC236}">
                    <a16:creationId xmlns:a16="http://schemas.microsoft.com/office/drawing/2014/main" id="{A5126277-75EA-4D9F-B0DF-EA242A72AD23}"/>
                  </a:ext>
                </a:extLst>
              </p:cNvPr>
              <p:cNvSpPr txBox="1"/>
              <p:nvPr/>
            </p:nvSpPr>
            <p:spPr>
              <a:xfrm>
                <a:off x="5022010" y="1893506"/>
                <a:ext cx="380232" cy="261610"/>
              </a:xfrm>
              <a:prstGeom prst="rect">
                <a:avLst/>
              </a:prstGeom>
              <a:noFill/>
            </p:spPr>
            <p:txBody>
              <a:bodyPr wrap="none" rtlCol="0">
                <a:spAutoFit/>
              </a:bodyPr>
              <a:lstStyle/>
              <a:p>
                <a:r>
                  <a:rPr lang="en-US" sz="1100" dirty="0"/>
                  <a:t>0/2</a:t>
                </a:r>
              </a:p>
            </p:txBody>
          </p:sp>
          <p:sp>
            <p:nvSpPr>
              <p:cNvPr id="179" name="TextBox 178">
                <a:extLst>
                  <a:ext uri="{FF2B5EF4-FFF2-40B4-BE49-F238E27FC236}">
                    <a16:creationId xmlns:a16="http://schemas.microsoft.com/office/drawing/2014/main" id="{0B371C69-4170-45DC-863B-A5468106B156}"/>
                  </a:ext>
                </a:extLst>
              </p:cNvPr>
              <p:cNvSpPr txBox="1"/>
              <p:nvPr/>
            </p:nvSpPr>
            <p:spPr>
              <a:xfrm>
                <a:off x="5028135" y="2024860"/>
                <a:ext cx="184731" cy="261610"/>
              </a:xfrm>
              <a:prstGeom prst="rect">
                <a:avLst/>
              </a:prstGeom>
              <a:noFill/>
            </p:spPr>
            <p:txBody>
              <a:bodyPr wrap="none" rtlCol="0">
                <a:spAutoFit/>
              </a:bodyPr>
              <a:lstStyle/>
              <a:p>
                <a:endParaRPr lang="en-US" sz="1100" dirty="0"/>
              </a:p>
            </p:txBody>
          </p:sp>
        </p:grpSp>
      </p:grpSp>
    </p:spTree>
    <p:extLst>
      <p:ext uri="{BB962C8B-B14F-4D97-AF65-F5344CB8AC3E}">
        <p14:creationId xmlns:p14="http://schemas.microsoft.com/office/powerpoint/2010/main" val="36417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0C8A6E0-5C7C-41C9-AA55-81F6087481B9}"/>
              </a:ext>
            </a:extLst>
          </p:cNvPr>
          <p:cNvGrpSpPr/>
          <p:nvPr/>
        </p:nvGrpSpPr>
        <p:grpSpPr>
          <a:xfrm>
            <a:off x="196617" y="1080484"/>
            <a:ext cx="11855836" cy="5734585"/>
            <a:chOff x="196617" y="1080484"/>
            <a:chExt cx="11855836" cy="5734585"/>
          </a:xfrm>
        </p:grpSpPr>
        <p:grpSp>
          <p:nvGrpSpPr>
            <p:cNvPr id="22" name="Group 21">
              <a:extLst>
                <a:ext uri="{FF2B5EF4-FFF2-40B4-BE49-F238E27FC236}">
                  <a16:creationId xmlns:a16="http://schemas.microsoft.com/office/drawing/2014/main" id="{BADD433E-7EBB-4978-8625-2375630D9D8D}"/>
                </a:ext>
              </a:extLst>
            </p:cNvPr>
            <p:cNvGrpSpPr/>
            <p:nvPr/>
          </p:nvGrpSpPr>
          <p:grpSpPr>
            <a:xfrm>
              <a:off x="196617" y="1080484"/>
              <a:ext cx="11855836" cy="5734585"/>
              <a:chOff x="196617" y="1080484"/>
              <a:chExt cx="11855836" cy="5734585"/>
            </a:xfrm>
          </p:grpSpPr>
          <p:sp>
            <p:nvSpPr>
              <p:cNvPr id="13" name="Rectangle 12">
                <a:extLst>
                  <a:ext uri="{FF2B5EF4-FFF2-40B4-BE49-F238E27FC236}">
                    <a16:creationId xmlns:a16="http://schemas.microsoft.com/office/drawing/2014/main" id="{3DEC4B80-2398-4C72-817A-9F55F2DF8A27}"/>
                  </a:ext>
                </a:extLst>
              </p:cNvPr>
              <p:cNvSpPr/>
              <p:nvPr/>
            </p:nvSpPr>
            <p:spPr>
              <a:xfrm>
                <a:off x="196617" y="1082519"/>
                <a:ext cx="11855836" cy="573255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14AB0C6-3D82-4F60-9D0D-0BA461497D23}"/>
                  </a:ext>
                </a:extLst>
              </p:cNvPr>
              <p:cNvGrpSpPr/>
              <p:nvPr/>
            </p:nvGrpSpPr>
            <p:grpSpPr>
              <a:xfrm>
                <a:off x="1898576" y="1080484"/>
                <a:ext cx="9064837" cy="5490912"/>
                <a:chOff x="2998703" y="2096887"/>
                <a:chExt cx="7079939" cy="4114525"/>
              </a:xfrm>
            </p:grpSpPr>
            <p:grpSp>
              <p:nvGrpSpPr>
                <p:cNvPr id="10" name="Group 9">
                  <a:extLst>
                    <a:ext uri="{FF2B5EF4-FFF2-40B4-BE49-F238E27FC236}">
                      <a16:creationId xmlns:a16="http://schemas.microsoft.com/office/drawing/2014/main" id="{7432D05E-3701-4658-A937-58A09B22089F}"/>
                    </a:ext>
                  </a:extLst>
                </p:cNvPr>
                <p:cNvGrpSpPr/>
                <p:nvPr/>
              </p:nvGrpSpPr>
              <p:grpSpPr>
                <a:xfrm>
                  <a:off x="2998703" y="2463708"/>
                  <a:ext cx="7079939" cy="3747704"/>
                  <a:chOff x="2562225" y="1816100"/>
                  <a:chExt cx="7079939" cy="3747704"/>
                </a:xfrm>
              </p:grpSpPr>
              <p:pic>
                <p:nvPicPr>
                  <p:cNvPr id="6" name="Picture 5" descr="A screenshot of a cell phone&#10;&#10;Description automatically generated">
                    <a:extLst>
                      <a:ext uri="{FF2B5EF4-FFF2-40B4-BE49-F238E27FC236}">
                        <a16:creationId xmlns:a16="http://schemas.microsoft.com/office/drawing/2014/main" id="{AB9F0C42-603D-44F5-A518-22E2D307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225" y="1816100"/>
                    <a:ext cx="7067550" cy="3225800"/>
                  </a:xfrm>
                  <a:prstGeom prst="rect">
                    <a:avLst/>
                  </a:prstGeom>
                </p:spPr>
              </p:pic>
              <p:pic>
                <p:nvPicPr>
                  <p:cNvPr id="8" name="Picture 7" descr="A picture containing wall, indoor&#10;&#10;Description automatically generated">
                    <a:extLst>
                      <a:ext uri="{FF2B5EF4-FFF2-40B4-BE49-F238E27FC236}">
                        <a16:creationId xmlns:a16="http://schemas.microsoft.com/office/drawing/2014/main" id="{C3385A5E-4517-4381-97B2-182F34F33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64" y="5017704"/>
                    <a:ext cx="7073900" cy="546100"/>
                  </a:xfrm>
                  <a:prstGeom prst="rect">
                    <a:avLst/>
                  </a:prstGeom>
                </p:spPr>
              </p:pic>
            </p:grpSp>
            <p:pic>
              <p:nvPicPr>
                <p:cNvPr id="19" name="Picture 18" descr="A picture containing device&#10;&#10;Description automatically generated">
                  <a:extLst>
                    <a:ext uri="{FF2B5EF4-FFF2-40B4-BE49-F238E27FC236}">
                      <a16:creationId xmlns:a16="http://schemas.microsoft.com/office/drawing/2014/main" id="{4813F5E3-65DD-4548-9EF8-3C7D476ADD26}"/>
                    </a:ext>
                  </a:extLst>
                </p:cNvPr>
                <p:cNvPicPr>
                  <a:picLocks noChangeAspect="1"/>
                </p:cNvPicPr>
                <p:nvPr/>
              </p:nvPicPr>
              <p:blipFill rotWithShape="1">
                <a:blip r:embed="rId4">
                  <a:extLst>
                    <a:ext uri="{28A0092B-C50C-407E-A947-70E740481C1C}">
                      <a14:useLocalDpi xmlns:a14="http://schemas.microsoft.com/office/drawing/2010/main" val="0"/>
                    </a:ext>
                  </a:extLst>
                </a:blip>
                <a:srcRect t="9244"/>
                <a:stretch/>
              </p:blipFill>
              <p:spPr>
                <a:xfrm>
                  <a:off x="3020617" y="2096887"/>
                  <a:ext cx="7042150" cy="386118"/>
                </a:xfrm>
                <a:prstGeom prst="rect">
                  <a:avLst/>
                </a:prstGeom>
              </p:spPr>
            </p:pic>
          </p:grpSp>
        </p:grpSp>
        <p:sp>
          <p:nvSpPr>
            <p:cNvPr id="85" name="Rectangle 84">
              <a:extLst>
                <a:ext uri="{FF2B5EF4-FFF2-40B4-BE49-F238E27FC236}">
                  <a16:creationId xmlns:a16="http://schemas.microsoft.com/office/drawing/2014/main" id="{AFEEAADD-A83F-4432-BC2E-98A3E9640B47}"/>
                </a:ext>
              </a:extLst>
            </p:cNvPr>
            <p:cNvSpPr/>
            <p:nvPr/>
          </p:nvSpPr>
          <p:spPr>
            <a:xfrm>
              <a:off x="5079456" y="1104392"/>
              <a:ext cx="495338" cy="548887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FD11A382-D536-4085-952A-D600BBF6364D}"/>
              </a:ext>
            </a:extLst>
          </p:cNvPr>
          <p:cNvSpPr>
            <a:spLocks noGrp="1"/>
          </p:cNvSpPr>
          <p:nvPr>
            <p:ph type="sldNum" sz="quarter" idx="12"/>
          </p:nvPr>
        </p:nvSpPr>
        <p:spPr/>
        <p:txBody>
          <a:bodyPr/>
          <a:lstStyle/>
          <a:p>
            <a:fld id="{13C20B66-9CB3-4B57-BCF5-80EC90ADA063}" type="slidenum">
              <a:rPr lang="en-US" smtClean="0"/>
              <a:t>16</a:t>
            </a:fld>
            <a:endParaRPr lang="en-US"/>
          </a:p>
        </p:txBody>
      </p:sp>
      <p:sp>
        <p:nvSpPr>
          <p:cNvPr id="2" name="Title 1">
            <a:extLst>
              <a:ext uri="{FF2B5EF4-FFF2-40B4-BE49-F238E27FC236}">
                <a16:creationId xmlns:a16="http://schemas.microsoft.com/office/drawing/2014/main" id="{EDCCF329-1966-4144-B7A1-8D79DB89B5B3}"/>
              </a:ext>
            </a:extLst>
          </p:cNvPr>
          <p:cNvSpPr>
            <a:spLocks noGrp="1"/>
          </p:cNvSpPr>
          <p:nvPr>
            <p:ph type="title"/>
          </p:nvPr>
        </p:nvSpPr>
        <p:spPr/>
        <p:txBody>
          <a:bodyPr/>
          <a:lstStyle/>
          <a:p>
            <a:r>
              <a:rPr lang="en-US" dirty="0"/>
              <a:t>Software Schedule</a:t>
            </a:r>
          </a:p>
        </p:txBody>
      </p:sp>
      <p:grpSp>
        <p:nvGrpSpPr>
          <p:cNvPr id="25" name="Group 24">
            <a:extLst>
              <a:ext uri="{FF2B5EF4-FFF2-40B4-BE49-F238E27FC236}">
                <a16:creationId xmlns:a16="http://schemas.microsoft.com/office/drawing/2014/main" id="{72F8CD58-979E-41D2-80C0-71465E201315}"/>
              </a:ext>
            </a:extLst>
          </p:cNvPr>
          <p:cNvGrpSpPr/>
          <p:nvPr/>
        </p:nvGrpSpPr>
        <p:grpSpPr>
          <a:xfrm>
            <a:off x="648589" y="3249820"/>
            <a:ext cx="1530077" cy="612029"/>
            <a:chOff x="648589" y="3249820"/>
            <a:chExt cx="1530077" cy="612029"/>
          </a:xfrm>
        </p:grpSpPr>
        <p:sp>
          <p:nvSpPr>
            <p:cNvPr id="15" name="Left Brace 14">
              <a:extLst>
                <a:ext uri="{FF2B5EF4-FFF2-40B4-BE49-F238E27FC236}">
                  <a16:creationId xmlns:a16="http://schemas.microsoft.com/office/drawing/2014/main" id="{2A9EADF2-9974-45FA-820C-EC7BB483752A}"/>
                </a:ext>
              </a:extLst>
            </p:cNvPr>
            <p:cNvSpPr/>
            <p:nvPr/>
          </p:nvSpPr>
          <p:spPr>
            <a:xfrm>
              <a:off x="2008283" y="3249820"/>
              <a:ext cx="170383" cy="61202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AB0830C0-947F-4C28-AA3E-E293F19A8445}"/>
                </a:ext>
              </a:extLst>
            </p:cNvPr>
            <p:cNvSpPr txBox="1"/>
            <p:nvPr/>
          </p:nvSpPr>
          <p:spPr>
            <a:xfrm>
              <a:off x="648589" y="3316788"/>
              <a:ext cx="1196309" cy="523220"/>
            </a:xfrm>
            <a:prstGeom prst="rect">
              <a:avLst/>
            </a:prstGeom>
            <a:noFill/>
          </p:spPr>
          <p:txBody>
            <a:bodyPr wrap="square" rtlCol="0">
              <a:spAutoFit/>
            </a:bodyPr>
            <a:lstStyle/>
            <a:p>
              <a:r>
                <a:rPr lang="en-US" sz="1400" dirty="0"/>
                <a:t>360 Degree Lidar</a:t>
              </a:r>
            </a:p>
          </p:txBody>
        </p:sp>
      </p:grpSp>
      <p:sp>
        <p:nvSpPr>
          <p:cNvPr id="58" name="Rectangle 57">
            <a:extLst>
              <a:ext uri="{FF2B5EF4-FFF2-40B4-BE49-F238E27FC236}">
                <a16:creationId xmlns:a16="http://schemas.microsoft.com/office/drawing/2014/main" id="{0351765F-C241-43CF-9A40-7E0385D117D6}"/>
              </a:ext>
            </a:extLst>
          </p:cNvPr>
          <p:cNvSpPr/>
          <p:nvPr/>
        </p:nvSpPr>
        <p:spPr>
          <a:xfrm>
            <a:off x="6925067" y="1301019"/>
            <a:ext cx="146050" cy="5270377"/>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2798AF3-AADB-4F6D-B756-7E545B33411F}"/>
              </a:ext>
            </a:extLst>
          </p:cNvPr>
          <p:cNvSpPr txBox="1"/>
          <p:nvPr/>
        </p:nvSpPr>
        <p:spPr>
          <a:xfrm>
            <a:off x="9800965" y="4963558"/>
            <a:ext cx="1421872" cy="461665"/>
          </a:xfrm>
          <a:prstGeom prst="rect">
            <a:avLst/>
          </a:prstGeom>
          <a:solidFill>
            <a:srgbClr val="00B050"/>
          </a:solidFill>
          <a:ln>
            <a:solidFill>
              <a:schemeClr val="tx1"/>
            </a:solidFill>
          </a:ln>
        </p:spPr>
        <p:txBody>
          <a:bodyPr wrap="square" rtlCol="0">
            <a:spAutoFit/>
          </a:bodyPr>
          <a:lstStyle/>
          <a:p>
            <a:r>
              <a:rPr lang="en-US" sz="1200" b="1" dirty="0"/>
              <a:t>March 4. Finish Unit Software</a:t>
            </a:r>
          </a:p>
        </p:txBody>
      </p:sp>
      <p:sp>
        <p:nvSpPr>
          <p:cNvPr id="61" name="Star: 5 Points 60">
            <a:extLst>
              <a:ext uri="{FF2B5EF4-FFF2-40B4-BE49-F238E27FC236}">
                <a16:creationId xmlns:a16="http://schemas.microsoft.com/office/drawing/2014/main" id="{DBF301F4-6B7D-4A2B-A661-93A591682BA7}"/>
              </a:ext>
            </a:extLst>
          </p:cNvPr>
          <p:cNvSpPr/>
          <p:nvPr/>
        </p:nvSpPr>
        <p:spPr>
          <a:xfrm>
            <a:off x="8037991" y="3609115"/>
            <a:ext cx="146050" cy="14436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8E5DD2B-8818-44F0-9AD7-B4600169110F}"/>
              </a:ext>
            </a:extLst>
          </p:cNvPr>
          <p:cNvSpPr txBox="1"/>
          <p:nvPr/>
        </p:nvSpPr>
        <p:spPr>
          <a:xfrm>
            <a:off x="8575591" y="3087120"/>
            <a:ext cx="924157" cy="646331"/>
          </a:xfrm>
          <a:prstGeom prst="rect">
            <a:avLst/>
          </a:prstGeom>
          <a:solidFill>
            <a:srgbClr val="FF0000"/>
          </a:solidFill>
          <a:ln>
            <a:solidFill>
              <a:schemeClr val="tx1"/>
            </a:solidFill>
          </a:ln>
        </p:spPr>
        <p:txBody>
          <a:bodyPr wrap="square" rtlCol="0">
            <a:spAutoFit/>
          </a:bodyPr>
          <a:lstStyle/>
          <a:p>
            <a:r>
              <a:rPr lang="en-US" sz="1200"/>
              <a:t>Feb. 17 Take 360 offramp</a:t>
            </a:r>
          </a:p>
        </p:txBody>
      </p:sp>
      <p:grpSp>
        <p:nvGrpSpPr>
          <p:cNvPr id="26" name="Group 25">
            <a:extLst>
              <a:ext uri="{FF2B5EF4-FFF2-40B4-BE49-F238E27FC236}">
                <a16:creationId xmlns:a16="http://schemas.microsoft.com/office/drawing/2014/main" id="{19977B23-D8B0-4622-8869-2ECA95BED072}"/>
              </a:ext>
            </a:extLst>
          </p:cNvPr>
          <p:cNvGrpSpPr/>
          <p:nvPr/>
        </p:nvGrpSpPr>
        <p:grpSpPr>
          <a:xfrm>
            <a:off x="601813" y="3891968"/>
            <a:ext cx="1526119" cy="588399"/>
            <a:chOff x="601813" y="3891968"/>
            <a:chExt cx="1526119" cy="588399"/>
          </a:xfrm>
        </p:grpSpPr>
        <p:sp>
          <p:nvSpPr>
            <p:cNvPr id="16" name="Left Brace 15">
              <a:extLst>
                <a:ext uri="{FF2B5EF4-FFF2-40B4-BE49-F238E27FC236}">
                  <a16:creationId xmlns:a16="http://schemas.microsoft.com/office/drawing/2014/main" id="{B681C73D-C233-4502-9CB7-E9F814964922}"/>
                </a:ext>
              </a:extLst>
            </p:cNvPr>
            <p:cNvSpPr/>
            <p:nvPr/>
          </p:nvSpPr>
          <p:spPr>
            <a:xfrm>
              <a:off x="2043428" y="3891968"/>
              <a:ext cx="84504" cy="53700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33F655BA-3F10-420D-82CD-5E46AAD10B94}"/>
                </a:ext>
              </a:extLst>
            </p:cNvPr>
            <p:cNvSpPr txBox="1"/>
            <p:nvPr/>
          </p:nvSpPr>
          <p:spPr>
            <a:xfrm>
              <a:off x="601813" y="3957147"/>
              <a:ext cx="1275751" cy="523220"/>
            </a:xfrm>
            <a:prstGeom prst="rect">
              <a:avLst/>
            </a:prstGeom>
            <a:noFill/>
          </p:spPr>
          <p:txBody>
            <a:bodyPr wrap="square" rtlCol="0">
              <a:spAutoFit/>
            </a:bodyPr>
            <a:lstStyle/>
            <a:p>
              <a:r>
                <a:rPr lang="en-US" sz="1400" dirty="0"/>
                <a:t>Navigation Sensors</a:t>
              </a:r>
            </a:p>
          </p:txBody>
        </p:sp>
      </p:grpSp>
      <p:grpSp>
        <p:nvGrpSpPr>
          <p:cNvPr id="27" name="Group 26">
            <a:extLst>
              <a:ext uri="{FF2B5EF4-FFF2-40B4-BE49-F238E27FC236}">
                <a16:creationId xmlns:a16="http://schemas.microsoft.com/office/drawing/2014/main" id="{EDA6CF42-D6B4-4136-8E81-7C7191EA2849}"/>
              </a:ext>
            </a:extLst>
          </p:cNvPr>
          <p:cNvGrpSpPr/>
          <p:nvPr/>
        </p:nvGrpSpPr>
        <p:grpSpPr>
          <a:xfrm>
            <a:off x="579323" y="4490251"/>
            <a:ext cx="1598479" cy="523220"/>
            <a:chOff x="540698" y="4458221"/>
            <a:chExt cx="1598479" cy="523220"/>
          </a:xfrm>
        </p:grpSpPr>
        <p:sp>
          <p:nvSpPr>
            <p:cNvPr id="20" name="Left Brace 19">
              <a:extLst>
                <a:ext uri="{FF2B5EF4-FFF2-40B4-BE49-F238E27FC236}">
                  <a16:creationId xmlns:a16="http://schemas.microsoft.com/office/drawing/2014/main" id="{5AA9C92A-33F3-46F0-82CC-E430BC6594A4}"/>
                </a:ext>
              </a:extLst>
            </p:cNvPr>
            <p:cNvSpPr/>
            <p:nvPr/>
          </p:nvSpPr>
          <p:spPr>
            <a:xfrm>
              <a:off x="2022576" y="4506288"/>
              <a:ext cx="116601" cy="36880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BF06CE1C-2088-4051-84EE-509BA7630BF0}"/>
                </a:ext>
              </a:extLst>
            </p:cNvPr>
            <p:cNvSpPr txBox="1"/>
            <p:nvPr/>
          </p:nvSpPr>
          <p:spPr>
            <a:xfrm>
              <a:off x="540698" y="4458221"/>
              <a:ext cx="1413913" cy="523220"/>
            </a:xfrm>
            <a:prstGeom prst="rect">
              <a:avLst/>
            </a:prstGeom>
            <a:noFill/>
          </p:spPr>
          <p:txBody>
            <a:bodyPr wrap="square" rtlCol="0">
              <a:spAutoFit/>
            </a:bodyPr>
            <a:lstStyle/>
            <a:p>
              <a:r>
                <a:rPr lang="en-US" sz="1400" dirty="0"/>
                <a:t>Ground Station and GUI</a:t>
              </a:r>
            </a:p>
          </p:txBody>
        </p:sp>
      </p:grpSp>
      <p:grpSp>
        <p:nvGrpSpPr>
          <p:cNvPr id="23" name="Group 22">
            <a:extLst>
              <a:ext uri="{FF2B5EF4-FFF2-40B4-BE49-F238E27FC236}">
                <a16:creationId xmlns:a16="http://schemas.microsoft.com/office/drawing/2014/main" id="{89E79845-C0DD-4B80-9F02-F9AE49D6BB30}"/>
              </a:ext>
            </a:extLst>
          </p:cNvPr>
          <p:cNvGrpSpPr/>
          <p:nvPr/>
        </p:nvGrpSpPr>
        <p:grpSpPr>
          <a:xfrm>
            <a:off x="655551" y="1800709"/>
            <a:ext cx="1440315" cy="376961"/>
            <a:chOff x="655551" y="1800709"/>
            <a:chExt cx="1440315" cy="376961"/>
          </a:xfrm>
        </p:grpSpPr>
        <p:sp>
          <p:nvSpPr>
            <p:cNvPr id="14" name="Left Brace 13">
              <a:extLst>
                <a:ext uri="{FF2B5EF4-FFF2-40B4-BE49-F238E27FC236}">
                  <a16:creationId xmlns:a16="http://schemas.microsoft.com/office/drawing/2014/main" id="{71829F00-BE06-43F2-B82A-B8CB5CA99491}"/>
                </a:ext>
              </a:extLst>
            </p:cNvPr>
            <p:cNvSpPr/>
            <p:nvPr/>
          </p:nvSpPr>
          <p:spPr>
            <a:xfrm>
              <a:off x="1953987" y="1800709"/>
              <a:ext cx="141879" cy="37696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55F0BFD3-2626-409B-998D-E2B6631AC009}"/>
                </a:ext>
              </a:extLst>
            </p:cNvPr>
            <p:cNvSpPr txBox="1"/>
            <p:nvPr/>
          </p:nvSpPr>
          <p:spPr>
            <a:xfrm>
              <a:off x="655551" y="1841049"/>
              <a:ext cx="1136848" cy="307777"/>
            </a:xfrm>
            <a:prstGeom prst="rect">
              <a:avLst/>
            </a:prstGeom>
            <a:noFill/>
          </p:spPr>
          <p:txBody>
            <a:bodyPr wrap="square" rtlCol="0">
              <a:spAutoFit/>
            </a:bodyPr>
            <a:lstStyle/>
            <a:p>
              <a:r>
                <a:rPr lang="en-US" sz="1400" dirty="0"/>
                <a:t>Basic Setup</a:t>
              </a:r>
            </a:p>
          </p:txBody>
        </p:sp>
      </p:grpSp>
      <p:grpSp>
        <p:nvGrpSpPr>
          <p:cNvPr id="24" name="Group 23">
            <a:extLst>
              <a:ext uri="{FF2B5EF4-FFF2-40B4-BE49-F238E27FC236}">
                <a16:creationId xmlns:a16="http://schemas.microsoft.com/office/drawing/2014/main" id="{A7B29A9A-2D37-496C-A23C-CED1FD346D9F}"/>
              </a:ext>
            </a:extLst>
          </p:cNvPr>
          <p:cNvGrpSpPr/>
          <p:nvPr/>
        </p:nvGrpSpPr>
        <p:grpSpPr>
          <a:xfrm>
            <a:off x="641110" y="2242326"/>
            <a:ext cx="1523692" cy="932982"/>
            <a:chOff x="641110" y="2242326"/>
            <a:chExt cx="1523692" cy="932982"/>
          </a:xfrm>
        </p:grpSpPr>
        <p:sp>
          <p:nvSpPr>
            <p:cNvPr id="18" name="Left Brace 17">
              <a:extLst>
                <a:ext uri="{FF2B5EF4-FFF2-40B4-BE49-F238E27FC236}">
                  <a16:creationId xmlns:a16="http://schemas.microsoft.com/office/drawing/2014/main" id="{3A6934D3-457D-4AA6-B018-4E1AB0ADE28D}"/>
                </a:ext>
              </a:extLst>
            </p:cNvPr>
            <p:cNvSpPr/>
            <p:nvPr/>
          </p:nvSpPr>
          <p:spPr>
            <a:xfrm>
              <a:off x="1999126" y="2242326"/>
              <a:ext cx="165676" cy="93298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3E35F69C-8836-489D-A509-6B3768AEE464}"/>
                </a:ext>
              </a:extLst>
            </p:cNvPr>
            <p:cNvSpPr txBox="1"/>
            <p:nvPr/>
          </p:nvSpPr>
          <p:spPr>
            <a:xfrm>
              <a:off x="641110" y="2454750"/>
              <a:ext cx="1285524" cy="523220"/>
            </a:xfrm>
            <a:prstGeom prst="rect">
              <a:avLst/>
            </a:prstGeom>
            <a:noFill/>
          </p:spPr>
          <p:txBody>
            <a:bodyPr wrap="square" rtlCol="0">
              <a:spAutoFit/>
            </a:bodyPr>
            <a:lstStyle/>
            <a:p>
              <a:r>
                <a:rPr lang="en-US" sz="1400" dirty="0"/>
                <a:t>Fundamental software</a:t>
              </a:r>
            </a:p>
          </p:txBody>
        </p:sp>
      </p:grpSp>
      <p:grpSp>
        <p:nvGrpSpPr>
          <p:cNvPr id="29" name="Group 28">
            <a:extLst>
              <a:ext uri="{FF2B5EF4-FFF2-40B4-BE49-F238E27FC236}">
                <a16:creationId xmlns:a16="http://schemas.microsoft.com/office/drawing/2014/main" id="{9F424A79-2BFB-4734-9738-BCE1448350D8}"/>
              </a:ext>
            </a:extLst>
          </p:cNvPr>
          <p:cNvGrpSpPr/>
          <p:nvPr/>
        </p:nvGrpSpPr>
        <p:grpSpPr>
          <a:xfrm>
            <a:off x="601704" y="4917280"/>
            <a:ext cx="1568167" cy="768259"/>
            <a:chOff x="601704" y="4917280"/>
            <a:chExt cx="1568167" cy="768259"/>
          </a:xfrm>
        </p:grpSpPr>
        <p:sp>
          <p:nvSpPr>
            <p:cNvPr id="72" name="Left Brace 71">
              <a:extLst>
                <a:ext uri="{FF2B5EF4-FFF2-40B4-BE49-F238E27FC236}">
                  <a16:creationId xmlns:a16="http://schemas.microsoft.com/office/drawing/2014/main" id="{B060D286-CF68-4CBA-92E4-4F1006AE6A8B}"/>
                </a:ext>
              </a:extLst>
            </p:cNvPr>
            <p:cNvSpPr/>
            <p:nvPr/>
          </p:nvSpPr>
          <p:spPr>
            <a:xfrm>
              <a:off x="1991881" y="4917280"/>
              <a:ext cx="177990" cy="52322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a:extLst>
                <a:ext uri="{FF2B5EF4-FFF2-40B4-BE49-F238E27FC236}">
                  <a16:creationId xmlns:a16="http://schemas.microsoft.com/office/drawing/2014/main" id="{A7EF88E9-DF6B-433D-B02E-D98C48882ECE}"/>
                </a:ext>
              </a:extLst>
            </p:cNvPr>
            <p:cNvSpPr txBox="1"/>
            <p:nvPr/>
          </p:nvSpPr>
          <p:spPr>
            <a:xfrm>
              <a:off x="601704" y="4946875"/>
              <a:ext cx="1421732" cy="738664"/>
            </a:xfrm>
            <a:prstGeom prst="rect">
              <a:avLst/>
            </a:prstGeom>
            <a:noFill/>
          </p:spPr>
          <p:txBody>
            <a:bodyPr wrap="square" rtlCol="0">
              <a:spAutoFit/>
            </a:bodyPr>
            <a:lstStyle/>
            <a:p>
              <a:r>
                <a:rPr lang="en-US" sz="1400" dirty="0"/>
                <a:t>Obstacle and Discontinuity Software</a:t>
              </a:r>
            </a:p>
          </p:txBody>
        </p:sp>
      </p:grpSp>
      <p:sp>
        <p:nvSpPr>
          <p:cNvPr id="79" name="Rectangle 78">
            <a:extLst>
              <a:ext uri="{FF2B5EF4-FFF2-40B4-BE49-F238E27FC236}">
                <a16:creationId xmlns:a16="http://schemas.microsoft.com/office/drawing/2014/main" id="{001F2712-21B0-4FAB-9028-9C16F842820C}"/>
              </a:ext>
            </a:extLst>
          </p:cNvPr>
          <p:cNvSpPr/>
          <p:nvPr/>
        </p:nvSpPr>
        <p:spPr>
          <a:xfrm>
            <a:off x="7514427" y="2580636"/>
            <a:ext cx="460999" cy="1443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032C8447-032F-43C7-81F8-8F461820655D}"/>
              </a:ext>
            </a:extLst>
          </p:cNvPr>
          <p:cNvSpPr txBox="1"/>
          <p:nvPr/>
        </p:nvSpPr>
        <p:spPr>
          <a:xfrm>
            <a:off x="7098357" y="1635732"/>
            <a:ext cx="2104859" cy="276999"/>
          </a:xfrm>
          <a:prstGeom prst="rect">
            <a:avLst/>
          </a:prstGeom>
          <a:solidFill>
            <a:srgbClr val="00B050">
              <a:alpha val="40000"/>
            </a:srgbClr>
          </a:solidFill>
          <a:ln>
            <a:solidFill>
              <a:schemeClr val="tx1"/>
            </a:solidFill>
          </a:ln>
        </p:spPr>
        <p:txBody>
          <a:bodyPr wrap="square" rtlCol="0">
            <a:spAutoFit/>
          </a:bodyPr>
          <a:lstStyle/>
          <a:p>
            <a:r>
              <a:rPr lang="en-US" sz="1200"/>
              <a:t>Current Day. Feb, 4 2019</a:t>
            </a:r>
          </a:p>
        </p:txBody>
      </p:sp>
      <p:grpSp>
        <p:nvGrpSpPr>
          <p:cNvPr id="74" name="Group 73">
            <a:extLst>
              <a:ext uri="{FF2B5EF4-FFF2-40B4-BE49-F238E27FC236}">
                <a16:creationId xmlns:a16="http://schemas.microsoft.com/office/drawing/2014/main" id="{67E98D2A-680F-4078-B967-0633812B1A94}"/>
              </a:ext>
            </a:extLst>
          </p:cNvPr>
          <p:cNvGrpSpPr/>
          <p:nvPr/>
        </p:nvGrpSpPr>
        <p:grpSpPr>
          <a:xfrm>
            <a:off x="520416" y="5878958"/>
            <a:ext cx="1611109" cy="551331"/>
            <a:chOff x="558762" y="4917280"/>
            <a:chExt cx="1611109" cy="551331"/>
          </a:xfrm>
        </p:grpSpPr>
        <p:sp>
          <p:nvSpPr>
            <p:cNvPr id="75" name="Left Brace 74">
              <a:extLst>
                <a:ext uri="{FF2B5EF4-FFF2-40B4-BE49-F238E27FC236}">
                  <a16:creationId xmlns:a16="http://schemas.microsoft.com/office/drawing/2014/main" id="{CD0354C3-9A4A-42FE-AD98-6AF767BD362D}"/>
                </a:ext>
              </a:extLst>
            </p:cNvPr>
            <p:cNvSpPr/>
            <p:nvPr/>
          </p:nvSpPr>
          <p:spPr>
            <a:xfrm>
              <a:off x="1991881" y="4917280"/>
              <a:ext cx="177990" cy="52322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6FD13CEE-E36A-411B-8B00-8495D8D0779B}"/>
                </a:ext>
              </a:extLst>
            </p:cNvPr>
            <p:cNvSpPr txBox="1"/>
            <p:nvPr/>
          </p:nvSpPr>
          <p:spPr>
            <a:xfrm>
              <a:off x="558762" y="4945391"/>
              <a:ext cx="1421732" cy="523220"/>
            </a:xfrm>
            <a:prstGeom prst="rect">
              <a:avLst/>
            </a:prstGeom>
            <a:noFill/>
          </p:spPr>
          <p:txBody>
            <a:bodyPr wrap="square" rtlCol="0">
              <a:spAutoFit/>
            </a:bodyPr>
            <a:lstStyle/>
            <a:p>
              <a:r>
                <a:rPr lang="en-US" sz="1400" dirty="0"/>
                <a:t>Integrated Functions</a:t>
              </a:r>
            </a:p>
          </p:txBody>
        </p:sp>
      </p:grpSp>
      <p:sp>
        <p:nvSpPr>
          <p:cNvPr id="87" name="Rectangle 86">
            <a:extLst>
              <a:ext uri="{FF2B5EF4-FFF2-40B4-BE49-F238E27FC236}">
                <a16:creationId xmlns:a16="http://schemas.microsoft.com/office/drawing/2014/main" id="{B05FFF7A-DA7F-4A1E-892D-D562B19480FC}"/>
              </a:ext>
            </a:extLst>
          </p:cNvPr>
          <p:cNvSpPr/>
          <p:nvPr/>
        </p:nvSpPr>
        <p:spPr>
          <a:xfrm>
            <a:off x="7515285" y="2773905"/>
            <a:ext cx="460999" cy="1443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C78D542-A6DC-48DB-A057-17849C1F23BB}"/>
              </a:ext>
            </a:extLst>
          </p:cNvPr>
          <p:cNvSpPr/>
          <p:nvPr/>
        </p:nvSpPr>
        <p:spPr>
          <a:xfrm>
            <a:off x="7515284" y="2989666"/>
            <a:ext cx="460999" cy="1443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D7CD78E-974A-4F3B-ACD6-A485CF5906DA}"/>
              </a:ext>
            </a:extLst>
          </p:cNvPr>
          <p:cNvSpPr/>
          <p:nvPr/>
        </p:nvSpPr>
        <p:spPr>
          <a:xfrm>
            <a:off x="7516292" y="3208212"/>
            <a:ext cx="460999" cy="14436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tar: 5 Points 91">
            <a:extLst>
              <a:ext uri="{FF2B5EF4-FFF2-40B4-BE49-F238E27FC236}">
                <a16:creationId xmlns:a16="http://schemas.microsoft.com/office/drawing/2014/main" id="{EE1EFF18-F4C7-4F7F-A57E-5437990F1BB5}"/>
              </a:ext>
            </a:extLst>
          </p:cNvPr>
          <p:cNvSpPr/>
          <p:nvPr/>
        </p:nvSpPr>
        <p:spPr>
          <a:xfrm>
            <a:off x="9203216" y="5554172"/>
            <a:ext cx="259276" cy="256279"/>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3B1CC6C-7200-4BC4-882B-CB1A2787E3CE}"/>
              </a:ext>
            </a:extLst>
          </p:cNvPr>
          <p:cNvGrpSpPr/>
          <p:nvPr/>
        </p:nvGrpSpPr>
        <p:grpSpPr>
          <a:xfrm>
            <a:off x="5901476" y="1826847"/>
            <a:ext cx="4817095" cy="3991926"/>
            <a:chOff x="5901476" y="1826847"/>
            <a:chExt cx="4817095" cy="3991926"/>
          </a:xfrm>
        </p:grpSpPr>
        <p:sp>
          <p:nvSpPr>
            <p:cNvPr id="31" name="Arrow: Right 30">
              <a:extLst>
                <a:ext uri="{FF2B5EF4-FFF2-40B4-BE49-F238E27FC236}">
                  <a16:creationId xmlns:a16="http://schemas.microsoft.com/office/drawing/2014/main" id="{5E8136F5-DAFB-4FA9-B341-283FF93695CD}"/>
                </a:ext>
              </a:extLst>
            </p:cNvPr>
            <p:cNvSpPr/>
            <p:nvPr/>
          </p:nvSpPr>
          <p:spPr>
            <a:xfrm>
              <a:off x="5901476" y="1826847"/>
              <a:ext cx="800446" cy="17053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Right 98">
              <a:extLst>
                <a:ext uri="{FF2B5EF4-FFF2-40B4-BE49-F238E27FC236}">
                  <a16:creationId xmlns:a16="http://schemas.microsoft.com/office/drawing/2014/main" id="{312BF62B-6B61-4459-A711-9ACA7DEBC649}"/>
                </a:ext>
              </a:extLst>
            </p:cNvPr>
            <p:cNvSpPr/>
            <p:nvPr/>
          </p:nvSpPr>
          <p:spPr>
            <a:xfrm>
              <a:off x="6471443" y="1989189"/>
              <a:ext cx="800446" cy="17053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Right 99">
              <a:extLst>
                <a:ext uri="{FF2B5EF4-FFF2-40B4-BE49-F238E27FC236}">
                  <a16:creationId xmlns:a16="http://schemas.microsoft.com/office/drawing/2014/main" id="{518670E4-11E8-43A4-AF8B-D80BE281DC5B}"/>
                </a:ext>
              </a:extLst>
            </p:cNvPr>
            <p:cNvSpPr/>
            <p:nvPr/>
          </p:nvSpPr>
          <p:spPr>
            <a:xfrm>
              <a:off x="7087711" y="2336963"/>
              <a:ext cx="1191348" cy="19326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row: Right 100">
              <a:extLst>
                <a:ext uri="{FF2B5EF4-FFF2-40B4-BE49-F238E27FC236}">
                  <a16:creationId xmlns:a16="http://schemas.microsoft.com/office/drawing/2014/main" id="{90311315-C41C-4C5B-ABDF-F322C6ADF9C1}"/>
                </a:ext>
              </a:extLst>
            </p:cNvPr>
            <p:cNvSpPr/>
            <p:nvPr/>
          </p:nvSpPr>
          <p:spPr>
            <a:xfrm rot="5400000">
              <a:off x="7348360" y="3409993"/>
              <a:ext cx="1982700" cy="15805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row: Right 102">
              <a:extLst>
                <a:ext uri="{FF2B5EF4-FFF2-40B4-BE49-F238E27FC236}">
                  <a16:creationId xmlns:a16="http://schemas.microsoft.com/office/drawing/2014/main" id="{DD540FA6-EEC3-4905-AC78-29294BC8E11C}"/>
                </a:ext>
              </a:extLst>
            </p:cNvPr>
            <p:cNvSpPr/>
            <p:nvPr/>
          </p:nvSpPr>
          <p:spPr>
            <a:xfrm>
              <a:off x="8471118" y="4374267"/>
              <a:ext cx="991374" cy="1640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row: Right 103">
              <a:extLst>
                <a:ext uri="{FF2B5EF4-FFF2-40B4-BE49-F238E27FC236}">
                  <a16:creationId xmlns:a16="http://schemas.microsoft.com/office/drawing/2014/main" id="{73B4B8C4-9521-4867-BB23-B206C8B615F7}"/>
                </a:ext>
              </a:extLst>
            </p:cNvPr>
            <p:cNvSpPr/>
            <p:nvPr/>
          </p:nvSpPr>
          <p:spPr>
            <a:xfrm rot="5400000">
              <a:off x="9055055" y="5018047"/>
              <a:ext cx="991374" cy="1640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Arrow: Right 104">
              <a:extLst>
                <a:ext uri="{FF2B5EF4-FFF2-40B4-BE49-F238E27FC236}">
                  <a16:creationId xmlns:a16="http://schemas.microsoft.com/office/drawing/2014/main" id="{40425061-CCC2-4F7D-809C-23B540615ACB}"/>
                </a:ext>
              </a:extLst>
            </p:cNvPr>
            <p:cNvSpPr/>
            <p:nvPr/>
          </p:nvSpPr>
          <p:spPr>
            <a:xfrm>
              <a:off x="9727197" y="5654722"/>
              <a:ext cx="991374" cy="1640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D73EA81-CD68-4B26-AAA9-7EAA8F5E7C1B}"/>
              </a:ext>
            </a:extLst>
          </p:cNvPr>
          <p:cNvGrpSpPr/>
          <p:nvPr/>
        </p:nvGrpSpPr>
        <p:grpSpPr>
          <a:xfrm>
            <a:off x="9608303" y="1897706"/>
            <a:ext cx="2313187" cy="2572181"/>
            <a:chOff x="9823930" y="2131383"/>
            <a:chExt cx="2313187" cy="2572181"/>
          </a:xfrm>
        </p:grpSpPr>
        <p:sp>
          <p:nvSpPr>
            <p:cNvPr id="43" name="Rectangle: Rounded Corners 42">
              <a:extLst>
                <a:ext uri="{FF2B5EF4-FFF2-40B4-BE49-F238E27FC236}">
                  <a16:creationId xmlns:a16="http://schemas.microsoft.com/office/drawing/2014/main" id="{49D11E65-6351-459E-AA48-96BDE1948F32}"/>
                </a:ext>
              </a:extLst>
            </p:cNvPr>
            <p:cNvSpPr/>
            <p:nvPr/>
          </p:nvSpPr>
          <p:spPr>
            <a:xfrm>
              <a:off x="9823930" y="2131383"/>
              <a:ext cx="2313187" cy="257218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E75CA0F-1387-4E10-AEDD-CAE01109B71E}"/>
                </a:ext>
              </a:extLst>
            </p:cNvPr>
            <p:cNvSpPr/>
            <p:nvPr/>
          </p:nvSpPr>
          <p:spPr>
            <a:xfrm>
              <a:off x="10091156" y="2360484"/>
              <a:ext cx="293525"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44B44E7-A566-42FD-8133-B2CE5EA5D7E3}"/>
                </a:ext>
              </a:extLst>
            </p:cNvPr>
            <p:cNvSpPr/>
            <p:nvPr/>
          </p:nvSpPr>
          <p:spPr>
            <a:xfrm>
              <a:off x="10093483" y="2792479"/>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53DD208-9AF6-46CA-BBA7-F9CCA89B153E}"/>
                </a:ext>
              </a:extLst>
            </p:cNvPr>
            <p:cNvSpPr/>
            <p:nvPr/>
          </p:nvSpPr>
          <p:spPr>
            <a:xfrm>
              <a:off x="10093483" y="3230766"/>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7021713-84EF-4CBE-BA37-22B7B9C38579}"/>
                </a:ext>
              </a:extLst>
            </p:cNvPr>
            <p:cNvSpPr/>
            <p:nvPr/>
          </p:nvSpPr>
          <p:spPr>
            <a:xfrm>
              <a:off x="10093483" y="3230765"/>
              <a:ext cx="134680"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40E0F47-EAF0-4CA8-B859-006E94CD7427}"/>
                </a:ext>
              </a:extLst>
            </p:cNvPr>
            <p:cNvSpPr txBox="1"/>
            <p:nvPr/>
          </p:nvSpPr>
          <p:spPr>
            <a:xfrm>
              <a:off x="10420072" y="2278457"/>
              <a:ext cx="1499128" cy="369332"/>
            </a:xfrm>
            <a:prstGeom prst="rect">
              <a:avLst/>
            </a:prstGeom>
            <a:noFill/>
          </p:spPr>
          <p:txBody>
            <a:bodyPr wrap="none" rtlCol="0">
              <a:spAutoFit/>
            </a:bodyPr>
            <a:lstStyle/>
            <a:p>
              <a:r>
                <a:rPr lang="en-US"/>
                <a:t>= Completed</a:t>
              </a:r>
            </a:p>
          </p:txBody>
        </p:sp>
        <p:sp>
          <p:nvSpPr>
            <p:cNvPr id="50" name="TextBox 49">
              <a:extLst>
                <a:ext uri="{FF2B5EF4-FFF2-40B4-BE49-F238E27FC236}">
                  <a16:creationId xmlns:a16="http://schemas.microsoft.com/office/drawing/2014/main" id="{D7A16AC0-470C-4E98-8028-AFF2860498B6}"/>
                </a:ext>
              </a:extLst>
            </p:cNvPr>
            <p:cNvSpPr txBox="1"/>
            <p:nvPr/>
          </p:nvSpPr>
          <p:spPr>
            <a:xfrm>
              <a:off x="10364267" y="2697651"/>
              <a:ext cx="1648849" cy="369332"/>
            </a:xfrm>
            <a:prstGeom prst="rect">
              <a:avLst/>
            </a:prstGeom>
            <a:noFill/>
          </p:spPr>
          <p:txBody>
            <a:bodyPr wrap="none" rtlCol="0">
              <a:spAutoFit/>
            </a:bodyPr>
            <a:lstStyle/>
            <a:p>
              <a:r>
                <a:rPr lang="en-US"/>
                <a:t>= Future Work</a:t>
              </a:r>
            </a:p>
          </p:txBody>
        </p:sp>
        <p:sp>
          <p:nvSpPr>
            <p:cNvPr id="51" name="TextBox 50">
              <a:extLst>
                <a:ext uri="{FF2B5EF4-FFF2-40B4-BE49-F238E27FC236}">
                  <a16:creationId xmlns:a16="http://schemas.microsoft.com/office/drawing/2014/main" id="{C5120022-0AA5-49BC-B224-FA025CF36318}"/>
                </a:ext>
              </a:extLst>
            </p:cNvPr>
            <p:cNvSpPr txBox="1"/>
            <p:nvPr/>
          </p:nvSpPr>
          <p:spPr>
            <a:xfrm>
              <a:off x="10384682" y="3169225"/>
              <a:ext cx="1563248" cy="369332"/>
            </a:xfrm>
            <a:prstGeom prst="rect">
              <a:avLst/>
            </a:prstGeom>
            <a:noFill/>
          </p:spPr>
          <p:txBody>
            <a:bodyPr wrap="none" rtlCol="0">
              <a:spAutoFit/>
            </a:bodyPr>
            <a:lstStyle/>
            <a:p>
              <a:r>
                <a:rPr lang="en-US"/>
                <a:t>= In Progress</a:t>
              </a:r>
            </a:p>
          </p:txBody>
        </p:sp>
        <p:sp>
          <p:nvSpPr>
            <p:cNvPr id="53" name="Rectangle 52">
              <a:extLst>
                <a:ext uri="{FF2B5EF4-FFF2-40B4-BE49-F238E27FC236}">
                  <a16:creationId xmlns:a16="http://schemas.microsoft.com/office/drawing/2014/main" id="{FEDDCA5B-1D6F-4A39-BAB4-2E01E84A69E5}"/>
                </a:ext>
              </a:extLst>
            </p:cNvPr>
            <p:cNvSpPr/>
            <p:nvPr/>
          </p:nvSpPr>
          <p:spPr>
            <a:xfrm>
              <a:off x="10091157" y="3669052"/>
              <a:ext cx="273110" cy="2119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7ADB267-AF07-464A-BDBF-78A1B961B609}"/>
                </a:ext>
              </a:extLst>
            </p:cNvPr>
            <p:cNvSpPr txBox="1"/>
            <p:nvPr/>
          </p:nvSpPr>
          <p:spPr>
            <a:xfrm>
              <a:off x="10420072" y="3570128"/>
              <a:ext cx="1088760" cy="369332"/>
            </a:xfrm>
            <a:prstGeom prst="rect">
              <a:avLst/>
            </a:prstGeom>
            <a:noFill/>
          </p:spPr>
          <p:txBody>
            <a:bodyPr wrap="none" rtlCol="0">
              <a:spAutoFit/>
            </a:bodyPr>
            <a:lstStyle/>
            <a:p>
              <a:r>
                <a:rPr lang="en-US"/>
                <a:t>= Margin</a:t>
              </a:r>
            </a:p>
          </p:txBody>
        </p:sp>
        <p:sp>
          <p:nvSpPr>
            <p:cNvPr id="55" name="Star: 5 Points 54">
              <a:extLst>
                <a:ext uri="{FF2B5EF4-FFF2-40B4-BE49-F238E27FC236}">
                  <a16:creationId xmlns:a16="http://schemas.microsoft.com/office/drawing/2014/main" id="{07E522FA-FB5D-4115-B578-CAA2C061256E}"/>
                </a:ext>
              </a:extLst>
            </p:cNvPr>
            <p:cNvSpPr/>
            <p:nvPr/>
          </p:nvSpPr>
          <p:spPr>
            <a:xfrm>
              <a:off x="10091155" y="4028564"/>
              <a:ext cx="273109" cy="24047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A96F977-4DD4-471D-984F-FCEDB858297C}"/>
                </a:ext>
              </a:extLst>
            </p:cNvPr>
            <p:cNvSpPr txBox="1"/>
            <p:nvPr/>
          </p:nvSpPr>
          <p:spPr>
            <a:xfrm>
              <a:off x="10417377" y="3981093"/>
              <a:ext cx="1370888" cy="369332"/>
            </a:xfrm>
            <a:prstGeom prst="rect">
              <a:avLst/>
            </a:prstGeom>
            <a:noFill/>
          </p:spPr>
          <p:txBody>
            <a:bodyPr wrap="none" rtlCol="0">
              <a:spAutoFit/>
            </a:bodyPr>
            <a:lstStyle/>
            <a:p>
              <a:r>
                <a:rPr lang="en-US" dirty="0"/>
                <a:t>= Milestone</a:t>
              </a:r>
            </a:p>
          </p:txBody>
        </p:sp>
        <p:sp>
          <p:nvSpPr>
            <p:cNvPr id="106" name="Arrow: Right 105">
              <a:extLst>
                <a:ext uri="{FF2B5EF4-FFF2-40B4-BE49-F238E27FC236}">
                  <a16:creationId xmlns:a16="http://schemas.microsoft.com/office/drawing/2014/main" id="{DA1D9838-8F79-444E-B425-1E7BFB39AD51}"/>
                </a:ext>
              </a:extLst>
            </p:cNvPr>
            <p:cNvSpPr/>
            <p:nvPr/>
          </p:nvSpPr>
          <p:spPr>
            <a:xfrm>
              <a:off x="10018107" y="4415662"/>
              <a:ext cx="423862" cy="20046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9DF591EC-D6B9-46A0-B483-AC0D1B5E0E4C}"/>
                </a:ext>
              </a:extLst>
            </p:cNvPr>
            <p:cNvSpPr txBox="1"/>
            <p:nvPr/>
          </p:nvSpPr>
          <p:spPr>
            <a:xfrm>
              <a:off x="10495082" y="4314403"/>
              <a:ext cx="1627369" cy="369332"/>
            </a:xfrm>
            <a:prstGeom prst="rect">
              <a:avLst/>
            </a:prstGeom>
            <a:noFill/>
          </p:spPr>
          <p:txBody>
            <a:bodyPr wrap="none" rtlCol="0">
              <a:spAutoFit/>
            </a:bodyPr>
            <a:lstStyle/>
            <a:p>
              <a:r>
                <a:rPr lang="en-US" dirty="0"/>
                <a:t>= Critical Path</a:t>
              </a:r>
            </a:p>
          </p:txBody>
        </p:sp>
      </p:grpSp>
      <p:grpSp>
        <p:nvGrpSpPr>
          <p:cNvPr id="35" name="Group 34">
            <a:extLst>
              <a:ext uri="{FF2B5EF4-FFF2-40B4-BE49-F238E27FC236}">
                <a16:creationId xmlns:a16="http://schemas.microsoft.com/office/drawing/2014/main" id="{D786994D-ADDC-4D0D-9E78-8F57E88CF9F2}"/>
              </a:ext>
            </a:extLst>
          </p:cNvPr>
          <p:cNvGrpSpPr/>
          <p:nvPr/>
        </p:nvGrpSpPr>
        <p:grpSpPr>
          <a:xfrm>
            <a:off x="4970500" y="1471832"/>
            <a:ext cx="702436" cy="5085918"/>
            <a:chOff x="4970500" y="1471832"/>
            <a:chExt cx="702436" cy="5085918"/>
          </a:xfrm>
        </p:grpSpPr>
        <p:sp>
          <p:nvSpPr>
            <p:cNvPr id="86" name="TextBox 85">
              <a:extLst>
                <a:ext uri="{FF2B5EF4-FFF2-40B4-BE49-F238E27FC236}">
                  <a16:creationId xmlns:a16="http://schemas.microsoft.com/office/drawing/2014/main" id="{726B51A9-1D4D-40EB-8398-FC067C46266B}"/>
                </a:ext>
              </a:extLst>
            </p:cNvPr>
            <p:cNvSpPr txBox="1"/>
            <p:nvPr/>
          </p:nvSpPr>
          <p:spPr>
            <a:xfrm>
              <a:off x="4970500" y="1471832"/>
              <a:ext cx="702436" cy="307777"/>
            </a:xfrm>
            <a:prstGeom prst="rect">
              <a:avLst/>
            </a:prstGeom>
            <a:noFill/>
          </p:spPr>
          <p:txBody>
            <a:bodyPr wrap="none" rtlCol="0">
              <a:spAutoFit/>
            </a:bodyPr>
            <a:lstStyle/>
            <a:p>
              <a:r>
                <a:rPr lang="en-US" sz="1400" b="1" dirty="0"/>
                <a:t>Hours</a:t>
              </a:r>
            </a:p>
          </p:txBody>
        </p:sp>
        <p:sp>
          <p:nvSpPr>
            <p:cNvPr id="93" name="TextBox 92">
              <a:extLst>
                <a:ext uri="{FF2B5EF4-FFF2-40B4-BE49-F238E27FC236}">
                  <a16:creationId xmlns:a16="http://schemas.microsoft.com/office/drawing/2014/main" id="{11C65BA3-1489-47AB-9377-2E6FA4DCFC5B}"/>
                </a:ext>
              </a:extLst>
            </p:cNvPr>
            <p:cNvSpPr txBox="1"/>
            <p:nvPr/>
          </p:nvSpPr>
          <p:spPr>
            <a:xfrm>
              <a:off x="5116724" y="1695613"/>
              <a:ext cx="433132" cy="307777"/>
            </a:xfrm>
            <a:prstGeom prst="rect">
              <a:avLst/>
            </a:prstGeom>
            <a:noFill/>
          </p:spPr>
          <p:txBody>
            <a:bodyPr wrap="none" rtlCol="0">
              <a:spAutoFit/>
            </a:bodyPr>
            <a:lstStyle/>
            <a:p>
              <a:r>
                <a:rPr lang="en-US" sz="1400" dirty="0"/>
                <a:t>5/5</a:t>
              </a:r>
            </a:p>
          </p:txBody>
        </p:sp>
        <p:sp>
          <p:nvSpPr>
            <p:cNvPr id="108" name="TextBox 107">
              <a:extLst>
                <a:ext uri="{FF2B5EF4-FFF2-40B4-BE49-F238E27FC236}">
                  <a16:creationId xmlns:a16="http://schemas.microsoft.com/office/drawing/2014/main" id="{4EA86CF4-2908-44C4-B291-7FD6AC4D79C8}"/>
                </a:ext>
              </a:extLst>
            </p:cNvPr>
            <p:cNvSpPr txBox="1"/>
            <p:nvPr/>
          </p:nvSpPr>
          <p:spPr>
            <a:xfrm>
              <a:off x="5111946" y="1898363"/>
              <a:ext cx="433132" cy="307777"/>
            </a:xfrm>
            <a:prstGeom prst="rect">
              <a:avLst/>
            </a:prstGeom>
            <a:noFill/>
          </p:spPr>
          <p:txBody>
            <a:bodyPr wrap="none" rtlCol="0">
              <a:spAutoFit/>
            </a:bodyPr>
            <a:lstStyle/>
            <a:p>
              <a:r>
                <a:rPr lang="en-US" sz="1400" dirty="0"/>
                <a:t>5/5</a:t>
              </a:r>
            </a:p>
          </p:txBody>
        </p:sp>
        <p:sp>
          <p:nvSpPr>
            <p:cNvPr id="109" name="TextBox 108">
              <a:extLst>
                <a:ext uri="{FF2B5EF4-FFF2-40B4-BE49-F238E27FC236}">
                  <a16:creationId xmlns:a16="http://schemas.microsoft.com/office/drawing/2014/main" id="{EC00BA70-B517-4433-8CED-0D91A61F6539}"/>
                </a:ext>
              </a:extLst>
            </p:cNvPr>
            <p:cNvSpPr txBox="1"/>
            <p:nvPr/>
          </p:nvSpPr>
          <p:spPr>
            <a:xfrm>
              <a:off x="5108360" y="2089234"/>
              <a:ext cx="433132" cy="307777"/>
            </a:xfrm>
            <a:prstGeom prst="rect">
              <a:avLst/>
            </a:prstGeom>
            <a:noFill/>
          </p:spPr>
          <p:txBody>
            <a:bodyPr wrap="none" rtlCol="0">
              <a:spAutoFit/>
            </a:bodyPr>
            <a:lstStyle/>
            <a:p>
              <a:r>
                <a:rPr lang="en-US" sz="1400" dirty="0"/>
                <a:t>5/5</a:t>
              </a:r>
            </a:p>
          </p:txBody>
        </p:sp>
        <p:sp>
          <p:nvSpPr>
            <p:cNvPr id="118" name="TextBox 117">
              <a:extLst>
                <a:ext uri="{FF2B5EF4-FFF2-40B4-BE49-F238E27FC236}">
                  <a16:creationId xmlns:a16="http://schemas.microsoft.com/office/drawing/2014/main" id="{FB6A2B31-ACD6-4D93-8C30-282DB78D6737}"/>
                </a:ext>
              </a:extLst>
            </p:cNvPr>
            <p:cNvSpPr txBox="1"/>
            <p:nvPr/>
          </p:nvSpPr>
          <p:spPr>
            <a:xfrm>
              <a:off x="5101252" y="2314096"/>
              <a:ext cx="433132" cy="307777"/>
            </a:xfrm>
            <a:prstGeom prst="rect">
              <a:avLst/>
            </a:prstGeom>
            <a:noFill/>
          </p:spPr>
          <p:txBody>
            <a:bodyPr wrap="none" rtlCol="0">
              <a:spAutoFit/>
            </a:bodyPr>
            <a:lstStyle/>
            <a:p>
              <a:r>
                <a:rPr lang="en-US" sz="1400" dirty="0"/>
                <a:t>5/5</a:t>
              </a:r>
            </a:p>
          </p:txBody>
        </p:sp>
        <p:sp>
          <p:nvSpPr>
            <p:cNvPr id="119" name="TextBox 118">
              <a:extLst>
                <a:ext uri="{FF2B5EF4-FFF2-40B4-BE49-F238E27FC236}">
                  <a16:creationId xmlns:a16="http://schemas.microsoft.com/office/drawing/2014/main" id="{39A0E30C-4D7F-49D6-944A-5EE62FF8CA5A}"/>
                </a:ext>
              </a:extLst>
            </p:cNvPr>
            <p:cNvSpPr txBox="1"/>
            <p:nvPr/>
          </p:nvSpPr>
          <p:spPr>
            <a:xfrm>
              <a:off x="5096474" y="2516846"/>
              <a:ext cx="433132" cy="307777"/>
            </a:xfrm>
            <a:prstGeom prst="rect">
              <a:avLst/>
            </a:prstGeom>
            <a:noFill/>
          </p:spPr>
          <p:txBody>
            <a:bodyPr wrap="none" rtlCol="0">
              <a:spAutoFit/>
            </a:bodyPr>
            <a:lstStyle/>
            <a:p>
              <a:r>
                <a:rPr lang="en-US" sz="1400" dirty="0"/>
                <a:t>3/8</a:t>
              </a:r>
            </a:p>
          </p:txBody>
        </p:sp>
        <p:sp>
          <p:nvSpPr>
            <p:cNvPr id="120" name="TextBox 119">
              <a:extLst>
                <a:ext uri="{FF2B5EF4-FFF2-40B4-BE49-F238E27FC236}">
                  <a16:creationId xmlns:a16="http://schemas.microsoft.com/office/drawing/2014/main" id="{3345BC7A-2400-4F35-AA44-97B6214C47B6}"/>
                </a:ext>
              </a:extLst>
            </p:cNvPr>
            <p:cNvSpPr txBox="1"/>
            <p:nvPr/>
          </p:nvSpPr>
          <p:spPr>
            <a:xfrm>
              <a:off x="5092888" y="2707717"/>
              <a:ext cx="532518" cy="307777"/>
            </a:xfrm>
            <a:prstGeom prst="rect">
              <a:avLst/>
            </a:prstGeom>
            <a:noFill/>
          </p:spPr>
          <p:txBody>
            <a:bodyPr wrap="none" rtlCol="0">
              <a:spAutoFit/>
            </a:bodyPr>
            <a:lstStyle/>
            <a:p>
              <a:r>
                <a:rPr lang="en-US" sz="1400" dirty="0"/>
                <a:t>6/10</a:t>
              </a:r>
            </a:p>
          </p:txBody>
        </p:sp>
        <p:sp>
          <p:nvSpPr>
            <p:cNvPr id="122" name="TextBox 121">
              <a:extLst>
                <a:ext uri="{FF2B5EF4-FFF2-40B4-BE49-F238E27FC236}">
                  <a16:creationId xmlns:a16="http://schemas.microsoft.com/office/drawing/2014/main" id="{D740B041-D0A8-40E5-9E37-2F2186C48B72}"/>
                </a:ext>
              </a:extLst>
            </p:cNvPr>
            <p:cNvSpPr txBox="1"/>
            <p:nvPr/>
          </p:nvSpPr>
          <p:spPr>
            <a:xfrm>
              <a:off x="5100166" y="2917915"/>
              <a:ext cx="532518" cy="307777"/>
            </a:xfrm>
            <a:prstGeom prst="rect">
              <a:avLst/>
            </a:prstGeom>
            <a:noFill/>
          </p:spPr>
          <p:txBody>
            <a:bodyPr wrap="none" rtlCol="0">
              <a:spAutoFit/>
            </a:bodyPr>
            <a:lstStyle/>
            <a:p>
              <a:r>
                <a:rPr lang="en-US" sz="1400" dirty="0"/>
                <a:t>1/10</a:t>
              </a:r>
            </a:p>
          </p:txBody>
        </p:sp>
        <p:sp>
          <p:nvSpPr>
            <p:cNvPr id="123" name="TextBox 122">
              <a:extLst>
                <a:ext uri="{FF2B5EF4-FFF2-40B4-BE49-F238E27FC236}">
                  <a16:creationId xmlns:a16="http://schemas.microsoft.com/office/drawing/2014/main" id="{8A790424-CAFA-4B2F-A731-F39781EE8AEF}"/>
                </a:ext>
              </a:extLst>
            </p:cNvPr>
            <p:cNvSpPr txBox="1"/>
            <p:nvPr/>
          </p:nvSpPr>
          <p:spPr>
            <a:xfrm>
              <a:off x="5095388" y="3175529"/>
              <a:ext cx="433132" cy="307777"/>
            </a:xfrm>
            <a:prstGeom prst="rect">
              <a:avLst/>
            </a:prstGeom>
            <a:noFill/>
          </p:spPr>
          <p:txBody>
            <a:bodyPr wrap="none" rtlCol="0">
              <a:spAutoFit/>
            </a:bodyPr>
            <a:lstStyle/>
            <a:p>
              <a:r>
                <a:rPr lang="en-US" sz="1400" dirty="0"/>
                <a:t>3/5</a:t>
              </a:r>
            </a:p>
          </p:txBody>
        </p:sp>
        <p:sp>
          <p:nvSpPr>
            <p:cNvPr id="124" name="TextBox 123">
              <a:extLst>
                <a:ext uri="{FF2B5EF4-FFF2-40B4-BE49-F238E27FC236}">
                  <a16:creationId xmlns:a16="http://schemas.microsoft.com/office/drawing/2014/main" id="{F89A46B2-EBE1-4AD9-A47A-EC59E835BEDD}"/>
                </a:ext>
              </a:extLst>
            </p:cNvPr>
            <p:cNvSpPr txBox="1"/>
            <p:nvPr/>
          </p:nvSpPr>
          <p:spPr>
            <a:xfrm>
              <a:off x="5000780" y="3412044"/>
              <a:ext cx="631904" cy="307777"/>
            </a:xfrm>
            <a:prstGeom prst="rect">
              <a:avLst/>
            </a:prstGeom>
            <a:noFill/>
          </p:spPr>
          <p:txBody>
            <a:bodyPr wrap="none" rtlCol="0">
              <a:spAutoFit/>
            </a:bodyPr>
            <a:lstStyle/>
            <a:p>
              <a:r>
                <a:rPr lang="en-US" sz="1400" dirty="0"/>
                <a:t>12/18</a:t>
              </a:r>
            </a:p>
          </p:txBody>
        </p:sp>
        <p:sp>
          <p:nvSpPr>
            <p:cNvPr id="126" name="TextBox 125">
              <a:extLst>
                <a:ext uri="{FF2B5EF4-FFF2-40B4-BE49-F238E27FC236}">
                  <a16:creationId xmlns:a16="http://schemas.microsoft.com/office/drawing/2014/main" id="{A992EF14-6BA4-401E-B82A-8C17E8EC75FD}"/>
                </a:ext>
              </a:extLst>
            </p:cNvPr>
            <p:cNvSpPr txBox="1"/>
            <p:nvPr/>
          </p:nvSpPr>
          <p:spPr>
            <a:xfrm>
              <a:off x="5035423" y="3815184"/>
              <a:ext cx="631904" cy="307777"/>
            </a:xfrm>
            <a:prstGeom prst="rect">
              <a:avLst/>
            </a:prstGeom>
            <a:noFill/>
          </p:spPr>
          <p:txBody>
            <a:bodyPr wrap="none" rtlCol="0">
              <a:spAutoFit/>
            </a:bodyPr>
            <a:lstStyle/>
            <a:p>
              <a:r>
                <a:rPr lang="en-US" sz="1400" dirty="0"/>
                <a:t>10/15</a:t>
              </a:r>
            </a:p>
          </p:txBody>
        </p:sp>
        <p:sp>
          <p:nvSpPr>
            <p:cNvPr id="127" name="TextBox 126">
              <a:extLst>
                <a:ext uri="{FF2B5EF4-FFF2-40B4-BE49-F238E27FC236}">
                  <a16:creationId xmlns:a16="http://schemas.microsoft.com/office/drawing/2014/main" id="{39DF475F-ADA5-4961-91CA-1BCE5B57E458}"/>
                </a:ext>
              </a:extLst>
            </p:cNvPr>
            <p:cNvSpPr txBox="1"/>
            <p:nvPr/>
          </p:nvSpPr>
          <p:spPr>
            <a:xfrm>
              <a:off x="5107764" y="3990502"/>
              <a:ext cx="433132" cy="307777"/>
            </a:xfrm>
            <a:prstGeom prst="rect">
              <a:avLst/>
            </a:prstGeom>
            <a:noFill/>
          </p:spPr>
          <p:txBody>
            <a:bodyPr wrap="none" rtlCol="0">
              <a:spAutoFit/>
            </a:bodyPr>
            <a:lstStyle/>
            <a:p>
              <a:r>
                <a:rPr lang="en-US" sz="1400" dirty="0"/>
                <a:t>1/5</a:t>
              </a:r>
            </a:p>
          </p:txBody>
        </p:sp>
        <p:sp>
          <p:nvSpPr>
            <p:cNvPr id="128" name="TextBox 127">
              <a:extLst>
                <a:ext uri="{FF2B5EF4-FFF2-40B4-BE49-F238E27FC236}">
                  <a16:creationId xmlns:a16="http://schemas.microsoft.com/office/drawing/2014/main" id="{1B26C73A-BD3D-483A-915F-2BF5241CB762}"/>
                </a:ext>
              </a:extLst>
            </p:cNvPr>
            <p:cNvSpPr txBox="1"/>
            <p:nvPr/>
          </p:nvSpPr>
          <p:spPr>
            <a:xfrm>
              <a:off x="5104178" y="4172229"/>
              <a:ext cx="433132" cy="307777"/>
            </a:xfrm>
            <a:prstGeom prst="rect">
              <a:avLst/>
            </a:prstGeom>
            <a:noFill/>
          </p:spPr>
          <p:txBody>
            <a:bodyPr wrap="none" rtlCol="0">
              <a:spAutoFit/>
            </a:bodyPr>
            <a:lstStyle/>
            <a:p>
              <a:r>
                <a:rPr lang="en-US" sz="1400" dirty="0"/>
                <a:t>1/5</a:t>
              </a:r>
            </a:p>
          </p:txBody>
        </p:sp>
        <p:sp>
          <p:nvSpPr>
            <p:cNvPr id="130" name="TextBox 129">
              <a:extLst>
                <a:ext uri="{FF2B5EF4-FFF2-40B4-BE49-F238E27FC236}">
                  <a16:creationId xmlns:a16="http://schemas.microsoft.com/office/drawing/2014/main" id="{2DA4143D-FBE7-45C8-97AA-8D9D02A088E2}"/>
                </a:ext>
              </a:extLst>
            </p:cNvPr>
            <p:cNvSpPr txBox="1"/>
            <p:nvPr/>
          </p:nvSpPr>
          <p:spPr>
            <a:xfrm>
              <a:off x="5107764" y="4364972"/>
              <a:ext cx="433132" cy="307777"/>
            </a:xfrm>
            <a:prstGeom prst="rect">
              <a:avLst/>
            </a:prstGeom>
            <a:noFill/>
          </p:spPr>
          <p:txBody>
            <a:bodyPr wrap="none" rtlCol="0">
              <a:spAutoFit/>
            </a:bodyPr>
            <a:lstStyle/>
            <a:p>
              <a:r>
                <a:rPr lang="en-US" sz="1400" dirty="0"/>
                <a:t>0/5</a:t>
              </a:r>
            </a:p>
          </p:txBody>
        </p:sp>
        <p:sp>
          <p:nvSpPr>
            <p:cNvPr id="131" name="TextBox 130">
              <a:extLst>
                <a:ext uri="{FF2B5EF4-FFF2-40B4-BE49-F238E27FC236}">
                  <a16:creationId xmlns:a16="http://schemas.microsoft.com/office/drawing/2014/main" id="{9C81FC8B-9CDE-493C-AF1E-0F7ECC19A8C3}"/>
                </a:ext>
              </a:extLst>
            </p:cNvPr>
            <p:cNvSpPr txBox="1"/>
            <p:nvPr/>
          </p:nvSpPr>
          <p:spPr>
            <a:xfrm>
              <a:off x="5103714" y="4576882"/>
              <a:ext cx="433132" cy="307777"/>
            </a:xfrm>
            <a:prstGeom prst="rect">
              <a:avLst/>
            </a:prstGeom>
            <a:noFill/>
          </p:spPr>
          <p:txBody>
            <a:bodyPr wrap="none" rtlCol="0">
              <a:spAutoFit/>
            </a:bodyPr>
            <a:lstStyle/>
            <a:p>
              <a:r>
                <a:rPr lang="en-US" sz="1400" dirty="0"/>
                <a:t>2/6</a:t>
              </a:r>
            </a:p>
          </p:txBody>
        </p:sp>
        <p:sp>
          <p:nvSpPr>
            <p:cNvPr id="132" name="TextBox 131">
              <a:extLst>
                <a:ext uri="{FF2B5EF4-FFF2-40B4-BE49-F238E27FC236}">
                  <a16:creationId xmlns:a16="http://schemas.microsoft.com/office/drawing/2014/main" id="{40053E64-4E06-4566-9BBC-0B722A12EE98}"/>
                </a:ext>
              </a:extLst>
            </p:cNvPr>
            <p:cNvSpPr txBox="1"/>
            <p:nvPr/>
          </p:nvSpPr>
          <p:spPr>
            <a:xfrm>
              <a:off x="5099400" y="4813457"/>
              <a:ext cx="433132" cy="307777"/>
            </a:xfrm>
            <a:prstGeom prst="rect">
              <a:avLst/>
            </a:prstGeom>
            <a:noFill/>
          </p:spPr>
          <p:txBody>
            <a:bodyPr wrap="none" rtlCol="0">
              <a:spAutoFit/>
            </a:bodyPr>
            <a:lstStyle/>
            <a:p>
              <a:r>
                <a:rPr lang="en-US" sz="1400" dirty="0"/>
                <a:t>2/6</a:t>
              </a:r>
            </a:p>
          </p:txBody>
        </p:sp>
        <p:sp>
          <p:nvSpPr>
            <p:cNvPr id="134" name="TextBox 133">
              <a:extLst>
                <a:ext uri="{FF2B5EF4-FFF2-40B4-BE49-F238E27FC236}">
                  <a16:creationId xmlns:a16="http://schemas.microsoft.com/office/drawing/2014/main" id="{312848E1-3CBD-4DDD-9533-320B8C776E9D}"/>
                </a:ext>
              </a:extLst>
            </p:cNvPr>
            <p:cNvSpPr txBox="1"/>
            <p:nvPr/>
          </p:nvSpPr>
          <p:spPr>
            <a:xfrm>
              <a:off x="5096912" y="5014896"/>
              <a:ext cx="433132" cy="307777"/>
            </a:xfrm>
            <a:prstGeom prst="rect">
              <a:avLst/>
            </a:prstGeom>
            <a:noFill/>
          </p:spPr>
          <p:txBody>
            <a:bodyPr wrap="none" rtlCol="0">
              <a:spAutoFit/>
            </a:bodyPr>
            <a:lstStyle/>
            <a:p>
              <a:r>
                <a:rPr lang="en-US" sz="1400" dirty="0"/>
                <a:t>2/6</a:t>
              </a:r>
            </a:p>
          </p:txBody>
        </p:sp>
        <p:sp>
          <p:nvSpPr>
            <p:cNvPr id="135" name="TextBox 134">
              <a:extLst>
                <a:ext uri="{FF2B5EF4-FFF2-40B4-BE49-F238E27FC236}">
                  <a16:creationId xmlns:a16="http://schemas.microsoft.com/office/drawing/2014/main" id="{C827E5B5-8BBA-400C-B8D4-50D31348B46A}"/>
                </a:ext>
              </a:extLst>
            </p:cNvPr>
            <p:cNvSpPr txBox="1"/>
            <p:nvPr/>
          </p:nvSpPr>
          <p:spPr>
            <a:xfrm>
              <a:off x="5092134" y="5226790"/>
              <a:ext cx="433132" cy="307777"/>
            </a:xfrm>
            <a:prstGeom prst="rect">
              <a:avLst/>
            </a:prstGeom>
            <a:noFill/>
          </p:spPr>
          <p:txBody>
            <a:bodyPr wrap="none" rtlCol="0">
              <a:spAutoFit/>
            </a:bodyPr>
            <a:lstStyle/>
            <a:p>
              <a:r>
                <a:rPr lang="en-US" sz="1400" dirty="0"/>
                <a:t>0/5</a:t>
              </a:r>
            </a:p>
          </p:txBody>
        </p:sp>
        <p:sp>
          <p:nvSpPr>
            <p:cNvPr id="136" name="TextBox 135">
              <a:extLst>
                <a:ext uri="{FF2B5EF4-FFF2-40B4-BE49-F238E27FC236}">
                  <a16:creationId xmlns:a16="http://schemas.microsoft.com/office/drawing/2014/main" id="{6965A636-A336-4262-AD37-52586079D6BF}"/>
                </a:ext>
              </a:extLst>
            </p:cNvPr>
            <p:cNvSpPr txBox="1"/>
            <p:nvPr/>
          </p:nvSpPr>
          <p:spPr>
            <a:xfrm>
              <a:off x="5088548" y="5399373"/>
              <a:ext cx="433132" cy="307777"/>
            </a:xfrm>
            <a:prstGeom prst="rect">
              <a:avLst/>
            </a:prstGeom>
            <a:noFill/>
          </p:spPr>
          <p:txBody>
            <a:bodyPr wrap="none" rtlCol="0">
              <a:spAutoFit/>
            </a:bodyPr>
            <a:lstStyle/>
            <a:p>
              <a:r>
                <a:rPr lang="en-US" sz="1400" dirty="0"/>
                <a:t>0/5</a:t>
              </a:r>
            </a:p>
          </p:txBody>
        </p:sp>
        <p:sp>
          <p:nvSpPr>
            <p:cNvPr id="138" name="TextBox 137">
              <a:extLst>
                <a:ext uri="{FF2B5EF4-FFF2-40B4-BE49-F238E27FC236}">
                  <a16:creationId xmlns:a16="http://schemas.microsoft.com/office/drawing/2014/main" id="{D717C042-5972-41E9-9B09-D02C3C620BC2}"/>
                </a:ext>
              </a:extLst>
            </p:cNvPr>
            <p:cNvSpPr txBox="1"/>
            <p:nvPr/>
          </p:nvSpPr>
          <p:spPr>
            <a:xfrm>
              <a:off x="5100166" y="5856352"/>
              <a:ext cx="433132" cy="307777"/>
            </a:xfrm>
            <a:prstGeom prst="rect">
              <a:avLst/>
            </a:prstGeom>
            <a:noFill/>
          </p:spPr>
          <p:txBody>
            <a:bodyPr wrap="none" rtlCol="0">
              <a:spAutoFit/>
            </a:bodyPr>
            <a:lstStyle/>
            <a:p>
              <a:r>
                <a:rPr lang="en-US" sz="1400" dirty="0"/>
                <a:t>0/7</a:t>
              </a:r>
            </a:p>
          </p:txBody>
        </p:sp>
        <p:sp>
          <p:nvSpPr>
            <p:cNvPr id="139" name="TextBox 138">
              <a:extLst>
                <a:ext uri="{FF2B5EF4-FFF2-40B4-BE49-F238E27FC236}">
                  <a16:creationId xmlns:a16="http://schemas.microsoft.com/office/drawing/2014/main" id="{0A85673D-3D55-405E-AF5B-41FF64EF5AC5}"/>
                </a:ext>
              </a:extLst>
            </p:cNvPr>
            <p:cNvSpPr txBox="1"/>
            <p:nvPr/>
          </p:nvSpPr>
          <p:spPr>
            <a:xfrm>
              <a:off x="5095388" y="6059102"/>
              <a:ext cx="433132" cy="307777"/>
            </a:xfrm>
            <a:prstGeom prst="rect">
              <a:avLst/>
            </a:prstGeom>
            <a:noFill/>
          </p:spPr>
          <p:txBody>
            <a:bodyPr wrap="none" rtlCol="0">
              <a:spAutoFit/>
            </a:bodyPr>
            <a:lstStyle/>
            <a:p>
              <a:r>
                <a:rPr lang="en-US" sz="1400" dirty="0"/>
                <a:t>0/5</a:t>
              </a:r>
            </a:p>
          </p:txBody>
        </p:sp>
        <p:sp>
          <p:nvSpPr>
            <p:cNvPr id="140" name="TextBox 139">
              <a:extLst>
                <a:ext uri="{FF2B5EF4-FFF2-40B4-BE49-F238E27FC236}">
                  <a16:creationId xmlns:a16="http://schemas.microsoft.com/office/drawing/2014/main" id="{E46952E6-B773-4922-9743-ACD8C8C8AABA}"/>
                </a:ext>
              </a:extLst>
            </p:cNvPr>
            <p:cNvSpPr txBox="1"/>
            <p:nvPr/>
          </p:nvSpPr>
          <p:spPr>
            <a:xfrm>
              <a:off x="5091802" y="6249973"/>
              <a:ext cx="433132" cy="307777"/>
            </a:xfrm>
            <a:prstGeom prst="rect">
              <a:avLst/>
            </a:prstGeom>
            <a:noFill/>
          </p:spPr>
          <p:txBody>
            <a:bodyPr wrap="none" rtlCol="0">
              <a:spAutoFit/>
            </a:bodyPr>
            <a:lstStyle/>
            <a:p>
              <a:r>
                <a:rPr lang="en-US" sz="1400" dirty="0"/>
                <a:t>0/7</a:t>
              </a:r>
            </a:p>
          </p:txBody>
        </p:sp>
      </p:grpSp>
    </p:spTree>
    <p:extLst>
      <p:ext uri="{BB962C8B-B14F-4D97-AF65-F5344CB8AC3E}">
        <p14:creationId xmlns:p14="http://schemas.microsoft.com/office/powerpoint/2010/main" val="248243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88EBA5D4-41D0-4041-9401-D3C33ABFF00E}"/>
              </a:ext>
            </a:extLst>
          </p:cNvPr>
          <p:cNvSpPr>
            <a:spLocks noGrp="1"/>
          </p:cNvSpPr>
          <p:nvPr>
            <p:ph type="dt" sz="half" idx="2"/>
          </p:nvPr>
        </p:nvSpPr>
        <p:spPr>
          <a:xfrm>
            <a:off x="9550743" y="6223881"/>
            <a:ext cx="1268674" cy="211987"/>
          </a:xfrm>
        </p:spPr>
        <p:txBody>
          <a:bodyPr/>
          <a:lstStyle/>
          <a:p>
            <a:r>
              <a:rPr lang="en-US" dirty="0"/>
              <a:t>February 2019</a:t>
            </a:r>
          </a:p>
        </p:txBody>
      </p:sp>
      <p:sp>
        <p:nvSpPr>
          <p:cNvPr id="2" name="Title 1">
            <a:extLst>
              <a:ext uri="{FF2B5EF4-FFF2-40B4-BE49-F238E27FC236}">
                <a16:creationId xmlns:a16="http://schemas.microsoft.com/office/drawing/2014/main" id="{EDCCF329-1966-4144-B7A1-8D79DB89B5B3}"/>
              </a:ext>
            </a:extLst>
          </p:cNvPr>
          <p:cNvSpPr>
            <a:spLocks noGrp="1"/>
          </p:cNvSpPr>
          <p:nvPr>
            <p:ph type="title"/>
          </p:nvPr>
        </p:nvSpPr>
        <p:spPr/>
        <p:txBody>
          <a:bodyPr/>
          <a:lstStyle/>
          <a:p>
            <a:r>
              <a:rPr lang="en-US" dirty="0"/>
              <a:t>Integration &amp; Test Schedule</a:t>
            </a:r>
          </a:p>
        </p:txBody>
      </p:sp>
      <p:sp>
        <p:nvSpPr>
          <p:cNvPr id="4" name="Slide Number Placeholder 3">
            <a:extLst>
              <a:ext uri="{FF2B5EF4-FFF2-40B4-BE49-F238E27FC236}">
                <a16:creationId xmlns:a16="http://schemas.microsoft.com/office/drawing/2014/main" id="{FD11A382-D536-4085-952A-D600BBF6364D}"/>
              </a:ext>
            </a:extLst>
          </p:cNvPr>
          <p:cNvSpPr>
            <a:spLocks noGrp="1"/>
          </p:cNvSpPr>
          <p:nvPr>
            <p:ph type="sldNum" sz="quarter" idx="12"/>
          </p:nvPr>
        </p:nvSpPr>
        <p:spPr/>
        <p:txBody>
          <a:bodyPr/>
          <a:lstStyle/>
          <a:p>
            <a:fld id="{13C20B66-9CB3-4B57-BCF5-80EC90ADA063}" type="slidenum">
              <a:rPr lang="en-US" smtClean="0"/>
              <a:t>17</a:t>
            </a:fld>
            <a:endParaRPr lang="en-US"/>
          </a:p>
        </p:txBody>
      </p:sp>
      <p:grpSp>
        <p:nvGrpSpPr>
          <p:cNvPr id="39" name="Group 38">
            <a:extLst>
              <a:ext uri="{FF2B5EF4-FFF2-40B4-BE49-F238E27FC236}">
                <a16:creationId xmlns:a16="http://schemas.microsoft.com/office/drawing/2014/main" id="{DE826940-6DEA-453F-9CA4-A5830815C0F5}"/>
              </a:ext>
            </a:extLst>
          </p:cNvPr>
          <p:cNvGrpSpPr/>
          <p:nvPr/>
        </p:nvGrpSpPr>
        <p:grpSpPr>
          <a:xfrm>
            <a:off x="198562" y="1025094"/>
            <a:ext cx="11855836" cy="5732550"/>
            <a:chOff x="198562" y="1025094"/>
            <a:chExt cx="11855836" cy="5732550"/>
          </a:xfrm>
        </p:grpSpPr>
        <p:sp>
          <p:nvSpPr>
            <p:cNvPr id="13" name="Rectangle 12">
              <a:extLst>
                <a:ext uri="{FF2B5EF4-FFF2-40B4-BE49-F238E27FC236}">
                  <a16:creationId xmlns:a16="http://schemas.microsoft.com/office/drawing/2014/main" id="{31DABB71-E12F-464A-88A5-F5358F2138D0}"/>
                </a:ext>
              </a:extLst>
            </p:cNvPr>
            <p:cNvSpPr/>
            <p:nvPr/>
          </p:nvSpPr>
          <p:spPr>
            <a:xfrm>
              <a:off x="198562" y="1025094"/>
              <a:ext cx="11855836" cy="573255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427785D7-3D76-4467-9A68-F896B93D9A65}"/>
                </a:ext>
              </a:extLst>
            </p:cNvPr>
            <p:cNvGrpSpPr/>
            <p:nvPr/>
          </p:nvGrpSpPr>
          <p:grpSpPr>
            <a:xfrm>
              <a:off x="1372583" y="1068512"/>
              <a:ext cx="9385300" cy="5626100"/>
              <a:chOff x="1097280" y="1043640"/>
              <a:chExt cx="9385300" cy="5626100"/>
            </a:xfrm>
          </p:grpSpPr>
          <p:pic>
            <p:nvPicPr>
              <p:cNvPr id="8" name="Picture 7">
                <a:extLst>
                  <a:ext uri="{FF2B5EF4-FFF2-40B4-BE49-F238E27FC236}">
                    <a16:creationId xmlns:a16="http://schemas.microsoft.com/office/drawing/2014/main" id="{752CA3AE-3DC8-41FE-BE9F-7E19B50C8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043640"/>
                <a:ext cx="9378950" cy="55245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2257C8F-D1E5-49E2-BCA6-66BEAFC8D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596090"/>
                <a:ext cx="9385300" cy="5073650"/>
              </a:xfrm>
              <a:prstGeom prst="rect">
                <a:avLst/>
              </a:prstGeom>
            </p:spPr>
          </p:pic>
        </p:grpSp>
      </p:grpSp>
      <p:grpSp>
        <p:nvGrpSpPr>
          <p:cNvPr id="40" name="Group 39">
            <a:extLst>
              <a:ext uri="{FF2B5EF4-FFF2-40B4-BE49-F238E27FC236}">
                <a16:creationId xmlns:a16="http://schemas.microsoft.com/office/drawing/2014/main" id="{D686B2AF-CCCA-4C0C-8192-D96DF0A227D1}"/>
              </a:ext>
            </a:extLst>
          </p:cNvPr>
          <p:cNvGrpSpPr/>
          <p:nvPr/>
        </p:nvGrpSpPr>
        <p:grpSpPr>
          <a:xfrm>
            <a:off x="135394" y="1803079"/>
            <a:ext cx="1534380" cy="2835182"/>
            <a:chOff x="135394" y="1803079"/>
            <a:chExt cx="1534380" cy="2835182"/>
          </a:xfrm>
        </p:grpSpPr>
        <p:sp>
          <p:nvSpPr>
            <p:cNvPr id="24" name="Left Brace 23">
              <a:extLst>
                <a:ext uri="{FF2B5EF4-FFF2-40B4-BE49-F238E27FC236}">
                  <a16:creationId xmlns:a16="http://schemas.microsoft.com/office/drawing/2014/main" id="{408BAF83-9A57-474D-B586-5A6AAE22CF67}"/>
                </a:ext>
              </a:extLst>
            </p:cNvPr>
            <p:cNvSpPr/>
            <p:nvPr/>
          </p:nvSpPr>
          <p:spPr>
            <a:xfrm>
              <a:off x="1311049" y="1803079"/>
              <a:ext cx="358725" cy="283518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AD0F475F-7C4E-4C09-917E-6B2EBE770D62}"/>
                </a:ext>
              </a:extLst>
            </p:cNvPr>
            <p:cNvSpPr txBox="1"/>
            <p:nvPr/>
          </p:nvSpPr>
          <p:spPr>
            <a:xfrm>
              <a:off x="135394" y="3025839"/>
              <a:ext cx="1136848" cy="523220"/>
            </a:xfrm>
            <a:prstGeom prst="rect">
              <a:avLst/>
            </a:prstGeom>
            <a:noFill/>
          </p:spPr>
          <p:txBody>
            <a:bodyPr wrap="square" rtlCol="0">
              <a:spAutoFit/>
            </a:bodyPr>
            <a:lstStyle/>
            <a:p>
              <a:r>
                <a:rPr lang="en-US" sz="1400" dirty="0"/>
                <a:t>UT: Unit Tests</a:t>
              </a:r>
            </a:p>
          </p:txBody>
        </p:sp>
      </p:grpSp>
      <p:grpSp>
        <p:nvGrpSpPr>
          <p:cNvPr id="41" name="Group 40">
            <a:extLst>
              <a:ext uri="{FF2B5EF4-FFF2-40B4-BE49-F238E27FC236}">
                <a16:creationId xmlns:a16="http://schemas.microsoft.com/office/drawing/2014/main" id="{25F63C70-9E1D-4796-BC5D-76F8C4CF72B5}"/>
              </a:ext>
            </a:extLst>
          </p:cNvPr>
          <p:cNvGrpSpPr/>
          <p:nvPr/>
        </p:nvGrpSpPr>
        <p:grpSpPr>
          <a:xfrm>
            <a:off x="139055" y="4746121"/>
            <a:ext cx="1530719" cy="1477759"/>
            <a:chOff x="139055" y="4746121"/>
            <a:chExt cx="1530719" cy="1477759"/>
          </a:xfrm>
        </p:grpSpPr>
        <p:sp>
          <p:nvSpPr>
            <p:cNvPr id="35" name="Left Brace 34">
              <a:extLst>
                <a:ext uri="{FF2B5EF4-FFF2-40B4-BE49-F238E27FC236}">
                  <a16:creationId xmlns:a16="http://schemas.microsoft.com/office/drawing/2014/main" id="{F94DF2DB-E4BB-4EA0-982E-A6B3DDF33CB3}"/>
                </a:ext>
              </a:extLst>
            </p:cNvPr>
            <p:cNvSpPr/>
            <p:nvPr/>
          </p:nvSpPr>
          <p:spPr>
            <a:xfrm>
              <a:off x="1171901" y="4746121"/>
              <a:ext cx="497873" cy="14777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E1D883C0-63B0-4F59-8787-9BC12BAF0095}"/>
                </a:ext>
              </a:extLst>
            </p:cNvPr>
            <p:cNvSpPr txBox="1"/>
            <p:nvPr/>
          </p:nvSpPr>
          <p:spPr>
            <a:xfrm>
              <a:off x="139055" y="4828717"/>
              <a:ext cx="1136848" cy="738664"/>
            </a:xfrm>
            <a:prstGeom prst="rect">
              <a:avLst/>
            </a:prstGeom>
            <a:noFill/>
          </p:spPr>
          <p:txBody>
            <a:bodyPr wrap="square" rtlCol="0">
              <a:spAutoFit/>
            </a:bodyPr>
            <a:lstStyle/>
            <a:p>
              <a:r>
                <a:rPr lang="en-US" sz="1400" dirty="0"/>
                <a:t>MI: Mechanical Integration</a:t>
              </a:r>
            </a:p>
          </p:txBody>
        </p:sp>
      </p:grpSp>
      <p:grpSp>
        <p:nvGrpSpPr>
          <p:cNvPr id="42" name="Group 41">
            <a:extLst>
              <a:ext uri="{FF2B5EF4-FFF2-40B4-BE49-F238E27FC236}">
                <a16:creationId xmlns:a16="http://schemas.microsoft.com/office/drawing/2014/main" id="{1ECEC542-3837-4537-AACF-196AFD36C6A6}"/>
              </a:ext>
            </a:extLst>
          </p:cNvPr>
          <p:cNvGrpSpPr/>
          <p:nvPr/>
        </p:nvGrpSpPr>
        <p:grpSpPr>
          <a:xfrm>
            <a:off x="204968" y="5803537"/>
            <a:ext cx="1463712" cy="954107"/>
            <a:chOff x="204968" y="5803537"/>
            <a:chExt cx="1463712" cy="954107"/>
          </a:xfrm>
        </p:grpSpPr>
        <p:sp>
          <p:nvSpPr>
            <p:cNvPr id="36" name="Left Brace 35">
              <a:extLst>
                <a:ext uri="{FF2B5EF4-FFF2-40B4-BE49-F238E27FC236}">
                  <a16:creationId xmlns:a16="http://schemas.microsoft.com/office/drawing/2014/main" id="{054A9D59-9180-496C-91ED-C8358803FDC8}"/>
                </a:ext>
              </a:extLst>
            </p:cNvPr>
            <p:cNvSpPr/>
            <p:nvPr/>
          </p:nvSpPr>
          <p:spPr>
            <a:xfrm>
              <a:off x="1170807" y="6275849"/>
              <a:ext cx="497873" cy="3200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419ABDCB-D95D-41C6-8394-91E643E1BDB3}"/>
                </a:ext>
              </a:extLst>
            </p:cNvPr>
            <p:cNvSpPr txBox="1"/>
            <p:nvPr/>
          </p:nvSpPr>
          <p:spPr>
            <a:xfrm>
              <a:off x="204968" y="5803537"/>
              <a:ext cx="1136848" cy="954107"/>
            </a:xfrm>
            <a:prstGeom prst="rect">
              <a:avLst/>
            </a:prstGeom>
            <a:noFill/>
          </p:spPr>
          <p:txBody>
            <a:bodyPr wrap="square" rtlCol="0">
              <a:spAutoFit/>
            </a:bodyPr>
            <a:lstStyle/>
            <a:p>
              <a:r>
                <a:rPr lang="en-US" sz="1400" dirty="0"/>
                <a:t>SIT: Subsystem Integrated  Tests</a:t>
              </a:r>
            </a:p>
          </p:txBody>
        </p:sp>
      </p:grpSp>
      <p:sp>
        <p:nvSpPr>
          <p:cNvPr id="43" name="Rectangle 42">
            <a:extLst>
              <a:ext uri="{FF2B5EF4-FFF2-40B4-BE49-F238E27FC236}">
                <a16:creationId xmlns:a16="http://schemas.microsoft.com/office/drawing/2014/main" id="{5F449F89-17B2-422D-A741-C1FCDC2D2861}"/>
              </a:ext>
            </a:extLst>
          </p:cNvPr>
          <p:cNvSpPr/>
          <p:nvPr/>
        </p:nvSpPr>
        <p:spPr>
          <a:xfrm>
            <a:off x="6118136" y="1349065"/>
            <a:ext cx="97134" cy="5345547"/>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F23BEFA-FF4D-492A-A4E3-0579FE8F3A7F}"/>
              </a:ext>
            </a:extLst>
          </p:cNvPr>
          <p:cNvSpPr txBox="1"/>
          <p:nvPr/>
        </p:nvSpPr>
        <p:spPr>
          <a:xfrm>
            <a:off x="6246037" y="1435021"/>
            <a:ext cx="2097199" cy="276999"/>
          </a:xfrm>
          <a:prstGeom prst="rect">
            <a:avLst/>
          </a:prstGeom>
          <a:solidFill>
            <a:srgbClr val="00B050">
              <a:alpha val="40000"/>
            </a:srgbClr>
          </a:solidFill>
          <a:ln>
            <a:solidFill>
              <a:schemeClr val="tx1"/>
            </a:solidFill>
          </a:ln>
        </p:spPr>
        <p:txBody>
          <a:bodyPr wrap="square" rtlCol="0">
            <a:spAutoFit/>
          </a:bodyPr>
          <a:lstStyle/>
          <a:p>
            <a:r>
              <a:rPr lang="en-US" sz="1200" dirty="0"/>
              <a:t>Current Day. Feb, 4 2019</a:t>
            </a:r>
          </a:p>
        </p:txBody>
      </p:sp>
      <p:grpSp>
        <p:nvGrpSpPr>
          <p:cNvPr id="54" name="Group 53">
            <a:extLst>
              <a:ext uri="{FF2B5EF4-FFF2-40B4-BE49-F238E27FC236}">
                <a16:creationId xmlns:a16="http://schemas.microsoft.com/office/drawing/2014/main" id="{4E9BAFC4-A5D4-4DC2-A8F8-4C4B80CEB0AF}"/>
              </a:ext>
            </a:extLst>
          </p:cNvPr>
          <p:cNvGrpSpPr/>
          <p:nvPr/>
        </p:nvGrpSpPr>
        <p:grpSpPr>
          <a:xfrm>
            <a:off x="6215270" y="1773022"/>
            <a:ext cx="1667736" cy="4963335"/>
            <a:chOff x="6215270" y="1773022"/>
            <a:chExt cx="1667736" cy="4963335"/>
          </a:xfrm>
        </p:grpSpPr>
        <p:sp>
          <p:nvSpPr>
            <p:cNvPr id="46" name="Arrow: Right 45">
              <a:extLst>
                <a:ext uri="{FF2B5EF4-FFF2-40B4-BE49-F238E27FC236}">
                  <a16:creationId xmlns:a16="http://schemas.microsoft.com/office/drawing/2014/main" id="{F82586CE-5DB0-463B-8D65-0A23FAA63829}"/>
                </a:ext>
              </a:extLst>
            </p:cNvPr>
            <p:cNvSpPr/>
            <p:nvPr/>
          </p:nvSpPr>
          <p:spPr>
            <a:xfrm>
              <a:off x="7082560" y="4457891"/>
              <a:ext cx="800446" cy="17053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6950A50D-2FD7-4C6C-9584-B299C2EEC9B0}"/>
                </a:ext>
              </a:extLst>
            </p:cNvPr>
            <p:cNvSpPr/>
            <p:nvPr/>
          </p:nvSpPr>
          <p:spPr>
            <a:xfrm>
              <a:off x="6588845" y="3382650"/>
              <a:ext cx="600992" cy="16640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E949635-29D6-42B9-A60D-C17495417763}"/>
                </a:ext>
              </a:extLst>
            </p:cNvPr>
            <p:cNvSpPr/>
            <p:nvPr/>
          </p:nvSpPr>
          <p:spPr>
            <a:xfrm rot="5400000">
              <a:off x="6748896" y="5665981"/>
              <a:ext cx="1982700" cy="15805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959141FB-D557-429A-BDCB-81DA4699C99D}"/>
                </a:ext>
              </a:extLst>
            </p:cNvPr>
            <p:cNvSpPr/>
            <p:nvPr/>
          </p:nvSpPr>
          <p:spPr>
            <a:xfrm>
              <a:off x="6215270" y="1773022"/>
              <a:ext cx="466242" cy="16921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A6F00F85-0D7E-4839-B65C-98E2BB93E04F}"/>
                </a:ext>
              </a:extLst>
            </p:cNvPr>
            <p:cNvSpPr/>
            <p:nvPr/>
          </p:nvSpPr>
          <p:spPr>
            <a:xfrm rot="5400000">
              <a:off x="6103799" y="2587074"/>
              <a:ext cx="991374" cy="1640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Right 52">
              <a:extLst>
                <a:ext uri="{FF2B5EF4-FFF2-40B4-BE49-F238E27FC236}">
                  <a16:creationId xmlns:a16="http://schemas.microsoft.com/office/drawing/2014/main" id="{FB4D7488-4F05-45D1-A560-C0962DF5BFBE}"/>
                </a:ext>
              </a:extLst>
            </p:cNvPr>
            <p:cNvSpPr/>
            <p:nvPr/>
          </p:nvSpPr>
          <p:spPr>
            <a:xfrm rot="5400000">
              <a:off x="6821930" y="3924248"/>
              <a:ext cx="774199" cy="20959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285DEE6-A854-4443-8CBB-539DBE7C7549}"/>
              </a:ext>
            </a:extLst>
          </p:cNvPr>
          <p:cNvGrpSpPr/>
          <p:nvPr/>
        </p:nvGrpSpPr>
        <p:grpSpPr>
          <a:xfrm>
            <a:off x="8438346" y="2066080"/>
            <a:ext cx="2313187" cy="2572181"/>
            <a:chOff x="9823930" y="2131383"/>
            <a:chExt cx="2313187" cy="2572181"/>
          </a:xfrm>
        </p:grpSpPr>
        <p:sp>
          <p:nvSpPr>
            <p:cNvPr id="56" name="Rectangle: Rounded Corners 55">
              <a:extLst>
                <a:ext uri="{FF2B5EF4-FFF2-40B4-BE49-F238E27FC236}">
                  <a16:creationId xmlns:a16="http://schemas.microsoft.com/office/drawing/2014/main" id="{298869FC-CBD8-4383-B2B3-218EA68056E2}"/>
                </a:ext>
              </a:extLst>
            </p:cNvPr>
            <p:cNvSpPr/>
            <p:nvPr/>
          </p:nvSpPr>
          <p:spPr>
            <a:xfrm>
              <a:off x="9823930" y="2131383"/>
              <a:ext cx="2313187" cy="257218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1D08281-A652-48A8-B54F-6C5C949A4DF9}"/>
                </a:ext>
              </a:extLst>
            </p:cNvPr>
            <p:cNvSpPr/>
            <p:nvPr/>
          </p:nvSpPr>
          <p:spPr>
            <a:xfrm>
              <a:off x="10091156" y="2360484"/>
              <a:ext cx="293525"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ED6FCB2-6A63-474D-B643-775CBD5DB500}"/>
                </a:ext>
              </a:extLst>
            </p:cNvPr>
            <p:cNvSpPr/>
            <p:nvPr/>
          </p:nvSpPr>
          <p:spPr>
            <a:xfrm>
              <a:off x="10093483" y="2792479"/>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7CF262A-15A5-4326-92A3-6F6D7FD6B906}"/>
                </a:ext>
              </a:extLst>
            </p:cNvPr>
            <p:cNvSpPr/>
            <p:nvPr/>
          </p:nvSpPr>
          <p:spPr>
            <a:xfrm>
              <a:off x="10093483" y="3230766"/>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BBD5324-6CE5-4947-9348-C4DCD1F35B07}"/>
                </a:ext>
              </a:extLst>
            </p:cNvPr>
            <p:cNvSpPr/>
            <p:nvPr/>
          </p:nvSpPr>
          <p:spPr>
            <a:xfrm>
              <a:off x="10093483" y="3230765"/>
              <a:ext cx="134680"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02DE00B-D6FF-4CB1-B28A-B7F8EC1E6414}"/>
                </a:ext>
              </a:extLst>
            </p:cNvPr>
            <p:cNvSpPr txBox="1"/>
            <p:nvPr/>
          </p:nvSpPr>
          <p:spPr>
            <a:xfrm>
              <a:off x="10420072" y="2278457"/>
              <a:ext cx="1499128" cy="369332"/>
            </a:xfrm>
            <a:prstGeom prst="rect">
              <a:avLst/>
            </a:prstGeom>
            <a:noFill/>
          </p:spPr>
          <p:txBody>
            <a:bodyPr wrap="none" rtlCol="0">
              <a:spAutoFit/>
            </a:bodyPr>
            <a:lstStyle/>
            <a:p>
              <a:r>
                <a:rPr lang="en-US"/>
                <a:t>= Completed</a:t>
              </a:r>
            </a:p>
          </p:txBody>
        </p:sp>
        <p:sp>
          <p:nvSpPr>
            <p:cNvPr id="62" name="TextBox 61">
              <a:extLst>
                <a:ext uri="{FF2B5EF4-FFF2-40B4-BE49-F238E27FC236}">
                  <a16:creationId xmlns:a16="http://schemas.microsoft.com/office/drawing/2014/main" id="{05AEAFAB-86E2-4DC8-86FA-AFAB3CFA5B63}"/>
                </a:ext>
              </a:extLst>
            </p:cNvPr>
            <p:cNvSpPr txBox="1"/>
            <p:nvPr/>
          </p:nvSpPr>
          <p:spPr>
            <a:xfrm>
              <a:off x="10364267" y="2697651"/>
              <a:ext cx="1648849" cy="369332"/>
            </a:xfrm>
            <a:prstGeom prst="rect">
              <a:avLst/>
            </a:prstGeom>
            <a:noFill/>
          </p:spPr>
          <p:txBody>
            <a:bodyPr wrap="none" rtlCol="0">
              <a:spAutoFit/>
            </a:bodyPr>
            <a:lstStyle/>
            <a:p>
              <a:r>
                <a:rPr lang="en-US"/>
                <a:t>= Future Work</a:t>
              </a:r>
            </a:p>
          </p:txBody>
        </p:sp>
        <p:sp>
          <p:nvSpPr>
            <p:cNvPr id="63" name="TextBox 62">
              <a:extLst>
                <a:ext uri="{FF2B5EF4-FFF2-40B4-BE49-F238E27FC236}">
                  <a16:creationId xmlns:a16="http://schemas.microsoft.com/office/drawing/2014/main" id="{297DB6BA-5B11-472C-8021-746955C92A24}"/>
                </a:ext>
              </a:extLst>
            </p:cNvPr>
            <p:cNvSpPr txBox="1"/>
            <p:nvPr/>
          </p:nvSpPr>
          <p:spPr>
            <a:xfrm>
              <a:off x="10384682" y="3169225"/>
              <a:ext cx="1563248" cy="369332"/>
            </a:xfrm>
            <a:prstGeom prst="rect">
              <a:avLst/>
            </a:prstGeom>
            <a:noFill/>
          </p:spPr>
          <p:txBody>
            <a:bodyPr wrap="none" rtlCol="0">
              <a:spAutoFit/>
            </a:bodyPr>
            <a:lstStyle/>
            <a:p>
              <a:r>
                <a:rPr lang="en-US"/>
                <a:t>= In Progress</a:t>
              </a:r>
            </a:p>
          </p:txBody>
        </p:sp>
        <p:sp>
          <p:nvSpPr>
            <p:cNvPr id="64" name="Rectangle 63">
              <a:extLst>
                <a:ext uri="{FF2B5EF4-FFF2-40B4-BE49-F238E27FC236}">
                  <a16:creationId xmlns:a16="http://schemas.microsoft.com/office/drawing/2014/main" id="{A4160DF0-EEFF-4A27-A8B4-365AB148D12A}"/>
                </a:ext>
              </a:extLst>
            </p:cNvPr>
            <p:cNvSpPr/>
            <p:nvPr/>
          </p:nvSpPr>
          <p:spPr>
            <a:xfrm>
              <a:off x="10091157" y="3669052"/>
              <a:ext cx="273110" cy="2119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A01243E-11E7-40C2-AA94-BCDE6717E71E}"/>
                </a:ext>
              </a:extLst>
            </p:cNvPr>
            <p:cNvSpPr txBox="1"/>
            <p:nvPr/>
          </p:nvSpPr>
          <p:spPr>
            <a:xfrm>
              <a:off x="10420072" y="3570128"/>
              <a:ext cx="1088760" cy="369332"/>
            </a:xfrm>
            <a:prstGeom prst="rect">
              <a:avLst/>
            </a:prstGeom>
            <a:noFill/>
          </p:spPr>
          <p:txBody>
            <a:bodyPr wrap="none" rtlCol="0">
              <a:spAutoFit/>
            </a:bodyPr>
            <a:lstStyle/>
            <a:p>
              <a:r>
                <a:rPr lang="en-US"/>
                <a:t>= Margin</a:t>
              </a:r>
            </a:p>
          </p:txBody>
        </p:sp>
        <p:sp>
          <p:nvSpPr>
            <p:cNvPr id="66" name="Star: 5 Points 65">
              <a:extLst>
                <a:ext uri="{FF2B5EF4-FFF2-40B4-BE49-F238E27FC236}">
                  <a16:creationId xmlns:a16="http://schemas.microsoft.com/office/drawing/2014/main" id="{C4E674E8-8038-4372-80EB-C95A383B03C4}"/>
                </a:ext>
              </a:extLst>
            </p:cNvPr>
            <p:cNvSpPr/>
            <p:nvPr/>
          </p:nvSpPr>
          <p:spPr>
            <a:xfrm>
              <a:off x="10091155" y="4028564"/>
              <a:ext cx="273109" cy="24047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0C36F75E-CE22-4631-9694-3151B66F9F98}"/>
                </a:ext>
              </a:extLst>
            </p:cNvPr>
            <p:cNvSpPr txBox="1"/>
            <p:nvPr/>
          </p:nvSpPr>
          <p:spPr>
            <a:xfrm>
              <a:off x="10417377" y="3981093"/>
              <a:ext cx="1370888" cy="369332"/>
            </a:xfrm>
            <a:prstGeom prst="rect">
              <a:avLst/>
            </a:prstGeom>
            <a:noFill/>
          </p:spPr>
          <p:txBody>
            <a:bodyPr wrap="none" rtlCol="0">
              <a:spAutoFit/>
            </a:bodyPr>
            <a:lstStyle/>
            <a:p>
              <a:r>
                <a:rPr lang="en-US" dirty="0"/>
                <a:t>= Milestone</a:t>
              </a:r>
            </a:p>
          </p:txBody>
        </p:sp>
        <p:sp>
          <p:nvSpPr>
            <p:cNvPr id="68" name="Arrow: Right 67">
              <a:extLst>
                <a:ext uri="{FF2B5EF4-FFF2-40B4-BE49-F238E27FC236}">
                  <a16:creationId xmlns:a16="http://schemas.microsoft.com/office/drawing/2014/main" id="{F8794F82-340A-4CD9-BAE7-E542F83661DE}"/>
                </a:ext>
              </a:extLst>
            </p:cNvPr>
            <p:cNvSpPr/>
            <p:nvPr/>
          </p:nvSpPr>
          <p:spPr>
            <a:xfrm>
              <a:off x="10018107" y="4415662"/>
              <a:ext cx="423862" cy="20046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2AA807C7-971B-4DB1-9EC6-5DC8BA968E1B}"/>
                </a:ext>
              </a:extLst>
            </p:cNvPr>
            <p:cNvSpPr txBox="1"/>
            <p:nvPr/>
          </p:nvSpPr>
          <p:spPr>
            <a:xfrm>
              <a:off x="10495082" y="4314403"/>
              <a:ext cx="1627369" cy="369332"/>
            </a:xfrm>
            <a:prstGeom prst="rect">
              <a:avLst/>
            </a:prstGeom>
            <a:noFill/>
          </p:spPr>
          <p:txBody>
            <a:bodyPr wrap="none" rtlCol="0">
              <a:spAutoFit/>
            </a:bodyPr>
            <a:lstStyle/>
            <a:p>
              <a:r>
                <a:rPr lang="en-US" dirty="0"/>
                <a:t>= Critical Path</a:t>
              </a:r>
            </a:p>
          </p:txBody>
        </p:sp>
      </p:grpSp>
      <p:sp>
        <p:nvSpPr>
          <p:cNvPr id="70" name="Rectangle 69">
            <a:extLst>
              <a:ext uri="{FF2B5EF4-FFF2-40B4-BE49-F238E27FC236}">
                <a16:creationId xmlns:a16="http://schemas.microsoft.com/office/drawing/2014/main" id="{F8E3EA29-EEF6-4F9F-AF11-8D6ED761ECAD}"/>
              </a:ext>
            </a:extLst>
          </p:cNvPr>
          <p:cNvSpPr/>
          <p:nvPr/>
        </p:nvSpPr>
        <p:spPr>
          <a:xfrm>
            <a:off x="6949440" y="4638261"/>
            <a:ext cx="259204" cy="1425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31327D0-2BA1-4D69-85A6-19FB3A600656}"/>
              </a:ext>
            </a:extLst>
          </p:cNvPr>
          <p:cNvSpPr/>
          <p:nvPr/>
        </p:nvSpPr>
        <p:spPr>
          <a:xfrm>
            <a:off x="4662745" y="1171351"/>
            <a:ext cx="495338" cy="548887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344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F329-1966-4144-B7A1-8D79DB89B5B3}"/>
              </a:ext>
            </a:extLst>
          </p:cNvPr>
          <p:cNvSpPr>
            <a:spLocks noGrp="1"/>
          </p:cNvSpPr>
          <p:nvPr>
            <p:ph type="title"/>
          </p:nvPr>
        </p:nvSpPr>
        <p:spPr/>
        <p:txBody>
          <a:bodyPr/>
          <a:lstStyle/>
          <a:p>
            <a:r>
              <a:rPr lang="en-US" dirty="0"/>
              <a:t>Integration &amp; Test Schedule</a:t>
            </a:r>
          </a:p>
        </p:txBody>
      </p:sp>
      <p:sp>
        <p:nvSpPr>
          <p:cNvPr id="4" name="Slide Number Placeholder 3">
            <a:extLst>
              <a:ext uri="{FF2B5EF4-FFF2-40B4-BE49-F238E27FC236}">
                <a16:creationId xmlns:a16="http://schemas.microsoft.com/office/drawing/2014/main" id="{FD11A382-D536-4085-952A-D600BBF6364D}"/>
              </a:ext>
            </a:extLst>
          </p:cNvPr>
          <p:cNvSpPr>
            <a:spLocks noGrp="1"/>
          </p:cNvSpPr>
          <p:nvPr>
            <p:ph type="sldNum" sz="quarter" idx="12"/>
          </p:nvPr>
        </p:nvSpPr>
        <p:spPr/>
        <p:txBody>
          <a:bodyPr/>
          <a:lstStyle/>
          <a:p>
            <a:fld id="{13C20B66-9CB3-4B57-BCF5-80EC90ADA063}" type="slidenum">
              <a:rPr lang="en-US" smtClean="0"/>
              <a:t>18</a:t>
            </a:fld>
            <a:endParaRPr lang="en-US"/>
          </a:p>
        </p:txBody>
      </p:sp>
      <p:sp>
        <p:nvSpPr>
          <p:cNvPr id="9" name="Date Placeholder 11">
            <a:extLst>
              <a:ext uri="{FF2B5EF4-FFF2-40B4-BE49-F238E27FC236}">
                <a16:creationId xmlns:a16="http://schemas.microsoft.com/office/drawing/2014/main" id="{6BAD8955-9812-4110-A5E4-A3602556108C}"/>
              </a:ext>
            </a:extLst>
          </p:cNvPr>
          <p:cNvSpPr>
            <a:spLocks noGrp="1"/>
          </p:cNvSpPr>
          <p:nvPr>
            <p:ph type="dt" sz="half" idx="2"/>
          </p:nvPr>
        </p:nvSpPr>
        <p:spPr>
          <a:xfrm>
            <a:off x="9550743" y="6223881"/>
            <a:ext cx="1268674" cy="211987"/>
          </a:xfrm>
        </p:spPr>
        <p:txBody>
          <a:bodyPr/>
          <a:lstStyle/>
          <a:p>
            <a:r>
              <a:rPr lang="en-US" dirty="0"/>
              <a:t>February 2019</a:t>
            </a:r>
          </a:p>
        </p:txBody>
      </p:sp>
      <p:grpSp>
        <p:nvGrpSpPr>
          <p:cNvPr id="7" name="Group 6">
            <a:extLst>
              <a:ext uri="{FF2B5EF4-FFF2-40B4-BE49-F238E27FC236}">
                <a16:creationId xmlns:a16="http://schemas.microsoft.com/office/drawing/2014/main" id="{01255CE8-0D43-4799-9DC3-269A380BB29D}"/>
              </a:ext>
            </a:extLst>
          </p:cNvPr>
          <p:cNvGrpSpPr/>
          <p:nvPr/>
        </p:nvGrpSpPr>
        <p:grpSpPr>
          <a:xfrm>
            <a:off x="168082" y="1061884"/>
            <a:ext cx="11855836" cy="5732550"/>
            <a:chOff x="168082" y="1061884"/>
            <a:chExt cx="11855836" cy="5732550"/>
          </a:xfrm>
        </p:grpSpPr>
        <p:sp>
          <p:nvSpPr>
            <p:cNvPr id="11" name="Rectangle 10">
              <a:extLst>
                <a:ext uri="{FF2B5EF4-FFF2-40B4-BE49-F238E27FC236}">
                  <a16:creationId xmlns:a16="http://schemas.microsoft.com/office/drawing/2014/main" id="{58B27230-3703-4AD0-BEDA-965A2E27DF69}"/>
                </a:ext>
              </a:extLst>
            </p:cNvPr>
            <p:cNvSpPr/>
            <p:nvPr/>
          </p:nvSpPr>
          <p:spPr>
            <a:xfrm>
              <a:off x="168082" y="1061884"/>
              <a:ext cx="11855836" cy="573255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826C511D-0469-4F0D-BF5F-E92001EF3282}"/>
                </a:ext>
              </a:extLst>
            </p:cNvPr>
            <p:cNvGrpSpPr/>
            <p:nvPr/>
          </p:nvGrpSpPr>
          <p:grpSpPr>
            <a:xfrm>
              <a:off x="1097280" y="1286448"/>
              <a:ext cx="9841538" cy="5283422"/>
              <a:chOff x="1086647" y="1043640"/>
              <a:chExt cx="9391650" cy="5041900"/>
            </a:xfrm>
          </p:grpSpPr>
          <p:pic>
            <p:nvPicPr>
              <p:cNvPr id="6" name="Picture 5" descr="A close up of a door&#10;&#10;Description automatically generated">
                <a:extLst>
                  <a:ext uri="{FF2B5EF4-FFF2-40B4-BE49-F238E27FC236}">
                    <a16:creationId xmlns:a16="http://schemas.microsoft.com/office/drawing/2014/main" id="{D3A075FD-01D8-47AF-AF85-EAF9C100C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47" y="1596090"/>
                <a:ext cx="9391650" cy="4489450"/>
              </a:xfrm>
              <a:prstGeom prst="rect">
                <a:avLst/>
              </a:prstGeom>
            </p:spPr>
          </p:pic>
          <p:pic>
            <p:nvPicPr>
              <p:cNvPr id="8" name="Picture 7">
                <a:extLst>
                  <a:ext uri="{FF2B5EF4-FFF2-40B4-BE49-F238E27FC236}">
                    <a16:creationId xmlns:a16="http://schemas.microsoft.com/office/drawing/2014/main" id="{752CA3AE-3DC8-41FE-BE9F-7E19B50C8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043640"/>
                <a:ext cx="9378950" cy="552450"/>
              </a:xfrm>
              <a:prstGeom prst="rect">
                <a:avLst/>
              </a:prstGeom>
            </p:spPr>
          </p:pic>
        </p:grpSp>
      </p:grpSp>
      <p:grpSp>
        <p:nvGrpSpPr>
          <p:cNvPr id="12" name="Group 11">
            <a:extLst>
              <a:ext uri="{FF2B5EF4-FFF2-40B4-BE49-F238E27FC236}">
                <a16:creationId xmlns:a16="http://schemas.microsoft.com/office/drawing/2014/main" id="{EAA5D70B-2A83-4C2F-84C9-E23EC1071FF6}"/>
              </a:ext>
            </a:extLst>
          </p:cNvPr>
          <p:cNvGrpSpPr/>
          <p:nvPr/>
        </p:nvGrpSpPr>
        <p:grpSpPr>
          <a:xfrm>
            <a:off x="217491" y="3828480"/>
            <a:ext cx="1162722" cy="1869955"/>
            <a:chOff x="540813" y="6275849"/>
            <a:chExt cx="1162722" cy="1869955"/>
          </a:xfrm>
        </p:grpSpPr>
        <p:sp>
          <p:nvSpPr>
            <p:cNvPr id="13" name="Left Brace 12">
              <a:extLst>
                <a:ext uri="{FF2B5EF4-FFF2-40B4-BE49-F238E27FC236}">
                  <a16:creationId xmlns:a16="http://schemas.microsoft.com/office/drawing/2014/main" id="{D7B40ABC-12DA-49D0-86DF-7730F133070F}"/>
                </a:ext>
              </a:extLst>
            </p:cNvPr>
            <p:cNvSpPr/>
            <p:nvPr/>
          </p:nvSpPr>
          <p:spPr>
            <a:xfrm>
              <a:off x="1528246" y="6275849"/>
              <a:ext cx="175289" cy="186995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9E1C8569-C64B-4A2D-92B7-F6E54B89605C}"/>
                </a:ext>
              </a:extLst>
            </p:cNvPr>
            <p:cNvSpPr txBox="1"/>
            <p:nvPr/>
          </p:nvSpPr>
          <p:spPr>
            <a:xfrm>
              <a:off x="540813" y="6826926"/>
              <a:ext cx="1136848" cy="954107"/>
            </a:xfrm>
            <a:prstGeom prst="rect">
              <a:avLst/>
            </a:prstGeom>
            <a:noFill/>
          </p:spPr>
          <p:txBody>
            <a:bodyPr wrap="square" rtlCol="0">
              <a:spAutoFit/>
            </a:bodyPr>
            <a:lstStyle/>
            <a:p>
              <a:r>
                <a:rPr lang="en-US" sz="1400" dirty="0"/>
                <a:t>FSIT: Full System Integrated  Tests</a:t>
              </a:r>
            </a:p>
          </p:txBody>
        </p:sp>
      </p:grpSp>
      <p:grpSp>
        <p:nvGrpSpPr>
          <p:cNvPr id="15" name="Group 14">
            <a:extLst>
              <a:ext uri="{FF2B5EF4-FFF2-40B4-BE49-F238E27FC236}">
                <a16:creationId xmlns:a16="http://schemas.microsoft.com/office/drawing/2014/main" id="{8C3A3B40-1B8D-49B4-AC26-785628D74ECD}"/>
              </a:ext>
            </a:extLst>
          </p:cNvPr>
          <p:cNvGrpSpPr/>
          <p:nvPr/>
        </p:nvGrpSpPr>
        <p:grpSpPr>
          <a:xfrm>
            <a:off x="160770" y="1886471"/>
            <a:ext cx="1312137" cy="1285273"/>
            <a:chOff x="391399" y="6275849"/>
            <a:chExt cx="1312137" cy="1285273"/>
          </a:xfrm>
        </p:grpSpPr>
        <p:sp>
          <p:nvSpPr>
            <p:cNvPr id="16" name="Left Brace 15">
              <a:extLst>
                <a:ext uri="{FF2B5EF4-FFF2-40B4-BE49-F238E27FC236}">
                  <a16:creationId xmlns:a16="http://schemas.microsoft.com/office/drawing/2014/main" id="{755C51FB-425A-45AE-ABC0-4C18FD60EB15}"/>
                </a:ext>
              </a:extLst>
            </p:cNvPr>
            <p:cNvSpPr/>
            <p:nvPr/>
          </p:nvSpPr>
          <p:spPr>
            <a:xfrm>
              <a:off x="1352958" y="6275849"/>
              <a:ext cx="350578" cy="128527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F0CC962-93D8-4C9E-B318-03C77FC194E3}"/>
                </a:ext>
              </a:extLst>
            </p:cNvPr>
            <p:cNvSpPr txBox="1"/>
            <p:nvPr/>
          </p:nvSpPr>
          <p:spPr>
            <a:xfrm>
              <a:off x="391399" y="6327925"/>
              <a:ext cx="1136848" cy="954107"/>
            </a:xfrm>
            <a:prstGeom prst="rect">
              <a:avLst/>
            </a:prstGeom>
            <a:noFill/>
          </p:spPr>
          <p:txBody>
            <a:bodyPr wrap="square" rtlCol="0">
              <a:spAutoFit/>
            </a:bodyPr>
            <a:lstStyle/>
            <a:p>
              <a:r>
                <a:rPr lang="en-US" sz="1400" dirty="0"/>
                <a:t>SIT: Subsystem Integrated  Tests</a:t>
              </a:r>
            </a:p>
          </p:txBody>
        </p:sp>
      </p:grpSp>
      <p:grpSp>
        <p:nvGrpSpPr>
          <p:cNvPr id="25" name="Group 24">
            <a:extLst>
              <a:ext uri="{FF2B5EF4-FFF2-40B4-BE49-F238E27FC236}">
                <a16:creationId xmlns:a16="http://schemas.microsoft.com/office/drawing/2014/main" id="{A2637B1B-9BBD-46A1-A176-E774450C46E5}"/>
              </a:ext>
            </a:extLst>
          </p:cNvPr>
          <p:cNvGrpSpPr/>
          <p:nvPr/>
        </p:nvGrpSpPr>
        <p:grpSpPr>
          <a:xfrm>
            <a:off x="6820945" y="1707385"/>
            <a:ext cx="3538689" cy="3977433"/>
            <a:chOff x="6820945" y="1707385"/>
            <a:chExt cx="3538689" cy="3977433"/>
          </a:xfrm>
        </p:grpSpPr>
        <p:sp>
          <p:nvSpPr>
            <p:cNvPr id="18" name="Arrow: Right 17">
              <a:extLst>
                <a:ext uri="{FF2B5EF4-FFF2-40B4-BE49-F238E27FC236}">
                  <a16:creationId xmlns:a16="http://schemas.microsoft.com/office/drawing/2014/main" id="{0A2E58D1-42C5-46B7-9713-D6A46A426CD3}"/>
                </a:ext>
              </a:extLst>
            </p:cNvPr>
            <p:cNvSpPr/>
            <p:nvPr/>
          </p:nvSpPr>
          <p:spPr>
            <a:xfrm rot="5400000">
              <a:off x="7113459" y="2322051"/>
              <a:ext cx="1080803" cy="22382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6F98EBDE-9EA8-4AED-A8F0-140E99EBF1E1}"/>
                </a:ext>
              </a:extLst>
            </p:cNvPr>
            <p:cNvSpPr/>
            <p:nvPr/>
          </p:nvSpPr>
          <p:spPr>
            <a:xfrm flipV="1">
              <a:off x="6820945" y="1707385"/>
              <a:ext cx="721001" cy="12977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730B994-59B1-48DA-BC03-82BA66C22B5E}"/>
                </a:ext>
              </a:extLst>
            </p:cNvPr>
            <p:cNvSpPr/>
            <p:nvPr/>
          </p:nvSpPr>
          <p:spPr>
            <a:xfrm rot="5400000">
              <a:off x="8768911" y="4136503"/>
              <a:ext cx="1300491" cy="26317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A27D73E-A2CE-4A64-95B5-9387AB3DA4C3}"/>
                </a:ext>
              </a:extLst>
            </p:cNvPr>
            <p:cNvSpPr/>
            <p:nvPr/>
          </p:nvSpPr>
          <p:spPr>
            <a:xfrm flipV="1">
              <a:off x="7698155" y="3343161"/>
              <a:ext cx="721001" cy="24047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EDC87B0C-2217-4A5A-B4EA-7E140B24853F}"/>
                </a:ext>
              </a:extLst>
            </p:cNvPr>
            <p:cNvSpPr/>
            <p:nvPr/>
          </p:nvSpPr>
          <p:spPr>
            <a:xfrm flipV="1">
              <a:off x="9419156" y="5045609"/>
              <a:ext cx="630455" cy="23746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0DD802D-3E85-48A2-BCEB-F2AA1B5D82D4}"/>
                </a:ext>
              </a:extLst>
            </p:cNvPr>
            <p:cNvSpPr/>
            <p:nvPr/>
          </p:nvSpPr>
          <p:spPr>
            <a:xfrm rot="5400000">
              <a:off x="9938592" y="5263776"/>
              <a:ext cx="578914" cy="2631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32EA9B5-584C-44E2-9303-66B83CADC084}"/>
              </a:ext>
            </a:extLst>
          </p:cNvPr>
          <p:cNvGrpSpPr/>
          <p:nvPr/>
        </p:nvGrpSpPr>
        <p:grpSpPr>
          <a:xfrm>
            <a:off x="9780058" y="1772274"/>
            <a:ext cx="2313187" cy="2572181"/>
            <a:chOff x="9823930" y="2131383"/>
            <a:chExt cx="2313187" cy="2572181"/>
          </a:xfrm>
        </p:grpSpPr>
        <p:sp>
          <p:nvSpPr>
            <p:cNvPr id="27" name="Rectangle: Rounded Corners 26">
              <a:extLst>
                <a:ext uri="{FF2B5EF4-FFF2-40B4-BE49-F238E27FC236}">
                  <a16:creationId xmlns:a16="http://schemas.microsoft.com/office/drawing/2014/main" id="{8D79F022-145A-49E3-92AD-BBF22502914E}"/>
                </a:ext>
              </a:extLst>
            </p:cNvPr>
            <p:cNvSpPr/>
            <p:nvPr/>
          </p:nvSpPr>
          <p:spPr>
            <a:xfrm>
              <a:off x="9823930" y="2131383"/>
              <a:ext cx="2313187" cy="257218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770478E-4B1A-46DD-AADD-2EB461CB0D01}"/>
                </a:ext>
              </a:extLst>
            </p:cNvPr>
            <p:cNvSpPr/>
            <p:nvPr/>
          </p:nvSpPr>
          <p:spPr>
            <a:xfrm>
              <a:off x="10091156" y="2360484"/>
              <a:ext cx="293525"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C46047-C0F8-4A37-A25E-0C60CE7B31A0}"/>
                </a:ext>
              </a:extLst>
            </p:cNvPr>
            <p:cNvSpPr/>
            <p:nvPr/>
          </p:nvSpPr>
          <p:spPr>
            <a:xfrm>
              <a:off x="10093483" y="2792479"/>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4DC147-E20F-443C-84EF-015C44CE6897}"/>
                </a:ext>
              </a:extLst>
            </p:cNvPr>
            <p:cNvSpPr/>
            <p:nvPr/>
          </p:nvSpPr>
          <p:spPr>
            <a:xfrm>
              <a:off x="10093483" y="3230766"/>
              <a:ext cx="273110" cy="211987"/>
            </a:xfrm>
            <a:prstGeom prst="rect">
              <a:avLst/>
            </a:prstGeom>
            <a:solidFill>
              <a:srgbClr val="A8F0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95D17B-42BC-40DA-A227-DA7C7F425436}"/>
                </a:ext>
              </a:extLst>
            </p:cNvPr>
            <p:cNvSpPr/>
            <p:nvPr/>
          </p:nvSpPr>
          <p:spPr>
            <a:xfrm>
              <a:off x="10093483" y="3230765"/>
              <a:ext cx="134680" cy="211987"/>
            </a:xfrm>
            <a:prstGeom prst="rect">
              <a:avLst/>
            </a:prstGeom>
            <a:solidFill>
              <a:srgbClr val="28B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39CDF82-9C7B-4DAC-8FD1-65016571F845}"/>
                </a:ext>
              </a:extLst>
            </p:cNvPr>
            <p:cNvSpPr txBox="1"/>
            <p:nvPr/>
          </p:nvSpPr>
          <p:spPr>
            <a:xfrm>
              <a:off x="10420072" y="2278457"/>
              <a:ext cx="1499128" cy="369332"/>
            </a:xfrm>
            <a:prstGeom prst="rect">
              <a:avLst/>
            </a:prstGeom>
            <a:noFill/>
          </p:spPr>
          <p:txBody>
            <a:bodyPr wrap="none" rtlCol="0">
              <a:spAutoFit/>
            </a:bodyPr>
            <a:lstStyle/>
            <a:p>
              <a:r>
                <a:rPr lang="en-US"/>
                <a:t>= Completed</a:t>
              </a:r>
            </a:p>
          </p:txBody>
        </p:sp>
        <p:sp>
          <p:nvSpPr>
            <p:cNvPr id="33" name="TextBox 32">
              <a:extLst>
                <a:ext uri="{FF2B5EF4-FFF2-40B4-BE49-F238E27FC236}">
                  <a16:creationId xmlns:a16="http://schemas.microsoft.com/office/drawing/2014/main" id="{835FACFC-DB9D-4451-901C-DA76CB9AAB7B}"/>
                </a:ext>
              </a:extLst>
            </p:cNvPr>
            <p:cNvSpPr txBox="1"/>
            <p:nvPr/>
          </p:nvSpPr>
          <p:spPr>
            <a:xfrm>
              <a:off x="10364267" y="2697651"/>
              <a:ext cx="1648849" cy="369332"/>
            </a:xfrm>
            <a:prstGeom prst="rect">
              <a:avLst/>
            </a:prstGeom>
            <a:noFill/>
          </p:spPr>
          <p:txBody>
            <a:bodyPr wrap="none" rtlCol="0">
              <a:spAutoFit/>
            </a:bodyPr>
            <a:lstStyle/>
            <a:p>
              <a:r>
                <a:rPr lang="en-US"/>
                <a:t>= Future Work</a:t>
              </a:r>
            </a:p>
          </p:txBody>
        </p:sp>
        <p:sp>
          <p:nvSpPr>
            <p:cNvPr id="34" name="TextBox 33">
              <a:extLst>
                <a:ext uri="{FF2B5EF4-FFF2-40B4-BE49-F238E27FC236}">
                  <a16:creationId xmlns:a16="http://schemas.microsoft.com/office/drawing/2014/main" id="{C5376CAB-08F8-4BDC-AA8E-922C0AE01843}"/>
                </a:ext>
              </a:extLst>
            </p:cNvPr>
            <p:cNvSpPr txBox="1"/>
            <p:nvPr/>
          </p:nvSpPr>
          <p:spPr>
            <a:xfrm>
              <a:off x="10384682" y="3169225"/>
              <a:ext cx="1563248" cy="369332"/>
            </a:xfrm>
            <a:prstGeom prst="rect">
              <a:avLst/>
            </a:prstGeom>
            <a:noFill/>
          </p:spPr>
          <p:txBody>
            <a:bodyPr wrap="none" rtlCol="0">
              <a:spAutoFit/>
            </a:bodyPr>
            <a:lstStyle/>
            <a:p>
              <a:r>
                <a:rPr lang="en-US"/>
                <a:t>= In Progress</a:t>
              </a:r>
            </a:p>
          </p:txBody>
        </p:sp>
        <p:sp>
          <p:nvSpPr>
            <p:cNvPr id="35" name="Rectangle 34">
              <a:extLst>
                <a:ext uri="{FF2B5EF4-FFF2-40B4-BE49-F238E27FC236}">
                  <a16:creationId xmlns:a16="http://schemas.microsoft.com/office/drawing/2014/main" id="{8F10FA55-46B3-4853-9F07-5239D5E46232}"/>
                </a:ext>
              </a:extLst>
            </p:cNvPr>
            <p:cNvSpPr/>
            <p:nvPr/>
          </p:nvSpPr>
          <p:spPr>
            <a:xfrm>
              <a:off x="10091157" y="3669052"/>
              <a:ext cx="273110" cy="2119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A46009-C8B1-4F07-9C7E-8D8F2BB27990}"/>
                </a:ext>
              </a:extLst>
            </p:cNvPr>
            <p:cNvSpPr txBox="1"/>
            <p:nvPr/>
          </p:nvSpPr>
          <p:spPr>
            <a:xfrm>
              <a:off x="10420072" y="3570128"/>
              <a:ext cx="1088760" cy="369332"/>
            </a:xfrm>
            <a:prstGeom prst="rect">
              <a:avLst/>
            </a:prstGeom>
            <a:noFill/>
          </p:spPr>
          <p:txBody>
            <a:bodyPr wrap="none" rtlCol="0">
              <a:spAutoFit/>
            </a:bodyPr>
            <a:lstStyle/>
            <a:p>
              <a:r>
                <a:rPr lang="en-US"/>
                <a:t>= Margin</a:t>
              </a:r>
            </a:p>
          </p:txBody>
        </p:sp>
        <p:sp>
          <p:nvSpPr>
            <p:cNvPr id="37" name="Star: 5 Points 36">
              <a:extLst>
                <a:ext uri="{FF2B5EF4-FFF2-40B4-BE49-F238E27FC236}">
                  <a16:creationId xmlns:a16="http://schemas.microsoft.com/office/drawing/2014/main" id="{653FE7C7-ED43-4777-BE51-79A8C2707090}"/>
                </a:ext>
              </a:extLst>
            </p:cNvPr>
            <p:cNvSpPr/>
            <p:nvPr/>
          </p:nvSpPr>
          <p:spPr>
            <a:xfrm>
              <a:off x="10091155" y="4028564"/>
              <a:ext cx="273109" cy="24047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11026DB4-E34F-4407-BAA0-81F9E89EDBA6}"/>
                </a:ext>
              </a:extLst>
            </p:cNvPr>
            <p:cNvSpPr txBox="1"/>
            <p:nvPr/>
          </p:nvSpPr>
          <p:spPr>
            <a:xfrm>
              <a:off x="10417377" y="3981093"/>
              <a:ext cx="1370888" cy="369332"/>
            </a:xfrm>
            <a:prstGeom prst="rect">
              <a:avLst/>
            </a:prstGeom>
            <a:noFill/>
          </p:spPr>
          <p:txBody>
            <a:bodyPr wrap="none" rtlCol="0">
              <a:spAutoFit/>
            </a:bodyPr>
            <a:lstStyle/>
            <a:p>
              <a:r>
                <a:rPr lang="en-US" dirty="0"/>
                <a:t>= Milestone</a:t>
              </a:r>
            </a:p>
          </p:txBody>
        </p:sp>
        <p:sp>
          <p:nvSpPr>
            <p:cNvPr id="39" name="Arrow: Right 38">
              <a:extLst>
                <a:ext uri="{FF2B5EF4-FFF2-40B4-BE49-F238E27FC236}">
                  <a16:creationId xmlns:a16="http://schemas.microsoft.com/office/drawing/2014/main" id="{71AE1EAF-F3AA-4106-A015-24D2D6F873A6}"/>
                </a:ext>
              </a:extLst>
            </p:cNvPr>
            <p:cNvSpPr/>
            <p:nvPr/>
          </p:nvSpPr>
          <p:spPr>
            <a:xfrm>
              <a:off x="10018107" y="4415662"/>
              <a:ext cx="423862" cy="20046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9862846-231B-44BE-B4C6-FE1AC87D86A6}"/>
                </a:ext>
              </a:extLst>
            </p:cNvPr>
            <p:cNvSpPr txBox="1"/>
            <p:nvPr/>
          </p:nvSpPr>
          <p:spPr>
            <a:xfrm>
              <a:off x="10495082" y="4314403"/>
              <a:ext cx="1627369" cy="369332"/>
            </a:xfrm>
            <a:prstGeom prst="rect">
              <a:avLst/>
            </a:prstGeom>
            <a:noFill/>
          </p:spPr>
          <p:txBody>
            <a:bodyPr wrap="none" rtlCol="0">
              <a:spAutoFit/>
            </a:bodyPr>
            <a:lstStyle/>
            <a:p>
              <a:r>
                <a:rPr lang="en-US" dirty="0"/>
                <a:t>= Critical Path</a:t>
              </a:r>
            </a:p>
          </p:txBody>
        </p:sp>
      </p:grpSp>
      <p:sp>
        <p:nvSpPr>
          <p:cNvPr id="42" name="Star: 5 Points 41">
            <a:extLst>
              <a:ext uri="{FF2B5EF4-FFF2-40B4-BE49-F238E27FC236}">
                <a16:creationId xmlns:a16="http://schemas.microsoft.com/office/drawing/2014/main" id="{407EB19E-B0F1-4801-BC74-085E7321C5AC}"/>
              </a:ext>
            </a:extLst>
          </p:cNvPr>
          <p:cNvSpPr/>
          <p:nvPr/>
        </p:nvSpPr>
        <p:spPr>
          <a:xfrm>
            <a:off x="8511728" y="3353324"/>
            <a:ext cx="173511" cy="1513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Star: 5 Points 42">
            <a:extLst>
              <a:ext uri="{FF2B5EF4-FFF2-40B4-BE49-F238E27FC236}">
                <a16:creationId xmlns:a16="http://schemas.microsoft.com/office/drawing/2014/main" id="{D9452B26-3FB7-477D-B024-4D7B744EC9AB}"/>
              </a:ext>
            </a:extLst>
          </p:cNvPr>
          <p:cNvSpPr/>
          <p:nvPr/>
        </p:nvSpPr>
        <p:spPr>
          <a:xfrm>
            <a:off x="10165528" y="5856128"/>
            <a:ext cx="273109" cy="240477"/>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9D61B167-862B-4F25-94E7-CAE4D3C084C9}"/>
              </a:ext>
            </a:extLst>
          </p:cNvPr>
          <p:cNvSpPr txBox="1"/>
          <p:nvPr/>
        </p:nvSpPr>
        <p:spPr>
          <a:xfrm>
            <a:off x="8857949" y="3096106"/>
            <a:ext cx="651933" cy="415498"/>
          </a:xfrm>
          <a:prstGeom prst="rect">
            <a:avLst/>
          </a:prstGeom>
          <a:solidFill>
            <a:srgbClr val="FF0000"/>
          </a:solidFill>
          <a:ln>
            <a:solidFill>
              <a:schemeClr val="tx1"/>
            </a:solidFill>
          </a:ln>
        </p:spPr>
        <p:txBody>
          <a:bodyPr wrap="square" rtlCol="0">
            <a:spAutoFit/>
          </a:bodyPr>
          <a:lstStyle/>
          <a:p>
            <a:r>
              <a:rPr lang="en-US" sz="1050" b="1" dirty="0"/>
              <a:t>Spring Break</a:t>
            </a:r>
          </a:p>
        </p:txBody>
      </p:sp>
      <p:sp>
        <p:nvSpPr>
          <p:cNvPr id="49" name="TextBox 48">
            <a:extLst>
              <a:ext uri="{FF2B5EF4-FFF2-40B4-BE49-F238E27FC236}">
                <a16:creationId xmlns:a16="http://schemas.microsoft.com/office/drawing/2014/main" id="{0DE4B6CE-73DA-4191-A0A6-35D5B6AD7FA3}"/>
              </a:ext>
            </a:extLst>
          </p:cNvPr>
          <p:cNvSpPr txBox="1"/>
          <p:nvPr/>
        </p:nvSpPr>
        <p:spPr>
          <a:xfrm>
            <a:off x="8124190" y="5888856"/>
            <a:ext cx="1952665" cy="415498"/>
          </a:xfrm>
          <a:prstGeom prst="rect">
            <a:avLst/>
          </a:prstGeom>
          <a:solidFill>
            <a:srgbClr val="00B050"/>
          </a:solidFill>
          <a:ln>
            <a:solidFill>
              <a:schemeClr val="tx1"/>
            </a:solidFill>
          </a:ln>
        </p:spPr>
        <p:txBody>
          <a:bodyPr wrap="square" rtlCol="0">
            <a:spAutoFit/>
          </a:bodyPr>
          <a:lstStyle/>
          <a:p>
            <a:r>
              <a:rPr lang="en-US" sz="1050" b="1" dirty="0"/>
              <a:t>Finish System</a:t>
            </a:r>
          </a:p>
          <a:p>
            <a:r>
              <a:rPr lang="en-US" sz="1050" dirty="0"/>
              <a:t>Friday April 19, 2019</a:t>
            </a:r>
          </a:p>
        </p:txBody>
      </p:sp>
      <p:sp>
        <p:nvSpPr>
          <p:cNvPr id="50" name="Rectangle 49">
            <a:extLst>
              <a:ext uri="{FF2B5EF4-FFF2-40B4-BE49-F238E27FC236}">
                <a16:creationId xmlns:a16="http://schemas.microsoft.com/office/drawing/2014/main" id="{CD6A0980-5AAA-49AA-94F0-8CCAFE55A250}"/>
              </a:ext>
            </a:extLst>
          </p:cNvPr>
          <p:cNvSpPr/>
          <p:nvPr/>
        </p:nvSpPr>
        <p:spPr>
          <a:xfrm>
            <a:off x="4527885" y="1415497"/>
            <a:ext cx="507113" cy="515752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8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24B9-6EB7-4509-82FB-60E2CB63F74F}"/>
              </a:ext>
            </a:extLst>
          </p:cNvPr>
          <p:cNvSpPr>
            <a:spLocks noGrp="1"/>
          </p:cNvSpPr>
          <p:nvPr>
            <p:ph type="title"/>
          </p:nvPr>
        </p:nvSpPr>
        <p:spPr/>
        <p:txBody>
          <a:bodyPr/>
          <a:lstStyle/>
          <a:p>
            <a:r>
              <a:rPr lang="en-US"/>
              <a:t>Manufacturing</a:t>
            </a:r>
          </a:p>
        </p:txBody>
      </p:sp>
      <p:sp>
        <p:nvSpPr>
          <p:cNvPr id="3" name="Text Placeholder 2">
            <a:extLst>
              <a:ext uri="{FF2B5EF4-FFF2-40B4-BE49-F238E27FC236}">
                <a16:creationId xmlns:a16="http://schemas.microsoft.com/office/drawing/2014/main" id="{1A798424-DF52-4989-8716-CBC3E20C9C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B254B-6A75-4F31-ACD4-D64AEBEA2DC9}"/>
              </a:ext>
            </a:extLst>
          </p:cNvPr>
          <p:cNvSpPr>
            <a:spLocks noGrp="1"/>
          </p:cNvSpPr>
          <p:nvPr>
            <p:ph type="sldNum" sz="quarter" idx="12"/>
          </p:nvPr>
        </p:nvSpPr>
        <p:spPr/>
        <p:txBody>
          <a:bodyPr/>
          <a:lstStyle/>
          <a:p>
            <a:fld id="{13C20B66-9CB3-4B57-BCF5-80EC90ADA063}" type="slidenum">
              <a:rPr lang="en-US" smtClean="0"/>
              <a:t>19</a:t>
            </a:fld>
            <a:endParaRPr lang="en-US"/>
          </a:p>
        </p:txBody>
      </p:sp>
      <p:sp>
        <p:nvSpPr>
          <p:cNvPr id="6" name="Date Placeholder 4">
            <a:extLst>
              <a:ext uri="{FF2B5EF4-FFF2-40B4-BE49-F238E27FC236}">
                <a16:creationId xmlns:a16="http://schemas.microsoft.com/office/drawing/2014/main" id="{80B04033-1AB2-43D0-A04F-302EAE0C0D26}"/>
              </a:ext>
            </a:extLst>
          </p:cNvPr>
          <p:cNvSpPr>
            <a:spLocks noGrp="1"/>
          </p:cNvSpPr>
          <p:nvPr>
            <p:ph type="dt" sz="half" idx="2"/>
          </p:nvPr>
        </p:nvSpPr>
        <p:spPr>
          <a:xfrm>
            <a:off x="9550743" y="6223880"/>
            <a:ext cx="1268674" cy="211987"/>
          </a:xfrm>
        </p:spPr>
        <p:txBody>
          <a:bodyPr/>
          <a:lstStyle/>
          <a:p>
            <a:r>
              <a:rPr lang="en-US" dirty="0"/>
              <a:t>February 2019</a:t>
            </a:r>
          </a:p>
        </p:txBody>
      </p:sp>
    </p:spTree>
    <p:extLst>
      <p:ext uri="{BB962C8B-B14F-4D97-AF65-F5344CB8AC3E}">
        <p14:creationId xmlns:p14="http://schemas.microsoft.com/office/powerpoint/2010/main" val="428189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C390-0841-41CE-A3B5-7B3F32550689}"/>
              </a:ext>
            </a:extLst>
          </p:cNvPr>
          <p:cNvSpPr>
            <a:spLocks noGrp="1"/>
          </p:cNvSpPr>
          <p:nvPr>
            <p:ph type="title"/>
          </p:nvPr>
        </p:nvSpPr>
        <p:spPr/>
        <p:txBody>
          <a:bodyPr/>
          <a:lstStyle/>
          <a:p>
            <a:r>
              <a:rPr lang="en-US"/>
              <a:t>Project Purpose and Objectives</a:t>
            </a:r>
          </a:p>
        </p:txBody>
      </p:sp>
      <p:sp>
        <p:nvSpPr>
          <p:cNvPr id="4" name="Slide Number Placeholder 3">
            <a:extLst>
              <a:ext uri="{FF2B5EF4-FFF2-40B4-BE49-F238E27FC236}">
                <a16:creationId xmlns:a16="http://schemas.microsoft.com/office/drawing/2014/main" id="{98B49715-5863-425E-8EBA-72664880A640}"/>
              </a:ext>
            </a:extLst>
          </p:cNvPr>
          <p:cNvSpPr>
            <a:spLocks noGrp="1"/>
          </p:cNvSpPr>
          <p:nvPr>
            <p:ph type="sldNum" sz="quarter" idx="12"/>
          </p:nvPr>
        </p:nvSpPr>
        <p:spPr/>
        <p:txBody>
          <a:bodyPr/>
          <a:lstStyle/>
          <a:p>
            <a:fld id="{13C20B66-9CB3-4B57-BCF5-80EC90ADA063}" type="slidenum">
              <a:rPr lang="en-US" smtClean="0"/>
              <a:t>2</a:t>
            </a:fld>
            <a:endParaRPr lang="en-US"/>
          </a:p>
        </p:txBody>
      </p:sp>
      <p:graphicFrame>
        <p:nvGraphicFramePr>
          <p:cNvPr id="7" name="Content Placeholder 3">
            <a:extLst>
              <a:ext uri="{FF2B5EF4-FFF2-40B4-BE49-F238E27FC236}">
                <a16:creationId xmlns:a16="http://schemas.microsoft.com/office/drawing/2014/main" id="{D27E5D6D-FB2F-49D8-88F2-F5DB431141DE}"/>
              </a:ext>
            </a:extLst>
          </p:cNvPr>
          <p:cNvGraphicFramePr>
            <a:graphicFrameLocks/>
          </p:cNvGraphicFramePr>
          <p:nvPr>
            <p:extLst/>
          </p:nvPr>
        </p:nvGraphicFramePr>
        <p:xfrm>
          <a:off x="1215322" y="5448015"/>
          <a:ext cx="9822316" cy="881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6F6E4810-A785-4519-A3C1-1EAFFAC0D34A}"/>
              </a:ext>
            </a:extLst>
          </p:cNvPr>
          <p:cNvSpPr>
            <a:spLocks noGrp="1"/>
          </p:cNvSpPr>
          <p:nvPr>
            <p:ph type="dt" sz="half" idx="2"/>
          </p:nvPr>
        </p:nvSpPr>
        <p:spPr>
          <a:xfrm>
            <a:off x="9550743" y="6223880"/>
            <a:ext cx="1268674" cy="211987"/>
          </a:xfrm>
        </p:spPr>
        <p:txBody>
          <a:bodyPr/>
          <a:lstStyle/>
          <a:p>
            <a:r>
              <a:rPr lang="en-US"/>
              <a:t>February 2019</a:t>
            </a:r>
          </a:p>
        </p:txBody>
      </p:sp>
    </p:spTree>
    <p:extLst>
      <p:ext uri="{BB962C8B-B14F-4D97-AF65-F5344CB8AC3E}">
        <p14:creationId xmlns:p14="http://schemas.microsoft.com/office/powerpoint/2010/main" val="3896792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510F-4AA9-444C-B099-77E39CD77705}"/>
              </a:ext>
            </a:extLst>
          </p:cNvPr>
          <p:cNvSpPr>
            <a:spLocks noGrp="1"/>
          </p:cNvSpPr>
          <p:nvPr>
            <p:ph type="title"/>
          </p:nvPr>
        </p:nvSpPr>
        <p:spPr/>
        <p:txBody>
          <a:bodyPr>
            <a:normAutofit/>
          </a:bodyPr>
          <a:lstStyle/>
          <a:p>
            <a:r>
              <a:rPr lang="en-US" sz="6000"/>
              <a:t>Mobility</a:t>
            </a:r>
          </a:p>
        </p:txBody>
      </p:sp>
      <p:sp>
        <p:nvSpPr>
          <p:cNvPr id="3" name="Text Placeholder 2">
            <a:extLst>
              <a:ext uri="{FF2B5EF4-FFF2-40B4-BE49-F238E27FC236}">
                <a16:creationId xmlns:a16="http://schemas.microsoft.com/office/drawing/2014/main" id="{D5B50866-4651-4DE3-BA25-3514C7AC9F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1069A2-E99E-495A-8DB5-67C0996A10E8}"/>
              </a:ext>
            </a:extLst>
          </p:cNvPr>
          <p:cNvSpPr>
            <a:spLocks noGrp="1"/>
          </p:cNvSpPr>
          <p:nvPr>
            <p:ph type="sldNum" sz="quarter" idx="12"/>
          </p:nvPr>
        </p:nvSpPr>
        <p:spPr/>
        <p:txBody>
          <a:bodyPr/>
          <a:lstStyle/>
          <a:p>
            <a:fld id="{13C20B66-9CB3-4B57-BCF5-80EC90ADA063}" type="slidenum">
              <a:rPr lang="en-US" smtClean="0"/>
              <a:t>20</a:t>
            </a:fld>
            <a:endParaRPr lang="en-US"/>
          </a:p>
        </p:txBody>
      </p:sp>
      <p:sp>
        <p:nvSpPr>
          <p:cNvPr id="6" name="Date Placeholder 4">
            <a:extLst>
              <a:ext uri="{FF2B5EF4-FFF2-40B4-BE49-F238E27FC236}">
                <a16:creationId xmlns:a16="http://schemas.microsoft.com/office/drawing/2014/main" id="{F7751A68-7A09-4AC7-B1F9-527191A107C5}"/>
              </a:ext>
            </a:extLst>
          </p:cNvPr>
          <p:cNvSpPr>
            <a:spLocks noGrp="1"/>
          </p:cNvSpPr>
          <p:nvPr>
            <p:ph type="dt" sz="half" idx="2"/>
          </p:nvPr>
        </p:nvSpPr>
        <p:spPr>
          <a:xfrm>
            <a:off x="9550743" y="6223880"/>
            <a:ext cx="1268674" cy="211987"/>
          </a:xfrm>
        </p:spPr>
        <p:txBody>
          <a:bodyPr/>
          <a:lstStyle/>
          <a:p>
            <a:r>
              <a:rPr lang="en-US" dirty="0"/>
              <a:t>February 2019</a:t>
            </a:r>
          </a:p>
        </p:txBody>
      </p:sp>
    </p:spTree>
    <p:extLst>
      <p:ext uri="{BB962C8B-B14F-4D97-AF65-F5344CB8AC3E}">
        <p14:creationId xmlns:p14="http://schemas.microsoft.com/office/powerpoint/2010/main" val="239820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51D7-A8B8-4C1A-9B96-48CBF3546D85}"/>
              </a:ext>
            </a:extLst>
          </p:cNvPr>
          <p:cNvSpPr>
            <a:spLocks noGrp="1"/>
          </p:cNvSpPr>
          <p:nvPr>
            <p:ph type="title"/>
          </p:nvPr>
        </p:nvSpPr>
        <p:spPr/>
        <p:txBody>
          <a:bodyPr/>
          <a:lstStyle/>
          <a:p>
            <a:r>
              <a:rPr lang="en-US"/>
              <a:t>Overview and Scope</a:t>
            </a:r>
          </a:p>
        </p:txBody>
      </p:sp>
      <p:sp>
        <p:nvSpPr>
          <p:cNvPr id="4" name="Slide Number Placeholder 3">
            <a:extLst>
              <a:ext uri="{FF2B5EF4-FFF2-40B4-BE49-F238E27FC236}">
                <a16:creationId xmlns:a16="http://schemas.microsoft.com/office/drawing/2014/main" id="{A8C33FBE-0E6A-496D-A559-3C405DDCBC78}"/>
              </a:ext>
            </a:extLst>
          </p:cNvPr>
          <p:cNvSpPr>
            <a:spLocks noGrp="1"/>
          </p:cNvSpPr>
          <p:nvPr>
            <p:ph type="sldNum" sz="quarter" idx="12"/>
          </p:nvPr>
        </p:nvSpPr>
        <p:spPr/>
        <p:txBody>
          <a:bodyPr/>
          <a:lstStyle/>
          <a:p>
            <a:fld id="{13C20B66-9CB3-4B57-BCF5-80EC90ADA063}" type="slidenum">
              <a:rPr lang="en-US" smtClean="0"/>
              <a:t>21</a:t>
            </a:fld>
            <a:endParaRPr lang="en-US"/>
          </a:p>
        </p:txBody>
      </p:sp>
      <p:grpSp>
        <p:nvGrpSpPr>
          <p:cNvPr id="54" name="Group 53">
            <a:extLst>
              <a:ext uri="{FF2B5EF4-FFF2-40B4-BE49-F238E27FC236}">
                <a16:creationId xmlns:a16="http://schemas.microsoft.com/office/drawing/2014/main" id="{26F21DD4-D90B-4C07-9BF1-D6FDC54F73E5}"/>
              </a:ext>
            </a:extLst>
          </p:cNvPr>
          <p:cNvGrpSpPr/>
          <p:nvPr/>
        </p:nvGrpSpPr>
        <p:grpSpPr>
          <a:xfrm>
            <a:off x="315713" y="1022081"/>
            <a:ext cx="3885718" cy="3324804"/>
            <a:chOff x="142477" y="1322685"/>
            <a:chExt cx="4377462" cy="4091828"/>
          </a:xfrm>
        </p:grpSpPr>
        <p:pic>
          <p:nvPicPr>
            <p:cNvPr id="6" name="Picture 9">
              <a:extLst>
                <a:ext uri="{FF2B5EF4-FFF2-40B4-BE49-F238E27FC236}">
                  <a16:creationId xmlns:a16="http://schemas.microsoft.com/office/drawing/2014/main" id="{39E66B43-6E04-4C5B-9704-E9B575489448}"/>
                </a:ext>
              </a:extLst>
            </p:cNvPr>
            <p:cNvPicPr>
              <a:picLocks noChangeAspect="1"/>
            </p:cNvPicPr>
            <p:nvPr/>
          </p:nvPicPr>
          <p:blipFill rotWithShape="1">
            <a:blip r:embed="rId3">
              <a:extLst>
                <a:ext uri="{28A0092B-C50C-407E-A947-70E740481C1C}">
                  <a14:useLocalDpi xmlns:a14="http://schemas.microsoft.com/office/drawing/2010/main" val="0"/>
                </a:ext>
              </a:extLst>
            </a:blip>
            <a:srcRect l="15387" t="-554" r="34956" b="17925"/>
            <a:stretch/>
          </p:blipFill>
          <p:spPr>
            <a:xfrm>
              <a:off x="142477" y="1322685"/>
              <a:ext cx="4377462" cy="3836308"/>
            </a:xfrm>
            <a:prstGeom prst="rect">
              <a:avLst/>
            </a:prstGeom>
          </p:spPr>
        </p:pic>
        <p:cxnSp>
          <p:nvCxnSpPr>
            <p:cNvPr id="19" name="Straight Arrow Connector 18">
              <a:extLst>
                <a:ext uri="{FF2B5EF4-FFF2-40B4-BE49-F238E27FC236}">
                  <a16:creationId xmlns:a16="http://schemas.microsoft.com/office/drawing/2014/main" id="{B8802EA2-F8EE-424B-9367-04490E5E540C}"/>
                </a:ext>
              </a:extLst>
            </p:cNvPr>
            <p:cNvCxnSpPr>
              <a:cxnSpLocks/>
            </p:cNvCxnSpPr>
            <p:nvPr/>
          </p:nvCxnSpPr>
          <p:spPr>
            <a:xfrm flipH="1">
              <a:off x="2092113" y="4452257"/>
              <a:ext cx="2285097" cy="82085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7040D5-C96F-4CE4-8D43-CFC4B31890C4}"/>
                </a:ext>
              </a:extLst>
            </p:cNvPr>
            <p:cNvCxnSpPr>
              <a:cxnSpLocks/>
            </p:cNvCxnSpPr>
            <p:nvPr/>
          </p:nvCxnSpPr>
          <p:spPr>
            <a:xfrm>
              <a:off x="328175" y="4671900"/>
              <a:ext cx="1538209" cy="5488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5DCE040-87C3-4533-BB55-B4271F9EEE70}"/>
                </a:ext>
              </a:extLst>
            </p:cNvPr>
            <p:cNvCxnSpPr>
              <a:cxnSpLocks/>
            </p:cNvCxnSpPr>
            <p:nvPr/>
          </p:nvCxnSpPr>
          <p:spPr>
            <a:xfrm>
              <a:off x="4377211" y="1929345"/>
              <a:ext cx="30139" cy="252291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00C7CB-CE2C-4376-A7B2-0D756DDC7627}"/>
                </a:ext>
              </a:extLst>
            </p:cNvPr>
            <p:cNvSpPr txBox="1"/>
            <p:nvPr/>
          </p:nvSpPr>
          <p:spPr>
            <a:xfrm>
              <a:off x="2996344" y="4946304"/>
              <a:ext cx="737456"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28”</a:t>
              </a:r>
            </a:p>
          </p:txBody>
        </p:sp>
        <p:sp>
          <p:nvSpPr>
            <p:cNvPr id="27" name="TextBox 26">
              <a:extLst>
                <a:ext uri="{FF2B5EF4-FFF2-40B4-BE49-F238E27FC236}">
                  <a16:creationId xmlns:a16="http://schemas.microsoft.com/office/drawing/2014/main" id="{1B8369F8-6253-49F3-BF6F-120B89330A8E}"/>
                </a:ext>
              </a:extLst>
            </p:cNvPr>
            <p:cNvSpPr txBox="1"/>
            <p:nvPr/>
          </p:nvSpPr>
          <p:spPr>
            <a:xfrm>
              <a:off x="317416" y="4952848"/>
              <a:ext cx="112115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15.5</a:t>
              </a:r>
              <a:r>
                <a:rPr lang="en-US" sz="2400">
                  <a:cs typeface="Arial"/>
                </a:rPr>
                <a:t>”</a:t>
              </a:r>
              <a:endParaRPr lang="en-US" sz="2400"/>
            </a:p>
          </p:txBody>
        </p:sp>
      </p:grpSp>
      <p:sp>
        <p:nvSpPr>
          <p:cNvPr id="28" name="TextBox 27">
            <a:extLst>
              <a:ext uri="{FF2B5EF4-FFF2-40B4-BE49-F238E27FC236}">
                <a16:creationId xmlns:a16="http://schemas.microsoft.com/office/drawing/2014/main" id="{0FD68BA7-5AD6-4AE7-B82D-AB2B3B95C369}"/>
              </a:ext>
            </a:extLst>
          </p:cNvPr>
          <p:cNvSpPr txBox="1"/>
          <p:nvPr/>
        </p:nvSpPr>
        <p:spPr>
          <a:xfrm>
            <a:off x="4101489" y="2051248"/>
            <a:ext cx="1012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20.2”</a:t>
            </a:r>
            <a:endParaRPr lang="en-US" sz="2400"/>
          </a:p>
        </p:txBody>
      </p:sp>
      <p:grpSp>
        <p:nvGrpSpPr>
          <p:cNvPr id="55" name="Group 54">
            <a:extLst>
              <a:ext uri="{FF2B5EF4-FFF2-40B4-BE49-F238E27FC236}">
                <a16:creationId xmlns:a16="http://schemas.microsoft.com/office/drawing/2014/main" id="{21D638BB-D2D8-44CF-A845-87409CB4CF62}"/>
              </a:ext>
            </a:extLst>
          </p:cNvPr>
          <p:cNvGrpSpPr/>
          <p:nvPr/>
        </p:nvGrpSpPr>
        <p:grpSpPr>
          <a:xfrm>
            <a:off x="9025178" y="3966443"/>
            <a:ext cx="2901910" cy="1159613"/>
            <a:chOff x="6647930" y="5088503"/>
            <a:chExt cx="3119196" cy="1400367"/>
          </a:xfrm>
        </p:grpSpPr>
        <p:pic>
          <p:nvPicPr>
            <p:cNvPr id="33" name="Picture 32" descr="A circuit board&#10;&#10;Description automatically generated">
              <a:extLst>
                <a:ext uri="{FF2B5EF4-FFF2-40B4-BE49-F238E27FC236}">
                  <a16:creationId xmlns:a16="http://schemas.microsoft.com/office/drawing/2014/main" id="{D015294D-AC95-4717-A129-E2729D2D2419}"/>
                </a:ext>
              </a:extLst>
            </p:cNvPr>
            <p:cNvPicPr>
              <a:picLocks noChangeAspect="1"/>
            </p:cNvPicPr>
            <p:nvPr/>
          </p:nvPicPr>
          <p:blipFill rotWithShape="1">
            <a:blip r:embed="rId4">
              <a:extLst>
                <a:ext uri="{28A0092B-C50C-407E-A947-70E740481C1C}">
                  <a14:useLocalDpi xmlns:a14="http://schemas.microsoft.com/office/drawing/2010/main" val="0"/>
                </a:ext>
              </a:extLst>
            </a:blip>
            <a:srcRect l="13244" t="34516" r="16528" b="15332"/>
            <a:stretch/>
          </p:blipFill>
          <p:spPr>
            <a:xfrm>
              <a:off x="6647930" y="5088503"/>
              <a:ext cx="3119196" cy="1309363"/>
            </a:xfrm>
            <a:prstGeom prst="rect">
              <a:avLst/>
            </a:prstGeom>
          </p:spPr>
        </p:pic>
        <p:cxnSp>
          <p:nvCxnSpPr>
            <p:cNvPr id="37" name="Straight Arrow Connector 36">
              <a:extLst>
                <a:ext uri="{FF2B5EF4-FFF2-40B4-BE49-F238E27FC236}">
                  <a16:creationId xmlns:a16="http://schemas.microsoft.com/office/drawing/2014/main" id="{B1615E67-7669-498D-A782-4E0AE194902C}"/>
                </a:ext>
              </a:extLst>
            </p:cNvPr>
            <p:cNvCxnSpPr>
              <a:cxnSpLocks/>
            </p:cNvCxnSpPr>
            <p:nvPr/>
          </p:nvCxnSpPr>
          <p:spPr>
            <a:xfrm flipV="1">
              <a:off x="7084888" y="5784157"/>
              <a:ext cx="2673992" cy="70471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E905287-2D29-41D6-AB2B-D1A36EFC5EBB}"/>
                </a:ext>
              </a:extLst>
            </p:cNvPr>
            <p:cNvSpPr txBox="1"/>
            <p:nvPr/>
          </p:nvSpPr>
          <p:spPr>
            <a:xfrm>
              <a:off x="8659278" y="6097858"/>
              <a:ext cx="843501" cy="369332"/>
            </a:xfrm>
            <a:prstGeom prst="rect">
              <a:avLst/>
            </a:prstGeom>
            <a:noFill/>
          </p:spPr>
          <p:txBody>
            <a:bodyPr wrap="none" rtlCol="0">
              <a:spAutoFit/>
            </a:bodyPr>
            <a:lstStyle/>
            <a:p>
              <a:r>
                <a:rPr lang="en-US"/>
                <a:t>22.25”</a:t>
              </a:r>
            </a:p>
          </p:txBody>
        </p:sp>
      </p:grpSp>
      <p:grpSp>
        <p:nvGrpSpPr>
          <p:cNvPr id="61" name="Group 60">
            <a:extLst>
              <a:ext uri="{FF2B5EF4-FFF2-40B4-BE49-F238E27FC236}">
                <a16:creationId xmlns:a16="http://schemas.microsoft.com/office/drawing/2014/main" id="{2B34B46E-04BB-4DF3-9E07-4259BA3AFC23}"/>
              </a:ext>
            </a:extLst>
          </p:cNvPr>
          <p:cNvGrpSpPr/>
          <p:nvPr/>
        </p:nvGrpSpPr>
        <p:grpSpPr>
          <a:xfrm>
            <a:off x="4582860" y="6168904"/>
            <a:ext cx="3401466" cy="307777"/>
            <a:chOff x="2882127" y="6427464"/>
            <a:chExt cx="3401466" cy="307777"/>
          </a:xfrm>
        </p:grpSpPr>
        <p:sp>
          <p:nvSpPr>
            <p:cNvPr id="50" name="Rectangle 49">
              <a:extLst>
                <a:ext uri="{FF2B5EF4-FFF2-40B4-BE49-F238E27FC236}">
                  <a16:creationId xmlns:a16="http://schemas.microsoft.com/office/drawing/2014/main" id="{FDA874C2-5794-4433-ABBB-9FA7B9F38F0C}"/>
                </a:ext>
              </a:extLst>
            </p:cNvPr>
            <p:cNvSpPr/>
            <p:nvPr/>
          </p:nvSpPr>
          <p:spPr>
            <a:xfrm>
              <a:off x="2882127" y="6477348"/>
              <a:ext cx="544819" cy="253322"/>
            </a:xfrm>
            <a:prstGeom prst="rect">
              <a:avLst/>
            </a:prstGeom>
            <a:solidFill>
              <a:srgbClr val="60EB73">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42DE221-049D-431E-BCA6-5A18ADDFFB80}"/>
                </a:ext>
              </a:extLst>
            </p:cNvPr>
            <p:cNvSpPr txBox="1"/>
            <p:nvPr/>
          </p:nvSpPr>
          <p:spPr>
            <a:xfrm>
              <a:off x="3398779" y="6427464"/>
              <a:ext cx="2884814" cy="307777"/>
            </a:xfrm>
            <a:prstGeom prst="rect">
              <a:avLst/>
            </a:prstGeom>
            <a:noFill/>
          </p:spPr>
          <p:txBody>
            <a:bodyPr wrap="square" rtlCol="0">
              <a:spAutoFit/>
            </a:bodyPr>
            <a:lstStyle/>
            <a:p>
              <a:r>
                <a:rPr lang="en-US" sz="1400"/>
                <a:t>= Emphasis for this presentation</a:t>
              </a:r>
            </a:p>
          </p:txBody>
        </p:sp>
      </p:grpSp>
      <p:sp>
        <p:nvSpPr>
          <p:cNvPr id="29" name="TextBox 28">
            <a:extLst>
              <a:ext uri="{FF2B5EF4-FFF2-40B4-BE49-F238E27FC236}">
                <a16:creationId xmlns:a16="http://schemas.microsoft.com/office/drawing/2014/main" id="{588B5332-5275-4EAD-B5FE-43C0EB084EE7}"/>
              </a:ext>
            </a:extLst>
          </p:cNvPr>
          <p:cNvSpPr txBox="1"/>
          <p:nvPr/>
        </p:nvSpPr>
        <p:spPr>
          <a:xfrm>
            <a:off x="2428228" y="4639497"/>
            <a:ext cx="1069524" cy="369332"/>
          </a:xfrm>
          <a:prstGeom prst="rect">
            <a:avLst/>
          </a:prstGeom>
          <a:solidFill>
            <a:schemeClr val="bg1"/>
          </a:solidFill>
          <a:ln>
            <a:solidFill>
              <a:schemeClr val="tx1"/>
            </a:solidFill>
          </a:ln>
        </p:spPr>
        <p:txBody>
          <a:bodyPr wrap="none" rtlCol="0">
            <a:spAutoFit/>
          </a:bodyPr>
          <a:lstStyle/>
          <a:p>
            <a:r>
              <a:rPr lang="en-US" b="1"/>
              <a:t>Chassis</a:t>
            </a:r>
          </a:p>
        </p:txBody>
      </p:sp>
      <p:pic>
        <p:nvPicPr>
          <p:cNvPr id="44" name="Picture 43">
            <a:extLst>
              <a:ext uri="{FF2B5EF4-FFF2-40B4-BE49-F238E27FC236}">
                <a16:creationId xmlns:a16="http://schemas.microsoft.com/office/drawing/2014/main" id="{C83C7C80-3D1E-49A9-9CFB-9582F4A56C6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3951" t="13700" r="3615" b="7788"/>
          <a:stretch/>
        </p:blipFill>
        <p:spPr>
          <a:xfrm rot="21232088">
            <a:off x="3308024" y="4610196"/>
            <a:ext cx="2507803" cy="1316873"/>
          </a:xfrm>
          <a:prstGeom prst="rect">
            <a:avLst/>
          </a:prstGeom>
        </p:spPr>
      </p:pic>
      <p:sp>
        <p:nvSpPr>
          <p:cNvPr id="52" name="TextBox 51">
            <a:extLst>
              <a:ext uri="{FF2B5EF4-FFF2-40B4-BE49-F238E27FC236}">
                <a16:creationId xmlns:a16="http://schemas.microsoft.com/office/drawing/2014/main" id="{6B3D716E-17D8-432E-B2B6-4A29E00DE6DA}"/>
              </a:ext>
            </a:extLst>
          </p:cNvPr>
          <p:cNvSpPr txBox="1"/>
          <p:nvPr/>
        </p:nvSpPr>
        <p:spPr>
          <a:xfrm>
            <a:off x="512841" y="4798268"/>
            <a:ext cx="3066990" cy="1477328"/>
          </a:xfrm>
          <a:prstGeom prst="rect">
            <a:avLst/>
          </a:prstGeom>
          <a:noFill/>
        </p:spPr>
        <p:txBody>
          <a:bodyPr wrap="square" rtlCol="0">
            <a:spAutoFit/>
          </a:bodyPr>
          <a:lstStyle/>
          <a:p>
            <a:r>
              <a:rPr lang="en-US" b="1" dirty="0"/>
              <a:t>Status: </a:t>
            </a:r>
          </a:p>
          <a:p>
            <a:pPr marL="285750" indent="-285750">
              <a:buFont typeface="Arial" panose="020B0604020202020204" pitchFamily="34" charset="0"/>
              <a:buChar char="•"/>
            </a:pPr>
            <a:r>
              <a:rPr lang="en-US" dirty="0"/>
              <a:t>Top housing has been laser cut out of acrylic</a:t>
            </a:r>
          </a:p>
          <a:p>
            <a:r>
              <a:rPr lang="en-US" b="1" dirty="0"/>
              <a:t>Remaining Work:</a:t>
            </a:r>
          </a:p>
          <a:p>
            <a:pPr marL="285750" indent="-285750">
              <a:buFont typeface="Arial" panose="020B0604020202020204" pitchFamily="34" charset="0"/>
              <a:buChar char="•"/>
            </a:pPr>
            <a:r>
              <a:rPr lang="en-US" dirty="0"/>
              <a:t>Base must be </a:t>
            </a:r>
            <a:r>
              <a:rPr lang="en-US" dirty="0" err="1"/>
              <a:t>CNC’ed</a:t>
            </a:r>
            <a:endParaRPr lang="en-US" dirty="0"/>
          </a:p>
        </p:txBody>
      </p:sp>
      <p:sp>
        <p:nvSpPr>
          <p:cNvPr id="30" name="TextBox 29">
            <a:extLst>
              <a:ext uri="{FF2B5EF4-FFF2-40B4-BE49-F238E27FC236}">
                <a16:creationId xmlns:a16="http://schemas.microsoft.com/office/drawing/2014/main" id="{289E33A2-1148-409E-A06B-A177E1DB2B88}"/>
              </a:ext>
            </a:extLst>
          </p:cNvPr>
          <p:cNvSpPr txBox="1"/>
          <p:nvPr/>
        </p:nvSpPr>
        <p:spPr>
          <a:xfrm>
            <a:off x="7214448" y="3941052"/>
            <a:ext cx="2210862" cy="369332"/>
          </a:xfrm>
          <a:prstGeom prst="rect">
            <a:avLst/>
          </a:prstGeom>
          <a:solidFill>
            <a:schemeClr val="bg1"/>
          </a:solidFill>
          <a:ln>
            <a:solidFill>
              <a:schemeClr val="tx1"/>
            </a:solidFill>
          </a:ln>
        </p:spPr>
        <p:txBody>
          <a:bodyPr wrap="none" rtlCol="0">
            <a:spAutoFit/>
          </a:bodyPr>
          <a:lstStyle/>
          <a:p>
            <a:r>
              <a:rPr lang="en-US" b="1"/>
              <a:t>Linear Mass Stage</a:t>
            </a:r>
          </a:p>
        </p:txBody>
      </p:sp>
      <p:sp>
        <p:nvSpPr>
          <p:cNvPr id="53" name="TextBox 52">
            <a:extLst>
              <a:ext uri="{FF2B5EF4-FFF2-40B4-BE49-F238E27FC236}">
                <a16:creationId xmlns:a16="http://schemas.microsoft.com/office/drawing/2014/main" id="{1CA73B88-E0C0-49E9-86E2-117F0A200901}"/>
              </a:ext>
            </a:extLst>
          </p:cNvPr>
          <p:cNvSpPr txBox="1"/>
          <p:nvPr/>
        </p:nvSpPr>
        <p:spPr>
          <a:xfrm>
            <a:off x="6323704" y="4363575"/>
            <a:ext cx="3667345" cy="1569660"/>
          </a:xfrm>
          <a:prstGeom prst="rect">
            <a:avLst/>
          </a:prstGeom>
          <a:noFill/>
        </p:spPr>
        <p:txBody>
          <a:bodyPr wrap="square" rtlCol="0">
            <a:spAutoFit/>
          </a:bodyPr>
          <a:lstStyle/>
          <a:p>
            <a:r>
              <a:rPr lang="en-US" sz="1600" b="1" dirty="0"/>
              <a:t>Status: </a:t>
            </a:r>
          </a:p>
          <a:p>
            <a:pPr marL="285750" indent="-285750">
              <a:buFont typeface="Arial" panose="020B0604020202020204" pitchFamily="34" charset="0"/>
              <a:buChar char="•"/>
            </a:pPr>
            <a:r>
              <a:rPr lang="en-US" sz="1600" dirty="0"/>
              <a:t>Parts have been procured</a:t>
            </a:r>
          </a:p>
          <a:p>
            <a:pPr marL="285750" indent="-285750">
              <a:buFont typeface="Arial" panose="020B0604020202020204" pitchFamily="34" charset="0"/>
              <a:buChar char="•"/>
            </a:pPr>
            <a:r>
              <a:rPr lang="en-US" sz="1600" dirty="0"/>
              <a:t>Electronics developed</a:t>
            </a:r>
          </a:p>
          <a:p>
            <a:r>
              <a:rPr lang="en-US" sz="1600" b="1" dirty="0"/>
              <a:t>Remaining Work:</a:t>
            </a:r>
          </a:p>
          <a:p>
            <a:pPr marL="285750" indent="-285750">
              <a:buFont typeface="Arial" panose="020B0604020202020204" pitchFamily="34" charset="0"/>
              <a:buChar char="•"/>
            </a:pPr>
            <a:r>
              <a:rPr lang="en-US" sz="1600" dirty="0"/>
              <a:t>Mass must be machined</a:t>
            </a:r>
          </a:p>
          <a:p>
            <a:pPr marL="285750" indent="-285750">
              <a:buFont typeface="Arial" panose="020B0604020202020204" pitchFamily="34" charset="0"/>
              <a:buChar char="•"/>
            </a:pPr>
            <a:r>
              <a:rPr lang="en-US" sz="1600" dirty="0"/>
              <a:t>Everything must be integrated</a:t>
            </a:r>
          </a:p>
        </p:txBody>
      </p:sp>
      <p:pic>
        <p:nvPicPr>
          <p:cNvPr id="16" name="Picture 15">
            <a:extLst>
              <a:ext uri="{FF2B5EF4-FFF2-40B4-BE49-F238E27FC236}">
                <a16:creationId xmlns:a16="http://schemas.microsoft.com/office/drawing/2014/main" id="{2E80E363-D7C7-43AF-A8A4-E918D30D38E4}"/>
              </a:ext>
            </a:extLst>
          </p:cNvPr>
          <p:cNvPicPr>
            <a:picLocks noChangeAspect="1"/>
          </p:cNvPicPr>
          <p:nvPr/>
        </p:nvPicPr>
        <p:blipFill rotWithShape="1">
          <a:blip r:embed="rId6">
            <a:extLst>
              <a:ext uri="{28A0092B-C50C-407E-A947-70E740481C1C}">
                <a14:useLocalDpi xmlns:a14="http://schemas.microsoft.com/office/drawing/2010/main" val="0"/>
              </a:ext>
            </a:extLst>
          </a:blip>
          <a:srcRect l="7235" t="10042" r="8485" b="-1"/>
          <a:stretch/>
        </p:blipFill>
        <p:spPr>
          <a:xfrm>
            <a:off x="8513783" y="1205948"/>
            <a:ext cx="3020180" cy="1936095"/>
          </a:xfrm>
          <a:prstGeom prst="rect">
            <a:avLst/>
          </a:prstGeom>
        </p:spPr>
      </p:pic>
      <p:sp>
        <p:nvSpPr>
          <p:cNvPr id="24" name="TextBox 23">
            <a:extLst>
              <a:ext uri="{FF2B5EF4-FFF2-40B4-BE49-F238E27FC236}">
                <a16:creationId xmlns:a16="http://schemas.microsoft.com/office/drawing/2014/main" id="{A8191EBB-89BD-4DD8-8158-F40C017B0758}"/>
              </a:ext>
            </a:extLst>
          </p:cNvPr>
          <p:cNvSpPr txBox="1"/>
          <p:nvPr/>
        </p:nvSpPr>
        <p:spPr>
          <a:xfrm>
            <a:off x="6842542" y="1459576"/>
            <a:ext cx="1261884" cy="369332"/>
          </a:xfrm>
          <a:prstGeom prst="rect">
            <a:avLst/>
          </a:prstGeom>
          <a:solidFill>
            <a:schemeClr val="bg1"/>
          </a:solidFill>
          <a:ln>
            <a:solidFill>
              <a:schemeClr val="tx1"/>
            </a:solidFill>
          </a:ln>
        </p:spPr>
        <p:txBody>
          <a:bodyPr wrap="none" rtlCol="0">
            <a:spAutoFit/>
          </a:bodyPr>
          <a:lstStyle/>
          <a:p>
            <a:r>
              <a:rPr lang="en-US" b="1"/>
              <a:t>Drivetrain</a:t>
            </a:r>
          </a:p>
        </p:txBody>
      </p:sp>
      <p:sp>
        <p:nvSpPr>
          <p:cNvPr id="56" name="TextBox 55">
            <a:extLst>
              <a:ext uri="{FF2B5EF4-FFF2-40B4-BE49-F238E27FC236}">
                <a16:creationId xmlns:a16="http://schemas.microsoft.com/office/drawing/2014/main" id="{600A804B-DC00-4093-B515-937C0377007C}"/>
              </a:ext>
            </a:extLst>
          </p:cNvPr>
          <p:cNvSpPr txBox="1"/>
          <p:nvPr/>
        </p:nvSpPr>
        <p:spPr>
          <a:xfrm>
            <a:off x="5717110" y="1607265"/>
            <a:ext cx="2623094" cy="1077218"/>
          </a:xfrm>
          <a:prstGeom prst="rect">
            <a:avLst/>
          </a:prstGeom>
          <a:noFill/>
        </p:spPr>
        <p:txBody>
          <a:bodyPr wrap="square" rtlCol="0">
            <a:spAutoFit/>
          </a:bodyPr>
          <a:lstStyle/>
          <a:p>
            <a:r>
              <a:rPr lang="en-US" sz="1600" b="1"/>
              <a:t>Status: </a:t>
            </a:r>
          </a:p>
          <a:p>
            <a:pPr marL="285750" indent="-285750">
              <a:buFont typeface="Arial" panose="020B0604020202020204" pitchFamily="34" charset="0"/>
              <a:buChar char="•"/>
            </a:pPr>
            <a:r>
              <a:rPr lang="en-US" sz="1600"/>
              <a:t>Will be discussed next</a:t>
            </a:r>
          </a:p>
          <a:p>
            <a:r>
              <a:rPr lang="en-US" sz="1600" b="1"/>
              <a:t>Remaining Work:</a:t>
            </a:r>
          </a:p>
          <a:p>
            <a:pPr marL="285750" indent="-285750">
              <a:buFont typeface="Arial" panose="020B0604020202020204" pitchFamily="34" charset="0"/>
              <a:buChar char="•"/>
            </a:pPr>
            <a:r>
              <a:rPr lang="en-US" sz="1600"/>
              <a:t>Will be discussed next</a:t>
            </a:r>
          </a:p>
        </p:txBody>
      </p:sp>
      <p:sp>
        <p:nvSpPr>
          <p:cNvPr id="49" name="Rectangle 48">
            <a:extLst>
              <a:ext uri="{FF2B5EF4-FFF2-40B4-BE49-F238E27FC236}">
                <a16:creationId xmlns:a16="http://schemas.microsoft.com/office/drawing/2014/main" id="{65A1280E-C889-4A75-ABCD-7A259DEBB010}"/>
              </a:ext>
            </a:extLst>
          </p:cNvPr>
          <p:cNvSpPr/>
          <p:nvPr/>
        </p:nvSpPr>
        <p:spPr>
          <a:xfrm>
            <a:off x="8439488" y="1150136"/>
            <a:ext cx="3167373" cy="2072300"/>
          </a:xfrm>
          <a:prstGeom prst="rect">
            <a:avLst/>
          </a:prstGeom>
          <a:solidFill>
            <a:srgbClr val="00B050">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31B1CC0-AC97-4022-84B0-114AE3808404}"/>
              </a:ext>
            </a:extLst>
          </p:cNvPr>
          <p:cNvSpPr txBox="1"/>
          <p:nvPr/>
        </p:nvSpPr>
        <p:spPr>
          <a:xfrm>
            <a:off x="3123978" y="6494363"/>
            <a:ext cx="6501964" cy="307777"/>
          </a:xfrm>
          <a:prstGeom prst="rect">
            <a:avLst/>
          </a:prstGeom>
          <a:noFill/>
        </p:spPr>
        <p:txBody>
          <a:bodyPr wrap="square" rtlCol="0">
            <a:spAutoFit/>
          </a:bodyPr>
          <a:lstStyle/>
          <a:p>
            <a:r>
              <a:rPr lang="en-US" sz="1400"/>
              <a:t>* Detailed information for Chassis and Linear Mass Stage in backup Slides</a:t>
            </a:r>
          </a:p>
        </p:txBody>
      </p:sp>
      <p:sp>
        <p:nvSpPr>
          <p:cNvPr id="5" name="Date Placeholder 4">
            <a:extLst>
              <a:ext uri="{FF2B5EF4-FFF2-40B4-BE49-F238E27FC236}">
                <a16:creationId xmlns:a16="http://schemas.microsoft.com/office/drawing/2014/main" id="{AD1AAB1F-7425-4680-808C-EFE6677ACF62}"/>
              </a:ext>
            </a:extLst>
          </p:cNvPr>
          <p:cNvSpPr>
            <a:spLocks noGrp="1"/>
          </p:cNvSpPr>
          <p:nvPr>
            <p:ph type="dt" sz="half" idx="2"/>
          </p:nvPr>
        </p:nvSpPr>
        <p:spPr/>
        <p:txBody>
          <a:bodyPr/>
          <a:lstStyle/>
          <a:p>
            <a:r>
              <a:rPr lang="en-US" dirty="0"/>
              <a:t>February 2019</a:t>
            </a:r>
          </a:p>
        </p:txBody>
      </p:sp>
    </p:spTree>
    <p:extLst>
      <p:ext uri="{BB962C8B-B14F-4D97-AF65-F5344CB8AC3E}">
        <p14:creationId xmlns:p14="http://schemas.microsoft.com/office/powerpoint/2010/main" val="282599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6" grpId="0"/>
      <p:bldP spid="49" grpId="0" animBg="1"/>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465A53-3698-4A0B-9521-80B1595C2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959" y="791064"/>
            <a:ext cx="10472499" cy="5621125"/>
          </a:xfrm>
          <a:prstGeom prst="rect">
            <a:avLst/>
          </a:prstGeom>
        </p:spPr>
      </p:pic>
      <p:pic>
        <p:nvPicPr>
          <p:cNvPr id="69" name="Picture 68">
            <a:extLst>
              <a:ext uri="{FF2B5EF4-FFF2-40B4-BE49-F238E27FC236}">
                <a16:creationId xmlns:a16="http://schemas.microsoft.com/office/drawing/2014/main" id="{003593DF-87B0-439F-83D9-4A61C25DC189}"/>
              </a:ext>
            </a:extLst>
          </p:cNvPr>
          <p:cNvPicPr>
            <a:picLocks noChangeAspect="1"/>
          </p:cNvPicPr>
          <p:nvPr/>
        </p:nvPicPr>
        <p:blipFill rotWithShape="1">
          <a:blip r:embed="rId4">
            <a:extLst>
              <a:ext uri="{28A0092B-C50C-407E-A947-70E740481C1C}">
                <a14:useLocalDpi xmlns:a14="http://schemas.microsoft.com/office/drawing/2010/main" val="0"/>
              </a:ext>
            </a:extLst>
          </a:blip>
          <a:srcRect l="13535" t="826" r="34882" b="11556"/>
          <a:stretch/>
        </p:blipFill>
        <p:spPr>
          <a:xfrm>
            <a:off x="9480580" y="286604"/>
            <a:ext cx="2453119" cy="2194561"/>
          </a:xfrm>
          <a:prstGeom prst="rect">
            <a:avLst/>
          </a:prstGeom>
        </p:spPr>
      </p:pic>
      <p:sp>
        <p:nvSpPr>
          <p:cNvPr id="2" name="Title 1">
            <a:extLst>
              <a:ext uri="{FF2B5EF4-FFF2-40B4-BE49-F238E27FC236}">
                <a16:creationId xmlns:a16="http://schemas.microsoft.com/office/drawing/2014/main" id="{5D9ECA57-2715-4396-851D-E71EAA0126EE}"/>
              </a:ext>
            </a:extLst>
          </p:cNvPr>
          <p:cNvSpPr>
            <a:spLocks noGrp="1"/>
          </p:cNvSpPr>
          <p:nvPr>
            <p:ph type="title"/>
          </p:nvPr>
        </p:nvSpPr>
        <p:spPr>
          <a:xfrm>
            <a:off x="1097280" y="286604"/>
            <a:ext cx="10058400" cy="775280"/>
          </a:xfrm>
        </p:spPr>
        <p:txBody>
          <a:bodyPr/>
          <a:lstStyle/>
          <a:p>
            <a:r>
              <a:rPr lang="en-US"/>
              <a:t>Manufacturing Status: Drivetrain</a:t>
            </a:r>
          </a:p>
        </p:txBody>
      </p:sp>
      <p:sp>
        <p:nvSpPr>
          <p:cNvPr id="4" name="Slide Number Placeholder 3">
            <a:extLst>
              <a:ext uri="{FF2B5EF4-FFF2-40B4-BE49-F238E27FC236}">
                <a16:creationId xmlns:a16="http://schemas.microsoft.com/office/drawing/2014/main" id="{FA43EF7D-15FB-412C-8272-6851B6F56B0C}"/>
              </a:ext>
            </a:extLst>
          </p:cNvPr>
          <p:cNvSpPr>
            <a:spLocks noGrp="1"/>
          </p:cNvSpPr>
          <p:nvPr>
            <p:ph type="sldNum" sz="quarter" idx="12"/>
          </p:nvPr>
        </p:nvSpPr>
        <p:spPr/>
        <p:txBody>
          <a:bodyPr/>
          <a:lstStyle/>
          <a:p>
            <a:fld id="{13C20B66-9CB3-4B57-BCF5-80EC90ADA063}" type="slidenum">
              <a:rPr lang="en-US" smtClean="0"/>
              <a:t>22</a:t>
            </a:fld>
            <a:endParaRPr lang="en-US"/>
          </a:p>
        </p:txBody>
      </p:sp>
      <p:grpSp>
        <p:nvGrpSpPr>
          <p:cNvPr id="34" name="Group 33">
            <a:extLst>
              <a:ext uri="{FF2B5EF4-FFF2-40B4-BE49-F238E27FC236}">
                <a16:creationId xmlns:a16="http://schemas.microsoft.com/office/drawing/2014/main" id="{5547E834-12DC-4227-A89D-9CF737333E40}"/>
              </a:ext>
            </a:extLst>
          </p:cNvPr>
          <p:cNvGrpSpPr/>
          <p:nvPr/>
        </p:nvGrpSpPr>
        <p:grpSpPr>
          <a:xfrm>
            <a:off x="2115346" y="1164509"/>
            <a:ext cx="4284013" cy="2102356"/>
            <a:chOff x="2115346" y="1164509"/>
            <a:chExt cx="4284013" cy="2102356"/>
          </a:xfrm>
        </p:grpSpPr>
        <p:sp>
          <p:nvSpPr>
            <p:cNvPr id="30" name="TextBox 29">
              <a:extLst>
                <a:ext uri="{FF2B5EF4-FFF2-40B4-BE49-F238E27FC236}">
                  <a16:creationId xmlns:a16="http://schemas.microsoft.com/office/drawing/2014/main" id="{590D2F2E-027C-4C9B-8308-A2ED73AA1321}"/>
                </a:ext>
              </a:extLst>
            </p:cNvPr>
            <p:cNvSpPr txBox="1"/>
            <p:nvPr/>
          </p:nvSpPr>
          <p:spPr>
            <a:xfrm>
              <a:off x="2115346" y="1164509"/>
              <a:ext cx="2942940" cy="830997"/>
            </a:xfrm>
            <a:prstGeom prst="rect">
              <a:avLst/>
            </a:prstGeom>
            <a:solidFill>
              <a:schemeClr val="bg1"/>
            </a:solidFill>
            <a:ln>
              <a:solidFill>
                <a:schemeClr val="tx1"/>
              </a:solidFill>
            </a:ln>
          </p:spPr>
          <p:txBody>
            <a:bodyPr wrap="square" rtlCol="0">
              <a:spAutoFit/>
            </a:bodyPr>
            <a:lstStyle/>
            <a:p>
              <a:r>
                <a:rPr lang="en-US" sz="1600" dirty="0"/>
                <a:t>8” Diameter Rubber Treaded Wheel with press fit 1/2 ID Radial Ball Bearing 1/2”</a:t>
              </a:r>
            </a:p>
          </p:txBody>
        </p:sp>
        <p:cxnSp>
          <p:nvCxnSpPr>
            <p:cNvPr id="31" name="Straight Arrow Connector 30">
              <a:extLst>
                <a:ext uri="{FF2B5EF4-FFF2-40B4-BE49-F238E27FC236}">
                  <a16:creationId xmlns:a16="http://schemas.microsoft.com/office/drawing/2014/main" id="{903DD577-9511-4E7F-895D-0D26AAF5A057}"/>
                </a:ext>
              </a:extLst>
            </p:cNvPr>
            <p:cNvCxnSpPr>
              <a:cxnSpLocks/>
              <a:stCxn id="30" idx="2"/>
            </p:cNvCxnSpPr>
            <p:nvPr/>
          </p:nvCxnSpPr>
          <p:spPr>
            <a:xfrm>
              <a:off x="3586816" y="1995506"/>
              <a:ext cx="2812543" cy="12713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BEE2B2E-282C-48B3-8A96-6B9599893469}"/>
              </a:ext>
            </a:extLst>
          </p:cNvPr>
          <p:cNvGrpSpPr/>
          <p:nvPr/>
        </p:nvGrpSpPr>
        <p:grpSpPr>
          <a:xfrm>
            <a:off x="7848895" y="1281021"/>
            <a:ext cx="1478686" cy="1200144"/>
            <a:chOff x="7848895" y="1281021"/>
            <a:chExt cx="1478686" cy="1200144"/>
          </a:xfrm>
        </p:grpSpPr>
        <p:sp>
          <p:nvSpPr>
            <p:cNvPr id="36" name="TextBox 35">
              <a:extLst>
                <a:ext uri="{FF2B5EF4-FFF2-40B4-BE49-F238E27FC236}">
                  <a16:creationId xmlns:a16="http://schemas.microsoft.com/office/drawing/2014/main" id="{B32D6DAD-E5F5-40D8-9382-1239B4726A1A}"/>
                </a:ext>
              </a:extLst>
            </p:cNvPr>
            <p:cNvSpPr txBox="1"/>
            <p:nvPr/>
          </p:nvSpPr>
          <p:spPr>
            <a:xfrm>
              <a:off x="7848895" y="1281021"/>
              <a:ext cx="1478686" cy="584775"/>
            </a:xfrm>
            <a:prstGeom prst="rect">
              <a:avLst/>
            </a:prstGeom>
            <a:solidFill>
              <a:schemeClr val="bg1"/>
            </a:solidFill>
            <a:ln>
              <a:solidFill>
                <a:schemeClr val="tx1"/>
              </a:solidFill>
            </a:ln>
          </p:spPr>
          <p:txBody>
            <a:bodyPr wrap="square" rtlCol="0">
              <a:spAutoFit/>
            </a:bodyPr>
            <a:lstStyle/>
            <a:p>
              <a:r>
                <a:rPr lang="en-US" sz="1600"/>
                <a:t>0.4’’ thick Shaft Collar</a:t>
              </a:r>
            </a:p>
          </p:txBody>
        </p:sp>
        <p:cxnSp>
          <p:nvCxnSpPr>
            <p:cNvPr id="37" name="Straight Arrow Connector 36">
              <a:extLst>
                <a:ext uri="{FF2B5EF4-FFF2-40B4-BE49-F238E27FC236}">
                  <a16:creationId xmlns:a16="http://schemas.microsoft.com/office/drawing/2014/main" id="{B0F1B076-218E-44CE-B833-67689C141BB0}"/>
                </a:ext>
              </a:extLst>
            </p:cNvPr>
            <p:cNvCxnSpPr>
              <a:cxnSpLocks/>
              <a:stCxn id="36" idx="2"/>
            </p:cNvCxnSpPr>
            <p:nvPr/>
          </p:nvCxnSpPr>
          <p:spPr>
            <a:xfrm flipH="1">
              <a:off x="8329992" y="1865796"/>
              <a:ext cx="258246" cy="6153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4863129-20E5-4007-9673-83C480AE98A2}"/>
              </a:ext>
            </a:extLst>
          </p:cNvPr>
          <p:cNvGrpSpPr/>
          <p:nvPr/>
        </p:nvGrpSpPr>
        <p:grpSpPr>
          <a:xfrm>
            <a:off x="8093580" y="2561198"/>
            <a:ext cx="2742349" cy="584775"/>
            <a:chOff x="8093580" y="2561198"/>
            <a:chExt cx="2742349" cy="584775"/>
          </a:xfrm>
        </p:grpSpPr>
        <p:sp>
          <p:nvSpPr>
            <p:cNvPr id="41" name="TextBox 40">
              <a:extLst>
                <a:ext uri="{FF2B5EF4-FFF2-40B4-BE49-F238E27FC236}">
                  <a16:creationId xmlns:a16="http://schemas.microsoft.com/office/drawing/2014/main" id="{52ED4849-79A4-4D4C-9E58-3BCCD749F3D8}"/>
                </a:ext>
              </a:extLst>
            </p:cNvPr>
            <p:cNvSpPr txBox="1"/>
            <p:nvPr/>
          </p:nvSpPr>
          <p:spPr>
            <a:xfrm>
              <a:off x="9262500" y="2561198"/>
              <a:ext cx="1573429" cy="584775"/>
            </a:xfrm>
            <a:prstGeom prst="rect">
              <a:avLst/>
            </a:prstGeom>
            <a:solidFill>
              <a:schemeClr val="bg1"/>
            </a:solidFill>
            <a:ln>
              <a:solidFill>
                <a:schemeClr val="tx1"/>
              </a:solidFill>
            </a:ln>
          </p:spPr>
          <p:txBody>
            <a:bodyPr wrap="square" rtlCol="0">
              <a:spAutoFit/>
            </a:bodyPr>
            <a:lstStyle/>
            <a:p>
              <a:r>
                <a:rPr lang="en-US" sz="1600"/>
                <a:t>N</a:t>
              </a:r>
              <a:r>
                <a:rPr lang="en-US" altLang="zh-CN" sz="1600"/>
                <a:t>eedle Thrust Bearing</a:t>
              </a:r>
              <a:endParaRPr lang="en-US" sz="1600"/>
            </a:p>
          </p:txBody>
        </p:sp>
        <p:cxnSp>
          <p:nvCxnSpPr>
            <p:cNvPr id="42" name="Straight Arrow Connector 41">
              <a:extLst>
                <a:ext uri="{FF2B5EF4-FFF2-40B4-BE49-F238E27FC236}">
                  <a16:creationId xmlns:a16="http://schemas.microsoft.com/office/drawing/2014/main" id="{EC010423-FF48-4E5B-9097-8840F87BFBD6}"/>
                </a:ext>
              </a:extLst>
            </p:cNvPr>
            <p:cNvCxnSpPr>
              <a:cxnSpLocks/>
              <a:stCxn id="41" idx="1"/>
            </p:cNvCxnSpPr>
            <p:nvPr/>
          </p:nvCxnSpPr>
          <p:spPr>
            <a:xfrm flipH="1" flipV="1">
              <a:off x="8093580" y="2712203"/>
              <a:ext cx="1168920" cy="141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1F752860-3116-42DA-B6AE-2A72367C084B}"/>
              </a:ext>
            </a:extLst>
          </p:cNvPr>
          <p:cNvGrpSpPr/>
          <p:nvPr/>
        </p:nvGrpSpPr>
        <p:grpSpPr>
          <a:xfrm>
            <a:off x="6861243" y="1961593"/>
            <a:ext cx="1318880" cy="837416"/>
            <a:chOff x="9131012" y="4513078"/>
            <a:chExt cx="1318880" cy="837416"/>
          </a:xfrm>
        </p:grpSpPr>
        <p:sp>
          <p:nvSpPr>
            <p:cNvPr id="45" name="TextBox 44">
              <a:extLst>
                <a:ext uri="{FF2B5EF4-FFF2-40B4-BE49-F238E27FC236}">
                  <a16:creationId xmlns:a16="http://schemas.microsoft.com/office/drawing/2014/main" id="{A3CE28C9-34A0-470B-8980-33E824FF6650}"/>
                </a:ext>
              </a:extLst>
            </p:cNvPr>
            <p:cNvSpPr txBox="1"/>
            <p:nvPr/>
          </p:nvSpPr>
          <p:spPr>
            <a:xfrm>
              <a:off x="9131012" y="4513078"/>
              <a:ext cx="1318880" cy="338554"/>
            </a:xfrm>
            <a:prstGeom prst="rect">
              <a:avLst/>
            </a:prstGeom>
            <a:solidFill>
              <a:schemeClr val="bg1"/>
            </a:solidFill>
            <a:ln>
              <a:solidFill>
                <a:schemeClr val="tx1"/>
              </a:solidFill>
            </a:ln>
          </p:spPr>
          <p:txBody>
            <a:bodyPr wrap="square" rtlCol="0">
              <a:spAutoFit/>
            </a:bodyPr>
            <a:lstStyle/>
            <a:p>
              <a:r>
                <a:rPr lang="en-US" sz="1600"/>
                <a:t>Flat Washer</a:t>
              </a:r>
            </a:p>
          </p:txBody>
        </p:sp>
        <p:cxnSp>
          <p:nvCxnSpPr>
            <p:cNvPr id="46" name="Straight Arrow Connector 45">
              <a:extLst>
                <a:ext uri="{FF2B5EF4-FFF2-40B4-BE49-F238E27FC236}">
                  <a16:creationId xmlns:a16="http://schemas.microsoft.com/office/drawing/2014/main" id="{87E4AFA4-5749-4AB4-B3A0-A8F9C48C703A}"/>
                </a:ext>
              </a:extLst>
            </p:cNvPr>
            <p:cNvCxnSpPr>
              <a:cxnSpLocks/>
              <a:stCxn id="45" idx="2"/>
            </p:cNvCxnSpPr>
            <p:nvPr/>
          </p:nvCxnSpPr>
          <p:spPr>
            <a:xfrm>
              <a:off x="9790452" y="4851632"/>
              <a:ext cx="234664" cy="4988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4D834A8-3DFA-415D-A42A-B5E7CE1E1A8D}"/>
              </a:ext>
            </a:extLst>
          </p:cNvPr>
          <p:cNvGrpSpPr/>
          <p:nvPr/>
        </p:nvGrpSpPr>
        <p:grpSpPr>
          <a:xfrm>
            <a:off x="6345837" y="3762812"/>
            <a:ext cx="5764827" cy="2246769"/>
            <a:chOff x="6345837" y="3762812"/>
            <a:chExt cx="5764827" cy="2246769"/>
          </a:xfrm>
        </p:grpSpPr>
        <p:sp>
          <p:nvSpPr>
            <p:cNvPr id="50" name="TextBox 49">
              <a:extLst>
                <a:ext uri="{FF2B5EF4-FFF2-40B4-BE49-F238E27FC236}">
                  <a16:creationId xmlns:a16="http://schemas.microsoft.com/office/drawing/2014/main" id="{C9226CCE-8C31-4D6E-990C-1AD777A23E07}"/>
                </a:ext>
              </a:extLst>
            </p:cNvPr>
            <p:cNvSpPr txBox="1"/>
            <p:nvPr/>
          </p:nvSpPr>
          <p:spPr>
            <a:xfrm>
              <a:off x="9354349" y="3762812"/>
              <a:ext cx="2756315" cy="2246769"/>
            </a:xfrm>
            <a:prstGeom prst="rect">
              <a:avLst/>
            </a:prstGeom>
            <a:solidFill>
              <a:schemeClr val="bg1"/>
            </a:solidFill>
            <a:ln>
              <a:solidFill>
                <a:schemeClr val="tx1"/>
              </a:solidFill>
            </a:ln>
          </p:spPr>
          <p:txBody>
            <a:bodyPr wrap="square" rtlCol="0">
              <a:spAutoFit/>
            </a:bodyPr>
            <a:lstStyle/>
            <a:p>
              <a:r>
                <a:rPr lang="en-US" sz="1400" dirty="0"/>
                <a:t>Rotary Shaft with Retaining Ring Grooves.  303 Stainless Steel, ½” Diameter</a:t>
              </a:r>
              <a:endParaRPr lang="en-US" sz="1400" b="1" dirty="0"/>
            </a:p>
            <a:p>
              <a:r>
                <a:rPr lang="en-US" sz="1400" b="1" dirty="0"/>
                <a:t>Status: </a:t>
              </a:r>
              <a:r>
                <a:rPr lang="en-US" sz="1400" dirty="0"/>
                <a:t>All shafts have been cut to length (4.5’’)</a:t>
              </a:r>
            </a:p>
            <a:p>
              <a:r>
                <a:rPr lang="en-US" sz="1400" b="1" dirty="0"/>
                <a:t>Remaining Work: </a:t>
              </a:r>
              <a:r>
                <a:rPr lang="en-US" sz="1400" dirty="0"/>
                <a:t>All shafts need to have pin hole drilled</a:t>
              </a:r>
            </a:p>
            <a:p>
              <a:r>
                <a:rPr lang="en-US" sz="1400" b="1" dirty="0"/>
                <a:t>Hours: </a:t>
              </a:r>
              <a:r>
                <a:rPr lang="en-US" sz="1400" dirty="0"/>
                <a:t>0/1</a:t>
              </a:r>
            </a:p>
            <a:p>
              <a:r>
                <a:rPr lang="en-US" sz="1400" b="1" dirty="0"/>
                <a:t>Completion Date: </a:t>
              </a:r>
              <a:r>
                <a:rPr lang="en-US" sz="1400" dirty="0"/>
                <a:t>2/6/19</a:t>
              </a:r>
            </a:p>
            <a:p>
              <a:endParaRPr lang="en-US" sz="1400" dirty="0"/>
            </a:p>
          </p:txBody>
        </p:sp>
        <p:cxnSp>
          <p:nvCxnSpPr>
            <p:cNvPr id="51" name="Straight Arrow Connector 50">
              <a:extLst>
                <a:ext uri="{FF2B5EF4-FFF2-40B4-BE49-F238E27FC236}">
                  <a16:creationId xmlns:a16="http://schemas.microsoft.com/office/drawing/2014/main" id="{AAB8FB68-D687-41DD-8A79-650333850D6E}"/>
                </a:ext>
              </a:extLst>
            </p:cNvPr>
            <p:cNvCxnSpPr>
              <a:cxnSpLocks/>
              <a:stCxn id="50" idx="1"/>
            </p:cNvCxnSpPr>
            <p:nvPr/>
          </p:nvCxnSpPr>
          <p:spPr>
            <a:xfrm flipH="1" flipV="1">
              <a:off x="6345837" y="3859351"/>
              <a:ext cx="3008512" cy="10268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3E306868-DEB3-494A-A89A-29D7EE8042E9}"/>
              </a:ext>
            </a:extLst>
          </p:cNvPr>
          <p:cNvGrpSpPr/>
          <p:nvPr/>
        </p:nvGrpSpPr>
        <p:grpSpPr>
          <a:xfrm>
            <a:off x="3020979" y="5022612"/>
            <a:ext cx="2519002" cy="1722074"/>
            <a:chOff x="3020979" y="5022612"/>
            <a:chExt cx="2519002" cy="1722074"/>
          </a:xfrm>
        </p:grpSpPr>
        <p:sp>
          <p:nvSpPr>
            <p:cNvPr id="63" name="TextBox 62">
              <a:extLst>
                <a:ext uri="{FF2B5EF4-FFF2-40B4-BE49-F238E27FC236}">
                  <a16:creationId xmlns:a16="http://schemas.microsoft.com/office/drawing/2014/main" id="{BEBEFEF9-D6D3-4E39-A494-FE0F208AC2DF}"/>
                </a:ext>
              </a:extLst>
            </p:cNvPr>
            <p:cNvSpPr txBox="1"/>
            <p:nvPr/>
          </p:nvSpPr>
          <p:spPr>
            <a:xfrm>
              <a:off x="3020979" y="6159911"/>
              <a:ext cx="2519002" cy="584775"/>
            </a:xfrm>
            <a:prstGeom prst="rect">
              <a:avLst/>
            </a:prstGeom>
            <a:solidFill>
              <a:schemeClr val="bg1"/>
            </a:solidFill>
            <a:ln>
              <a:solidFill>
                <a:schemeClr val="tx1"/>
              </a:solidFill>
            </a:ln>
          </p:spPr>
          <p:txBody>
            <a:bodyPr wrap="square" rtlCol="0">
              <a:spAutoFit/>
            </a:bodyPr>
            <a:lstStyle/>
            <a:p>
              <a:r>
                <a:rPr lang="en-US" sz="1600" dirty="0"/>
                <a:t>G</a:t>
              </a:r>
              <a:r>
                <a:rPr lang="en-US" altLang="zh-CN" sz="1600" dirty="0"/>
                <a:t>rade 5 Steel Serrated Flange Head Cap S</a:t>
              </a:r>
              <a:r>
                <a:rPr lang="en-US" sz="1600" dirty="0"/>
                <a:t>crews</a:t>
              </a:r>
            </a:p>
          </p:txBody>
        </p:sp>
        <p:cxnSp>
          <p:nvCxnSpPr>
            <p:cNvPr id="64" name="Straight Arrow Connector 63">
              <a:extLst>
                <a:ext uri="{FF2B5EF4-FFF2-40B4-BE49-F238E27FC236}">
                  <a16:creationId xmlns:a16="http://schemas.microsoft.com/office/drawing/2014/main" id="{33AE07F6-EFFB-4359-8B3B-06FE7E5E27FF}"/>
                </a:ext>
              </a:extLst>
            </p:cNvPr>
            <p:cNvCxnSpPr>
              <a:cxnSpLocks/>
              <a:stCxn id="63" idx="0"/>
            </p:cNvCxnSpPr>
            <p:nvPr/>
          </p:nvCxnSpPr>
          <p:spPr>
            <a:xfrm flipV="1">
              <a:off x="4280480" y="5022612"/>
              <a:ext cx="313037" cy="11372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35260FB6-202C-4957-B6B0-E1DA18EA5025}"/>
              </a:ext>
            </a:extLst>
          </p:cNvPr>
          <p:cNvGrpSpPr/>
          <p:nvPr/>
        </p:nvGrpSpPr>
        <p:grpSpPr>
          <a:xfrm>
            <a:off x="2779863" y="2386270"/>
            <a:ext cx="2114845" cy="1089235"/>
            <a:chOff x="3151650" y="2214234"/>
            <a:chExt cx="2114845" cy="1089235"/>
          </a:xfrm>
        </p:grpSpPr>
        <p:sp>
          <p:nvSpPr>
            <p:cNvPr id="78" name="TextBox 77">
              <a:extLst>
                <a:ext uri="{FF2B5EF4-FFF2-40B4-BE49-F238E27FC236}">
                  <a16:creationId xmlns:a16="http://schemas.microsoft.com/office/drawing/2014/main" id="{60DC99B1-C37E-4CD4-A1EC-BA50AF9C058C}"/>
                </a:ext>
              </a:extLst>
            </p:cNvPr>
            <p:cNvSpPr txBox="1"/>
            <p:nvPr/>
          </p:nvSpPr>
          <p:spPr>
            <a:xfrm>
              <a:off x="3151650" y="2214234"/>
              <a:ext cx="1015284" cy="584775"/>
            </a:xfrm>
            <a:prstGeom prst="rect">
              <a:avLst/>
            </a:prstGeom>
            <a:solidFill>
              <a:schemeClr val="bg1"/>
            </a:solidFill>
            <a:ln>
              <a:solidFill>
                <a:schemeClr val="tx1"/>
              </a:solidFill>
            </a:ln>
          </p:spPr>
          <p:txBody>
            <a:bodyPr wrap="square" rtlCol="0">
              <a:spAutoFit/>
            </a:bodyPr>
            <a:lstStyle/>
            <a:p>
              <a:r>
                <a:rPr lang="en-US" sz="1600" dirty="0"/>
                <a:t>Gearbox Sprocket</a:t>
              </a:r>
            </a:p>
          </p:txBody>
        </p:sp>
        <p:cxnSp>
          <p:nvCxnSpPr>
            <p:cNvPr id="79" name="Straight Arrow Connector 78">
              <a:extLst>
                <a:ext uri="{FF2B5EF4-FFF2-40B4-BE49-F238E27FC236}">
                  <a16:creationId xmlns:a16="http://schemas.microsoft.com/office/drawing/2014/main" id="{E3FA7B1A-29D4-425F-B5F6-EA87E47151A5}"/>
                </a:ext>
              </a:extLst>
            </p:cNvPr>
            <p:cNvCxnSpPr>
              <a:cxnSpLocks/>
              <a:stCxn id="78" idx="3"/>
            </p:cNvCxnSpPr>
            <p:nvPr/>
          </p:nvCxnSpPr>
          <p:spPr>
            <a:xfrm>
              <a:off x="4166934" y="2506622"/>
              <a:ext cx="1099561" cy="7968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BE880DCF-3B83-4A36-998C-8450EAD31C14}"/>
              </a:ext>
            </a:extLst>
          </p:cNvPr>
          <p:cNvSpPr/>
          <p:nvPr/>
        </p:nvSpPr>
        <p:spPr>
          <a:xfrm rot="20886787">
            <a:off x="10363812" y="1521371"/>
            <a:ext cx="1493031" cy="6605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86C6A13-C94F-41B1-B76B-A9177532F876}"/>
              </a:ext>
            </a:extLst>
          </p:cNvPr>
          <p:cNvSpPr/>
          <p:nvPr/>
        </p:nvSpPr>
        <p:spPr>
          <a:xfrm rot="21179169">
            <a:off x="9644858" y="1145079"/>
            <a:ext cx="650157" cy="1323772"/>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24277EF-D765-486C-81E1-369AFECFCA41}"/>
              </a:ext>
            </a:extLst>
          </p:cNvPr>
          <p:cNvSpPr/>
          <p:nvPr/>
        </p:nvSpPr>
        <p:spPr>
          <a:xfrm rot="4759761">
            <a:off x="10625193" y="547503"/>
            <a:ext cx="565524" cy="142714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58E7FC1-A262-4242-9BDB-735FD1ED3EB9}"/>
              </a:ext>
            </a:extLst>
          </p:cNvPr>
          <p:cNvGrpSpPr/>
          <p:nvPr/>
        </p:nvGrpSpPr>
        <p:grpSpPr>
          <a:xfrm>
            <a:off x="6493897" y="4300337"/>
            <a:ext cx="3042101" cy="2404239"/>
            <a:chOff x="6493897" y="4300337"/>
            <a:chExt cx="3042101" cy="2404239"/>
          </a:xfrm>
        </p:grpSpPr>
        <p:sp>
          <p:nvSpPr>
            <p:cNvPr id="92" name="TextBox 91">
              <a:extLst>
                <a:ext uri="{FF2B5EF4-FFF2-40B4-BE49-F238E27FC236}">
                  <a16:creationId xmlns:a16="http://schemas.microsoft.com/office/drawing/2014/main" id="{99A47857-46B0-49E7-88BB-F80C831D9BBB}"/>
                </a:ext>
              </a:extLst>
            </p:cNvPr>
            <p:cNvSpPr txBox="1"/>
            <p:nvPr/>
          </p:nvSpPr>
          <p:spPr>
            <a:xfrm>
              <a:off x="7422104" y="6119801"/>
              <a:ext cx="2113894" cy="584775"/>
            </a:xfrm>
            <a:prstGeom prst="rect">
              <a:avLst/>
            </a:prstGeom>
            <a:solidFill>
              <a:schemeClr val="bg1"/>
            </a:solidFill>
            <a:ln>
              <a:solidFill>
                <a:schemeClr val="tx1"/>
              </a:solidFill>
            </a:ln>
          </p:spPr>
          <p:txBody>
            <a:bodyPr wrap="square" rtlCol="0">
              <a:spAutoFit/>
            </a:bodyPr>
            <a:lstStyle/>
            <a:p>
              <a:r>
                <a:rPr lang="en-US" sz="1600" dirty="0"/>
                <a:t>Roller Chain ANSI #25, 1/4 “ Pitch</a:t>
              </a:r>
            </a:p>
          </p:txBody>
        </p:sp>
        <p:cxnSp>
          <p:nvCxnSpPr>
            <p:cNvPr id="93" name="Straight Arrow Connector 92">
              <a:extLst>
                <a:ext uri="{FF2B5EF4-FFF2-40B4-BE49-F238E27FC236}">
                  <a16:creationId xmlns:a16="http://schemas.microsoft.com/office/drawing/2014/main" id="{34FA8044-949C-49DB-9EB0-4A90D899ABBF}"/>
                </a:ext>
              </a:extLst>
            </p:cNvPr>
            <p:cNvCxnSpPr>
              <a:cxnSpLocks/>
            </p:cNvCxnSpPr>
            <p:nvPr/>
          </p:nvCxnSpPr>
          <p:spPr>
            <a:xfrm flipH="1">
              <a:off x="6493897" y="4300337"/>
              <a:ext cx="536564" cy="1519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FCF6962-5F6F-49F1-8D42-958B3D1355DD}"/>
                </a:ext>
              </a:extLst>
            </p:cNvPr>
            <p:cNvCxnSpPr>
              <a:cxnSpLocks/>
              <a:endCxn id="92" idx="0"/>
            </p:cNvCxnSpPr>
            <p:nvPr/>
          </p:nvCxnSpPr>
          <p:spPr>
            <a:xfrm>
              <a:off x="7030461" y="4300337"/>
              <a:ext cx="1448590" cy="18194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EFBA2A3-F565-431F-BC95-74F5F6020673}"/>
              </a:ext>
            </a:extLst>
          </p:cNvPr>
          <p:cNvGrpSpPr/>
          <p:nvPr/>
        </p:nvGrpSpPr>
        <p:grpSpPr>
          <a:xfrm>
            <a:off x="81336" y="3877091"/>
            <a:ext cx="5117878" cy="2100568"/>
            <a:chOff x="81336" y="3877091"/>
            <a:chExt cx="5117878" cy="2100568"/>
          </a:xfrm>
        </p:grpSpPr>
        <p:cxnSp>
          <p:nvCxnSpPr>
            <p:cNvPr id="55" name="Straight Arrow Connector 54">
              <a:extLst>
                <a:ext uri="{FF2B5EF4-FFF2-40B4-BE49-F238E27FC236}">
                  <a16:creationId xmlns:a16="http://schemas.microsoft.com/office/drawing/2014/main" id="{ABEDF2F0-31CE-41A0-9729-8F16456A35E1}"/>
                </a:ext>
              </a:extLst>
            </p:cNvPr>
            <p:cNvCxnSpPr>
              <a:cxnSpLocks/>
            </p:cNvCxnSpPr>
            <p:nvPr/>
          </p:nvCxnSpPr>
          <p:spPr>
            <a:xfrm flipV="1">
              <a:off x="2583320" y="5022612"/>
              <a:ext cx="1401590" cy="320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4B18C29C-CB44-4730-A3A6-3C3EA5792C60}"/>
                </a:ext>
              </a:extLst>
            </p:cNvPr>
            <p:cNvGrpSpPr/>
            <p:nvPr/>
          </p:nvGrpSpPr>
          <p:grpSpPr>
            <a:xfrm>
              <a:off x="81336" y="3877091"/>
              <a:ext cx="5117878" cy="2100568"/>
              <a:chOff x="63968" y="2049740"/>
              <a:chExt cx="5117878" cy="2100568"/>
            </a:xfrm>
          </p:grpSpPr>
          <p:cxnSp>
            <p:nvCxnSpPr>
              <p:cNvPr id="62" name="Straight Arrow Connector 61">
                <a:extLst>
                  <a:ext uri="{FF2B5EF4-FFF2-40B4-BE49-F238E27FC236}">
                    <a16:creationId xmlns:a16="http://schemas.microsoft.com/office/drawing/2014/main" id="{1B65E2CC-055B-489B-A803-9D42C9B48A28}"/>
                  </a:ext>
                </a:extLst>
              </p:cNvPr>
              <p:cNvCxnSpPr>
                <a:cxnSpLocks/>
              </p:cNvCxnSpPr>
              <p:nvPr/>
            </p:nvCxnSpPr>
            <p:spPr>
              <a:xfrm>
                <a:off x="4799680" y="2049740"/>
                <a:ext cx="382166" cy="2485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E6B7B6B-2FFA-4BF3-9BBE-83426C25992A}"/>
                  </a:ext>
                </a:extLst>
              </p:cNvPr>
              <p:cNvSpPr txBox="1"/>
              <p:nvPr/>
            </p:nvSpPr>
            <p:spPr>
              <a:xfrm>
                <a:off x="63968" y="2334426"/>
                <a:ext cx="2470251" cy="1815882"/>
              </a:xfrm>
              <a:prstGeom prst="rect">
                <a:avLst/>
              </a:prstGeom>
              <a:solidFill>
                <a:schemeClr val="bg1"/>
              </a:solidFill>
              <a:ln>
                <a:solidFill>
                  <a:schemeClr val="tx1"/>
                </a:solidFill>
              </a:ln>
            </p:spPr>
            <p:txBody>
              <a:bodyPr wrap="square" rtlCol="0">
                <a:spAutoFit/>
              </a:bodyPr>
              <a:lstStyle/>
              <a:p>
                <a:r>
                  <a:rPr lang="en-US" sz="1400" dirty="0"/>
                  <a:t>0.25’’ thick Spacer</a:t>
                </a:r>
              </a:p>
              <a:p>
                <a:r>
                  <a:rPr lang="en-US" sz="1400" b="1" dirty="0"/>
                  <a:t>Status: </a:t>
                </a:r>
                <a:r>
                  <a:rPr lang="en-US" sz="1400" dirty="0"/>
                  <a:t>Laser Cut Prototype has been made</a:t>
                </a:r>
              </a:p>
              <a:p>
                <a:r>
                  <a:rPr lang="en-US" sz="1400" b="1" dirty="0"/>
                  <a:t>Remaining Work: </a:t>
                </a:r>
                <a:r>
                  <a:rPr lang="en-US" sz="1400" dirty="0"/>
                  <a:t>Aluminum spacers need to be lathed</a:t>
                </a:r>
              </a:p>
              <a:p>
                <a:r>
                  <a:rPr lang="en-US" sz="1400" b="1" dirty="0"/>
                  <a:t>Hours: </a:t>
                </a:r>
                <a:r>
                  <a:rPr lang="en-US" sz="1400" dirty="0"/>
                  <a:t>0/4</a:t>
                </a:r>
              </a:p>
              <a:p>
                <a:r>
                  <a:rPr lang="en-US" sz="1400" b="1" dirty="0"/>
                  <a:t>Completion Date: </a:t>
                </a:r>
                <a:r>
                  <a:rPr lang="en-US" sz="1400" dirty="0"/>
                  <a:t>2/6/19</a:t>
                </a:r>
              </a:p>
            </p:txBody>
          </p:sp>
          <p:cxnSp>
            <p:nvCxnSpPr>
              <p:cNvPr id="84" name="Straight Connector 83">
                <a:extLst>
                  <a:ext uri="{FF2B5EF4-FFF2-40B4-BE49-F238E27FC236}">
                    <a16:creationId xmlns:a16="http://schemas.microsoft.com/office/drawing/2014/main" id="{F91F8659-D27B-4265-841D-3EEE5A450954}"/>
                  </a:ext>
                </a:extLst>
              </p:cNvPr>
              <p:cNvCxnSpPr>
                <a:cxnSpLocks/>
                <a:stCxn id="65" idx="3"/>
              </p:cNvCxnSpPr>
              <p:nvPr/>
            </p:nvCxnSpPr>
            <p:spPr>
              <a:xfrm flipV="1">
                <a:off x="2534219" y="2049742"/>
                <a:ext cx="2259747" cy="1192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a:extLst>
              <a:ext uri="{FF2B5EF4-FFF2-40B4-BE49-F238E27FC236}">
                <a16:creationId xmlns:a16="http://schemas.microsoft.com/office/drawing/2014/main" id="{D2A28FF4-9D38-4CD9-B968-CC27BFCB0AA1}"/>
              </a:ext>
            </a:extLst>
          </p:cNvPr>
          <p:cNvGrpSpPr/>
          <p:nvPr/>
        </p:nvGrpSpPr>
        <p:grpSpPr>
          <a:xfrm>
            <a:off x="5685485" y="4364260"/>
            <a:ext cx="1649581" cy="2378071"/>
            <a:chOff x="5685485" y="4364260"/>
            <a:chExt cx="1649581" cy="2378071"/>
          </a:xfrm>
        </p:grpSpPr>
        <p:grpSp>
          <p:nvGrpSpPr>
            <p:cNvPr id="58" name="Group 57">
              <a:extLst>
                <a:ext uri="{FF2B5EF4-FFF2-40B4-BE49-F238E27FC236}">
                  <a16:creationId xmlns:a16="http://schemas.microsoft.com/office/drawing/2014/main" id="{42FBD1EB-F1B1-47EF-9BB3-662307B06EF4}"/>
                </a:ext>
              </a:extLst>
            </p:cNvPr>
            <p:cNvGrpSpPr/>
            <p:nvPr/>
          </p:nvGrpSpPr>
          <p:grpSpPr>
            <a:xfrm>
              <a:off x="5728882" y="5343349"/>
              <a:ext cx="1606184" cy="1398982"/>
              <a:chOff x="5728882" y="5343349"/>
              <a:chExt cx="1606184" cy="1398982"/>
            </a:xfrm>
          </p:grpSpPr>
          <p:sp>
            <p:nvSpPr>
              <p:cNvPr id="71" name="TextBox 70">
                <a:extLst>
                  <a:ext uri="{FF2B5EF4-FFF2-40B4-BE49-F238E27FC236}">
                    <a16:creationId xmlns:a16="http://schemas.microsoft.com/office/drawing/2014/main" id="{1968AFFC-621F-48E6-96B0-D657FCBD24CA}"/>
                  </a:ext>
                </a:extLst>
              </p:cNvPr>
              <p:cNvSpPr txBox="1"/>
              <p:nvPr/>
            </p:nvSpPr>
            <p:spPr>
              <a:xfrm>
                <a:off x="5728882" y="6157556"/>
                <a:ext cx="1606184" cy="584775"/>
              </a:xfrm>
              <a:prstGeom prst="rect">
                <a:avLst/>
              </a:prstGeom>
              <a:solidFill>
                <a:schemeClr val="bg1"/>
              </a:solidFill>
              <a:ln>
                <a:solidFill>
                  <a:schemeClr val="tx1"/>
                </a:solidFill>
              </a:ln>
            </p:spPr>
            <p:txBody>
              <a:bodyPr wrap="square" rtlCol="0">
                <a:spAutoFit/>
              </a:bodyPr>
              <a:lstStyle/>
              <a:p>
                <a:r>
                  <a:rPr lang="en-US" sz="1600" dirty="0"/>
                  <a:t>38t Aluminum Plate Sprockets</a:t>
                </a:r>
              </a:p>
            </p:txBody>
          </p:sp>
          <p:cxnSp>
            <p:nvCxnSpPr>
              <p:cNvPr id="72" name="Straight Arrow Connector 71">
                <a:extLst>
                  <a:ext uri="{FF2B5EF4-FFF2-40B4-BE49-F238E27FC236}">
                    <a16:creationId xmlns:a16="http://schemas.microsoft.com/office/drawing/2014/main" id="{14103E24-573D-4626-AD92-ACAD2FC62A34}"/>
                  </a:ext>
                </a:extLst>
              </p:cNvPr>
              <p:cNvCxnSpPr>
                <a:cxnSpLocks/>
                <a:stCxn id="71" idx="0"/>
              </p:cNvCxnSpPr>
              <p:nvPr/>
            </p:nvCxnSpPr>
            <p:spPr>
              <a:xfrm flipV="1">
                <a:off x="6531974" y="5343349"/>
                <a:ext cx="340923" cy="8142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Arrow Connector 89">
              <a:extLst>
                <a:ext uri="{FF2B5EF4-FFF2-40B4-BE49-F238E27FC236}">
                  <a16:creationId xmlns:a16="http://schemas.microsoft.com/office/drawing/2014/main" id="{4566C74B-F304-44AD-8B00-AB99F82F1435}"/>
                </a:ext>
              </a:extLst>
            </p:cNvPr>
            <p:cNvCxnSpPr>
              <a:cxnSpLocks/>
              <a:stCxn id="71" idx="0"/>
            </p:cNvCxnSpPr>
            <p:nvPr/>
          </p:nvCxnSpPr>
          <p:spPr>
            <a:xfrm flipH="1" flipV="1">
              <a:off x="5685485" y="4364260"/>
              <a:ext cx="846489" cy="17932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68689C8B-4726-4902-8F98-D9FCDFA8D88C}"/>
              </a:ext>
            </a:extLst>
          </p:cNvPr>
          <p:cNvGrpSpPr/>
          <p:nvPr/>
        </p:nvGrpSpPr>
        <p:grpSpPr>
          <a:xfrm>
            <a:off x="218236" y="1228492"/>
            <a:ext cx="1813331" cy="1815881"/>
            <a:chOff x="217171" y="1234439"/>
            <a:chExt cx="2156460" cy="2194561"/>
          </a:xfrm>
        </p:grpSpPr>
        <p:sp>
          <p:nvSpPr>
            <p:cNvPr id="106" name="Rectangle 105">
              <a:extLst>
                <a:ext uri="{FF2B5EF4-FFF2-40B4-BE49-F238E27FC236}">
                  <a16:creationId xmlns:a16="http://schemas.microsoft.com/office/drawing/2014/main" id="{04AD4C64-D347-410D-8F18-E72604CE9CC6}"/>
                </a:ext>
              </a:extLst>
            </p:cNvPr>
            <p:cNvSpPr/>
            <p:nvPr/>
          </p:nvSpPr>
          <p:spPr>
            <a:xfrm>
              <a:off x="308767" y="1759148"/>
              <a:ext cx="274320" cy="274320"/>
            </a:xfrm>
            <a:prstGeom prst="rect">
              <a:avLst/>
            </a:prstGeom>
            <a:solidFill>
              <a:srgbClr val="0A78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6ED13BD-0117-4B84-9D93-AC74D0AEF638}"/>
                </a:ext>
              </a:extLst>
            </p:cNvPr>
            <p:cNvSpPr/>
            <p:nvPr/>
          </p:nvSpPr>
          <p:spPr>
            <a:xfrm>
              <a:off x="308767" y="2132885"/>
              <a:ext cx="274320" cy="274320"/>
            </a:xfrm>
            <a:prstGeom prst="rect">
              <a:avLst/>
            </a:prstGeom>
            <a:solidFill>
              <a:srgbClr val="60EB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73FC89B-7164-43CF-935F-8FB198D10F73}"/>
                </a:ext>
              </a:extLst>
            </p:cNvPr>
            <p:cNvSpPr/>
            <p:nvPr/>
          </p:nvSpPr>
          <p:spPr>
            <a:xfrm>
              <a:off x="308767" y="2506622"/>
              <a:ext cx="27432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09" name="TextBox 108">
              <a:extLst>
                <a:ext uri="{FF2B5EF4-FFF2-40B4-BE49-F238E27FC236}">
                  <a16:creationId xmlns:a16="http://schemas.microsoft.com/office/drawing/2014/main" id="{2865281C-02DA-42C2-8EE0-F958700FF217}"/>
                </a:ext>
              </a:extLst>
            </p:cNvPr>
            <p:cNvSpPr txBox="1"/>
            <p:nvPr/>
          </p:nvSpPr>
          <p:spPr>
            <a:xfrm>
              <a:off x="654905" y="1711642"/>
              <a:ext cx="1611232" cy="371960"/>
            </a:xfrm>
            <a:prstGeom prst="rect">
              <a:avLst/>
            </a:prstGeom>
            <a:noFill/>
          </p:spPr>
          <p:txBody>
            <a:bodyPr wrap="none" rtlCol="0">
              <a:spAutoFit/>
            </a:bodyPr>
            <a:lstStyle/>
            <a:p>
              <a:r>
                <a:rPr lang="en-US" sz="1400"/>
                <a:t> = COTS Parts</a:t>
              </a:r>
            </a:p>
          </p:txBody>
        </p:sp>
        <p:sp>
          <p:nvSpPr>
            <p:cNvPr id="110" name="TextBox 109">
              <a:extLst>
                <a:ext uri="{FF2B5EF4-FFF2-40B4-BE49-F238E27FC236}">
                  <a16:creationId xmlns:a16="http://schemas.microsoft.com/office/drawing/2014/main" id="{E5A2B6E9-87FB-447A-BD00-9252308E460B}"/>
                </a:ext>
              </a:extLst>
            </p:cNvPr>
            <p:cNvSpPr txBox="1"/>
            <p:nvPr/>
          </p:nvSpPr>
          <p:spPr>
            <a:xfrm>
              <a:off x="654906" y="2085379"/>
              <a:ext cx="1491133" cy="371960"/>
            </a:xfrm>
            <a:prstGeom prst="rect">
              <a:avLst/>
            </a:prstGeom>
            <a:noFill/>
          </p:spPr>
          <p:txBody>
            <a:bodyPr wrap="none" rtlCol="0">
              <a:spAutoFit/>
            </a:bodyPr>
            <a:lstStyle/>
            <a:p>
              <a:r>
                <a:rPr lang="en-US" sz="1400"/>
                <a:t> = Completed</a:t>
              </a:r>
            </a:p>
          </p:txBody>
        </p:sp>
        <p:sp>
          <p:nvSpPr>
            <p:cNvPr id="111" name="TextBox 110">
              <a:extLst>
                <a:ext uri="{FF2B5EF4-FFF2-40B4-BE49-F238E27FC236}">
                  <a16:creationId xmlns:a16="http://schemas.microsoft.com/office/drawing/2014/main" id="{7E989DBB-08D1-4511-9D38-40464B790459}"/>
                </a:ext>
              </a:extLst>
            </p:cNvPr>
            <p:cNvSpPr txBox="1"/>
            <p:nvPr/>
          </p:nvSpPr>
          <p:spPr>
            <a:xfrm>
              <a:off x="654905" y="2454066"/>
              <a:ext cx="1550229" cy="371960"/>
            </a:xfrm>
            <a:prstGeom prst="rect">
              <a:avLst/>
            </a:prstGeom>
            <a:noFill/>
          </p:spPr>
          <p:txBody>
            <a:bodyPr wrap="none" rtlCol="0">
              <a:spAutoFit/>
            </a:bodyPr>
            <a:lstStyle/>
            <a:p>
              <a:r>
                <a:rPr lang="en-US" sz="1400"/>
                <a:t> = In Progress</a:t>
              </a:r>
            </a:p>
          </p:txBody>
        </p:sp>
        <p:sp>
          <p:nvSpPr>
            <p:cNvPr id="112" name="Rectangle: Rounded Corners 111">
              <a:extLst>
                <a:ext uri="{FF2B5EF4-FFF2-40B4-BE49-F238E27FC236}">
                  <a16:creationId xmlns:a16="http://schemas.microsoft.com/office/drawing/2014/main" id="{A59496AD-BBAD-4783-B747-AA9E89B26F9B}"/>
                </a:ext>
              </a:extLst>
            </p:cNvPr>
            <p:cNvSpPr/>
            <p:nvPr/>
          </p:nvSpPr>
          <p:spPr>
            <a:xfrm>
              <a:off x="217171" y="1234439"/>
              <a:ext cx="2156460" cy="21945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E8C4DCDA-E42F-481E-B483-FDBFC38798A9}"/>
                </a:ext>
              </a:extLst>
            </p:cNvPr>
            <p:cNvSpPr txBox="1"/>
            <p:nvPr/>
          </p:nvSpPr>
          <p:spPr>
            <a:xfrm>
              <a:off x="928852" y="1279324"/>
              <a:ext cx="974517" cy="371960"/>
            </a:xfrm>
            <a:prstGeom prst="rect">
              <a:avLst/>
            </a:prstGeom>
            <a:noFill/>
          </p:spPr>
          <p:txBody>
            <a:bodyPr wrap="none" rtlCol="0">
              <a:spAutoFit/>
            </a:bodyPr>
            <a:lstStyle/>
            <a:p>
              <a:r>
                <a:rPr lang="en-US" sz="1400" b="1"/>
                <a:t>Legend</a:t>
              </a:r>
            </a:p>
          </p:txBody>
        </p:sp>
        <p:sp>
          <p:nvSpPr>
            <p:cNvPr id="114" name="Rectangle 113">
              <a:extLst>
                <a:ext uri="{FF2B5EF4-FFF2-40B4-BE49-F238E27FC236}">
                  <a16:creationId xmlns:a16="http://schemas.microsoft.com/office/drawing/2014/main" id="{A5E5E38D-DF85-49E3-8027-58AD29A090B6}"/>
                </a:ext>
              </a:extLst>
            </p:cNvPr>
            <p:cNvSpPr/>
            <p:nvPr/>
          </p:nvSpPr>
          <p:spPr>
            <a:xfrm>
              <a:off x="308767" y="2904691"/>
              <a:ext cx="27432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783C96EC-A944-4730-AE4F-80F6AE11A867}"/>
                </a:ext>
              </a:extLst>
            </p:cNvPr>
            <p:cNvSpPr txBox="1"/>
            <p:nvPr/>
          </p:nvSpPr>
          <p:spPr>
            <a:xfrm>
              <a:off x="654906" y="2857185"/>
              <a:ext cx="1628313" cy="371960"/>
            </a:xfrm>
            <a:prstGeom prst="rect">
              <a:avLst/>
            </a:prstGeom>
            <a:noFill/>
          </p:spPr>
          <p:txBody>
            <a:bodyPr wrap="none" rtlCol="0">
              <a:spAutoFit/>
            </a:bodyPr>
            <a:lstStyle/>
            <a:p>
              <a:r>
                <a:rPr lang="en-US" sz="1400"/>
                <a:t> = Future Work</a:t>
              </a:r>
            </a:p>
          </p:txBody>
        </p:sp>
      </p:grpSp>
      <p:sp>
        <p:nvSpPr>
          <p:cNvPr id="5" name="Date Placeholder 4">
            <a:extLst>
              <a:ext uri="{FF2B5EF4-FFF2-40B4-BE49-F238E27FC236}">
                <a16:creationId xmlns:a16="http://schemas.microsoft.com/office/drawing/2014/main" id="{77A083C0-A67D-47A7-BF4A-9725E60CDC35}"/>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287216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A9C2612-7018-4553-B279-1D22FD5C3117}"/>
              </a:ext>
            </a:extLst>
          </p:cNvPr>
          <p:cNvSpPr/>
          <p:nvPr/>
        </p:nvSpPr>
        <p:spPr>
          <a:xfrm rot="20827926">
            <a:off x="10840479" y="1843162"/>
            <a:ext cx="752589" cy="83994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1C72D-B339-46C4-953F-8D73ABE8EB25}"/>
              </a:ext>
            </a:extLst>
          </p:cNvPr>
          <p:cNvSpPr>
            <a:spLocks noGrp="1"/>
          </p:cNvSpPr>
          <p:nvPr>
            <p:ph type="title"/>
          </p:nvPr>
        </p:nvSpPr>
        <p:spPr>
          <a:xfrm>
            <a:off x="654905" y="286604"/>
            <a:ext cx="10500775" cy="775280"/>
          </a:xfrm>
        </p:spPr>
        <p:txBody>
          <a:bodyPr>
            <a:noAutofit/>
          </a:bodyPr>
          <a:lstStyle/>
          <a:p>
            <a:r>
              <a:rPr lang="en-US"/>
              <a:t>Manufacturing</a:t>
            </a:r>
            <a:r>
              <a:rPr lang="en-US" sz="3200"/>
              <a:t> </a:t>
            </a:r>
            <a:r>
              <a:rPr lang="en-US"/>
              <a:t>Status: Shaft Mounts</a:t>
            </a:r>
          </a:p>
        </p:txBody>
      </p:sp>
      <p:sp>
        <p:nvSpPr>
          <p:cNvPr id="4" name="Slide Number Placeholder 3">
            <a:extLst>
              <a:ext uri="{FF2B5EF4-FFF2-40B4-BE49-F238E27FC236}">
                <a16:creationId xmlns:a16="http://schemas.microsoft.com/office/drawing/2014/main" id="{DB936754-8A7B-422F-A7C1-66CE9C57EBD3}"/>
              </a:ext>
            </a:extLst>
          </p:cNvPr>
          <p:cNvSpPr>
            <a:spLocks noGrp="1"/>
          </p:cNvSpPr>
          <p:nvPr>
            <p:ph type="sldNum" sz="quarter" idx="12"/>
          </p:nvPr>
        </p:nvSpPr>
        <p:spPr/>
        <p:txBody>
          <a:bodyPr/>
          <a:lstStyle/>
          <a:p>
            <a:fld id="{13C20B66-9CB3-4B57-BCF5-80EC90ADA063}" type="slidenum">
              <a:rPr lang="en-US" smtClean="0"/>
              <a:t>23</a:t>
            </a:fld>
            <a:endParaRPr lang="en-US"/>
          </a:p>
        </p:txBody>
      </p:sp>
      <p:pic>
        <p:nvPicPr>
          <p:cNvPr id="11" name="Content Placeholder 10">
            <a:extLst>
              <a:ext uri="{FF2B5EF4-FFF2-40B4-BE49-F238E27FC236}">
                <a16:creationId xmlns:a16="http://schemas.microsoft.com/office/drawing/2014/main" id="{D1C18A75-4C9B-4B4C-99A0-7D10843BB6D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820" t="27376" r="30096" b="27103"/>
          <a:stretch/>
        </p:blipFill>
        <p:spPr>
          <a:xfrm>
            <a:off x="6958022" y="3746061"/>
            <a:ext cx="5356153" cy="2367116"/>
          </a:xfrm>
        </p:spPr>
      </p:pic>
      <p:grpSp>
        <p:nvGrpSpPr>
          <p:cNvPr id="14" name="Group 13">
            <a:extLst>
              <a:ext uri="{FF2B5EF4-FFF2-40B4-BE49-F238E27FC236}">
                <a16:creationId xmlns:a16="http://schemas.microsoft.com/office/drawing/2014/main" id="{DA5FA21E-C5C1-4CC0-B883-D44CE1D91160}"/>
              </a:ext>
            </a:extLst>
          </p:cNvPr>
          <p:cNvGrpSpPr/>
          <p:nvPr/>
        </p:nvGrpSpPr>
        <p:grpSpPr>
          <a:xfrm>
            <a:off x="216148" y="4084615"/>
            <a:ext cx="1813331" cy="1815881"/>
            <a:chOff x="217171" y="1234439"/>
            <a:chExt cx="2156460" cy="2194561"/>
          </a:xfrm>
        </p:grpSpPr>
        <p:sp>
          <p:nvSpPr>
            <p:cNvPr id="15" name="Rectangle 14">
              <a:extLst>
                <a:ext uri="{FF2B5EF4-FFF2-40B4-BE49-F238E27FC236}">
                  <a16:creationId xmlns:a16="http://schemas.microsoft.com/office/drawing/2014/main" id="{381E50BA-80F3-46E2-A77A-2BBB7615F4EC}"/>
                </a:ext>
              </a:extLst>
            </p:cNvPr>
            <p:cNvSpPr/>
            <p:nvPr/>
          </p:nvSpPr>
          <p:spPr>
            <a:xfrm>
              <a:off x="308767" y="1759148"/>
              <a:ext cx="274320" cy="274320"/>
            </a:xfrm>
            <a:prstGeom prst="rect">
              <a:avLst/>
            </a:prstGeom>
            <a:solidFill>
              <a:srgbClr val="0A78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535969-9348-4675-B9F0-1C3780E7109F}"/>
                </a:ext>
              </a:extLst>
            </p:cNvPr>
            <p:cNvSpPr/>
            <p:nvPr/>
          </p:nvSpPr>
          <p:spPr>
            <a:xfrm>
              <a:off x="308767" y="2132885"/>
              <a:ext cx="274320" cy="274320"/>
            </a:xfrm>
            <a:prstGeom prst="rect">
              <a:avLst/>
            </a:prstGeom>
            <a:solidFill>
              <a:srgbClr val="60EB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D48840-ED64-493A-A5F0-37421A735FF9}"/>
                </a:ext>
              </a:extLst>
            </p:cNvPr>
            <p:cNvSpPr/>
            <p:nvPr/>
          </p:nvSpPr>
          <p:spPr>
            <a:xfrm>
              <a:off x="308767" y="2506622"/>
              <a:ext cx="27432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8" name="TextBox 17">
              <a:extLst>
                <a:ext uri="{FF2B5EF4-FFF2-40B4-BE49-F238E27FC236}">
                  <a16:creationId xmlns:a16="http://schemas.microsoft.com/office/drawing/2014/main" id="{905DB72B-C4E8-4F2F-85AA-B73D668C0F00}"/>
                </a:ext>
              </a:extLst>
            </p:cNvPr>
            <p:cNvSpPr txBox="1"/>
            <p:nvPr/>
          </p:nvSpPr>
          <p:spPr>
            <a:xfrm>
              <a:off x="654905" y="1711642"/>
              <a:ext cx="1611232" cy="371960"/>
            </a:xfrm>
            <a:prstGeom prst="rect">
              <a:avLst/>
            </a:prstGeom>
            <a:noFill/>
          </p:spPr>
          <p:txBody>
            <a:bodyPr wrap="none" rtlCol="0">
              <a:spAutoFit/>
            </a:bodyPr>
            <a:lstStyle/>
            <a:p>
              <a:r>
                <a:rPr lang="en-US" sz="1400"/>
                <a:t> = COTS Parts</a:t>
              </a:r>
            </a:p>
          </p:txBody>
        </p:sp>
        <p:sp>
          <p:nvSpPr>
            <p:cNvPr id="19" name="TextBox 18">
              <a:extLst>
                <a:ext uri="{FF2B5EF4-FFF2-40B4-BE49-F238E27FC236}">
                  <a16:creationId xmlns:a16="http://schemas.microsoft.com/office/drawing/2014/main" id="{A2CB10F5-B1A8-4D67-9235-DFDCCED9E940}"/>
                </a:ext>
              </a:extLst>
            </p:cNvPr>
            <p:cNvSpPr txBox="1"/>
            <p:nvPr/>
          </p:nvSpPr>
          <p:spPr>
            <a:xfrm>
              <a:off x="654906" y="2085379"/>
              <a:ext cx="1491133" cy="371960"/>
            </a:xfrm>
            <a:prstGeom prst="rect">
              <a:avLst/>
            </a:prstGeom>
            <a:noFill/>
          </p:spPr>
          <p:txBody>
            <a:bodyPr wrap="none" rtlCol="0">
              <a:spAutoFit/>
            </a:bodyPr>
            <a:lstStyle/>
            <a:p>
              <a:r>
                <a:rPr lang="en-US" sz="1400"/>
                <a:t> = Completed</a:t>
              </a:r>
            </a:p>
          </p:txBody>
        </p:sp>
        <p:sp>
          <p:nvSpPr>
            <p:cNvPr id="20" name="TextBox 19">
              <a:extLst>
                <a:ext uri="{FF2B5EF4-FFF2-40B4-BE49-F238E27FC236}">
                  <a16:creationId xmlns:a16="http://schemas.microsoft.com/office/drawing/2014/main" id="{94F208D0-E27C-4961-888C-3E030D4C50FE}"/>
                </a:ext>
              </a:extLst>
            </p:cNvPr>
            <p:cNvSpPr txBox="1"/>
            <p:nvPr/>
          </p:nvSpPr>
          <p:spPr>
            <a:xfrm>
              <a:off x="654905" y="2454066"/>
              <a:ext cx="1550229" cy="371960"/>
            </a:xfrm>
            <a:prstGeom prst="rect">
              <a:avLst/>
            </a:prstGeom>
            <a:noFill/>
          </p:spPr>
          <p:txBody>
            <a:bodyPr wrap="none" rtlCol="0">
              <a:spAutoFit/>
            </a:bodyPr>
            <a:lstStyle/>
            <a:p>
              <a:r>
                <a:rPr lang="en-US" sz="1400"/>
                <a:t> = In Progress</a:t>
              </a:r>
            </a:p>
          </p:txBody>
        </p:sp>
        <p:sp>
          <p:nvSpPr>
            <p:cNvPr id="21" name="Rectangle: Rounded Corners 20">
              <a:extLst>
                <a:ext uri="{FF2B5EF4-FFF2-40B4-BE49-F238E27FC236}">
                  <a16:creationId xmlns:a16="http://schemas.microsoft.com/office/drawing/2014/main" id="{1A531672-94D8-49D5-BE02-2631FA940411}"/>
                </a:ext>
              </a:extLst>
            </p:cNvPr>
            <p:cNvSpPr/>
            <p:nvPr/>
          </p:nvSpPr>
          <p:spPr>
            <a:xfrm>
              <a:off x="217171" y="1234439"/>
              <a:ext cx="2156460" cy="21945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7E7754C-BDD7-42BE-BDC9-DC3D3D0AECDA}"/>
                </a:ext>
              </a:extLst>
            </p:cNvPr>
            <p:cNvSpPr txBox="1"/>
            <p:nvPr/>
          </p:nvSpPr>
          <p:spPr>
            <a:xfrm>
              <a:off x="928852" y="1279324"/>
              <a:ext cx="974517" cy="371960"/>
            </a:xfrm>
            <a:prstGeom prst="rect">
              <a:avLst/>
            </a:prstGeom>
            <a:noFill/>
          </p:spPr>
          <p:txBody>
            <a:bodyPr wrap="none" rtlCol="0">
              <a:spAutoFit/>
            </a:bodyPr>
            <a:lstStyle/>
            <a:p>
              <a:r>
                <a:rPr lang="en-US" sz="1400" b="1"/>
                <a:t>Legend</a:t>
              </a:r>
            </a:p>
          </p:txBody>
        </p:sp>
        <p:sp>
          <p:nvSpPr>
            <p:cNvPr id="23" name="Rectangle 22">
              <a:extLst>
                <a:ext uri="{FF2B5EF4-FFF2-40B4-BE49-F238E27FC236}">
                  <a16:creationId xmlns:a16="http://schemas.microsoft.com/office/drawing/2014/main" id="{AE5858A6-6046-4F73-908B-29A850B54259}"/>
                </a:ext>
              </a:extLst>
            </p:cNvPr>
            <p:cNvSpPr/>
            <p:nvPr/>
          </p:nvSpPr>
          <p:spPr>
            <a:xfrm>
              <a:off x="308767" y="2904691"/>
              <a:ext cx="27432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154989-6BFF-4B52-813A-244FF43D6C40}"/>
                </a:ext>
              </a:extLst>
            </p:cNvPr>
            <p:cNvSpPr txBox="1"/>
            <p:nvPr/>
          </p:nvSpPr>
          <p:spPr>
            <a:xfrm>
              <a:off x="654906" y="2857185"/>
              <a:ext cx="1628313" cy="371960"/>
            </a:xfrm>
            <a:prstGeom prst="rect">
              <a:avLst/>
            </a:prstGeom>
            <a:noFill/>
          </p:spPr>
          <p:txBody>
            <a:bodyPr wrap="none" rtlCol="0">
              <a:spAutoFit/>
            </a:bodyPr>
            <a:lstStyle/>
            <a:p>
              <a:r>
                <a:rPr lang="en-US" sz="1400"/>
                <a:t> = Future Work</a:t>
              </a:r>
            </a:p>
          </p:txBody>
        </p:sp>
      </p:grpSp>
      <p:grpSp>
        <p:nvGrpSpPr>
          <p:cNvPr id="59" name="Group 58">
            <a:extLst>
              <a:ext uri="{FF2B5EF4-FFF2-40B4-BE49-F238E27FC236}">
                <a16:creationId xmlns:a16="http://schemas.microsoft.com/office/drawing/2014/main" id="{3A6180BE-9FD6-4B1E-88E4-8B6C6264AA89}"/>
              </a:ext>
            </a:extLst>
          </p:cNvPr>
          <p:cNvGrpSpPr/>
          <p:nvPr/>
        </p:nvGrpSpPr>
        <p:grpSpPr>
          <a:xfrm>
            <a:off x="1305853" y="3398613"/>
            <a:ext cx="5878107" cy="3214719"/>
            <a:chOff x="713380" y="3248748"/>
            <a:chExt cx="5878107" cy="3214719"/>
          </a:xfrm>
        </p:grpSpPr>
        <p:pic>
          <p:nvPicPr>
            <p:cNvPr id="13" name="Picture 12">
              <a:extLst>
                <a:ext uri="{FF2B5EF4-FFF2-40B4-BE49-F238E27FC236}">
                  <a16:creationId xmlns:a16="http://schemas.microsoft.com/office/drawing/2014/main" id="{B8EFBD95-CE32-4447-8C80-95B664801416}"/>
                </a:ext>
              </a:extLst>
            </p:cNvPr>
            <p:cNvPicPr>
              <a:picLocks noChangeAspect="1"/>
            </p:cNvPicPr>
            <p:nvPr/>
          </p:nvPicPr>
          <p:blipFill rotWithShape="1">
            <a:blip r:embed="rId4">
              <a:extLst>
                <a:ext uri="{28A0092B-C50C-407E-A947-70E740481C1C}">
                  <a14:useLocalDpi xmlns:a14="http://schemas.microsoft.com/office/drawing/2010/main" val="0"/>
                </a:ext>
              </a:extLst>
            </a:blip>
            <a:srcRect l="24145" t="13707" r="45024" b="23781"/>
            <a:stretch/>
          </p:blipFill>
          <p:spPr>
            <a:xfrm>
              <a:off x="2428325" y="3551100"/>
              <a:ext cx="2070237" cy="2367117"/>
            </a:xfrm>
            <a:prstGeom prst="rect">
              <a:avLst/>
            </a:prstGeom>
          </p:spPr>
        </p:pic>
        <p:sp>
          <p:nvSpPr>
            <p:cNvPr id="25" name="Arrow: Down 24">
              <a:extLst>
                <a:ext uri="{FF2B5EF4-FFF2-40B4-BE49-F238E27FC236}">
                  <a16:creationId xmlns:a16="http://schemas.microsoft.com/office/drawing/2014/main" id="{631138E6-DD8F-4C13-B948-AF53D9EA44BA}"/>
                </a:ext>
              </a:extLst>
            </p:cNvPr>
            <p:cNvSpPr/>
            <p:nvPr/>
          </p:nvSpPr>
          <p:spPr>
            <a:xfrm rot="5400000">
              <a:off x="5620432" y="4224602"/>
              <a:ext cx="348297" cy="102685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00"/>
                </a:highlight>
              </a:endParaRPr>
            </a:p>
          </p:txBody>
        </p:sp>
        <p:grpSp>
          <p:nvGrpSpPr>
            <p:cNvPr id="28" name="Group 27">
              <a:extLst>
                <a:ext uri="{FF2B5EF4-FFF2-40B4-BE49-F238E27FC236}">
                  <a16:creationId xmlns:a16="http://schemas.microsoft.com/office/drawing/2014/main" id="{1A702773-36E4-4B55-B06E-F3301EE0BEFC}"/>
                </a:ext>
              </a:extLst>
            </p:cNvPr>
            <p:cNvGrpSpPr/>
            <p:nvPr/>
          </p:nvGrpSpPr>
          <p:grpSpPr>
            <a:xfrm>
              <a:off x="3909076" y="3708640"/>
              <a:ext cx="2682411" cy="629736"/>
              <a:chOff x="763245" y="3802110"/>
              <a:chExt cx="2682411" cy="629736"/>
            </a:xfrm>
          </p:grpSpPr>
          <p:sp>
            <p:nvSpPr>
              <p:cNvPr id="26" name="TextBox 25">
                <a:extLst>
                  <a:ext uri="{FF2B5EF4-FFF2-40B4-BE49-F238E27FC236}">
                    <a16:creationId xmlns:a16="http://schemas.microsoft.com/office/drawing/2014/main" id="{0159FF44-E830-435C-80D2-3D1A24582C83}"/>
                  </a:ext>
                </a:extLst>
              </p:cNvPr>
              <p:cNvSpPr txBox="1"/>
              <p:nvPr/>
            </p:nvSpPr>
            <p:spPr>
              <a:xfrm>
                <a:off x="1375420" y="3802110"/>
                <a:ext cx="2070236" cy="584775"/>
              </a:xfrm>
              <a:prstGeom prst="rect">
                <a:avLst/>
              </a:prstGeom>
              <a:solidFill>
                <a:schemeClr val="bg1"/>
              </a:solidFill>
              <a:ln>
                <a:solidFill>
                  <a:schemeClr val="tx1"/>
                </a:solidFill>
              </a:ln>
            </p:spPr>
            <p:txBody>
              <a:bodyPr wrap="square" rtlCol="0">
                <a:spAutoFit/>
              </a:bodyPr>
              <a:lstStyle/>
              <a:p>
                <a:r>
                  <a:rPr lang="en-US" sz="1600"/>
                  <a:t>1.75’’ long Steel Socket Cap Screws</a:t>
                </a:r>
              </a:p>
            </p:txBody>
          </p:sp>
          <p:cxnSp>
            <p:nvCxnSpPr>
              <p:cNvPr id="27" name="Straight Arrow Connector 26">
                <a:extLst>
                  <a:ext uri="{FF2B5EF4-FFF2-40B4-BE49-F238E27FC236}">
                    <a16:creationId xmlns:a16="http://schemas.microsoft.com/office/drawing/2014/main" id="{CD372488-59A6-48E0-907C-D15E7E36D1FF}"/>
                  </a:ext>
                </a:extLst>
              </p:cNvPr>
              <p:cNvCxnSpPr>
                <a:cxnSpLocks/>
                <a:stCxn id="26" idx="1"/>
              </p:cNvCxnSpPr>
              <p:nvPr/>
            </p:nvCxnSpPr>
            <p:spPr>
              <a:xfrm flipH="1">
                <a:off x="763245" y="4094498"/>
                <a:ext cx="612175" cy="3373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58E24A6-B902-427C-B53C-DF4730C54EC6}"/>
                </a:ext>
              </a:extLst>
            </p:cNvPr>
            <p:cNvGrpSpPr/>
            <p:nvPr/>
          </p:nvGrpSpPr>
          <p:grpSpPr>
            <a:xfrm>
              <a:off x="713380" y="3248748"/>
              <a:ext cx="2652750" cy="1617864"/>
              <a:chOff x="713380" y="3248748"/>
              <a:chExt cx="2652750" cy="1617864"/>
            </a:xfrm>
          </p:grpSpPr>
          <p:cxnSp>
            <p:nvCxnSpPr>
              <p:cNvPr id="30" name="Straight Arrow Connector 29">
                <a:extLst>
                  <a:ext uri="{FF2B5EF4-FFF2-40B4-BE49-F238E27FC236}">
                    <a16:creationId xmlns:a16="http://schemas.microsoft.com/office/drawing/2014/main" id="{55954987-30A4-4B88-8FD0-2A97E80D551D}"/>
                  </a:ext>
                </a:extLst>
              </p:cNvPr>
              <p:cNvCxnSpPr>
                <a:cxnSpLocks/>
                <a:stCxn id="35" idx="2"/>
              </p:cNvCxnSpPr>
              <p:nvPr/>
            </p:nvCxnSpPr>
            <p:spPr>
              <a:xfrm>
                <a:off x="1872752" y="3833523"/>
                <a:ext cx="1493378" cy="10330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F72972-18DF-4A5E-AE85-CD8C3A738A34}"/>
                  </a:ext>
                </a:extLst>
              </p:cNvPr>
              <p:cNvSpPr txBox="1"/>
              <p:nvPr/>
            </p:nvSpPr>
            <p:spPr>
              <a:xfrm>
                <a:off x="713380" y="3248748"/>
                <a:ext cx="2318743" cy="584775"/>
              </a:xfrm>
              <a:prstGeom prst="rect">
                <a:avLst/>
              </a:prstGeom>
              <a:solidFill>
                <a:schemeClr val="bg1"/>
              </a:solidFill>
              <a:ln>
                <a:solidFill>
                  <a:schemeClr val="tx1"/>
                </a:solidFill>
              </a:ln>
            </p:spPr>
            <p:txBody>
              <a:bodyPr wrap="square" rtlCol="0">
                <a:spAutoFit/>
              </a:bodyPr>
              <a:lstStyle/>
              <a:p>
                <a:r>
                  <a:rPr lang="en-US" sz="1600"/>
                  <a:t>1’’ long 0.125’’ diameter Alloy Steel Dowel Pin</a:t>
                </a:r>
              </a:p>
            </p:txBody>
          </p:sp>
        </p:grpSp>
        <p:sp>
          <p:nvSpPr>
            <p:cNvPr id="37" name="TextBox 36">
              <a:extLst>
                <a:ext uri="{FF2B5EF4-FFF2-40B4-BE49-F238E27FC236}">
                  <a16:creationId xmlns:a16="http://schemas.microsoft.com/office/drawing/2014/main" id="{AE685641-26A2-4F37-9E87-F3CEBFFDBB07}"/>
                </a:ext>
              </a:extLst>
            </p:cNvPr>
            <p:cNvSpPr txBox="1"/>
            <p:nvPr/>
          </p:nvSpPr>
          <p:spPr>
            <a:xfrm>
              <a:off x="4632156" y="5386249"/>
              <a:ext cx="1630392" cy="1077218"/>
            </a:xfrm>
            <a:prstGeom prst="rect">
              <a:avLst/>
            </a:prstGeom>
            <a:solidFill>
              <a:schemeClr val="bg1"/>
            </a:solidFill>
            <a:ln>
              <a:solidFill>
                <a:schemeClr val="tx1"/>
              </a:solidFill>
            </a:ln>
          </p:spPr>
          <p:txBody>
            <a:bodyPr wrap="square" rtlCol="0">
              <a:spAutoFit/>
            </a:bodyPr>
            <a:lstStyle/>
            <a:p>
              <a:r>
                <a:rPr lang="en-US" sz="1600" dirty="0"/>
                <a:t>Aluminum Bar</a:t>
              </a:r>
            </a:p>
            <a:p>
              <a:r>
                <a:rPr lang="en-US" sz="1600" b="1" dirty="0"/>
                <a:t>Hours: </a:t>
              </a:r>
              <a:r>
                <a:rPr lang="en-US" sz="1600" dirty="0"/>
                <a:t>2/10</a:t>
              </a:r>
            </a:p>
            <a:p>
              <a:r>
                <a:rPr lang="en-US" sz="1600" b="1" dirty="0"/>
                <a:t>Completion Date: </a:t>
              </a:r>
              <a:r>
                <a:rPr lang="en-US" sz="1600" dirty="0"/>
                <a:t>2/6/19 </a:t>
              </a:r>
            </a:p>
          </p:txBody>
        </p:sp>
        <p:cxnSp>
          <p:nvCxnSpPr>
            <p:cNvPr id="38" name="Straight Arrow Connector 37">
              <a:extLst>
                <a:ext uri="{FF2B5EF4-FFF2-40B4-BE49-F238E27FC236}">
                  <a16:creationId xmlns:a16="http://schemas.microsoft.com/office/drawing/2014/main" id="{AD42A492-F251-4906-A7F2-BD97B874943B}"/>
                </a:ext>
              </a:extLst>
            </p:cNvPr>
            <p:cNvCxnSpPr>
              <a:cxnSpLocks/>
            </p:cNvCxnSpPr>
            <p:nvPr/>
          </p:nvCxnSpPr>
          <p:spPr>
            <a:xfrm flipH="1" flipV="1">
              <a:off x="3614225" y="4563881"/>
              <a:ext cx="1419544" cy="709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056CE1-9578-435A-87DC-94AFA4926D33}"/>
                </a:ext>
              </a:extLst>
            </p:cNvPr>
            <p:cNvCxnSpPr>
              <a:cxnSpLocks/>
            </p:cNvCxnSpPr>
            <p:nvPr/>
          </p:nvCxnSpPr>
          <p:spPr>
            <a:xfrm flipH="1" flipV="1">
              <a:off x="3866801" y="5251703"/>
              <a:ext cx="1166967" cy="217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88C8F349-BDA8-4EA4-AF9E-54914E7E07CB}"/>
              </a:ext>
            </a:extLst>
          </p:cNvPr>
          <p:cNvSpPr/>
          <p:nvPr/>
        </p:nvSpPr>
        <p:spPr>
          <a:xfrm>
            <a:off x="7205409" y="4040896"/>
            <a:ext cx="627781" cy="15361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a:extLst>
              <a:ext uri="{FF2B5EF4-FFF2-40B4-BE49-F238E27FC236}">
                <a16:creationId xmlns:a16="http://schemas.microsoft.com/office/drawing/2014/main" id="{A4760870-5939-4C87-8520-4B861FE5FCCD}"/>
              </a:ext>
            </a:extLst>
          </p:cNvPr>
          <p:cNvSpPr txBox="1"/>
          <p:nvPr/>
        </p:nvSpPr>
        <p:spPr>
          <a:xfrm>
            <a:off x="7918686" y="5801093"/>
            <a:ext cx="3031664" cy="369332"/>
          </a:xfrm>
          <a:prstGeom prst="rect">
            <a:avLst/>
          </a:prstGeom>
          <a:solidFill>
            <a:schemeClr val="bg1"/>
          </a:solidFill>
          <a:ln>
            <a:solidFill>
              <a:schemeClr val="tx1"/>
            </a:solidFill>
          </a:ln>
        </p:spPr>
        <p:txBody>
          <a:bodyPr wrap="none" rtlCol="0">
            <a:spAutoFit/>
          </a:bodyPr>
          <a:lstStyle/>
          <a:p>
            <a:r>
              <a:rPr lang="en-US"/>
              <a:t>Wheel Assembly: 3 per side</a:t>
            </a:r>
          </a:p>
        </p:txBody>
      </p:sp>
      <p:sp>
        <p:nvSpPr>
          <p:cNvPr id="54" name="TextBox 53">
            <a:extLst>
              <a:ext uri="{FF2B5EF4-FFF2-40B4-BE49-F238E27FC236}">
                <a16:creationId xmlns:a16="http://schemas.microsoft.com/office/drawing/2014/main" id="{875392B7-59C2-4844-94AD-46B14BB7F8A9}"/>
              </a:ext>
            </a:extLst>
          </p:cNvPr>
          <p:cNvSpPr txBox="1"/>
          <p:nvPr/>
        </p:nvSpPr>
        <p:spPr>
          <a:xfrm>
            <a:off x="882334" y="1150822"/>
            <a:ext cx="4782078" cy="2031325"/>
          </a:xfrm>
          <a:prstGeom prst="rect">
            <a:avLst/>
          </a:prstGeom>
          <a:noFill/>
        </p:spPr>
        <p:txBody>
          <a:bodyPr wrap="none" rtlCol="0">
            <a:spAutoFit/>
          </a:bodyPr>
          <a:lstStyle/>
          <a:p>
            <a:r>
              <a:rPr lang="en-US" b="1"/>
              <a:t>Status:</a:t>
            </a:r>
          </a:p>
          <a:p>
            <a:pPr marL="285750" indent="-285750">
              <a:buFont typeface="Arial" panose="020B0604020202020204" pitchFamily="34" charset="0"/>
              <a:buChar char="•"/>
            </a:pPr>
            <a:r>
              <a:rPr lang="en-US"/>
              <a:t>All 12 pieces have been cut to dimensions</a:t>
            </a:r>
          </a:p>
          <a:p>
            <a:endParaRPr lang="en-US"/>
          </a:p>
          <a:p>
            <a:r>
              <a:rPr lang="en-US" b="1"/>
              <a:t>Remaining Work:</a:t>
            </a:r>
          </a:p>
          <a:p>
            <a:pPr marL="285750" indent="-285750">
              <a:buFont typeface="Arial" panose="020B0604020202020204" pitchFamily="34" charset="0"/>
              <a:buChar char="•"/>
            </a:pPr>
            <a:r>
              <a:rPr lang="en-US"/>
              <a:t>Need to mill out corner pieces</a:t>
            </a:r>
          </a:p>
          <a:p>
            <a:pPr marL="285750" indent="-285750">
              <a:buFont typeface="Arial" panose="020B0604020202020204" pitchFamily="34" charset="0"/>
              <a:buChar char="•"/>
            </a:pPr>
            <a:r>
              <a:rPr lang="en-US"/>
              <a:t>Need to drill 6 holes (pin, 4 screws, shaft)</a:t>
            </a:r>
          </a:p>
          <a:p>
            <a:pPr marL="285750" indent="-285750">
              <a:buFont typeface="Arial" panose="020B0604020202020204" pitchFamily="34" charset="0"/>
              <a:buChar char="•"/>
            </a:pPr>
            <a:r>
              <a:rPr lang="en-US"/>
              <a:t>Need to cut to divide part</a:t>
            </a:r>
          </a:p>
        </p:txBody>
      </p:sp>
      <p:grpSp>
        <p:nvGrpSpPr>
          <p:cNvPr id="55" name="Group 54">
            <a:extLst>
              <a:ext uri="{FF2B5EF4-FFF2-40B4-BE49-F238E27FC236}">
                <a16:creationId xmlns:a16="http://schemas.microsoft.com/office/drawing/2014/main" id="{53563442-07AA-4A00-B80A-1461D876368F}"/>
              </a:ext>
            </a:extLst>
          </p:cNvPr>
          <p:cNvGrpSpPr/>
          <p:nvPr/>
        </p:nvGrpSpPr>
        <p:grpSpPr>
          <a:xfrm>
            <a:off x="6175510" y="1100125"/>
            <a:ext cx="5721718" cy="2787921"/>
            <a:chOff x="6175510" y="1100125"/>
            <a:chExt cx="5721718" cy="2787921"/>
          </a:xfrm>
        </p:grpSpPr>
        <p:pic>
          <p:nvPicPr>
            <p:cNvPr id="7" name="Picture 6" descr="A picture containing cake, indoor&#10;&#10;Description automatically generated">
              <a:extLst>
                <a:ext uri="{FF2B5EF4-FFF2-40B4-BE49-F238E27FC236}">
                  <a16:creationId xmlns:a16="http://schemas.microsoft.com/office/drawing/2014/main" id="{31184760-B81F-42FC-AB6A-259B72F560FA}"/>
                </a:ext>
              </a:extLst>
            </p:cNvPr>
            <p:cNvPicPr>
              <a:picLocks noChangeAspect="1"/>
            </p:cNvPicPr>
            <p:nvPr/>
          </p:nvPicPr>
          <p:blipFill rotWithShape="1">
            <a:blip r:embed="rId5">
              <a:extLst>
                <a:ext uri="{28A0092B-C50C-407E-A947-70E740481C1C}">
                  <a14:useLocalDpi xmlns:a14="http://schemas.microsoft.com/office/drawing/2010/main" val="0"/>
                </a:ext>
              </a:extLst>
            </a:blip>
            <a:srcRect l="20689" t="38398" r="26308" b="18944"/>
            <a:stretch/>
          </p:blipFill>
          <p:spPr>
            <a:xfrm>
              <a:off x="6175510" y="1122247"/>
              <a:ext cx="5721718" cy="2765799"/>
            </a:xfrm>
            <a:prstGeom prst="rect">
              <a:avLst/>
            </a:prstGeom>
          </p:spPr>
        </p:pic>
        <p:grpSp>
          <p:nvGrpSpPr>
            <p:cNvPr id="53" name="Group 52">
              <a:extLst>
                <a:ext uri="{FF2B5EF4-FFF2-40B4-BE49-F238E27FC236}">
                  <a16:creationId xmlns:a16="http://schemas.microsoft.com/office/drawing/2014/main" id="{12E801E6-EDF7-470B-BB25-B4F4269B217C}"/>
                </a:ext>
              </a:extLst>
            </p:cNvPr>
            <p:cNvGrpSpPr/>
            <p:nvPr/>
          </p:nvGrpSpPr>
          <p:grpSpPr>
            <a:xfrm>
              <a:off x="6308008" y="1100125"/>
              <a:ext cx="5519048" cy="2723143"/>
              <a:chOff x="6308008" y="1100125"/>
              <a:chExt cx="5519048" cy="2723143"/>
            </a:xfrm>
            <a:solidFill>
              <a:srgbClr val="FFFFFF">
                <a:alpha val="69804"/>
              </a:srgbClr>
            </a:solidFill>
          </p:grpSpPr>
          <p:grpSp>
            <p:nvGrpSpPr>
              <p:cNvPr id="46" name="Group 45">
                <a:extLst>
                  <a:ext uri="{FF2B5EF4-FFF2-40B4-BE49-F238E27FC236}">
                    <a16:creationId xmlns:a16="http://schemas.microsoft.com/office/drawing/2014/main" id="{D0216743-AE56-477A-927C-1FCD19915217}"/>
                  </a:ext>
                </a:extLst>
              </p:cNvPr>
              <p:cNvGrpSpPr/>
              <p:nvPr/>
            </p:nvGrpSpPr>
            <p:grpSpPr>
              <a:xfrm>
                <a:off x="6308008" y="1100125"/>
                <a:ext cx="5519048" cy="2723143"/>
                <a:chOff x="6308008" y="1057784"/>
                <a:chExt cx="5519048" cy="2723143"/>
              </a:xfrm>
              <a:grpFill/>
            </p:grpSpPr>
            <p:sp>
              <p:nvSpPr>
                <p:cNvPr id="33" name="Rectangle 32">
                  <a:extLst>
                    <a:ext uri="{FF2B5EF4-FFF2-40B4-BE49-F238E27FC236}">
                      <a16:creationId xmlns:a16="http://schemas.microsoft.com/office/drawing/2014/main" id="{27513584-7B86-4EE2-B6C4-A8065B9108A0}"/>
                    </a:ext>
                  </a:extLst>
                </p:cNvPr>
                <p:cNvSpPr/>
                <p:nvPr/>
              </p:nvSpPr>
              <p:spPr>
                <a:xfrm>
                  <a:off x="8219927" y="1057784"/>
                  <a:ext cx="3607129" cy="1536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BBF64A-820B-45D9-A6C5-B32ECC81EC66}"/>
                    </a:ext>
                  </a:extLst>
                </p:cNvPr>
                <p:cNvSpPr/>
                <p:nvPr/>
              </p:nvSpPr>
              <p:spPr>
                <a:xfrm>
                  <a:off x="6308008" y="1057784"/>
                  <a:ext cx="1978212" cy="27231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F4AC15E-721F-4D61-B205-216F421EBF0A}"/>
                    </a:ext>
                  </a:extLst>
                </p:cNvPr>
                <p:cNvSpPr/>
                <p:nvPr/>
              </p:nvSpPr>
              <p:spPr>
                <a:xfrm>
                  <a:off x="8830481" y="2701723"/>
                  <a:ext cx="720262" cy="9699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96D907A-5910-4D53-B31E-D2D1F97C9544}"/>
                    </a:ext>
                  </a:extLst>
                </p:cNvPr>
                <p:cNvSpPr/>
                <p:nvPr/>
              </p:nvSpPr>
              <p:spPr>
                <a:xfrm>
                  <a:off x="10185080" y="2594288"/>
                  <a:ext cx="752589" cy="839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A4F8CD1-C0A7-420F-A778-A54F4DFB2F02}"/>
                    </a:ext>
                  </a:extLst>
                </p:cNvPr>
                <p:cNvSpPr/>
                <p:nvPr/>
              </p:nvSpPr>
              <p:spPr>
                <a:xfrm rot="21021335">
                  <a:off x="8239790" y="2709382"/>
                  <a:ext cx="578228" cy="526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3DFBC4B8-A592-46B0-8133-5FFD075194BF}"/>
                  </a:ext>
                </a:extLst>
              </p:cNvPr>
              <p:cNvSpPr/>
              <p:nvPr/>
            </p:nvSpPr>
            <p:spPr>
              <a:xfrm rot="21053628">
                <a:off x="9550743" y="2744256"/>
                <a:ext cx="651119" cy="181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CD4BA4D-59E3-4758-A5D6-795B7741043F}"/>
                </a:ext>
              </a:extLst>
            </p:cNvPr>
            <p:cNvSpPr txBox="1"/>
            <p:nvPr/>
          </p:nvSpPr>
          <p:spPr>
            <a:xfrm rot="20966459">
              <a:off x="8293424" y="2415951"/>
              <a:ext cx="2685351" cy="369332"/>
            </a:xfrm>
            <a:prstGeom prst="rect">
              <a:avLst/>
            </a:prstGeom>
            <a:solidFill>
              <a:schemeClr val="bg1"/>
            </a:solidFill>
            <a:ln>
              <a:solidFill>
                <a:schemeClr val="tx1"/>
              </a:solidFill>
            </a:ln>
          </p:spPr>
          <p:txBody>
            <a:bodyPr wrap="none" rtlCol="0">
              <a:spAutoFit/>
            </a:bodyPr>
            <a:lstStyle/>
            <a:p>
              <a:r>
                <a:rPr lang="en-US"/>
                <a:t>Shaft Mounts: 6 per side</a:t>
              </a:r>
            </a:p>
          </p:txBody>
        </p:sp>
      </p:grpSp>
      <p:sp>
        <p:nvSpPr>
          <p:cNvPr id="60" name="Oval 59">
            <a:extLst>
              <a:ext uri="{FF2B5EF4-FFF2-40B4-BE49-F238E27FC236}">
                <a16:creationId xmlns:a16="http://schemas.microsoft.com/office/drawing/2014/main" id="{0F0DA979-5ED4-4F5F-B508-4918D5B94D75}"/>
              </a:ext>
            </a:extLst>
          </p:cNvPr>
          <p:cNvSpPr/>
          <p:nvPr/>
        </p:nvSpPr>
        <p:spPr>
          <a:xfrm>
            <a:off x="9376382" y="2794956"/>
            <a:ext cx="917919" cy="8488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Down 60">
            <a:extLst>
              <a:ext uri="{FF2B5EF4-FFF2-40B4-BE49-F238E27FC236}">
                <a16:creationId xmlns:a16="http://schemas.microsoft.com/office/drawing/2014/main" id="{715DF560-E7C0-42E0-9100-A79930CAF916}"/>
              </a:ext>
            </a:extLst>
          </p:cNvPr>
          <p:cNvSpPr/>
          <p:nvPr/>
        </p:nvSpPr>
        <p:spPr>
          <a:xfrm rot="3573153">
            <a:off x="8863024" y="3452058"/>
            <a:ext cx="348297" cy="102685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highlight>
                <a:srgbClr val="000000"/>
              </a:highlight>
            </a:endParaRPr>
          </a:p>
        </p:txBody>
      </p:sp>
      <p:grpSp>
        <p:nvGrpSpPr>
          <p:cNvPr id="8" name="Group 7">
            <a:extLst>
              <a:ext uri="{FF2B5EF4-FFF2-40B4-BE49-F238E27FC236}">
                <a16:creationId xmlns:a16="http://schemas.microsoft.com/office/drawing/2014/main" id="{194EA1B1-EB22-4354-9B1D-2C3EA6F18B01}"/>
              </a:ext>
            </a:extLst>
          </p:cNvPr>
          <p:cNvGrpSpPr/>
          <p:nvPr/>
        </p:nvGrpSpPr>
        <p:grpSpPr>
          <a:xfrm>
            <a:off x="2642462" y="5199204"/>
            <a:ext cx="1958721" cy="1421329"/>
            <a:chOff x="2642462" y="5199204"/>
            <a:chExt cx="1958721" cy="1421329"/>
          </a:xfrm>
        </p:grpSpPr>
        <p:cxnSp>
          <p:nvCxnSpPr>
            <p:cNvPr id="6" name="Straight Arrow Connector 5">
              <a:extLst>
                <a:ext uri="{FF2B5EF4-FFF2-40B4-BE49-F238E27FC236}">
                  <a16:creationId xmlns:a16="http://schemas.microsoft.com/office/drawing/2014/main" id="{FC0E58A3-C9D1-4FA0-BC39-087B3B2FE2C3}"/>
                </a:ext>
              </a:extLst>
            </p:cNvPr>
            <p:cNvCxnSpPr>
              <a:cxnSpLocks/>
            </p:cNvCxnSpPr>
            <p:nvPr/>
          </p:nvCxnSpPr>
          <p:spPr>
            <a:xfrm>
              <a:off x="3385226" y="6223880"/>
              <a:ext cx="121595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561E3A-E48E-47FF-B539-C566F5978466}"/>
                </a:ext>
              </a:extLst>
            </p:cNvPr>
            <p:cNvSpPr txBox="1"/>
            <p:nvPr/>
          </p:nvSpPr>
          <p:spPr>
            <a:xfrm>
              <a:off x="3680738" y="6251201"/>
              <a:ext cx="920445" cy="369332"/>
            </a:xfrm>
            <a:prstGeom prst="rect">
              <a:avLst/>
            </a:prstGeom>
            <a:noFill/>
          </p:spPr>
          <p:txBody>
            <a:bodyPr wrap="none" rtlCol="0">
              <a:spAutoFit/>
            </a:bodyPr>
            <a:lstStyle/>
            <a:p>
              <a:r>
                <a:rPr lang="en-US" altLang="zh-CN"/>
                <a:t>2.875’’ </a:t>
              </a:r>
              <a:endParaRPr lang="zh-CN" altLang="en-US"/>
            </a:p>
          </p:txBody>
        </p:sp>
        <p:cxnSp>
          <p:nvCxnSpPr>
            <p:cNvPr id="56" name="Straight Arrow Connector 55">
              <a:extLst>
                <a:ext uri="{FF2B5EF4-FFF2-40B4-BE49-F238E27FC236}">
                  <a16:creationId xmlns:a16="http://schemas.microsoft.com/office/drawing/2014/main" id="{8BA33C93-159E-439E-9EF1-C4BB6D24BF3B}"/>
                </a:ext>
              </a:extLst>
            </p:cNvPr>
            <p:cNvCxnSpPr>
              <a:cxnSpLocks/>
            </p:cNvCxnSpPr>
            <p:nvPr/>
          </p:nvCxnSpPr>
          <p:spPr>
            <a:xfrm flipV="1">
              <a:off x="3273373" y="5199596"/>
              <a:ext cx="0" cy="3774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2DEA9E3-BA4C-45DD-9759-7F086713ADE9}"/>
                </a:ext>
              </a:extLst>
            </p:cNvPr>
            <p:cNvSpPr txBox="1"/>
            <p:nvPr/>
          </p:nvSpPr>
          <p:spPr>
            <a:xfrm>
              <a:off x="2642462" y="5199204"/>
              <a:ext cx="632605" cy="369332"/>
            </a:xfrm>
            <a:prstGeom prst="rect">
              <a:avLst/>
            </a:prstGeom>
            <a:noFill/>
          </p:spPr>
          <p:txBody>
            <a:bodyPr wrap="square" rtlCol="0">
              <a:spAutoFit/>
            </a:bodyPr>
            <a:lstStyle/>
            <a:p>
              <a:r>
                <a:rPr lang="en-US" altLang="zh-CN"/>
                <a:t>0.9’’ </a:t>
              </a:r>
              <a:endParaRPr lang="zh-CN" altLang="en-US"/>
            </a:p>
          </p:txBody>
        </p:sp>
      </p:grpSp>
      <p:grpSp>
        <p:nvGrpSpPr>
          <p:cNvPr id="3" name="Group 2">
            <a:extLst>
              <a:ext uri="{FF2B5EF4-FFF2-40B4-BE49-F238E27FC236}">
                <a16:creationId xmlns:a16="http://schemas.microsoft.com/office/drawing/2014/main" id="{0F542979-77DE-4DE0-B7B8-A13DE60F383E}"/>
              </a:ext>
            </a:extLst>
          </p:cNvPr>
          <p:cNvGrpSpPr/>
          <p:nvPr/>
        </p:nvGrpSpPr>
        <p:grpSpPr>
          <a:xfrm>
            <a:off x="8083685" y="4458699"/>
            <a:ext cx="1037641" cy="1299752"/>
            <a:chOff x="8083685" y="4458699"/>
            <a:chExt cx="1037641" cy="1299752"/>
          </a:xfrm>
        </p:grpSpPr>
        <p:sp>
          <p:nvSpPr>
            <p:cNvPr id="62" name="TextBox 61">
              <a:extLst>
                <a:ext uri="{FF2B5EF4-FFF2-40B4-BE49-F238E27FC236}">
                  <a16:creationId xmlns:a16="http://schemas.microsoft.com/office/drawing/2014/main" id="{4AD3DF71-A6DC-4F89-94BD-74B1F98C46B5}"/>
                </a:ext>
              </a:extLst>
            </p:cNvPr>
            <p:cNvSpPr txBox="1"/>
            <p:nvPr/>
          </p:nvSpPr>
          <p:spPr>
            <a:xfrm>
              <a:off x="8377150" y="4458699"/>
              <a:ext cx="659219" cy="369332"/>
            </a:xfrm>
            <a:prstGeom prst="rect">
              <a:avLst/>
            </a:prstGeom>
            <a:noFill/>
          </p:spPr>
          <p:txBody>
            <a:bodyPr wrap="none" rtlCol="0">
              <a:spAutoFit/>
            </a:bodyPr>
            <a:lstStyle/>
            <a:p>
              <a:r>
                <a:rPr lang="en-US" altLang="zh-CN"/>
                <a:t>0.5’’ </a:t>
              </a:r>
              <a:endParaRPr lang="zh-CN" altLang="en-US"/>
            </a:p>
          </p:txBody>
        </p:sp>
        <p:cxnSp>
          <p:nvCxnSpPr>
            <p:cNvPr id="63" name="Straight Arrow Connector 62">
              <a:extLst>
                <a:ext uri="{FF2B5EF4-FFF2-40B4-BE49-F238E27FC236}">
                  <a16:creationId xmlns:a16="http://schemas.microsoft.com/office/drawing/2014/main" id="{C0EC2A6C-E858-482A-9E55-0058AD64F18B}"/>
                </a:ext>
              </a:extLst>
            </p:cNvPr>
            <p:cNvCxnSpPr>
              <a:cxnSpLocks/>
            </p:cNvCxnSpPr>
            <p:nvPr/>
          </p:nvCxnSpPr>
          <p:spPr>
            <a:xfrm flipV="1">
              <a:off x="8377150" y="4569359"/>
              <a:ext cx="0" cy="18870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2C51B79-7B3E-4FEF-A7F1-CAD9B6822C6D}"/>
                </a:ext>
              </a:extLst>
            </p:cNvPr>
            <p:cNvCxnSpPr>
              <a:cxnSpLocks/>
            </p:cNvCxnSpPr>
            <p:nvPr/>
          </p:nvCxnSpPr>
          <p:spPr>
            <a:xfrm>
              <a:off x="8083685" y="5628020"/>
              <a:ext cx="231139"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0D92096-DF50-4E1E-A087-AE30317B76F8}"/>
                </a:ext>
              </a:extLst>
            </p:cNvPr>
            <p:cNvSpPr txBox="1"/>
            <p:nvPr/>
          </p:nvSpPr>
          <p:spPr>
            <a:xfrm>
              <a:off x="8333866" y="5389119"/>
              <a:ext cx="787460" cy="369332"/>
            </a:xfrm>
            <a:prstGeom prst="rect">
              <a:avLst/>
            </a:prstGeom>
            <a:noFill/>
          </p:spPr>
          <p:txBody>
            <a:bodyPr wrap="none" rtlCol="0">
              <a:spAutoFit/>
            </a:bodyPr>
            <a:lstStyle/>
            <a:p>
              <a:r>
                <a:rPr lang="en-US" altLang="zh-CN"/>
                <a:t>0.75’’ </a:t>
              </a:r>
              <a:endParaRPr lang="zh-CN" altLang="en-US"/>
            </a:p>
          </p:txBody>
        </p:sp>
      </p:grpSp>
      <p:sp>
        <p:nvSpPr>
          <p:cNvPr id="5" name="Date Placeholder 4">
            <a:extLst>
              <a:ext uri="{FF2B5EF4-FFF2-40B4-BE49-F238E27FC236}">
                <a16:creationId xmlns:a16="http://schemas.microsoft.com/office/drawing/2014/main" id="{5D8802D0-56C4-44CC-8A23-D167DED2E6FF}"/>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236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46F8-7B9B-0E44-B593-62EA3445F260}"/>
              </a:ext>
            </a:extLst>
          </p:cNvPr>
          <p:cNvSpPr>
            <a:spLocks noGrp="1"/>
          </p:cNvSpPr>
          <p:nvPr>
            <p:ph type="title"/>
          </p:nvPr>
        </p:nvSpPr>
        <p:spPr/>
        <p:txBody>
          <a:bodyPr/>
          <a:lstStyle/>
          <a:p>
            <a:r>
              <a:rPr lang="en-US"/>
              <a:t>Overview and Scope</a:t>
            </a:r>
          </a:p>
        </p:txBody>
      </p:sp>
      <p:graphicFrame>
        <p:nvGraphicFramePr>
          <p:cNvPr id="6" name="Content Placeholder 5">
            <a:extLst>
              <a:ext uri="{FF2B5EF4-FFF2-40B4-BE49-F238E27FC236}">
                <a16:creationId xmlns:a16="http://schemas.microsoft.com/office/drawing/2014/main" id="{2245E338-9504-8F45-865C-D5D202DC349C}"/>
              </a:ext>
            </a:extLst>
          </p:cNvPr>
          <p:cNvGraphicFramePr>
            <a:graphicFrameLocks noGrp="1"/>
          </p:cNvGraphicFramePr>
          <p:nvPr>
            <p:ph idx="1"/>
            <p:extLst>
              <p:ext uri="{D42A27DB-BD31-4B8C-83A1-F6EECF244321}">
                <p14:modId xmlns:p14="http://schemas.microsoft.com/office/powerpoint/2010/main" val="4100609865"/>
              </p:ext>
            </p:extLst>
          </p:nvPr>
        </p:nvGraphicFramePr>
        <p:xfrm>
          <a:off x="243473" y="1273191"/>
          <a:ext cx="11607176" cy="4718849"/>
        </p:xfrm>
        <a:graphic>
          <a:graphicData uri="http://schemas.openxmlformats.org/drawingml/2006/table">
            <a:tbl>
              <a:tblPr firstRow="1" bandRow="1">
                <a:tableStyleId>{073A0DAA-6AF3-43AB-8588-CEC1D06C72B9}</a:tableStyleId>
              </a:tblPr>
              <a:tblGrid>
                <a:gridCol w="1178243">
                  <a:extLst>
                    <a:ext uri="{9D8B030D-6E8A-4147-A177-3AD203B41FA5}">
                      <a16:colId xmlns:a16="http://schemas.microsoft.com/office/drawing/2014/main" val="815849824"/>
                    </a:ext>
                  </a:extLst>
                </a:gridCol>
                <a:gridCol w="2117535">
                  <a:extLst>
                    <a:ext uri="{9D8B030D-6E8A-4147-A177-3AD203B41FA5}">
                      <a16:colId xmlns:a16="http://schemas.microsoft.com/office/drawing/2014/main" val="4160876077"/>
                    </a:ext>
                  </a:extLst>
                </a:gridCol>
                <a:gridCol w="1517304">
                  <a:extLst>
                    <a:ext uri="{9D8B030D-6E8A-4147-A177-3AD203B41FA5}">
                      <a16:colId xmlns:a16="http://schemas.microsoft.com/office/drawing/2014/main" val="996479269"/>
                    </a:ext>
                  </a:extLst>
                </a:gridCol>
                <a:gridCol w="925186">
                  <a:extLst>
                    <a:ext uri="{9D8B030D-6E8A-4147-A177-3AD203B41FA5}">
                      <a16:colId xmlns:a16="http://schemas.microsoft.com/office/drawing/2014/main" val="1905504153"/>
                    </a:ext>
                  </a:extLst>
                </a:gridCol>
                <a:gridCol w="1566648">
                  <a:extLst>
                    <a:ext uri="{9D8B030D-6E8A-4147-A177-3AD203B41FA5}">
                      <a16:colId xmlns:a16="http://schemas.microsoft.com/office/drawing/2014/main" val="3698706914"/>
                    </a:ext>
                  </a:extLst>
                </a:gridCol>
                <a:gridCol w="2151130">
                  <a:extLst>
                    <a:ext uri="{9D8B030D-6E8A-4147-A177-3AD203B41FA5}">
                      <a16:colId xmlns:a16="http://schemas.microsoft.com/office/drawing/2014/main" val="2098295853"/>
                    </a:ext>
                  </a:extLst>
                </a:gridCol>
                <a:gridCol w="2151130">
                  <a:extLst>
                    <a:ext uri="{9D8B030D-6E8A-4147-A177-3AD203B41FA5}">
                      <a16:colId xmlns:a16="http://schemas.microsoft.com/office/drawing/2014/main" val="2707007219"/>
                    </a:ext>
                  </a:extLst>
                </a:gridCol>
              </a:tblGrid>
              <a:tr h="0">
                <a:tc>
                  <a:txBody>
                    <a:bodyPr/>
                    <a:lstStyle/>
                    <a:p>
                      <a:r>
                        <a:rPr lang="en-US" sz="1400" dirty="0"/>
                        <a:t>Subsystem</a:t>
                      </a:r>
                    </a:p>
                  </a:txBody>
                  <a:tcPr/>
                </a:tc>
                <a:tc>
                  <a:txBody>
                    <a:bodyPr/>
                    <a:lstStyle/>
                    <a:p>
                      <a:r>
                        <a:rPr lang="en-US" sz="1400"/>
                        <a:t>Manufactured Parts</a:t>
                      </a:r>
                    </a:p>
                  </a:txBody>
                  <a:tcPr/>
                </a:tc>
                <a:tc>
                  <a:txBody>
                    <a:bodyPr/>
                    <a:lstStyle/>
                    <a:p>
                      <a:r>
                        <a:rPr lang="en-US" sz="1400"/>
                        <a:t>Means of Manufacturing</a:t>
                      </a:r>
                    </a:p>
                  </a:txBody>
                  <a:tcPr/>
                </a:tc>
                <a:tc>
                  <a:txBody>
                    <a:bodyPr/>
                    <a:lstStyle/>
                    <a:p>
                      <a:r>
                        <a:rPr lang="en-US" sz="1400"/>
                        <a:t>Quantity Needed</a:t>
                      </a:r>
                    </a:p>
                  </a:txBody>
                  <a:tcPr/>
                </a:tc>
                <a:tc>
                  <a:txBody>
                    <a:bodyPr/>
                    <a:lstStyle/>
                    <a:p>
                      <a:r>
                        <a:rPr lang="en-US" sz="1400"/>
                        <a:t>Quantity Completed</a:t>
                      </a:r>
                    </a:p>
                  </a:txBody>
                  <a:tcPr/>
                </a:tc>
                <a:tc>
                  <a:txBody>
                    <a:bodyPr/>
                    <a:lstStyle/>
                    <a:p>
                      <a:r>
                        <a:rPr lang="en-US" sz="1400" dirty="0"/>
                        <a:t>Expected Time</a:t>
                      </a:r>
                    </a:p>
                    <a:p>
                      <a:r>
                        <a:rPr lang="en-US" sz="1400" dirty="0"/>
                        <a:t>[completed/total hours]</a:t>
                      </a:r>
                    </a:p>
                  </a:txBody>
                  <a:tcPr/>
                </a:tc>
                <a:tc>
                  <a:txBody>
                    <a:bodyPr/>
                    <a:lstStyle/>
                    <a:p>
                      <a:r>
                        <a:rPr lang="en-US" sz="1400" dirty="0"/>
                        <a:t>Completion Date</a:t>
                      </a:r>
                    </a:p>
                  </a:txBody>
                  <a:tcPr/>
                </a:tc>
                <a:extLst>
                  <a:ext uri="{0D108BD9-81ED-4DB2-BD59-A6C34878D82A}">
                    <a16:rowId xmlns:a16="http://schemas.microsoft.com/office/drawing/2014/main" val="1441407737"/>
                  </a:ext>
                </a:extLst>
              </a:tr>
              <a:tr h="372340">
                <a:tc>
                  <a:txBody>
                    <a:bodyPr/>
                    <a:lstStyle/>
                    <a:p>
                      <a:r>
                        <a:rPr lang="en-US" sz="1200" dirty="0"/>
                        <a:t>Chassis</a:t>
                      </a:r>
                    </a:p>
                  </a:txBody>
                  <a:tcPr/>
                </a:tc>
                <a:tc>
                  <a:txBody>
                    <a:bodyPr/>
                    <a:lstStyle/>
                    <a:p>
                      <a:r>
                        <a:rPr lang="en-US" sz="1400" b="1"/>
                        <a:t>Aluminum Baseplate</a:t>
                      </a:r>
                    </a:p>
                  </a:txBody>
                  <a:tcPr/>
                </a:tc>
                <a:tc>
                  <a:txBody>
                    <a:bodyPr/>
                    <a:lstStyle/>
                    <a:p>
                      <a:r>
                        <a:rPr lang="en-US" sz="1400"/>
                        <a:t>CNC</a:t>
                      </a:r>
                    </a:p>
                  </a:txBody>
                  <a:tcPr/>
                </a:tc>
                <a:tc>
                  <a:txBody>
                    <a:bodyPr/>
                    <a:lstStyle/>
                    <a:p>
                      <a:r>
                        <a:rPr lang="en-US" sz="1400"/>
                        <a:t>1</a:t>
                      </a:r>
                    </a:p>
                  </a:txBody>
                  <a:tcPr/>
                </a:tc>
                <a:tc>
                  <a:txBody>
                    <a:bodyPr/>
                    <a:lstStyle/>
                    <a:p>
                      <a:r>
                        <a:rPr lang="en-US" sz="1400"/>
                        <a:t>0</a:t>
                      </a:r>
                    </a:p>
                  </a:txBody>
                  <a:tcPr/>
                </a:tc>
                <a:tc>
                  <a:txBody>
                    <a:bodyPr/>
                    <a:lstStyle/>
                    <a:p>
                      <a:r>
                        <a:rPr lang="en-US" sz="1400"/>
                        <a:t>0 / 4</a:t>
                      </a:r>
                    </a:p>
                  </a:txBody>
                  <a:tcPr/>
                </a:tc>
                <a:tc>
                  <a:txBody>
                    <a:bodyPr/>
                    <a:lstStyle/>
                    <a:p>
                      <a:r>
                        <a:rPr lang="en-US" sz="1400" dirty="0"/>
                        <a:t>2/14/19</a:t>
                      </a:r>
                    </a:p>
                  </a:txBody>
                  <a:tcPr/>
                </a:tc>
                <a:extLst>
                  <a:ext uri="{0D108BD9-81ED-4DB2-BD59-A6C34878D82A}">
                    <a16:rowId xmlns:a16="http://schemas.microsoft.com/office/drawing/2014/main" val="3885812152"/>
                  </a:ext>
                </a:extLst>
              </a:tr>
              <a:tr h="372340">
                <a:tc>
                  <a:txBody>
                    <a:bodyPr/>
                    <a:lstStyle/>
                    <a:p>
                      <a:r>
                        <a:rPr lang="en-US" sz="1200"/>
                        <a:t>Chassis</a:t>
                      </a:r>
                    </a:p>
                  </a:txBody>
                  <a:tcPr/>
                </a:tc>
                <a:tc>
                  <a:txBody>
                    <a:bodyPr/>
                    <a:lstStyle/>
                    <a:p>
                      <a:r>
                        <a:rPr lang="en-US" sz="1400" b="1"/>
                        <a:t>Housing</a:t>
                      </a:r>
                    </a:p>
                  </a:txBody>
                  <a:tcPr/>
                </a:tc>
                <a:tc>
                  <a:txBody>
                    <a:bodyPr/>
                    <a:lstStyle/>
                    <a:p>
                      <a:r>
                        <a:rPr lang="en-US" sz="1400"/>
                        <a:t>Laser Cut</a:t>
                      </a:r>
                    </a:p>
                  </a:txBody>
                  <a:tcPr/>
                </a:tc>
                <a:tc>
                  <a:txBody>
                    <a:bodyPr/>
                    <a:lstStyle/>
                    <a:p>
                      <a:r>
                        <a:rPr lang="en-US" sz="1400"/>
                        <a:t>1</a:t>
                      </a:r>
                    </a:p>
                  </a:txBody>
                  <a:tcPr/>
                </a:tc>
                <a:tc>
                  <a:txBody>
                    <a:bodyPr/>
                    <a:lstStyle/>
                    <a:p>
                      <a:r>
                        <a:rPr lang="en-US" sz="1400"/>
                        <a:t>1</a:t>
                      </a:r>
                    </a:p>
                  </a:txBody>
                  <a:tcPr/>
                </a:tc>
                <a:tc>
                  <a:txBody>
                    <a:bodyPr/>
                    <a:lstStyle/>
                    <a:p>
                      <a:r>
                        <a:rPr lang="en-US" sz="1400"/>
                        <a:t>2 / 2</a:t>
                      </a:r>
                    </a:p>
                  </a:txBody>
                  <a:tcPr/>
                </a:tc>
                <a:tc>
                  <a:txBody>
                    <a:bodyPr/>
                    <a:lstStyle/>
                    <a:p>
                      <a:r>
                        <a:rPr lang="en-US" sz="1400" dirty="0"/>
                        <a:t>2/1/19</a:t>
                      </a:r>
                    </a:p>
                  </a:txBody>
                  <a:tcPr/>
                </a:tc>
                <a:extLst>
                  <a:ext uri="{0D108BD9-81ED-4DB2-BD59-A6C34878D82A}">
                    <a16:rowId xmlns:a16="http://schemas.microsoft.com/office/drawing/2014/main" val="641404078"/>
                  </a:ext>
                </a:extLst>
              </a:tr>
              <a:tr h="372340">
                <a:tc>
                  <a:txBody>
                    <a:bodyPr/>
                    <a:lstStyle/>
                    <a:p>
                      <a:r>
                        <a:rPr lang="en-US" sz="1200"/>
                        <a:t>Chassis</a:t>
                      </a:r>
                    </a:p>
                  </a:txBody>
                  <a:tcPr/>
                </a:tc>
                <a:tc>
                  <a:txBody>
                    <a:bodyPr/>
                    <a:lstStyle/>
                    <a:p>
                      <a:r>
                        <a:rPr lang="en-US" sz="1400" b="1"/>
                        <a:t>80/20 Struts</a:t>
                      </a:r>
                    </a:p>
                  </a:txBody>
                  <a:tcPr/>
                </a:tc>
                <a:tc>
                  <a:txBody>
                    <a:bodyPr/>
                    <a:lstStyle/>
                    <a:p>
                      <a:r>
                        <a:rPr lang="en-US" sz="1400"/>
                        <a:t>Bandsaw/mill</a:t>
                      </a:r>
                    </a:p>
                  </a:txBody>
                  <a:tcPr/>
                </a:tc>
                <a:tc>
                  <a:txBody>
                    <a:bodyPr/>
                    <a:lstStyle/>
                    <a:p>
                      <a:r>
                        <a:rPr lang="en-US" sz="1400"/>
                        <a:t>6</a:t>
                      </a:r>
                    </a:p>
                  </a:txBody>
                  <a:tcPr/>
                </a:tc>
                <a:tc>
                  <a:txBody>
                    <a:bodyPr/>
                    <a:lstStyle/>
                    <a:p>
                      <a:r>
                        <a:rPr lang="en-US" sz="1400"/>
                        <a:t>6</a:t>
                      </a:r>
                    </a:p>
                  </a:txBody>
                  <a:tcPr/>
                </a:tc>
                <a:tc>
                  <a:txBody>
                    <a:bodyPr/>
                    <a:lstStyle/>
                    <a:p>
                      <a:r>
                        <a:rPr lang="en-US" sz="1400"/>
                        <a:t>2 / 2</a:t>
                      </a:r>
                    </a:p>
                  </a:txBody>
                  <a:tcPr/>
                </a:tc>
                <a:tc>
                  <a:txBody>
                    <a:bodyPr/>
                    <a:lstStyle/>
                    <a:p>
                      <a:r>
                        <a:rPr lang="en-US" sz="1400" dirty="0"/>
                        <a:t>1/29/19</a:t>
                      </a:r>
                    </a:p>
                  </a:txBody>
                  <a:tcPr/>
                </a:tc>
                <a:extLst>
                  <a:ext uri="{0D108BD9-81ED-4DB2-BD59-A6C34878D82A}">
                    <a16:rowId xmlns:a16="http://schemas.microsoft.com/office/drawing/2014/main" val="840097358"/>
                  </a:ext>
                </a:extLst>
              </a:tr>
              <a:tr h="372340">
                <a:tc>
                  <a:txBody>
                    <a:bodyPr/>
                    <a:lstStyle/>
                    <a:p>
                      <a:pPr lvl="0">
                        <a:buNone/>
                      </a:pPr>
                      <a:r>
                        <a:rPr lang="en-US" sz="1200"/>
                        <a:t>Drive Train</a:t>
                      </a:r>
                    </a:p>
                  </a:txBody>
                  <a:tcPr/>
                </a:tc>
                <a:tc>
                  <a:txBody>
                    <a:bodyPr/>
                    <a:lstStyle/>
                    <a:p>
                      <a:pPr lvl="0">
                        <a:buNone/>
                      </a:pPr>
                      <a:r>
                        <a:rPr lang="en-US" sz="1400" b="1"/>
                        <a:t>Rotary Shafts</a:t>
                      </a:r>
                    </a:p>
                  </a:txBody>
                  <a:tcPr/>
                </a:tc>
                <a:tc>
                  <a:txBody>
                    <a:bodyPr/>
                    <a:lstStyle/>
                    <a:p>
                      <a:pPr lvl="0">
                        <a:buNone/>
                      </a:pPr>
                      <a:r>
                        <a:rPr lang="en-US" sz="1400"/>
                        <a:t>Bandsaw/mill</a:t>
                      </a:r>
                    </a:p>
                  </a:txBody>
                  <a:tcPr/>
                </a:tc>
                <a:tc>
                  <a:txBody>
                    <a:bodyPr/>
                    <a:lstStyle/>
                    <a:p>
                      <a:pPr lvl="0">
                        <a:buNone/>
                      </a:pPr>
                      <a:r>
                        <a:rPr lang="en-US" sz="1400"/>
                        <a:t>6</a:t>
                      </a:r>
                    </a:p>
                  </a:txBody>
                  <a:tcPr/>
                </a:tc>
                <a:tc>
                  <a:txBody>
                    <a:bodyPr/>
                    <a:lstStyle/>
                    <a:p>
                      <a:pPr lvl="0">
                        <a:buNone/>
                      </a:pPr>
                      <a:r>
                        <a:rPr lang="en-US" sz="1400"/>
                        <a:t>6</a:t>
                      </a:r>
                    </a:p>
                  </a:txBody>
                  <a:tcPr/>
                </a:tc>
                <a:tc>
                  <a:txBody>
                    <a:bodyPr/>
                    <a:lstStyle/>
                    <a:p>
                      <a:pPr lvl="0">
                        <a:buNone/>
                      </a:pPr>
                      <a:r>
                        <a:rPr lang="en-US" sz="1400"/>
                        <a:t>2 / 2</a:t>
                      </a:r>
                    </a:p>
                  </a:txBody>
                  <a:tcPr/>
                </a:tc>
                <a:tc>
                  <a:txBody>
                    <a:bodyPr/>
                    <a:lstStyle/>
                    <a:p>
                      <a:pPr lvl="0">
                        <a:buNone/>
                      </a:pPr>
                      <a:r>
                        <a:rPr lang="en-US" sz="1400" dirty="0"/>
                        <a:t>2/6/19</a:t>
                      </a:r>
                    </a:p>
                  </a:txBody>
                  <a:tcPr/>
                </a:tc>
                <a:extLst>
                  <a:ext uri="{0D108BD9-81ED-4DB2-BD59-A6C34878D82A}">
                    <a16:rowId xmlns:a16="http://schemas.microsoft.com/office/drawing/2014/main" val="693719421"/>
                  </a:ext>
                </a:extLst>
              </a:tr>
              <a:tr h="372340">
                <a:tc>
                  <a:txBody>
                    <a:bodyPr/>
                    <a:lstStyle/>
                    <a:p>
                      <a:pPr lvl="0">
                        <a:buNone/>
                      </a:pPr>
                      <a:r>
                        <a:rPr lang="en-US" sz="1200"/>
                        <a:t>Drive Train</a:t>
                      </a:r>
                    </a:p>
                  </a:txBody>
                  <a:tcPr/>
                </a:tc>
                <a:tc>
                  <a:txBody>
                    <a:bodyPr/>
                    <a:lstStyle/>
                    <a:p>
                      <a:pPr lvl="0">
                        <a:buNone/>
                      </a:pPr>
                      <a:r>
                        <a:rPr lang="en-US" sz="1400" b="1"/>
                        <a:t>Shaft Mounts</a:t>
                      </a:r>
                    </a:p>
                  </a:txBody>
                  <a:tcPr/>
                </a:tc>
                <a:tc>
                  <a:txBody>
                    <a:bodyPr/>
                    <a:lstStyle/>
                    <a:p>
                      <a:pPr lvl="0">
                        <a:buNone/>
                      </a:pPr>
                      <a:r>
                        <a:rPr lang="en-US" sz="1400"/>
                        <a:t>Bandsaw/mill</a:t>
                      </a:r>
                    </a:p>
                  </a:txBody>
                  <a:tcPr/>
                </a:tc>
                <a:tc>
                  <a:txBody>
                    <a:bodyPr/>
                    <a:lstStyle/>
                    <a:p>
                      <a:pPr lvl="0">
                        <a:buNone/>
                      </a:pPr>
                      <a:r>
                        <a:rPr lang="en-US" sz="1400"/>
                        <a:t>12</a:t>
                      </a:r>
                    </a:p>
                  </a:txBody>
                  <a:tcPr/>
                </a:tc>
                <a:tc>
                  <a:txBody>
                    <a:bodyPr/>
                    <a:lstStyle/>
                    <a:p>
                      <a:pPr lvl="0">
                        <a:buNone/>
                      </a:pPr>
                      <a:r>
                        <a:rPr lang="en-US" sz="1400"/>
                        <a:t>12 complete with bandsaw,</a:t>
                      </a:r>
                    </a:p>
                    <a:p>
                      <a:pPr lvl="0">
                        <a:buNone/>
                      </a:pPr>
                      <a:r>
                        <a:rPr lang="en-US" sz="1400"/>
                        <a:t>0 complete with mill</a:t>
                      </a:r>
                    </a:p>
                  </a:txBody>
                  <a:tcPr/>
                </a:tc>
                <a:tc>
                  <a:txBody>
                    <a:bodyPr/>
                    <a:lstStyle/>
                    <a:p>
                      <a:pPr lvl="0">
                        <a:buNone/>
                      </a:pPr>
                      <a:r>
                        <a:rPr lang="en-US" sz="1400" dirty="0"/>
                        <a:t>2 / 10</a:t>
                      </a:r>
                    </a:p>
                  </a:txBody>
                  <a:tcPr/>
                </a:tc>
                <a:tc>
                  <a:txBody>
                    <a:bodyPr/>
                    <a:lstStyle/>
                    <a:p>
                      <a:pPr lvl="0">
                        <a:buNone/>
                      </a:pPr>
                      <a:r>
                        <a:rPr lang="en-US" sz="1400" dirty="0"/>
                        <a:t>2/6/19</a:t>
                      </a:r>
                    </a:p>
                  </a:txBody>
                  <a:tcPr/>
                </a:tc>
                <a:extLst>
                  <a:ext uri="{0D108BD9-81ED-4DB2-BD59-A6C34878D82A}">
                    <a16:rowId xmlns:a16="http://schemas.microsoft.com/office/drawing/2014/main" val="2651419742"/>
                  </a:ext>
                </a:extLst>
              </a:tr>
              <a:tr h="441613">
                <a:tc>
                  <a:txBody>
                    <a:bodyPr/>
                    <a:lstStyle/>
                    <a:p>
                      <a:pPr lvl="0">
                        <a:buNone/>
                      </a:pPr>
                      <a:r>
                        <a:rPr lang="en-US" sz="1200"/>
                        <a:t>Drive Train</a:t>
                      </a:r>
                    </a:p>
                  </a:txBody>
                  <a:tcPr/>
                </a:tc>
                <a:tc>
                  <a:txBody>
                    <a:bodyPr/>
                    <a:lstStyle/>
                    <a:p>
                      <a:pPr lvl="0">
                        <a:buNone/>
                      </a:pPr>
                      <a:r>
                        <a:rPr lang="en-US" sz="1400" b="1"/>
                        <a:t>Spacers</a:t>
                      </a:r>
                    </a:p>
                  </a:txBody>
                  <a:tcPr/>
                </a:tc>
                <a:tc>
                  <a:txBody>
                    <a:bodyPr/>
                    <a:lstStyle/>
                    <a:p>
                      <a:pPr lvl="0">
                        <a:buNone/>
                      </a:pPr>
                      <a:r>
                        <a:rPr lang="en-US" sz="1400"/>
                        <a:t>Lathe</a:t>
                      </a:r>
                    </a:p>
                  </a:txBody>
                  <a:tcPr/>
                </a:tc>
                <a:tc>
                  <a:txBody>
                    <a:bodyPr/>
                    <a:lstStyle/>
                    <a:p>
                      <a:pPr lvl="0">
                        <a:buNone/>
                      </a:pPr>
                      <a:r>
                        <a:rPr lang="en-US" sz="1400"/>
                        <a:t>4</a:t>
                      </a:r>
                    </a:p>
                  </a:txBody>
                  <a:tcPr/>
                </a:tc>
                <a:tc>
                  <a:txBody>
                    <a:bodyPr/>
                    <a:lstStyle/>
                    <a:p>
                      <a:pPr lvl="0">
                        <a:buNone/>
                      </a:pPr>
                      <a:r>
                        <a:rPr lang="en-US" altLang="zh-CN" sz="1400"/>
                        <a:t>0</a:t>
                      </a:r>
                    </a:p>
                  </a:txBody>
                  <a:tcPr/>
                </a:tc>
                <a:tc>
                  <a:txBody>
                    <a:bodyPr/>
                    <a:lstStyle/>
                    <a:p>
                      <a:pPr lvl="0">
                        <a:buNone/>
                      </a:pPr>
                      <a:r>
                        <a:rPr lang="en-US" altLang="zh-CN" sz="1400"/>
                        <a:t>0 / 4</a:t>
                      </a:r>
                    </a:p>
                  </a:txBody>
                  <a:tcPr/>
                </a:tc>
                <a:tc>
                  <a:txBody>
                    <a:bodyPr/>
                    <a:lstStyle/>
                    <a:p>
                      <a:pPr lvl="0">
                        <a:buNone/>
                      </a:pPr>
                      <a:r>
                        <a:rPr lang="en-US" altLang="zh-CN" sz="1400" dirty="0"/>
                        <a:t>2/6/19</a:t>
                      </a:r>
                    </a:p>
                  </a:txBody>
                  <a:tcPr/>
                </a:tc>
                <a:extLst>
                  <a:ext uri="{0D108BD9-81ED-4DB2-BD59-A6C34878D82A}">
                    <a16:rowId xmlns:a16="http://schemas.microsoft.com/office/drawing/2014/main" val="64907394"/>
                  </a:ext>
                </a:extLst>
              </a:tr>
              <a:tr h="441612">
                <a:tc>
                  <a:txBody>
                    <a:bodyPr/>
                    <a:lstStyle/>
                    <a:p>
                      <a:pPr lvl="0">
                        <a:buNone/>
                      </a:pPr>
                      <a:r>
                        <a:rPr lang="en-US" sz="1200"/>
                        <a:t>Drive Train</a:t>
                      </a:r>
                    </a:p>
                  </a:txBody>
                  <a:tcPr/>
                </a:tc>
                <a:tc>
                  <a:txBody>
                    <a:bodyPr/>
                    <a:lstStyle/>
                    <a:p>
                      <a:pPr lvl="0">
                        <a:buNone/>
                      </a:pPr>
                      <a:r>
                        <a:rPr lang="en-US" sz="1400" b="1"/>
                        <a:t>Tensioner Mount/Base</a:t>
                      </a:r>
                    </a:p>
                  </a:txBody>
                  <a:tcPr/>
                </a:tc>
                <a:tc>
                  <a:txBody>
                    <a:bodyPr/>
                    <a:lstStyle/>
                    <a:p>
                      <a:pPr lvl="0">
                        <a:buNone/>
                      </a:pPr>
                      <a:r>
                        <a:rPr lang="en-US" sz="1400"/>
                        <a:t>Mill</a:t>
                      </a:r>
                    </a:p>
                  </a:txBody>
                  <a:tcPr/>
                </a:tc>
                <a:tc>
                  <a:txBody>
                    <a:bodyPr/>
                    <a:lstStyle/>
                    <a:p>
                      <a:pPr lvl="0">
                        <a:buNone/>
                      </a:pPr>
                      <a:r>
                        <a:rPr lang="en-US" sz="1400"/>
                        <a:t>4</a:t>
                      </a:r>
                    </a:p>
                  </a:txBody>
                  <a:tcPr/>
                </a:tc>
                <a:tc>
                  <a:txBody>
                    <a:bodyPr/>
                    <a:lstStyle/>
                    <a:p>
                      <a:pPr lvl="0">
                        <a:buNone/>
                      </a:pPr>
                      <a:r>
                        <a:rPr lang="en-US" altLang="zh-CN" sz="1400"/>
                        <a:t>0</a:t>
                      </a:r>
                    </a:p>
                  </a:txBody>
                  <a:tcPr/>
                </a:tc>
                <a:tc>
                  <a:txBody>
                    <a:bodyPr/>
                    <a:lstStyle/>
                    <a:p>
                      <a:pPr lvl="0">
                        <a:buNone/>
                      </a:pPr>
                      <a:r>
                        <a:rPr lang="en-US" altLang="zh-CN" sz="1400"/>
                        <a:t>0 / 4</a:t>
                      </a:r>
                    </a:p>
                  </a:txBody>
                  <a:tcPr/>
                </a:tc>
                <a:tc>
                  <a:txBody>
                    <a:bodyPr/>
                    <a:lstStyle/>
                    <a:p>
                      <a:pPr lvl="0">
                        <a:buNone/>
                      </a:pPr>
                      <a:r>
                        <a:rPr lang="en-US" altLang="zh-CN" sz="1400" dirty="0"/>
                        <a:t>2/6/19</a:t>
                      </a:r>
                    </a:p>
                  </a:txBody>
                  <a:tcPr/>
                </a:tc>
                <a:extLst>
                  <a:ext uri="{0D108BD9-81ED-4DB2-BD59-A6C34878D82A}">
                    <a16:rowId xmlns:a16="http://schemas.microsoft.com/office/drawing/2014/main" val="400297886"/>
                  </a:ext>
                </a:extLst>
              </a:tr>
              <a:tr h="441612">
                <a:tc>
                  <a:txBody>
                    <a:bodyPr/>
                    <a:lstStyle/>
                    <a:p>
                      <a:pPr lvl="0">
                        <a:buNone/>
                      </a:pPr>
                      <a:r>
                        <a:rPr lang="en-US" sz="1200" dirty="0"/>
                        <a:t>Drive Train </a:t>
                      </a:r>
                    </a:p>
                  </a:txBody>
                  <a:tcPr/>
                </a:tc>
                <a:tc>
                  <a:txBody>
                    <a:bodyPr/>
                    <a:lstStyle/>
                    <a:p>
                      <a:pPr lvl="0">
                        <a:buNone/>
                      </a:pPr>
                      <a:r>
                        <a:rPr lang="en-US" sz="1400" b="1" dirty="0"/>
                        <a:t>Tensioner Arm </a:t>
                      </a:r>
                    </a:p>
                  </a:txBody>
                  <a:tcPr/>
                </a:tc>
                <a:tc>
                  <a:txBody>
                    <a:bodyPr/>
                    <a:lstStyle/>
                    <a:p>
                      <a:pPr lvl="0">
                        <a:buNone/>
                      </a:pPr>
                      <a:r>
                        <a:rPr lang="en-US" sz="1400" dirty="0"/>
                        <a:t>Mill</a:t>
                      </a:r>
                    </a:p>
                  </a:txBody>
                  <a:tcPr/>
                </a:tc>
                <a:tc>
                  <a:txBody>
                    <a:bodyPr/>
                    <a:lstStyle/>
                    <a:p>
                      <a:pPr lvl="0">
                        <a:buNone/>
                      </a:pPr>
                      <a:r>
                        <a:rPr lang="en-US" sz="1400" dirty="0"/>
                        <a:t>4</a:t>
                      </a:r>
                    </a:p>
                  </a:txBody>
                  <a:tcPr/>
                </a:tc>
                <a:tc>
                  <a:txBody>
                    <a:bodyPr/>
                    <a:lstStyle/>
                    <a:p>
                      <a:pPr lvl="0">
                        <a:buNone/>
                      </a:pPr>
                      <a:r>
                        <a:rPr lang="en-US" sz="1400" dirty="0"/>
                        <a:t>0</a:t>
                      </a:r>
                    </a:p>
                  </a:txBody>
                  <a:tcPr/>
                </a:tc>
                <a:tc>
                  <a:txBody>
                    <a:bodyPr/>
                    <a:lstStyle/>
                    <a:p>
                      <a:pPr lvl="0">
                        <a:buNone/>
                      </a:pPr>
                      <a:r>
                        <a:rPr lang="en-US" sz="1400" dirty="0"/>
                        <a:t>0 / 2</a:t>
                      </a:r>
                    </a:p>
                  </a:txBody>
                  <a:tcPr/>
                </a:tc>
                <a:tc>
                  <a:txBody>
                    <a:bodyPr/>
                    <a:lstStyle/>
                    <a:p>
                      <a:pPr lvl="0">
                        <a:buNone/>
                      </a:pPr>
                      <a:r>
                        <a:rPr lang="en-US" sz="1400" dirty="0"/>
                        <a:t>2/6/19</a:t>
                      </a:r>
                    </a:p>
                  </a:txBody>
                  <a:tcPr/>
                </a:tc>
                <a:extLst>
                  <a:ext uri="{0D108BD9-81ED-4DB2-BD59-A6C34878D82A}">
                    <a16:rowId xmlns:a16="http://schemas.microsoft.com/office/drawing/2014/main" val="3472754138"/>
                  </a:ext>
                </a:extLst>
              </a:tr>
              <a:tr h="441612">
                <a:tc>
                  <a:txBody>
                    <a:bodyPr/>
                    <a:lstStyle/>
                    <a:p>
                      <a:pPr lvl="0">
                        <a:buNone/>
                      </a:pPr>
                      <a:r>
                        <a:rPr lang="en-US" sz="1200" dirty="0"/>
                        <a:t>Drive Train</a:t>
                      </a:r>
                    </a:p>
                  </a:txBody>
                  <a:tcPr/>
                </a:tc>
                <a:tc>
                  <a:txBody>
                    <a:bodyPr/>
                    <a:lstStyle/>
                    <a:p>
                      <a:pPr lvl="0">
                        <a:buNone/>
                      </a:pPr>
                      <a:r>
                        <a:rPr lang="en-US" sz="1400" b="1" dirty="0"/>
                        <a:t>Drive Train</a:t>
                      </a:r>
                    </a:p>
                  </a:txBody>
                  <a:tcPr/>
                </a:tc>
                <a:tc>
                  <a:txBody>
                    <a:bodyPr/>
                    <a:lstStyle/>
                    <a:p>
                      <a:pPr lvl="0">
                        <a:buNone/>
                      </a:pPr>
                      <a:r>
                        <a:rPr lang="en-US" sz="1400" dirty="0"/>
                        <a:t>Assembly</a:t>
                      </a:r>
                    </a:p>
                  </a:txBody>
                  <a:tcPr/>
                </a:tc>
                <a:tc>
                  <a:txBody>
                    <a:bodyPr/>
                    <a:lstStyle/>
                    <a:p>
                      <a:pPr lvl="0">
                        <a:buNone/>
                      </a:pPr>
                      <a:r>
                        <a:rPr lang="en-US" sz="1400" dirty="0"/>
                        <a:t>2</a:t>
                      </a:r>
                    </a:p>
                  </a:txBody>
                  <a:tcPr/>
                </a:tc>
                <a:tc>
                  <a:txBody>
                    <a:bodyPr/>
                    <a:lstStyle/>
                    <a:p>
                      <a:pPr lvl="0">
                        <a:buNone/>
                      </a:pPr>
                      <a:r>
                        <a:rPr lang="en-US" sz="1400" dirty="0"/>
                        <a:t>0</a:t>
                      </a:r>
                    </a:p>
                  </a:txBody>
                  <a:tcPr/>
                </a:tc>
                <a:tc>
                  <a:txBody>
                    <a:bodyPr/>
                    <a:lstStyle/>
                    <a:p>
                      <a:pPr lvl="0">
                        <a:buNone/>
                      </a:pPr>
                      <a:r>
                        <a:rPr lang="en-US" sz="1400"/>
                        <a:t>0 / 5</a:t>
                      </a:r>
                    </a:p>
                  </a:txBody>
                  <a:tcPr/>
                </a:tc>
                <a:tc>
                  <a:txBody>
                    <a:bodyPr/>
                    <a:lstStyle/>
                    <a:p>
                      <a:pPr lvl="0">
                        <a:buNone/>
                      </a:pPr>
                      <a:r>
                        <a:rPr lang="en-US" sz="1400" dirty="0"/>
                        <a:t>2/24/19</a:t>
                      </a:r>
                    </a:p>
                  </a:txBody>
                  <a:tcPr/>
                </a:tc>
                <a:extLst>
                  <a:ext uri="{0D108BD9-81ED-4DB2-BD59-A6C34878D82A}">
                    <a16:rowId xmlns:a16="http://schemas.microsoft.com/office/drawing/2014/main" val="438988589"/>
                  </a:ext>
                </a:extLst>
              </a:tr>
            </a:tbl>
          </a:graphicData>
        </a:graphic>
      </p:graphicFrame>
      <p:sp>
        <p:nvSpPr>
          <p:cNvPr id="4" name="Slide Number Placeholder 3">
            <a:extLst>
              <a:ext uri="{FF2B5EF4-FFF2-40B4-BE49-F238E27FC236}">
                <a16:creationId xmlns:a16="http://schemas.microsoft.com/office/drawing/2014/main" id="{2E45FDFF-F06A-6F48-ABBE-6C05EE8643CD}"/>
              </a:ext>
            </a:extLst>
          </p:cNvPr>
          <p:cNvSpPr>
            <a:spLocks noGrp="1"/>
          </p:cNvSpPr>
          <p:nvPr>
            <p:ph type="sldNum" sz="quarter" idx="12"/>
          </p:nvPr>
        </p:nvSpPr>
        <p:spPr/>
        <p:txBody>
          <a:bodyPr/>
          <a:lstStyle/>
          <a:p>
            <a:fld id="{13C20B66-9CB3-4B57-BCF5-80EC90ADA063}" type="slidenum">
              <a:rPr lang="en-US" smtClean="0"/>
              <a:t>24</a:t>
            </a:fld>
            <a:endParaRPr lang="en-US"/>
          </a:p>
        </p:txBody>
      </p:sp>
      <p:sp>
        <p:nvSpPr>
          <p:cNvPr id="3" name="TextBox 2">
            <a:extLst>
              <a:ext uri="{FF2B5EF4-FFF2-40B4-BE49-F238E27FC236}">
                <a16:creationId xmlns:a16="http://schemas.microsoft.com/office/drawing/2014/main" id="{F84D5F0C-C114-404D-B151-98AE901D4912}"/>
              </a:ext>
            </a:extLst>
          </p:cNvPr>
          <p:cNvSpPr txBox="1"/>
          <p:nvPr/>
        </p:nvSpPr>
        <p:spPr>
          <a:xfrm>
            <a:off x="3167944" y="6329873"/>
            <a:ext cx="5917069" cy="369332"/>
          </a:xfrm>
          <a:prstGeom prst="rect">
            <a:avLst/>
          </a:prstGeom>
          <a:noFill/>
        </p:spPr>
        <p:txBody>
          <a:bodyPr wrap="none" rtlCol="0" anchor="t">
            <a:spAutoFit/>
          </a:bodyPr>
          <a:lstStyle/>
          <a:p>
            <a:r>
              <a:rPr lang="en-US" dirty="0"/>
              <a:t>Remaining Hours for Drive Train + Chassis = </a:t>
            </a:r>
            <a:r>
              <a:rPr lang="en-US" b="1"/>
              <a:t>27</a:t>
            </a:r>
            <a:r>
              <a:rPr lang="en-US" b="1" dirty="0"/>
              <a:t> hours</a:t>
            </a:r>
          </a:p>
        </p:txBody>
      </p:sp>
      <p:sp>
        <p:nvSpPr>
          <p:cNvPr id="5" name="Date Placeholder 4">
            <a:extLst>
              <a:ext uri="{FF2B5EF4-FFF2-40B4-BE49-F238E27FC236}">
                <a16:creationId xmlns:a16="http://schemas.microsoft.com/office/drawing/2014/main" id="{2712149D-3B1B-4644-979D-304EFC1C585B}"/>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204462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circuit board&#10;&#10;Description generated with high confidence">
            <a:extLst>
              <a:ext uri="{FF2B5EF4-FFF2-40B4-BE49-F238E27FC236}">
                <a16:creationId xmlns:a16="http://schemas.microsoft.com/office/drawing/2014/main" id="{DC25299E-5637-44A7-A84D-F12825A988A6}"/>
              </a:ext>
            </a:extLst>
          </p:cNvPr>
          <p:cNvPicPr>
            <a:picLocks noGrp="1" noChangeAspect="1"/>
          </p:cNvPicPr>
          <p:nvPr>
            <p:ph idx="1"/>
          </p:nvPr>
        </p:nvPicPr>
        <p:blipFill>
          <a:blip r:embed="rId3"/>
          <a:stretch>
            <a:fillRect/>
          </a:stretch>
        </p:blipFill>
        <p:spPr>
          <a:xfrm>
            <a:off x="170892" y="895349"/>
            <a:ext cx="8477482" cy="5906915"/>
          </a:xfrm>
          <a:prstGeom prst="rect">
            <a:avLst/>
          </a:prstGeom>
        </p:spPr>
      </p:pic>
      <p:sp>
        <p:nvSpPr>
          <p:cNvPr id="2" name="Title 1">
            <a:extLst>
              <a:ext uri="{FF2B5EF4-FFF2-40B4-BE49-F238E27FC236}">
                <a16:creationId xmlns:a16="http://schemas.microsoft.com/office/drawing/2014/main" id="{C940325D-DF41-4CDE-9F9E-D84C482FB3A1}"/>
              </a:ext>
            </a:extLst>
          </p:cNvPr>
          <p:cNvSpPr>
            <a:spLocks noGrp="1"/>
          </p:cNvSpPr>
          <p:nvPr>
            <p:ph type="title"/>
          </p:nvPr>
        </p:nvSpPr>
        <p:spPr>
          <a:xfrm>
            <a:off x="451821" y="-45090"/>
            <a:ext cx="10058400" cy="775280"/>
          </a:xfrm>
        </p:spPr>
        <p:txBody>
          <a:bodyPr/>
          <a:lstStyle/>
          <a:p>
            <a:r>
              <a:rPr lang="en-US"/>
              <a:t>Mobility Electronics</a:t>
            </a:r>
          </a:p>
        </p:txBody>
      </p:sp>
      <p:sp>
        <p:nvSpPr>
          <p:cNvPr id="4" name="Slide Number Placeholder 3">
            <a:extLst>
              <a:ext uri="{FF2B5EF4-FFF2-40B4-BE49-F238E27FC236}">
                <a16:creationId xmlns:a16="http://schemas.microsoft.com/office/drawing/2014/main" id="{01FDDE52-345D-459F-AFF2-8975B09CCAAD}"/>
              </a:ext>
            </a:extLst>
          </p:cNvPr>
          <p:cNvSpPr>
            <a:spLocks noGrp="1"/>
          </p:cNvSpPr>
          <p:nvPr>
            <p:ph type="sldNum" sz="quarter" idx="12"/>
          </p:nvPr>
        </p:nvSpPr>
        <p:spPr/>
        <p:txBody>
          <a:bodyPr/>
          <a:lstStyle/>
          <a:p>
            <a:fld id="{13C20B66-9CB3-4B57-BCF5-80EC90ADA063}" type="slidenum">
              <a:rPr lang="en-US" smtClean="0"/>
              <a:t>25</a:t>
            </a:fld>
            <a:endParaRPr lang="en-US"/>
          </a:p>
        </p:txBody>
      </p:sp>
      <p:sp>
        <p:nvSpPr>
          <p:cNvPr id="11" name="TextBox 10">
            <a:extLst>
              <a:ext uri="{FF2B5EF4-FFF2-40B4-BE49-F238E27FC236}">
                <a16:creationId xmlns:a16="http://schemas.microsoft.com/office/drawing/2014/main" id="{BC23CBB5-BE6A-42D8-97C4-8D913C63E835}"/>
              </a:ext>
            </a:extLst>
          </p:cNvPr>
          <p:cNvSpPr txBox="1"/>
          <p:nvPr/>
        </p:nvSpPr>
        <p:spPr>
          <a:xfrm>
            <a:off x="9017933" y="1039345"/>
            <a:ext cx="3003175" cy="39703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The Mobility System Runs through the DUE</a:t>
            </a:r>
          </a:p>
          <a:p>
            <a:pPr marL="285750" indent="-285750">
              <a:buFont typeface="Arial"/>
              <a:buChar char="•"/>
            </a:pPr>
            <a:r>
              <a:rPr lang="en-US" b="1" dirty="0">
                <a:cs typeface="Arial"/>
              </a:rPr>
              <a:t>15.2V Battery </a:t>
            </a:r>
            <a:r>
              <a:rPr lang="en-US" dirty="0">
                <a:cs typeface="Arial"/>
              </a:rPr>
              <a:t>utilized to power the </a:t>
            </a:r>
            <a:r>
              <a:rPr lang="en-US" b="1" dirty="0">
                <a:cs typeface="Arial"/>
              </a:rPr>
              <a:t>motors</a:t>
            </a:r>
            <a:r>
              <a:rPr lang="en-US" dirty="0">
                <a:cs typeface="Arial"/>
              </a:rPr>
              <a:t> and the </a:t>
            </a:r>
            <a:r>
              <a:rPr lang="en-US" b="1" dirty="0">
                <a:cs typeface="Arial"/>
              </a:rPr>
              <a:t>linear actuator </a:t>
            </a:r>
            <a:r>
              <a:rPr lang="en-US" dirty="0">
                <a:cs typeface="Arial"/>
              </a:rPr>
              <a:t>(requires a 24 V step-up regulator)</a:t>
            </a:r>
          </a:p>
          <a:p>
            <a:pPr marL="285750" indent="-285750">
              <a:buFont typeface="Arial"/>
              <a:buChar char="•"/>
            </a:pPr>
            <a:r>
              <a:rPr lang="en-US" dirty="0">
                <a:cs typeface="Arial"/>
              </a:rPr>
              <a:t>11 digital pins and 6 analog pins</a:t>
            </a:r>
          </a:p>
          <a:p>
            <a:pPr marL="285750" indent="-285750">
              <a:buFont typeface="Arial"/>
              <a:buChar char="•"/>
            </a:pPr>
            <a:r>
              <a:rPr lang="en-US" b="1" dirty="0">
                <a:cs typeface="Arial"/>
              </a:rPr>
              <a:t>This is one example of the electrical schematic. There are more in the backup slides. </a:t>
            </a:r>
            <a:endParaRPr lang="en-US" dirty="0">
              <a:cs typeface="Arial"/>
            </a:endParaRPr>
          </a:p>
        </p:txBody>
      </p:sp>
      <p:sp>
        <p:nvSpPr>
          <p:cNvPr id="12" name="TextBox 11">
            <a:extLst>
              <a:ext uri="{FF2B5EF4-FFF2-40B4-BE49-F238E27FC236}">
                <a16:creationId xmlns:a16="http://schemas.microsoft.com/office/drawing/2014/main" id="{6B1D56F1-8BBF-4429-B0DF-9A07DC9A5EE9}"/>
              </a:ext>
            </a:extLst>
          </p:cNvPr>
          <p:cNvSpPr txBox="1"/>
          <p:nvPr/>
        </p:nvSpPr>
        <p:spPr>
          <a:xfrm>
            <a:off x="6897083" y="1109435"/>
            <a:ext cx="1290714" cy="156966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0000"/>
                </a:solidFill>
                <a:cs typeface="Arial"/>
              </a:rPr>
              <a:t>Power</a:t>
            </a:r>
          </a:p>
          <a:p>
            <a:pPr algn="l"/>
            <a:r>
              <a:rPr lang="en-US" sz="2400" b="1">
                <a:solidFill>
                  <a:srgbClr val="00B050"/>
                </a:solidFill>
                <a:cs typeface="Arial"/>
              </a:rPr>
              <a:t>Ground</a:t>
            </a:r>
          </a:p>
          <a:p>
            <a:r>
              <a:rPr lang="en-US" sz="2400" b="1">
                <a:solidFill>
                  <a:srgbClr val="7030A0"/>
                </a:solidFill>
                <a:cs typeface="Arial"/>
              </a:rPr>
              <a:t>PWM</a:t>
            </a:r>
          </a:p>
          <a:p>
            <a:r>
              <a:rPr lang="en-US" sz="2400" b="1">
                <a:solidFill>
                  <a:srgbClr val="0070C0"/>
                </a:solidFill>
                <a:cs typeface="Arial"/>
              </a:rPr>
              <a:t>Digital</a:t>
            </a:r>
          </a:p>
        </p:txBody>
      </p:sp>
      <p:grpSp>
        <p:nvGrpSpPr>
          <p:cNvPr id="77" name="Group 76">
            <a:extLst>
              <a:ext uri="{FF2B5EF4-FFF2-40B4-BE49-F238E27FC236}">
                <a16:creationId xmlns:a16="http://schemas.microsoft.com/office/drawing/2014/main" id="{EE0BC8B8-7E7F-4DDF-A7C1-A494465770FA}"/>
              </a:ext>
            </a:extLst>
          </p:cNvPr>
          <p:cNvGrpSpPr/>
          <p:nvPr/>
        </p:nvGrpSpPr>
        <p:grpSpPr>
          <a:xfrm>
            <a:off x="1382232" y="1105785"/>
            <a:ext cx="2562445" cy="1765006"/>
            <a:chOff x="1382232" y="1105785"/>
            <a:chExt cx="2562445" cy="1765006"/>
          </a:xfrm>
          <a:solidFill>
            <a:schemeClr val="bg1">
              <a:alpha val="30196"/>
            </a:schemeClr>
          </a:solidFill>
        </p:grpSpPr>
        <p:sp>
          <p:nvSpPr>
            <p:cNvPr id="6" name="Rectangle 5">
              <a:extLst>
                <a:ext uri="{FF2B5EF4-FFF2-40B4-BE49-F238E27FC236}">
                  <a16:creationId xmlns:a16="http://schemas.microsoft.com/office/drawing/2014/main" id="{8A8696C9-1757-416C-ADEA-78A9C11C6451}"/>
                </a:ext>
              </a:extLst>
            </p:cNvPr>
            <p:cNvSpPr/>
            <p:nvPr/>
          </p:nvSpPr>
          <p:spPr>
            <a:xfrm>
              <a:off x="1382232" y="1105785"/>
              <a:ext cx="2562445" cy="1765006"/>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8ACC0DA-42F8-44EC-A876-B2EC910BB2F2}"/>
                </a:ext>
              </a:extLst>
            </p:cNvPr>
            <p:cNvSpPr txBox="1"/>
            <p:nvPr/>
          </p:nvSpPr>
          <p:spPr>
            <a:xfrm>
              <a:off x="1788007" y="2329834"/>
              <a:ext cx="2017078" cy="338554"/>
            </a:xfrm>
            <a:prstGeom prst="rect">
              <a:avLst/>
            </a:prstGeom>
            <a:solidFill>
              <a:schemeClr val="bg1"/>
            </a:solidFill>
            <a:ln>
              <a:solidFill>
                <a:schemeClr val="tx1"/>
              </a:solidFill>
            </a:ln>
          </p:spPr>
          <p:txBody>
            <a:bodyPr wrap="square" rtlCol="0">
              <a:spAutoFit/>
            </a:bodyPr>
            <a:lstStyle/>
            <a:p>
              <a:r>
                <a:rPr lang="en-US" sz="1600" dirty="0"/>
                <a:t>Arduino DUE Shield</a:t>
              </a:r>
            </a:p>
          </p:txBody>
        </p:sp>
      </p:grpSp>
      <p:grpSp>
        <p:nvGrpSpPr>
          <p:cNvPr id="61" name="Group 60">
            <a:extLst>
              <a:ext uri="{FF2B5EF4-FFF2-40B4-BE49-F238E27FC236}">
                <a16:creationId xmlns:a16="http://schemas.microsoft.com/office/drawing/2014/main" id="{867ADE11-E4C7-45B1-B79D-64B957C9FE3E}"/>
              </a:ext>
            </a:extLst>
          </p:cNvPr>
          <p:cNvGrpSpPr/>
          <p:nvPr/>
        </p:nvGrpSpPr>
        <p:grpSpPr>
          <a:xfrm>
            <a:off x="6560288" y="3236109"/>
            <a:ext cx="1904657" cy="1558675"/>
            <a:chOff x="6560288" y="3236109"/>
            <a:chExt cx="1904657" cy="1558675"/>
          </a:xfrm>
        </p:grpSpPr>
        <p:sp>
          <p:nvSpPr>
            <p:cNvPr id="22" name="Rectangle 21">
              <a:extLst>
                <a:ext uri="{FF2B5EF4-FFF2-40B4-BE49-F238E27FC236}">
                  <a16:creationId xmlns:a16="http://schemas.microsoft.com/office/drawing/2014/main" id="{645817A6-D9E8-43B0-B8DE-41C376F85046}"/>
                </a:ext>
              </a:extLst>
            </p:cNvPr>
            <p:cNvSpPr/>
            <p:nvPr/>
          </p:nvSpPr>
          <p:spPr>
            <a:xfrm>
              <a:off x="6560288" y="4226442"/>
              <a:ext cx="717698" cy="568342"/>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5AE72B73-7459-4D29-8B48-06842D06B34F}"/>
                </a:ext>
              </a:extLst>
            </p:cNvPr>
            <p:cNvGrpSpPr/>
            <p:nvPr/>
          </p:nvGrpSpPr>
          <p:grpSpPr>
            <a:xfrm>
              <a:off x="6561508" y="3236109"/>
              <a:ext cx="1903437" cy="1003715"/>
              <a:chOff x="6561508" y="3236109"/>
              <a:chExt cx="1903437" cy="1003715"/>
            </a:xfrm>
          </p:grpSpPr>
          <p:sp>
            <p:nvSpPr>
              <p:cNvPr id="21" name="TextBox 20">
                <a:extLst>
                  <a:ext uri="{FF2B5EF4-FFF2-40B4-BE49-F238E27FC236}">
                    <a16:creationId xmlns:a16="http://schemas.microsoft.com/office/drawing/2014/main" id="{738C29C1-23D2-4B48-A4A5-E1E22B1152DD}"/>
                  </a:ext>
                </a:extLst>
              </p:cNvPr>
              <p:cNvSpPr txBox="1"/>
              <p:nvPr/>
            </p:nvSpPr>
            <p:spPr>
              <a:xfrm>
                <a:off x="6561508" y="3236109"/>
                <a:ext cx="1903437" cy="584775"/>
              </a:xfrm>
              <a:prstGeom prst="rect">
                <a:avLst/>
              </a:prstGeom>
              <a:solidFill>
                <a:schemeClr val="bg1"/>
              </a:solidFill>
              <a:ln>
                <a:solidFill>
                  <a:schemeClr val="tx1"/>
                </a:solidFill>
              </a:ln>
            </p:spPr>
            <p:txBody>
              <a:bodyPr wrap="square" rtlCol="0">
                <a:spAutoFit/>
              </a:bodyPr>
              <a:lstStyle/>
              <a:p>
                <a:r>
                  <a:rPr lang="en-US" sz="1600"/>
                  <a:t>Linear Mass Stage Motor Controller</a:t>
                </a:r>
              </a:p>
            </p:txBody>
          </p:sp>
          <p:sp>
            <p:nvSpPr>
              <p:cNvPr id="27" name="Arrow: Right 26">
                <a:extLst>
                  <a:ext uri="{FF2B5EF4-FFF2-40B4-BE49-F238E27FC236}">
                    <a16:creationId xmlns:a16="http://schemas.microsoft.com/office/drawing/2014/main" id="{9127F4E1-53C9-46CE-954F-8715DDCCBF3B}"/>
                  </a:ext>
                </a:extLst>
              </p:cNvPr>
              <p:cNvSpPr/>
              <p:nvPr/>
            </p:nvSpPr>
            <p:spPr>
              <a:xfrm rot="5400000">
                <a:off x="6738068" y="3973597"/>
                <a:ext cx="412275" cy="120179"/>
              </a:xfrm>
              <a:prstGeom prst="rightArrow">
                <a:avLst>
                  <a:gd name="adj1" fmla="val 50000"/>
                  <a:gd name="adj2" fmla="val 752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a:extLst>
              <a:ext uri="{FF2B5EF4-FFF2-40B4-BE49-F238E27FC236}">
                <a16:creationId xmlns:a16="http://schemas.microsoft.com/office/drawing/2014/main" id="{809018FC-5A3A-4FF4-B34B-D3657FC26213}"/>
              </a:ext>
            </a:extLst>
          </p:cNvPr>
          <p:cNvGrpSpPr/>
          <p:nvPr/>
        </p:nvGrpSpPr>
        <p:grpSpPr>
          <a:xfrm>
            <a:off x="5481021" y="5903913"/>
            <a:ext cx="2982704" cy="790238"/>
            <a:chOff x="5481021" y="5903913"/>
            <a:chExt cx="2982704" cy="790238"/>
          </a:xfrm>
        </p:grpSpPr>
        <p:sp>
          <p:nvSpPr>
            <p:cNvPr id="13" name="Rectangle 12">
              <a:extLst>
                <a:ext uri="{FF2B5EF4-FFF2-40B4-BE49-F238E27FC236}">
                  <a16:creationId xmlns:a16="http://schemas.microsoft.com/office/drawing/2014/main" id="{0557C0D9-C9B3-46C2-BE6E-CE295B4552D4}"/>
                </a:ext>
              </a:extLst>
            </p:cNvPr>
            <p:cNvSpPr/>
            <p:nvPr/>
          </p:nvSpPr>
          <p:spPr>
            <a:xfrm>
              <a:off x="6022755" y="5903913"/>
              <a:ext cx="487584" cy="359654"/>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60C2B89-1760-495D-9899-9B33C542BB4A}"/>
                </a:ext>
              </a:extLst>
            </p:cNvPr>
            <p:cNvSpPr txBox="1"/>
            <p:nvPr/>
          </p:nvSpPr>
          <p:spPr>
            <a:xfrm>
              <a:off x="5481021" y="6355597"/>
              <a:ext cx="2982704" cy="338554"/>
            </a:xfrm>
            <a:prstGeom prst="rect">
              <a:avLst/>
            </a:prstGeom>
            <a:solidFill>
              <a:schemeClr val="bg1"/>
            </a:solidFill>
            <a:ln>
              <a:solidFill>
                <a:schemeClr val="tx1"/>
              </a:solidFill>
            </a:ln>
          </p:spPr>
          <p:txBody>
            <a:bodyPr wrap="square" rtlCol="0">
              <a:spAutoFit/>
            </a:bodyPr>
            <a:lstStyle/>
            <a:p>
              <a:r>
                <a:rPr lang="en-US" sz="1600"/>
                <a:t>Step- up Regulator (24 </a:t>
              </a:r>
              <a:r>
                <a:rPr lang="en-US" sz="1600" err="1"/>
                <a:t>Vout</a:t>
              </a:r>
              <a:r>
                <a:rPr lang="en-US" sz="1600"/>
                <a:t>)</a:t>
              </a:r>
            </a:p>
          </p:txBody>
        </p:sp>
        <p:cxnSp>
          <p:nvCxnSpPr>
            <p:cNvPr id="40" name="Connector: Elbow 39">
              <a:extLst>
                <a:ext uri="{FF2B5EF4-FFF2-40B4-BE49-F238E27FC236}">
                  <a16:creationId xmlns:a16="http://schemas.microsoft.com/office/drawing/2014/main" id="{1FBFC6D1-CC6B-4D3F-9157-1177216E1477}"/>
                </a:ext>
              </a:extLst>
            </p:cNvPr>
            <p:cNvCxnSpPr>
              <a:cxnSpLocks/>
              <a:stCxn id="23" idx="1"/>
              <a:endCxn id="13" idx="1"/>
            </p:cNvCxnSpPr>
            <p:nvPr/>
          </p:nvCxnSpPr>
          <p:spPr>
            <a:xfrm rot="10800000" flipH="1">
              <a:off x="5481021" y="6083740"/>
              <a:ext cx="541734" cy="441134"/>
            </a:xfrm>
            <a:prstGeom prst="bentConnector3">
              <a:avLst>
                <a:gd name="adj1" fmla="val -19927"/>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C5891151-DA67-4EE2-87F5-6B7360869880}"/>
              </a:ext>
            </a:extLst>
          </p:cNvPr>
          <p:cNvGrpSpPr/>
          <p:nvPr/>
        </p:nvGrpSpPr>
        <p:grpSpPr>
          <a:xfrm>
            <a:off x="3548418" y="4462495"/>
            <a:ext cx="2062061" cy="1441418"/>
            <a:chOff x="3548418" y="4462495"/>
            <a:chExt cx="2062061" cy="1441418"/>
          </a:xfrm>
        </p:grpSpPr>
        <p:sp>
          <p:nvSpPr>
            <p:cNvPr id="7" name="Oval 6">
              <a:extLst>
                <a:ext uri="{FF2B5EF4-FFF2-40B4-BE49-F238E27FC236}">
                  <a16:creationId xmlns:a16="http://schemas.microsoft.com/office/drawing/2014/main" id="{BBFAE040-9A51-4E9D-987E-6FFA9946327C}"/>
                </a:ext>
              </a:extLst>
            </p:cNvPr>
            <p:cNvSpPr/>
            <p:nvPr/>
          </p:nvSpPr>
          <p:spPr>
            <a:xfrm>
              <a:off x="3548418" y="5394251"/>
              <a:ext cx="573206" cy="509662"/>
            </a:xfrm>
            <a:prstGeom prst="ellips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CF93D0-7DA2-46D5-B6BD-16B9E224AA81}"/>
                </a:ext>
              </a:extLst>
            </p:cNvPr>
            <p:cNvSpPr/>
            <p:nvPr/>
          </p:nvSpPr>
          <p:spPr>
            <a:xfrm>
              <a:off x="3548418" y="4462495"/>
              <a:ext cx="573206" cy="509662"/>
            </a:xfrm>
            <a:prstGeom prst="ellips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884690-2697-421C-8D88-3C6872CF4B85}"/>
                </a:ext>
              </a:extLst>
            </p:cNvPr>
            <p:cNvSpPr txBox="1"/>
            <p:nvPr/>
          </p:nvSpPr>
          <p:spPr>
            <a:xfrm>
              <a:off x="4047646" y="4912774"/>
              <a:ext cx="1562833" cy="589538"/>
            </a:xfrm>
            <a:prstGeom prst="rect">
              <a:avLst/>
            </a:prstGeom>
            <a:solidFill>
              <a:schemeClr val="bg1"/>
            </a:solidFill>
            <a:ln>
              <a:solidFill>
                <a:schemeClr val="tx1"/>
              </a:solidFill>
            </a:ln>
          </p:spPr>
          <p:txBody>
            <a:bodyPr wrap="square" rtlCol="0">
              <a:spAutoFit/>
            </a:bodyPr>
            <a:lstStyle/>
            <a:p>
              <a:r>
                <a:rPr lang="en-US" sz="1600" err="1"/>
                <a:t>AndyMark</a:t>
              </a:r>
              <a:r>
                <a:rPr lang="en-US" sz="1600"/>
                <a:t> 775 Redline Motor</a:t>
              </a:r>
            </a:p>
          </p:txBody>
        </p:sp>
        <p:cxnSp>
          <p:nvCxnSpPr>
            <p:cNvPr id="34" name="Connector: Elbow 33">
              <a:extLst>
                <a:ext uri="{FF2B5EF4-FFF2-40B4-BE49-F238E27FC236}">
                  <a16:creationId xmlns:a16="http://schemas.microsoft.com/office/drawing/2014/main" id="{19B2D10C-780C-45E1-BD1A-6DF5EB566138}"/>
                </a:ext>
              </a:extLst>
            </p:cNvPr>
            <p:cNvCxnSpPr>
              <a:cxnSpLocks/>
              <a:stCxn id="19" idx="2"/>
              <a:endCxn id="7" idx="6"/>
            </p:cNvCxnSpPr>
            <p:nvPr/>
          </p:nvCxnSpPr>
          <p:spPr>
            <a:xfrm rot="5400000">
              <a:off x="4401959" y="5221978"/>
              <a:ext cx="146770" cy="707439"/>
            </a:xfrm>
            <a:prstGeom prst="bent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44A9B438-864F-40AC-89A3-4F9F1E2E6D49}"/>
                </a:ext>
              </a:extLst>
            </p:cNvPr>
            <p:cNvCxnSpPr>
              <a:cxnSpLocks/>
              <a:stCxn id="19" idx="0"/>
              <a:endCxn id="16" idx="6"/>
            </p:cNvCxnSpPr>
            <p:nvPr/>
          </p:nvCxnSpPr>
          <p:spPr>
            <a:xfrm rot="16200000" flipV="1">
              <a:off x="4377620" y="4461330"/>
              <a:ext cx="195448" cy="707439"/>
            </a:xfrm>
            <a:prstGeom prst="bent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FEAC926-94B5-4E7F-B10F-3E6366785FAE}"/>
              </a:ext>
            </a:extLst>
          </p:cNvPr>
          <p:cNvGrpSpPr/>
          <p:nvPr/>
        </p:nvGrpSpPr>
        <p:grpSpPr>
          <a:xfrm>
            <a:off x="769088" y="3446326"/>
            <a:ext cx="2173360" cy="1947925"/>
            <a:chOff x="769088" y="3446326"/>
            <a:chExt cx="2173360" cy="1947925"/>
          </a:xfrm>
        </p:grpSpPr>
        <p:sp>
          <p:nvSpPr>
            <p:cNvPr id="10" name="Rectangle 9">
              <a:extLst>
                <a:ext uri="{FF2B5EF4-FFF2-40B4-BE49-F238E27FC236}">
                  <a16:creationId xmlns:a16="http://schemas.microsoft.com/office/drawing/2014/main" id="{EBA610D4-7ED0-4E9B-BF0B-33B1EE3E9295}"/>
                </a:ext>
              </a:extLst>
            </p:cNvPr>
            <p:cNvSpPr/>
            <p:nvPr/>
          </p:nvSpPr>
          <p:spPr>
            <a:xfrm>
              <a:off x="769088" y="4412513"/>
              <a:ext cx="1251098" cy="981738"/>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D5382A0-A780-45DA-B9C8-A09B7DFFA1F4}"/>
                </a:ext>
              </a:extLst>
            </p:cNvPr>
            <p:cNvSpPr txBox="1"/>
            <p:nvPr/>
          </p:nvSpPr>
          <p:spPr>
            <a:xfrm>
              <a:off x="1160595" y="3446326"/>
              <a:ext cx="1781853" cy="338554"/>
            </a:xfrm>
            <a:prstGeom prst="rect">
              <a:avLst/>
            </a:prstGeom>
            <a:solidFill>
              <a:schemeClr val="bg1"/>
            </a:solidFill>
            <a:ln>
              <a:solidFill>
                <a:schemeClr val="tx1"/>
              </a:solidFill>
            </a:ln>
          </p:spPr>
          <p:txBody>
            <a:bodyPr wrap="square" rtlCol="0">
              <a:spAutoFit/>
            </a:bodyPr>
            <a:lstStyle/>
            <a:p>
              <a:r>
                <a:rPr lang="en-US" sz="1600"/>
                <a:t>Motor Controller</a:t>
              </a:r>
            </a:p>
          </p:txBody>
        </p:sp>
        <p:cxnSp>
          <p:nvCxnSpPr>
            <p:cNvPr id="50" name="Connector: Elbow 49">
              <a:extLst>
                <a:ext uri="{FF2B5EF4-FFF2-40B4-BE49-F238E27FC236}">
                  <a16:creationId xmlns:a16="http://schemas.microsoft.com/office/drawing/2014/main" id="{E20CAABE-2F21-4074-A980-2CF8A346BBEF}"/>
                </a:ext>
              </a:extLst>
            </p:cNvPr>
            <p:cNvCxnSpPr>
              <a:cxnSpLocks/>
            </p:cNvCxnSpPr>
            <p:nvPr/>
          </p:nvCxnSpPr>
          <p:spPr>
            <a:xfrm rot="5400000">
              <a:off x="1641294" y="3978928"/>
              <a:ext cx="591899" cy="236930"/>
            </a:xfrm>
            <a:prstGeom prst="bentConnector3">
              <a:avLst>
                <a:gd name="adj1" fmla="val 5000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ED408B7D-EECC-40F5-92E1-BC0A0A9F0A08}"/>
              </a:ext>
            </a:extLst>
          </p:cNvPr>
          <p:cNvGrpSpPr/>
          <p:nvPr/>
        </p:nvGrpSpPr>
        <p:grpSpPr>
          <a:xfrm>
            <a:off x="323326" y="5692579"/>
            <a:ext cx="2651656" cy="903946"/>
            <a:chOff x="323326" y="5692579"/>
            <a:chExt cx="2651656" cy="903946"/>
          </a:xfrm>
        </p:grpSpPr>
        <p:sp>
          <p:nvSpPr>
            <p:cNvPr id="24" name="Rectangle 23">
              <a:extLst>
                <a:ext uri="{FF2B5EF4-FFF2-40B4-BE49-F238E27FC236}">
                  <a16:creationId xmlns:a16="http://schemas.microsoft.com/office/drawing/2014/main" id="{55E49475-F1D7-403C-91F5-44417BADD50E}"/>
                </a:ext>
              </a:extLst>
            </p:cNvPr>
            <p:cNvSpPr/>
            <p:nvPr/>
          </p:nvSpPr>
          <p:spPr>
            <a:xfrm>
              <a:off x="2176743" y="5692579"/>
              <a:ext cx="798239" cy="359654"/>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9C0BF33-1968-40AA-9498-FC9B6D8915FD}"/>
                </a:ext>
              </a:extLst>
            </p:cNvPr>
            <p:cNvSpPr txBox="1"/>
            <p:nvPr/>
          </p:nvSpPr>
          <p:spPr>
            <a:xfrm>
              <a:off x="323326" y="6257971"/>
              <a:ext cx="2473220" cy="338554"/>
            </a:xfrm>
            <a:prstGeom prst="rect">
              <a:avLst/>
            </a:prstGeom>
            <a:solidFill>
              <a:schemeClr val="bg1"/>
            </a:solidFill>
            <a:ln>
              <a:solidFill>
                <a:schemeClr val="tx1"/>
              </a:solidFill>
            </a:ln>
          </p:spPr>
          <p:txBody>
            <a:bodyPr wrap="square" rtlCol="0">
              <a:spAutoFit/>
            </a:bodyPr>
            <a:lstStyle/>
            <a:p>
              <a:r>
                <a:rPr lang="en-US" sz="1600"/>
                <a:t>LIPO 15.2 V/ 7500 MAH</a:t>
              </a:r>
            </a:p>
          </p:txBody>
        </p:sp>
        <p:cxnSp>
          <p:nvCxnSpPr>
            <p:cNvPr id="55" name="Connector: Elbow 54">
              <a:extLst>
                <a:ext uri="{FF2B5EF4-FFF2-40B4-BE49-F238E27FC236}">
                  <a16:creationId xmlns:a16="http://schemas.microsoft.com/office/drawing/2014/main" id="{CC6DEBB7-27B7-4F18-A542-83E84710FE84}"/>
                </a:ext>
              </a:extLst>
            </p:cNvPr>
            <p:cNvCxnSpPr>
              <a:cxnSpLocks/>
              <a:stCxn id="25" idx="0"/>
              <a:endCxn id="24" idx="1"/>
            </p:cNvCxnSpPr>
            <p:nvPr/>
          </p:nvCxnSpPr>
          <p:spPr>
            <a:xfrm rot="5400000" flipH="1" flipV="1">
              <a:off x="1675557" y="5756786"/>
              <a:ext cx="385565" cy="616807"/>
            </a:xfrm>
            <a:prstGeom prst="bent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5C74DF3-2D28-4E8E-89A5-8DA6AE6406AB}"/>
              </a:ext>
            </a:extLst>
          </p:cNvPr>
          <p:cNvGrpSpPr/>
          <p:nvPr/>
        </p:nvGrpSpPr>
        <p:grpSpPr>
          <a:xfrm>
            <a:off x="6022754" y="4959942"/>
            <a:ext cx="2068266" cy="804215"/>
            <a:chOff x="6022754" y="4959942"/>
            <a:chExt cx="2068266" cy="804215"/>
          </a:xfrm>
        </p:grpSpPr>
        <p:sp>
          <p:nvSpPr>
            <p:cNvPr id="14" name="Rectangle 13">
              <a:extLst>
                <a:ext uri="{FF2B5EF4-FFF2-40B4-BE49-F238E27FC236}">
                  <a16:creationId xmlns:a16="http://schemas.microsoft.com/office/drawing/2014/main" id="{75D26A82-0282-4061-8B0D-6B9011C1C4FE}"/>
                </a:ext>
              </a:extLst>
            </p:cNvPr>
            <p:cNvSpPr/>
            <p:nvPr/>
          </p:nvSpPr>
          <p:spPr>
            <a:xfrm>
              <a:off x="6022754" y="4959942"/>
              <a:ext cx="1842905" cy="443213"/>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BB8A4C-1E78-4CB2-9A63-7576E2C61303}"/>
                </a:ext>
              </a:extLst>
            </p:cNvPr>
            <p:cNvSpPr txBox="1"/>
            <p:nvPr/>
          </p:nvSpPr>
          <p:spPr>
            <a:xfrm>
              <a:off x="6073942" y="5425603"/>
              <a:ext cx="2017078" cy="338554"/>
            </a:xfrm>
            <a:prstGeom prst="rect">
              <a:avLst/>
            </a:prstGeom>
            <a:solidFill>
              <a:schemeClr val="bg1"/>
            </a:solidFill>
            <a:ln>
              <a:solidFill>
                <a:schemeClr val="tx1"/>
              </a:solidFill>
            </a:ln>
          </p:spPr>
          <p:txBody>
            <a:bodyPr wrap="square" rtlCol="0">
              <a:spAutoFit/>
            </a:bodyPr>
            <a:lstStyle/>
            <a:p>
              <a:r>
                <a:rPr lang="en-US" sz="1600"/>
                <a:t>Linear Actuator</a:t>
              </a:r>
            </a:p>
          </p:txBody>
        </p:sp>
        <p:cxnSp>
          <p:nvCxnSpPr>
            <p:cNvPr id="62" name="Connector: Elbow 61">
              <a:extLst>
                <a:ext uri="{FF2B5EF4-FFF2-40B4-BE49-F238E27FC236}">
                  <a16:creationId xmlns:a16="http://schemas.microsoft.com/office/drawing/2014/main" id="{81B4CAF2-35E9-4CE4-AE39-BD134C69B3E7}"/>
                </a:ext>
              </a:extLst>
            </p:cNvPr>
            <p:cNvCxnSpPr>
              <a:cxnSpLocks/>
              <a:stCxn id="18" idx="1"/>
              <a:endCxn id="14" idx="1"/>
            </p:cNvCxnSpPr>
            <p:nvPr/>
          </p:nvCxnSpPr>
          <p:spPr>
            <a:xfrm rot="10800000">
              <a:off x="6022754" y="5181550"/>
              <a:ext cx="51188" cy="413331"/>
            </a:xfrm>
            <a:prstGeom prst="bentConnector3">
              <a:avLst>
                <a:gd name="adj1" fmla="val 484274"/>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322B7BF6-E982-4ED6-873E-6A45F73A4C4E}"/>
              </a:ext>
            </a:extLst>
          </p:cNvPr>
          <p:cNvGrpSpPr/>
          <p:nvPr/>
        </p:nvGrpSpPr>
        <p:grpSpPr>
          <a:xfrm>
            <a:off x="3594650" y="3926272"/>
            <a:ext cx="2494527" cy="2337295"/>
            <a:chOff x="3594650" y="3926272"/>
            <a:chExt cx="2494527" cy="2337295"/>
          </a:xfrm>
        </p:grpSpPr>
        <p:sp>
          <p:nvSpPr>
            <p:cNvPr id="67" name="TextBox 66">
              <a:extLst>
                <a:ext uri="{FF2B5EF4-FFF2-40B4-BE49-F238E27FC236}">
                  <a16:creationId xmlns:a16="http://schemas.microsoft.com/office/drawing/2014/main" id="{809C44C1-3CA4-4444-86D1-3C7834FCB1A2}"/>
                </a:ext>
              </a:extLst>
            </p:cNvPr>
            <p:cNvSpPr txBox="1"/>
            <p:nvPr/>
          </p:nvSpPr>
          <p:spPr>
            <a:xfrm>
              <a:off x="4072099" y="3926272"/>
              <a:ext cx="2017078" cy="338554"/>
            </a:xfrm>
            <a:prstGeom prst="rect">
              <a:avLst/>
            </a:prstGeom>
            <a:solidFill>
              <a:schemeClr val="bg1"/>
            </a:solidFill>
            <a:ln>
              <a:solidFill>
                <a:schemeClr val="tx1"/>
              </a:solidFill>
            </a:ln>
          </p:spPr>
          <p:txBody>
            <a:bodyPr wrap="square" rtlCol="0">
              <a:spAutoFit/>
            </a:bodyPr>
            <a:lstStyle/>
            <a:p>
              <a:r>
                <a:rPr lang="en-US" sz="1600"/>
                <a:t>Redline Encoder</a:t>
              </a:r>
            </a:p>
          </p:txBody>
        </p:sp>
        <p:grpSp>
          <p:nvGrpSpPr>
            <p:cNvPr id="76" name="Group 75">
              <a:extLst>
                <a:ext uri="{FF2B5EF4-FFF2-40B4-BE49-F238E27FC236}">
                  <a16:creationId xmlns:a16="http://schemas.microsoft.com/office/drawing/2014/main" id="{5C6804D8-FC03-4785-9132-12E99293E86B}"/>
                </a:ext>
              </a:extLst>
            </p:cNvPr>
            <p:cNvGrpSpPr/>
            <p:nvPr/>
          </p:nvGrpSpPr>
          <p:grpSpPr>
            <a:xfrm>
              <a:off x="3594650" y="3926272"/>
              <a:ext cx="1485988" cy="2337295"/>
              <a:chOff x="3594650" y="3926272"/>
              <a:chExt cx="1485988" cy="2337295"/>
            </a:xfrm>
          </p:grpSpPr>
          <p:sp>
            <p:nvSpPr>
              <p:cNvPr id="32" name="Rectangle 31">
                <a:extLst>
                  <a:ext uri="{FF2B5EF4-FFF2-40B4-BE49-F238E27FC236}">
                    <a16:creationId xmlns:a16="http://schemas.microsoft.com/office/drawing/2014/main" id="{EBF44BB7-394A-4952-ACC6-AB30C1E298EA}"/>
                  </a:ext>
                </a:extLst>
              </p:cNvPr>
              <p:cNvSpPr/>
              <p:nvPr/>
            </p:nvSpPr>
            <p:spPr>
              <a:xfrm>
                <a:off x="3594650" y="5903913"/>
                <a:ext cx="407508" cy="359654"/>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406117D-B11D-434F-8347-15519E86DA44}"/>
                  </a:ext>
                </a:extLst>
              </p:cNvPr>
              <p:cNvSpPr/>
              <p:nvPr/>
            </p:nvSpPr>
            <p:spPr>
              <a:xfrm>
                <a:off x="3594650" y="4033687"/>
                <a:ext cx="407508" cy="359654"/>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Connector: Elbow 68">
                <a:extLst>
                  <a:ext uri="{FF2B5EF4-FFF2-40B4-BE49-F238E27FC236}">
                    <a16:creationId xmlns:a16="http://schemas.microsoft.com/office/drawing/2014/main" id="{D2BAA1A9-52FD-4BA1-8091-B4ACF318C9E6}"/>
                  </a:ext>
                </a:extLst>
              </p:cNvPr>
              <p:cNvCxnSpPr>
                <a:cxnSpLocks/>
                <a:stCxn id="67" idx="1"/>
                <a:endCxn id="33" idx="0"/>
              </p:cNvCxnSpPr>
              <p:nvPr/>
            </p:nvCxnSpPr>
            <p:spPr>
              <a:xfrm rot="10800000">
                <a:off x="3798405" y="4033687"/>
                <a:ext cx="273695" cy="61862"/>
              </a:xfrm>
              <a:prstGeom prst="bentConnector4">
                <a:avLst>
                  <a:gd name="adj1" fmla="val 12777"/>
                  <a:gd name="adj2" fmla="val 405267"/>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0E440D6B-07E4-4346-8AA7-152D1212572D}"/>
                  </a:ext>
                </a:extLst>
              </p:cNvPr>
              <p:cNvCxnSpPr>
                <a:cxnSpLocks/>
                <a:stCxn id="67" idx="0"/>
                <a:endCxn id="32" idx="1"/>
              </p:cNvCxnSpPr>
              <p:nvPr/>
            </p:nvCxnSpPr>
            <p:spPr>
              <a:xfrm rot="16200000" flipH="1" flipV="1">
                <a:off x="3258910" y="4262012"/>
                <a:ext cx="2157468" cy="1485988"/>
              </a:xfrm>
              <a:prstGeom prst="bentConnector4">
                <a:avLst>
                  <a:gd name="adj1" fmla="val -10596"/>
                  <a:gd name="adj2" fmla="val 11913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F748CA26-84DF-46BB-B563-65D20A282A96}"/>
              </a:ext>
            </a:extLst>
          </p:cNvPr>
          <p:cNvGrpSpPr/>
          <p:nvPr/>
        </p:nvGrpSpPr>
        <p:grpSpPr>
          <a:xfrm>
            <a:off x="9738133" y="5011033"/>
            <a:ext cx="1961615" cy="1234983"/>
            <a:chOff x="9107680" y="5033823"/>
            <a:chExt cx="1961615" cy="1234983"/>
          </a:xfrm>
        </p:grpSpPr>
        <p:sp>
          <p:nvSpPr>
            <p:cNvPr id="47" name="Rectangle 46">
              <a:extLst>
                <a:ext uri="{FF2B5EF4-FFF2-40B4-BE49-F238E27FC236}">
                  <a16:creationId xmlns:a16="http://schemas.microsoft.com/office/drawing/2014/main" id="{33F78621-F6FD-4414-9718-3E5FB123E4B5}"/>
                </a:ext>
              </a:extLst>
            </p:cNvPr>
            <p:cNvSpPr/>
            <p:nvPr/>
          </p:nvSpPr>
          <p:spPr>
            <a:xfrm>
              <a:off x="9107680" y="5079971"/>
              <a:ext cx="304809" cy="292597"/>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0D45811-6D92-433E-B58A-2FCD94CFFAE5}"/>
                </a:ext>
              </a:extLst>
            </p:cNvPr>
            <p:cNvSpPr/>
            <p:nvPr/>
          </p:nvSpPr>
          <p:spPr>
            <a:xfrm>
              <a:off x="9115637" y="5471560"/>
              <a:ext cx="304809" cy="292597"/>
            </a:xfrm>
            <a:prstGeom prst="rect">
              <a:avLst/>
            </a:prstGeom>
            <a:solidFill>
              <a:srgbClr val="FFFF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34518E1-EBC0-4ADB-9386-59459FE04C66}"/>
                </a:ext>
              </a:extLst>
            </p:cNvPr>
            <p:cNvSpPr/>
            <p:nvPr/>
          </p:nvSpPr>
          <p:spPr>
            <a:xfrm>
              <a:off x="9120403" y="5878391"/>
              <a:ext cx="304809" cy="292597"/>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B7EAD3F-511D-4800-B044-ECAC641128C0}"/>
                </a:ext>
              </a:extLst>
            </p:cNvPr>
            <p:cNvSpPr txBox="1"/>
            <p:nvPr/>
          </p:nvSpPr>
          <p:spPr>
            <a:xfrm>
              <a:off x="9412489" y="5033823"/>
              <a:ext cx="1499128" cy="369332"/>
            </a:xfrm>
            <a:prstGeom prst="rect">
              <a:avLst/>
            </a:prstGeom>
            <a:noFill/>
          </p:spPr>
          <p:txBody>
            <a:bodyPr wrap="none" rtlCol="0">
              <a:spAutoFit/>
            </a:bodyPr>
            <a:lstStyle/>
            <a:p>
              <a:r>
                <a:rPr lang="en-US" dirty="0"/>
                <a:t>= Completed</a:t>
              </a:r>
            </a:p>
          </p:txBody>
        </p:sp>
        <p:sp>
          <p:nvSpPr>
            <p:cNvPr id="52" name="TextBox 51">
              <a:extLst>
                <a:ext uri="{FF2B5EF4-FFF2-40B4-BE49-F238E27FC236}">
                  <a16:creationId xmlns:a16="http://schemas.microsoft.com/office/drawing/2014/main" id="{3A1376DC-D33B-4A86-8E9B-D4A82C5355A0}"/>
                </a:ext>
              </a:extLst>
            </p:cNvPr>
            <p:cNvSpPr txBox="1"/>
            <p:nvPr/>
          </p:nvSpPr>
          <p:spPr>
            <a:xfrm>
              <a:off x="9427042" y="5461737"/>
              <a:ext cx="1563248" cy="369332"/>
            </a:xfrm>
            <a:prstGeom prst="rect">
              <a:avLst/>
            </a:prstGeom>
            <a:noFill/>
          </p:spPr>
          <p:txBody>
            <a:bodyPr wrap="none" rtlCol="0">
              <a:spAutoFit/>
            </a:bodyPr>
            <a:lstStyle/>
            <a:p>
              <a:r>
                <a:rPr lang="en-US" dirty="0"/>
                <a:t>= In Progress</a:t>
              </a:r>
            </a:p>
          </p:txBody>
        </p:sp>
        <p:sp>
          <p:nvSpPr>
            <p:cNvPr id="53" name="TextBox 52">
              <a:extLst>
                <a:ext uri="{FF2B5EF4-FFF2-40B4-BE49-F238E27FC236}">
                  <a16:creationId xmlns:a16="http://schemas.microsoft.com/office/drawing/2014/main" id="{C015D5A5-7173-4E28-A088-E4150593B160}"/>
                </a:ext>
              </a:extLst>
            </p:cNvPr>
            <p:cNvSpPr txBox="1"/>
            <p:nvPr/>
          </p:nvSpPr>
          <p:spPr>
            <a:xfrm>
              <a:off x="9420446" y="5899474"/>
              <a:ext cx="1648849" cy="369332"/>
            </a:xfrm>
            <a:prstGeom prst="rect">
              <a:avLst/>
            </a:prstGeom>
            <a:noFill/>
          </p:spPr>
          <p:txBody>
            <a:bodyPr wrap="none" rtlCol="0">
              <a:spAutoFit/>
            </a:bodyPr>
            <a:lstStyle/>
            <a:p>
              <a:r>
                <a:rPr lang="en-US" dirty="0"/>
                <a:t>= </a:t>
              </a:r>
              <a:r>
                <a:rPr lang="en-US"/>
                <a:t>Future Work</a:t>
              </a:r>
              <a:endParaRPr lang="en-US" dirty="0"/>
            </a:p>
          </p:txBody>
        </p:sp>
      </p:grpSp>
      <p:sp>
        <p:nvSpPr>
          <p:cNvPr id="5" name="Date Placeholder 4">
            <a:extLst>
              <a:ext uri="{FF2B5EF4-FFF2-40B4-BE49-F238E27FC236}">
                <a16:creationId xmlns:a16="http://schemas.microsoft.com/office/drawing/2014/main" id="{39B1AFB0-3452-42F8-A198-BB045E24D5F6}"/>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75947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0923-EDA6-492B-9BAE-9BD13E132CA5}"/>
              </a:ext>
            </a:extLst>
          </p:cNvPr>
          <p:cNvSpPr>
            <a:spLocks noGrp="1"/>
          </p:cNvSpPr>
          <p:nvPr>
            <p:ph type="title"/>
          </p:nvPr>
        </p:nvSpPr>
        <p:spPr/>
        <p:txBody>
          <a:bodyPr>
            <a:normAutofit/>
          </a:bodyPr>
          <a:lstStyle/>
          <a:p>
            <a:r>
              <a:rPr lang="en-US" sz="6000"/>
              <a:t>Software</a:t>
            </a:r>
            <a:endParaRPr lang="en-US" sz="6600"/>
          </a:p>
        </p:txBody>
      </p:sp>
      <p:sp>
        <p:nvSpPr>
          <p:cNvPr id="3" name="Text Placeholder 2">
            <a:extLst>
              <a:ext uri="{FF2B5EF4-FFF2-40B4-BE49-F238E27FC236}">
                <a16:creationId xmlns:a16="http://schemas.microsoft.com/office/drawing/2014/main" id="{088B2A53-94C2-4300-A638-6C0C10FD9F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71BF5D-B1A6-4BA5-872F-0EA40CEA985E}"/>
              </a:ext>
            </a:extLst>
          </p:cNvPr>
          <p:cNvSpPr>
            <a:spLocks noGrp="1"/>
          </p:cNvSpPr>
          <p:nvPr>
            <p:ph type="sldNum" sz="quarter" idx="12"/>
          </p:nvPr>
        </p:nvSpPr>
        <p:spPr/>
        <p:txBody>
          <a:bodyPr/>
          <a:lstStyle/>
          <a:p>
            <a:fld id="{13C20B66-9CB3-4B57-BCF5-80EC90ADA063}" type="slidenum">
              <a:rPr lang="en-US" smtClean="0"/>
              <a:t>26</a:t>
            </a:fld>
            <a:endParaRPr lang="en-US"/>
          </a:p>
        </p:txBody>
      </p:sp>
      <p:sp>
        <p:nvSpPr>
          <p:cNvPr id="5" name="Date Placeholder 4">
            <a:extLst>
              <a:ext uri="{FF2B5EF4-FFF2-40B4-BE49-F238E27FC236}">
                <a16:creationId xmlns:a16="http://schemas.microsoft.com/office/drawing/2014/main" id="{7C7F934F-11A1-463F-BDF7-659CA66AE358}"/>
              </a:ext>
            </a:extLst>
          </p:cNvPr>
          <p:cNvSpPr>
            <a:spLocks noGrp="1"/>
          </p:cNvSpPr>
          <p:nvPr>
            <p:ph type="dt" sz="half" idx="2"/>
          </p:nvPr>
        </p:nvSpPr>
        <p:spPr>
          <a:xfrm>
            <a:off x="9550743" y="6223880"/>
            <a:ext cx="1268674" cy="211987"/>
          </a:xfrm>
        </p:spPr>
        <p:txBody>
          <a:bodyPr/>
          <a:lstStyle/>
          <a:p>
            <a:r>
              <a:rPr lang="en-US"/>
              <a:t>February 2019</a:t>
            </a:r>
          </a:p>
        </p:txBody>
      </p:sp>
    </p:spTree>
    <p:extLst>
      <p:ext uri="{BB962C8B-B14F-4D97-AF65-F5344CB8AC3E}">
        <p14:creationId xmlns:p14="http://schemas.microsoft.com/office/powerpoint/2010/main" val="246304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C15-6251-4866-909A-114A1F7BF806}"/>
              </a:ext>
            </a:extLst>
          </p:cNvPr>
          <p:cNvSpPr>
            <a:spLocks noGrp="1"/>
          </p:cNvSpPr>
          <p:nvPr>
            <p:ph type="title"/>
          </p:nvPr>
        </p:nvSpPr>
        <p:spPr/>
        <p:txBody>
          <a:bodyPr/>
          <a:lstStyle/>
          <a:p>
            <a:r>
              <a:rPr lang="en-US"/>
              <a:t>Why ROS?</a:t>
            </a:r>
          </a:p>
        </p:txBody>
      </p:sp>
      <p:sp>
        <p:nvSpPr>
          <p:cNvPr id="3" name="Content Placeholder 2">
            <a:extLst>
              <a:ext uri="{FF2B5EF4-FFF2-40B4-BE49-F238E27FC236}">
                <a16:creationId xmlns:a16="http://schemas.microsoft.com/office/drawing/2014/main" id="{2C84FC2F-F174-4225-AF0C-48DB035939BB}"/>
              </a:ext>
            </a:extLst>
          </p:cNvPr>
          <p:cNvSpPr>
            <a:spLocks noGrp="1"/>
          </p:cNvSpPr>
          <p:nvPr>
            <p:ph idx="1"/>
          </p:nvPr>
        </p:nvSpPr>
        <p:spPr>
          <a:xfrm>
            <a:off x="1097281" y="1167063"/>
            <a:ext cx="4998720" cy="4437327"/>
          </a:xfrm>
        </p:spPr>
        <p:txBody>
          <a:bodyPr>
            <a:normAutofit/>
          </a:bodyPr>
          <a:lstStyle/>
          <a:p>
            <a:pPr marL="201168" lvl="1" indent="0" algn="ctr">
              <a:buNone/>
            </a:pPr>
            <a:r>
              <a:rPr lang="en-US" b="1"/>
              <a:t>Integration Needs</a:t>
            </a:r>
          </a:p>
          <a:p>
            <a:pPr marL="384048" lvl="2" indent="0">
              <a:buClrTx/>
              <a:buNone/>
            </a:pPr>
            <a:r>
              <a:rPr lang="en-US" b="1"/>
              <a:t>Communication</a:t>
            </a:r>
          </a:p>
          <a:p>
            <a:pPr lvl="3">
              <a:buClrTx/>
              <a:buFont typeface="Arial" panose="020B0604020202020204" pitchFamily="34" charset="0"/>
              <a:buChar char="•"/>
            </a:pPr>
            <a:r>
              <a:rPr lang="en-US"/>
              <a:t>Communicating over TCP/IP protocols between different machines</a:t>
            </a:r>
          </a:p>
          <a:p>
            <a:pPr marL="384048" lvl="2" indent="0">
              <a:buClrTx/>
              <a:buNone/>
            </a:pPr>
            <a:r>
              <a:rPr lang="en-US" b="1"/>
              <a:t>Environment Sensing</a:t>
            </a:r>
          </a:p>
          <a:p>
            <a:pPr lvl="3">
              <a:buClrTx/>
              <a:buFont typeface="Arial" panose="020B0604020202020204" pitchFamily="34" charset="0"/>
              <a:buChar char="•"/>
            </a:pPr>
            <a:r>
              <a:rPr lang="en-US"/>
              <a:t>Detecting objects using LiDAR and Ultrasonic </a:t>
            </a:r>
          </a:p>
          <a:p>
            <a:pPr marL="384048" lvl="2" indent="0">
              <a:buClrTx/>
              <a:buNone/>
            </a:pPr>
            <a:r>
              <a:rPr lang="en-US" b="1"/>
              <a:t>GNC</a:t>
            </a:r>
          </a:p>
          <a:p>
            <a:pPr lvl="3">
              <a:buClrTx/>
              <a:buFont typeface="Arial" panose="020B0604020202020204" pitchFamily="34" charset="0"/>
              <a:buChar char="•"/>
            </a:pPr>
            <a:r>
              <a:rPr lang="en-US"/>
              <a:t>Remote user control, video stream, and GPS accuracy</a:t>
            </a:r>
          </a:p>
          <a:p>
            <a:pPr marL="384048" lvl="2" indent="0">
              <a:buClrTx/>
              <a:buNone/>
            </a:pPr>
            <a:r>
              <a:rPr lang="en-US" b="1"/>
              <a:t>Mobility</a:t>
            </a:r>
          </a:p>
          <a:p>
            <a:pPr lvl="3">
              <a:buClrTx/>
              <a:buFont typeface="Arial" panose="020B0604020202020204" pitchFamily="34" charset="0"/>
              <a:buChar char="•"/>
            </a:pPr>
            <a:r>
              <a:rPr lang="en-US"/>
              <a:t>Motor control, linear mass stage, and speed controller</a:t>
            </a:r>
          </a:p>
          <a:p>
            <a:pPr lvl="2"/>
            <a:endParaRPr lang="en-US"/>
          </a:p>
          <a:p>
            <a:pPr lvl="3"/>
            <a:endParaRPr lang="en-US"/>
          </a:p>
          <a:p>
            <a:pPr lvl="2"/>
            <a:endParaRPr lang="en-US"/>
          </a:p>
        </p:txBody>
      </p:sp>
      <p:sp>
        <p:nvSpPr>
          <p:cNvPr id="4" name="Slide Number Placeholder 3">
            <a:extLst>
              <a:ext uri="{FF2B5EF4-FFF2-40B4-BE49-F238E27FC236}">
                <a16:creationId xmlns:a16="http://schemas.microsoft.com/office/drawing/2014/main" id="{7F21E1B3-2A44-4FDD-BB85-B71FF5E6CC23}"/>
              </a:ext>
            </a:extLst>
          </p:cNvPr>
          <p:cNvSpPr>
            <a:spLocks noGrp="1"/>
          </p:cNvSpPr>
          <p:nvPr>
            <p:ph type="sldNum" sz="quarter" idx="12"/>
          </p:nvPr>
        </p:nvSpPr>
        <p:spPr/>
        <p:txBody>
          <a:bodyPr/>
          <a:lstStyle/>
          <a:p>
            <a:fld id="{13C20B66-9CB3-4B57-BCF5-80EC90ADA063}" type="slidenum">
              <a:rPr lang="en-US" smtClean="0"/>
              <a:t>27</a:t>
            </a:fld>
            <a:endParaRPr lang="en-US"/>
          </a:p>
        </p:txBody>
      </p:sp>
      <p:sp>
        <p:nvSpPr>
          <p:cNvPr id="8" name="Content Placeholder 2">
            <a:extLst>
              <a:ext uri="{FF2B5EF4-FFF2-40B4-BE49-F238E27FC236}">
                <a16:creationId xmlns:a16="http://schemas.microsoft.com/office/drawing/2014/main" id="{202E5708-3CAB-456B-8FCC-22C85B84D791}"/>
              </a:ext>
            </a:extLst>
          </p:cNvPr>
          <p:cNvSpPr txBox="1">
            <a:spLocks/>
          </p:cNvSpPr>
          <p:nvPr/>
        </p:nvSpPr>
        <p:spPr>
          <a:xfrm>
            <a:off x="6096000" y="1167063"/>
            <a:ext cx="5029199" cy="30078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Font typeface="Calibri" pitchFamily="34" charset="0"/>
              <a:buNone/>
            </a:pPr>
            <a:r>
              <a:rPr lang="en-US" b="1"/>
              <a:t>Implementation</a:t>
            </a:r>
          </a:p>
          <a:p>
            <a:pPr marL="384048" lvl="2" indent="0">
              <a:buClrTx/>
              <a:buFont typeface="Calibri" pitchFamily="34" charset="0"/>
              <a:buNone/>
            </a:pPr>
            <a:r>
              <a:rPr lang="en-US" b="1"/>
              <a:t>Mode architecture</a:t>
            </a:r>
          </a:p>
          <a:p>
            <a:pPr lvl="3">
              <a:buClrTx/>
              <a:buFont typeface="Arial" panose="020B0604020202020204" pitchFamily="34" charset="0"/>
              <a:buChar char="•"/>
            </a:pPr>
            <a:r>
              <a:rPr lang="en-US"/>
              <a:t>Different states of operation</a:t>
            </a:r>
          </a:p>
          <a:p>
            <a:pPr marL="384048" lvl="2" indent="0">
              <a:buClrTx/>
              <a:buFont typeface="Calibri" pitchFamily="34" charset="0"/>
              <a:buNone/>
            </a:pPr>
            <a:r>
              <a:rPr lang="en-US" b="1"/>
              <a:t>Modular node development</a:t>
            </a:r>
          </a:p>
          <a:p>
            <a:pPr lvl="3">
              <a:buClrTx/>
              <a:buFont typeface="Arial" panose="020B0604020202020204" pitchFamily="34" charset="0"/>
              <a:buChar char="•"/>
            </a:pPr>
            <a:r>
              <a:rPr lang="en-US"/>
              <a:t>Independent process for single dedicated purpose</a:t>
            </a:r>
          </a:p>
          <a:p>
            <a:pPr marL="384048" lvl="2" indent="0">
              <a:buClrTx/>
              <a:buFont typeface="Calibri" pitchFamily="34" charset="0"/>
              <a:buNone/>
            </a:pPr>
            <a:r>
              <a:rPr lang="en-US" b="1"/>
              <a:t>Parameter Server</a:t>
            </a:r>
          </a:p>
          <a:p>
            <a:pPr lvl="3">
              <a:buClrTx/>
              <a:buFont typeface="Arial" panose="020B0604020202020204" pitchFamily="34" charset="0"/>
              <a:buChar char="•"/>
            </a:pPr>
            <a:r>
              <a:rPr lang="en-US"/>
              <a:t>Shares same parameters across nodes</a:t>
            </a:r>
          </a:p>
          <a:p>
            <a:pPr marL="384048" lvl="2" indent="0">
              <a:buClrTx/>
              <a:buNone/>
            </a:pPr>
            <a:r>
              <a:rPr lang="en-US" b="1"/>
              <a:t>Parallel execution of nodes</a:t>
            </a:r>
          </a:p>
          <a:p>
            <a:pPr lvl="3">
              <a:buClrTx/>
              <a:buFont typeface="Arial" panose="020B0604020202020204" pitchFamily="34" charset="0"/>
              <a:buChar char="•"/>
            </a:pPr>
            <a:r>
              <a:rPr lang="en-US"/>
              <a:t> Multiple tasks occur at once</a:t>
            </a:r>
          </a:p>
          <a:p>
            <a:pPr lvl="3">
              <a:buClrTx/>
              <a:buFont typeface="Arial" panose="020B0604020202020204" pitchFamily="34" charset="0"/>
              <a:buChar char="•"/>
            </a:pPr>
            <a:endParaRPr lang="en-US"/>
          </a:p>
          <a:p>
            <a:pPr lvl="2"/>
            <a:endParaRPr lang="en-US"/>
          </a:p>
          <a:p>
            <a:pPr lvl="2"/>
            <a:endParaRPr lang="en-US"/>
          </a:p>
          <a:p>
            <a:pPr lvl="3"/>
            <a:endParaRPr lang="en-US"/>
          </a:p>
          <a:p>
            <a:pPr lvl="2"/>
            <a:endParaRPr lang="en-US"/>
          </a:p>
        </p:txBody>
      </p:sp>
      <p:pic>
        <p:nvPicPr>
          <p:cNvPr id="13" name="Picture 12">
            <a:extLst>
              <a:ext uri="{FF2B5EF4-FFF2-40B4-BE49-F238E27FC236}">
                <a16:creationId xmlns:a16="http://schemas.microsoft.com/office/drawing/2014/main" id="{180CF31A-7B23-422D-BFB7-EEA6BFE12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399" y="4042611"/>
            <a:ext cx="5029199" cy="2181269"/>
          </a:xfrm>
          <a:prstGeom prst="rect">
            <a:avLst/>
          </a:prstGeom>
        </p:spPr>
      </p:pic>
      <p:sp>
        <p:nvSpPr>
          <p:cNvPr id="5" name="Date Placeholder 4">
            <a:extLst>
              <a:ext uri="{FF2B5EF4-FFF2-40B4-BE49-F238E27FC236}">
                <a16:creationId xmlns:a16="http://schemas.microsoft.com/office/drawing/2014/main" id="{884B6DF4-E028-47FD-97AF-6601F2644D80}"/>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340481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6" descr="A close up of a logo&#10;&#10;Description generated with very high confidence">
            <a:extLst>
              <a:ext uri="{FF2B5EF4-FFF2-40B4-BE49-F238E27FC236}">
                <a16:creationId xmlns:a16="http://schemas.microsoft.com/office/drawing/2014/main" id="{6F213F9B-4D49-45A8-9F61-D7C12B4A1F18}"/>
              </a:ext>
            </a:extLst>
          </p:cNvPr>
          <p:cNvPicPr>
            <a:picLocks noGrp="1" noChangeAspect="1"/>
          </p:cNvPicPr>
          <p:nvPr>
            <p:ph idx="1"/>
          </p:nvPr>
        </p:nvPicPr>
        <p:blipFill>
          <a:blip r:embed="rId3"/>
          <a:stretch>
            <a:fillRect/>
          </a:stretch>
        </p:blipFill>
        <p:spPr>
          <a:xfrm>
            <a:off x="2633297" y="5537879"/>
            <a:ext cx="6650774" cy="1407801"/>
          </a:xfrm>
          <a:prstGeom prst="rect">
            <a:avLst/>
          </a:prstGeom>
        </p:spPr>
      </p:pic>
      <p:sp>
        <p:nvSpPr>
          <p:cNvPr id="2" name="Title 1">
            <a:extLst>
              <a:ext uri="{FF2B5EF4-FFF2-40B4-BE49-F238E27FC236}">
                <a16:creationId xmlns:a16="http://schemas.microsoft.com/office/drawing/2014/main" id="{BD287959-D76C-40E1-981B-B19A3FCCFF5C}"/>
              </a:ext>
            </a:extLst>
          </p:cNvPr>
          <p:cNvSpPr>
            <a:spLocks noGrp="1"/>
          </p:cNvSpPr>
          <p:nvPr>
            <p:ph type="title"/>
          </p:nvPr>
        </p:nvSpPr>
        <p:spPr>
          <a:xfrm>
            <a:off x="1097280" y="296764"/>
            <a:ext cx="10058400" cy="775280"/>
          </a:xfrm>
        </p:spPr>
        <p:txBody>
          <a:bodyPr/>
          <a:lstStyle/>
          <a:p>
            <a:r>
              <a:rPr lang="en-US"/>
              <a:t>Software Status</a:t>
            </a:r>
          </a:p>
        </p:txBody>
      </p:sp>
      <p:sp>
        <p:nvSpPr>
          <p:cNvPr id="4" name="Slide Number Placeholder 3">
            <a:extLst>
              <a:ext uri="{FF2B5EF4-FFF2-40B4-BE49-F238E27FC236}">
                <a16:creationId xmlns:a16="http://schemas.microsoft.com/office/drawing/2014/main" id="{1856B65B-B54B-4834-9830-DF6E1253A2EF}"/>
              </a:ext>
            </a:extLst>
          </p:cNvPr>
          <p:cNvSpPr>
            <a:spLocks noGrp="1"/>
          </p:cNvSpPr>
          <p:nvPr>
            <p:ph type="sldNum" sz="quarter" idx="12"/>
          </p:nvPr>
        </p:nvSpPr>
        <p:spPr/>
        <p:txBody>
          <a:bodyPr/>
          <a:lstStyle/>
          <a:p>
            <a:fld id="{13C20B66-9CB3-4B57-BCF5-80EC90ADA063}" type="slidenum">
              <a:rPr lang="en-US" smtClean="0"/>
              <a:t>28</a:t>
            </a:fld>
            <a:endParaRPr lang="en-US"/>
          </a:p>
        </p:txBody>
      </p:sp>
      <p:sp>
        <p:nvSpPr>
          <p:cNvPr id="19" name="TextBox 18">
            <a:extLst>
              <a:ext uri="{FF2B5EF4-FFF2-40B4-BE49-F238E27FC236}">
                <a16:creationId xmlns:a16="http://schemas.microsoft.com/office/drawing/2014/main" id="{BDF9AFFF-9DDA-43FB-ABD0-640FB39A34AA}"/>
              </a:ext>
            </a:extLst>
          </p:cNvPr>
          <p:cNvSpPr txBox="1"/>
          <p:nvPr/>
        </p:nvSpPr>
        <p:spPr>
          <a:xfrm>
            <a:off x="881852" y="1223199"/>
            <a:ext cx="5092228" cy="4524315"/>
          </a:xfrm>
          <a:prstGeom prst="rect">
            <a:avLst/>
          </a:prstGeom>
          <a:noFill/>
        </p:spPr>
        <p:txBody>
          <a:bodyPr wrap="square" rtlCol="0">
            <a:spAutoFit/>
          </a:bodyPr>
          <a:lstStyle/>
          <a:p>
            <a:r>
              <a:rPr lang="en-US" b="1"/>
              <a:t>Quick Recap:</a:t>
            </a:r>
          </a:p>
          <a:p>
            <a:pPr marL="285750" indent="-285750">
              <a:buFont typeface="Arial" panose="020B0604020202020204" pitchFamily="34" charset="0"/>
              <a:buChar char="•"/>
            </a:pPr>
            <a:r>
              <a:rPr lang="en-US"/>
              <a:t>Nodes written in Python or C++, then ROS is used to integrate them</a:t>
            </a:r>
          </a:p>
          <a:p>
            <a:pPr marL="742950" lvl="1" indent="-285750">
              <a:buFont typeface="Arial" panose="020B0604020202020204" pitchFamily="34" charset="0"/>
              <a:buChar char="•"/>
            </a:pPr>
            <a:r>
              <a:rPr lang="en-US"/>
              <a:t>All nodes run in parallel</a:t>
            </a:r>
          </a:p>
          <a:p>
            <a:endParaRPr lang="en-US"/>
          </a:p>
          <a:p>
            <a:pPr marL="285750" indent="-285750">
              <a:buFont typeface="Arial" panose="020B0604020202020204" pitchFamily="34" charset="0"/>
              <a:buChar char="•"/>
            </a:pPr>
            <a:r>
              <a:rPr lang="en-US"/>
              <a:t>Each node has checks to determine if mode change is necessary.</a:t>
            </a:r>
          </a:p>
          <a:p>
            <a:pPr marL="742950" lvl="1" indent="-285750">
              <a:buFont typeface="Arial" panose="020B0604020202020204" pitchFamily="34" charset="0"/>
              <a:buChar char="•"/>
            </a:pPr>
            <a:r>
              <a:rPr lang="en-US"/>
              <a:t>Dependent on thresholds, flags, etc. </a:t>
            </a:r>
          </a:p>
          <a:p>
            <a:endParaRPr lang="en-US"/>
          </a:p>
          <a:p>
            <a:pPr marL="285750" indent="-285750">
              <a:buFont typeface="Arial" panose="020B0604020202020204" pitchFamily="34" charset="0"/>
              <a:buChar char="•"/>
            </a:pPr>
            <a:r>
              <a:rPr lang="en-US"/>
              <a:t>All nodes are constantly checking for mode changes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Main Concerns:</a:t>
            </a:r>
          </a:p>
          <a:p>
            <a:pPr marL="742950" lvl="1" indent="-285750">
              <a:buFont typeface="Arial" panose="020B0604020202020204" pitchFamily="34" charset="0"/>
              <a:buChar char="•"/>
            </a:pPr>
            <a:r>
              <a:rPr lang="en-US"/>
              <a:t>360 LiDAR Node</a:t>
            </a:r>
          </a:p>
          <a:p>
            <a:pPr marL="742950" lvl="1" indent="-285750">
              <a:buFont typeface="Arial" panose="020B0604020202020204" pitchFamily="34" charset="0"/>
              <a:buChar char="•"/>
            </a:pPr>
            <a:r>
              <a:rPr lang="en-US"/>
              <a:t>Driving Function</a:t>
            </a:r>
          </a:p>
          <a:p>
            <a:pPr marL="742950" lvl="1" indent="-285750">
              <a:buFont typeface="Arial" panose="020B0604020202020204" pitchFamily="34" charset="0"/>
              <a:buChar char="•"/>
            </a:pPr>
            <a:endParaRPr lang="en-US"/>
          </a:p>
        </p:txBody>
      </p:sp>
      <p:sp>
        <p:nvSpPr>
          <p:cNvPr id="5" name="Date Placeholder 4">
            <a:extLst>
              <a:ext uri="{FF2B5EF4-FFF2-40B4-BE49-F238E27FC236}">
                <a16:creationId xmlns:a16="http://schemas.microsoft.com/office/drawing/2014/main" id="{61AFEB46-08E7-4D97-BF4A-07CF6934876B}"/>
              </a:ext>
            </a:extLst>
          </p:cNvPr>
          <p:cNvSpPr>
            <a:spLocks noGrp="1"/>
          </p:cNvSpPr>
          <p:nvPr>
            <p:ph type="dt" sz="half" idx="2"/>
          </p:nvPr>
        </p:nvSpPr>
        <p:spPr/>
        <p:txBody>
          <a:bodyPr/>
          <a:lstStyle/>
          <a:p>
            <a:r>
              <a:rPr lang="en-US"/>
              <a:t>February 2019</a:t>
            </a:r>
          </a:p>
        </p:txBody>
      </p:sp>
      <p:grpSp>
        <p:nvGrpSpPr>
          <p:cNvPr id="6" name="Group 5">
            <a:extLst>
              <a:ext uri="{FF2B5EF4-FFF2-40B4-BE49-F238E27FC236}">
                <a16:creationId xmlns:a16="http://schemas.microsoft.com/office/drawing/2014/main" id="{5D9C26EF-8838-42E0-99DD-A6B5C34814E3}"/>
              </a:ext>
            </a:extLst>
          </p:cNvPr>
          <p:cNvGrpSpPr/>
          <p:nvPr/>
        </p:nvGrpSpPr>
        <p:grpSpPr>
          <a:xfrm>
            <a:off x="5814585" y="893135"/>
            <a:ext cx="6041306" cy="5107118"/>
            <a:chOff x="5974080" y="488474"/>
            <a:chExt cx="6392671" cy="5524378"/>
          </a:xfrm>
        </p:grpSpPr>
        <p:pic>
          <p:nvPicPr>
            <p:cNvPr id="8" name="Picture 11" descr="A screenshot of a cell phone&#10;&#10;Description generated with high confidence">
              <a:extLst>
                <a:ext uri="{FF2B5EF4-FFF2-40B4-BE49-F238E27FC236}">
                  <a16:creationId xmlns:a16="http://schemas.microsoft.com/office/drawing/2014/main" id="{89D32998-510A-44BB-8808-C26B26555D99}"/>
                </a:ext>
              </a:extLst>
            </p:cNvPr>
            <p:cNvPicPr>
              <a:picLocks noChangeAspect="1"/>
            </p:cNvPicPr>
            <p:nvPr/>
          </p:nvPicPr>
          <p:blipFill>
            <a:blip r:embed="rId4"/>
            <a:stretch>
              <a:fillRect/>
            </a:stretch>
          </p:blipFill>
          <p:spPr>
            <a:xfrm>
              <a:off x="5974080" y="488474"/>
              <a:ext cx="6045200" cy="5261292"/>
            </a:xfrm>
            <a:prstGeom prst="rect">
              <a:avLst/>
            </a:prstGeom>
          </p:spPr>
        </p:pic>
        <p:sp>
          <p:nvSpPr>
            <p:cNvPr id="3" name="TextBox 2">
              <a:extLst>
                <a:ext uri="{FF2B5EF4-FFF2-40B4-BE49-F238E27FC236}">
                  <a16:creationId xmlns:a16="http://schemas.microsoft.com/office/drawing/2014/main" id="{1AD44054-E60A-4ED9-9049-89D35343E923}"/>
                </a:ext>
              </a:extLst>
            </p:cNvPr>
            <p:cNvSpPr txBox="1"/>
            <p:nvPr/>
          </p:nvSpPr>
          <p:spPr>
            <a:xfrm>
              <a:off x="6168137" y="4421398"/>
              <a:ext cx="1138937" cy="649198"/>
            </a:xfrm>
            <a:prstGeom prst="rect">
              <a:avLst/>
            </a:prstGeom>
            <a:solidFill>
              <a:schemeClr val="bg1">
                <a:lumMod val="75000"/>
              </a:schemeClr>
            </a:solidFill>
            <a:ln>
              <a:solidFill>
                <a:schemeClr val="tx1"/>
              </a:solidFill>
            </a:ln>
          </p:spPr>
          <p:txBody>
            <a:bodyPr wrap="square" rtlCol="0">
              <a:spAutoFit/>
            </a:bodyPr>
            <a:lstStyle/>
            <a:p>
              <a:r>
                <a:rPr lang="en-US" sz="1100" b="1"/>
                <a:t>Hours: </a:t>
              </a:r>
              <a:r>
                <a:rPr lang="en-US" sz="1100"/>
                <a:t>1/5</a:t>
              </a:r>
            </a:p>
            <a:p>
              <a:r>
                <a:rPr lang="en-US" sz="1100" b="1"/>
                <a:t>Completion Date: </a:t>
              </a:r>
              <a:r>
                <a:rPr lang="en-US" sz="1100"/>
                <a:t>2/16/19</a:t>
              </a:r>
            </a:p>
          </p:txBody>
        </p:sp>
        <p:sp>
          <p:nvSpPr>
            <p:cNvPr id="13" name="TextBox 12">
              <a:extLst>
                <a:ext uri="{FF2B5EF4-FFF2-40B4-BE49-F238E27FC236}">
                  <a16:creationId xmlns:a16="http://schemas.microsoft.com/office/drawing/2014/main" id="{D3A3D9CC-F094-48CE-BE05-977063567061}"/>
                </a:ext>
              </a:extLst>
            </p:cNvPr>
            <p:cNvSpPr txBox="1"/>
            <p:nvPr/>
          </p:nvSpPr>
          <p:spPr>
            <a:xfrm>
              <a:off x="7408278" y="4862643"/>
              <a:ext cx="1095643" cy="649198"/>
            </a:xfrm>
            <a:prstGeom prst="rect">
              <a:avLst/>
            </a:prstGeom>
            <a:solidFill>
              <a:schemeClr val="bg1">
                <a:lumMod val="75000"/>
              </a:schemeClr>
            </a:solidFill>
            <a:ln>
              <a:solidFill>
                <a:schemeClr val="tx1"/>
              </a:solidFill>
            </a:ln>
          </p:spPr>
          <p:txBody>
            <a:bodyPr wrap="square" rtlCol="0">
              <a:spAutoFit/>
            </a:bodyPr>
            <a:lstStyle/>
            <a:p>
              <a:r>
                <a:rPr lang="en-US" sz="1100" b="1"/>
                <a:t>Hours: </a:t>
              </a:r>
              <a:r>
                <a:rPr lang="en-US" sz="1100"/>
                <a:t>10/15</a:t>
              </a:r>
            </a:p>
            <a:p>
              <a:r>
                <a:rPr lang="en-US" sz="1100" b="1"/>
                <a:t>Completion Date: </a:t>
              </a:r>
              <a:r>
                <a:rPr lang="en-US" sz="1100"/>
                <a:t>2/6/19</a:t>
              </a:r>
            </a:p>
          </p:txBody>
        </p:sp>
        <p:sp>
          <p:nvSpPr>
            <p:cNvPr id="14" name="TextBox 13">
              <a:extLst>
                <a:ext uri="{FF2B5EF4-FFF2-40B4-BE49-F238E27FC236}">
                  <a16:creationId xmlns:a16="http://schemas.microsoft.com/office/drawing/2014/main" id="{37F1418B-FBAA-4E7D-B2EB-7B57C3F07680}"/>
                </a:ext>
              </a:extLst>
            </p:cNvPr>
            <p:cNvSpPr txBox="1"/>
            <p:nvPr/>
          </p:nvSpPr>
          <p:spPr>
            <a:xfrm>
              <a:off x="6142851" y="1173139"/>
              <a:ext cx="1138937" cy="649198"/>
            </a:xfrm>
            <a:prstGeom prst="rect">
              <a:avLst/>
            </a:prstGeom>
            <a:solidFill>
              <a:schemeClr val="bg1">
                <a:lumMod val="75000"/>
              </a:schemeClr>
            </a:solidFill>
            <a:ln>
              <a:solidFill>
                <a:schemeClr val="tx1"/>
              </a:solidFill>
            </a:ln>
          </p:spPr>
          <p:txBody>
            <a:bodyPr wrap="square" rtlCol="0">
              <a:spAutoFit/>
            </a:bodyPr>
            <a:lstStyle/>
            <a:p>
              <a:r>
                <a:rPr lang="en-US" sz="1100" b="1"/>
                <a:t>Hours: </a:t>
              </a:r>
              <a:r>
                <a:rPr lang="en-US" sz="1100"/>
                <a:t>1/5</a:t>
              </a:r>
            </a:p>
            <a:p>
              <a:r>
                <a:rPr lang="en-US" sz="1100" b="1"/>
                <a:t>Completion Date: </a:t>
              </a:r>
              <a:r>
                <a:rPr lang="en-US" sz="1100"/>
                <a:t>2/16/19</a:t>
              </a:r>
            </a:p>
          </p:txBody>
        </p:sp>
        <p:sp>
          <p:nvSpPr>
            <p:cNvPr id="15" name="TextBox 14">
              <a:extLst>
                <a:ext uri="{FF2B5EF4-FFF2-40B4-BE49-F238E27FC236}">
                  <a16:creationId xmlns:a16="http://schemas.microsoft.com/office/drawing/2014/main" id="{F58E9A0B-E8FA-4DFF-A6B0-C881901C891A}"/>
                </a:ext>
              </a:extLst>
            </p:cNvPr>
            <p:cNvSpPr txBox="1"/>
            <p:nvPr/>
          </p:nvSpPr>
          <p:spPr>
            <a:xfrm>
              <a:off x="7408277" y="1139470"/>
              <a:ext cx="1138937" cy="649198"/>
            </a:xfrm>
            <a:prstGeom prst="rect">
              <a:avLst/>
            </a:prstGeom>
            <a:solidFill>
              <a:schemeClr val="bg1">
                <a:lumMod val="75000"/>
              </a:schemeClr>
            </a:solidFill>
            <a:ln>
              <a:solidFill>
                <a:schemeClr val="tx1"/>
              </a:solidFill>
            </a:ln>
          </p:spPr>
          <p:txBody>
            <a:bodyPr wrap="square" rtlCol="0">
              <a:spAutoFit/>
            </a:bodyPr>
            <a:lstStyle/>
            <a:p>
              <a:r>
                <a:rPr lang="en-US" sz="1100" b="1"/>
                <a:t>Hours: </a:t>
              </a:r>
              <a:r>
                <a:rPr lang="en-US" sz="1100"/>
                <a:t>15/23</a:t>
              </a:r>
            </a:p>
            <a:p>
              <a:r>
                <a:rPr lang="en-US" sz="1100" b="1"/>
                <a:t>Completion Date: </a:t>
              </a:r>
              <a:r>
                <a:rPr lang="en-US" sz="1100"/>
                <a:t>2/19</a:t>
              </a:r>
            </a:p>
          </p:txBody>
        </p:sp>
        <p:sp>
          <p:nvSpPr>
            <p:cNvPr id="16" name="TextBox 15">
              <a:extLst>
                <a:ext uri="{FF2B5EF4-FFF2-40B4-BE49-F238E27FC236}">
                  <a16:creationId xmlns:a16="http://schemas.microsoft.com/office/drawing/2014/main" id="{401A5027-1444-4B85-8A45-85985834552E}"/>
                </a:ext>
              </a:extLst>
            </p:cNvPr>
            <p:cNvSpPr txBox="1"/>
            <p:nvPr/>
          </p:nvSpPr>
          <p:spPr>
            <a:xfrm>
              <a:off x="11149582" y="963672"/>
              <a:ext cx="1217169" cy="649198"/>
            </a:xfrm>
            <a:prstGeom prst="rect">
              <a:avLst/>
            </a:prstGeom>
            <a:solidFill>
              <a:schemeClr val="bg1">
                <a:lumMod val="75000"/>
              </a:schemeClr>
            </a:solidFill>
            <a:ln>
              <a:solidFill>
                <a:schemeClr val="tx1"/>
              </a:solidFill>
            </a:ln>
          </p:spPr>
          <p:txBody>
            <a:bodyPr wrap="square" rtlCol="0">
              <a:spAutoFit/>
            </a:bodyPr>
            <a:lstStyle/>
            <a:p>
              <a:r>
                <a:rPr lang="en-US" sz="1100" b="1"/>
                <a:t>Hours: </a:t>
              </a:r>
              <a:r>
                <a:rPr lang="en-US" sz="1100"/>
                <a:t>2/10</a:t>
              </a:r>
            </a:p>
            <a:p>
              <a:r>
                <a:rPr lang="en-US" sz="1100" b="1"/>
                <a:t>Completion Date: </a:t>
              </a:r>
              <a:r>
                <a:rPr lang="en-US" sz="1100"/>
                <a:t>2/16/19</a:t>
              </a:r>
            </a:p>
          </p:txBody>
        </p:sp>
        <p:sp>
          <p:nvSpPr>
            <p:cNvPr id="17" name="TextBox 16">
              <a:extLst>
                <a:ext uri="{FF2B5EF4-FFF2-40B4-BE49-F238E27FC236}">
                  <a16:creationId xmlns:a16="http://schemas.microsoft.com/office/drawing/2014/main" id="{A14343A6-8B93-41E4-9F87-A281DCDE5E66}"/>
                </a:ext>
              </a:extLst>
            </p:cNvPr>
            <p:cNvSpPr txBox="1"/>
            <p:nvPr/>
          </p:nvSpPr>
          <p:spPr>
            <a:xfrm>
              <a:off x="10088792" y="5363654"/>
              <a:ext cx="1136198" cy="649198"/>
            </a:xfrm>
            <a:prstGeom prst="rect">
              <a:avLst/>
            </a:prstGeom>
            <a:solidFill>
              <a:schemeClr val="bg1">
                <a:lumMod val="75000"/>
              </a:schemeClr>
            </a:solidFill>
            <a:ln>
              <a:solidFill>
                <a:schemeClr val="tx1"/>
              </a:solidFill>
            </a:ln>
          </p:spPr>
          <p:txBody>
            <a:bodyPr wrap="square" rtlCol="0">
              <a:spAutoFit/>
            </a:bodyPr>
            <a:lstStyle/>
            <a:p>
              <a:r>
                <a:rPr lang="en-US" sz="1100" b="1"/>
                <a:t>Hours: </a:t>
              </a:r>
              <a:r>
                <a:rPr lang="en-US" sz="1100"/>
                <a:t>0/7</a:t>
              </a:r>
            </a:p>
            <a:p>
              <a:r>
                <a:rPr lang="en-US" sz="1100" b="1"/>
                <a:t>Completion Date: </a:t>
              </a:r>
              <a:r>
                <a:rPr lang="en-US" sz="1100"/>
                <a:t>3/20/19</a:t>
              </a:r>
            </a:p>
          </p:txBody>
        </p:sp>
        <p:sp>
          <p:nvSpPr>
            <p:cNvPr id="18" name="TextBox 17">
              <a:extLst>
                <a:ext uri="{FF2B5EF4-FFF2-40B4-BE49-F238E27FC236}">
                  <a16:creationId xmlns:a16="http://schemas.microsoft.com/office/drawing/2014/main" id="{D0123B3D-DBAE-4C31-B6FA-B53B282E8722}"/>
                </a:ext>
              </a:extLst>
            </p:cNvPr>
            <p:cNvSpPr txBox="1"/>
            <p:nvPr/>
          </p:nvSpPr>
          <p:spPr>
            <a:xfrm>
              <a:off x="11218455" y="3901710"/>
              <a:ext cx="1042416" cy="577081"/>
            </a:xfrm>
            <a:prstGeom prst="rect">
              <a:avLst/>
            </a:prstGeom>
            <a:solidFill>
              <a:schemeClr val="bg1">
                <a:lumMod val="75000"/>
              </a:schemeClr>
            </a:solidFill>
            <a:ln>
              <a:solidFill>
                <a:schemeClr val="tx1"/>
              </a:solidFill>
            </a:ln>
          </p:spPr>
          <p:txBody>
            <a:bodyPr wrap="square" rtlCol="0">
              <a:spAutoFit/>
            </a:bodyPr>
            <a:lstStyle/>
            <a:p>
              <a:r>
                <a:rPr lang="en-US" sz="1050" b="1"/>
                <a:t>Hours: </a:t>
              </a:r>
              <a:r>
                <a:rPr lang="en-US" sz="1050"/>
                <a:t>3/8</a:t>
              </a:r>
            </a:p>
            <a:p>
              <a:r>
                <a:rPr lang="en-US" sz="1050" b="1"/>
                <a:t>Completion Date: </a:t>
              </a:r>
              <a:r>
                <a:rPr lang="en-US" sz="1050"/>
                <a:t>3/3/19</a:t>
              </a:r>
            </a:p>
          </p:txBody>
        </p:sp>
      </p:grpSp>
    </p:spTree>
    <p:extLst>
      <p:ext uri="{BB962C8B-B14F-4D97-AF65-F5344CB8AC3E}">
        <p14:creationId xmlns:p14="http://schemas.microsoft.com/office/powerpoint/2010/main" val="1750268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CA57-2715-4396-851D-E71EAA0126EE}"/>
              </a:ext>
            </a:extLst>
          </p:cNvPr>
          <p:cNvSpPr>
            <a:spLocks noGrp="1"/>
          </p:cNvSpPr>
          <p:nvPr>
            <p:ph type="title"/>
          </p:nvPr>
        </p:nvSpPr>
        <p:spPr/>
        <p:txBody>
          <a:bodyPr/>
          <a:lstStyle/>
          <a:p>
            <a:r>
              <a:rPr lang="en-US"/>
              <a:t>Status: 360° LIDAR Sensor</a:t>
            </a:r>
          </a:p>
        </p:txBody>
      </p:sp>
      <p:sp>
        <p:nvSpPr>
          <p:cNvPr id="4" name="Slide Number Placeholder 3">
            <a:extLst>
              <a:ext uri="{FF2B5EF4-FFF2-40B4-BE49-F238E27FC236}">
                <a16:creationId xmlns:a16="http://schemas.microsoft.com/office/drawing/2014/main" id="{FA43EF7D-15FB-412C-8272-6851B6F56B0C}"/>
              </a:ext>
            </a:extLst>
          </p:cNvPr>
          <p:cNvSpPr>
            <a:spLocks noGrp="1"/>
          </p:cNvSpPr>
          <p:nvPr>
            <p:ph type="sldNum" sz="quarter" idx="12"/>
          </p:nvPr>
        </p:nvSpPr>
        <p:spPr/>
        <p:txBody>
          <a:bodyPr/>
          <a:lstStyle/>
          <a:p>
            <a:fld id="{13C20B66-9CB3-4B57-BCF5-80EC90ADA063}" type="slidenum">
              <a:rPr lang="en-US" smtClean="0"/>
              <a:t>29</a:t>
            </a:fld>
            <a:endParaRPr lang="en-US"/>
          </a:p>
        </p:txBody>
      </p:sp>
      <p:sp>
        <p:nvSpPr>
          <p:cNvPr id="8" name="Content Placeholder 2">
            <a:extLst>
              <a:ext uri="{FF2B5EF4-FFF2-40B4-BE49-F238E27FC236}">
                <a16:creationId xmlns:a16="http://schemas.microsoft.com/office/drawing/2014/main" id="{E0C9116A-D5A3-4028-BA39-0371600AEA2C}"/>
              </a:ext>
            </a:extLst>
          </p:cNvPr>
          <p:cNvSpPr>
            <a:spLocks noGrp="1"/>
          </p:cNvSpPr>
          <p:nvPr>
            <p:ph idx="1"/>
          </p:nvPr>
        </p:nvSpPr>
        <p:spPr>
          <a:xfrm>
            <a:off x="537988" y="1114203"/>
            <a:ext cx="10058400" cy="1400256"/>
          </a:xfrm>
        </p:spPr>
        <p:txBody>
          <a:bodyPr>
            <a:normAutofit lnSpcReduction="10000"/>
          </a:bodyPr>
          <a:lstStyle/>
          <a:p>
            <a:pPr marL="201168" lvl="1" indent="0">
              <a:buNone/>
            </a:pPr>
            <a:r>
              <a:rPr lang="en-US" b="1"/>
              <a:t>General Status:</a:t>
            </a:r>
          </a:p>
          <a:p>
            <a:pPr lvl="3">
              <a:buClrTx/>
              <a:buFont typeface="Arial" panose="020B0604020202020204" pitchFamily="34" charset="0"/>
              <a:buChar char="•"/>
            </a:pPr>
            <a:r>
              <a:rPr lang="en-US"/>
              <a:t>RPLIDAR software successfully integrated to run sensor in basic operation</a:t>
            </a:r>
          </a:p>
          <a:p>
            <a:pPr lvl="3">
              <a:buClrTx/>
              <a:buFont typeface="Arial" panose="020B0604020202020204" pitchFamily="34" charset="0"/>
              <a:buChar char="•"/>
            </a:pPr>
            <a:r>
              <a:rPr lang="en-US" b="1"/>
              <a:t>Off-ramp decision date (Feb 17) </a:t>
            </a:r>
            <a:r>
              <a:rPr lang="en-US"/>
              <a:t>relies on 2 critical aspects of 360° LIDAR software development</a:t>
            </a:r>
          </a:p>
          <a:p>
            <a:pPr marL="1092708" lvl="4" indent="-342900">
              <a:buClrTx/>
              <a:buFont typeface="+mj-lt"/>
              <a:buAutoNum type="arabicPeriod"/>
            </a:pPr>
            <a:r>
              <a:rPr lang="en-US"/>
              <a:t>Can the ASUS Tinker Board process the RPLIDAR data fast enough?</a:t>
            </a:r>
          </a:p>
          <a:p>
            <a:pPr marL="1092708" lvl="4" indent="-342900">
              <a:buClrTx/>
              <a:buFont typeface="+mj-lt"/>
              <a:buAutoNum type="arabicPeriod"/>
            </a:pPr>
            <a:r>
              <a:rPr lang="en-US"/>
              <a:t>Can the RPLIDAR achieve a low enough angular resolution to satisfy requirement SENS.3.1.2 (required &lt; 1.54°)</a:t>
            </a:r>
          </a:p>
          <a:p>
            <a:pPr lvl="2"/>
            <a:endParaRPr lang="en-US"/>
          </a:p>
        </p:txBody>
      </p:sp>
      <p:sp>
        <p:nvSpPr>
          <p:cNvPr id="10" name="Content Placeholder 2">
            <a:extLst>
              <a:ext uri="{FF2B5EF4-FFF2-40B4-BE49-F238E27FC236}">
                <a16:creationId xmlns:a16="http://schemas.microsoft.com/office/drawing/2014/main" id="{1DD3CFB9-CF65-4C8E-B36D-3558CC71F031}"/>
              </a:ext>
            </a:extLst>
          </p:cNvPr>
          <p:cNvSpPr txBox="1">
            <a:spLocks/>
          </p:cNvSpPr>
          <p:nvPr/>
        </p:nvSpPr>
        <p:spPr>
          <a:xfrm>
            <a:off x="1718718" y="2514460"/>
            <a:ext cx="2746750" cy="388540"/>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r>
              <a:rPr lang="en-US" b="1"/>
              <a:t>1. Data Processing Speed</a:t>
            </a:r>
          </a:p>
          <a:p>
            <a:pPr lvl="2"/>
            <a:endParaRPr lang="en-US"/>
          </a:p>
        </p:txBody>
      </p:sp>
      <p:sp>
        <p:nvSpPr>
          <p:cNvPr id="11" name="Content Placeholder 2">
            <a:extLst>
              <a:ext uri="{FF2B5EF4-FFF2-40B4-BE49-F238E27FC236}">
                <a16:creationId xmlns:a16="http://schemas.microsoft.com/office/drawing/2014/main" id="{C0E414D3-C446-4427-BA43-9985DDD4D115}"/>
              </a:ext>
            </a:extLst>
          </p:cNvPr>
          <p:cNvSpPr txBox="1">
            <a:spLocks/>
          </p:cNvSpPr>
          <p:nvPr/>
        </p:nvSpPr>
        <p:spPr>
          <a:xfrm>
            <a:off x="7949644" y="2514459"/>
            <a:ext cx="2311312" cy="388541"/>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r>
              <a:rPr lang="en-US" b="1"/>
              <a:t>2. Angular Resolution</a:t>
            </a:r>
          </a:p>
          <a:p>
            <a:pPr lvl="2"/>
            <a:endParaRPr lang="en-US"/>
          </a:p>
        </p:txBody>
      </p:sp>
      <p:sp>
        <p:nvSpPr>
          <p:cNvPr id="12" name="Content Placeholder 2">
            <a:extLst>
              <a:ext uri="{FF2B5EF4-FFF2-40B4-BE49-F238E27FC236}">
                <a16:creationId xmlns:a16="http://schemas.microsoft.com/office/drawing/2014/main" id="{5AA5EA83-4949-4A67-8ACE-514788A2C1DB}"/>
              </a:ext>
            </a:extLst>
          </p:cNvPr>
          <p:cNvSpPr txBox="1">
            <a:spLocks/>
          </p:cNvSpPr>
          <p:nvPr/>
        </p:nvSpPr>
        <p:spPr>
          <a:xfrm>
            <a:off x="0" y="2780215"/>
            <a:ext cx="6096000" cy="12975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3">
              <a:buClrTx/>
              <a:buFont typeface="Arial" panose="020B0604020202020204" pitchFamily="34" charset="0"/>
              <a:buChar char="•"/>
            </a:pPr>
            <a:r>
              <a:rPr lang="en-US"/>
              <a:t>Comparative test between Microsoft Surface Pro 3 (overly capable machine) versus ASUS Tinker Board (onboard computer)</a:t>
            </a:r>
          </a:p>
        </p:txBody>
      </p:sp>
      <p:pic>
        <p:nvPicPr>
          <p:cNvPr id="14" name="Picture 13">
            <a:extLst>
              <a:ext uri="{FF2B5EF4-FFF2-40B4-BE49-F238E27FC236}">
                <a16:creationId xmlns:a16="http://schemas.microsoft.com/office/drawing/2014/main" id="{DF4070AD-B803-4E78-9C9B-2CDC3431F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32" y="3284926"/>
            <a:ext cx="3918604" cy="2938954"/>
          </a:xfrm>
          <a:prstGeom prst="rect">
            <a:avLst/>
          </a:prstGeom>
        </p:spPr>
      </p:pic>
      <p:sp>
        <p:nvSpPr>
          <p:cNvPr id="16" name="Content Placeholder 2">
            <a:extLst>
              <a:ext uri="{FF2B5EF4-FFF2-40B4-BE49-F238E27FC236}">
                <a16:creationId xmlns:a16="http://schemas.microsoft.com/office/drawing/2014/main" id="{194D86FE-375B-4A41-B258-F71E75250A2A}"/>
              </a:ext>
            </a:extLst>
          </p:cNvPr>
          <p:cNvSpPr txBox="1">
            <a:spLocks/>
          </p:cNvSpPr>
          <p:nvPr/>
        </p:nvSpPr>
        <p:spPr>
          <a:xfrm>
            <a:off x="4639468" y="3649622"/>
            <a:ext cx="1692677" cy="932873"/>
          </a:xfrm>
          <a:prstGeom prst="rect">
            <a:avLst/>
          </a:prstGeom>
          <a:ln w="25400">
            <a:solidFill>
              <a:srgbClr val="00B050"/>
            </a:solidFill>
          </a:ln>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Tx/>
              <a:buFont typeface="Arial" panose="020B0604020202020204" pitchFamily="34" charset="0"/>
              <a:buChar char="•"/>
            </a:pPr>
            <a:r>
              <a:rPr lang="en-US"/>
              <a:t>Tinker Board outperformed Surface Pro 3</a:t>
            </a:r>
          </a:p>
          <a:p>
            <a:pPr lvl="1">
              <a:buClrTx/>
              <a:buFont typeface="Arial" panose="020B0604020202020204" pitchFamily="34" charset="0"/>
              <a:buChar char="•"/>
            </a:pPr>
            <a:r>
              <a:rPr lang="en-US"/>
              <a:t>Slightly less consistent</a:t>
            </a:r>
          </a:p>
        </p:txBody>
      </p:sp>
      <p:sp>
        <p:nvSpPr>
          <p:cNvPr id="15" name="Arrow: Right 14">
            <a:extLst>
              <a:ext uri="{FF2B5EF4-FFF2-40B4-BE49-F238E27FC236}">
                <a16:creationId xmlns:a16="http://schemas.microsoft.com/office/drawing/2014/main" id="{DACF0C62-A338-45C5-8229-3EC2E930824D}"/>
              </a:ext>
            </a:extLst>
          </p:cNvPr>
          <p:cNvSpPr/>
          <p:nvPr/>
        </p:nvSpPr>
        <p:spPr>
          <a:xfrm>
            <a:off x="3667953" y="3996211"/>
            <a:ext cx="958789" cy="2396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D1A3C9EB-F9B5-4FC3-8EF1-D6C4C644E3D1}"/>
              </a:ext>
            </a:extLst>
          </p:cNvPr>
          <p:cNvSpPr txBox="1">
            <a:spLocks/>
          </p:cNvSpPr>
          <p:nvPr/>
        </p:nvSpPr>
        <p:spPr>
          <a:xfrm>
            <a:off x="6692576" y="2783925"/>
            <a:ext cx="5138991" cy="12975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3">
              <a:buClrTx/>
              <a:buFont typeface="Arial" panose="020B0604020202020204" pitchFamily="34" charset="0"/>
              <a:buChar char="•"/>
            </a:pPr>
            <a:r>
              <a:rPr lang="en-US"/>
              <a:t>In basic operation, RPLIDAR achieves angular resolution of ~ 1.00° but will likely increase with larger data load on the ASUS</a:t>
            </a:r>
          </a:p>
          <a:p>
            <a:pPr lvl="3">
              <a:buClrTx/>
              <a:buFont typeface="Arial" panose="020B0604020202020204" pitchFamily="34" charset="0"/>
              <a:buChar char="•"/>
            </a:pPr>
            <a:r>
              <a:rPr lang="en-US"/>
              <a:t>Possibility of requirement failure if motor control is not implemented</a:t>
            </a:r>
          </a:p>
        </p:txBody>
      </p:sp>
      <p:sp>
        <p:nvSpPr>
          <p:cNvPr id="19" name="Content Placeholder 2">
            <a:extLst>
              <a:ext uri="{FF2B5EF4-FFF2-40B4-BE49-F238E27FC236}">
                <a16:creationId xmlns:a16="http://schemas.microsoft.com/office/drawing/2014/main" id="{651E6713-A545-486D-8C53-0AFFD4CDE7A1}"/>
              </a:ext>
            </a:extLst>
          </p:cNvPr>
          <p:cNvSpPr txBox="1">
            <a:spLocks/>
          </p:cNvSpPr>
          <p:nvPr/>
        </p:nvSpPr>
        <p:spPr>
          <a:xfrm>
            <a:off x="8443215" y="4382877"/>
            <a:ext cx="1892276" cy="466437"/>
          </a:xfrm>
          <a:prstGeom prst="rect">
            <a:avLst/>
          </a:prstGeom>
          <a:ln w="25400">
            <a:solidFill>
              <a:srgbClr val="FF0000"/>
            </a:solidFill>
          </a:ln>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Tx/>
              <a:buFont typeface="Arial" panose="020B0604020202020204" pitchFamily="34" charset="0"/>
              <a:buChar char="•"/>
            </a:pPr>
            <a:r>
              <a:rPr lang="en-US" sz="1400"/>
              <a:t>No motor control implemented</a:t>
            </a:r>
          </a:p>
        </p:txBody>
      </p:sp>
      <p:sp>
        <p:nvSpPr>
          <p:cNvPr id="18" name="Arrow: Right 17">
            <a:extLst>
              <a:ext uri="{FF2B5EF4-FFF2-40B4-BE49-F238E27FC236}">
                <a16:creationId xmlns:a16="http://schemas.microsoft.com/office/drawing/2014/main" id="{C0F9D64C-7500-4E9D-B713-15C1C4909B05}"/>
              </a:ext>
            </a:extLst>
          </p:cNvPr>
          <p:cNvSpPr/>
          <p:nvPr/>
        </p:nvSpPr>
        <p:spPr>
          <a:xfrm rot="5400000">
            <a:off x="9075775" y="3942808"/>
            <a:ext cx="612287" cy="2396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D8D95B74-32D5-4AAD-9B13-BF96272AF6EA}"/>
              </a:ext>
            </a:extLst>
          </p:cNvPr>
          <p:cNvSpPr txBox="1">
            <a:spLocks/>
          </p:cNvSpPr>
          <p:nvPr/>
        </p:nvSpPr>
        <p:spPr>
          <a:xfrm>
            <a:off x="5874327" y="5080849"/>
            <a:ext cx="2355976" cy="1651924"/>
          </a:xfrm>
          <a:prstGeom prst="rect">
            <a:avLst/>
          </a:prstGeom>
          <a:ln w="25400">
            <a:solidFill>
              <a:srgbClr val="FFC000"/>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Tx/>
              <a:buFont typeface="Arial" panose="020B0604020202020204" pitchFamily="34" charset="0"/>
              <a:buChar char="•"/>
            </a:pPr>
            <a:r>
              <a:rPr lang="en-US" sz="1600" b="1" dirty="0"/>
              <a:t>General Takeaway:</a:t>
            </a:r>
          </a:p>
          <a:p>
            <a:pPr lvl="2">
              <a:buClrTx/>
              <a:buFont typeface="Arial" panose="020B0604020202020204" pitchFamily="34" charset="0"/>
              <a:buChar char="•"/>
            </a:pPr>
            <a:r>
              <a:rPr lang="en-US" sz="1200" dirty="0"/>
              <a:t>Currently planning to take off-ramp </a:t>
            </a:r>
            <a:r>
              <a:rPr lang="en-US" sz="1200" b="1" dirty="0"/>
              <a:t>on February 17</a:t>
            </a:r>
          </a:p>
          <a:p>
            <a:pPr lvl="1">
              <a:buClrTx/>
              <a:buFont typeface="Arial" panose="020B0604020202020204" pitchFamily="34" charset="0"/>
              <a:buChar char="•"/>
            </a:pPr>
            <a:r>
              <a:rPr lang="en-US" sz="1600" b="1" dirty="0"/>
              <a:t>About 8 expected hours remaining</a:t>
            </a:r>
          </a:p>
          <a:p>
            <a:pPr lvl="2">
              <a:buClrTx/>
              <a:buFont typeface="Arial" panose="020B0604020202020204" pitchFamily="34" charset="0"/>
              <a:buChar char="•"/>
            </a:pPr>
            <a:r>
              <a:rPr lang="en-US" dirty="0"/>
              <a:t>Have put in 15 hours</a:t>
            </a:r>
          </a:p>
        </p:txBody>
      </p:sp>
      <p:sp>
        <p:nvSpPr>
          <p:cNvPr id="20" name="Arrow: Bent-Up 19">
            <a:extLst>
              <a:ext uri="{FF2B5EF4-FFF2-40B4-BE49-F238E27FC236}">
                <a16:creationId xmlns:a16="http://schemas.microsoft.com/office/drawing/2014/main" id="{E024B841-2ABC-440C-B77F-0EFFF7050C5C}"/>
              </a:ext>
            </a:extLst>
          </p:cNvPr>
          <p:cNvSpPr/>
          <p:nvPr/>
        </p:nvSpPr>
        <p:spPr>
          <a:xfrm rot="5400000">
            <a:off x="4937321" y="4806791"/>
            <a:ext cx="1161302" cy="712709"/>
          </a:xfrm>
          <a:prstGeom prst="bentUpArrow">
            <a:avLst>
              <a:gd name="adj1" fmla="val 18205"/>
              <a:gd name="adj2" fmla="val 17544"/>
              <a:gd name="adj3" fmla="val 2289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Bent-Up 23">
            <a:extLst>
              <a:ext uri="{FF2B5EF4-FFF2-40B4-BE49-F238E27FC236}">
                <a16:creationId xmlns:a16="http://schemas.microsoft.com/office/drawing/2014/main" id="{0425F57E-5340-463A-AD21-D49B833F3EFF}"/>
              </a:ext>
            </a:extLst>
          </p:cNvPr>
          <p:cNvSpPr/>
          <p:nvPr/>
        </p:nvSpPr>
        <p:spPr>
          <a:xfrm rot="5400000" flipV="1">
            <a:off x="8437297" y="4690089"/>
            <a:ext cx="932873" cy="1294019"/>
          </a:xfrm>
          <a:prstGeom prst="bentUpArrow">
            <a:avLst>
              <a:gd name="adj1" fmla="val 16225"/>
              <a:gd name="adj2" fmla="val 14079"/>
              <a:gd name="adj3" fmla="val 2091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77A083C0-A67D-47A7-BF4A-9725E60CDC35}"/>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40720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5" grpId="0" animBg="1"/>
      <p:bldP spid="17" grpId="0"/>
      <p:bldP spid="19" grpId="0" animBg="1"/>
      <p:bldP spid="18" grpId="0" animBg="1"/>
      <p:bldP spid="21" grpId="0" animBg="1"/>
      <p:bldP spid="20"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D892C-11B5-4E55-96CA-195FD64D285F}"/>
              </a:ext>
            </a:extLst>
          </p:cNvPr>
          <p:cNvSpPr>
            <a:spLocks noGrp="1"/>
          </p:cNvSpPr>
          <p:nvPr>
            <p:ph type="sldNum" sz="quarter" idx="12"/>
          </p:nvPr>
        </p:nvSpPr>
        <p:spPr/>
        <p:txBody>
          <a:bodyPr/>
          <a:lstStyle/>
          <a:p>
            <a:fld id="{13C20B66-9CB3-4B57-BCF5-80EC90ADA063}" type="slidenum">
              <a:rPr lang="en-US" smtClean="0"/>
              <a:t>3</a:t>
            </a:fld>
            <a:endParaRPr lang="en-US"/>
          </a:p>
        </p:txBody>
      </p:sp>
      <p:sp>
        <p:nvSpPr>
          <p:cNvPr id="6" name="Content Placeholder 4">
            <a:extLst>
              <a:ext uri="{FF2B5EF4-FFF2-40B4-BE49-F238E27FC236}">
                <a16:creationId xmlns:a16="http://schemas.microsoft.com/office/drawing/2014/main" id="{1D82A6D6-47DF-423D-AA2D-A8250291CF64}"/>
              </a:ext>
            </a:extLst>
          </p:cNvPr>
          <p:cNvSpPr>
            <a:spLocks noGrp="1"/>
          </p:cNvSpPr>
          <p:nvPr>
            <p:ph idx="1"/>
          </p:nvPr>
        </p:nvSpPr>
        <p:spPr>
          <a:xfrm>
            <a:off x="1097280" y="1149112"/>
            <a:ext cx="6008600" cy="4728547"/>
          </a:xfrm>
        </p:spPr>
        <p:txBody>
          <a:bodyPr vert="horz" lIns="0" tIns="45720" rIns="0" bIns="45720" rtlCol="0" anchor="t">
            <a:normAutofit fontScale="92500" lnSpcReduction="20000"/>
          </a:bodyPr>
          <a:lstStyle/>
          <a:p>
            <a:pPr marL="0" indent="0">
              <a:lnSpc>
                <a:spcPct val="150000"/>
              </a:lnSpc>
              <a:spcBef>
                <a:spcPts val="0"/>
              </a:spcBef>
              <a:spcAft>
                <a:spcPts val="0"/>
              </a:spcAft>
              <a:buNone/>
            </a:pPr>
            <a:r>
              <a:rPr lang="en-US" sz="2400">
                <a:solidFill>
                  <a:schemeClr val="tx1"/>
                </a:solidFill>
              </a:rPr>
              <a:t>The </a:t>
            </a:r>
            <a:r>
              <a:rPr lang="en-US" sz="2400" b="1">
                <a:solidFill>
                  <a:srgbClr val="0070C0"/>
                </a:solidFill>
              </a:rPr>
              <a:t>mother rover </a:t>
            </a:r>
            <a:r>
              <a:rPr lang="en-US" sz="2400">
                <a:solidFill>
                  <a:schemeClr val="tx1"/>
                </a:solidFill>
              </a:rPr>
              <a:t>created by DRIFT is large and </a:t>
            </a:r>
            <a:r>
              <a:rPr lang="en-US" sz="2400" b="1">
                <a:solidFill>
                  <a:srgbClr val="0070C0"/>
                </a:solidFill>
              </a:rPr>
              <a:t>difficult to navigate </a:t>
            </a:r>
            <a:r>
              <a:rPr lang="en-US" sz="2400">
                <a:solidFill>
                  <a:schemeClr val="tx1"/>
                </a:solidFill>
              </a:rPr>
              <a:t>through forest like areas. </a:t>
            </a:r>
            <a:endParaRPr lang="en-US"/>
          </a:p>
          <a:p>
            <a:pPr marL="0" indent="0">
              <a:lnSpc>
                <a:spcPct val="150000"/>
              </a:lnSpc>
              <a:spcBef>
                <a:spcPts val="0"/>
              </a:spcBef>
              <a:spcAft>
                <a:spcPts val="0"/>
              </a:spcAft>
              <a:buNone/>
            </a:pPr>
            <a:endParaRPr lang="en-US" sz="2400">
              <a:solidFill>
                <a:schemeClr val="tx1"/>
              </a:solidFill>
              <a:cs typeface="Arial"/>
            </a:endParaRPr>
          </a:p>
          <a:p>
            <a:pPr marL="0" lvl="0" indent="0" algn="ctr">
              <a:lnSpc>
                <a:spcPct val="150000"/>
              </a:lnSpc>
              <a:spcBef>
                <a:spcPts val="0"/>
              </a:spcBef>
              <a:spcAft>
                <a:spcPts val="0"/>
              </a:spcAft>
              <a:buClr>
                <a:srgbClr val="0070C0"/>
              </a:buClr>
              <a:buNone/>
            </a:pPr>
            <a:r>
              <a:rPr lang="en-US" sz="2400">
                <a:solidFill>
                  <a:srgbClr val="000000">
                    <a:lumMod val="75000"/>
                    <a:lumOff val="25000"/>
                  </a:srgbClr>
                </a:solidFill>
              </a:rPr>
              <a:t>The HERMES team will design, build and test a </a:t>
            </a:r>
            <a:r>
              <a:rPr lang="en-US" sz="2400" b="1">
                <a:solidFill>
                  <a:srgbClr val="0070C0"/>
                </a:solidFill>
              </a:rPr>
              <a:t>child scout rover </a:t>
            </a:r>
            <a:r>
              <a:rPr lang="en-US" sz="2400">
                <a:solidFill>
                  <a:srgbClr val="000000">
                    <a:lumMod val="75000"/>
                    <a:lumOff val="25000"/>
                  </a:srgbClr>
                </a:solidFill>
              </a:rPr>
              <a:t>(CSR) that will </a:t>
            </a:r>
            <a:r>
              <a:rPr lang="en-US" sz="2400">
                <a:solidFill>
                  <a:schemeClr val="tx1"/>
                </a:solidFill>
              </a:rPr>
              <a:t>deploy</a:t>
            </a:r>
            <a:r>
              <a:rPr lang="en-US" sz="2400">
                <a:solidFill>
                  <a:srgbClr val="000000">
                    <a:lumMod val="75000"/>
                    <a:lumOff val="25000"/>
                  </a:srgbClr>
                </a:solidFill>
              </a:rPr>
              <a:t>, take </a:t>
            </a:r>
            <a:r>
              <a:rPr lang="en-US" sz="2400" b="1">
                <a:solidFill>
                  <a:srgbClr val="0070C0"/>
                </a:solidFill>
              </a:rPr>
              <a:t>images/videos</a:t>
            </a:r>
            <a:r>
              <a:rPr lang="en-US" sz="2400">
                <a:solidFill>
                  <a:srgbClr val="0070C0"/>
                </a:solidFill>
              </a:rPr>
              <a:t> </a:t>
            </a:r>
            <a:r>
              <a:rPr lang="en-US" sz="2400">
                <a:solidFill>
                  <a:srgbClr val="000000">
                    <a:lumMod val="75000"/>
                    <a:lumOff val="25000"/>
                  </a:srgbClr>
                </a:solidFill>
              </a:rPr>
              <a:t>of the surrounding terrain, </a:t>
            </a:r>
            <a:r>
              <a:rPr lang="en-US" sz="2400" b="1">
                <a:solidFill>
                  <a:srgbClr val="0070C0"/>
                </a:solidFill>
              </a:rPr>
              <a:t>determine</a:t>
            </a:r>
            <a:r>
              <a:rPr lang="en-US" sz="2400">
                <a:solidFill>
                  <a:srgbClr val="000000">
                    <a:lumMod val="75000"/>
                    <a:lumOff val="25000"/>
                  </a:srgbClr>
                </a:solidFill>
              </a:rPr>
              <a:t> a </a:t>
            </a:r>
            <a:r>
              <a:rPr lang="en-US" sz="2400" b="1">
                <a:solidFill>
                  <a:srgbClr val="0070C0"/>
                </a:solidFill>
              </a:rPr>
              <a:t>viable</a:t>
            </a:r>
            <a:r>
              <a:rPr lang="en-US" sz="2400">
                <a:solidFill>
                  <a:srgbClr val="000000">
                    <a:lumMod val="75000"/>
                    <a:lumOff val="25000"/>
                  </a:srgbClr>
                </a:solidFill>
              </a:rPr>
              <a:t> path to a location of interest (LOI), and upon arrival to the LOI, the CSR will </a:t>
            </a:r>
            <a:r>
              <a:rPr lang="en-US" sz="2400" b="1">
                <a:solidFill>
                  <a:srgbClr val="0070C0"/>
                </a:solidFill>
              </a:rPr>
              <a:t>send</a:t>
            </a:r>
            <a:r>
              <a:rPr lang="en-US" sz="2400">
                <a:solidFill>
                  <a:srgbClr val="000000">
                    <a:lumMod val="75000"/>
                    <a:lumOff val="25000"/>
                  </a:srgbClr>
                </a:solidFill>
              </a:rPr>
              <a:t> the viable path </a:t>
            </a:r>
            <a:r>
              <a:rPr lang="en-US" sz="2400" b="1">
                <a:solidFill>
                  <a:srgbClr val="0070C0"/>
                </a:solidFill>
              </a:rPr>
              <a:t>to</a:t>
            </a:r>
            <a:r>
              <a:rPr lang="en-US" sz="2400">
                <a:solidFill>
                  <a:srgbClr val="000000">
                    <a:lumMod val="75000"/>
                    <a:lumOff val="25000"/>
                  </a:srgbClr>
                </a:solidFill>
              </a:rPr>
              <a:t> the </a:t>
            </a:r>
            <a:r>
              <a:rPr lang="en-US" sz="2400" b="1">
                <a:solidFill>
                  <a:srgbClr val="0070C0"/>
                </a:solidFill>
              </a:rPr>
              <a:t>mother</a:t>
            </a:r>
            <a:r>
              <a:rPr lang="en-US" sz="2400">
                <a:solidFill>
                  <a:srgbClr val="0070C0"/>
                </a:solidFill>
              </a:rPr>
              <a:t> </a:t>
            </a:r>
            <a:r>
              <a:rPr lang="en-US" sz="2400" b="1">
                <a:solidFill>
                  <a:srgbClr val="0070C0"/>
                </a:solidFill>
              </a:rPr>
              <a:t>rover</a:t>
            </a:r>
            <a:r>
              <a:rPr lang="en-US" sz="2400">
                <a:solidFill>
                  <a:srgbClr val="000000">
                    <a:lumMod val="75000"/>
                    <a:lumOff val="25000"/>
                  </a:srgbClr>
                </a:solidFill>
              </a:rPr>
              <a:t>. </a:t>
            </a:r>
          </a:p>
        </p:txBody>
      </p:sp>
      <p:pic>
        <p:nvPicPr>
          <p:cNvPr id="7" name="Picture 6">
            <a:extLst>
              <a:ext uri="{FF2B5EF4-FFF2-40B4-BE49-F238E27FC236}">
                <a16:creationId xmlns:a16="http://schemas.microsoft.com/office/drawing/2014/main" id="{401E6A17-9222-480E-B622-85DC931AB1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95" r="16755"/>
          <a:stretch/>
        </p:blipFill>
        <p:spPr>
          <a:xfrm rot="5400000">
            <a:off x="6861857" y="1645290"/>
            <a:ext cx="4728547" cy="3859098"/>
          </a:xfrm>
          <a:prstGeom prst="rect">
            <a:avLst/>
          </a:prstGeom>
        </p:spPr>
      </p:pic>
      <p:sp>
        <p:nvSpPr>
          <p:cNvPr id="8" name="TextBox 7">
            <a:extLst>
              <a:ext uri="{FF2B5EF4-FFF2-40B4-BE49-F238E27FC236}">
                <a16:creationId xmlns:a16="http://schemas.microsoft.com/office/drawing/2014/main" id="{BAEB1738-9DA1-49CA-ADAE-4B89949817C8}"/>
              </a:ext>
            </a:extLst>
          </p:cNvPr>
          <p:cNvSpPr txBox="1"/>
          <p:nvPr/>
        </p:nvSpPr>
        <p:spPr>
          <a:xfrm>
            <a:off x="8528317" y="2678080"/>
            <a:ext cx="1383712" cy="400110"/>
          </a:xfrm>
          <a:prstGeom prst="rect">
            <a:avLst/>
          </a:prstGeom>
          <a:noFill/>
        </p:spPr>
        <p:txBody>
          <a:bodyPr wrap="none" rtlCol="0">
            <a:spAutoFit/>
          </a:bodyPr>
          <a:lstStyle/>
          <a:p>
            <a:r>
              <a:rPr lang="en-US" sz="2000" b="1">
                <a:solidFill>
                  <a:schemeClr val="bg1"/>
                </a:solidFill>
              </a:rPr>
              <a:t>CHIMERA</a:t>
            </a:r>
          </a:p>
        </p:txBody>
      </p:sp>
      <p:sp>
        <p:nvSpPr>
          <p:cNvPr id="9" name="TextBox 8">
            <a:extLst>
              <a:ext uri="{FF2B5EF4-FFF2-40B4-BE49-F238E27FC236}">
                <a16:creationId xmlns:a16="http://schemas.microsoft.com/office/drawing/2014/main" id="{1D0D7DEA-5154-4156-B1DB-31D56E6FF822}"/>
              </a:ext>
            </a:extLst>
          </p:cNvPr>
          <p:cNvSpPr txBox="1"/>
          <p:nvPr/>
        </p:nvSpPr>
        <p:spPr>
          <a:xfrm>
            <a:off x="8793960" y="4319272"/>
            <a:ext cx="864339" cy="369332"/>
          </a:xfrm>
          <a:prstGeom prst="rect">
            <a:avLst/>
          </a:prstGeom>
          <a:noFill/>
        </p:spPr>
        <p:txBody>
          <a:bodyPr wrap="none" rtlCol="0">
            <a:spAutoFit/>
          </a:bodyPr>
          <a:lstStyle/>
          <a:p>
            <a:r>
              <a:rPr lang="en-US" b="1">
                <a:solidFill>
                  <a:schemeClr val="bg1"/>
                </a:solidFill>
              </a:rPr>
              <a:t>DRIFT</a:t>
            </a:r>
          </a:p>
        </p:txBody>
      </p:sp>
      <p:sp>
        <p:nvSpPr>
          <p:cNvPr id="3" name="TextBox 2">
            <a:extLst>
              <a:ext uri="{FF2B5EF4-FFF2-40B4-BE49-F238E27FC236}">
                <a16:creationId xmlns:a16="http://schemas.microsoft.com/office/drawing/2014/main" id="{19A7575D-F0A3-450F-BB5F-77FD69814432}"/>
              </a:ext>
            </a:extLst>
          </p:cNvPr>
          <p:cNvSpPr txBox="1"/>
          <p:nvPr/>
        </p:nvSpPr>
        <p:spPr>
          <a:xfrm>
            <a:off x="2873808" y="6336286"/>
            <a:ext cx="2876108" cy="338554"/>
          </a:xfrm>
          <a:prstGeom prst="rect">
            <a:avLst/>
          </a:prstGeom>
          <a:noFill/>
        </p:spPr>
        <p:txBody>
          <a:bodyPr wrap="none" rtlCol="0" anchor="t">
            <a:spAutoFit/>
          </a:bodyPr>
          <a:lstStyle/>
          <a:p>
            <a:r>
              <a:rPr lang="en-US" sz="1600">
                <a:solidFill>
                  <a:schemeClr val="accent1"/>
                </a:solidFill>
              </a:rPr>
              <a:t>Note: Blue used for emphasis</a:t>
            </a:r>
          </a:p>
        </p:txBody>
      </p:sp>
      <p:sp>
        <p:nvSpPr>
          <p:cNvPr id="11" name="Title 10">
            <a:extLst>
              <a:ext uri="{FF2B5EF4-FFF2-40B4-BE49-F238E27FC236}">
                <a16:creationId xmlns:a16="http://schemas.microsoft.com/office/drawing/2014/main" id="{D672D447-B613-4F30-86DC-439E8269DD3B}"/>
              </a:ext>
            </a:extLst>
          </p:cNvPr>
          <p:cNvSpPr>
            <a:spLocks noGrp="1"/>
          </p:cNvSpPr>
          <p:nvPr>
            <p:ph type="title"/>
          </p:nvPr>
        </p:nvSpPr>
        <p:spPr/>
        <p:txBody>
          <a:bodyPr/>
          <a:lstStyle/>
          <a:p>
            <a:r>
              <a:rPr lang="en-US"/>
              <a:t>Project Motivation and Statement</a:t>
            </a:r>
          </a:p>
        </p:txBody>
      </p:sp>
      <p:sp>
        <p:nvSpPr>
          <p:cNvPr id="5" name="Date Placeholder 4">
            <a:extLst>
              <a:ext uri="{FF2B5EF4-FFF2-40B4-BE49-F238E27FC236}">
                <a16:creationId xmlns:a16="http://schemas.microsoft.com/office/drawing/2014/main" id="{4B160451-2A8E-4DC9-BA5F-14AA764EF27E}"/>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2887541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CA57-2715-4396-851D-E71EAA0126EE}"/>
              </a:ext>
            </a:extLst>
          </p:cNvPr>
          <p:cNvSpPr>
            <a:spLocks noGrp="1"/>
          </p:cNvSpPr>
          <p:nvPr>
            <p:ph type="title"/>
          </p:nvPr>
        </p:nvSpPr>
        <p:spPr/>
        <p:txBody>
          <a:bodyPr/>
          <a:lstStyle/>
          <a:p>
            <a:r>
              <a:rPr lang="en-US"/>
              <a:t>Status: Driving Functions</a:t>
            </a:r>
          </a:p>
        </p:txBody>
      </p:sp>
      <p:sp>
        <p:nvSpPr>
          <p:cNvPr id="3" name="Content Placeholder 2">
            <a:extLst>
              <a:ext uri="{FF2B5EF4-FFF2-40B4-BE49-F238E27FC236}">
                <a16:creationId xmlns:a16="http://schemas.microsoft.com/office/drawing/2014/main" id="{A4E3691C-D2F3-4AB0-994C-4A9FBA68CEAD}"/>
              </a:ext>
            </a:extLst>
          </p:cNvPr>
          <p:cNvSpPr>
            <a:spLocks noGrp="1"/>
          </p:cNvSpPr>
          <p:nvPr>
            <p:ph idx="1"/>
          </p:nvPr>
        </p:nvSpPr>
        <p:spPr>
          <a:xfrm>
            <a:off x="309005" y="1140547"/>
            <a:ext cx="6708227" cy="5122684"/>
          </a:xfrm>
        </p:spPr>
        <p:txBody>
          <a:bodyPr vert="horz" lIns="0" tIns="45720" rIns="0" bIns="45720" rtlCol="0" anchor="t">
            <a:normAutofit/>
          </a:bodyPr>
          <a:lstStyle/>
          <a:p>
            <a:r>
              <a:rPr lang="en-US" b="1" dirty="0"/>
              <a:t>General Status:</a:t>
            </a:r>
            <a:endParaRPr lang="en-US" dirty="0"/>
          </a:p>
          <a:p>
            <a:pPr marL="486410" lvl="1" indent="-285750">
              <a:buClrTx/>
              <a:buFont typeface="Arial" panose="020B0604020202020204" pitchFamily="34" charset="0"/>
              <a:buChar char="•"/>
            </a:pPr>
            <a:r>
              <a:rPr lang="en-US" dirty="0">
                <a:cs typeface="Arial"/>
              </a:rPr>
              <a:t>Serial Driven Driving and Semi-Autonomous (Cruise) Driving Complete</a:t>
            </a:r>
          </a:p>
          <a:p>
            <a:pPr marL="486410" lvl="1" indent="-285750">
              <a:buClrTx/>
              <a:buFont typeface="Arial" panose="020B0604020202020204" pitchFamily="34" charset="0"/>
              <a:buChar char="•"/>
            </a:pPr>
            <a:r>
              <a:rPr lang="en-US" dirty="0">
                <a:cs typeface="Arial"/>
              </a:rPr>
              <a:t>Speed defined as –400 to 400</a:t>
            </a:r>
            <a:endParaRPr lang="en-US" dirty="0"/>
          </a:p>
          <a:p>
            <a:r>
              <a:rPr lang="en-US" b="1" dirty="0"/>
              <a:t>Remaining Work:</a:t>
            </a:r>
            <a:endParaRPr lang="en-US" b="1" dirty="0">
              <a:cs typeface="Arial"/>
            </a:endParaRPr>
          </a:p>
          <a:p>
            <a:pPr marL="486410" lvl="1" indent="-285750">
              <a:buClrTx/>
              <a:buFont typeface="Arial" panose="020B0604020202020204" pitchFamily="34" charset="0"/>
              <a:buChar char="•"/>
            </a:pPr>
            <a:r>
              <a:rPr lang="en-US" dirty="0">
                <a:cs typeface="Arial"/>
              </a:rPr>
              <a:t>Integrate motor linear speed from encoders</a:t>
            </a:r>
          </a:p>
          <a:p>
            <a:pPr marL="486410" lvl="1" indent="-285750">
              <a:buClrTx/>
              <a:buFont typeface="Arial" panose="020B0604020202020204" pitchFamily="34" charset="0"/>
              <a:buChar char="•"/>
            </a:pPr>
            <a:r>
              <a:rPr lang="en-US" dirty="0">
                <a:cs typeface="Arial"/>
              </a:rPr>
              <a:t>Write PID controller </a:t>
            </a:r>
          </a:p>
          <a:p>
            <a:pPr marL="669290" lvl="2" indent="-285750">
              <a:buClrTx/>
              <a:buFont typeface="Arial" panose="020B0604020202020204" pitchFamily="34" charset="0"/>
              <a:buChar char="•"/>
            </a:pPr>
            <a:r>
              <a:rPr lang="en-US" sz="1600" b="1">
                <a:cs typeface="Arial"/>
              </a:rPr>
              <a:t>Expect to Finish March 4, 2019</a:t>
            </a:r>
          </a:p>
          <a:p>
            <a:pPr marL="669290" lvl="2" indent="-285750">
              <a:buClrTx/>
              <a:buFont typeface="Arial" panose="020B0604020202020204" pitchFamily="34" charset="0"/>
              <a:buChar char="•"/>
            </a:pPr>
            <a:r>
              <a:rPr lang="en-US" sz="1600" b="1">
                <a:cs typeface="Arial"/>
              </a:rPr>
              <a:t>Hours: </a:t>
            </a:r>
            <a:r>
              <a:rPr lang="en-US" sz="1600">
                <a:cs typeface="Arial"/>
              </a:rPr>
              <a:t>0/5</a:t>
            </a:r>
          </a:p>
          <a:p>
            <a:r>
              <a:rPr lang="en-US" b="1" dirty="0"/>
              <a:t>Main Concerns:</a:t>
            </a:r>
            <a:endParaRPr lang="en-US" b="1" dirty="0">
              <a:cs typeface="Arial"/>
            </a:endParaRPr>
          </a:p>
          <a:p>
            <a:pPr marL="486410" lvl="1" indent="-285750">
              <a:buClrTx/>
              <a:buFont typeface="Arial" panose="020B0604020202020204" pitchFamily="34" charset="0"/>
              <a:buChar char="•"/>
            </a:pPr>
            <a:r>
              <a:rPr lang="en-US" dirty="0">
                <a:cs typeface="Arial"/>
              </a:rPr>
              <a:t>Discrepancy between power supply amperage draw and motor controller current sensor readings</a:t>
            </a:r>
          </a:p>
          <a:p>
            <a:r>
              <a:rPr lang="en-US" b="1" dirty="0"/>
              <a:t>Mitigations:</a:t>
            </a:r>
            <a:endParaRPr lang="en-US" b="1" dirty="0">
              <a:cs typeface="Arial"/>
            </a:endParaRPr>
          </a:p>
          <a:p>
            <a:pPr marL="486410" lvl="1" indent="-285750">
              <a:buClrTx/>
              <a:buFont typeface="Arial" panose="020B0604020202020204" pitchFamily="34" charset="0"/>
              <a:buChar char="•"/>
            </a:pPr>
            <a:r>
              <a:rPr lang="en-US" dirty="0">
                <a:cs typeface="Arial"/>
              </a:rPr>
              <a:t>Characterize current error</a:t>
            </a:r>
          </a:p>
          <a:p>
            <a:pPr marL="486410" lvl="1" indent="-285750">
              <a:buClrTx/>
              <a:buFont typeface="Arial" panose="020B0604020202020204" pitchFamily="34" charset="0"/>
              <a:buChar char="•"/>
            </a:pPr>
            <a:r>
              <a:rPr lang="en-US" dirty="0">
                <a:cs typeface="Arial"/>
              </a:rPr>
              <a:t>Hard code offset</a:t>
            </a:r>
          </a:p>
          <a:p>
            <a:endParaRPr lang="en-US" b="1" dirty="0">
              <a:cs typeface="Arial"/>
            </a:endParaRPr>
          </a:p>
        </p:txBody>
      </p:sp>
      <p:sp>
        <p:nvSpPr>
          <p:cNvPr id="4" name="Slide Number Placeholder 3">
            <a:extLst>
              <a:ext uri="{FF2B5EF4-FFF2-40B4-BE49-F238E27FC236}">
                <a16:creationId xmlns:a16="http://schemas.microsoft.com/office/drawing/2014/main" id="{FA43EF7D-15FB-412C-8272-6851B6F56B0C}"/>
              </a:ext>
            </a:extLst>
          </p:cNvPr>
          <p:cNvSpPr>
            <a:spLocks noGrp="1"/>
          </p:cNvSpPr>
          <p:nvPr>
            <p:ph type="sldNum" sz="quarter" idx="12"/>
          </p:nvPr>
        </p:nvSpPr>
        <p:spPr/>
        <p:txBody>
          <a:bodyPr/>
          <a:lstStyle/>
          <a:p>
            <a:fld id="{13C20B66-9CB3-4B57-BCF5-80EC90ADA063}" type="slidenum">
              <a:rPr lang="en-US" smtClean="0"/>
              <a:t>30</a:t>
            </a:fld>
            <a:endParaRPr lang="en-US"/>
          </a:p>
        </p:txBody>
      </p:sp>
      <p:graphicFrame>
        <p:nvGraphicFramePr>
          <p:cNvPr id="6" name="Diagram 9">
            <a:extLst>
              <a:ext uri="{FF2B5EF4-FFF2-40B4-BE49-F238E27FC236}">
                <a16:creationId xmlns:a16="http://schemas.microsoft.com/office/drawing/2014/main" id="{CDEEB4DD-71A1-41AE-8A17-5583466AF0C6}"/>
              </a:ext>
            </a:extLst>
          </p:cNvPr>
          <p:cNvGraphicFramePr/>
          <p:nvPr>
            <p:extLst>
              <p:ext uri="{D42A27DB-BD31-4B8C-83A1-F6EECF244321}">
                <p14:modId xmlns:p14="http://schemas.microsoft.com/office/powerpoint/2010/main" val="846283721"/>
              </p:ext>
            </p:extLst>
          </p:nvPr>
        </p:nvGraphicFramePr>
        <p:xfrm>
          <a:off x="3099942" y="5281445"/>
          <a:ext cx="4886358" cy="2246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3" descr="A close up of a map&#10;&#10;Description generated with high confidence">
            <a:extLst>
              <a:ext uri="{FF2B5EF4-FFF2-40B4-BE49-F238E27FC236}">
                <a16:creationId xmlns:a16="http://schemas.microsoft.com/office/drawing/2014/main" id="{172D3C3A-CC71-44B9-AB53-79819AEDF240}"/>
              </a:ext>
            </a:extLst>
          </p:cNvPr>
          <p:cNvPicPr>
            <a:picLocks noChangeAspect="1"/>
          </p:cNvPicPr>
          <p:nvPr/>
        </p:nvPicPr>
        <p:blipFill>
          <a:blip r:embed="rId8"/>
          <a:stretch>
            <a:fillRect/>
          </a:stretch>
        </p:blipFill>
        <p:spPr>
          <a:xfrm>
            <a:off x="6962172" y="1460807"/>
            <a:ext cx="5058137" cy="3820638"/>
          </a:xfrm>
          <a:prstGeom prst="rect">
            <a:avLst/>
          </a:prstGeom>
        </p:spPr>
      </p:pic>
      <p:sp>
        <p:nvSpPr>
          <p:cNvPr id="11" name="TextBox 10">
            <a:extLst>
              <a:ext uri="{FF2B5EF4-FFF2-40B4-BE49-F238E27FC236}">
                <a16:creationId xmlns:a16="http://schemas.microsoft.com/office/drawing/2014/main" id="{FC782244-05F5-47DC-984B-29360C4BB203}"/>
              </a:ext>
            </a:extLst>
          </p:cNvPr>
          <p:cNvSpPr txBox="1"/>
          <p:nvPr/>
        </p:nvSpPr>
        <p:spPr>
          <a:xfrm>
            <a:off x="7270830" y="5293488"/>
            <a:ext cx="4546922"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t>Current readings from the motor controller when commanding both motors</a:t>
            </a:r>
            <a:endParaRPr lang="en-US" sz="1600">
              <a:cs typeface="Arial"/>
            </a:endParaRPr>
          </a:p>
        </p:txBody>
      </p:sp>
      <p:sp>
        <p:nvSpPr>
          <p:cNvPr id="5" name="Date Placeholder 4">
            <a:extLst>
              <a:ext uri="{FF2B5EF4-FFF2-40B4-BE49-F238E27FC236}">
                <a16:creationId xmlns:a16="http://schemas.microsoft.com/office/drawing/2014/main" id="{77A083C0-A67D-47A7-BF4A-9725E60CDC35}"/>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3691630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24B9-6EB7-4509-82FB-60E2CB63F74F}"/>
              </a:ext>
            </a:extLst>
          </p:cNvPr>
          <p:cNvSpPr>
            <a:spLocks noGrp="1"/>
          </p:cNvSpPr>
          <p:nvPr>
            <p:ph type="title"/>
          </p:nvPr>
        </p:nvSpPr>
        <p:spPr/>
        <p:txBody>
          <a:bodyPr/>
          <a:lstStyle/>
          <a:p>
            <a:r>
              <a:rPr lang="en-US"/>
              <a:t>Budget</a:t>
            </a:r>
          </a:p>
        </p:txBody>
      </p:sp>
      <p:sp>
        <p:nvSpPr>
          <p:cNvPr id="3" name="Text Placeholder 2">
            <a:extLst>
              <a:ext uri="{FF2B5EF4-FFF2-40B4-BE49-F238E27FC236}">
                <a16:creationId xmlns:a16="http://schemas.microsoft.com/office/drawing/2014/main" id="{1A798424-DF52-4989-8716-CBC3E20C9C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B254B-6A75-4F31-ACD4-D64AEBEA2DC9}"/>
              </a:ext>
            </a:extLst>
          </p:cNvPr>
          <p:cNvSpPr>
            <a:spLocks noGrp="1"/>
          </p:cNvSpPr>
          <p:nvPr>
            <p:ph type="sldNum" sz="quarter" idx="12"/>
          </p:nvPr>
        </p:nvSpPr>
        <p:spPr/>
        <p:txBody>
          <a:bodyPr/>
          <a:lstStyle/>
          <a:p>
            <a:fld id="{13C20B66-9CB3-4B57-BCF5-80EC90ADA063}" type="slidenum">
              <a:rPr lang="en-US" smtClean="0"/>
              <a:t>31</a:t>
            </a:fld>
            <a:endParaRPr lang="en-US"/>
          </a:p>
        </p:txBody>
      </p:sp>
      <p:sp>
        <p:nvSpPr>
          <p:cNvPr id="5" name="Date Placeholder 4">
            <a:extLst>
              <a:ext uri="{FF2B5EF4-FFF2-40B4-BE49-F238E27FC236}">
                <a16:creationId xmlns:a16="http://schemas.microsoft.com/office/drawing/2014/main" id="{E4B6587F-60D9-4BA9-B4C6-F096EFFE23D6}"/>
              </a:ext>
            </a:extLst>
          </p:cNvPr>
          <p:cNvSpPr>
            <a:spLocks noGrp="1"/>
          </p:cNvSpPr>
          <p:nvPr>
            <p:ph type="dt" sz="half" idx="2"/>
          </p:nvPr>
        </p:nvSpPr>
        <p:spPr>
          <a:xfrm>
            <a:off x="9550743" y="6223880"/>
            <a:ext cx="1268674" cy="211987"/>
          </a:xfrm>
        </p:spPr>
        <p:txBody>
          <a:bodyPr/>
          <a:lstStyle/>
          <a:p>
            <a:r>
              <a:rPr lang="en-US"/>
              <a:t>February 2019</a:t>
            </a:r>
          </a:p>
        </p:txBody>
      </p:sp>
    </p:spTree>
    <p:extLst>
      <p:ext uri="{BB962C8B-B14F-4D97-AF65-F5344CB8AC3E}">
        <p14:creationId xmlns:p14="http://schemas.microsoft.com/office/powerpoint/2010/main" val="2702869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3C887-F460-40DE-9861-94AB6EE55215}"/>
              </a:ext>
            </a:extLst>
          </p:cNvPr>
          <p:cNvSpPr>
            <a:spLocks noGrp="1"/>
          </p:cNvSpPr>
          <p:nvPr>
            <p:ph type="title"/>
          </p:nvPr>
        </p:nvSpPr>
        <p:spPr/>
        <p:txBody>
          <a:bodyPr/>
          <a:lstStyle/>
          <a:p>
            <a:r>
              <a:rPr lang="en-US"/>
              <a:t>Cost Plan</a:t>
            </a:r>
          </a:p>
        </p:txBody>
      </p:sp>
      <p:sp>
        <p:nvSpPr>
          <p:cNvPr id="4" name="Slide Number Placeholder 3">
            <a:extLst>
              <a:ext uri="{FF2B5EF4-FFF2-40B4-BE49-F238E27FC236}">
                <a16:creationId xmlns:a16="http://schemas.microsoft.com/office/drawing/2014/main" id="{3AF34FAA-772B-4A87-909B-20932CA0D350}"/>
              </a:ext>
            </a:extLst>
          </p:cNvPr>
          <p:cNvSpPr>
            <a:spLocks noGrp="1"/>
          </p:cNvSpPr>
          <p:nvPr>
            <p:ph type="sldNum" sz="quarter" idx="12"/>
          </p:nvPr>
        </p:nvSpPr>
        <p:spPr/>
        <p:txBody>
          <a:bodyPr/>
          <a:lstStyle/>
          <a:p>
            <a:fld id="{13C20B66-9CB3-4B57-BCF5-80EC90ADA063}" type="slidenum">
              <a:rPr lang="en-US" smtClean="0"/>
              <a:t>32</a:t>
            </a:fld>
            <a:endParaRPr lang="en-US"/>
          </a:p>
        </p:txBody>
      </p:sp>
      <p:sp>
        <p:nvSpPr>
          <p:cNvPr id="10" name="TextBox 9">
            <a:extLst>
              <a:ext uri="{FF2B5EF4-FFF2-40B4-BE49-F238E27FC236}">
                <a16:creationId xmlns:a16="http://schemas.microsoft.com/office/drawing/2014/main" id="{1CF6847E-2613-494F-9BD7-F8D279250BA0}"/>
              </a:ext>
            </a:extLst>
          </p:cNvPr>
          <p:cNvSpPr txBox="1"/>
          <p:nvPr/>
        </p:nvSpPr>
        <p:spPr>
          <a:xfrm>
            <a:off x="1316966" y="1963947"/>
            <a:ext cx="321765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Arial"/>
            </a:endParaRPr>
          </a:p>
        </p:txBody>
      </p:sp>
      <p:sp>
        <p:nvSpPr>
          <p:cNvPr id="11" name="TextBox 1">
            <a:extLst>
              <a:ext uri="{FF2B5EF4-FFF2-40B4-BE49-F238E27FC236}">
                <a16:creationId xmlns:a16="http://schemas.microsoft.com/office/drawing/2014/main" id="{551994F0-AFF4-48EE-BC78-081FAD572D16}"/>
              </a:ext>
            </a:extLst>
          </p:cNvPr>
          <p:cNvSpPr txBox="1"/>
          <p:nvPr/>
        </p:nvSpPr>
        <p:spPr>
          <a:xfrm>
            <a:off x="637205" y="1404534"/>
            <a:ext cx="3877285" cy="5355312"/>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Subsystem Expenses</a:t>
            </a:r>
            <a:endParaRPr lang="en-US" dirty="0"/>
          </a:p>
          <a:p>
            <a:r>
              <a:rPr lang="en-US" dirty="0"/>
              <a:t>Mobility - $1519.02</a:t>
            </a:r>
            <a:endParaRPr lang="en-US" dirty="0">
              <a:cs typeface="Arial"/>
            </a:endParaRPr>
          </a:p>
          <a:p>
            <a:r>
              <a:rPr lang="en-US" dirty="0">
                <a:cs typeface="Arial"/>
              </a:rPr>
              <a:t>Sensing - $490.92</a:t>
            </a:r>
          </a:p>
          <a:p>
            <a:r>
              <a:rPr lang="en-US" dirty="0"/>
              <a:t>Comms - $859.25</a:t>
            </a:r>
            <a:endParaRPr lang="en-US" dirty="0">
              <a:cs typeface="Arial"/>
            </a:endParaRPr>
          </a:p>
          <a:p>
            <a:r>
              <a:rPr lang="en-US" dirty="0"/>
              <a:t>CDH - $173.30</a:t>
            </a:r>
            <a:endParaRPr lang="en-US" dirty="0">
              <a:cs typeface="Arial"/>
            </a:endParaRPr>
          </a:p>
          <a:p>
            <a:r>
              <a:rPr lang="en-US" dirty="0">
                <a:cs typeface="Arial"/>
              </a:rPr>
              <a:t>Power - $401.21</a:t>
            </a:r>
          </a:p>
          <a:p>
            <a:r>
              <a:rPr lang="en-US" dirty="0" err="1">
                <a:cs typeface="Arial"/>
              </a:rPr>
              <a:t>Misc</a:t>
            </a:r>
            <a:r>
              <a:rPr lang="en-US" dirty="0">
                <a:cs typeface="Arial"/>
              </a:rPr>
              <a:t>/Printing ~ $1000.00 (estimated)</a:t>
            </a:r>
            <a:endParaRPr lang="en-US" dirty="0"/>
          </a:p>
          <a:p>
            <a:endParaRPr lang="en-US" dirty="0"/>
          </a:p>
          <a:p>
            <a:r>
              <a:rPr lang="en-US" b="1" dirty="0"/>
              <a:t>Expenses to Date: </a:t>
            </a:r>
            <a:r>
              <a:rPr lang="en-US" dirty="0"/>
              <a:t>$</a:t>
            </a:r>
            <a:r>
              <a:rPr lang="en-US" dirty="0">
                <a:cs typeface="Arial"/>
              </a:rPr>
              <a:t>3,443.70</a:t>
            </a:r>
            <a:r>
              <a:rPr lang="en-US" b="1" dirty="0">
                <a:cs typeface="Arial"/>
              </a:rPr>
              <a:t> </a:t>
            </a:r>
            <a:endParaRPr lang="en-US" dirty="0">
              <a:cs typeface="Arial"/>
            </a:endParaRPr>
          </a:p>
          <a:p>
            <a:endParaRPr lang="en-US" b="1" dirty="0">
              <a:cs typeface="Arial"/>
            </a:endParaRPr>
          </a:p>
          <a:p>
            <a:r>
              <a:rPr lang="en-US" b="1" dirty="0">
                <a:cs typeface="Arial"/>
              </a:rPr>
              <a:t>Original Budget: </a:t>
            </a:r>
            <a:r>
              <a:rPr lang="en-US" dirty="0">
                <a:cs typeface="Arial"/>
              </a:rPr>
              <a:t>$5000.00</a:t>
            </a:r>
          </a:p>
          <a:p>
            <a:r>
              <a:rPr lang="en-US" b="1" dirty="0">
                <a:cs typeface="Arial"/>
              </a:rPr>
              <a:t>Budget w/ EEF Funds: </a:t>
            </a:r>
            <a:r>
              <a:rPr lang="en-US" dirty="0">
                <a:cs typeface="Arial"/>
              </a:rPr>
              <a:t>$6000.00</a:t>
            </a:r>
          </a:p>
          <a:p>
            <a:endParaRPr lang="en-US" dirty="0"/>
          </a:p>
          <a:p>
            <a:r>
              <a:rPr lang="en-US" b="1" dirty="0"/>
              <a:t>Remaining Funds:   </a:t>
            </a:r>
            <a:r>
              <a:rPr lang="en-US" dirty="0">
                <a:cs typeface="Arial"/>
              </a:rPr>
              <a:t>$1556.30</a:t>
            </a:r>
          </a:p>
          <a:p>
            <a:endParaRPr lang="en-US" b="1" dirty="0"/>
          </a:p>
          <a:p>
            <a:endParaRPr lang="en-US" b="1" dirty="0">
              <a:cs typeface="Arial"/>
            </a:endParaRPr>
          </a:p>
          <a:p>
            <a:endParaRPr lang="en-US" b="1" dirty="0">
              <a:cs typeface="Arial"/>
            </a:endParaRPr>
          </a:p>
          <a:p>
            <a:endParaRPr lang="en-US" dirty="0">
              <a:cs typeface="Arial"/>
            </a:endParaRPr>
          </a:p>
        </p:txBody>
      </p:sp>
      <p:sp>
        <p:nvSpPr>
          <p:cNvPr id="13" name="Rectangle 12">
            <a:extLst>
              <a:ext uri="{FF2B5EF4-FFF2-40B4-BE49-F238E27FC236}">
                <a16:creationId xmlns:a16="http://schemas.microsoft.com/office/drawing/2014/main" id="{9A362D09-BF82-41B3-9CAC-55A34777168E}"/>
              </a:ext>
            </a:extLst>
          </p:cNvPr>
          <p:cNvSpPr/>
          <p:nvPr/>
        </p:nvSpPr>
        <p:spPr>
          <a:xfrm>
            <a:off x="2753779" y="5220821"/>
            <a:ext cx="1316496" cy="4652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0A9D4C3C-BB39-418D-BDB7-E99816F59266}"/>
              </a:ext>
            </a:extLst>
          </p:cNvPr>
          <p:cNvSpPr>
            <a:spLocks noGrp="1"/>
          </p:cNvSpPr>
          <p:nvPr>
            <p:ph type="dt" sz="half" idx="2"/>
          </p:nvPr>
        </p:nvSpPr>
        <p:spPr/>
        <p:txBody>
          <a:bodyPr/>
          <a:lstStyle/>
          <a:p>
            <a:r>
              <a:rPr lang="en-US"/>
              <a:t>February 2019</a:t>
            </a:r>
          </a:p>
        </p:txBody>
      </p:sp>
      <p:pic>
        <p:nvPicPr>
          <p:cNvPr id="7" name="Picture 8" descr="A close up of a logo&#10;&#10;Description generated with very high confidence">
            <a:extLst>
              <a:ext uri="{FF2B5EF4-FFF2-40B4-BE49-F238E27FC236}">
                <a16:creationId xmlns:a16="http://schemas.microsoft.com/office/drawing/2014/main" id="{5CCA1B84-3173-42CA-805A-452EB5BFFFA0}"/>
              </a:ext>
            </a:extLst>
          </p:cNvPr>
          <p:cNvPicPr>
            <a:picLocks noGrp="1" noChangeAspect="1"/>
          </p:cNvPicPr>
          <p:nvPr>
            <p:ph idx="1"/>
          </p:nvPr>
        </p:nvPicPr>
        <p:blipFill>
          <a:blip r:embed="rId3"/>
          <a:stretch>
            <a:fillRect/>
          </a:stretch>
        </p:blipFill>
        <p:spPr>
          <a:xfrm>
            <a:off x="4523234" y="1198056"/>
            <a:ext cx="7433436" cy="4728547"/>
          </a:xfrm>
          <a:prstGeom prst="rect">
            <a:avLst/>
          </a:prstGeom>
        </p:spPr>
      </p:pic>
    </p:spTree>
    <p:extLst>
      <p:ext uri="{BB962C8B-B14F-4D97-AF65-F5344CB8AC3E}">
        <p14:creationId xmlns:p14="http://schemas.microsoft.com/office/powerpoint/2010/main" val="2285900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6EF-ADEF-4C28-BE5B-BBE344D8F8DB}"/>
              </a:ext>
            </a:extLst>
          </p:cNvPr>
          <p:cNvSpPr>
            <a:spLocks noGrp="1"/>
          </p:cNvSpPr>
          <p:nvPr>
            <p:ph type="title"/>
          </p:nvPr>
        </p:nvSpPr>
        <p:spPr/>
        <p:txBody>
          <a:bodyPr/>
          <a:lstStyle/>
          <a:p>
            <a:r>
              <a:rPr lang="en-US">
                <a:cs typeface="Arial"/>
              </a:rPr>
              <a:t>Major Procurements</a:t>
            </a:r>
            <a:endParaRPr lang="en-US"/>
          </a:p>
        </p:txBody>
      </p:sp>
      <p:sp>
        <p:nvSpPr>
          <p:cNvPr id="3" name="Content Placeholder 2">
            <a:extLst>
              <a:ext uri="{FF2B5EF4-FFF2-40B4-BE49-F238E27FC236}">
                <a16:creationId xmlns:a16="http://schemas.microsoft.com/office/drawing/2014/main" id="{FFF88793-F718-42C0-B059-B9AD1C65F6FB}"/>
              </a:ext>
            </a:extLst>
          </p:cNvPr>
          <p:cNvSpPr>
            <a:spLocks noGrp="1"/>
          </p:cNvSpPr>
          <p:nvPr>
            <p:ph idx="1"/>
          </p:nvPr>
        </p:nvSpPr>
        <p:spPr>
          <a:xfrm>
            <a:off x="1097280" y="1140547"/>
            <a:ext cx="10058400" cy="5016094"/>
          </a:xfrm>
        </p:spPr>
        <p:txBody>
          <a:bodyPr vert="horz" lIns="0" tIns="45720" rIns="0" bIns="45720" rtlCol="0" anchor="t">
            <a:normAutofit/>
          </a:bodyPr>
          <a:lstStyle/>
          <a:p>
            <a:r>
              <a:rPr lang="en-US" dirty="0">
                <a:cs typeface="Arial"/>
              </a:rPr>
              <a:t>Mobility:  Chassis, Wheels, Motor, Shafts, Drivetrain</a:t>
            </a:r>
          </a:p>
          <a:p>
            <a:endParaRPr lang="en-US" dirty="0">
              <a:cs typeface="Arial"/>
            </a:endParaRPr>
          </a:p>
          <a:p>
            <a:r>
              <a:rPr lang="en-US" dirty="0">
                <a:cs typeface="Arial"/>
              </a:rPr>
              <a:t>Sensing:  Lidar,  Ultrasonic, Magnetometer/Accelerometer, GPS</a:t>
            </a:r>
          </a:p>
          <a:p>
            <a:endParaRPr lang="en-US" dirty="0">
              <a:cs typeface="Arial"/>
            </a:endParaRPr>
          </a:p>
          <a:p>
            <a:r>
              <a:rPr lang="en-US" dirty="0">
                <a:cs typeface="Arial"/>
              </a:rPr>
              <a:t>Comms:  Radios, Antennas, POE Adapters</a:t>
            </a:r>
          </a:p>
          <a:p>
            <a:endParaRPr lang="en-US" dirty="0">
              <a:cs typeface="Arial"/>
            </a:endParaRPr>
          </a:p>
          <a:p>
            <a:r>
              <a:rPr lang="en-US" dirty="0">
                <a:cs typeface="Arial"/>
              </a:rPr>
              <a:t>C&amp;DH:  ASUS Computer, Arduino Due, Motor Controller, Encoder</a:t>
            </a:r>
          </a:p>
          <a:p>
            <a:endParaRPr lang="en-US" dirty="0">
              <a:cs typeface="Arial"/>
            </a:endParaRPr>
          </a:p>
          <a:p>
            <a:r>
              <a:rPr lang="en-US" dirty="0">
                <a:cs typeface="Arial"/>
              </a:rPr>
              <a:t>Power:  Mobility Battery, Sensing Batteries, Comms Batteries, C&amp;DH Batteries</a:t>
            </a:r>
          </a:p>
          <a:p>
            <a:endParaRPr lang="en-US" dirty="0">
              <a:cs typeface="Arial"/>
            </a:endParaRPr>
          </a:p>
          <a:p>
            <a:r>
              <a:rPr lang="en-US" b="1" i="1" dirty="0">
                <a:cs typeface="Arial"/>
              </a:rPr>
              <a:t>Items left to order:  3D Printing, Spare Motors, Voltage Regulator</a:t>
            </a:r>
          </a:p>
          <a:p>
            <a:endParaRPr lang="en-US" dirty="0">
              <a:cs typeface="Arial"/>
            </a:endParaRPr>
          </a:p>
        </p:txBody>
      </p:sp>
      <p:sp>
        <p:nvSpPr>
          <p:cNvPr id="4" name="Slide Number Placeholder 3">
            <a:extLst>
              <a:ext uri="{FF2B5EF4-FFF2-40B4-BE49-F238E27FC236}">
                <a16:creationId xmlns:a16="http://schemas.microsoft.com/office/drawing/2014/main" id="{C7C59B5E-39B3-4C1D-897C-95A932E1BA22}"/>
              </a:ext>
            </a:extLst>
          </p:cNvPr>
          <p:cNvSpPr>
            <a:spLocks noGrp="1"/>
          </p:cNvSpPr>
          <p:nvPr>
            <p:ph type="sldNum" sz="quarter" idx="12"/>
          </p:nvPr>
        </p:nvSpPr>
        <p:spPr/>
        <p:txBody>
          <a:bodyPr/>
          <a:lstStyle/>
          <a:p>
            <a:fld id="{13C20B66-9CB3-4B57-BCF5-80EC90ADA063}" type="slidenum">
              <a:rPr lang="en-US" smtClean="0"/>
              <a:t>33</a:t>
            </a:fld>
            <a:endParaRPr lang="en-US"/>
          </a:p>
        </p:txBody>
      </p:sp>
      <p:sp>
        <p:nvSpPr>
          <p:cNvPr id="5" name="Date Placeholder 4">
            <a:extLst>
              <a:ext uri="{FF2B5EF4-FFF2-40B4-BE49-F238E27FC236}">
                <a16:creationId xmlns:a16="http://schemas.microsoft.com/office/drawing/2014/main" id="{1768BC19-C814-42CB-AF62-BCE931045101}"/>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1634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B7E2B4-3EA0-4CE6-AD63-0D1E284E4225}"/>
              </a:ext>
            </a:extLst>
          </p:cNvPr>
          <p:cNvSpPr>
            <a:spLocks noGrp="1"/>
          </p:cNvSpPr>
          <p:nvPr>
            <p:ph type="sldNum" sz="quarter" idx="12"/>
          </p:nvPr>
        </p:nvSpPr>
        <p:spPr/>
        <p:txBody>
          <a:bodyPr/>
          <a:lstStyle/>
          <a:p>
            <a:fld id="{13C20B66-9CB3-4B57-BCF5-80EC90ADA063}" type="slidenum">
              <a:rPr lang="en-US" smtClean="0"/>
              <a:t>34</a:t>
            </a:fld>
            <a:endParaRPr lang="en-US"/>
          </a:p>
        </p:txBody>
      </p:sp>
      <p:pic>
        <p:nvPicPr>
          <p:cNvPr id="7" name="Picture 2" descr="https://lh4.googleusercontent.com/kbQfZXQoEM7oH_HR2FiSikGsA-GgJLAYdGnBTaRpPXkXYIrKIT_80_3zEuKTD5CdS0oHy9HppuluTimt3hrrGhoW8v5k-Qufvf-VmbyO6NiNuqKLAmikeUVHd9Q-STfTW0rlrlkD">
            <a:extLst>
              <a:ext uri="{FF2B5EF4-FFF2-40B4-BE49-F238E27FC236}">
                <a16:creationId xmlns:a16="http://schemas.microsoft.com/office/drawing/2014/main" id="{8F6B5E22-050A-4AF1-9762-56EA2E196EF4}"/>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3638" t="8396" r="10308"/>
          <a:stretch/>
        </p:blipFill>
        <p:spPr bwMode="auto">
          <a:xfrm>
            <a:off x="4454813" y="1073889"/>
            <a:ext cx="3282373" cy="3337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DFD37B5-21D8-4F78-B957-327AB3507E5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6697"/>
          <a:stretch/>
        </p:blipFill>
        <p:spPr>
          <a:xfrm>
            <a:off x="8420067" y="2410115"/>
            <a:ext cx="2261352" cy="847695"/>
          </a:xfrm>
          <a:prstGeom prst="rect">
            <a:avLst/>
          </a:prstGeom>
        </p:spPr>
      </p:pic>
      <p:pic>
        <p:nvPicPr>
          <p:cNvPr id="11" name="Picture 10">
            <a:extLst>
              <a:ext uri="{FF2B5EF4-FFF2-40B4-BE49-F238E27FC236}">
                <a16:creationId xmlns:a16="http://schemas.microsoft.com/office/drawing/2014/main" id="{44434967-092E-432E-B164-861BCC0421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8883" y="2410115"/>
            <a:ext cx="3282373" cy="664833"/>
          </a:xfrm>
          <a:prstGeom prst="rect">
            <a:avLst/>
          </a:prstGeom>
        </p:spPr>
      </p:pic>
      <p:sp>
        <p:nvSpPr>
          <p:cNvPr id="5" name="Date Placeholder 4">
            <a:extLst>
              <a:ext uri="{FF2B5EF4-FFF2-40B4-BE49-F238E27FC236}">
                <a16:creationId xmlns:a16="http://schemas.microsoft.com/office/drawing/2014/main" id="{928C5C94-8864-4716-B1CA-9F5F96ACBA06}"/>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2806813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090D46A-5C27-45EB-8FF5-920AEDE8B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66" y="855666"/>
            <a:ext cx="12192000" cy="6421120"/>
          </a:xfrm>
          <a:prstGeom prst="rect">
            <a:avLst/>
          </a:prstGeom>
        </p:spPr>
      </p:pic>
      <p:pic>
        <p:nvPicPr>
          <p:cNvPr id="56" name="Picture 55">
            <a:extLst>
              <a:ext uri="{FF2B5EF4-FFF2-40B4-BE49-F238E27FC236}">
                <a16:creationId xmlns:a16="http://schemas.microsoft.com/office/drawing/2014/main" id="{C44FB3AD-71A5-40CE-B470-65D80B82C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577" y="2331719"/>
            <a:ext cx="4755689" cy="2504663"/>
          </a:xfrm>
          <a:prstGeom prst="rect">
            <a:avLst/>
          </a:prstGeom>
        </p:spPr>
      </p:pic>
      <p:sp>
        <p:nvSpPr>
          <p:cNvPr id="2" name="Title 1">
            <a:extLst>
              <a:ext uri="{FF2B5EF4-FFF2-40B4-BE49-F238E27FC236}">
                <a16:creationId xmlns:a16="http://schemas.microsoft.com/office/drawing/2014/main" id="{5D9ECA57-2715-4396-851D-E71EAA0126EE}"/>
              </a:ext>
            </a:extLst>
          </p:cNvPr>
          <p:cNvSpPr>
            <a:spLocks noGrp="1"/>
          </p:cNvSpPr>
          <p:nvPr>
            <p:ph type="title"/>
          </p:nvPr>
        </p:nvSpPr>
        <p:spPr/>
        <p:txBody>
          <a:bodyPr/>
          <a:lstStyle/>
          <a:p>
            <a:r>
              <a:rPr lang="en-US"/>
              <a:t>Manufacturing Status: Chassis</a:t>
            </a:r>
          </a:p>
        </p:txBody>
      </p:sp>
      <p:sp>
        <p:nvSpPr>
          <p:cNvPr id="4" name="Slide Number Placeholder 3">
            <a:extLst>
              <a:ext uri="{FF2B5EF4-FFF2-40B4-BE49-F238E27FC236}">
                <a16:creationId xmlns:a16="http://schemas.microsoft.com/office/drawing/2014/main" id="{FA43EF7D-15FB-412C-8272-6851B6F56B0C}"/>
              </a:ext>
            </a:extLst>
          </p:cNvPr>
          <p:cNvSpPr>
            <a:spLocks noGrp="1"/>
          </p:cNvSpPr>
          <p:nvPr>
            <p:ph type="sldNum" sz="quarter" idx="12"/>
          </p:nvPr>
        </p:nvSpPr>
        <p:spPr/>
        <p:txBody>
          <a:bodyPr/>
          <a:lstStyle/>
          <a:p>
            <a:fld id="{13C20B66-9CB3-4B57-BCF5-80EC90ADA063}" type="slidenum">
              <a:rPr lang="en-US" smtClean="0"/>
              <a:t>35</a:t>
            </a:fld>
            <a:endParaRPr lang="en-US"/>
          </a:p>
        </p:txBody>
      </p:sp>
      <p:sp>
        <p:nvSpPr>
          <p:cNvPr id="5" name="Date Placeholder 4">
            <a:extLst>
              <a:ext uri="{FF2B5EF4-FFF2-40B4-BE49-F238E27FC236}">
                <a16:creationId xmlns:a16="http://schemas.microsoft.com/office/drawing/2014/main" id="{77A083C0-A67D-47A7-BF4A-9725E60CDC35}"/>
              </a:ext>
            </a:extLst>
          </p:cNvPr>
          <p:cNvSpPr>
            <a:spLocks noGrp="1"/>
          </p:cNvSpPr>
          <p:nvPr>
            <p:ph type="dt" sz="half" idx="2"/>
          </p:nvPr>
        </p:nvSpPr>
        <p:spPr/>
        <p:txBody>
          <a:bodyPr/>
          <a:lstStyle/>
          <a:p>
            <a:r>
              <a:rPr lang="en-US"/>
              <a:t>October 2018</a:t>
            </a:r>
          </a:p>
        </p:txBody>
      </p:sp>
      <p:grpSp>
        <p:nvGrpSpPr>
          <p:cNvPr id="23" name="Group 22">
            <a:extLst>
              <a:ext uri="{FF2B5EF4-FFF2-40B4-BE49-F238E27FC236}">
                <a16:creationId xmlns:a16="http://schemas.microsoft.com/office/drawing/2014/main" id="{774C976B-13E3-4226-AEA8-DE59177B7A1B}"/>
              </a:ext>
            </a:extLst>
          </p:cNvPr>
          <p:cNvGrpSpPr/>
          <p:nvPr/>
        </p:nvGrpSpPr>
        <p:grpSpPr>
          <a:xfrm>
            <a:off x="217171" y="1234439"/>
            <a:ext cx="2156460" cy="2194561"/>
            <a:chOff x="217171" y="1234439"/>
            <a:chExt cx="2156460" cy="2194561"/>
          </a:xfrm>
        </p:grpSpPr>
        <p:sp>
          <p:nvSpPr>
            <p:cNvPr id="13" name="Rectangle 12">
              <a:extLst>
                <a:ext uri="{FF2B5EF4-FFF2-40B4-BE49-F238E27FC236}">
                  <a16:creationId xmlns:a16="http://schemas.microsoft.com/office/drawing/2014/main" id="{4AE3A91A-D141-4971-B893-DBFAAEB45EE4}"/>
                </a:ext>
              </a:extLst>
            </p:cNvPr>
            <p:cNvSpPr/>
            <p:nvPr/>
          </p:nvSpPr>
          <p:spPr>
            <a:xfrm>
              <a:off x="308767" y="1759148"/>
              <a:ext cx="274320" cy="274320"/>
            </a:xfrm>
            <a:prstGeom prst="rect">
              <a:avLst/>
            </a:prstGeom>
            <a:solidFill>
              <a:srgbClr val="0A78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926360-B263-4219-8F2E-138DA0303BBE}"/>
                </a:ext>
              </a:extLst>
            </p:cNvPr>
            <p:cNvSpPr/>
            <p:nvPr/>
          </p:nvSpPr>
          <p:spPr>
            <a:xfrm>
              <a:off x="308767" y="2132885"/>
              <a:ext cx="274320" cy="274320"/>
            </a:xfrm>
            <a:prstGeom prst="rect">
              <a:avLst/>
            </a:prstGeom>
            <a:solidFill>
              <a:srgbClr val="60EB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4900B3-5EF5-4118-9AD5-4059893C3DA3}"/>
                </a:ext>
              </a:extLst>
            </p:cNvPr>
            <p:cNvSpPr/>
            <p:nvPr/>
          </p:nvSpPr>
          <p:spPr>
            <a:xfrm>
              <a:off x="308767" y="2506622"/>
              <a:ext cx="27432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6" name="TextBox 15">
              <a:extLst>
                <a:ext uri="{FF2B5EF4-FFF2-40B4-BE49-F238E27FC236}">
                  <a16:creationId xmlns:a16="http://schemas.microsoft.com/office/drawing/2014/main" id="{0C247C9F-ACE7-4FAF-991C-48BD65C56E34}"/>
                </a:ext>
              </a:extLst>
            </p:cNvPr>
            <p:cNvSpPr txBox="1"/>
            <p:nvPr/>
          </p:nvSpPr>
          <p:spPr>
            <a:xfrm>
              <a:off x="654905" y="1711642"/>
              <a:ext cx="1691489" cy="369332"/>
            </a:xfrm>
            <a:prstGeom prst="rect">
              <a:avLst/>
            </a:prstGeom>
            <a:noFill/>
          </p:spPr>
          <p:txBody>
            <a:bodyPr wrap="none" rtlCol="0">
              <a:spAutoFit/>
            </a:bodyPr>
            <a:lstStyle/>
            <a:p>
              <a:r>
                <a:rPr lang="en-US"/>
                <a:t> = COTS Parts</a:t>
              </a:r>
            </a:p>
          </p:txBody>
        </p:sp>
        <p:sp>
          <p:nvSpPr>
            <p:cNvPr id="17" name="TextBox 16">
              <a:extLst>
                <a:ext uri="{FF2B5EF4-FFF2-40B4-BE49-F238E27FC236}">
                  <a16:creationId xmlns:a16="http://schemas.microsoft.com/office/drawing/2014/main" id="{C172D762-34A7-4C15-8871-BD73A8B393CE}"/>
                </a:ext>
              </a:extLst>
            </p:cNvPr>
            <p:cNvSpPr txBox="1"/>
            <p:nvPr/>
          </p:nvSpPr>
          <p:spPr>
            <a:xfrm>
              <a:off x="654906" y="2085379"/>
              <a:ext cx="1563248" cy="369332"/>
            </a:xfrm>
            <a:prstGeom prst="rect">
              <a:avLst/>
            </a:prstGeom>
            <a:noFill/>
          </p:spPr>
          <p:txBody>
            <a:bodyPr wrap="none" rtlCol="0">
              <a:spAutoFit/>
            </a:bodyPr>
            <a:lstStyle/>
            <a:p>
              <a:r>
                <a:rPr lang="en-US"/>
                <a:t> = Completed</a:t>
              </a:r>
            </a:p>
          </p:txBody>
        </p:sp>
        <p:sp>
          <p:nvSpPr>
            <p:cNvPr id="18" name="TextBox 17">
              <a:extLst>
                <a:ext uri="{FF2B5EF4-FFF2-40B4-BE49-F238E27FC236}">
                  <a16:creationId xmlns:a16="http://schemas.microsoft.com/office/drawing/2014/main" id="{8DE2843A-4CAA-49E9-AFFC-E7DD98AE917F}"/>
                </a:ext>
              </a:extLst>
            </p:cNvPr>
            <p:cNvSpPr txBox="1"/>
            <p:nvPr/>
          </p:nvSpPr>
          <p:spPr>
            <a:xfrm>
              <a:off x="654905" y="2454067"/>
              <a:ext cx="1627369" cy="369332"/>
            </a:xfrm>
            <a:prstGeom prst="rect">
              <a:avLst/>
            </a:prstGeom>
            <a:noFill/>
          </p:spPr>
          <p:txBody>
            <a:bodyPr wrap="none" rtlCol="0">
              <a:spAutoFit/>
            </a:bodyPr>
            <a:lstStyle/>
            <a:p>
              <a:r>
                <a:rPr lang="en-US"/>
                <a:t> = In Progress</a:t>
              </a:r>
            </a:p>
          </p:txBody>
        </p:sp>
        <p:sp>
          <p:nvSpPr>
            <p:cNvPr id="11" name="Rectangle: Rounded Corners 10">
              <a:extLst>
                <a:ext uri="{FF2B5EF4-FFF2-40B4-BE49-F238E27FC236}">
                  <a16:creationId xmlns:a16="http://schemas.microsoft.com/office/drawing/2014/main" id="{E462C36A-5995-4ABC-A2A4-17772CBFC701}"/>
                </a:ext>
              </a:extLst>
            </p:cNvPr>
            <p:cNvSpPr/>
            <p:nvPr/>
          </p:nvSpPr>
          <p:spPr>
            <a:xfrm>
              <a:off x="217171" y="1234439"/>
              <a:ext cx="2156460" cy="21945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13D2BF-DF9E-418A-AA3E-805E7FF97FCC}"/>
                </a:ext>
              </a:extLst>
            </p:cNvPr>
            <p:cNvSpPr txBox="1"/>
            <p:nvPr/>
          </p:nvSpPr>
          <p:spPr>
            <a:xfrm>
              <a:off x="928853" y="1279324"/>
              <a:ext cx="1005403" cy="369332"/>
            </a:xfrm>
            <a:prstGeom prst="rect">
              <a:avLst/>
            </a:prstGeom>
            <a:noFill/>
          </p:spPr>
          <p:txBody>
            <a:bodyPr wrap="none" rtlCol="0">
              <a:spAutoFit/>
            </a:bodyPr>
            <a:lstStyle/>
            <a:p>
              <a:r>
                <a:rPr lang="en-US" b="1"/>
                <a:t>Legend</a:t>
              </a:r>
            </a:p>
          </p:txBody>
        </p:sp>
        <p:sp>
          <p:nvSpPr>
            <p:cNvPr id="21" name="Rectangle 20">
              <a:extLst>
                <a:ext uri="{FF2B5EF4-FFF2-40B4-BE49-F238E27FC236}">
                  <a16:creationId xmlns:a16="http://schemas.microsoft.com/office/drawing/2014/main" id="{8145C0E2-C99E-41C3-B4F3-45BFB8F5DA90}"/>
                </a:ext>
              </a:extLst>
            </p:cNvPr>
            <p:cNvSpPr/>
            <p:nvPr/>
          </p:nvSpPr>
          <p:spPr>
            <a:xfrm>
              <a:off x="308767" y="2904691"/>
              <a:ext cx="27432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7908A1-E325-4523-9A5A-2DDEDCD8C9D6}"/>
                </a:ext>
              </a:extLst>
            </p:cNvPr>
            <p:cNvSpPr txBox="1"/>
            <p:nvPr/>
          </p:nvSpPr>
          <p:spPr>
            <a:xfrm>
              <a:off x="654906" y="2857185"/>
              <a:ext cx="1712969" cy="369332"/>
            </a:xfrm>
            <a:prstGeom prst="rect">
              <a:avLst/>
            </a:prstGeom>
            <a:noFill/>
          </p:spPr>
          <p:txBody>
            <a:bodyPr wrap="none" rtlCol="0">
              <a:spAutoFit/>
            </a:bodyPr>
            <a:lstStyle/>
            <a:p>
              <a:r>
                <a:rPr lang="en-US"/>
                <a:t> = Future Work</a:t>
              </a:r>
            </a:p>
          </p:txBody>
        </p:sp>
      </p:grpSp>
      <p:cxnSp>
        <p:nvCxnSpPr>
          <p:cNvPr id="25" name="Straight Arrow Connector 24">
            <a:extLst>
              <a:ext uri="{FF2B5EF4-FFF2-40B4-BE49-F238E27FC236}">
                <a16:creationId xmlns:a16="http://schemas.microsoft.com/office/drawing/2014/main" id="{472A3F3E-D2CD-4EBC-8016-CDC35490C9E6}"/>
              </a:ext>
            </a:extLst>
          </p:cNvPr>
          <p:cNvCxnSpPr>
            <a:cxnSpLocks/>
            <a:stCxn id="44" idx="1"/>
          </p:cNvCxnSpPr>
          <p:nvPr/>
        </p:nvCxnSpPr>
        <p:spPr>
          <a:xfrm flipH="1">
            <a:off x="6464596" y="1543669"/>
            <a:ext cx="2248124" cy="8635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F6A73AC-BB87-4684-B4FA-B0D56F67D7CD}"/>
              </a:ext>
            </a:extLst>
          </p:cNvPr>
          <p:cNvCxnSpPr>
            <a:cxnSpLocks/>
            <a:stCxn id="44" idx="1"/>
          </p:cNvCxnSpPr>
          <p:nvPr/>
        </p:nvCxnSpPr>
        <p:spPr>
          <a:xfrm flipH="1">
            <a:off x="4049486" y="1543669"/>
            <a:ext cx="4663234" cy="489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47F894E-CBE6-48F0-B99B-DA5DEDBACF26}"/>
              </a:ext>
            </a:extLst>
          </p:cNvPr>
          <p:cNvCxnSpPr>
            <a:cxnSpLocks/>
            <a:stCxn id="44" idx="1"/>
          </p:cNvCxnSpPr>
          <p:nvPr/>
        </p:nvCxnSpPr>
        <p:spPr>
          <a:xfrm flipH="1">
            <a:off x="7355394" y="1543669"/>
            <a:ext cx="1357326" cy="24609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DFAB117-1B9D-403E-B9BC-181E7F3703C2}"/>
              </a:ext>
            </a:extLst>
          </p:cNvPr>
          <p:cNvCxnSpPr>
            <a:cxnSpLocks/>
            <a:stCxn id="44" idx="1"/>
          </p:cNvCxnSpPr>
          <p:nvPr/>
        </p:nvCxnSpPr>
        <p:spPr>
          <a:xfrm flipH="1">
            <a:off x="8129116" y="1543669"/>
            <a:ext cx="583604" cy="2649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2DC9C0D-5E9A-4E97-BD71-B416E79E46CB}"/>
              </a:ext>
            </a:extLst>
          </p:cNvPr>
          <p:cNvCxnSpPr>
            <a:cxnSpLocks/>
            <a:stCxn id="44" idx="1"/>
          </p:cNvCxnSpPr>
          <p:nvPr/>
        </p:nvCxnSpPr>
        <p:spPr>
          <a:xfrm>
            <a:off x="8712720" y="1543669"/>
            <a:ext cx="0" cy="2753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B07071A-CDDC-4C9E-A9CD-D6784A98AEA1}"/>
              </a:ext>
            </a:extLst>
          </p:cNvPr>
          <p:cNvSpPr txBox="1"/>
          <p:nvPr/>
        </p:nvSpPr>
        <p:spPr>
          <a:xfrm>
            <a:off x="8712720" y="1220503"/>
            <a:ext cx="3044488" cy="646331"/>
          </a:xfrm>
          <a:prstGeom prst="rect">
            <a:avLst/>
          </a:prstGeom>
          <a:solidFill>
            <a:schemeClr val="bg1"/>
          </a:solidFill>
          <a:ln>
            <a:solidFill>
              <a:schemeClr val="tx1"/>
            </a:solidFill>
          </a:ln>
        </p:spPr>
        <p:txBody>
          <a:bodyPr wrap="none" rtlCol="0">
            <a:spAutoFit/>
          </a:bodyPr>
          <a:lstStyle/>
          <a:p>
            <a:r>
              <a:rPr lang="en-US"/>
              <a:t>.25” Laser Cut Acrylic Sheet</a:t>
            </a:r>
          </a:p>
          <a:p>
            <a:r>
              <a:rPr lang="en-US" b="1"/>
              <a:t>Status</a:t>
            </a:r>
            <a:r>
              <a:rPr lang="en-US"/>
              <a:t>: Completed</a:t>
            </a:r>
          </a:p>
        </p:txBody>
      </p:sp>
      <p:cxnSp>
        <p:nvCxnSpPr>
          <p:cNvPr id="45" name="Straight Arrow Connector 44">
            <a:extLst>
              <a:ext uri="{FF2B5EF4-FFF2-40B4-BE49-F238E27FC236}">
                <a16:creationId xmlns:a16="http://schemas.microsoft.com/office/drawing/2014/main" id="{39BC9891-5A07-4707-947A-C9E946246AD4}"/>
              </a:ext>
            </a:extLst>
          </p:cNvPr>
          <p:cNvCxnSpPr>
            <a:cxnSpLocks/>
            <a:stCxn id="49" idx="3"/>
          </p:cNvCxnSpPr>
          <p:nvPr/>
        </p:nvCxnSpPr>
        <p:spPr>
          <a:xfrm flipH="1" flipV="1">
            <a:off x="4320791" y="4192712"/>
            <a:ext cx="496510" cy="17775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8AA0423-FC0E-4B44-BB37-E36C683B832A}"/>
              </a:ext>
            </a:extLst>
          </p:cNvPr>
          <p:cNvSpPr txBox="1"/>
          <p:nvPr/>
        </p:nvSpPr>
        <p:spPr>
          <a:xfrm>
            <a:off x="8733562" y="4850459"/>
            <a:ext cx="3081928" cy="1384995"/>
          </a:xfrm>
          <a:prstGeom prst="rect">
            <a:avLst/>
          </a:prstGeom>
          <a:solidFill>
            <a:schemeClr val="bg1"/>
          </a:solidFill>
          <a:ln>
            <a:solidFill>
              <a:schemeClr val="tx1"/>
            </a:solidFill>
          </a:ln>
        </p:spPr>
        <p:txBody>
          <a:bodyPr wrap="square" rtlCol="0">
            <a:spAutoFit/>
          </a:bodyPr>
          <a:lstStyle/>
          <a:p>
            <a:r>
              <a:rPr lang="en-US" sz="1400"/>
              <a:t>CNC Aluminum</a:t>
            </a:r>
          </a:p>
          <a:p>
            <a:r>
              <a:rPr lang="en-US" sz="1400" b="1"/>
              <a:t>Status:</a:t>
            </a:r>
            <a:r>
              <a:rPr lang="en-US" sz="1400"/>
              <a:t> Acrylic prototype has been made</a:t>
            </a:r>
          </a:p>
          <a:p>
            <a:r>
              <a:rPr lang="en-US" sz="1400" b="1"/>
              <a:t>Remaining Work:</a:t>
            </a:r>
            <a:r>
              <a:rPr lang="en-US" sz="1400"/>
              <a:t> The real aluminum still need to be made using CNC</a:t>
            </a:r>
          </a:p>
        </p:txBody>
      </p:sp>
      <p:cxnSp>
        <p:nvCxnSpPr>
          <p:cNvPr id="48" name="Straight Arrow Connector 47">
            <a:extLst>
              <a:ext uri="{FF2B5EF4-FFF2-40B4-BE49-F238E27FC236}">
                <a16:creationId xmlns:a16="http://schemas.microsoft.com/office/drawing/2014/main" id="{6358A795-5A53-403A-92F0-34516D89D108}"/>
              </a:ext>
            </a:extLst>
          </p:cNvPr>
          <p:cNvCxnSpPr>
            <a:cxnSpLocks/>
          </p:cNvCxnSpPr>
          <p:nvPr/>
        </p:nvCxnSpPr>
        <p:spPr>
          <a:xfrm flipH="1" flipV="1">
            <a:off x="7086267" y="5603941"/>
            <a:ext cx="1651482" cy="1219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3CED74E-D852-468C-806F-29C8FC45664A}"/>
              </a:ext>
            </a:extLst>
          </p:cNvPr>
          <p:cNvSpPr txBox="1"/>
          <p:nvPr/>
        </p:nvSpPr>
        <p:spPr>
          <a:xfrm>
            <a:off x="1637526" y="5600925"/>
            <a:ext cx="3179775" cy="738664"/>
          </a:xfrm>
          <a:prstGeom prst="rect">
            <a:avLst/>
          </a:prstGeom>
          <a:solidFill>
            <a:schemeClr val="bg1"/>
          </a:solidFill>
          <a:ln>
            <a:solidFill>
              <a:schemeClr val="tx1"/>
            </a:solidFill>
          </a:ln>
        </p:spPr>
        <p:txBody>
          <a:bodyPr wrap="square" rtlCol="0">
            <a:spAutoFit/>
          </a:bodyPr>
          <a:lstStyle/>
          <a:p>
            <a:r>
              <a:rPr lang="en-US" sz="1400"/>
              <a:t>1”x1” T-Slotted Framing Single Rail 6105 Aluminum (80/20)</a:t>
            </a:r>
          </a:p>
          <a:p>
            <a:r>
              <a:rPr lang="en-US" sz="1400" b="1"/>
              <a:t>Status</a:t>
            </a:r>
            <a:r>
              <a:rPr lang="en-US" sz="1400"/>
              <a:t>: Completed</a:t>
            </a:r>
          </a:p>
        </p:txBody>
      </p:sp>
      <p:cxnSp>
        <p:nvCxnSpPr>
          <p:cNvPr id="52" name="Straight Arrow Connector 51">
            <a:extLst>
              <a:ext uri="{FF2B5EF4-FFF2-40B4-BE49-F238E27FC236}">
                <a16:creationId xmlns:a16="http://schemas.microsoft.com/office/drawing/2014/main" id="{97E94A0C-8CAD-4664-A630-FED818FC43FE}"/>
              </a:ext>
            </a:extLst>
          </p:cNvPr>
          <p:cNvCxnSpPr>
            <a:cxnSpLocks/>
            <a:stCxn id="49" idx="3"/>
          </p:cNvCxnSpPr>
          <p:nvPr/>
        </p:nvCxnSpPr>
        <p:spPr>
          <a:xfrm flipV="1">
            <a:off x="4817301" y="4004668"/>
            <a:ext cx="427939" cy="19655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CC9EC01-140E-484B-9026-4348D839F56E}"/>
              </a:ext>
            </a:extLst>
          </p:cNvPr>
          <p:cNvCxnSpPr>
            <a:cxnSpLocks/>
            <a:stCxn id="49" idx="3"/>
          </p:cNvCxnSpPr>
          <p:nvPr/>
        </p:nvCxnSpPr>
        <p:spPr>
          <a:xfrm flipV="1">
            <a:off x="4817301" y="4545038"/>
            <a:ext cx="1047046" cy="14252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0FBF406-608F-4944-B6A1-7C01211D1450}"/>
              </a:ext>
            </a:extLst>
          </p:cNvPr>
          <p:cNvCxnSpPr>
            <a:cxnSpLocks/>
            <a:stCxn id="49" idx="3"/>
          </p:cNvCxnSpPr>
          <p:nvPr/>
        </p:nvCxnSpPr>
        <p:spPr>
          <a:xfrm flipV="1">
            <a:off x="4817301" y="5345724"/>
            <a:ext cx="1647295" cy="6245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4B554EF-0607-4A5D-A2BC-4E45C3A6A693}"/>
              </a:ext>
            </a:extLst>
          </p:cNvPr>
          <p:cNvCxnSpPr>
            <a:cxnSpLocks/>
            <a:stCxn id="44" idx="1"/>
          </p:cNvCxnSpPr>
          <p:nvPr/>
        </p:nvCxnSpPr>
        <p:spPr>
          <a:xfrm flipH="1">
            <a:off x="7023798" y="1543669"/>
            <a:ext cx="1688922" cy="38020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849CFBD-2E99-41A3-A9C9-D30C35B00FB5}"/>
              </a:ext>
            </a:extLst>
          </p:cNvPr>
          <p:cNvCxnSpPr>
            <a:cxnSpLocks/>
            <a:stCxn id="49" idx="3"/>
          </p:cNvCxnSpPr>
          <p:nvPr/>
        </p:nvCxnSpPr>
        <p:spPr>
          <a:xfrm flipV="1">
            <a:off x="4817301" y="4813162"/>
            <a:ext cx="1754321" cy="11570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C39C392-7883-4106-AB94-8F2BFB1C52EE}"/>
              </a:ext>
            </a:extLst>
          </p:cNvPr>
          <p:cNvCxnSpPr>
            <a:cxnSpLocks/>
            <a:stCxn id="44" idx="1"/>
          </p:cNvCxnSpPr>
          <p:nvPr/>
        </p:nvCxnSpPr>
        <p:spPr>
          <a:xfrm flipH="1">
            <a:off x="2994410" y="1543669"/>
            <a:ext cx="5718310" cy="1679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74F8049F-BBC6-40AA-8E4E-C55D5BC7DE7E}"/>
              </a:ext>
            </a:extLst>
          </p:cNvPr>
          <p:cNvSpPr txBox="1"/>
          <p:nvPr/>
        </p:nvSpPr>
        <p:spPr>
          <a:xfrm>
            <a:off x="334869" y="4004666"/>
            <a:ext cx="3179775" cy="584775"/>
          </a:xfrm>
          <a:prstGeom prst="rect">
            <a:avLst/>
          </a:prstGeom>
          <a:solidFill>
            <a:schemeClr val="bg1"/>
          </a:solidFill>
          <a:ln>
            <a:solidFill>
              <a:schemeClr val="tx1"/>
            </a:solidFill>
          </a:ln>
        </p:spPr>
        <p:txBody>
          <a:bodyPr wrap="square" rtlCol="0">
            <a:spAutoFit/>
          </a:bodyPr>
          <a:lstStyle/>
          <a:p>
            <a:r>
              <a:rPr lang="en-US" sz="1600"/>
              <a:t>1” Long Silver Corner Bracket for High Rail T-Slotted Framing</a:t>
            </a:r>
          </a:p>
        </p:txBody>
      </p:sp>
      <p:cxnSp>
        <p:nvCxnSpPr>
          <p:cNvPr id="94" name="Straight Arrow Connector 93">
            <a:extLst>
              <a:ext uri="{FF2B5EF4-FFF2-40B4-BE49-F238E27FC236}">
                <a16:creationId xmlns:a16="http://schemas.microsoft.com/office/drawing/2014/main" id="{E0A443C0-D488-4B29-998D-5E43E2D204B2}"/>
              </a:ext>
            </a:extLst>
          </p:cNvPr>
          <p:cNvCxnSpPr>
            <a:cxnSpLocks/>
            <a:stCxn id="93" idx="3"/>
          </p:cNvCxnSpPr>
          <p:nvPr/>
        </p:nvCxnSpPr>
        <p:spPr>
          <a:xfrm>
            <a:off x="3514644" y="4297054"/>
            <a:ext cx="838002" cy="113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8" name="Picture 97" descr="A close up of a device&#10;&#10;Description automatically generated">
            <a:extLst>
              <a:ext uri="{FF2B5EF4-FFF2-40B4-BE49-F238E27FC236}">
                <a16:creationId xmlns:a16="http://schemas.microsoft.com/office/drawing/2014/main" id="{0A32FF9C-8ECF-4810-8F6F-2049F5EB1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24" y="4624883"/>
            <a:ext cx="983579" cy="976042"/>
          </a:xfrm>
          <a:prstGeom prst="rect">
            <a:avLst/>
          </a:prstGeom>
        </p:spPr>
      </p:pic>
      <p:sp>
        <p:nvSpPr>
          <p:cNvPr id="38" name="Rectangle 37">
            <a:extLst>
              <a:ext uri="{FF2B5EF4-FFF2-40B4-BE49-F238E27FC236}">
                <a16:creationId xmlns:a16="http://schemas.microsoft.com/office/drawing/2014/main" id="{8A419ADE-A848-4B17-95B2-3E4ABEEFAB6B}"/>
              </a:ext>
            </a:extLst>
          </p:cNvPr>
          <p:cNvSpPr/>
          <p:nvPr/>
        </p:nvSpPr>
        <p:spPr>
          <a:xfrm rot="20726045">
            <a:off x="9923391" y="3152353"/>
            <a:ext cx="1752847" cy="8679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481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F6E4E-2326-4F4C-8016-AC59FD8EFFD3}"/>
              </a:ext>
            </a:extLst>
          </p:cNvPr>
          <p:cNvSpPr>
            <a:spLocks noGrp="1"/>
          </p:cNvSpPr>
          <p:nvPr>
            <p:ph type="sldNum" sz="quarter" idx="12"/>
          </p:nvPr>
        </p:nvSpPr>
        <p:spPr/>
        <p:txBody>
          <a:bodyPr/>
          <a:lstStyle/>
          <a:p>
            <a:fld id="{13C20B66-9CB3-4B57-BCF5-80EC90ADA063}" type="slidenum">
              <a:rPr lang="en-US" smtClean="0"/>
              <a:t>36</a:t>
            </a:fld>
            <a:endParaRPr lang="en-US"/>
          </a:p>
        </p:txBody>
      </p:sp>
      <p:sp>
        <p:nvSpPr>
          <p:cNvPr id="5" name="Date Placeholder 4">
            <a:extLst>
              <a:ext uri="{FF2B5EF4-FFF2-40B4-BE49-F238E27FC236}">
                <a16:creationId xmlns:a16="http://schemas.microsoft.com/office/drawing/2014/main" id="{3961F210-9256-4FA8-B9EA-C07854DCE359}"/>
              </a:ext>
            </a:extLst>
          </p:cNvPr>
          <p:cNvSpPr>
            <a:spLocks noGrp="1"/>
          </p:cNvSpPr>
          <p:nvPr>
            <p:ph type="dt" sz="half" idx="2"/>
          </p:nvPr>
        </p:nvSpPr>
        <p:spPr/>
        <p:txBody>
          <a:bodyPr/>
          <a:lstStyle/>
          <a:p>
            <a:r>
              <a:rPr lang="en-US"/>
              <a:t>October 2018</a:t>
            </a:r>
          </a:p>
        </p:txBody>
      </p:sp>
      <p:sp>
        <p:nvSpPr>
          <p:cNvPr id="7" name="Title 1">
            <a:extLst>
              <a:ext uri="{FF2B5EF4-FFF2-40B4-BE49-F238E27FC236}">
                <a16:creationId xmlns:a16="http://schemas.microsoft.com/office/drawing/2014/main" id="{073809CB-B411-465C-BD96-850DB2A03373}"/>
              </a:ext>
            </a:extLst>
          </p:cNvPr>
          <p:cNvSpPr>
            <a:spLocks noGrp="1"/>
          </p:cNvSpPr>
          <p:nvPr>
            <p:ph type="title"/>
          </p:nvPr>
        </p:nvSpPr>
        <p:spPr>
          <a:xfrm>
            <a:off x="1097280" y="286604"/>
            <a:ext cx="10058400" cy="775280"/>
          </a:xfrm>
        </p:spPr>
        <p:txBody>
          <a:bodyPr>
            <a:normAutofit fontScale="90000"/>
          </a:bodyPr>
          <a:lstStyle/>
          <a:p>
            <a:r>
              <a:rPr lang="en-US"/>
              <a:t>Manufacturing Status: Linear Mass Stage</a:t>
            </a:r>
          </a:p>
        </p:txBody>
      </p:sp>
      <p:grpSp>
        <p:nvGrpSpPr>
          <p:cNvPr id="8" name="Group 7">
            <a:extLst>
              <a:ext uri="{FF2B5EF4-FFF2-40B4-BE49-F238E27FC236}">
                <a16:creationId xmlns:a16="http://schemas.microsoft.com/office/drawing/2014/main" id="{E248D344-2A99-4760-B6C8-6EAF480BB083}"/>
              </a:ext>
            </a:extLst>
          </p:cNvPr>
          <p:cNvGrpSpPr/>
          <p:nvPr/>
        </p:nvGrpSpPr>
        <p:grpSpPr>
          <a:xfrm>
            <a:off x="217171" y="1234439"/>
            <a:ext cx="2156460" cy="2194561"/>
            <a:chOff x="217171" y="1234439"/>
            <a:chExt cx="2156460" cy="2194561"/>
          </a:xfrm>
        </p:grpSpPr>
        <p:sp>
          <p:nvSpPr>
            <p:cNvPr id="11" name="Rectangle 10">
              <a:extLst>
                <a:ext uri="{FF2B5EF4-FFF2-40B4-BE49-F238E27FC236}">
                  <a16:creationId xmlns:a16="http://schemas.microsoft.com/office/drawing/2014/main" id="{5A4D770B-2EB4-4418-ADD1-1CA29A521E2F}"/>
                </a:ext>
              </a:extLst>
            </p:cNvPr>
            <p:cNvSpPr/>
            <p:nvPr/>
          </p:nvSpPr>
          <p:spPr>
            <a:xfrm>
              <a:off x="308767" y="1759148"/>
              <a:ext cx="274320" cy="274320"/>
            </a:xfrm>
            <a:prstGeom prst="rect">
              <a:avLst/>
            </a:prstGeom>
            <a:solidFill>
              <a:srgbClr val="0A78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E59ED5-BB84-401F-9652-F0860BB47235}"/>
                </a:ext>
              </a:extLst>
            </p:cNvPr>
            <p:cNvSpPr/>
            <p:nvPr/>
          </p:nvSpPr>
          <p:spPr>
            <a:xfrm>
              <a:off x="308767" y="2132885"/>
              <a:ext cx="274320" cy="274320"/>
            </a:xfrm>
            <a:prstGeom prst="rect">
              <a:avLst/>
            </a:prstGeom>
            <a:solidFill>
              <a:srgbClr val="60EB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A6A5AC-42EA-4C89-913E-71C9C64E13FC}"/>
                </a:ext>
              </a:extLst>
            </p:cNvPr>
            <p:cNvSpPr/>
            <p:nvPr/>
          </p:nvSpPr>
          <p:spPr>
            <a:xfrm>
              <a:off x="308767" y="2506622"/>
              <a:ext cx="27432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5" name="TextBox 14">
              <a:extLst>
                <a:ext uri="{FF2B5EF4-FFF2-40B4-BE49-F238E27FC236}">
                  <a16:creationId xmlns:a16="http://schemas.microsoft.com/office/drawing/2014/main" id="{49BD4D27-2913-4CFA-A6BA-EDFB84E5E286}"/>
                </a:ext>
              </a:extLst>
            </p:cNvPr>
            <p:cNvSpPr txBox="1"/>
            <p:nvPr/>
          </p:nvSpPr>
          <p:spPr>
            <a:xfrm>
              <a:off x="654905" y="1711642"/>
              <a:ext cx="1691489" cy="369332"/>
            </a:xfrm>
            <a:prstGeom prst="rect">
              <a:avLst/>
            </a:prstGeom>
            <a:noFill/>
          </p:spPr>
          <p:txBody>
            <a:bodyPr wrap="none" rtlCol="0">
              <a:spAutoFit/>
            </a:bodyPr>
            <a:lstStyle/>
            <a:p>
              <a:r>
                <a:rPr lang="en-US"/>
                <a:t> = COTS Parts</a:t>
              </a:r>
            </a:p>
          </p:txBody>
        </p:sp>
        <p:sp>
          <p:nvSpPr>
            <p:cNvPr id="16" name="TextBox 15">
              <a:extLst>
                <a:ext uri="{FF2B5EF4-FFF2-40B4-BE49-F238E27FC236}">
                  <a16:creationId xmlns:a16="http://schemas.microsoft.com/office/drawing/2014/main" id="{E335711B-F0F7-47F0-BB0B-176F239FEA8A}"/>
                </a:ext>
              </a:extLst>
            </p:cNvPr>
            <p:cNvSpPr txBox="1"/>
            <p:nvPr/>
          </p:nvSpPr>
          <p:spPr>
            <a:xfrm>
              <a:off x="654906" y="2085379"/>
              <a:ext cx="1563248" cy="369332"/>
            </a:xfrm>
            <a:prstGeom prst="rect">
              <a:avLst/>
            </a:prstGeom>
            <a:noFill/>
          </p:spPr>
          <p:txBody>
            <a:bodyPr wrap="none" rtlCol="0">
              <a:spAutoFit/>
            </a:bodyPr>
            <a:lstStyle/>
            <a:p>
              <a:r>
                <a:rPr lang="en-US"/>
                <a:t> = Completed</a:t>
              </a:r>
            </a:p>
          </p:txBody>
        </p:sp>
        <p:sp>
          <p:nvSpPr>
            <p:cNvPr id="17" name="TextBox 16">
              <a:extLst>
                <a:ext uri="{FF2B5EF4-FFF2-40B4-BE49-F238E27FC236}">
                  <a16:creationId xmlns:a16="http://schemas.microsoft.com/office/drawing/2014/main" id="{986C0DA8-96EE-48D7-AD05-C823BCAC46B0}"/>
                </a:ext>
              </a:extLst>
            </p:cNvPr>
            <p:cNvSpPr txBox="1"/>
            <p:nvPr/>
          </p:nvSpPr>
          <p:spPr>
            <a:xfrm>
              <a:off x="654905" y="2454067"/>
              <a:ext cx="1627369" cy="369332"/>
            </a:xfrm>
            <a:prstGeom prst="rect">
              <a:avLst/>
            </a:prstGeom>
            <a:noFill/>
          </p:spPr>
          <p:txBody>
            <a:bodyPr wrap="none" rtlCol="0">
              <a:spAutoFit/>
            </a:bodyPr>
            <a:lstStyle/>
            <a:p>
              <a:r>
                <a:rPr lang="en-US"/>
                <a:t> = In Progress</a:t>
              </a:r>
            </a:p>
          </p:txBody>
        </p:sp>
        <p:sp>
          <p:nvSpPr>
            <p:cNvPr id="18" name="Rectangle: Rounded Corners 17">
              <a:extLst>
                <a:ext uri="{FF2B5EF4-FFF2-40B4-BE49-F238E27FC236}">
                  <a16:creationId xmlns:a16="http://schemas.microsoft.com/office/drawing/2014/main" id="{9CB764B4-5C11-4910-9BBE-5112D92B7836}"/>
                </a:ext>
              </a:extLst>
            </p:cNvPr>
            <p:cNvSpPr/>
            <p:nvPr/>
          </p:nvSpPr>
          <p:spPr>
            <a:xfrm>
              <a:off x="217171" y="1234439"/>
              <a:ext cx="2156460" cy="21945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61F3F37-F405-4B90-8F6F-F61F28FB71F4}"/>
                </a:ext>
              </a:extLst>
            </p:cNvPr>
            <p:cNvSpPr txBox="1"/>
            <p:nvPr/>
          </p:nvSpPr>
          <p:spPr>
            <a:xfrm>
              <a:off x="928853" y="1279324"/>
              <a:ext cx="1005403" cy="369332"/>
            </a:xfrm>
            <a:prstGeom prst="rect">
              <a:avLst/>
            </a:prstGeom>
            <a:noFill/>
          </p:spPr>
          <p:txBody>
            <a:bodyPr wrap="none" rtlCol="0">
              <a:spAutoFit/>
            </a:bodyPr>
            <a:lstStyle/>
            <a:p>
              <a:r>
                <a:rPr lang="en-US" b="1"/>
                <a:t>Legend</a:t>
              </a:r>
            </a:p>
          </p:txBody>
        </p:sp>
        <p:sp>
          <p:nvSpPr>
            <p:cNvPr id="20" name="Rectangle 19">
              <a:extLst>
                <a:ext uri="{FF2B5EF4-FFF2-40B4-BE49-F238E27FC236}">
                  <a16:creationId xmlns:a16="http://schemas.microsoft.com/office/drawing/2014/main" id="{D6018A91-8D32-4F08-94D9-E32EF38F0C0E}"/>
                </a:ext>
              </a:extLst>
            </p:cNvPr>
            <p:cNvSpPr/>
            <p:nvPr/>
          </p:nvSpPr>
          <p:spPr>
            <a:xfrm>
              <a:off x="308767" y="2904691"/>
              <a:ext cx="27432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F470E00-1145-43DE-985F-3BB04D2F0FCB}"/>
                </a:ext>
              </a:extLst>
            </p:cNvPr>
            <p:cNvSpPr txBox="1"/>
            <p:nvPr/>
          </p:nvSpPr>
          <p:spPr>
            <a:xfrm>
              <a:off x="654906" y="2857185"/>
              <a:ext cx="1712969" cy="369332"/>
            </a:xfrm>
            <a:prstGeom prst="rect">
              <a:avLst/>
            </a:prstGeom>
            <a:noFill/>
          </p:spPr>
          <p:txBody>
            <a:bodyPr wrap="none" rtlCol="0">
              <a:spAutoFit/>
            </a:bodyPr>
            <a:lstStyle/>
            <a:p>
              <a:r>
                <a:rPr lang="en-US"/>
                <a:t> = Future Work</a:t>
              </a:r>
            </a:p>
          </p:txBody>
        </p:sp>
      </p:grpSp>
      <p:pic>
        <p:nvPicPr>
          <p:cNvPr id="3" name="Picture 2">
            <a:extLst>
              <a:ext uri="{FF2B5EF4-FFF2-40B4-BE49-F238E27FC236}">
                <a16:creationId xmlns:a16="http://schemas.microsoft.com/office/drawing/2014/main" id="{0D42EB25-298D-4177-86FD-90D87330A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256" y="379495"/>
            <a:ext cx="11743438" cy="6622354"/>
          </a:xfrm>
          <a:prstGeom prst="rect">
            <a:avLst/>
          </a:prstGeom>
        </p:spPr>
      </p:pic>
      <p:cxnSp>
        <p:nvCxnSpPr>
          <p:cNvPr id="22" name="Straight Arrow Connector 21">
            <a:extLst>
              <a:ext uri="{FF2B5EF4-FFF2-40B4-BE49-F238E27FC236}">
                <a16:creationId xmlns:a16="http://schemas.microsoft.com/office/drawing/2014/main" id="{3722DE1C-2F56-4B2F-B7E4-186848702AEC}"/>
              </a:ext>
            </a:extLst>
          </p:cNvPr>
          <p:cNvCxnSpPr>
            <a:cxnSpLocks/>
            <a:stCxn id="30" idx="1"/>
          </p:cNvCxnSpPr>
          <p:nvPr/>
        </p:nvCxnSpPr>
        <p:spPr>
          <a:xfrm flipH="1" flipV="1">
            <a:off x="7377246" y="2331937"/>
            <a:ext cx="1731050" cy="11417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74A3D7F-4F07-4E42-81FE-B1E7B3EB7172}"/>
              </a:ext>
            </a:extLst>
          </p:cNvPr>
          <p:cNvSpPr txBox="1"/>
          <p:nvPr/>
        </p:nvSpPr>
        <p:spPr>
          <a:xfrm>
            <a:off x="7521916" y="1475165"/>
            <a:ext cx="1892810" cy="338554"/>
          </a:xfrm>
          <a:prstGeom prst="rect">
            <a:avLst/>
          </a:prstGeom>
          <a:solidFill>
            <a:schemeClr val="bg1"/>
          </a:solidFill>
          <a:ln>
            <a:solidFill>
              <a:schemeClr val="tx1"/>
            </a:solidFill>
          </a:ln>
        </p:spPr>
        <p:txBody>
          <a:bodyPr wrap="square" rtlCol="0" anchor="t">
            <a:spAutoFit/>
          </a:bodyPr>
          <a:lstStyle/>
          <a:p>
            <a:r>
              <a:rPr lang="en-US" sz="1600"/>
              <a:t>M4x70mm Screws</a:t>
            </a:r>
          </a:p>
        </p:txBody>
      </p:sp>
      <p:cxnSp>
        <p:nvCxnSpPr>
          <p:cNvPr id="35" name="Straight Arrow Connector 34">
            <a:extLst>
              <a:ext uri="{FF2B5EF4-FFF2-40B4-BE49-F238E27FC236}">
                <a16:creationId xmlns:a16="http://schemas.microsoft.com/office/drawing/2014/main" id="{AB64F9FE-C7CA-4944-B856-ED6B7ADCD3D2}"/>
              </a:ext>
            </a:extLst>
          </p:cNvPr>
          <p:cNvCxnSpPr>
            <a:cxnSpLocks/>
          </p:cNvCxnSpPr>
          <p:nvPr/>
        </p:nvCxnSpPr>
        <p:spPr>
          <a:xfrm flipH="1">
            <a:off x="6775607" y="1619444"/>
            <a:ext cx="740804" cy="4418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500D1FE-921A-4325-9825-AAEA0BD1728E}"/>
              </a:ext>
            </a:extLst>
          </p:cNvPr>
          <p:cNvSpPr txBox="1"/>
          <p:nvPr/>
        </p:nvSpPr>
        <p:spPr>
          <a:xfrm>
            <a:off x="589528" y="4813447"/>
            <a:ext cx="2479529" cy="369332"/>
          </a:xfrm>
          <a:prstGeom prst="rect">
            <a:avLst/>
          </a:prstGeom>
          <a:solidFill>
            <a:schemeClr val="bg1"/>
          </a:solidFill>
          <a:ln>
            <a:solidFill>
              <a:schemeClr val="tx1"/>
            </a:solidFill>
          </a:ln>
        </p:spPr>
        <p:txBody>
          <a:bodyPr wrap="square" rtlCol="0">
            <a:spAutoFit/>
          </a:bodyPr>
          <a:lstStyle/>
          <a:p>
            <a:r>
              <a:rPr lang="en-US" altLang="zh-CN"/>
              <a:t>Linear Stage Actuator</a:t>
            </a:r>
          </a:p>
        </p:txBody>
      </p:sp>
      <p:cxnSp>
        <p:nvCxnSpPr>
          <p:cNvPr id="39" name="Straight Arrow Connector 38">
            <a:extLst>
              <a:ext uri="{FF2B5EF4-FFF2-40B4-BE49-F238E27FC236}">
                <a16:creationId xmlns:a16="http://schemas.microsoft.com/office/drawing/2014/main" id="{90D3332D-CB3C-4385-B426-D7028FFF2FB5}"/>
              </a:ext>
            </a:extLst>
          </p:cNvPr>
          <p:cNvCxnSpPr>
            <a:cxnSpLocks/>
            <a:stCxn id="38" idx="3"/>
          </p:cNvCxnSpPr>
          <p:nvPr/>
        </p:nvCxnSpPr>
        <p:spPr>
          <a:xfrm flipV="1">
            <a:off x="3069057" y="3441507"/>
            <a:ext cx="1253485" cy="15566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E7BE78E0-344A-4BA9-8F7B-36DC391E59ED}"/>
              </a:ext>
            </a:extLst>
          </p:cNvPr>
          <p:cNvCxnSpPr>
            <a:cxnSpLocks/>
          </p:cNvCxnSpPr>
          <p:nvPr/>
        </p:nvCxnSpPr>
        <p:spPr>
          <a:xfrm>
            <a:off x="4368452" y="3855945"/>
            <a:ext cx="4132860" cy="233516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62FCF7-1EF4-4EC7-B6C1-6C816F14C658}"/>
              </a:ext>
            </a:extLst>
          </p:cNvPr>
          <p:cNvSpPr txBox="1"/>
          <p:nvPr/>
        </p:nvSpPr>
        <p:spPr>
          <a:xfrm>
            <a:off x="4778674" y="5005782"/>
            <a:ext cx="2108315" cy="369332"/>
          </a:xfrm>
          <a:prstGeom prst="rect">
            <a:avLst/>
          </a:prstGeom>
          <a:noFill/>
        </p:spPr>
        <p:txBody>
          <a:bodyPr wrap="square" rtlCol="0" anchor="t">
            <a:spAutoFit/>
          </a:bodyPr>
          <a:lstStyle/>
          <a:p>
            <a:r>
              <a:rPr lang="en-US" altLang="zh-CN">
                <a:ea typeface="黑体"/>
              </a:rPr>
              <a:t>500 mm (19.7") </a:t>
            </a:r>
            <a:endParaRPr lang="zh-CN" altLang="en-US"/>
          </a:p>
        </p:txBody>
      </p:sp>
      <p:cxnSp>
        <p:nvCxnSpPr>
          <p:cNvPr id="29" name="Straight Arrow Connector 28">
            <a:extLst>
              <a:ext uri="{FF2B5EF4-FFF2-40B4-BE49-F238E27FC236}">
                <a16:creationId xmlns:a16="http://schemas.microsoft.com/office/drawing/2014/main" id="{C61EEFE3-6CA4-4C98-AEFA-2E115B47B78E}"/>
              </a:ext>
            </a:extLst>
          </p:cNvPr>
          <p:cNvCxnSpPr>
            <a:cxnSpLocks/>
          </p:cNvCxnSpPr>
          <p:nvPr/>
        </p:nvCxnSpPr>
        <p:spPr>
          <a:xfrm>
            <a:off x="9153483" y="5461880"/>
            <a:ext cx="3312" cy="70464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7EA4C9F-395A-494B-8071-3CD52328FDA1}"/>
              </a:ext>
            </a:extLst>
          </p:cNvPr>
          <p:cNvSpPr txBox="1"/>
          <p:nvPr/>
        </p:nvSpPr>
        <p:spPr>
          <a:xfrm>
            <a:off x="9154028" y="5628491"/>
            <a:ext cx="2108315" cy="369332"/>
          </a:xfrm>
          <a:prstGeom prst="rect">
            <a:avLst/>
          </a:prstGeom>
          <a:noFill/>
        </p:spPr>
        <p:txBody>
          <a:bodyPr wrap="square" rtlCol="0" anchor="t">
            <a:spAutoFit/>
          </a:bodyPr>
          <a:lstStyle/>
          <a:p>
            <a:r>
              <a:rPr lang="en-US" altLang="zh-CN">
                <a:ea typeface="黑体"/>
              </a:rPr>
              <a:t>500 mm (2.125") </a:t>
            </a:r>
            <a:endParaRPr lang="zh-CN" altLang="en-US"/>
          </a:p>
        </p:txBody>
      </p:sp>
      <p:cxnSp>
        <p:nvCxnSpPr>
          <p:cNvPr id="28" name="Straight Arrow Connector 27">
            <a:extLst>
              <a:ext uri="{FF2B5EF4-FFF2-40B4-BE49-F238E27FC236}">
                <a16:creationId xmlns:a16="http://schemas.microsoft.com/office/drawing/2014/main" id="{04952630-C9DC-4D26-B528-1235BB18F2DB}"/>
              </a:ext>
            </a:extLst>
          </p:cNvPr>
          <p:cNvCxnSpPr>
            <a:cxnSpLocks/>
          </p:cNvCxnSpPr>
          <p:nvPr/>
        </p:nvCxnSpPr>
        <p:spPr>
          <a:xfrm flipV="1">
            <a:off x="5665216" y="1716845"/>
            <a:ext cx="1515555" cy="8784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906915A-F387-4EC8-B3F8-99C0AE5F1E66}"/>
              </a:ext>
            </a:extLst>
          </p:cNvPr>
          <p:cNvSpPr txBox="1"/>
          <p:nvPr/>
        </p:nvSpPr>
        <p:spPr>
          <a:xfrm>
            <a:off x="6096575" y="1968591"/>
            <a:ext cx="418664" cy="646331"/>
          </a:xfrm>
          <a:prstGeom prst="rect">
            <a:avLst/>
          </a:prstGeom>
          <a:noFill/>
        </p:spPr>
        <p:txBody>
          <a:bodyPr wrap="square" rtlCol="0" anchor="t">
            <a:spAutoFit/>
          </a:bodyPr>
          <a:lstStyle/>
          <a:p>
            <a:r>
              <a:rPr lang="en-US" altLang="zh-CN">
                <a:ea typeface="黑体"/>
              </a:rPr>
              <a:t>7"</a:t>
            </a:r>
          </a:p>
          <a:p>
            <a:endParaRPr lang="en-US" altLang="zh-CN">
              <a:ea typeface="黑体"/>
              <a:cs typeface="Arial"/>
            </a:endParaRPr>
          </a:p>
        </p:txBody>
      </p:sp>
      <p:cxnSp>
        <p:nvCxnSpPr>
          <p:cNvPr id="33" name="Straight Arrow Connector 32">
            <a:extLst>
              <a:ext uri="{FF2B5EF4-FFF2-40B4-BE49-F238E27FC236}">
                <a16:creationId xmlns:a16="http://schemas.microsoft.com/office/drawing/2014/main" id="{CE1BEA07-2FF8-490F-A5B1-A54A331B7616}"/>
              </a:ext>
            </a:extLst>
          </p:cNvPr>
          <p:cNvCxnSpPr>
            <a:cxnSpLocks/>
          </p:cNvCxnSpPr>
          <p:nvPr/>
        </p:nvCxnSpPr>
        <p:spPr>
          <a:xfrm flipH="1" flipV="1">
            <a:off x="7748719" y="2836757"/>
            <a:ext cx="1350051" cy="6207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AD27EE4-251E-4384-B1E0-EE17B50B1A50}"/>
              </a:ext>
            </a:extLst>
          </p:cNvPr>
          <p:cNvCxnSpPr>
            <a:cxnSpLocks/>
          </p:cNvCxnSpPr>
          <p:nvPr/>
        </p:nvCxnSpPr>
        <p:spPr>
          <a:xfrm flipH="1">
            <a:off x="7158169" y="3476568"/>
            <a:ext cx="1940601" cy="45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BDE9E34-6691-4A5F-88AE-8812CEE72995}"/>
              </a:ext>
            </a:extLst>
          </p:cNvPr>
          <p:cNvSpPr txBox="1"/>
          <p:nvPr/>
        </p:nvSpPr>
        <p:spPr>
          <a:xfrm>
            <a:off x="9108296" y="2688881"/>
            <a:ext cx="2542524" cy="1569660"/>
          </a:xfrm>
          <a:prstGeom prst="rect">
            <a:avLst/>
          </a:prstGeom>
          <a:solidFill>
            <a:schemeClr val="bg1"/>
          </a:solidFill>
          <a:ln>
            <a:solidFill>
              <a:schemeClr val="tx1"/>
            </a:solidFill>
          </a:ln>
        </p:spPr>
        <p:txBody>
          <a:bodyPr wrap="square" rtlCol="0" anchor="t">
            <a:spAutoFit/>
          </a:bodyPr>
          <a:lstStyle/>
          <a:p>
            <a:r>
              <a:rPr lang="en-US" altLang="zh-CN" sz="1600">
                <a:ea typeface="黑体"/>
              </a:rPr>
              <a:t>Low-Carbon Steel Bars.</a:t>
            </a:r>
            <a:endParaRPr lang="en-US" altLang="zh-CN" sz="1600">
              <a:ea typeface="黑体"/>
              <a:cs typeface="Arial"/>
            </a:endParaRPr>
          </a:p>
          <a:p>
            <a:r>
              <a:rPr lang="en-US" altLang="zh-CN" sz="1600" b="1">
                <a:ea typeface="黑体"/>
                <a:cs typeface="Arial"/>
              </a:rPr>
              <a:t>Status: </a:t>
            </a:r>
            <a:r>
              <a:rPr lang="en-US" altLang="zh-CN" sz="1600">
                <a:ea typeface="黑体"/>
                <a:cs typeface="Arial"/>
              </a:rPr>
              <a:t>Material has been </a:t>
            </a:r>
            <a:r>
              <a:rPr lang="en-US" altLang="zh-CN" sz="1600" err="1">
                <a:ea typeface="黑体"/>
                <a:cs typeface="Arial"/>
              </a:rPr>
              <a:t>procurred</a:t>
            </a:r>
            <a:r>
              <a:rPr lang="en-US" altLang="zh-CN" sz="1600">
                <a:ea typeface="黑体"/>
                <a:cs typeface="Arial"/>
              </a:rPr>
              <a:t>.</a:t>
            </a:r>
          </a:p>
          <a:p>
            <a:r>
              <a:rPr lang="en-US" altLang="zh-CN" sz="1600" b="1">
                <a:ea typeface="黑体"/>
                <a:cs typeface="Arial"/>
              </a:rPr>
              <a:t>Remaining Work: </a:t>
            </a:r>
            <a:r>
              <a:rPr lang="en-US" altLang="zh-CN" sz="1600">
                <a:ea typeface="黑体"/>
                <a:cs typeface="Arial"/>
              </a:rPr>
              <a:t>Bars must be cut and drilled.</a:t>
            </a:r>
          </a:p>
          <a:p>
            <a:endParaRPr lang="en-US" altLang="zh-CN" sz="1600">
              <a:ea typeface="黑体"/>
              <a:cs typeface="Arial"/>
            </a:endParaRPr>
          </a:p>
        </p:txBody>
      </p:sp>
      <p:cxnSp>
        <p:nvCxnSpPr>
          <p:cNvPr id="37" name="Straight Arrow Connector 36">
            <a:extLst>
              <a:ext uri="{FF2B5EF4-FFF2-40B4-BE49-F238E27FC236}">
                <a16:creationId xmlns:a16="http://schemas.microsoft.com/office/drawing/2014/main" id="{C09FF245-2B5F-414B-B68F-CA723874D2B8}"/>
              </a:ext>
            </a:extLst>
          </p:cNvPr>
          <p:cNvCxnSpPr>
            <a:cxnSpLocks/>
          </p:cNvCxnSpPr>
          <p:nvPr/>
        </p:nvCxnSpPr>
        <p:spPr>
          <a:xfrm>
            <a:off x="5465190" y="3404960"/>
            <a:ext cx="820230" cy="50263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8C6F9F8-ADE3-4E3E-B31D-85FB25BC7949}"/>
              </a:ext>
            </a:extLst>
          </p:cNvPr>
          <p:cNvSpPr txBox="1"/>
          <p:nvPr/>
        </p:nvSpPr>
        <p:spPr>
          <a:xfrm>
            <a:off x="5010725" y="3102065"/>
            <a:ext cx="590114" cy="646331"/>
          </a:xfrm>
          <a:prstGeom prst="rect">
            <a:avLst/>
          </a:prstGeom>
          <a:noFill/>
        </p:spPr>
        <p:txBody>
          <a:bodyPr wrap="square" rtlCol="0" anchor="t">
            <a:spAutoFit/>
          </a:bodyPr>
          <a:lstStyle/>
          <a:p>
            <a:r>
              <a:rPr lang="en-US" altLang="zh-CN">
                <a:ea typeface="黑体"/>
              </a:rPr>
              <a:t>3.5"</a:t>
            </a:r>
          </a:p>
          <a:p>
            <a:endParaRPr lang="en-US" altLang="zh-CN">
              <a:ea typeface="黑体"/>
              <a:cs typeface="Arial"/>
            </a:endParaRPr>
          </a:p>
        </p:txBody>
      </p:sp>
    </p:spTree>
    <p:extLst>
      <p:ext uri="{BB962C8B-B14F-4D97-AF65-F5344CB8AC3E}">
        <p14:creationId xmlns:p14="http://schemas.microsoft.com/office/powerpoint/2010/main" val="3385458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01CC-3790-47FF-BD49-8BFACC10359A}"/>
              </a:ext>
            </a:extLst>
          </p:cNvPr>
          <p:cNvSpPr>
            <a:spLocks noGrp="1"/>
          </p:cNvSpPr>
          <p:nvPr>
            <p:ph type="title"/>
          </p:nvPr>
        </p:nvSpPr>
        <p:spPr/>
        <p:txBody>
          <a:bodyPr/>
          <a:lstStyle/>
          <a:p>
            <a:r>
              <a:rPr lang="en-US"/>
              <a:t>Project Heritage</a:t>
            </a:r>
          </a:p>
        </p:txBody>
      </p:sp>
      <p:sp>
        <p:nvSpPr>
          <p:cNvPr id="3" name="Content Placeholder 2">
            <a:extLst>
              <a:ext uri="{FF2B5EF4-FFF2-40B4-BE49-F238E27FC236}">
                <a16:creationId xmlns:a16="http://schemas.microsoft.com/office/drawing/2014/main" id="{19D5617E-E4B0-4E2D-9790-9293BC8398C9}"/>
              </a:ext>
            </a:extLst>
          </p:cNvPr>
          <p:cNvSpPr>
            <a:spLocks noGrp="1"/>
          </p:cNvSpPr>
          <p:nvPr>
            <p:ph idx="1"/>
          </p:nvPr>
        </p:nvSpPr>
        <p:spPr/>
        <p:txBody>
          <a:bodyPr vert="horz" lIns="0" tIns="45720" rIns="0" bIns="45720" rtlCol="0" anchor="t">
            <a:normAutofit fontScale="77500" lnSpcReduction="20000"/>
          </a:bodyPr>
          <a:lstStyle/>
          <a:p>
            <a:pPr>
              <a:lnSpc>
                <a:spcPct val="150000"/>
              </a:lnSpc>
              <a:spcBef>
                <a:spcPts val="0"/>
              </a:spcBef>
              <a:spcAft>
                <a:spcPts val="0"/>
              </a:spcAft>
            </a:pPr>
            <a:r>
              <a:rPr lang="en-US" sz="2600"/>
              <a:t>The Jet Propulsion Laboratory’s Fire Tracker System is a system that is designed to be a low-cost, hands-off approach to </a:t>
            </a:r>
            <a:r>
              <a:rPr lang="en-US" sz="2600" b="1">
                <a:solidFill>
                  <a:srgbClr val="0070C0"/>
                </a:solidFill>
              </a:rPr>
              <a:t>forest fire identification.</a:t>
            </a:r>
            <a:endParaRPr lang="en-US" sz="2600">
              <a:cs typeface="Arial"/>
            </a:endParaRPr>
          </a:p>
          <a:p>
            <a:endParaRPr lang="en-US" sz="2600" b="1">
              <a:solidFill>
                <a:srgbClr val="0070C0"/>
              </a:solidFill>
              <a:cs typeface="Arial"/>
            </a:endParaRPr>
          </a:p>
          <a:p>
            <a:pPr>
              <a:lnSpc>
                <a:spcPct val="150000"/>
              </a:lnSpc>
              <a:spcBef>
                <a:spcPts val="0"/>
              </a:spcBef>
              <a:spcAft>
                <a:spcPts val="0"/>
              </a:spcAft>
            </a:pPr>
            <a:r>
              <a:rPr lang="en-US" sz="2600"/>
              <a:t>There have </a:t>
            </a:r>
            <a:r>
              <a:rPr lang="en-US" sz="2600">
                <a:solidFill>
                  <a:schemeClr val="tx1"/>
                </a:solidFill>
              </a:rPr>
              <a:t>been </a:t>
            </a:r>
            <a:r>
              <a:rPr lang="en-US" sz="2600" b="1">
                <a:solidFill>
                  <a:schemeClr val="tx1"/>
                </a:solidFill>
              </a:rPr>
              <a:t>three</a:t>
            </a:r>
            <a:r>
              <a:rPr lang="en-US" sz="2600">
                <a:solidFill>
                  <a:schemeClr val="tx1"/>
                </a:solidFill>
              </a:rPr>
              <a:t> </a:t>
            </a:r>
            <a:r>
              <a:rPr lang="en-US" sz="2600" b="1">
                <a:solidFill>
                  <a:schemeClr val="tx1"/>
                </a:solidFill>
              </a:rPr>
              <a:t>previous years of heritage</a:t>
            </a:r>
            <a:r>
              <a:rPr lang="en-US" sz="2600"/>
              <a:t>: </a:t>
            </a:r>
            <a:endParaRPr lang="en-US" sz="2600">
              <a:cs typeface="Arial"/>
            </a:endParaRPr>
          </a:p>
          <a:p>
            <a:pPr marL="543560" lvl="1" indent="-342900">
              <a:lnSpc>
                <a:spcPct val="150000"/>
              </a:lnSpc>
              <a:spcBef>
                <a:spcPts val="0"/>
              </a:spcBef>
              <a:spcAft>
                <a:spcPts val="0"/>
              </a:spcAft>
              <a:buClr>
                <a:schemeClr val="tx1"/>
              </a:buClr>
              <a:buFont typeface="+mj-lt"/>
              <a:buAutoNum type="arabicPeriod"/>
            </a:pPr>
            <a:r>
              <a:rPr lang="en-US" sz="2600" b="1"/>
              <a:t>INFERNO (2015-2016)</a:t>
            </a:r>
            <a:endParaRPr lang="en-US" sz="2600" b="1">
              <a:cs typeface="Arial"/>
            </a:endParaRPr>
          </a:p>
          <a:p>
            <a:pPr marL="383540" lvl="2" indent="0">
              <a:lnSpc>
                <a:spcPct val="150000"/>
              </a:lnSpc>
              <a:spcBef>
                <a:spcPts val="0"/>
              </a:spcBef>
              <a:spcAft>
                <a:spcPts val="0"/>
              </a:spcAft>
              <a:buClr>
                <a:schemeClr val="tx1"/>
              </a:buClr>
              <a:buNone/>
            </a:pPr>
            <a:r>
              <a:rPr lang="en-US" sz="2300"/>
              <a:t>	- Built a </a:t>
            </a:r>
            <a:r>
              <a:rPr lang="en-US" sz="2300">
                <a:solidFill>
                  <a:srgbClr val="0070C0"/>
                </a:solidFill>
              </a:rPr>
              <a:t>semi-autonomous drone</a:t>
            </a:r>
            <a:r>
              <a:rPr lang="en-US" sz="2300"/>
              <a:t> capable of transporting and </a:t>
            </a:r>
            <a:r>
              <a:rPr lang="en-US" sz="2300">
                <a:solidFill>
                  <a:srgbClr val="0070C0"/>
                </a:solidFill>
              </a:rPr>
              <a:t>deploying sensor packages</a:t>
            </a:r>
            <a:endParaRPr lang="en-US" sz="2300">
              <a:solidFill>
                <a:srgbClr val="0070C0"/>
              </a:solidFill>
              <a:cs typeface="Arial"/>
            </a:endParaRPr>
          </a:p>
          <a:p>
            <a:pPr marL="543560" lvl="1" indent="-342900">
              <a:lnSpc>
                <a:spcPct val="150000"/>
              </a:lnSpc>
              <a:spcBef>
                <a:spcPts val="0"/>
              </a:spcBef>
              <a:spcAft>
                <a:spcPts val="0"/>
              </a:spcAft>
              <a:buClr>
                <a:schemeClr val="tx1"/>
              </a:buClr>
              <a:buFont typeface="+mj-lt"/>
              <a:buAutoNum type="arabicPeriod"/>
            </a:pPr>
            <a:r>
              <a:rPr lang="en-US" sz="2600" b="1"/>
              <a:t>CHIMERA (2016- 2017)</a:t>
            </a:r>
            <a:endParaRPr lang="en-US" sz="2600" b="1">
              <a:cs typeface="Arial"/>
            </a:endParaRPr>
          </a:p>
          <a:p>
            <a:pPr marL="383540" lvl="2" indent="0">
              <a:lnSpc>
                <a:spcPct val="150000"/>
              </a:lnSpc>
              <a:spcBef>
                <a:spcPts val="0"/>
              </a:spcBef>
              <a:spcAft>
                <a:spcPts val="0"/>
              </a:spcAft>
              <a:buClr>
                <a:schemeClr val="tx1"/>
              </a:buClr>
              <a:buNone/>
            </a:pPr>
            <a:r>
              <a:rPr lang="en-US" sz="1600"/>
              <a:t>	</a:t>
            </a:r>
            <a:r>
              <a:rPr lang="en-US" sz="2300"/>
              <a:t>- Built a </a:t>
            </a:r>
            <a:r>
              <a:rPr lang="en-US" sz="2300">
                <a:solidFill>
                  <a:srgbClr val="0070C0"/>
                </a:solidFill>
              </a:rPr>
              <a:t>landing, securing, and deployment system </a:t>
            </a:r>
            <a:r>
              <a:rPr lang="en-US" sz="2300"/>
              <a:t>for the inherited semi-autonomous drone from INFERNO</a:t>
            </a:r>
            <a:endParaRPr lang="en-US" sz="2300">
              <a:cs typeface="Arial"/>
            </a:endParaRPr>
          </a:p>
          <a:p>
            <a:pPr marL="543560" lvl="1" indent="-342900">
              <a:lnSpc>
                <a:spcPct val="150000"/>
              </a:lnSpc>
              <a:spcBef>
                <a:spcPts val="0"/>
              </a:spcBef>
              <a:spcAft>
                <a:spcPts val="0"/>
              </a:spcAft>
              <a:buClr>
                <a:schemeClr val="tx1"/>
              </a:buClr>
              <a:buFont typeface="+mj-lt"/>
              <a:buAutoNum type="arabicPeriod"/>
            </a:pPr>
            <a:r>
              <a:rPr lang="en-US" sz="2600" b="1"/>
              <a:t>DRIFT (2017-2018)</a:t>
            </a:r>
            <a:endParaRPr lang="en-US" sz="2600" b="1">
              <a:cs typeface="Arial"/>
            </a:endParaRPr>
          </a:p>
          <a:p>
            <a:pPr marL="383540" lvl="2" indent="0">
              <a:lnSpc>
                <a:spcPct val="150000"/>
              </a:lnSpc>
              <a:spcBef>
                <a:spcPts val="0"/>
              </a:spcBef>
              <a:spcAft>
                <a:spcPts val="0"/>
              </a:spcAft>
              <a:buClr>
                <a:schemeClr val="tx1"/>
              </a:buClr>
              <a:buNone/>
            </a:pPr>
            <a:r>
              <a:rPr lang="en-US" sz="1600"/>
              <a:t>	</a:t>
            </a:r>
            <a:r>
              <a:rPr lang="en-US" sz="2300"/>
              <a:t>- Developed a </a:t>
            </a:r>
            <a:r>
              <a:rPr lang="en-US" sz="2300" b="1">
                <a:solidFill>
                  <a:srgbClr val="0070C0"/>
                </a:solidFill>
              </a:rPr>
              <a:t>mother rover</a:t>
            </a:r>
            <a:r>
              <a:rPr lang="en-US" sz="2300">
                <a:solidFill>
                  <a:srgbClr val="0070C0"/>
                </a:solidFill>
              </a:rPr>
              <a:t> </a:t>
            </a:r>
            <a:r>
              <a:rPr lang="en-US" sz="2300"/>
              <a:t>to secure, carry, and level the semi-autonomous drone from INFERNO using the landing platform from CHIMERA </a:t>
            </a:r>
            <a:endParaRPr lang="en-US" sz="2300">
              <a:cs typeface="Arial"/>
            </a:endParaRPr>
          </a:p>
          <a:p>
            <a:endParaRPr lang="en-US"/>
          </a:p>
        </p:txBody>
      </p:sp>
      <p:sp>
        <p:nvSpPr>
          <p:cNvPr id="4" name="Slide Number Placeholder 3">
            <a:extLst>
              <a:ext uri="{FF2B5EF4-FFF2-40B4-BE49-F238E27FC236}">
                <a16:creationId xmlns:a16="http://schemas.microsoft.com/office/drawing/2014/main" id="{A22FE986-42EC-4A33-A326-B712EE749E60}"/>
              </a:ext>
            </a:extLst>
          </p:cNvPr>
          <p:cNvSpPr>
            <a:spLocks noGrp="1"/>
          </p:cNvSpPr>
          <p:nvPr>
            <p:ph type="sldNum" sz="quarter" idx="12"/>
          </p:nvPr>
        </p:nvSpPr>
        <p:spPr/>
        <p:txBody>
          <a:bodyPr/>
          <a:lstStyle/>
          <a:p>
            <a:fld id="{13C20B66-9CB3-4B57-BCF5-80EC90ADA063}" type="slidenum">
              <a:rPr lang="en-US" smtClean="0"/>
              <a:t>37</a:t>
            </a:fld>
            <a:endParaRPr lang="en-US"/>
          </a:p>
        </p:txBody>
      </p:sp>
      <p:sp>
        <p:nvSpPr>
          <p:cNvPr id="5" name="Date Placeholder 4">
            <a:extLst>
              <a:ext uri="{FF2B5EF4-FFF2-40B4-BE49-F238E27FC236}">
                <a16:creationId xmlns:a16="http://schemas.microsoft.com/office/drawing/2014/main" id="{0840E882-7B0A-4683-940B-DB655848E0C3}"/>
              </a:ext>
            </a:extLst>
          </p:cNvPr>
          <p:cNvSpPr>
            <a:spLocks noGrp="1"/>
          </p:cNvSpPr>
          <p:nvPr>
            <p:ph type="dt" sz="half" idx="2"/>
          </p:nvPr>
        </p:nvSpPr>
        <p:spPr/>
        <p:txBody>
          <a:bodyPr/>
          <a:lstStyle/>
          <a:p>
            <a:r>
              <a:rPr lang="en-US"/>
              <a:t>October 2018</a:t>
            </a:r>
          </a:p>
        </p:txBody>
      </p:sp>
      <p:sp>
        <p:nvSpPr>
          <p:cNvPr id="8" name="TextBox 7">
            <a:extLst>
              <a:ext uri="{FF2B5EF4-FFF2-40B4-BE49-F238E27FC236}">
                <a16:creationId xmlns:a16="http://schemas.microsoft.com/office/drawing/2014/main" id="{763CD9BE-B656-4410-8E6E-6C0D18E16AEF}"/>
              </a:ext>
            </a:extLst>
          </p:cNvPr>
          <p:cNvSpPr txBox="1"/>
          <p:nvPr/>
        </p:nvSpPr>
        <p:spPr>
          <a:xfrm>
            <a:off x="2767975" y="6336286"/>
            <a:ext cx="2876108" cy="338554"/>
          </a:xfrm>
          <a:prstGeom prst="rect">
            <a:avLst/>
          </a:prstGeom>
          <a:noFill/>
        </p:spPr>
        <p:txBody>
          <a:bodyPr wrap="none" rtlCol="0" anchor="t">
            <a:spAutoFit/>
          </a:bodyPr>
          <a:lstStyle/>
          <a:p>
            <a:r>
              <a:rPr lang="en-US" sz="1600">
                <a:solidFill>
                  <a:schemeClr val="accent1"/>
                </a:solidFill>
              </a:rPr>
              <a:t>Note: Blue used for emphasis</a:t>
            </a:r>
          </a:p>
        </p:txBody>
      </p:sp>
    </p:spTree>
    <p:extLst>
      <p:ext uri="{BB962C8B-B14F-4D97-AF65-F5344CB8AC3E}">
        <p14:creationId xmlns:p14="http://schemas.microsoft.com/office/powerpoint/2010/main" val="33867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8C1D-61AD-4B8E-B519-EE0FAB8C90B0}"/>
              </a:ext>
            </a:extLst>
          </p:cNvPr>
          <p:cNvSpPr>
            <a:spLocks noGrp="1"/>
          </p:cNvSpPr>
          <p:nvPr>
            <p:ph type="title"/>
          </p:nvPr>
        </p:nvSpPr>
        <p:spPr/>
        <p:txBody>
          <a:bodyPr/>
          <a:lstStyle/>
          <a:p>
            <a:r>
              <a:rPr lang="en-US"/>
              <a:t>Definitions</a:t>
            </a:r>
          </a:p>
        </p:txBody>
      </p:sp>
      <p:sp>
        <p:nvSpPr>
          <p:cNvPr id="5" name="Content Placeholder 4">
            <a:extLst>
              <a:ext uri="{FF2B5EF4-FFF2-40B4-BE49-F238E27FC236}">
                <a16:creationId xmlns:a16="http://schemas.microsoft.com/office/drawing/2014/main" id="{13C6A585-8A1D-4414-9574-B8E39381BEA2}"/>
              </a:ext>
            </a:extLst>
          </p:cNvPr>
          <p:cNvSpPr>
            <a:spLocks noGrp="1"/>
          </p:cNvSpPr>
          <p:nvPr>
            <p:ph idx="1"/>
          </p:nvPr>
        </p:nvSpPr>
        <p:spPr/>
        <p:txBody>
          <a:bodyPr vert="horz" lIns="0" tIns="45720" rIns="0" bIns="45720" rtlCol="0" anchor="t">
            <a:normAutofit fontScale="70000" lnSpcReduction="20000"/>
          </a:bodyPr>
          <a:lstStyle/>
          <a:p>
            <a:pPr marL="0" indent="0">
              <a:lnSpc>
                <a:spcPct val="160000"/>
              </a:lnSpc>
              <a:spcBef>
                <a:spcPts val="0"/>
              </a:spcBef>
              <a:spcAft>
                <a:spcPts val="0"/>
              </a:spcAft>
              <a:buClrTx/>
              <a:buNone/>
            </a:pPr>
            <a:r>
              <a:rPr lang="en-US" b="1" err="1"/>
              <a:t>Pathpoint</a:t>
            </a:r>
            <a:r>
              <a:rPr lang="en-US" b="1"/>
              <a:t> </a:t>
            </a:r>
            <a:r>
              <a:rPr lang="en-US">
                <a:solidFill>
                  <a:schemeClr val="accent1"/>
                </a:solidFill>
              </a:rPr>
              <a:t>– A point after a mobility command is received and executed by the CSR</a:t>
            </a:r>
            <a:r>
              <a:rPr lang="en-US"/>
              <a:t>.</a:t>
            </a:r>
          </a:p>
          <a:p>
            <a:pPr lvl="1">
              <a:lnSpc>
                <a:spcPct val="160000"/>
              </a:lnSpc>
              <a:spcBef>
                <a:spcPts val="0"/>
              </a:spcBef>
              <a:spcAft>
                <a:spcPts val="0"/>
              </a:spcAft>
              <a:buClrTx/>
              <a:buFont typeface="Arial" panose="020B0604020202020204" pitchFamily="34" charset="0"/>
              <a:buChar char="•"/>
            </a:pPr>
            <a:r>
              <a:rPr lang="en-US" sz="2000"/>
              <a:t>This point is recorded onboard the CSR and sent to the GS as a GPS coordinate. </a:t>
            </a:r>
          </a:p>
          <a:p>
            <a:pPr lvl="1">
              <a:lnSpc>
                <a:spcPct val="160000"/>
              </a:lnSpc>
              <a:spcBef>
                <a:spcPts val="0"/>
              </a:spcBef>
              <a:spcAft>
                <a:spcPts val="0"/>
              </a:spcAft>
              <a:buClrTx/>
              <a:buFont typeface="Arial" panose="020B0604020202020204" pitchFamily="34" charset="0"/>
              <a:buChar char="•"/>
            </a:pPr>
            <a:r>
              <a:rPr lang="en-US" sz="2000"/>
              <a:t>An operator from the ground station initially issues the command. </a:t>
            </a:r>
            <a:endParaRPr lang="en-US" sz="2000" i="1"/>
          </a:p>
          <a:p>
            <a:pPr lvl="1">
              <a:lnSpc>
                <a:spcPct val="160000"/>
              </a:lnSpc>
              <a:spcBef>
                <a:spcPts val="0"/>
              </a:spcBef>
              <a:spcAft>
                <a:spcPts val="0"/>
              </a:spcAft>
              <a:buClrTx/>
              <a:buFont typeface="Arial" panose="020B0604020202020204" pitchFamily="34" charset="0"/>
              <a:buChar char="•"/>
            </a:pPr>
            <a:r>
              <a:rPr lang="en-US" sz="2000" i="1"/>
              <a:t>Previously referred to as ‘waypoint’, and changed for clarity</a:t>
            </a:r>
            <a:endParaRPr lang="en-US" sz="2000" i="1">
              <a:cs typeface="Arial"/>
            </a:endParaRPr>
          </a:p>
          <a:p>
            <a:pPr marL="0" indent="0">
              <a:lnSpc>
                <a:spcPct val="160000"/>
              </a:lnSpc>
              <a:spcBef>
                <a:spcPts val="0"/>
              </a:spcBef>
              <a:spcAft>
                <a:spcPts val="0"/>
              </a:spcAft>
              <a:buClrTx/>
              <a:buNone/>
            </a:pPr>
            <a:r>
              <a:rPr lang="en-US" b="1"/>
              <a:t>Obstacle – </a:t>
            </a:r>
            <a:r>
              <a:rPr lang="en-US"/>
              <a:t>Roots, trees, rocks, shrubs, and inclined slopes with type A terrain (only leaves are present on type A terrain)</a:t>
            </a:r>
            <a:endParaRPr lang="en-US">
              <a:cs typeface="Arial"/>
            </a:endParaRPr>
          </a:p>
          <a:p>
            <a:pPr marL="383540" lvl="1">
              <a:lnSpc>
                <a:spcPct val="160000"/>
              </a:lnSpc>
              <a:spcBef>
                <a:spcPts val="0"/>
              </a:spcBef>
              <a:spcAft>
                <a:spcPts val="0"/>
              </a:spcAft>
              <a:buClrTx/>
              <a:buFont typeface="Arial" panose="020B0604020202020204" pitchFamily="34" charset="0"/>
              <a:buChar char="•"/>
            </a:pPr>
            <a:r>
              <a:rPr lang="en-US" b="1"/>
              <a:t>Traversable Obstacles</a:t>
            </a:r>
            <a:endParaRPr lang="en-US" b="1">
              <a:cs typeface="Arial"/>
            </a:endParaRPr>
          </a:p>
          <a:p>
            <a:pPr marL="804545" lvl="1" indent="-182245">
              <a:lnSpc>
                <a:spcPct val="160000"/>
              </a:lnSpc>
              <a:spcBef>
                <a:spcPts val="0"/>
              </a:spcBef>
              <a:spcAft>
                <a:spcPts val="0"/>
              </a:spcAft>
              <a:buClrTx/>
              <a:buFont typeface="Arial" panose="020B0604020202020204" pitchFamily="34" charset="0"/>
              <a:buChar char="•"/>
            </a:pPr>
            <a:r>
              <a:rPr lang="en-US">
                <a:solidFill>
                  <a:schemeClr val="accent1"/>
                </a:solidFill>
              </a:rPr>
              <a:t>Any root or rock less than 2.4 inches (6 cm)  </a:t>
            </a:r>
            <a:r>
              <a:rPr lang="en-US"/>
              <a:t>- </a:t>
            </a:r>
            <a:r>
              <a:rPr lang="en-US" i="1"/>
              <a:t>(6 cm is based on average root diameter from ‘Tree Root Systems’ from the Arboricultural Advisory and Information Service)</a:t>
            </a:r>
            <a:endParaRPr lang="en-US">
              <a:cs typeface="Arial"/>
            </a:endParaRPr>
          </a:p>
          <a:p>
            <a:pPr marL="383540" lvl="1">
              <a:lnSpc>
                <a:spcPct val="160000"/>
              </a:lnSpc>
              <a:spcBef>
                <a:spcPts val="0"/>
              </a:spcBef>
              <a:spcAft>
                <a:spcPts val="0"/>
              </a:spcAft>
              <a:buClrTx/>
              <a:buFont typeface="Arial" panose="020B0604020202020204" pitchFamily="34" charset="0"/>
              <a:buChar char="•"/>
            </a:pPr>
            <a:r>
              <a:rPr lang="en-US" b="1"/>
              <a:t>Non-Traversable Obstacles</a:t>
            </a:r>
            <a:endParaRPr lang="en-US" b="1">
              <a:cs typeface="Arial"/>
            </a:endParaRPr>
          </a:p>
          <a:p>
            <a:pPr marL="855345" lvl="1" indent="-182245">
              <a:lnSpc>
                <a:spcPct val="160000"/>
              </a:lnSpc>
              <a:spcBef>
                <a:spcPts val="0"/>
              </a:spcBef>
              <a:spcAft>
                <a:spcPts val="0"/>
              </a:spcAft>
              <a:buClrTx/>
              <a:buFont typeface="Arial" panose="020B0604020202020204" pitchFamily="34" charset="0"/>
              <a:buChar char="•"/>
            </a:pPr>
            <a:r>
              <a:rPr lang="en-US"/>
              <a:t>All trees</a:t>
            </a:r>
            <a:endParaRPr lang="en-US">
              <a:cs typeface="Arial"/>
            </a:endParaRPr>
          </a:p>
          <a:p>
            <a:pPr marL="855345" lvl="1" indent="-182245">
              <a:lnSpc>
                <a:spcPct val="160000"/>
              </a:lnSpc>
              <a:spcBef>
                <a:spcPts val="0"/>
              </a:spcBef>
              <a:spcAft>
                <a:spcPts val="0"/>
              </a:spcAft>
              <a:buClrTx/>
              <a:buFont typeface="Arial" panose="020B0604020202020204" pitchFamily="34" charset="0"/>
              <a:buChar char="•"/>
            </a:pPr>
            <a:r>
              <a:rPr lang="en-US"/>
              <a:t>All shrubs</a:t>
            </a:r>
            <a:endParaRPr lang="en-US">
              <a:cs typeface="Arial"/>
            </a:endParaRPr>
          </a:p>
          <a:p>
            <a:pPr marL="855345" lvl="1" indent="-182245">
              <a:lnSpc>
                <a:spcPct val="160000"/>
              </a:lnSpc>
              <a:spcBef>
                <a:spcPts val="0"/>
              </a:spcBef>
              <a:spcAft>
                <a:spcPts val="0"/>
              </a:spcAft>
              <a:buClrTx/>
              <a:buFont typeface="Arial" panose="020B0604020202020204" pitchFamily="34" charset="0"/>
              <a:buChar char="•"/>
            </a:pPr>
            <a:r>
              <a:rPr lang="en-US"/>
              <a:t>All roots and rocks greater than 2.4 inches</a:t>
            </a:r>
            <a:endParaRPr lang="en-US" b="1"/>
          </a:p>
          <a:p>
            <a:pPr marL="0" indent="0">
              <a:lnSpc>
                <a:spcPct val="160000"/>
              </a:lnSpc>
              <a:spcBef>
                <a:spcPts val="0"/>
              </a:spcBef>
              <a:spcAft>
                <a:spcPts val="0"/>
              </a:spcAft>
              <a:buClrTx/>
              <a:buNone/>
              <a:tabLst>
                <a:tab pos="9720263" algn="l"/>
              </a:tabLst>
            </a:pPr>
            <a:r>
              <a:rPr lang="en-US" b="1"/>
              <a:t>Discontinuity – </a:t>
            </a:r>
            <a:r>
              <a:rPr lang="en-US">
                <a:solidFill>
                  <a:schemeClr val="accent1"/>
                </a:solidFill>
              </a:rPr>
              <a:t>A 9 inch wide gap with a depth larger than 2.4 inches</a:t>
            </a:r>
            <a:r>
              <a:rPr lang="en-US"/>
              <a:t>. </a:t>
            </a:r>
            <a:r>
              <a:rPr lang="en-US" i="1"/>
              <a:t>The width was previously 12 inches, however a model proved that the MR could only cross a 9 inch discontinuity (.229 m).</a:t>
            </a:r>
            <a:endParaRPr lang="en-US">
              <a:cs typeface="Arial"/>
            </a:endParaRPr>
          </a:p>
        </p:txBody>
      </p:sp>
      <p:sp>
        <p:nvSpPr>
          <p:cNvPr id="11" name="Date Placeholder 10">
            <a:extLst>
              <a:ext uri="{FF2B5EF4-FFF2-40B4-BE49-F238E27FC236}">
                <a16:creationId xmlns:a16="http://schemas.microsoft.com/office/drawing/2014/main" id="{A5B623CA-4324-42B6-8017-0BED106ABD0F}"/>
              </a:ext>
            </a:extLst>
          </p:cNvPr>
          <p:cNvSpPr>
            <a:spLocks noGrp="1"/>
          </p:cNvSpPr>
          <p:nvPr>
            <p:ph type="dt" sz="half" idx="2"/>
          </p:nvPr>
        </p:nvSpPr>
        <p:spPr/>
        <p:txBody>
          <a:bodyPr/>
          <a:lstStyle/>
          <a:p>
            <a:r>
              <a:rPr lang="en-US"/>
              <a:t>October 2018</a:t>
            </a:r>
          </a:p>
        </p:txBody>
      </p:sp>
      <p:sp>
        <p:nvSpPr>
          <p:cNvPr id="12" name="Slide Number Placeholder 11">
            <a:extLst>
              <a:ext uri="{FF2B5EF4-FFF2-40B4-BE49-F238E27FC236}">
                <a16:creationId xmlns:a16="http://schemas.microsoft.com/office/drawing/2014/main" id="{8B15A729-E925-44D4-8ECF-B823914666ED}"/>
              </a:ext>
            </a:extLst>
          </p:cNvPr>
          <p:cNvSpPr>
            <a:spLocks noGrp="1"/>
          </p:cNvSpPr>
          <p:nvPr>
            <p:ph type="sldNum" sz="quarter" idx="12"/>
          </p:nvPr>
        </p:nvSpPr>
        <p:spPr/>
        <p:txBody>
          <a:bodyPr/>
          <a:lstStyle/>
          <a:p>
            <a:fld id="{13C20B66-9CB3-4B57-BCF5-80EC90ADA063}" type="slidenum">
              <a:rPr lang="en-US" smtClean="0"/>
              <a:t>38</a:t>
            </a:fld>
            <a:endParaRPr lang="en-US"/>
          </a:p>
        </p:txBody>
      </p:sp>
      <p:sp>
        <p:nvSpPr>
          <p:cNvPr id="3" name="TextBox 2">
            <a:extLst>
              <a:ext uri="{FF2B5EF4-FFF2-40B4-BE49-F238E27FC236}">
                <a16:creationId xmlns:a16="http://schemas.microsoft.com/office/drawing/2014/main" id="{7D0488A9-3032-4FB9-8D5D-C4305C98B813}"/>
              </a:ext>
            </a:extLst>
          </p:cNvPr>
          <p:cNvSpPr txBox="1"/>
          <p:nvPr/>
        </p:nvSpPr>
        <p:spPr>
          <a:xfrm>
            <a:off x="4768225" y="6092869"/>
            <a:ext cx="2876108" cy="338554"/>
          </a:xfrm>
          <a:prstGeom prst="rect">
            <a:avLst/>
          </a:prstGeom>
          <a:noFill/>
        </p:spPr>
        <p:txBody>
          <a:bodyPr wrap="none" rtlCol="0" anchor="t">
            <a:spAutoFit/>
          </a:bodyPr>
          <a:lstStyle/>
          <a:p>
            <a:r>
              <a:rPr lang="en-US" sz="1600">
                <a:solidFill>
                  <a:schemeClr val="accent1"/>
                </a:solidFill>
              </a:rPr>
              <a:t>Note: Blue used for emphasis</a:t>
            </a:r>
          </a:p>
        </p:txBody>
      </p:sp>
    </p:spTree>
    <p:extLst>
      <p:ext uri="{BB962C8B-B14F-4D97-AF65-F5344CB8AC3E}">
        <p14:creationId xmlns:p14="http://schemas.microsoft.com/office/powerpoint/2010/main" val="2734204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DC52-943D-40A2-BF78-E6920DCAE2FF}"/>
              </a:ext>
            </a:extLst>
          </p:cNvPr>
          <p:cNvSpPr>
            <a:spLocks noGrp="1"/>
          </p:cNvSpPr>
          <p:nvPr>
            <p:ph type="title"/>
          </p:nvPr>
        </p:nvSpPr>
        <p:spPr/>
        <p:txBody>
          <a:bodyPr/>
          <a:lstStyle/>
          <a:p>
            <a:r>
              <a:rPr lang="en-US"/>
              <a:t>Terrain Definition</a:t>
            </a:r>
          </a:p>
        </p:txBody>
      </p:sp>
      <p:sp>
        <p:nvSpPr>
          <p:cNvPr id="4" name="Slide Number Placeholder 3">
            <a:extLst>
              <a:ext uri="{FF2B5EF4-FFF2-40B4-BE49-F238E27FC236}">
                <a16:creationId xmlns:a16="http://schemas.microsoft.com/office/drawing/2014/main" id="{485A4D40-DCB1-4B15-B346-A4F95DCD504A}"/>
              </a:ext>
            </a:extLst>
          </p:cNvPr>
          <p:cNvSpPr>
            <a:spLocks noGrp="1"/>
          </p:cNvSpPr>
          <p:nvPr>
            <p:ph type="sldNum" sz="quarter" idx="12"/>
          </p:nvPr>
        </p:nvSpPr>
        <p:spPr/>
        <p:txBody>
          <a:bodyPr/>
          <a:lstStyle/>
          <a:p>
            <a:fld id="{13C20B66-9CB3-4B57-BCF5-80EC90ADA063}" type="slidenum">
              <a:rPr lang="en-US" smtClean="0"/>
              <a:t>39</a:t>
            </a:fld>
            <a:endParaRPr lang="en-US"/>
          </a:p>
        </p:txBody>
      </p:sp>
      <p:sp>
        <p:nvSpPr>
          <p:cNvPr id="5" name="Date Placeholder 4">
            <a:extLst>
              <a:ext uri="{FF2B5EF4-FFF2-40B4-BE49-F238E27FC236}">
                <a16:creationId xmlns:a16="http://schemas.microsoft.com/office/drawing/2014/main" id="{1E9EFF1E-0AA4-4AA9-A0B2-6B8BE4B93D4D}"/>
              </a:ext>
            </a:extLst>
          </p:cNvPr>
          <p:cNvSpPr>
            <a:spLocks noGrp="1"/>
          </p:cNvSpPr>
          <p:nvPr>
            <p:ph type="dt" sz="half" idx="2"/>
          </p:nvPr>
        </p:nvSpPr>
        <p:spPr/>
        <p:txBody>
          <a:bodyPr/>
          <a:lstStyle/>
          <a:p>
            <a:r>
              <a:rPr lang="en-US"/>
              <a:t>October 2018</a:t>
            </a:r>
          </a:p>
        </p:txBody>
      </p:sp>
      <p:pic>
        <p:nvPicPr>
          <p:cNvPr id="6" name="Content Placeholder 5">
            <a:extLst>
              <a:ext uri="{FF2B5EF4-FFF2-40B4-BE49-F238E27FC236}">
                <a16:creationId xmlns:a16="http://schemas.microsoft.com/office/drawing/2014/main" id="{838869EE-1CBD-420D-B65A-DA2274348390}"/>
              </a:ext>
            </a:extLst>
          </p:cNvPr>
          <p:cNvPicPr>
            <a:picLocks noGrp="1" noChangeAspect="1"/>
          </p:cNvPicPr>
          <p:nvPr>
            <p:ph idx="1"/>
          </p:nvPr>
        </p:nvPicPr>
        <p:blipFill>
          <a:blip r:embed="rId2"/>
          <a:stretch>
            <a:fillRect/>
          </a:stretch>
        </p:blipFill>
        <p:spPr>
          <a:xfrm>
            <a:off x="1096963" y="1290402"/>
            <a:ext cx="10058400" cy="4428008"/>
          </a:xfrm>
          <a:prstGeom prst="rect">
            <a:avLst/>
          </a:prstGeom>
        </p:spPr>
      </p:pic>
    </p:spTree>
    <p:extLst>
      <p:ext uri="{BB962C8B-B14F-4D97-AF65-F5344CB8AC3E}">
        <p14:creationId xmlns:p14="http://schemas.microsoft.com/office/powerpoint/2010/main" val="409412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31C8-0027-4C51-922C-AA19A40CE458}"/>
              </a:ext>
            </a:extLst>
          </p:cNvPr>
          <p:cNvSpPr>
            <a:spLocks noGrp="1"/>
          </p:cNvSpPr>
          <p:nvPr>
            <p:ph type="title"/>
          </p:nvPr>
        </p:nvSpPr>
        <p:spPr/>
        <p:txBody>
          <a:bodyPr>
            <a:normAutofit fontScale="90000"/>
          </a:bodyPr>
          <a:lstStyle/>
          <a:p>
            <a:r>
              <a:rPr lang="en-US"/>
              <a:t>CONOPS: Arriving to Location of Interest</a:t>
            </a:r>
          </a:p>
        </p:txBody>
      </p:sp>
      <p:sp>
        <p:nvSpPr>
          <p:cNvPr id="4" name="Slide Number Placeholder 3">
            <a:extLst>
              <a:ext uri="{FF2B5EF4-FFF2-40B4-BE49-F238E27FC236}">
                <a16:creationId xmlns:a16="http://schemas.microsoft.com/office/drawing/2014/main" id="{8C4910A0-3A95-4F3D-AE76-DE0A44A61603}"/>
              </a:ext>
            </a:extLst>
          </p:cNvPr>
          <p:cNvSpPr>
            <a:spLocks noGrp="1"/>
          </p:cNvSpPr>
          <p:nvPr>
            <p:ph type="sldNum" sz="quarter" idx="12"/>
          </p:nvPr>
        </p:nvSpPr>
        <p:spPr/>
        <p:txBody>
          <a:bodyPr/>
          <a:lstStyle/>
          <a:p>
            <a:fld id="{13C20B66-9CB3-4B57-BCF5-80EC90ADA063}" type="slidenum">
              <a:rPr lang="en-US" smtClean="0"/>
              <a:t>4</a:t>
            </a:fld>
            <a:endParaRPr lang="en-US"/>
          </a:p>
        </p:txBody>
      </p:sp>
      <p:sp>
        <p:nvSpPr>
          <p:cNvPr id="5" name="Date Placeholder 4">
            <a:extLst>
              <a:ext uri="{FF2B5EF4-FFF2-40B4-BE49-F238E27FC236}">
                <a16:creationId xmlns:a16="http://schemas.microsoft.com/office/drawing/2014/main" id="{67A458F8-CD38-4189-A74A-ABFD4E23CF2D}"/>
              </a:ext>
            </a:extLst>
          </p:cNvPr>
          <p:cNvSpPr>
            <a:spLocks noGrp="1"/>
          </p:cNvSpPr>
          <p:nvPr>
            <p:ph type="dt" sz="half" idx="2"/>
          </p:nvPr>
        </p:nvSpPr>
        <p:spPr/>
        <p:txBody>
          <a:bodyPr/>
          <a:lstStyle/>
          <a:p>
            <a:r>
              <a:rPr lang="en-US"/>
              <a:t>October 2018</a:t>
            </a:r>
          </a:p>
        </p:txBody>
      </p:sp>
      <p:sp>
        <p:nvSpPr>
          <p:cNvPr id="6" name="Slide Number Placeholder 3">
            <a:extLst>
              <a:ext uri="{FF2B5EF4-FFF2-40B4-BE49-F238E27FC236}">
                <a16:creationId xmlns:a16="http://schemas.microsoft.com/office/drawing/2014/main" id="{F6B853BD-075E-410A-9DD7-C5A79F4EA740}"/>
              </a:ext>
            </a:extLst>
          </p:cNvPr>
          <p:cNvSpPr txBox="1">
            <a:spLocks/>
          </p:cNvSpPr>
          <p:nvPr/>
        </p:nvSpPr>
        <p:spPr>
          <a:xfrm>
            <a:off x="10127137" y="6449944"/>
            <a:ext cx="69228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20B66-9CB3-4B57-BCF5-80EC90ADA063}" type="slidenum">
              <a:rPr lang="en-US" smtClean="0"/>
              <a:pPr/>
              <a:t>4</a:t>
            </a:fld>
            <a:endParaRPr lang="en-US"/>
          </a:p>
        </p:txBody>
      </p:sp>
      <p:sp>
        <p:nvSpPr>
          <p:cNvPr id="410" name="Slide Number Placeholder 3">
            <a:extLst>
              <a:ext uri="{FF2B5EF4-FFF2-40B4-BE49-F238E27FC236}">
                <a16:creationId xmlns:a16="http://schemas.microsoft.com/office/drawing/2014/main" id="{10D39CCB-E802-4BEC-A96E-14335B24DAAD}"/>
              </a:ext>
            </a:extLst>
          </p:cNvPr>
          <p:cNvSpPr txBox="1">
            <a:spLocks/>
          </p:cNvSpPr>
          <p:nvPr/>
        </p:nvSpPr>
        <p:spPr>
          <a:xfrm>
            <a:off x="10127137" y="6449944"/>
            <a:ext cx="6922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C20B66-9CB3-4B57-BCF5-80EC90ADA063}" type="slidenum">
              <a:rPr lang="en-US" smtClean="0">
                <a:solidFill>
                  <a:prstClr val="black">
                    <a:tint val="75000"/>
                  </a:prstClr>
                </a:solidFill>
                <a:latin typeface="Calibri" panose="020F0502020204030204"/>
              </a:rPr>
              <a:pPr/>
              <a:t>4</a:t>
            </a:fld>
            <a:endParaRPr lang="en-US">
              <a:solidFill>
                <a:prstClr val="black">
                  <a:tint val="75000"/>
                </a:prstClr>
              </a:solidFill>
              <a:latin typeface="Calibri" panose="020F0502020204030204"/>
            </a:endParaRPr>
          </a:p>
        </p:txBody>
      </p:sp>
      <p:sp>
        <p:nvSpPr>
          <p:cNvPr id="411" name="Date Placeholder 4">
            <a:extLst>
              <a:ext uri="{FF2B5EF4-FFF2-40B4-BE49-F238E27FC236}">
                <a16:creationId xmlns:a16="http://schemas.microsoft.com/office/drawing/2014/main" id="{00DF984F-6FEB-4152-A82F-D556342D674C}"/>
              </a:ext>
            </a:extLst>
          </p:cNvPr>
          <p:cNvSpPr txBox="1">
            <a:spLocks/>
          </p:cNvSpPr>
          <p:nvPr/>
        </p:nvSpPr>
        <p:spPr>
          <a:xfrm>
            <a:off x="9550743" y="6223880"/>
            <a:ext cx="1268674" cy="2119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latin typeface="Calibri" panose="020F0502020204030204"/>
              </a:rPr>
              <a:t>October 2018</a:t>
            </a:r>
          </a:p>
        </p:txBody>
      </p:sp>
      <p:sp>
        <p:nvSpPr>
          <p:cNvPr id="412" name="Rectangle 411">
            <a:extLst>
              <a:ext uri="{FF2B5EF4-FFF2-40B4-BE49-F238E27FC236}">
                <a16:creationId xmlns:a16="http://schemas.microsoft.com/office/drawing/2014/main" id="{AE23BCD5-4FAA-4DF6-BE66-7F4159450B99}"/>
              </a:ext>
            </a:extLst>
          </p:cNvPr>
          <p:cNvSpPr/>
          <p:nvPr/>
        </p:nvSpPr>
        <p:spPr>
          <a:xfrm>
            <a:off x="0" y="4164610"/>
            <a:ext cx="12200162" cy="2683834"/>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413" name="Group 26">
            <a:extLst>
              <a:ext uri="{FF2B5EF4-FFF2-40B4-BE49-F238E27FC236}">
                <a16:creationId xmlns:a16="http://schemas.microsoft.com/office/drawing/2014/main" id="{DDF5F5DA-D0F1-45F7-8FBE-B574EB20415F}"/>
              </a:ext>
            </a:extLst>
          </p:cNvPr>
          <p:cNvGrpSpPr/>
          <p:nvPr/>
        </p:nvGrpSpPr>
        <p:grpSpPr>
          <a:xfrm>
            <a:off x="1790264" y="2371752"/>
            <a:ext cx="1669865" cy="1816565"/>
            <a:chOff x="-497805" y="1737507"/>
            <a:chExt cx="2742691" cy="2693852"/>
          </a:xfrm>
        </p:grpSpPr>
        <p:sp>
          <p:nvSpPr>
            <p:cNvPr id="414" name="Flowchart: Delay 27">
              <a:extLst>
                <a:ext uri="{FF2B5EF4-FFF2-40B4-BE49-F238E27FC236}">
                  <a16:creationId xmlns:a16="http://schemas.microsoft.com/office/drawing/2014/main" id="{7842DBA2-5E59-46B3-BCE4-DB4C7E7EB5D7}"/>
                </a:ext>
              </a:extLst>
            </p:cNvPr>
            <p:cNvSpPr/>
            <p:nvPr/>
          </p:nvSpPr>
          <p:spPr>
            <a:xfrm rot="16200000">
              <a:off x="161670" y="2730821"/>
              <a:ext cx="973347" cy="430833"/>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415" name="Flowchart: Delay 28">
              <a:extLst>
                <a:ext uri="{FF2B5EF4-FFF2-40B4-BE49-F238E27FC236}">
                  <a16:creationId xmlns:a16="http://schemas.microsoft.com/office/drawing/2014/main" id="{79D45B33-EDE8-4024-AD95-5A0B765D7EFD}"/>
                </a:ext>
              </a:extLst>
            </p:cNvPr>
            <p:cNvSpPr/>
            <p:nvPr/>
          </p:nvSpPr>
          <p:spPr>
            <a:xfrm rot="5400000">
              <a:off x="10568" y="3855269"/>
              <a:ext cx="998449" cy="153732"/>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416" name="Flowchart: Delay 29">
              <a:extLst>
                <a:ext uri="{FF2B5EF4-FFF2-40B4-BE49-F238E27FC236}">
                  <a16:creationId xmlns:a16="http://schemas.microsoft.com/office/drawing/2014/main" id="{ED737F14-9544-4B7B-B1D0-AF9DA0DC5398}"/>
                </a:ext>
              </a:extLst>
            </p:cNvPr>
            <p:cNvSpPr/>
            <p:nvPr/>
          </p:nvSpPr>
          <p:spPr>
            <a:xfrm rot="5400000">
              <a:off x="275603" y="3843201"/>
              <a:ext cx="998449" cy="177867"/>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417" name="Flowchart: Delay 30">
              <a:extLst>
                <a:ext uri="{FF2B5EF4-FFF2-40B4-BE49-F238E27FC236}">
                  <a16:creationId xmlns:a16="http://schemas.microsoft.com/office/drawing/2014/main" id="{F470113E-B077-4E00-81A2-7554105D9C6F}"/>
                </a:ext>
              </a:extLst>
            </p:cNvPr>
            <p:cNvSpPr/>
            <p:nvPr/>
          </p:nvSpPr>
          <p:spPr>
            <a:xfrm rot="1483380">
              <a:off x="630316" y="2751263"/>
              <a:ext cx="422752" cy="161349"/>
            </a:xfrm>
            <a:prstGeom prst="flowChartDelay">
              <a:avLst/>
            </a:prstGeom>
            <a:solidFill>
              <a:sysClr val="windowText" lastClr="000000"/>
            </a:solidFill>
            <a:ln w="12700" cap="flat" cmpd="sng" algn="ctr">
              <a:solidFill>
                <a:sysClr val="window" lastClr="FFFFFF"/>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418" name="Flowchart: Delay 223">
              <a:extLst>
                <a:ext uri="{FF2B5EF4-FFF2-40B4-BE49-F238E27FC236}">
                  <a16:creationId xmlns:a16="http://schemas.microsoft.com/office/drawing/2014/main" id="{8A640258-40C3-4E13-8646-6F25F5CCF963}"/>
                </a:ext>
              </a:extLst>
            </p:cNvPr>
            <p:cNvSpPr/>
            <p:nvPr/>
          </p:nvSpPr>
          <p:spPr>
            <a:xfrm>
              <a:off x="841692" y="2782175"/>
              <a:ext cx="547228" cy="145340"/>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419" name="Oval 225">
              <a:extLst>
                <a:ext uri="{FF2B5EF4-FFF2-40B4-BE49-F238E27FC236}">
                  <a16:creationId xmlns:a16="http://schemas.microsoft.com/office/drawing/2014/main" id="{706F011C-FF72-4FC1-BB11-94C302F15784}"/>
                </a:ext>
              </a:extLst>
            </p:cNvPr>
            <p:cNvSpPr/>
            <p:nvPr/>
          </p:nvSpPr>
          <p:spPr>
            <a:xfrm>
              <a:off x="425795" y="1975444"/>
              <a:ext cx="437966" cy="43796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20" name="Rectangle 248">
              <a:extLst>
                <a:ext uri="{FF2B5EF4-FFF2-40B4-BE49-F238E27FC236}">
                  <a16:creationId xmlns:a16="http://schemas.microsoft.com/office/drawing/2014/main" id="{8AD8145D-78C4-43BF-95FE-EF104724FF27}"/>
                </a:ext>
              </a:extLst>
            </p:cNvPr>
            <p:cNvSpPr/>
            <p:nvPr/>
          </p:nvSpPr>
          <p:spPr>
            <a:xfrm>
              <a:off x="960342" y="2995149"/>
              <a:ext cx="668355" cy="65274"/>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21" name="Rectangle 249">
              <a:extLst>
                <a:ext uri="{FF2B5EF4-FFF2-40B4-BE49-F238E27FC236}">
                  <a16:creationId xmlns:a16="http://schemas.microsoft.com/office/drawing/2014/main" id="{F7D6DF5F-3FCD-4FFA-A453-B139B3F13BEF}"/>
                </a:ext>
              </a:extLst>
            </p:cNvPr>
            <p:cNvSpPr/>
            <p:nvPr/>
          </p:nvSpPr>
          <p:spPr>
            <a:xfrm rot="6539181">
              <a:off x="1387473" y="2732039"/>
              <a:ext cx="607984" cy="78357"/>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pic>
          <p:nvPicPr>
            <p:cNvPr id="422" name="Graphic 421" descr="Wi-Fi">
              <a:extLst>
                <a:ext uri="{FF2B5EF4-FFF2-40B4-BE49-F238E27FC236}">
                  <a16:creationId xmlns:a16="http://schemas.microsoft.com/office/drawing/2014/main" id="{0B1AB130-DB87-4AE6-992F-3DFEE9E4A84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0187" y="1859834"/>
              <a:ext cx="634699" cy="634698"/>
            </a:xfrm>
            <a:prstGeom prst="rect">
              <a:avLst/>
            </a:prstGeom>
          </p:spPr>
        </p:pic>
        <p:sp>
          <p:nvSpPr>
            <p:cNvPr id="423" name="TextBox 251">
              <a:extLst>
                <a:ext uri="{FF2B5EF4-FFF2-40B4-BE49-F238E27FC236}">
                  <a16:creationId xmlns:a16="http://schemas.microsoft.com/office/drawing/2014/main" id="{5DCEF1B1-D598-4205-B3E9-CBDFB0911457}"/>
                </a:ext>
              </a:extLst>
            </p:cNvPr>
            <p:cNvSpPr txBox="1"/>
            <p:nvPr/>
          </p:nvSpPr>
          <p:spPr>
            <a:xfrm>
              <a:off x="-497805" y="1737507"/>
              <a:ext cx="2076447" cy="834253"/>
            </a:xfrm>
            <a:prstGeom prst="rect">
              <a:avLst/>
            </a:prstGeom>
            <a:noFill/>
          </p:spPr>
          <p:txBody>
            <a:bodyPr wrap="square" rtlCol="0">
              <a:spAutoFit/>
            </a:bodyPr>
            <a:lstStyle/>
            <a:p>
              <a:pPr defTabSz="914400">
                <a:defRPr/>
              </a:pPr>
              <a:r>
                <a:rPr lang="en-US" sz="1100" b="1" kern="0">
                  <a:solidFill>
                    <a:prstClr val="black"/>
                  </a:solidFill>
                  <a:latin typeface="Calibri" panose="020F0502020204030204"/>
                </a:rPr>
                <a:t>Ground </a:t>
              </a:r>
            </a:p>
            <a:p>
              <a:pPr defTabSz="914400">
                <a:defRPr/>
              </a:pPr>
              <a:r>
                <a:rPr lang="en-US" sz="1100" b="1" kern="0">
                  <a:solidFill>
                    <a:prstClr val="black"/>
                  </a:solidFill>
                  <a:latin typeface="Calibri" panose="020F0502020204030204"/>
                </a:rPr>
                <a:t>Station</a:t>
              </a:r>
            </a:p>
          </p:txBody>
        </p:sp>
      </p:grpSp>
      <p:grpSp>
        <p:nvGrpSpPr>
          <p:cNvPr id="424" name="Group 423">
            <a:extLst>
              <a:ext uri="{FF2B5EF4-FFF2-40B4-BE49-F238E27FC236}">
                <a16:creationId xmlns:a16="http://schemas.microsoft.com/office/drawing/2014/main" id="{985472B7-03CD-408C-812F-A282FA035D10}"/>
              </a:ext>
            </a:extLst>
          </p:cNvPr>
          <p:cNvGrpSpPr/>
          <p:nvPr/>
        </p:nvGrpSpPr>
        <p:grpSpPr>
          <a:xfrm>
            <a:off x="3795307" y="5266359"/>
            <a:ext cx="1091245" cy="821949"/>
            <a:chOff x="8856927" y="1837287"/>
            <a:chExt cx="1091245" cy="821949"/>
          </a:xfrm>
        </p:grpSpPr>
        <p:sp>
          <p:nvSpPr>
            <p:cNvPr id="425" name="Rectangle: Rounded Corners 424">
              <a:extLst>
                <a:ext uri="{FF2B5EF4-FFF2-40B4-BE49-F238E27FC236}">
                  <a16:creationId xmlns:a16="http://schemas.microsoft.com/office/drawing/2014/main" id="{0355D80C-C0A0-4A78-8D8A-2BA05D035910}"/>
                </a:ext>
              </a:extLst>
            </p:cNvPr>
            <p:cNvSpPr/>
            <p:nvPr/>
          </p:nvSpPr>
          <p:spPr>
            <a:xfrm>
              <a:off x="8907468" y="1837287"/>
              <a:ext cx="966372" cy="359354"/>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26" name="Rectangle 425">
              <a:extLst>
                <a:ext uri="{FF2B5EF4-FFF2-40B4-BE49-F238E27FC236}">
                  <a16:creationId xmlns:a16="http://schemas.microsoft.com/office/drawing/2014/main" id="{128E6E7A-5F98-452B-971F-917C979CCAB7}"/>
                </a:ext>
              </a:extLst>
            </p:cNvPr>
            <p:cNvSpPr/>
            <p:nvPr/>
          </p:nvSpPr>
          <p:spPr>
            <a:xfrm>
              <a:off x="8856927" y="1899952"/>
              <a:ext cx="1091245" cy="253916"/>
            </a:xfrm>
            <a:prstGeom prst="rect">
              <a:avLst/>
            </a:prstGeom>
          </p:spPr>
          <p:txBody>
            <a:bodyPr wrap="square">
              <a:spAutoFit/>
            </a:bodyPr>
            <a:lstStyle/>
            <a:p>
              <a:pPr defTabSz="914400"/>
              <a:r>
                <a:rPr lang="en-US" sz="1050">
                  <a:solidFill>
                    <a:prstClr val="black"/>
                  </a:solidFill>
                  <a:latin typeface="Calibri" panose="020F0502020204030204"/>
                </a:rPr>
                <a:t>  </a:t>
              </a:r>
              <a:r>
                <a:rPr lang="en-US" sz="1050" b="1">
                  <a:solidFill>
                    <a:prstClr val="black"/>
                  </a:solidFill>
                  <a:latin typeface="Calibri" panose="020F0502020204030204"/>
                </a:rPr>
                <a:t>Requirements</a:t>
              </a:r>
            </a:p>
          </p:txBody>
        </p:sp>
        <p:sp>
          <p:nvSpPr>
            <p:cNvPr id="427" name="Rectangle: Rounded Corners 426">
              <a:extLst>
                <a:ext uri="{FF2B5EF4-FFF2-40B4-BE49-F238E27FC236}">
                  <a16:creationId xmlns:a16="http://schemas.microsoft.com/office/drawing/2014/main" id="{62E1B41F-2A0F-4AFB-B5A4-4D64D02B751C}"/>
                </a:ext>
              </a:extLst>
            </p:cNvPr>
            <p:cNvSpPr/>
            <p:nvPr/>
          </p:nvSpPr>
          <p:spPr>
            <a:xfrm>
              <a:off x="8904422" y="2289904"/>
              <a:ext cx="981628" cy="369332"/>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28" name="TextBox 427">
              <a:extLst>
                <a:ext uri="{FF2B5EF4-FFF2-40B4-BE49-F238E27FC236}">
                  <a16:creationId xmlns:a16="http://schemas.microsoft.com/office/drawing/2014/main" id="{C8C83EE8-73CD-47E8-8744-E068466659C7}"/>
                </a:ext>
              </a:extLst>
            </p:cNvPr>
            <p:cNvSpPr txBox="1"/>
            <p:nvPr/>
          </p:nvSpPr>
          <p:spPr>
            <a:xfrm>
              <a:off x="8996717" y="2339073"/>
              <a:ext cx="914362" cy="253916"/>
            </a:xfrm>
            <a:prstGeom prst="rect">
              <a:avLst/>
            </a:prstGeom>
            <a:noFill/>
          </p:spPr>
          <p:txBody>
            <a:bodyPr wrap="square" rtlCol="0">
              <a:spAutoFit/>
            </a:bodyPr>
            <a:lstStyle/>
            <a:p>
              <a:pPr defTabSz="914400"/>
              <a:r>
                <a:rPr lang="en-US" sz="1050" b="1">
                  <a:solidFill>
                    <a:prstClr val="black"/>
                  </a:solidFill>
                  <a:latin typeface="Calibri" panose="020F0502020204030204"/>
                </a:rPr>
                <a:t>Functions</a:t>
              </a:r>
            </a:p>
          </p:txBody>
        </p:sp>
      </p:grpSp>
      <p:sp>
        <p:nvSpPr>
          <p:cNvPr id="430" name="Rectangle 429">
            <a:extLst>
              <a:ext uri="{FF2B5EF4-FFF2-40B4-BE49-F238E27FC236}">
                <a16:creationId xmlns:a16="http://schemas.microsoft.com/office/drawing/2014/main" id="{565838DD-4041-47A3-AE3A-AE00C1FC511A}"/>
              </a:ext>
            </a:extLst>
          </p:cNvPr>
          <p:cNvSpPr/>
          <p:nvPr/>
        </p:nvSpPr>
        <p:spPr>
          <a:xfrm>
            <a:off x="419611" y="2863112"/>
            <a:ext cx="1401207" cy="252604"/>
          </a:xfrm>
          <a:prstGeom prst="rect">
            <a:avLst/>
          </a:prstGeom>
        </p:spPr>
        <p:txBody>
          <a:bodyPr wrap="square">
            <a:spAutoFit/>
          </a:bodyPr>
          <a:lstStyle/>
          <a:p>
            <a:pPr algn="ctr" defTabSz="914400"/>
            <a:r>
              <a:rPr lang="en-US" sz="1050" b="1">
                <a:solidFill>
                  <a:prstClr val="black"/>
                </a:solidFill>
                <a:latin typeface="Calibri" panose="020F0502020204030204"/>
              </a:rPr>
              <a:t>Mother Rover</a:t>
            </a:r>
          </a:p>
        </p:txBody>
      </p:sp>
      <p:sp>
        <p:nvSpPr>
          <p:cNvPr id="431" name="Star: 5 Points 430">
            <a:extLst>
              <a:ext uri="{FF2B5EF4-FFF2-40B4-BE49-F238E27FC236}">
                <a16:creationId xmlns:a16="http://schemas.microsoft.com/office/drawing/2014/main" id="{8EAA5B4A-C95F-44DE-B470-8BE4BCF02420}"/>
              </a:ext>
            </a:extLst>
          </p:cNvPr>
          <p:cNvSpPr/>
          <p:nvPr/>
        </p:nvSpPr>
        <p:spPr>
          <a:xfrm>
            <a:off x="11747991" y="3761685"/>
            <a:ext cx="327801" cy="303708"/>
          </a:xfrm>
          <a:prstGeom prst="star5">
            <a:avLst/>
          </a:prstGeom>
          <a:solidFill>
            <a:srgbClr val="FFC000"/>
          </a:solidFill>
          <a:ln w="28575"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32" name="Rectangle 431">
            <a:extLst>
              <a:ext uri="{FF2B5EF4-FFF2-40B4-BE49-F238E27FC236}">
                <a16:creationId xmlns:a16="http://schemas.microsoft.com/office/drawing/2014/main" id="{9738A803-7936-4A79-A411-569714D56887}"/>
              </a:ext>
            </a:extLst>
          </p:cNvPr>
          <p:cNvSpPr/>
          <p:nvPr/>
        </p:nvSpPr>
        <p:spPr>
          <a:xfrm>
            <a:off x="11588072" y="3393517"/>
            <a:ext cx="680499" cy="253916"/>
          </a:xfrm>
          <a:prstGeom prst="rect">
            <a:avLst/>
          </a:prstGeom>
        </p:spPr>
        <p:txBody>
          <a:bodyPr wrap="square">
            <a:spAutoFit/>
          </a:bodyPr>
          <a:lstStyle/>
          <a:p>
            <a:pPr algn="ctr" defTabSz="914400"/>
            <a:r>
              <a:rPr lang="en-US" sz="1050" b="1">
                <a:solidFill>
                  <a:prstClr val="black"/>
                </a:solidFill>
                <a:latin typeface="Calibri" panose="020F0502020204030204"/>
              </a:rPr>
              <a:t>LOI</a:t>
            </a:r>
          </a:p>
        </p:txBody>
      </p:sp>
      <p:grpSp>
        <p:nvGrpSpPr>
          <p:cNvPr id="433" name="Group 432">
            <a:extLst>
              <a:ext uri="{FF2B5EF4-FFF2-40B4-BE49-F238E27FC236}">
                <a16:creationId xmlns:a16="http://schemas.microsoft.com/office/drawing/2014/main" id="{83B7285F-02C9-44DA-9AD8-C8D341ABA77A}"/>
              </a:ext>
            </a:extLst>
          </p:cNvPr>
          <p:cNvGrpSpPr/>
          <p:nvPr/>
        </p:nvGrpSpPr>
        <p:grpSpPr>
          <a:xfrm>
            <a:off x="3438322" y="2722644"/>
            <a:ext cx="847249" cy="878347"/>
            <a:chOff x="1383705" y="2992022"/>
            <a:chExt cx="1913724" cy="711609"/>
          </a:xfrm>
        </p:grpSpPr>
        <p:cxnSp>
          <p:nvCxnSpPr>
            <p:cNvPr id="434" name="Google Shape;178;p13">
              <a:extLst>
                <a:ext uri="{FF2B5EF4-FFF2-40B4-BE49-F238E27FC236}">
                  <a16:creationId xmlns:a16="http://schemas.microsoft.com/office/drawing/2014/main" id="{198D3A9C-E401-433A-97C6-461E5BE2E536}"/>
                </a:ext>
              </a:extLst>
            </p:cNvPr>
            <p:cNvCxnSpPr>
              <a:cxnSpLocks/>
            </p:cNvCxnSpPr>
            <p:nvPr/>
          </p:nvCxnSpPr>
          <p:spPr>
            <a:xfrm>
              <a:off x="3283561" y="3010360"/>
              <a:ext cx="8258" cy="693271"/>
            </a:xfrm>
            <a:prstGeom prst="straightConnector1">
              <a:avLst/>
            </a:prstGeom>
            <a:noFill/>
            <a:ln w="38100" cap="flat" cmpd="sng">
              <a:solidFill>
                <a:srgbClr val="00B050"/>
              </a:solidFill>
              <a:prstDash val="dashDot"/>
              <a:round/>
              <a:headEnd type="none" w="sm" len="sm"/>
              <a:tailEnd type="triangle" w="med" len="med"/>
            </a:ln>
          </p:spPr>
        </p:cxnSp>
        <p:cxnSp>
          <p:nvCxnSpPr>
            <p:cNvPr id="435" name="Straight Connector 434">
              <a:extLst>
                <a:ext uri="{FF2B5EF4-FFF2-40B4-BE49-F238E27FC236}">
                  <a16:creationId xmlns:a16="http://schemas.microsoft.com/office/drawing/2014/main" id="{B3AF1EA4-9204-444B-AB04-E9BE7F9EE086}"/>
                </a:ext>
              </a:extLst>
            </p:cNvPr>
            <p:cNvCxnSpPr>
              <a:cxnSpLocks/>
            </p:cNvCxnSpPr>
            <p:nvPr/>
          </p:nvCxnSpPr>
          <p:spPr>
            <a:xfrm flipH="1">
              <a:off x="1383705" y="2992022"/>
              <a:ext cx="1913724" cy="0"/>
            </a:xfrm>
            <a:prstGeom prst="line">
              <a:avLst/>
            </a:prstGeom>
            <a:noFill/>
            <a:ln w="38100" cap="flat" cmpd="sng" algn="ctr">
              <a:solidFill>
                <a:srgbClr val="00B050"/>
              </a:solidFill>
              <a:prstDash val="dashDot"/>
              <a:miter lim="800000"/>
            </a:ln>
            <a:effectLst/>
          </p:spPr>
        </p:cxnSp>
      </p:grpSp>
      <p:cxnSp>
        <p:nvCxnSpPr>
          <p:cNvPr id="436" name="Straight Connector 435">
            <a:extLst>
              <a:ext uri="{FF2B5EF4-FFF2-40B4-BE49-F238E27FC236}">
                <a16:creationId xmlns:a16="http://schemas.microsoft.com/office/drawing/2014/main" id="{5222CA36-9D03-41BF-87AE-15759258DAF9}"/>
              </a:ext>
            </a:extLst>
          </p:cNvPr>
          <p:cNvCxnSpPr>
            <a:cxnSpLocks/>
            <a:endCxn id="412" idx="0"/>
          </p:cNvCxnSpPr>
          <p:nvPr/>
        </p:nvCxnSpPr>
        <p:spPr>
          <a:xfrm flipV="1">
            <a:off x="0" y="4164610"/>
            <a:ext cx="6100081" cy="1440"/>
          </a:xfrm>
          <a:prstGeom prst="line">
            <a:avLst/>
          </a:prstGeom>
          <a:noFill/>
          <a:ln w="28575" cap="flat" cmpd="sng" algn="ctr">
            <a:solidFill>
              <a:sysClr val="windowText" lastClr="000000"/>
            </a:solidFill>
            <a:prstDash val="solid"/>
            <a:miter lim="800000"/>
            <a:headEnd type="none" w="med" len="med"/>
            <a:tailEnd type="none" w="med" len="med"/>
          </a:ln>
          <a:effectLst/>
        </p:spPr>
      </p:cxnSp>
      <p:cxnSp>
        <p:nvCxnSpPr>
          <p:cNvPr id="437" name="Straight Connector 436">
            <a:extLst>
              <a:ext uri="{FF2B5EF4-FFF2-40B4-BE49-F238E27FC236}">
                <a16:creationId xmlns:a16="http://schemas.microsoft.com/office/drawing/2014/main" id="{90C5866B-5645-4860-A650-15E8F2412094}"/>
              </a:ext>
            </a:extLst>
          </p:cNvPr>
          <p:cNvCxnSpPr>
            <a:cxnSpLocks/>
          </p:cNvCxnSpPr>
          <p:nvPr/>
        </p:nvCxnSpPr>
        <p:spPr>
          <a:xfrm>
            <a:off x="5966021" y="4168674"/>
            <a:ext cx="6225979" cy="0"/>
          </a:xfrm>
          <a:prstGeom prst="line">
            <a:avLst/>
          </a:prstGeom>
          <a:noFill/>
          <a:ln w="28575" cap="flat" cmpd="sng" algn="ctr">
            <a:solidFill>
              <a:sysClr val="windowText" lastClr="000000"/>
            </a:solidFill>
            <a:prstDash val="solid"/>
            <a:miter lim="800000"/>
            <a:headEnd type="none" w="med" len="med"/>
            <a:tailEnd type="none" w="med" len="med"/>
          </a:ln>
          <a:effectLst/>
        </p:spPr>
      </p:cxnSp>
      <p:cxnSp>
        <p:nvCxnSpPr>
          <p:cNvPr id="438" name="Straight Arrow Connector 437">
            <a:extLst>
              <a:ext uri="{FF2B5EF4-FFF2-40B4-BE49-F238E27FC236}">
                <a16:creationId xmlns:a16="http://schemas.microsoft.com/office/drawing/2014/main" id="{4D971C7A-5C11-41FF-9135-743B73BFC1C1}"/>
              </a:ext>
            </a:extLst>
          </p:cNvPr>
          <p:cNvCxnSpPr>
            <a:cxnSpLocks/>
          </p:cNvCxnSpPr>
          <p:nvPr/>
        </p:nvCxnSpPr>
        <p:spPr>
          <a:xfrm>
            <a:off x="1594004" y="3661742"/>
            <a:ext cx="616528" cy="1"/>
          </a:xfrm>
          <a:prstGeom prst="straightConnector1">
            <a:avLst/>
          </a:prstGeom>
          <a:noFill/>
          <a:ln w="38100" cap="flat" cmpd="sng" algn="ctr">
            <a:solidFill>
              <a:srgbClr val="00B0F0"/>
            </a:solidFill>
            <a:prstDash val="dashDot"/>
            <a:miter lim="800000"/>
            <a:headEnd type="triangle"/>
            <a:tailEnd type="triangle"/>
          </a:ln>
          <a:effectLst/>
        </p:spPr>
      </p:cxnSp>
      <p:grpSp>
        <p:nvGrpSpPr>
          <p:cNvPr id="439" name="Group 438">
            <a:extLst>
              <a:ext uri="{FF2B5EF4-FFF2-40B4-BE49-F238E27FC236}">
                <a16:creationId xmlns:a16="http://schemas.microsoft.com/office/drawing/2014/main" id="{4AA347CD-428B-4998-A5EC-2A94417BA154}"/>
              </a:ext>
            </a:extLst>
          </p:cNvPr>
          <p:cNvGrpSpPr/>
          <p:nvPr/>
        </p:nvGrpSpPr>
        <p:grpSpPr>
          <a:xfrm>
            <a:off x="4462664" y="6172980"/>
            <a:ext cx="7339733" cy="557023"/>
            <a:chOff x="3702932" y="5713964"/>
            <a:chExt cx="8375195" cy="557023"/>
          </a:xfrm>
        </p:grpSpPr>
        <p:cxnSp>
          <p:nvCxnSpPr>
            <p:cNvPr id="440" name="Straight Arrow Connector 439">
              <a:extLst>
                <a:ext uri="{FF2B5EF4-FFF2-40B4-BE49-F238E27FC236}">
                  <a16:creationId xmlns:a16="http://schemas.microsoft.com/office/drawing/2014/main" id="{0F47DD69-B7B2-46E9-A2E3-584F55D1B1F3}"/>
                </a:ext>
              </a:extLst>
            </p:cNvPr>
            <p:cNvCxnSpPr>
              <a:cxnSpLocks/>
            </p:cNvCxnSpPr>
            <p:nvPr/>
          </p:nvCxnSpPr>
          <p:spPr>
            <a:xfrm flipH="1" flipV="1">
              <a:off x="3702932" y="5923427"/>
              <a:ext cx="8373416" cy="18496"/>
            </a:xfrm>
            <a:prstGeom prst="straightConnector1">
              <a:avLst/>
            </a:prstGeom>
            <a:noFill/>
            <a:ln w="38100" cap="flat" cmpd="sng" algn="ctr">
              <a:solidFill>
                <a:sysClr val="windowText" lastClr="000000"/>
              </a:solidFill>
              <a:prstDash val="solid"/>
              <a:miter lim="800000"/>
              <a:headEnd type="triangle"/>
              <a:tailEnd type="triangle"/>
            </a:ln>
            <a:effectLst/>
          </p:spPr>
        </p:cxnSp>
        <p:sp>
          <p:nvSpPr>
            <p:cNvPr id="441" name="Rectangle: Rounded Corners 440">
              <a:extLst>
                <a:ext uri="{FF2B5EF4-FFF2-40B4-BE49-F238E27FC236}">
                  <a16:creationId xmlns:a16="http://schemas.microsoft.com/office/drawing/2014/main" id="{AA863D13-7B4C-4BD7-9430-0F60783DDBFA}"/>
                </a:ext>
              </a:extLst>
            </p:cNvPr>
            <p:cNvSpPr/>
            <p:nvPr/>
          </p:nvSpPr>
          <p:spPr>
            <a:xfrm>
              <a:off x="7007132" y="5983269"/>
              <a:ext cx="2539831" cy="287718"/>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marL="285750" indent="-285750" algn="ctr" defTabSz="914400">
                <a:buFont typeface="Arial" panose="020B0604020202020204" pitchFamily="34" charset="0"/>
                <a:buChar char="•"/>
                <a:defRPr/>
              </a:pPr>
              <a:r>
                <a:rPr lang="en-US" sz="1000" b="1" kern="0">
                  <a:solidFill>
                    <a:prstClr val="black"/>
                  </a:solidFill>
                  <a:latin typeface="Calibri" panose="020F0502020204030204"/>
                </a:rPr>
                <a:t>Up to 250 m radius (820 ft)</a:t>
              </a:r>
            </a:p>
          </p:txBody>
        </p:sp>
        <p:cxnSp>
          <p:nvCxnSpPr>
            <p:cNvPr id="442" name="Straight Connector 441">
              <a:extLst>
                <a:ext uri="{FF2B5EF4-FFF2-40B4-BE49-F238E27FC236}">
                  <a16:creationId xmlns:a16="http://schemas.microsoft.com/office/drawing/2014/main" id="{25D06018-5008-47D8-A9E3-B5EA24676197}"/>
                </a:ext>
              </a:extLst>
            </p:cNvPr>
            <p:cNvCxnSpPr>
              <a:cxnSpLocks/>
            </p:cNvCxnSpPr>
            <p:nvPr/>
          </p:nvCxnSpPr>
          <p:spPr>
            <a:xfrm>
              <a:off x="3705308" y="5713964"/>
              <a:ext cx="0" cy="384961"/>
            </a:xfrm>
            <a:prstGeom prst="line">
              <a:avLst/>
            </a:prstGeom>
            <a:noFill/>
            <a:ln w="28575" cap="flat" cmpd="sng" algn="ctr">
              <a:solidFill>
                <a:sysClr val="windowText" lastClr="000000"/>
              </a:solidFill>
              <a:prstDash val="solid"/>
              <a:miter lim="800000"/>
            </a:ln>
            <a:effectLst/>
          </p:spPr>
        </p:cxnSp>
        <p:cxnSp>
          <p:nvCxnSpPr>
            <p:cNvPr id="443" name="Straight Connector 442">
              <a:extLst>
                <a:ext uri="{FF2B5EF4-FFF2-40B4-BE49-F238E27FC236}">
                  <a16:creationId xmlns:a16="http://schemas.microsoft.com/office/drawing/2014/main" id="{D195B0B9-070E-4FAE-AE01-5367520F5970}"/>
                </a:ext>
              </a:extLst>
            </p:cNvPr>
            <p:cNvCxnSpPr>
              <a:cxnSpLocks/>
            </p:cNvCxnSpPr>
            <p:nvPr/>
          </p:nvCxnSpPr>
          <p:spPr>
            <a:xfrm>
              <a:off x="12078127" y="5768928"/>
              <a:ext cx="0" cy="384961"/>
            </a:xfrm>
            <a:prstGeom prst="line">
              <a:avLst/>
            </a:prstGeom>
            <a:noFill/>
            <a:ln w="28575" cap="flat" cmpd="sng" algn="ctr">
              <a:solidFill>
                <a:sysClr val="windowText" lastClr="000000"/>
              </a:solidFill>
              <a:prstDash val="solid"/>
              <a:miter lim="800000"/>
            </a:ln>
            <a:effectLst/>
          </p:spPr>
        </p:cxnSp>
      </p:grpSp>
      <p:pic>
        <p:nvPicPr>
          <p:cNvPr id="444" name="Google Shape;174;p13">
            <a:extLst>
              <a:ext uri="{FF2B5EF4-FFF2-40B4-BE49-F238E27FC236}">
                <a16:creationId xmlns:a16="http://schemas.microsoft.com/office/drawing/2014/main" id="{D8DE1296-0C41-4921-A367-B67D5901281E}"/>
              </a:ext>
            </a:extLst>
          </p:cNvPr>
          <p:cNvPicPr preferRelativeResize="0"/>
          <p:nvPr/>
        </p:nvPicPr>
        <p:blipFill rotWithShape="1">
          <a:blip r:embed="rId5">
            <a:alphaModFix/>
          </a:blip>
          <a:srcRect l="25382" r="20951"/>
          <a:stretch/>
        </p:blipFill>
        <p:spPr>
          <a:xfrm>
            <a:off x="111092" y="2902008"/>
            <a:ext cx="1547923" cy="1408820"/>
          </a:xfrm>
          <a:prstGeom prst="rect">
            <a:avLst/>
          </a:prstGeom>
          <a:noFill/>
          <a:ln>
            <a:noFill/>
          </a:ln>
        </p:spPr>
      </p:pic>
      <p:sp>
        <p:nvSpPr>
          <p:cNvPr id="445" name="Flowchart: Connector 444">
            <a:extLst>
              <a:ext uri="{FF2B5EF4-FFF2-40B4-BE49-F238E27FC236}">
                <a16:creationId xmlns:a16="http://schemas.microsoft.com/office/drawing/2014/main" id="{966EAC34-1C4D-4628-8EFE-02D50920D55B}"/>
              </a:ext>
            </a:extLst>
          </p:cNvPr>
          <p:cNvSpPr/>
          <p:nvPr/>
        </p:nvSpPr>
        <p:spPr>
          <a:xfrm>
            <a:off x="3393104" y="3694254"/>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200" b="1" kern="0">
                <a:solidFill>
                  <a:prstClr val="black"/>
                </a:solidFill>
                <a:latin typeface="Calibri" panose="020F0502020204030204"/>
              </a:rPr>
              <a:t>1</a:t>
            </a:r>
          </a:p>
        </p:txBody>
      </p:sp>
      <p:sp>
        <p:nvSpPr>
          <p:cNvPr id="446" name="Flowchart: Connector 445">
            <a:extLst>
              <a:ext uri="{FF2B5EF4-FFF2-40B4-BE49-F238E27FC236}">
                <a16:creationId xmlns:a16="http://schemas.microsoft.com/office/drawing/2014/main" id="{2C3915EA-C97B-493B-A8D4-3D6C65615D9D}"/>
              </a:ext>
            </a:extLst>
          </p:cNvPr>
          <p:cNvSpPr/>
          <p:nvPr/>
        </p:nvSpPr>
        <p:spPr>
          <a:xfrm>
            <a:off x="3880403" y="3228118"/>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200" b="1" kern="0">
                <a:solidFill>
                  <a:prstClr val="black"/>
                </a:solidFill>
                <a:latin typeface="Calibri" panose="020F0502020204030204"/>
              </a:rPr>
              <a:t>2</a:t>
            </a:r>
          </a:p>
        </p:txBody>
      </p:sp>
      <p:sp>
        <p:nvSpPr>
          <p:cNvPr id="471" name="Star: 4 Points 470">
            <a:extLst>
              <a:ext uri="{FF2B5EF4-FFF2-40B4-BE49-F238E27FC236}">
                <a16:creationId xmlns:a16="http://schemas.microsoft.com/office/drawing/2014/main" id="{4190E084-A79F-408A-8288-A7A03BA8BC51}"/>
              </a:ext>
            </a:extLst>
          </p:cNvPr>
          <p:cNvSpPr/>
          <p:nvPr/>
        </p:nvSpPr>
        <p:spPr>
          <a:xfrm>
            <a:off x="4303919" y="4607770"/>
            <a:ext cx="366754" cy="366754"/>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srgbClr val="0070C0"/>
              </a:solidFill>
              <a:latin typeface="Calibri" panose="020F0502020204030204"/>
            </a:endParaRPr>
          </a:p>
        </p:txBody>
      </p:sp>
      <p:grpSp>
        <p:nvGrpSpPr>
          <p:cNvPr id="472" name="Group 471">
            <a:extLst>
              <a:ext uri="{FF2B5EF4-FFF2-40B4-BE49-F238E27FC236}">
                <a16:creationId xmlns:a16="http://schemas.microsoft.com/office/drawing/2014/main" id="{BFA49AE6-A5AD-4AC3-92B1-9B887C182970}"/>
              </a:ext>
            </a:extLst>
          </p:cNvPr>
          <p:cNvGrpSpPr/>
          <p:nvPr/>
        </p:nvGrpSpPr>
        <p:grpSpPr>
          <a:xfrm>
            <a:off x="330037" y="1155578"/>
            <a:ext cx="1263957" cy="932469"/>
            <a:chOff x="107130" y="1145389"/>
            <a:chExt cx="1263957" cy="932469"/>
          </a:xfrm>
        </p:grpSpPr>
        <p:sp>
          <p:nvSpPr>
            <p:cNvPr id="473" name="Rectangle: Rounded Corners 472">
              <a:extLst>
                <a:ext uri="{FF2B5EF4-FFF2-40B4-BE49-F238E27FC236}">
                  <a16:creationId xmlns:a16="http://schemas.microsoft.com/office/drawing/2014/main" id="{A7818898-352B-4CE1-A745-6E6A17C70C5A}"/>
                </a:ext>
              </a:extLst>
            </p:cNvPr>
            <p:cNvSpPr/>
            <p:nvPr/>
          </p:nvSpPr>
          <p:spPr>
            <a:xfrm>
              <a:off x="107613" y="1355122"/>
              <a:ext cx="1263474" cy="722736"/>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050">
                  <a:solidFill>
                    <a:prstClr val="black"/>
                  </a:solidFill>
                  <a:latin typeface="Calibri" panose="020F0502020204030204"/>
                </a:rPr>
                <a:t>Deploy from Ground Station and drop a </a:t>
              </a:r>
              <a:r>
                <a:rPr lang="en-US" sz="1050" err="1">
                  <a:solidFill>
                    <a:prstClr val="black"/>
                  </a:solidFill>
                  <a:latin typeface="Calibri" panose="020F0502020204030204"/>
                </a:rPr>
                <a:t>pathpoint</a:t>
              </a:r>
              <a:endParaRPr lang="en-US" sz="1050">
                <a:solidFill>
                  <a:prstClr val="black"/>
                </a:solidFill>
                <a:latin typeface="Calibri" panose="020F0502020204030204"/>
              </a:endParaRPr>
            </a:p>
          </p:txBody>
        </p:sp>
        <p:sp>
          <p:nvSpPr>
            <p:cNvPr id="474" name="Flowchart: Connector 473">
              <a:extLst>
                <a:ext uri="{FF2B5EF4-FFF2-40B4-BE49-F238E27FC236}">
                  <a16:creationId xmlns:a16="http://schemas.microsoft.com/office/drawing/2014/main" id="{B3F20AE8-89FB-47AC-AC5E-D92C5BEF45A5}"/>
                </a:ext>
              </a:extLst>
            </p:cNvPr>
            <p:cNvSpPr/>
            <p:nvPr/>
          </p:nvSpPr>
          <p:spPr>
            <a:xfrm>
              <a:off x="107130" y="114538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1</a:t>
              </a:r>
            </a:p>
          </p:txBody>
        </p:sp>
      </p:grpSp>
      <p:grpSp>
        <p:nvGrpSpPr>
          <p:cNvPr id="475" name="Group 474">
            <a:extLst>
              <a:ext uri="{FF2B5EF4-FFF2-40B4-BE49-F238E27FC236}">
                <a16:creationId xmlns:a16="http://schemas.microsoft.com/office/drawing/2014/main" id="{5FB97B2F-F27D-4384-818A-F393951E2CC3}"/>
              </a:ext>
            </a:extLst>
          </p:cNvPr>
          <p:cNvGrpSpPr/>
          <p:nvPr/>
        </p:nvGrpSpPr>
        <p:grpSpPr>
          <a:xfrm>
            <a:off x="1657029" y="1158544"/>
            <a:ext cx="1670799" cy="726773"/>
            <a:chOff x="1434122" y="1148355"/>
            <a:chExt cx="1670799" cy="726773"/>
          </a:xfrm>
        </p:grpSpPr>
        <p:sp>
          <p:nvSpPr>
            <p:cNvPr id="476" name="Rectangle: Rounded Corners 475">
              <a:extLst>
                <a:ext uri="{FF2B5EF4-FFF2-40B4-BE49-F238E27FC236}">
                  <a16:creationId xmlns:a16="http://schemas.microsoft.com/office/drawing/2014/main" id="{A8703564-EAD9-4E85-8058-D2964ACCD540}"/>
                </a:ext>
              </a:extLst>
            </p:cNvPr>
            <p:cNvSpPr/>
            <p:nvPr/>
          </p:nvSpPr>
          <p:spPr>
            <a:xfrm>
              <a:off x="1445306" y="1364276"/>
              <a:ext cx="1659615" cy="510852"/>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endParaRPr lang="en-US" sz="1100">
                <a:solidFill>
                  <a:prstClr val="black"/>
                </a:solidFill>
                <a:latin typeface="Calibri" panose="020F0502020204030204"/>
              </a:endParaRPr>
            </a:p>
            <a:p>
              <a:pPr marL="171450" indent="-171450" defTabSz="914400">
                <a:buFont typeface="Arial" panose="020B0604020202020204" pitchFamily="34" charset="0"/>
                <a:buChar char="•"/>
              </a:pPr>
              <a:r>
                <a:rPr lang="en-US" sz="1100">
                  <a:solidFill>
                    <a:prstClr val="black"/>
                  </a:solidFill>
                  <a:latin typeface="Calibri" panose="020F0502020204030204"/>
                </a:rPr>
                <a:t>Receive Location of Interest (LOI) from GS </a:t>
              </a:r>
            </a:p>
            <a:p>
              <a:pPr defTabSz="914400"/>
              <a:endParaRPr lang="en-US" sz="1100">
                <a:solidFill>
                  <a:prstClr val="black"/>
                </a:solidFill>
                <a:latin typeface="Calibri" panose="020F0502020204030204"/>
              </a:endParaRPr>
            </a:p>
          </p:txBody>
        </p:sp>
        <p:sp>
          <p:nvSpPr>
            <p:cNvPr id="477" name="Flowchart: Connector 476">
              <a:extLst>
                <a:ext uri="{FF2B5EF4-FFF2-40B4-BE49-F238E27FC236}">
                  <a16:creationId xmlns:a16="http://schemas.microsoft.com/office/drawing/2014/main" id="{5036D84B-11FC-4E24-8B21-D0E1F41CC90C}"/>
                </a:ext>
              </a:extLst>
            </p:cNvPr>
            <p:cNvSpPr/>
            <p:nvPr/>
          </p:nvSpPr>
          <p:spPr>
            <a:xfrm>
              <a:off x="1434122" y="114835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2</a:t>
              </a:r>
            </a:p>
          </p:txBody>
        </p:sp>
      </p:grpSp>
      <p:grpSp>
        <p:nvGrpSpPr>
          <p:cNvPr id="478" name="Group 477">
            <a:extLst>
              <a:ext uri="{FF2B5EF4-FFF2-40B4-BE49-F238E27FC236}">
                <a16:creationId xmlns:a16="http://schemas.microsoft.com/office/drawing/2014/main" id="{BCFC6774-2D56-4DB8-802B-951D97852BBA}"/>
              </a:ext>
            </a:extLst>
          </p:cNvPr>
          <p:cNvGrpSpPr/>
          <p:nvPr/>
        </p:nvGrpSpPr>
        <p:grpSpPr>
          <a:xfrm>
            <a:off x="8438532" y="1159839"/>
            <a:ext cx="1959160" cy="1040108"/>
            <a:chOff x="8698336" y="1160190"/>
            <a:chExt cx="1959160" cy="1009220"/>
          </a:xfrm>
        </p:grpSpPr>
        <p:sp>
          <p:nvSpPr>
            <p:cNvPr id="479" name="Rectangle: Rounded Corners 478">
              <a:extLst>
                <a:ext uri="{FF2B5EF4-FFF2-40B4-BE49-F238E27FC236}">
                  <a16:creationId xmlns:a16="http://schemas.microsoft.com/office/drawing/2014/main" id="{0604FD56-B27E-4258-BE52-F3746B8E9E73}"/>
                </a:ext>
              </a:extLst>
            </p:cNvPr>
            <p:cNvSpPr/>
            <p:nvPr/>
          </p:nvSpPr>
          <p:spPr>
            <a:xfrm>
              <a:off x="8698336" y="1366169"/>
              <a:ext cx="1959160" cy="803241"/>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dirty="0">
                  <a:solidFill>
                    <a:prstClr val="black"/>
                  </a:solidFill>
                  <a:latin typeface="Calibri" panose="020F0502020204030204"/>
                </a:rPr>
                <a:t>Upon arrival it will stop, and notify the GS and drop a </a:t>
              </a:r>
              <a:r>
                <a:rPr lang="en-US" sz="1100" dirty="0" err="1">
                  <a:solidFill>
                    <a:prstClr val="black"/>
                  </a:solidFill>
                  <a:latin typeface="Calibri" panose="020F0502020204030204"/>
                </a:rPr>
                <a:t>pathpoint</a:t>
              </a:r>
              <a:endParaRPr lang="en-US" sz="1100" dirty="0">
                <a:solidFill>
                  <a:prstClr val="black"/>
                </a:solidFill>
                <a:latin typeface="Calibri" panose="020F0502020204030204"/>
              </a:endParaRPr>
            </a:p>
          </p:txBody>
        </p:sp>
        <p:sp>
          <p:nvSpPr>
            <p:cNvPr id="480" name="Flowchart: Connector 479">
              <a:extLst>
                <a:ext uri="{FF2B5EF4-FFF2-40B4-BE49-F238E27FC236}">
                  <a16:creationId xmlns:a16="http://schemas.microsoft.com/office/drawing/2014/main" id="{8DE152AC-84E3-4D5E-B6C4-2C412D58A2CA}"/>
                </a:ext>
              </a:extLst>
            </p:cNvPr>
            <p:cNvSpPr/>
            <p:nvPr/>
          </p:nvSpPr>
          <p:spPr>
            <a:xfrm>
              <a:off x="8700506" y="116019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5</a:t>
              </a:r>
            </a:p>
          </p:txBody>
        </p:sp>
      </p:grpSp>
      <p:grpSp>
        <p:nvGrpSpPr>
          <p:cNvPr id="481" name="Group 480">
            <a:extLst>
              <a:ext uri="{FF2B5EF4-FFF2-40B4-BE49-F238E27FC236}">
                <a16:creationId xmlns:a16="http://schemas.microsoft.com/office/drawing/2014/main" id="{6F2EE142-468B-4E68-83DD-F01506480124}"/>
              </a:ext>
            </a:extLst>
          </p:cNvPr>
          <p:cNvGrpSpPr/>
          <p:nvPr/>
        </p:nvGrpSpPr>
        <p:grpSpPr>
          <a:xfrm>
            <a:off x="3500967" y="1159839"/>
            <a:ext cx="1763542" cy="911827"/>
            <a:chOff x="1434122" y="1148355"/>
            <a:chExt cx="1763542" cy="911827"/>
          </a:xfrm>
        </p:grpSpPr>
        <p:sp>
          <p:nvSpPr>
            <p:cNvPr id="482" name="Rectangle: Rounded Corners 481">
              <a:extLst>
                <a:ext uri="{FF2B5EF4-FFF2-40B4-BE49-F238E27FC236}">
                  <a16:creationId xmlns:a16="http://schemas.microsoft.com/office/drawing/2014/main" id="{17CE2FC2-AFC3-4FED-B832-0413300EA759}"/>
                </a:ext>
              </a:extLst>
            </p:cNvPr>
            <p:cNvSpPr/>
            <p:nvPr/>
          </p:nvSpPr>
          <p:spPr>
            <a:xfrm>
              <a:off x="1445306" y="1364275"/>
              <a:ext cx="1752358" cy="695907"/>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User commands CSR to point towards LOI</a:t>
              </a:r>
            </a:p>
          </p:txBody>
        </p:sp>
        <p:sp>
          <p:nvSpPr>
            <p:cNvPr id="483" name="Flowchart: Connector 482">
              <a:extLst>
                <a:ext uri="{FF2B5EF4-FFF2-40B4-BE49-F238E27FC236}">
                  <a16:creationId xmlns:a16="http://schemas.microsoft.com/office/drawing/2014/main" id="{D53C4CB6-D70A-4893-985E-0FFBA5FF6D12}"/>
                </a:ext>
              </a:extLst>
            </p:cNvPr>
            <p:cNvSpPr/>
            <p:nvPr/>
          </p:nvSpPr>
          <p:spPr>
            <a:xfrm>
              <a:off x="1434122" y="114835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3</a:t>
              </a:r>
            </a:p>
          </p:txBody>
        </p:sp>
      </p:grpSp>
      <p:sp>
        <p:nvSpPr>
          <p:cNvPr id="484" name="Rectangle: Rounded Corners 483">
            <a:extLst>
              <a:ext uri="{FF2B5EF4-FFF2-40B4-BE49-F238E27FC236}">
                <a16:creationId xmlns:a16="http://schemas.microsoft.com/office/drawing/2014/main" id="{C4E82EDE-A0C6-4836-B6B2-7F17142B49C8}"/>
              </a:ext>
            </a:extLst>
          </p:cNvPr>
          <p:cNvSpPr/>
          <p:nvPr/>
        </p:nvSpPr>
        <p:spPr>
          <a:xfrm>
            <a:off x="89864" y="4538571"/>
            <a:ext cx="3142603" cy="220893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cxnSp>
        <p:nvCxnSpPr>
          <p:cNvPr id="485" name="Straight Connector 484">
            <a:extLst>
              <a:ext uri="{FF2B5EF4-FFF2-40B4-BE49-F238E27FC236}">
                <a16:creationId xmlns:a16="http://schemas.microsoft.com/office/drawing/2014/main" id="{9872918E-32F0-405A-9C16-AE746E51B546}"/>
              </a:ext>
            </a:extLst>
          </p:cNvPr>
          <p:cNvCxnSpPr>
            <a:cxnSpLocks/>
          </p:cNvCxnSpPr>
          <p:nvPr/>
        </p:nvCxnSpPr>
        <p:spPr>
          <a:xfrm flipV="1">
            <a:off x="324870" y="5840066"/>
            <a:ext cx="607269" cy="14577"/>
          </a:xfrm>
          <a:prstGeom prst="line">
            <a:avLst/>
          </a:prstGeom>
          <a:noFill/>
          <a:ln w="38100" cap="flat" cmpd="sng" algn="ctr">
            <a:solidFill>
              <a:srgbClr val="00B0F0"/>
            </a:solidFill>
            <a:prstDash val="dashDot"/>
            <a:miter lim="800000"/>
          </a:ln>
          <a:effectLst/>
        </p:spPr>
      </p:cxnSp>
      <p:cxnSp>
        <p:nvCxnSpPr>
          <p:cNvPr id="486" name="Straight Connector 485">
            <a:extLst>
              <a:ext uri="{FF2B5EF4-FFF2-40B4-BE49-F238E27FC236}">
                <a16:creationId xmlns:a16="http://schemas.microsoft.com/office/drawing/2014/main" id="{A525DEF0-DA5C-4ECC-AD6A-1E7D3402953F}"/>
              </a:ext>
            </a:extLst>
          </p:cNvPr>
          <p:cNvCxnSpPr>
            <a:cxnSpLocks/>
          </p:cNvCxnSpPr>
          <p:nvPr/>
        </p:nvCxnSpPr>
        <p:spPr>
          <a:xfrm flipV="1">
            <a:off x="327850" y="6041494"/>
            <a:ext cx="607269" cy="14577"/>
          </a:xfrm>
          <a:prstGeom prst="line">
            <a:avLst/>
          </a:prstGeom>
          <a:noFill/>
          <a:ln w="38100" cap="flat" cmpd="sng" algn="ctr">
            <a:solidFill>
              <a:srgbClr val="00B050"/>
            </a:solidFill>
            <a:prstDash val="dashDot"/>
            <a:miter lim="800000"/>
          </a:ln>
          <a:effectLst/>
        </p:spPr>
      </p:cxnSp>
      <p:cxnSp>
        <p:nvCxnSpPr>
          <p:cNvPr id="487" name="Straight Connector 486">
            <a:extLst>
              <a:ext uri="{FF2B5EF4-FFF2-40B4-BE49-F238E27FC236}">
                <a16:creationId xmlns:a16="http://schemas.microsoft.com/office/drawing/2014/main" id="{387A84C6-CC43-41D3-9EBB-E7BBC8E5C242}"/>
              </a:ext>
            </a:extLst>
          </p:cNvPr>
          <p:cNvCxnSpPr>
            <a:cxnSpLocks/>
          </p:cNvCxnSpPr>
          <p:nvPr/>
        </p:nvCxnSpPr>
        <p:spPr>
          <a:xfrm flipV="1">
            <a:off x="335952" y="6263008"/>
            <a:ext cx="607269" cy="14577"/>
          </a:xfrm>
          <a:prstGeom prst="line">
            <a:avLst/>
          </a:prstGeom>
          <a:noFill/>
          <a:ln w="38100" cap="flat" cmpd="sng" algn="ctr">
            <a:solidFill>
              <a:srgbClr val="FF0000"/>
            </a:solidFill>
            <a:prstDash val="dashDot"/>
            <a:miter lim="800000"/>
          </a:ln>
          <a:effectLst/>
        </p:spPr>
      </p:cxnSp>
      <p:sp>
        <p:nvSpPr>
          <p:cNvPr id="488" name="Arrow: Right 487">
            <a:extLst>
              <a:ext uri="{FF2B5EF4-FFF2-40B4-BE49-F238E27FC236}">
                <a16:creationId xmlns:a16="http://schemas.microsoft.com/office/drawing/2014/main" id="{34F41677-2D47-49BB-A430-0ACF94A90F98}"/>
              </a:ext>
            </a:extLst>
          </p:cNvPr>
          <p:cNvSpPr/>
          <p:nvPr/>
        </p:nvSpPr>
        <p:spPr>
          <a:xfrm>
            <a:off x="355228" y="6586955"/>
            <a:ext cx="574520" cy="105844"/>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89" name="TextBox 488">
            <a:extLst>
              <a:ext uri="{FF2B5EF4-FFF2-40B4-BE49-F238E27FC236}">
                <a16:creationId xmlns:a16="http://schemas.microsoft.com/office/drawing/2014/main" id="{1A1D0403-E471-42AA-AFAC-DB36FA1560AC}"/>
              </a:ext>
            </a:extLst>
          </p:cNvPr>
          <p:cNvSpPr txBox="1"/>
          <p:nvPr/>
        </p:nvSpPr>
        <p:spPr>
          <a:xfrm>
            <a:off x="1044380" y="5731931"/>
            <a:ext cx="1848583" cy="288542"/>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Comm between GS and MR</a:t>
            </a:r>
          </a:p>
        </p:txBody>
      </p:sp>
      <p:sp>
        <p:nvSpPr>
          <p:cNvPr id="490" name="TextBox 489">
            <a:extLst>
              <a:ext uri="{FF2B5EF4-FFF2-40B4-BE49-F238E27FC236}">
                <a16:creationId xmlns:a16="http://schemas.microsoft.com/office/drawing/2014/main" id="{7118DB75-4437-422E-AD14-1BB5CC450E8E}"/>
              </a:ext>
            </a:extLst>
          </p:cNvPr>
          <p:cNvSpPr txBox="1"/>
          <p:nvPr/>
        </p:nvSpPr>
        <p:spPr>
          <a:xfrm>
            <a:off x="1046373" y="5912245"/>
            <a:ext cx="1919115" cy="288542"/>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Comm between GS and CSR</a:t>
            </a:r>
          </a:p>
        </p:txBody>
      </p:sp>
      <p:sp>
        <p:nvSpPr>
          <p:cNvPr id="491" name="TextBox 490">
            <a:extLst>
              <a:ext uri="{FF2B5EF4-FFF2-40B4-BE49-F238E27FC236}">
                <a16:creationId xmlns:a16="http://schemas.microsoft.com/office/drawing/2014/main" id="{5F453A5A-39EA-422F-B8F0-0E3E69CE6CA9}"/>
              </a:ext>
            </a:extLst>
          </p:cNvPr>
          <p:cNvSpPr txBox="1"/>
          <p:nvPr/>
        </p:nvSpPr>
        <p:spPr>
          <a:xfrm>
            <a:off x="1042301" y="6148778"/>
            <a:ext cx="1935145" cy="288542"/>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Comm between CSR and MR</a:t>
            </a:r>
          </a:p>
        </p:txBody>
      </p:sp>
      <p:sp>
        <p:nvSpPr>
          <p:cNvPr id="492" name="TextBox 491">
            <a:extLst>
              <a:ext uri="{FF2B5EF4-FFF2-40B4-BE49-F238E27FC236}">
                <a16:creationId xmlns:a16="http://schemas.microsoft.com/office/drawing/2014/main" id="{9794687D-0966-49B2-B3BE-6B2302E083A8}"/>
              </a:ext>
            </a:extLst>
          </p:cNvPr>
          <p:cNvSpPr txBox="1"/>
          <p:nvPr/>
        </p:nvSpPr>
        <p:spPr>
          <a:xfrm>
            <a:off x="1050608" y="6504687"/>
            <a:ext cx="1818126"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Autonomously controlled path</a:t>
            </a:r>
          </a:p>
        </p:txBody>
      </p:sp>
      <p:sp>
        <p:nvSpPr>
          <p:cNvPr id="493" name="TextBox 492">
            <a:extLst>
              <a:ext uri="{FF2B5EF4-FFF2-40B4-BE49-F238E27FC236}">
                <a16:creationId xmlns:a16="http://schemas.microsoft.com/office/drawing/2014/main" id="{3C83F6E7-6822-4DE4-96C8-2F593D1BD6CA}"/>
              </a:ext>
            </a:extLst>
          </p:cNvPr>
          <p:cNvSpPr txBox="1"/>
          <p:nvPr/>
        </p:nvSpPr>
        <p:spPr>
          <a:xfrm>
            <a:off x="1106857" y="4601285"/>
            <a:ext cx="795411" cy="338554"/>
          </a:xfrm>
          <a:prstGeom prst="rect">
            <a:avLst/>
          </a:prstGeom>
          <a:noFill/>
        </p:spPr>
        <p:txBody>
          <a:bodyPr wrap="none" rtlCol="0">
            <a:spAutoFit/>
          </a:bodyPr>
          <a:lstStyle/>
          <a:p>
            <a:pPr defTabSz="914400">
              <a:defRPr/>
            </a:pPr>
            <a:r>
              <a:rPr lang="en-US" sz="1600" b="1" kern="0">
                <a:solidFill>
                  <a:prstClr val="black"/>
                </a:solidFill>
                <a:latin typeface="Calibri" panose="020F0502020204030204"/>
              </a:rPr>
              <a:t>Legend</a:t>
            </a:r>
          </a:p>
        </p:txBody>
      </p:sp>
      <p:sp>
        <p:nvSpPr>
          <p:cNvPr id="494" name="TextBox 493">
            <a:extLst>
              <a:ext uri="{FF2B5EF4-FFF2-40B4-BE49-F238E27FC236}">
                <a16:creationId xmlns:a16="http://schemas.microsoft.com/office/drawing/2014/main" id="{A1B777D4-EACC-478C-BCC2-99EEA55D154C}"/>
              </a:ext>
            </a:extLst>
          </p:cNvPr>
          <p:cNvSpPr txBox="1"/>
          <p:nvPr/>
        </p:nvSpPr>
        <p:spPr>
          <a:xfrm>
            <a:off x="1024358" y="5425659"/>
            <a:ext cx="2044149"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Stop and request user intervention</a:t>
            </a:r>
          </a:p>
        </p:txBody>
      </p:sp>
      <p:sp>
        <p:nvSpPr>
          <p:cNvPr id="495" name="Star: 4 Points 494">
            <a:extLst>
              <a:ext uri="{FF2B5EF4-FFF2-40B4-BE49-F238E27FC236}">
                <a16:creationId xmlns:a16="http://schemas.microsoft.com/office/drawing/2014/main" id="{0FB9D5CF-C145-4F58-9DAE-F024A8D4631C}"/>
              </a:ext>
            </a:extLst>
          </p:cNvPr>
          <p:cNvSpPr/>
          <p:nvPr/>
        </p:nvSpPr>
        <p:spPr>
          <a:xfrm>
            <a:off x="469776" y="5155296"/>
            <a:ext cx="262096" cy="263209"/>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srgbClr val="0070C0"/>
              </a:solidFill>
              <a:latin typeface="Calibri" panose="020F0502020204030204"/>
            </a:endParaRPr>
          </a:p>
        </p:txBody>
      </p:sp>
      <p:sp>
        <p:nvSpPr>
          <p:cNvPr id="496" name="TextBox 495">
            <a:extLst>
              <a:ext uri="{FF2B5EF4-FFF2-40B4-BE49-F238E27FC236}">
                <a16:creationId xmlns:a16="http://schemas.microsoft.com/office/drawing/2014/main" id="{50B2F197-99B8-4638-9AE9-12A112E93E3E}"/>
              </a:ext>
            </a:extLst>
          </p:cNvPr>
          <p:cNvSpPr txBox="1"/>
          <p:nvPr/>
        </p:nvSpPr>
        <p:spPr>
          <a:xfrm>
            <a:off x="1024358" y="5165892"/>
            <a:ext cx="713657" cy="246221"/>
          </a:xfrm>
          <a:prstGeom prst="rect">
            <a:avLst/>
          </a:prstGeom>
          <a:noFill/>
        </p:spPr>
        <p:txBody>
          <a:bodyPr wrap="none" rtlCol="0">
            <a:spAutoFit/>
          </a:bodyPr>
          <a:lstStyle/>
          <a:p>
            <a:pPr defTabSz="914400">
              <a:defRPr/>
            </a:pPr>
            <a:r>
              <a:rPr lang="en-US" sz="1000" b="1" kern="0" err="1">
                <a:solidFill>
                  <a:prstClr val="black"/>
                </a:solidFill>
                <a:latin typeface="Calibri" panose="020F0502020204030204"/>
              </a:rPr>
              <a:t>Pathpoint</a:t>
            </a:r>
            <a:endParaRPr lang="en-US" sz="1000" b="1" kern="0">
              <a:solidFill>
                <a:prstClr val="black"/>
              </a:solidFill>
              <a:latin typeface="Calibri" panose="020F0502020204030204"/>
            </a:endParaRPr>
          </a:p>
        </p:txBody>
      </p:sp>
      <p:sp>
        <p:nvSpPr>
          <p:cNvPr id="497" name="Octagon 496">
            <a:extLst>
              <a:ext uri="{FF2B5EF4-FFF2-40B4-BE49-F238E27FC236}">
                <a16:creationId xmlns:a16="http://schemas.microsoft.com/office/drawing/2014/main" id="{CBEEE73A-C3AC-4CE6-9B21-2775DFE9D0FC}"/>
              </a:ext>
            </a:extLst>
          </p:cNvPr>
          <p:cNvSpPr/>
          <p:nvPr/>
        </p:nvSpPr>
        <p:spPr>
          <a:xfrm>
            <a:off x="490530" y="5474486"/>
            <a:ext cx="204169" cy="20416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98" name="Rectangle 497">
            <a:extLst>
              <a:ext uri="{FF2B5EF4-FFF2-40B4-BE49-F238E27FC236}">
                <a16:creationId xmlns:a16="http://schemas.microsoft.com/office/drawing/2014/main" id="{CDF48A67-69D4-4F7D-BC7C-33E353848397}"/>
              </a:ext>
            </a:extLst>
          </p:cNvPr>
          <p:cNvSpPr/>
          <p:nvPr/>
        </p:nvSpPr>
        <p:spPr>
          <a:xfrm>
            <a:off x="460562" y="4990718"/>
            <a:ext cx="313094" cy="111752"/>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499" name="TextBox 498">
            <a:extLst>
              <a:ext uri="{FF2B5EF4-FFF2-40B4-BE49-F238E27FC236}">
                <a16:creationId xmlns:a16="http://schemas.microsoft.com/office/drawing/2014/main" id="{1798AD4E-113A-45AE-9ACF-2BF82EF81AE0}"/>
              </a:ext>
            </a:extLst>
          </p:cNvPr>
          <p:cNvSpPr txBox="1"/>
          <p:nvPr/>
        </p:nvSpPr>
        <p:spPr>
          <a:xfrm>
            <a:off x="998656" y="4961575"/>
            <a:ext cx="1011815"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Mission Terrain</a:t>
            </a:r>
          </a:p>
        </p:txBody>
      </p:sp>
      <p:sp>
        <p:nvSpPr>
          <p:cNvPr id="500" name="Arrow: Right 499">
            <a:extLst>
              <a:ext uri="{FF2B5EF4-FFF2-40B4-BE49-F238E27FC236}">
                <a16:creationId xmlns:a16="http://schemas.microsoft.com/office/drawing/2014/main" id="{6A5E4DB9-1877-4D79-88A4-ECB452AFEFA3}"/>
              </a:ext>
            </a:extLst>
          </p:cNvPr>
          <p:cNvSpPr/>
          <p:nvPr/>
        </p:nvSpPr>
        <p:spPr>
          <a:xfrm>
            <a:off x="347306" y="6392122"/>
            <a:ext cx="574520" cy="105844"/>
          </a:xfrm>
          <a:prstGeom prst="rightArrow">
            <a:avLst/>
          </a:prstGeom>
          <a:solidFill>
            <a:srgbClr val="00B05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501" name="TextBox 500">
            <a:extLst>
              <a:ext uri="{FF2B5EF4-FFF2-40B4-BE49-F238E27FC236}">
                <a16:creationId xmlns:a16="http://schemas.microsoft.com/office/drawing/2014/main" id="{ABFBA4B8-4E75-451B-A175-C90491A7AEAC}"/>
              </a:ext>
            </a:extLst>
          </p:cNvPr>
          <p:cNvSpPr txBox="1"/>
          <p:nvPr/>
        </p:nvSpPr>
        <p:spPr>
          <a:xfrm>
            <a:off x="1053987" y="6321101"/>
            <a:ext cx="1534394"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Manually controlled path</a:t>
            </a:r>
          </a:p>
        </p:txBody>
      </p:sp>
      <p:grpSp>
        <p:nvGrpSpPr>
          <p:cNvPr id="502" name="Group 501">
            <a:extLst>
              <a:ext uri="{FF2B5EF4-FFF2-40B4-BE49-F238E27FC236}">
                <a16:creationId xmlns:a16="http://schemas.microsoft.com/office/drawing/2014/main" id="{5D59E12B-4161-4B90-9087-60ADD9F0F45E}"/>
              </a:ext>
            </a:extLst>
          </p:cNvPr>
          <p:cNvGrpSpPr/>
          <p:nvPr/>
        </p:nvGrpSpPr>
        <p:grpSpPr>
          <a:xfrm>
            <a:off x="5576991" y="1153779"/>
            <a:ext cx="2698068" cy="911827"/>
            <a:chOff x="1434122" y="1148355"/>
            <a:chExt cx="2698068" cy="911827"/>
          </a:xfrm>
        </p:grpSpPr>
        <p:sp>
          <p:nvSpPr>
            <p:cNvPr id="503" name="Rectangle: Rounded Corners 502">
              <a:extLst>
                <a:ext uri="{FF2B5EF4-FFF2-40B4-BE49-F238E27FC236}">
                  <a16:creationId xmlns:a16="http://schemas.microsoft.com/office/drawing/2014/main" id="{2827DD4C-BC8A-48C7-A996-99D6ADC249FF}"/>
                </a:ext>
              </a:extLst>
            </p:cNvPr>
            <p:cNvSpPr/>
            <p:nvPr/>
          </p:nvSpPr>
          <p:spPr>
            <a:xfrm>
              <a:off x="1445305" y="1364275"/>
              <a:ext cx="2686885" cy="695907"/>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User commands CSR to  travel towards the LOI in semi autonomous mode. The CSR will travel until it reaches the LOI.</a:t>
              </a:r>
            </a:p>
          </p:txBody>
        </p:sp>
        <p:sp>
          <p:nvSpPr>
            <p:cNvPr id="504" name="Flowchart: Connector 503">
              <a:extLst>
                <a:ext uri="{FF2B5EF4-FFF2-40B4-BE49-F238E27FC236}">
                  <a16:creationId xmlns:a16="http://schemas.microsoft.com/office/drawing/2014/main" id="{ED730010-804E-48A5-A58D-2F25E64251C1}"/>
                </a:ext>
              </a:extLst>
            </p:cNvPr>
            <p:cNvSpPr/>
            <p:nvPr/>
          </p:nvSpPr>
          <p:spPr>
            <a:xfrm>
              <a:off x="1434122" y="114835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4</a:t>
              </a:r>
            </a:p>
          </p:txBody>
        </p:sp>
      </p:grpSp>
      <p:sp>
        <p:nvSpPr>
          <p:cNvPr id="506" name="Arrow: Right 505">
            <a:extLst>
              <a:ext uri="{FF2B5EF4-FFF2-40B4-BE49-F238E27FC236}">
                <a16:creationId xmlns:a16="http://schemas.microsoft.com/office/drawing/2014/main" id="{CA4D3AC5-B8A1-4E81-AA94-01829BCEFE96}"/>
              </a:ext>
            </a:extLst>
          </p:cNvPr>
          <p:cNvSpPr/>
          <p:nvPr/>
        </p:nvSpPr>
        <p:spPr>
          <a:xfrm>
            <a:off x="9584172" y="3795511"/>
            <a:ext cx="623705" cy="152779"/>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608" name="Group 607">
            <a:extLst>
              <a:ext uri="{FF2B5EF4-FFF2-40B4-BE49-F238E27FC236}">
                <a16:creationId xmlns:a16="http://schemas.microsoft.com/office/drawing/2014/main" id="{5A6C840A-DC71-4C93-A621-E48C815AEF29}"/>
              </a:ext>
            </a:extLst>
          </p:cNvPr>
          <p:cNvGrpSpPr/>
          <p:nvPr/>
        </p:nvGrpSpPr>
        <p:grpSpPr>
          <a:xfrm>
            <a:off x="4780737" y="3507181"/>
            <a:ext cx="681895" cy="1154425"/>
            <a:chOff x="4780737" y="3507181"/>
            <a:chExt cx="681895" cy="1154425"/>
          </a:xfrm>
        </p:grpSpPr>
        <p:sp>
          <p:nvSpPr>
            <p:cNvPr id="516" name="Flowchart: Connector 515">
              <a:extLst>
                <a:ext uri="{FF2B5EF4-FFF2-40B4-BE49-F238E27FC236}">
                  <a16:creationId xmlns:a16="http://schemas.microsoft.com/office/drawing/2014/main" id="{F408D7A7-787C-48DD-80B3-78B8A55894ED}"/>
                </a:ext>
              </a:extLst>
            </p:cNvPr>
            <p:cNvSpPr/>
            <p:nvPr/>
          </p:nvSpPr>
          <p:spPr>
            <a:xfrm>
              <a:off x="4780737" y="3507181"/>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Calibri" panose="020F0502020204030204"/>
                </a:rPr>
                <a:t>3</a:t>
              </a:r>
            </a:p>
          </p:txBody>
        </p:sp>
        <p:sp>
          <p:nvSpPr>
            <p:cNvPr id="517" name="Arrow: Curved Up 516">
              <a:extLst>
                <a:ext uri="{FF2B5EF4-FFF2-40B4-BE49-F238E27FC236}">
                  <a16:creationId xmlns:a16="http://schemas.microsoft.com/office/drawing/2014/main" id="{F65F6DA6-B78D-4BBD-BA57-E875E879F2B7}"/>
                </a:ext>
              </a:extLst>
            </p:cNvPr>
            <p:cNvSpPr/>
            <p:nvPr/>
          </p:nvSpPr>
          <p:spPr>
            <a:xfrm rot="19009314">
              <a:off x="4786168" y="4351522"/>
              <a:ext cx="676464" cy="310084"/>
            </a:xfrm>
            <a:prstGeom prst="curvedUp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611" name="Group 610">
            <a:extLst>
              <a:ext uri="{FF2B5EF4-FFF2-40B4-BE49-F238E27FC236}">
                <a16:creationId xmlns:a16="http://schemas.microsoft.com/office/drawing/2014/main" id="{1CF652FB-1000-4F85-8F15-F8BD874A63D0}"/>
              </a:ext>
            </a:extLst>
          </p:cNvPr>
          <p:cNvGrpSpPr/>
          <p:nvPr/>
        </p:nvGrpSpPr>
        <p:grpSpPr>
          <a:xfrm>
            <a:off x="1150148" y="2294868"/>
            <a:ext cx="10531241" cy="2281250"/>
            <a:chOff x="1150148" y="2294868"/>
            <a:chExt cx="10531241" cy="2281250"/>
          </a:xfrm>
        </p:grpSpPr>
        <p:sp>
          <p:nvSpPr>
            <p:cNvPr id="470" name="Octagon 469">
              <a:extLst>
                <a:ext uri="{FF2B5EF4-FFF2-40B4-BE49-F238E27FC236}">
                  <a16:creationId xmlns:a16="http://schemas.microsoft.com/office/drawing/2014/main" id="{23649974-FA78-40EC-8829-79EEC0EFF6A4}"/>
                </a:ext>
              </a:extLst>
            </p:cNvPr>
            <p:cNvSpPr/>
            <p:nvPr/>
          </p:nvSpPr>
          <p:spPr>
            <a:xfrm>
              <a:off x="11468670" y="3609958"/>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541" name="Star: 4 Points 540">
              <a:extLst>
                <a:ext uri="{FF2B5EF4-FFF2-40B4-BE49-F238E27FC236}">
                  <a16:creationId xmlns:a16="http://schemas.microsoft.com/office/drawing/2014/main" id="{84DFD9A1-AB17-4240-8CE2-CE9E4AA9290A}"/>
                </a:ext>
              </a:extLst>
            </p:cNvPr>
            <p:cNvSpPr/>
            <p:nvPr/>
          </p:nvSpPr>
          <p:spPr>
            <a:xfrm>
              <a:off x="11202170" y="4209364"/>
              <a:ext cx="366754" cy="366754"/>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srgbClr val="0070C0"/>
                </a:solidFill>
                <a:latin typeface="Calibri" panose="020F0502020204030204"/>
              </a:endParaRPr>
            </a:p>
          </p:txBody>
        </p:sp>
        <p:grpSp>
          <p:nvGrpSpPr>
            <p:cNvPr id="542" name="Group 541">
              <a:extLst>
                <a:ext uri="{FF2B5EF4-FFF2-40B4-BE49-F238E27FC236}">
                  <a16:creationId xmlns:a16="http://schemas.microsoft.com/office/drawing/2014/main" id="{00A03171-04F3-4879-A140-65C8D5BA75E4}"/>
                </a:ext>
              </a:extLst>
            </p:cNvPr>
            <p:cNvGrpSpPr/>
            <p:nvPr/>
          </p:nvGrpSpPr>
          <p:grpSpPr>
            <a:xfrm>
              <a:off x="2983948" y="2573826"/>
              <a:ext cx="8377444" cy="1260209"/>
              <a:chOff x="912767" y="2823835"/>
              <a:chExt cx="4275574" cy="1008808"/>
            </a:xfrm>
          </p:grpSpPr>
          <p:cxnSp>
            <p:nvCxnSpPr>
              <p:cNvPr id="571" name="Straight Connector 570">
                <a:extLst>
                  <a:ext uri="{FF2B5EF4-FFF2-40B4-BE49-F238E27FC236}">
                    <a16:creationId xmlns:a16="http://schemas.microsoft.com/office/drawing/2014/main" id="{F2316183-3A04-40F0-8029-CB056F649E8F}"/>
                  </a:ext>
                </a:extLst>
              </p:cNvPr>
              <p:cNvCxnSpPr>
                <a:cxnSpLocks/>
              </p:cNvCxnSpPr>
              <p:nvPr/>
            </p:nvCxnSpPr>
            <p:spPr>
              <a:xfrm flipH="1" flipV="1">
                <a:off x="912767" y="2823835"/>
                <a:ext cx="4225558" cy="28571"/>
              </a:xfrm>
              <a:prstGeom prst="line">
                <a:avLst/>
              </a:prstGeom>
              <a:noFill/>
              <a:ln w="38100" cap="flat" cmpd="sng" algn="ctr">
                <a:solidFill>
                  <a:srgbClr val="00B050"/>
                </a:solidFill>
                <a:prstDash val="dashDot"/>
                <a:miter lim="800000"/>
              </a:ln>
              <a:effectLst/>
            </p:spPr>
          </p:cxnSp>
          <p:cxnSp>
            <p:nvCxnSpPr>
              <p:cNvPr id="572" name="Google Shape;178;p13">
                <a:extLst>
                  <a:ext uri="{FF2B5EF4-FFF2-40B4-BE49-F238E27FC236}">
                    <a16:creationId xmlns:a16="http://schemas.microsoft.com/office/drawing/2014/main" id="{662ECFD0-EB8B-4D67-93D5-4F1B9B7FC600}"/>
                  </a:ext>
                </a:extLst>
              </p:cNvPr>
              <p:cNvCxnSpPr>
                <a:cxnSpLocks/>
              </p:cNvCxnSpPr>
              <p:nvPr/>
            </p:nvCxnSpPr>
            <p:spPr>
              <a:xfrm>
                <a:off x="913620" y="2825516"/>
                <a:ext cx="1" cy="367185"/>
              </a:xfrm>
              <a:prstGeom prst="straightConnector1">
                <a:avLst/>
              </a:prstGeom>
              <a:noFill/>
              <a:ln w="38100" cap="flat" cmpd="sng">
                <a:solidFill>
                  <a:srgbClr val="00B050"/>
                </a:solidFill>
                <a:prstDash val="dashDot"/>
                <a:round/>
                <a:headEnd type="none" w="sm" len="sm"/>
                <a:tailEnd type="triangle" w="med" len="med"/>
              </a:ln>
            </p:spPr>
          </p:cxnSp>
          <p:cxnSp>
            <p:nvCxnSpPr>
              <p:cNvPr id="573" name="Google Shape;178;p13">
                <a:extLst>
                  <a:ext uri="{FF2B5EF4-FFF2-40B4-BE49-F238E27FC236}">
                    <a16:creationId xmlns:a16="http://schemas.microsoft.com/office/drawing/2014/main" id="{E329EB97-4FA1-4187-8D5C-FFAB858D8D3B}"/>
                  </a:ext>
                </a:extLst>
              </p:cNvPr>
              <p:cNvCxnSpPr>
                <a:cxnSpLocks/>
              </p:cNvCxnSpPr>
              <p:nvPr/>
            </p:nvCxnSpPr>
            <p:spPr>
              <a:xfrm>
                <a:off x="5178555" y="2839901"/>
                <a:ext cx="9786" cy="992742"/>
              </a:xfrm>
              <a:prstGeom prst="straightConnector1">
                <a:avLst/>
              </a:prstGeom>
              <a:noFill/>
              <a:ln w="38100" cap="flat" cmpd="sng">
                <a:solidFill>
                  <a:srgbClr val="00B050"/>
                </a:solidFill>
                <a:prstDash val="dashDot"/>
                <a:round/>
                <a:headEnd type="none" w="sm" len="sm"/>
                <a:tailEnd type="triangle" w="med" len="med"/>
              </a:ln>
            </p:spPr>
          </p:cxnSp>
        </p:grpSp>
        <p:sp>
          <p:nvSpPr>
            <p:cNvPr id="544" name="Flowchart: Connector 543">
              <a:extLst>
                <a:ext uri="{FF2B5EF4-FFF2-40B4-BE49-F238E27FC236}">
                  <a16:creationId xmlns:a16="http://schemas.microsoft.com/office/drawing/2014/main" id="{2D949F17-9517-4E03-AFE8-77B88F7AE572}"/>
                </a:ext>
              </a:extLst>
            </p:cNvPr>
            <p:cNvSpPr/>
            <p:nvPr/>
          </p:nvSpPr>
          <p:spPr>
            <a:xfrm>
              <a:off x="10767850" y="350258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200" b="1" kern="0">
                  <a:solidFill>
                    <a:prstClr val="black"/>
                  </a:solidFill>
                  <a:latin typeface="Calibri" panose="020F0502020204030204"/>
                </a:rPr>
                <a:t>5</a:t>
              </a:r>
            </a:p>
          </p:txBody>
        </p:sp>
        <p:grpSp>
          <p:nvGrpSpPr>
            <p:cNvPr id="545" name="Group 544">
              <a:extLst>
                <a:ext uri="{FF2B5EF4-FFF2-40B4-BE49-F238E27FC236}">
                  <a16:creationId xmlns:a16="http://schemas.microsoft.com/office/drawing/2014/main" id="{4D053CC5-1D21-4D16-AFA4-F0606F065188}"/>
                </a:ext>
              </a:extLst>
            </p:cNvPr>
            <p:cNvGrpSpPr/>
            <p:nvPr/>
          </p:nvGrpSpPr>
          <p:grpSpPr>
            <a:xfrm>
              <a:off x="1150148" y="2294868"/>
              <a:ext cx="10363644" cy="1281465"/>
              <a:chOff x="912767" y="2823835"/>
              <a:chExt cx="4275574" cy="1008808"/>
            </a:xfrm>
          </p:grpSpPr>
          <p:cxnSp>
            <p:nvCxnSpPr>
              <p:cNvPr id="546" name="Straight Connector 545">
                <a:extLst>
                  <a:ext uri="{FF2B5EF4-FFF2-40B4-BE49-F238E27FC236}">
                    <a16:creationId xmlns:a16="http://schemas.microsoft.com/office/drawing/2014/main" id="{9386181D-F258-4787-9DBF-0D8E93093745}"/>
                  </a:ext>
                </a:extLst>
              </p:cNvPr>
              <p:cNvCxnSpPr>
                <a:cxnSpLocks/>
              </p:cNvCxnSpPr>
              <p:nvPr/>
            </p:nvCxnSpPr>
            <p:spPr>
              <a:xfrm flipH="1" flipV="1">
                <a:off x="912767" y="2823835"/>
                <a:ext cx="4225558" cy="28571"/>
              </a:xfrm>
              <a:prstGeom prst="line">
                <a:avLst/>
              </a:prstGeom>
              <a:noFill/>
              <a:ln w="38100" cap="flat" cmpd="sng" algn="ctr">
                <a:solidFill>
                  <a:srgbClr val="FF0000"/>
                </a:solidFill>
                <a:prstDash val="dashDot"/>
                <a:miter lim="800000"/>
              </a:ln>
              <a:effectLst/>
            </p:spPr>
          </p:cxnSp>
          <p:cxnSp>
            <p:nvCxnSpPr>
              <p:cNvPr id="547" name="Google Shape;178;p13">
                <a:extLst>
                  <a:ext uri="{FF2B5EF4-FFF2-40B4-BE49-F238E27FC236}">
                    <a16:creationId xmlns:a16="http://schemas.microsoft.com/office/drawing/2014/main" id="{2D2CE492-36C5-42DA-AC9A-ECC77939B3D9}"/>
                  </a:ext>
                </a:extLst>
              </p:cNvPr>
              <p:cNvCxnSpPr>
                <a:cxnSpLocks/>
              </p:cNvCxnSpPr>
              <p:nvPr/>
            </p:nvCxnSpPr>
            <p:spPr>
              <a:xfrm>
                <a:off x="913620" y="2825516"/>
                <a:ext cx="1" cy="367185"/>
              </a:xfrm>
              <a:prstGeom prst="straightConnector1">
                <a:avLst/>
              </a:prstGeom>
              <a:noFill/>
              <a:ln w="38100" cap="flat" cmpd="sng">
                <a:solidFill>
                  <a:srgbClr val="FF0000"/>
                </a:solidFill>
                <a:prstDash val="dashDot"/>
                <a:round/>
                <a:headEnd type="none" w="sm" len="sm"/>
                <a:tailEnd type="triangle" w="med" len="med"/>
              </a:ln>
            </p:spPr>
          </p:cxnSp>
          <p:cxnSp>
            <p:nvCxnSpPr>
              <p:cNvPr id="548" name="Google Shape;178;p13">
                <a:extLst>
                  <a:ext uri="{FF2B5EF4-FFF2-40B4-BE49-F238E27FC236}">
                    <a16:creationId xmlns:a16="http://schemas.microsoft.com/office/drawing/2014/main" id="{EEE943B7-9A3E-4430-B7D1-243C47E3A82D}"/>
                  </a:ext>
                </a:extLst>
              </p:cNvPr>
              <p:cNvCxnSpPr>
                <a:cxnSpLocks/>
              </p:cNvCxnSpPr>
              <p:nvPr/>
            </p:nvCxnSpPr>
            <p:spPr>
              <a:xfrm>
                <a:off x="5178555" y="2839901"/>
                <a:ext cx="9786" cy="992742"/>
              </a:xfrm>
              <a:prstGeom prst="straightConnector1">
                <a:avLst/>
              </a:prstGeom>
              <a:noFill/>
              <a:ln w="38100" cap="flat" cmpd="sng">
                <a:solidFill>
                  <a:srgbClr val="FF0000"/>
                </a:solidFill>
                <a:prstDash val="dashDot"/>
                <a:round/>
                <a:headEnd type="none" w="sm" len="sm"/>
                <a:tailEnd type="triangle" w="med" len="med"/>
              </a:ln>
            </p:spPr>
          </p:cxnSp>
        </p:grpSp>
      </p:grpSp>
      <p:sp>
        <p:nvSpPr>
          <p:cNvPr id="598" name="TextBox 597">
            <a:extLst>
              <a:ext uri="{FF2B5EF4-FFF2-40B4-BE49-F238E27FC236}">
                <a16:creationId xmlns:a16="http://schemas.microsoft.com/office/drawing/2014/main" id="{E1952EAB-643F-435E-8622-946C448921A2}"/>
              </a:ext>
            </a:extLst>
          </p:cNvPr>
          <p:cNvSpPr txBox="1"/>
          <p:nvPr/>
        </p:nvSpPr>
        <p:spPr>
          <a:xfrm>
            <a:off x="6195303" y="4375085"/>
            <a:ext cx="4394063" cy="1754326"/>
          </a:xfrm>
          <a:prstGeom prst="rect">
            <a:avLst/>
          </a:prstGeom>
          <a:noFill/>
        </p:spPr>
        <p:txBody>
          <a:bodyPr wrap="square" rtlCol="0">
            <a:spAutoFit/>
          </a:bodyPr>
          <a:lstStyle/>
          <a:p>
            <a:pPr defTabSz="914400"/>
            <a:r>
              <a:rPr lang="en-US" b="1" err="1">
                <a:solidFill>
                  <a:prstClr val="black"/>
                </a:solidFill>
                <a:latin typeface="Calibri" panose="020F0502020204030204"/>
              </a:rPr>
              <a:t>En</a:t>
            </a:r>
            <a:r>
              <a:rPr lang="en-US" b="1">
                <a:solidFill>
                  <a:prstClr val="black"/>
                </a:solidFill>
                <a:latin typeface="Calibri" panose="020F0502020204030204"/>
              </a:rPr>
              <a:t> route to the LOI, the CSR may encounter one or more of the following:</a:t>
            </a:r>
          </a:p>
          <a:p>
            <a:pPr marL="342900" indent="-342900" defTabSz="914400">
              <a:buFont typeface="+mj-lt"/>
              <a:buAutoNum type="arabicPeriod"/>
            </a:pPr>
            <a:r>
              <a:rPr lang="en-US">
                <a:solidFill>
                  <a:prstClr val="black"/>
                </a:solidFill>
                <a:latin typeface="Calibri" panose="020F0502020204030204"/>
              </a:rPr>
              <a:t>Obstacles</a:t>
            </a:r>
          </a:p>
          <a:p>
            <a:pPr marL="342900" indent="-342900" defTabSz="914400">
              <a:buFont typeface="+mj-lt"/>
              <a:buAutoNum type="arabicPeriod"/>
            </a:pPr>
            <a:r>
              <a:rPr lang="en-US">
                <a:solidFill>
                  <a:prstClr val="black"/>
                </a:solidFill>
                <a:latin typeface="Calibri" panose="020F0502020204030204"/>
              </a:rPr>
              <a:t>Discontinuities</a:t>
            </a:r>
          </a:p>
          <a:p>
            <a:pPr marL="342900" indent="-342900" defTabSz="914400">
              <a:buFont typeface="+mj-lt"/>
              <a:buAutoNum type="arabicPeriod"/>
            </a:pPr>
            <a:r>
              <a:rPr lang="en-US">
                <a:solidFill>
                  <a:prstClr val="black"/>
                </a:solidFill>
                <a:latin typeface="Calibri" panose="020F0502020204030204"/>
              </a:rPr>
              <a:t>Slopes</a:t>
            </a:r>
          </a:p>
          <a:p>
            <a:pPr marL="342900" indent="-342900" defTabSz="914400">
              <a:buFont typeface="+mj-lt"/>
              <a:buAutoNum type="arabicPeriod"/>
            </a:pPr>
            <a:r>
              <a:rPr lang="en-US">
                <a:solidFill>
                  <a:prstClr val="black"/>
                </a:solidFill>
                <a:latin typeface="Calibri" panose="020F0502020204030204"/>
              </a:rPr>
              <a:t>Loss of communications</a:t>
            </a:r>
          </a:p>
        </p:txBody>
      </p:sp>
      <p:sp>
        <p:nvSpPr>
          <p:cNvPr id="429" name="Rectangle 428">
            <a:extLst>
              <a:ext uri="{FF2B5EF4-FFF2-40B4-BE49-F238E27FC236}">
                <a16:creationId xmlns:a16="http://schemas.microsoft.com/office/drawing/2014/main" id="{C11813EE-9791-4A95-9EB8-820A773DFBCC}"/>
              </a:ext>
            </a:extLst>
          </p:cNvPr>
          <p:cNvSpPr/>
          <p:nvPr/>
        </p:nvSpPr>
        <p:spPr>
          <a:xfrm>
            <a:off x="3226111" y="4392311"/>
            <a:ext cx="1016646" cy="415498"/>
          </a:xfrm>
          <a:prstGeom prst="rect">
            <a:avLst/>
          </a:prstGeom>
        </p:spPr>
        <p:txBody>
          <a:bodyPr wrap="square">
            <a:spAutoFit/>
          </a:bodyPr>
          <a:lstStyle/>
          <a:p>
            <a:pPr algn="ctr" defTabSz="914400"/>
            <a:r>
              <a:rPr lang="en-US" sz="1050" b="1">
                <a:solidFill>
                  <a:prstClr val="black"/>
                </a:solidFill>
                <a:latin typeface="Calibri" panose="020F0502020204030204"/>
              </a:rPr>
              <a:t>Child Scout Rover</a:t>
            </a:r>
          </a:p>
        </p:txBody>
      </p:sp>
      <p:grpSp>
        <p:nvGrpSpPr>
          <p:cNvPr id="609" name="Group 608">
            <a:extLst>
              <a:ext uri="{FF2B5EF4-FFF2-40B4-BE49-F238E27FC236}">
                <a16:creationId xmlns:a16="http://schemas.microsoft.com/office/drawing/2014/main" id="{AD6A6C2F-D0C1-495D-8E8C-F87D80FD38EE}"/>
              </a:ext>
            </a:extLst>
          </p:cNvPr>
          <p:cNvGrpSpPr/>
          <p:nvPr/>
        </p:nvGrpSpPr>
        <p:grpSpPr>
          <a:xfrm>
            <a:off x="5964701" y="3750167"/>
            <a:ext cx="2517508" cy="254001"/>
            <a:chOff x="5964701" y="3750167"/>
            <a:chExt cx="2517508" cy="254001"/>
          </a:xfrm>
        </p:grpSpPr>
        <p:sp>
          <p:nvSpPr>
            <p:cNvPr id="505" name="Arrow: Right 504">
              <a:extLst>
                <a:ext uri="{FF2B5EF4-FFF2-40B4-BE49-F238E27FC236}">
                  <a16:creationId xmlns:a16="http://schemas.microsoft.com/office/drawing/2014/main" id="{6DE87600-70D0-4A30-AD4A-9B6E212AA4CD}"/>
                </a:ext>
              </a:extLst>
            </p:cNvPr>
            <p:cNvSpPr/>
            <p:nvPr/>
          </p:nvSpPr>
          <p:spPr>
            <a:xfrm>
              <a:off x="6090333" y="3801614"/>
              <a:ext cx="623705" cy="152779"/>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513" name="Flowchart: Connector 512">
              <a:extLst>
                <a:ext uri="{FF2B5EF4-FFF2-40B4-BE49-F238E27FC236}">
                  <a16:creationId xmlns:a16="http://schemas.microsoft.com/office/drawing/2014/main" id="{BCD1E6EB-5DD1-4643-BBB1-18019E42DE26}"/>
                </a:ext>
              </a:extLst>
            </p:cNvPr>
            <p:cNvSpPr/>
            <p:nvPr/>
          </p:nvSpPr>
          <p:spPr>
            <a:xfrm>
              <a:off x="5964701" y="3750167"/>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200" b="1" kern="0">
                  <a:solidFill>
                    <a:prstClr val="black"/>
                  </a:solidFill>
                  <a:latin typeface="Calibri" panose="020F0502020204030204"/>
                </a:rPr>
                <a:t>4</a:t>
              </a:r>
            </a:p>
          </p:txBody>
        </p:sp>
        <p:sp>
          <p:nvSpPr>
            <p:cNvPr id="597" name="Arrow: Right 596">
              <a:extLst>
                <a:ext uri="{FF2B5EF4-FFF2-40B4-BE49-F238E27FC236}">
                  <a16:creationId xmlns:a16="http://schemas.microsoft.com/office/drawing/2014/main" id="{3DDC8CA9-3CF0-4B8A-8858-F7038A03A426}"/>
                </a:ext>
              </a:extLst>
            </p:cNvPr>
            <p:cNvSpPr/>
            <p:nvPr/>
          </p:nvSpPr>
          <p:spPr>
            <a:xfrm>
              <a:off x="7858504" y="3825998"/>
              <a:ext cx="623705" cy="152779"/>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pic>
        <p:nvPicPr>
          <p:cNvPr id="104" name="Picture 103" descr="A close up of a device&#10;&#10;Description automatically generated">
            <a:extLst>
              <a:ext uri="{FF2B5EF4-FFF2-40B4-BE49-F238E27FC236}">
                <a16:creationId xmlns:a16="http://schemas.microsoft.com/office/drawing/2014/main" id="{279A8916-7459-4B9F-98B5-218E59E7608A}"/>
              </a:ext>
            </a:extLst>
          </p:cNvPr>
          <p:cNvPicPr>
            <a:picLocks noChangeAspect="1"/>
          </p:cNvPicPr>
          <p:nvPr/>
        </p:nvPicPr>
        <p:blipFill rotWithShape="1">
          <a:blip r:embed="rId6">
            <a:extLst>
              <a:ext uri="{28A0092B-C50C-407E-A947-70E740481C1C}">
                <a14:useLocalDpi xmlns:a14="http://schemas.microsoft.com/office/drawing/2010/main" val="0"/>
              </a:ext>
            </a:extLst>
          </a:blip>
          <a:srcRect l="31674" t="20278" r="32682" b="21879"/>
          <a:stretch/>
        </p:blipFill>
        <p:spPr>
          <a:xfrm>
            <a:off x="3752095" y="3698044"/>
            <a:ext cx="887791" cy="846885"/>
          </a:xfrm>
          <a:prstGeom prst="rect">
            <a:avLst/>
          </a:prstGeom>
        </p:spPr>
      </p:pic>
      <p:pic>
        <p:nvPicPr>
          <p:cNvPr id="105" name="Picture 104" descr="A picture containing bicycle, transport&#10;&#10;Description automatically generated">
            <a:extLst>
              <a:ext uri="{FF2B5EF4-FFF2-40B4-BE49-F238E27FC236}">
                <a16:creationId xmlns:a16="http://schemas.microsoft.com/office/drawing/2014/main" id="{DB78892A-AA4E-43C1-95FA-11B4A31214A4}"/>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7119" t="9081" r="17580" b="12252"/>
          <a:stretch/>
        </p:blipFill>
        <p:spPr>
          <a:xfrm>
            <a:off x="4998931" y="3464418"/>
            <a:ext cx="1039961" cy="736411"/>
          </a:xfrm>
          <a:prstGeom prst="rect">
            <a:avLst/>
          </a:prstGeom>
        </p:spPr>
      </p:pic>
      <p:pic>
        <p:nvPicPr>
          <p:cNvPr id="106" name="Picture 105" descr="A picture containing bicycle, transport&#10;&#10;Description automatically generated">
            <a:extLst>
              <a:ext uri="{FF2B5EF4-FFF2-40B4-BE49-F238E27FC236}">
                <a16:creationId xmlns:a16="http://schemas.microsoft.com/office/drawing/2014/main" id="{CA16E852-A421-4DA6-BDF0-F1FA8C97977E}"/>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7119" t="9081" r="17580" b="12252"/>
          <a:stretch/>
        </p:blipFill>
        <p:spPr>
          <a:xfrm>
            <a:off x="6787542" y="3467899"/>
            <a:ext cx="1039961" cy="736411"/>
          </a:xfrm>
          <a:prstGeom prst="rect">
            <a:avLst/>
          </a:prstGeom>
        </p:spPr>
      </p:pic>
      <p:pic>
        <p:nvPicPr>
          <p:cNvPr id="107" name="Picture 106" descr="A picture containing bicycle, transport&#10;&#10;Description automatically generated">
            <a:extLst>
              <a:ext uri="{FF2B5EF4-FFF2-40B4-BE49-F238E27FC236}">
                <a16:creationId xmlns:a16="http://schemas.microsoft.com/office/drawing/2014/main" id="{14CD4ADE-D3DF-4F51-9A15-9516238B459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7119" t="9081" r="17580" b="12252"/>
          <a:stretch/>
        </p:blipFill>
        <p:spPr>
          <a:xfrm>
            <a:off x="8467833" y="3460974"/>
            <a:ext cx="1039961" cy="736411"/>
          </a:xfrm>
          <a:prstGeom prst="rect">
            <a:avLst/>
          </a:prstGeom>
        </p:spPr>
      </p:pic>
      <p:pic>
        <p:nvPicPr>
          <p:cNvPr id="108" name="Picture 107" descr="A picture containing bicycle, transport&#10;&#10;Description automatically generated">
            <a:extLst>
              <a:ext uri="{FF2B5EF4-FFF2-40B4-BE49-F238E27FC236}">
                <a16:creationId xmlns:a16="http://schemas.microsoft.com/office/drawing/2014/main" id="{1776CE66-C55F-476D-BFA1-28F1C5C74D5A}"/>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7119" t="9081" r="17580" b="12252"/>
          <a:stretch/>
        </p:blipFill>
        <p:spPr>
          <a:xfrm>
            <a:off x="10644305" y="3464418"/>
            <a:ext cx="1039961" cy="736411"/>
          </a:xfrm>
          <a:prstGeom prst="rect">
            <a:avLst/>
          </a:prstGeom>
        </p:spPr>
      </p:pic>
    </p:spTree>
    <p:extLst>
      <p:ext uri="{BB962C8B-B14F-4D97-AF65-F5344CB8AC3E}">
        <p14:creationId xmlns:p14="http://schemas.microsoft.com/office/powerpoint/2010/main" val="35332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p:bldP spid="446" grpId="0" animBg="1"/>
      <p:bldP spid="471" grpId="0" animBg="1"/>
      <p:bldP spid="506" grpId="0" animBg="1"/>
      <p:bldP spid="4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2C-2285-4A90-86D4-BC21CCD7692D}"/>
              </a:ext>
            </a:extLst>
          </p:cNvPr>
          <p:cNvSpPr>
            <a:spLocks noGrp="1"/>
          </p:cNvSpPr>
          <p:nvPr>
            <p:ph type="title"/>
          </p:nvPr>
        </p:nvSpPr>
        <p:spPr/>
        <p:txBody>
          <a:bodyPr/>
          <a:lstStyle/>
          <a:p>
            <a:r>
              <a:rPr lang="en-US" dirty="0"/>
              <a:t>Success Levels</a:t>
            </a:r>
          </a:p>
        </p:txBody>
      </p:sp>
      <p:graphicFrame>
        <p:nvGraphicFramePr>
          <p:cNvPr id="6" name="Content Placeholder 5">
            <a:extLst>
              <a:ext uri="{FF2B5EF4-FFF2-40B4-BE49-F238E27FC236}">
                <a16:creationId xmlns:a16="http://schemas.microsoft.com/office/drawing/2014/main" id="{A0F50BEA-5311-4CE6-AC43-D261EEE12291}"/>
              </a:ext>
            </a:extLst>
          </p:cNvPr>
          <p:cNvGraphicFramePr>
            <a:graphicFrameLocks noGrp="1"/>
          </p:cNvGraphicFramePr>
          <p:nvPr>
            <p:ph idx="1"/>
            <p:extLst>
              <p:ext uri="{D42A27DB-BD31-4B8C-83A1-F6EECF244321}">
                <p14:modId xmlns:p14="http://schemas.microsoft.com/office/powerpoint/2010/main" val="3849483046"/>
              </p:ext>
            </p:extLst>
          </p:nvPr>
        </p:nvGraphicFramePr>
        <p:xfrm>
          <a:off x="596348" y="1139825"/>
          <a:ext cx="10972799" cy="4119880"/>
        </p:xfrm>
        <a:graphic>
          <a:graphicData uri="http://schemas.openxmlformats.org/drawingml/2006/table">
            <a:tbl>
              <a:tblPr firstRow="1" bandRow="1">
                <a:tableStyleId>{073A0DAA-6AF3-43AB-8588-CEC1D06C72B9}</a:tableStyleId>
              </a:tblPr>
              <a:tblGrid>
                <a:gridCol w="1871179">
                  <a:extLst>
                    <a:ext uri="{9D8B030D-6E8A-4147-A177-3AD203B41FA5}">
                      <a16:colId xmlns:a16="http://schemas.microsoft.com/office/drawing/2014/main" val="3621921507"/>
                    </a:ext>
                  </a:extLst>
                </a:gridCol>
                <a:gridCol w="3615220">
                  <a:extLst>
                    <a:ext uri="{9D8B030D-6E8A-4147-A177-3AD203B41FA5}">
                      <a16:colId xmlns:a16="http://schemas.microsoft.com/office/drawing/2014/main" val="1877058294"/>
                    </a:ext>
                  </a:extLst>
                </a:gridCol>
                <a:gridCol w="2743200">
                  <a:extLst>
                    <a:ext uri="{9D8B030D-6E8A-4147-A177-3AD203B41FA5}">
                      <a16:colId xmlns:a16="http://schemas.microsoft.com/office/drawing/2014/main" val="1837286224"/>
                    </a:ext>
                  </a:extLst>
                </a:gridCol>
                <a:gridCol w="2743200">
                  <a:extLst>
                    <a:ext uri="{9D8B030D-6E8A-4147-A177-3AD203B41FA5}">
                      <a16:colId xmlns:a16="http://schemas.microsoft.com/office/drawing/2014/main" val="2704163628"/>
                    </a:ext>
                  </a:extLst>
                </a:gridCol>
              </a:tblGrid>
              <a:tr h="370840">
                <a:tc>
                  <a:txBody>
                    <a:bodyPr/>
                    <a:lstStyle/>
                    <a:p>
                      <a:r>
                        <a:rPr lang="en-US" sz="1800"/>
                        <a:t>Criteria</a:t>
                      </a:r>
                    </a:p>
                  </a:txBody>
                  <a:tcPr/>
                </a:tc>
                <a:tc>
                  <a:txBody>
                    <a:bodyPr/>
                    <a:lstStyle/>
                    <a:p>
                      <a:r>
                        <a:rPr lang="en-US" sz="1800"/>
                        <a:t>Level 1</a:t>
                      </a:r>
                    </a:p>
                  </a:txBody>
                  <a:tcPr/>
                </a:tc>
                <a:tc>
                  <a:txBody>
                    <a:bodyPr/>
                    <a:lstStyle/>
                    <a:p>
                      <a:r>
                        <a:rPr lang="en-US" sz="1800"/>
                        <a:t>Level 2</a:t>
                      </a:r>
                    </a:p>
                  </a:txBody>
                  <a:tcPr/>
                </a:tc>
                <a:tc>
                  <a:txBody>
                    <a:bodyPr/>
                    <a:lstStyle/>
                    <a:p>
                      <a:r>
                        <a:rPr lang="en-US" sz="1800"/>
                        <a:t>Level 3</a:t>
                      </a:r>
                    </a:p>
                  </a:txBody>
                  <a:tcPr/>
                </a:tc>
                <a:extLst>
                  <a:ext uri="{0D108BD9-81ED-4DB2-BD59-A6C34878D82A}">
                    <a16:rowId xmlns:a16="http://schemas.microsoft.com/office/drawing/2014/main" val="3699020193"/>
                  </a:ext>
                </a:extLst>
              </a:tr>
              <a:tr h="370840">
                <a:tc>
                  <a:txBody>
                    <a:bodyPr/>
                    <a:lstStyle/>
                    <a:p>
                      <a:r>
                        <a:rPr lang="en-US" sz="1800" dirty="0"/>
                        <a:t>Video/ Image</a:t>
                      </a:r>
                    </a:p>
                  </a:txBody>
                  <a:tcPr/>
                </a:tc>
                <a:tc>
                  <a:txBody>
                    <a:bodyPr/>
                    <a:lstStyle/>
                    <a:p>
                      <a:pPr marL="285750" indent="-285750">
                        <a:buFont typeface="Arial" panose="020B0604020202020204" pitchFamily="34" charset="0"/>
                        <a:buChar char="•"/>
                      </a:pPr>
                      <a:r>
                        <a:rPr lang="en-US" sz="1800"/>
                        <a:t>The imaging system on the CSR shall capture a FOV greater than 100°</a:t>
                      </a:r>
                    </a:p>
                    <a:p>
                      <a:pPr marL="285750" indent="-285750">
                        <a:buFont typeface="Arial" panose="020B0604020202020204" pitchFamily="34" charset="0"/>
                        <a:buChar char="•"/>
                      </a:pPr>
                      <a:r>
                        <a:rPr lang="en-US" sz="1800"/>
                        <a:t>The imaging system shall send time-stamped images to the MR/GS</a:t>
                      </a:r>
                    </a:p>
                  </a:txBody>
                  <a:tcPr/>
                </a:tc>
                <a:tc>
                  <a:txBody>
                    <a:bodyPr/>
                    <a:lstStyle/>
                    <a:p>
                      <a:pPr marL="285750" indent="-285750">
                        <a:buFont typeface="Arial" panose="020B0604020202020204" pitchFamily="34" charset="0"/>
                        <a:buChar char="•"/>
                      </a:pPr>
                      <a:r>
                        <a:rPr lang="en-US" sz="1800"/>
                        <a:t>The CSR shall send videos to the MR/GS</a:t>
                      </a:r>
                    </a:p>
                    <a:p>
                      <a:pPr marL="285750" indent="-285750">
                        <a:buFont typeface="Arial" panose="020B0604020202020204" pitchFamily="34" charset="0"/>
                        <a:buChar char="•"/>
                      </a:pPr>
                      <a:r>
                        <a:rPr lang="en-US" sz="1800"/>
                        <a:t>The MR shall toggle the video capture from the CSR on or off</a:t>
                      </a:r>
                    </a:p>
                  </a:txBody>
                  <a:tcPr/>
                </a:tc>
                <a:tc>
                  <a:txBody>
                    <a:bodyPr/>
                    <a:lstStyle/>
                    <a:p>
                      <a:pPr marL="285750" indent="-285750">
                        <a:buFont typeface="Arial" panose="020B0604020202020204" pitchFamily="34" charset="0"/>
                        <a:buChar char="•"/>
                      </a:pPr>
                      <a:r>
                        <a:rPr lang="en-US" sz="1800" dirty="0"/>
                        <a:t>The CSR shall send continuous video feed to the MR and GS</a:t>
                      </a:r>
                    </a:p>
                  </a:txBody>
                  <a:tcPr/>
                </a:tc>
                <a:extLst>
                  <a:ext uri="{0D108BD9-81ED-4DB2-BD59-A6C34878D82A}">
                    <a16:rowId xmlns:a16="http://schemas.microsoft.com/office/drawing/2014/main" val="2120768468"/>
                  </a:ext>
                </a:extLst>
              </a:tr>
              <a:tr h="370840">
                <a:tc>
                  <a:txBody>
                    <a:bodyPr/>
                    <a:lstStyle/>
                    <a:p>
                      <a:r>
                        <a:rPr lang="en-US" sz="1800"/>
                        <a:t>Control</a:t>
                      </a:r>
                    </a:p>
                  </a:txBody>
                  <a:tcPr/>
                </a:tc>
                <a:tc>
                  <a:txBody>
                    <a:bodyPr/>
                    <a:lstStyle/>
                    <a:p>
                      <a:pPr marL="285750" indent="-285750">
                        <a:buFont typeface="Arial" panose="020B0604020202020204" pitchFamily="34" charset="0"/>
                        <a:buChar char="•"/>
                      </a:pPr>
                      <a:r>
                        <a:rPr lang="en-US" sz="1800" dirty="0"/>
                        <a:t>The CSR shall navigate by receiving control commands from the GS</a:t>
                      </a:r>
                    </a:p>
                    <a:p>
                      <a:pPr marL="285750" indent="-285750">
                        <a:buFont typeface="Arial" panose="020B0604020202020204" pitchFamily="34" charset="0"/>
                        <a:buChar char="•"/>
                      </a:pPr>
                      <a:r>
                        <a:rPr lang="en-US" sz="1800" dirty="0"/>
                        <a:t>The CSR shall perform a 360° turn</a:t>
                      </a:r>
                    </a:p>
                    <a:p>
                      <a:pPr marL="285750" indent="-285750">
                        <a:buFont typeface="Arial" panose="020B0604020202020204" pitchFamily="34" charset="0"/>
                        <a:buChar char="•"/>
                      </a:pPr>
                      <a:r>
                        <a:rPr lang="en-US" sz="1800" dirty="0"/>
                        <a:t>The CSR shall drive forward and reverse</a:t>
                      </a:r>
                    </a:p>
                  </a:txBody>
                  <a:tcPr/>
                </a:tc>
                <a:tc>
                  <a:txBody>
                    <a:bodyPr/>
                    <a:lstStyle/>
                    <a:p>
                      <a:pPr marL="285750" indent="-285750">
                        <a:buFont typeface="Arial" panose="020B0604020202020204" pitchFamily="34" charset="0"/>
                        <a:buChar char="•"/>
                      </a:pPr>
                      <a:r>
                        <a:rPr lang="en-US" sz="1800" b="0">
                          <a:solidFill>
                            <a:schemeClr val="tx1"/>
                          </a:solidFill>
                        </a:rPr>
                        <a:t>The CSR shall navigate to a LOI and shall detect obstacles en route to the LOI, but </a:t>
                      </a:r>
                      <a:r>
                        <a:rPr lang="en-US" sz="1800" b="1">
                          <a:solidFill>
                            <a:schemeClr val="accent1"/>
                          </a:solidFill>
                        </a:rPr>
                        <a:t>manual</a:t>
                      </a:r>
                      <a:r>
                        <a:rPr lang="en-US" sz="1800" b="0">
                          <a:solidFill>
                            <a:schemeClr val="tx1"/>
                          </a:solidFill>
                        </a:rPr>
                        <a:t> control is needed to circumvent the obstacles.</a:t>
                      </a:r>
                    </a:p>
                  </a:txBody>
                  <a:tcPr/>
                </a:tc>
                <a:tc>
                  <a:txBody>
                    <a:bodyPr/>
                    <a:lstStyle/>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The CSR shall </a:t>
                      </a:r>
                      <a:r>
                        <a:rPr lang="en-US" sz="1800" b="1" i="0" u="none" strike="noStrike" kern="1200" baseline="0" dirty="0">
                          <a:solidFill>
                            <a:schemeClr val="accent1"/>
                          </a:solidFill>
                          <a:latin typeface="+mn-lt"/>
                          <a:ea typeface="+mn-ea"/>
                          <a:cs typeface="+mn-cs"/>
                        </a:rPr>
                        <a:t>autonomously</a:t>
                      </a:r>
                      <a:r>
                        <a:rPr lang="en-US" sz="1800" b="0" i="0" u="none" strike="noStrike" kern="1200" baseline="0" dirty="0">
                          <a:solidFill>
                            <a:schemeClr val="dk1"/>
                          </a:solidFill>
                          <a:latin typeface="+mn-lt"/>
                          <a:ea typeface="+mn-ea"/>
                          <a:cs typeface="+mn-cs"/>
                        </a:rPr>
                        <a:t> return to the last known GPS location if connection to the GS and MR is lost.</a:t>
                      </a:r>
                    </a:p>
                  </a:txBody>
                  <a:tcPr/>
                </a:tc>
                <a:extLst>
                  <a:ext uri="{0D108BD9-81ED-4DB2-BD59-A6C34878D82A}">
                    <a16:rowId xmlns:a16="http://schemas.microsoft.com/office/drawing/2014/main" val="4011644433"/>
                  </a:ext>
                </a:extLst>
              </a:tr>
            </a:tbl>
          </a:graphicData>
        </a:graphic>
      </p:graphicFrame>
      <p:sp>
        <p:nvSpPr>
          <p:cNvPr id="4" name="Slide Number Placeholder 3">
            <a:extLst>
              <a:ext uri="{FF2B5EF4-FFF2-40B4-BE49-F238E27FC236}">
                <a16:creationId xmlns:a16="http://schemas.microsoft.com/office/drawing/2014/main" id="{C426ED90-FB4B-4BD5-ADC6-393E4E596FE9}"/>
              </a:ext>
            </a:extLst>
          </p:cNvPr>
          <p:cNvSpPr>
            <a:spLocks noGrp="1"/>
          </p:cNvSpPr>
          <p:nvPr>
            <p:ph type="sldNum" sz="quarter" idx="12"/>
          </p:nvPr>
        </p:nvSpPr>
        <p:spPr/>
        <p:txBody>
          <a:bodyPr/>
          <a:lstStyle/>
          <a:p>
            <a:fld id="{13C20B66-9CB3-4B57-BCF5-80EC90ADA063}" type="slidenum">
              <a:rPr lang="en-US" smtClean="0"/>
              <a:t>40</a:t>
            </a:fld>
            <a:endParaRPr lang="en-US"/>
          </a:p>
        </p:txBody>
      </p:sp>
      <p:sp>
        <p:nvSpPr>
          <p:cNvPr id="5" name="Date Placeholder 4">
            <a:extLst>
              <a:ext uri="{FF2B5EF4-FFF2-40B4-BE49-F238E27FC236}">
                <a16:creationId xmlns:a16="http://schemas.microsoft.com/office/drawing/2014/main" id="{0EF2E4C7-10F1-44FD-90AA-1B143DA1CB6D}"/>
              </a:ext>
            </a:extLst>
          </p:cNvPr>
          <p:cNvSpPr>
            <a:spLocks noGrp="1"/>
          </p:cNvSpPr>
          <p:nvPr>
            <p:ph type="dt" sz="half" idx="2"/>
          </p:nvPr>
        </p:nvSpPr>
        <p:spPr/>
        <p:txBody>
          <a:bodyPr/>
          <a:lstStyle/>
          <a:p>
            <a:r>
              <a:rPr lang="en-US"/>
              <a:t>October 2018</a:t>
            </a:r>
          </a:p>
        </p:txBody>
      </p:sp>
      <p:sp>
        <p:nvSpPr>
          <p:cNvPr id="7" name="TextBox 6">
            <a:extLst>
              <a:ext uri="{FF2B5EF4-FFF2-40B4-BE49-F238E27FC236}">
                <a16:creationId xmlns:a16="http://schemas.microsoft.com/office/drawing/2014/main" id="{AF8732BB-37EB-4AC2-87CC-B3B9E298B450}"/>
              </a:ext>
            </a:extLst>
          </p:cNvPr>
          <p:cNvSpPr txBox="1"/>
          <p:nvPr/>
        </p:nvSpPr>
        <p:spPr>
          <a:xfrm>
            <a:off x="2841855" y="6435867"/>
            <a:ext cx="6708888" cy="338554"/>
          </a:xfrm>
          <a:prstGeom prst="rect">
            <a:avLst/>
          </a:prstGeom>
          <a:noFill/>
        </p:spPr>
        <p:txBody>
          <a:bodyPr wrap="none" rtlCol="0">
            <a:spAutoFit/>
          </a:bodyPr>
          <a:lstStyle/>
          <a:p>
            <a:r>
              <a:rPr lang="en-US" sz="1600"/>
              <a:t>Note: Only main success levels are shown, the rest are in backup slides</a:t>
            </a:r>
          </a:p>
        </p:txBody>
      </p:sp>
      <p:sp>
        <p:nvSpPr>
          <p:cNvPr id="9" name="TextBox 8">
            <a:extLst>
              <a:ext uri="{FF2B5EF4-FFF2-40B4-BE49-F238E27FC236}">
                <a16:creationId xmlns:a16="http://schemas.microsoft.com/office/drawing/2014/main" id="{A5220207-6215-4A29-9790-9969F460E3E1}"/>
              </a:ext>
            </a:extLst>
          </p:cNvPr>
          <p:cNvSpPr txBox="1"/>
          <p:nvPr/>
        </p:nvSpPr>
        <p:spPr>
          <a:xfrm>
            <a:off x="4768225" y="6092869"/>
            <a:ext cx="2876108" cy="338554"/>
          </a:xfrm>
          <a:prstGeom prst="rect">
            <a:avLst/>
          </a:prstGeom>
          <a:noFill/>
        </p:spPr>
        <p:txBody>
          <a:bodyPr wrap="none" rtlCol="0" anchor="t">
            <a:spAutoFit/>
          </a:bodyPr>
          <a:lstStyle/>
          <a:p>
            <a:r>
              <a:rPr lang="en-US" sz="1600">
                <a:solidFill>
                  <a:schemeClr val="accent1"/>
                </a:solidFill>
              </a:rPr>
              <a:t>Note: Blue used for emphasis</a:t>
            </a:r>
          </a:p>
        </p:txBody>
      </p:sp>
    </p:spTree>
    <p:extLst>
      <p:ext uri="{BB962C8B-B14F-4D97-AF65-F5344CB8AC3E}">
        <p14:creationId xmlns:p14="http://schemas.microsoft.com/office/powerpoint/2010/main" val="2093413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2C-2285-4A90-86D4-BC21CCD7692D}"/>
              </a:ext>
            </a:extLst>
          </p:cNvPr>
          <p:cNvSpPr>
            <a:spLocks noGrp="1"/>
          </p:cNvSpPr>
          <p:nvPr>
            <p:ph type="title"/>
          </p:nvPr>
        </p:nvSpPr>
        <p:spPr/>
        <p:txBody>
          <a:bodyPr/>
          <a:lstStyle/>
          <a:p>
            <a:r>
              <a:rPr lang="en-US"/>
              <a:t>Success Levels</a:t>
            </a:r>
          </a:p>
        </p:txBody>
      </p:sp>
      <p:graphicFrame>
        <p:nvGraphicFramePr>
          <p:cNvPr id="6" name="Content Placeholder 5">
            <a:extLst>
              <a:ext uri="{FF2B5EF4-FFF2-40B4-BE49-F238E27FC236}">
                <a16:creationId xmlns:a16="http://schemas.microsoft.com/office/drawing/2014/main" id="{A0F50BEA-5311-4CE6-AC43-D261EEE12291}"/>
              </a:ext>
            </a:extLst>
          </p:cNvPr>
          <p:cNvGraphicFramePr>
            <a:graphicFrameLocks noGrp="1"/>
          </p:cNvGraphicFramePr>
          <p:nvPr>
            <p:ph idx="1"/>
            <p:extLst>
              <p:ext uri="{D42A27DB-BD31-4B8C-83A1-F6EECF244321}">
                <p14:modId xmlns:p14="http://schemas.microsoft.com/office/powerpoint/2010/main" val="3244054694"/>
              </p:ext>
            </p:extLst>
          </p:nvPr>
        </p:nvGraphicFramePr>
        <p:xfrm>
          <a:off x="596348" y="1139825"/>
          <a:ext cx="10972799" cy="4942840"/>
        </p:xfrm>
        <a:graphic>
          <a:graphicData uri="http://schemas.openxmlformats.org/drawingml/2006/table">
            <a:tbl>
              <a:tblPr firstRow="1" bandRow="1">
                <a:tableStyleId>{073A0DAA-6AF3-43AB-8588-CEC1D06C72B9}</a:tableStyleId>
              </a:tblPr>
              <a:tblGrid>
                <a:gridCol w="1871179">
                  <a:extLst>
                    <a:ext uri="{9D8B030D-6E8A-4147-A177-3AD203B41FA5}">
                      <a16:colId xmlns:a16="http://schemas.microsoft.com/office/drawing/2014/main" val="3621921507"/>
                    </a:ext>
                  </a:extLst>
                </a:gridCol>
                <a:gridCol w="3615220">
                  <a:extLst>
                    <a:ext uri="{9D8B030D-6E8A-4147-A177-3AD203B41FA5}">
                      <a16:colId xmlns:a16="http://schemas.microsoft.com/office/drawing/2014/main" val="1877058294"/>
                    </a:ext>
                  </a:extLst>
                </a:gridCol>
                <a:gridCol w="2743200">
                  <a:extLst>
                    <a:ext uri="{9D8B030D-6E8A-4147-A177-3AD203B41FA5}">
                      <a16:colId xmlns:a16="http://schemas.microsoft.com/office/drawing/2014/main" val="1837286224"/>
                    </a:ext>
                  </a:extLst>
                </a:gridCol>
                <a:gridCol w="2743200">
                  <a:extLst>
                    <a:ext uri="{9D8B030D-6E8A-4147-A177-3AD203B41FA5}">
                      <a16:colId xmlns:a16="http://schemas.microsoft.com/office/drawing/2014/main" val="2704163628"/>
                    </a:ext>
                  </a:extLst>
                </a:gridCol>
              </a:tblGrid>
              <a:tr h="370840">
                <a:tc>
                  <a:txBody>
                    <a:bodyPr/>
                    <a:lstStyle/>
                    <a:p>
                      <a:r>
                        <a:rPr lang="en-US" sz="1600"/>
                        <a:t>Criteria</a:t>
                      </a:r>
                    </a:p>
                  </a:txBody>
                  <a:tcPr/>
                </a:tc>
                <a:tc>
                  <a:txBody>
                    <a:bodyPr/>
                    <a:lstStyle/>
                    <a:p>
                      <a:r>
                        <a:rPr lang="en-US" sz="1600"/>
                        <a:t>Level 1</a:t>
                      </a:r>
                    </a:p>
                  </a:txBody>
                  <a:tcPr/>
                </a:tc>
                <a:tc>
                  <a:txBody>
                    <a:bodyPr/>
                    <a:lstStyle/>
                    <a:p>
                      <a:r>
                        <a:rPr lang="en-US" sz="1600"/>
                        <a:t>Level 2</a:t>
                      </a:r>
                    </a:p>
                  </a:txBody>
                  <a:tcPr/>
                </a:tc>
                <a:tc>
                  <a:txBody>
                    <a:bodyPr/>
                    <a:lstStyle/>
                    <a:p>
                      <a:r>
                        <a:rPr lang="en-US" sz="1600"/>
                        <a:t>Level 3</a:t>
                      </a:r>
                    </a:p>
                  </a:txBody>
                  <a:tcPr/>
                </a:tc>
                <a:extLst>
                  <a:ext uri="{0D108BD9-81ED-4DB2-BD59-A6C34878D82A}">
                    <a16:rowId xmlns:a16="http://schemas.microsoft.com/office/drawing/2014/main" val="3699020193"/>
                  </a:ext>
                </a:extLst>
              </a:tr>
              <a:tr h="370840">
                <a:tc>
                  <a:txBody>
                    <a:bodyPr/>
                    <a:lstStyle/>
                    <a:p>
                      <a:r>
                        <a:rPr lang="en-US" sz="1600"/>
                        <a:t>Control</a:t>
                      </a:r>
                    </a:p>
                  </a:txBody>
                  <a:tcPr/>
                </a:tc>
                <a:tc>
                  <a:txBody>
                    <a:bodyPr/>
                    <a:lstStyle/>
                    <a:p>
                      <a:pPr marL="285750" indent="-285750">
                        <a:buFont typeface="Arial" panose="020B0604020202020204" pitchFamily="34" charset="0"/>
                        <a:buChar char="•"/>
                      </a:pPr>
                      <a:r>
                        <a:rPr lang="en-US" sz="1600" dirty="0"/>
                        <a:t>The CSR shall navigate by received control commands from the GS</a:t>
                      </a:r>
                    </a:p>
                    <a:p>
                      <a:pPr marL="285750" indent="-285750">
                        <a:buFont typeface="Arial" panose="020B0604020202020204" pitchFamily="34" charset="0"/>
                        <a:buChar char="•"/>
                      </a:pPr>
                      <a:r>
                        <a:rPr lang="en-US" sz="1600" dirty="0"/>
                        <a:t>The CSR shall perform a 360 degree turn</a:t>
                      </a:r>
                    </a:p>
                    <a:p>
                      <a:pPr marL="285750" indent="-285750">
                        <a:buFont typeface="Arial" panose="020B0604020202020204" pitchFamily="34" charset="0"/>
                        <a:buChar char="•"/>
                      </a:pPr>
                      <a:r>
                        <a:rPr lang="en-US" sz="1600" dirty="0"/>
                        <a:t>The CSR shall drive forward and reverse</a:t>
                      </a:r>
                    </a:p>
                  </a:txBody>
                  <a:tcPr/>
                </a:tc>
                <a:tc>
                  <a:txBody>
                    <a:bodyPr/>
                    <a:lstStyle/>
                    <a:p>
                      <a:pPr marL="285750" indent="-285750">
                        <a:buFont typeface="Arial" panose="020B0604020202020204" pitchFamily="34" charset="0"/>
                        <a:buChar char="•"/>
                      </a:pPr>
                      <a:r>
                        <a:rPr lang="en-US" sz="1600" b="1">
                          <a:solidFill>
                            <a:schemeClr val="accent1"/>
                          </a:solidFill>
                        </a:rPr>
                        <a:t>The CSR shall navigate to a LOI and shall detect obstacles en route to the LOI, but manual control is needed to circumvent the obstacles.</a:t>
                      </a:r>
                    </a:p>
                  </a:txBody>
                  <a:tcPr/>
                </a:tc>
                <a:tc>
                  <a:txBody>
                    <a:bodyPr/>
                    <a:lstStyle/>
                    <a:p>
                      <a:pPr marL="285750" indent="-285750">
                        <a:buFont typeface="Arial" panose="020B0604020202020204" pitchFamily="34" charset="0"/>
                        <a:buChar char="•"/>
                      </a:pPr>
                      <a:r>
                        <a:rPr lang="en-US" sz="1600" b="0" i="0" u="none" strike="noStrike" kern="1200" baseline="0">
                          <a:solidFill>
                            <a:schemeClr val="dk1"/>
                          </a:solidFill>
                          <a:latin typeface="+mn-lt"/>
                          <a:ea typeface="+mn-ea"/>
                          <a:cs typeface="+mn-cs"/>
                        </a:rPr>
                        <a:t>The CSR shall </a:t>
                      </a:r>
                      <a:r>
                        <a:rPr lang="en-US" sz="1600" b="1" i="0" u="none" strike="noStrike" kern="1200" baseline="0">
                          <a:solidFill>
                            <a:schemeClr val="accent1"/>
                          </a:solidFill>
                          <a:latin typeface="+mn-lt"/>
                          <a:ea typeface="+mn-ea"/>
                          <a:cs typeface="+mn-cs"/>
                        </a:rPr>
                        <a:t>autonomously</a:t>
                      </a:r>
                      <a:r>
                        <a:rPr lang="en-US" sz="1600" b="0" i="0" u="none" strike="noStrike" kern="1200" baseline="0">
                          <a:solidFill>
                            <a:schemeClr val="dk1"/>
                          </a:solidFill>
                          <a:latin typeface="+mn-lt"/>
                          <a:ea typeface="+mn-ea"/>
                          <a:cs typeface="+mn-cs"/>
                        </a:rPr>
                        <a:t> return to the last known GPS location if connection to the GS and MR is lost.</a:t>
                      </a:r>
                    </a:p>
                    <a:p>
                      <a:pPr marL="285750" indent="-285750">
                        <a:buFont typeface="Arial" panose="020B0604020202020204" pitchFamily="34" charset="0"/>
                        <a:buChar char="•"/>
                      </a:pPr>
                      <a:endParaRPr lang="en-US" sz="1600"/>
                    </a:p>
                  </a:txBody>
                  <a:tcPr/>
                </a:tc>
                <a:extLst>
                  <a:ext uri="{0D108BD9-81ED-4DB2-BD59-A6C34878D82A}">
                    <a16:rowId xmlns:a16="http://schemas.microsoft.com/office/drawing/2014/main" val="1604767337"/>
                  </a:ext>
                </a:extLst>
              </a:tr>
              <a:tr h="370840">
                <a:tc>
                  <a:txBody>
                    <a:bodyPr/>
                    <a:lstStyle/>
                    <a:p>
                      <a:r>
                        <a:rPr lang="en-US" sz="1600" dirty="0"/>
                        <a:t>Communication</a:t>
                      </a:r>
                    </a:p>
                  </a:txBody>
                  <a:tcPr/>
                </a:tc>
                <a:tc>
                  <a:txBody>
                    <a:bodyPr/>
                    <a:lstStyle/>
                    <a:p>
                      <a:pPr marL="285750" indent="-285750">
                        <a:buFont typeface="Arial" panose="020B0604020202020204" pitchFamily="34" charset="0"/>
                        <a:buChar char="•"/>
                      </a:pPr>
                      <a:r>
                        <a:rPr lang="en-US" sz="1600" b="0" i="0" u="none" strike="noStrike" kern="1200" baseline="0">
                          <a:solidFill>
                            <a:schemeClr val="dk1"/>
                          </a:solidFill>
                          <a:latin typeface="+mn-lt"/>
                          <a:ea typeface="+mn-ea"/>
                          <a:cs typeface="+mn-cs"/>
                        </a:rPr>
                        <a:t> The CSR shall verify connection to the MR/GS.</a:t>
                      </a:r>
                    </a:p>
                    <a:p>
                      <a:pPr marL="285750" indent="-285750">
                        <a:buFont typeface="Arial" panose="020B0604020202020204" pitchFamily="34" charset="0"/>
                        <a:buChar char="•"/>
                      </a:pPr>
                      <a:r>
                        <a:rPr lang="en-US" sz="1600" b="0" i="0" u="none" strike="noStrike" kern="1200" baseline="0">
                          <a:solidFill>
                            <a:schemeClr val="dk1"/>
                          </a:solidFill>
                          <a:latin typeface="+mn-lt"/>
                          <a:ea typeface="+mn-ea"/>
                          <a:cs typeface="+mn-cs"/>
                        </a:rPr>
                        <a:t> The CSR shall send at least one GPS data packet to MR/GS upon command.</a:t>
                      </a:r>
                    </a:p>
                    <a:p>
                      <a:pPr marL="285750" indent="-285750">
                        <a:buFont typeface="Arial" panose="020B0604020202020204" pitchFamily="34" charset="0"/>
                        <a:buChar char="•"/>
                      </a:pPr>
                      <a:r>
                        <a:rPr lang="en-US" sz="1600" b="0" i="0" u="none" strike="noStrike" kern="1200" baseline="0">
                          <a:solidFill>
                            <a:schemeClr val="dk1"/>
                          </a:solidFill>
                          <a:latin typeface="+mn-lt"/>
                          <a:ea typeface="+mn-ea"/>
                          <a:cs typeface="+mn-cs"/>
                        </a:rPr>
                        <a:t> The CSR shall have functional communication up to a 250 meter radius from the deployment point in an open area.</a:t>
                      </a:r>
                    </a:p>
                    <a:p>
                      <a:pPr marL="285750" indent="-285750">
                        <a:buFont typeface="Arial" panose="020B0604020202020204" pitchFamily="34" charset="0"/>
                        <a:buChar char="•"/>
                      </a:pPr>
                      <a:r>
                        <a:rPr lang="en-US" sz="1600" b="0" i="0" u="none" strike="noStrike" kern="1200" baseline="0">
                          <a:solidFill>
                            <a:schemeClr val="dk1"/>
                          </a:solidFill>
                          <a:latin typeface="+mn-lt"/>
                          <a:ea typeface="+mn-ea"/>
                          <a:cs typeface="+mn-cs"/>
                        </a:rPr>
                        <a:t> The CSR shall be able receive control commands from MR/GS</a:t>
                      </a:r>
                      <a:endParaRPr lang="en-US" sz="1600"/>
                    </a:p>
                  </a:txBody>
                  <a:tcPr/>
                </a:tc>
                <a:tc>
                  <a:txBody>
                    <a:bodyPr/>
                    <a:lstStyle/>
                    <a:p>
                      <a:pPr marL="285750" indent="-285750">
                        <a:buFont typeface="Arial" panose="020B0604020202020204" pitchFamily="34" charset="0"/>
                        <a:buChar char="•"/>
                      </a:pPr>
                      <a:r>
                        <a:rPr lang="en-US" sz="1600"/>
                        <a:t>The CSR shall record and send waypoint locations after encountering an obstacle</a:t>
                      </a:r>
                    </a:p>
                  </a:txBody>
                  <a:tcPr/>
                </a:tc>
                <a:tc>
                  <a:txBody>
                    <a:bodyPr/>
                    <a:lstStyle/>
                    <a:p>
                      <a:pPr marL="285750" indent="-285750">
                        <a:buFont typeface="Arial" panose="020B0604020202020204" pitchFamily="34" charset="0"/>
                        <a:buChar char="•"/>
                      </a:pPr>
                      <a:r>
                        <a:rPr lang="en-US" sz="1600" dirty="0"/>
                        <a:t>The CSR shall transmit continuous video feed.</a:t>
                      </a:r>
                    </a:p>
                    <a:p>
                      <a:pPr marL="285750" indent="-285750">
                        <a:buFont typeface="Arial" panose="020B0604020202020204" pitchFamily="34" charset="0"/>
                        <a:buChar char="•"/>
                      </a:pPr>
                      <a:r>
                        <a:rPr lang="en-US" sz="1600" dirty="0"/>
                        <a:t>The CSR shall verify its location from the LOI within +/- 5 meters</a:t>
                      </a:r>
                    </a:p>
                    <a:p>
                      <a:pPr marL="285750" indent="-285750">
                        <a:buFont typeface="Arial" panose="020B0604020202020204" pitchFamily="34" charset="0"/>
                        <a:buChar char="•"/>
                      </a:pPr>
                      <a:r>
                        <a:rPr lang="en-US" sz="1600" dirty="0"/>
                        <a:t>The CSR shall communicate through type D terrain up to a 250 meter radius from the deployment point</a:t>
                      </a:r>
                    </a:p>
                  </a:txBody>
                  <a:tcPr/>
                </a:tc>
                <a:extLst>
                  <a:ext uri="{0D108BD9-81ED-4DB2-BD59-A6C34878D82A}">
                    <a16:rowId xmlns:a16="http://schemas.microsoft.com/office/drawing/2014/main" val="2382988318"/>
                  </a:ext>
                </a:extLst>
              </a:tr>
            </a:tbl>
          </a:graphicData>
        </a:graphic>
      </p:graphicFrame>
      <p:sp>
        <p:nvSpPr>
          <p:cNvPr id="4" name="Slide Number Placeholder 3">
            <a:extLst>
              <a:ext uri="{FF2B5EF4-FFF2-40B4-BE49-F238E27FC236}">
                <a16:creationId xmlns:a16="http://schemas.microsoft.com/office/drawing/2014/main" id="{C426ED90-FB4B-4BD5-ADC6-393E4E596FE9}"/>
              </a:ext>
            </a:extLst>
          </p:cNvPr>
          <p:cNvSpPr>
            <a:spLocks noGrp="1"/>
          </p:cNvSpPr>
          <p:nvPr>
            <p:ph type="sldNum" sz="quarter" idx="12"/>
          </p:nvPr>
        </p:nvSpPr>
        <p:spPr/>
        <p:txBody>
          <a:bodyPr/>
          <a:lstStyle/>
          <a:p>
            <a:fld id="{13C20B66-9CB3-4B57-BCF5-80EC90ADA063}" type="slidenum">
              <a:rPr lang="en-US" smtClean="0"/>
              <a:t>41</a:t>
            </a:fld>
            <a:endParaRPr lang="en-US"/>
          </a:p>
        </p:txBody>
      </p:sp>
      <p:sp>
        <p:nvSpPr>
          <p:cNvPr id="5" name="Date Placeholder 4">
            <a:extLst>
              <a:ext uri="{FF2B5EF4-FFF2-40B4-BE49-F238E27FC236}">
                <a16:creationId xmlns:a16="http://schemas.microsoft.com/office/drawing/2014/main" id="{0EF2E4C7-10F1-44FD-90AA-1B143DA1CB6D}"/>
              </a:ext>
            </a:extLst>
          </p:cNvPr>
          <p:cNvSpPr>
            <a:spLocks noGrp="1"/>
          </p:cNvSpPr>
          <p:nvPr>
            <p:ph type="dt" sz="half" idx="2"/>
          </p:nvPr>
        </p:nvSpPr>
        <p:spPr/>
        <p:txBody>
          <a:bodyPr/>
          <a:lstStyle/>
          <a:p>
            <a:r>
              <a:rPr lang="en-US"/>
              <a:t>October 2018</a:t>
            </a:r>
          </a:p>
        </p:txBody>
      </p:sp>
      <p:sp>
        <p:nvSpPr>
          <p:cNvPr id="7" name="TextBox 6">
            <a:extLst>
              <a:ext uri="{FF2B5EF4-FFF2-40B4-BE49-F238E27FC236}">
                <a16:creationId xmlns:a16="http://schemas.microsoft.com/office/drawing/2014/main" id="{1C82A186-026B-4001-AF2D-AD925B8A4728}"/>
              </a:ext>
            </a:extLst>
          </p:cNvPr>
          <p:cNvSpPr txBox="1"/>
          <p:nvPr/>
        </p:nvSpPr>
        <p:spPr>
          <a:xfrm>
            <a:off x="4829467" y="6417507"/>
            <a:ext cx="2533066" cy="307777"/>
          </a:xfrm>
          <a:prstGeom prst="rect">
            <a:avLst/>
          </a:prstGeom>
          <a:noFill/>
        </p:spPr>
        <p:txBody>
          <a:bodyPr wrap="none" rtlCol="0">
            <a:spAutoFit/>
          </a:bodyPr>
          <a:lstStyle/>
          <a:p>
            <a:r>
              <a:rPr lang="en-US" sz="1400">
                <a:solidFill>
                  <a:srgbClr val="0070C0"/>
                </a:solidFill>
              </a:rPr>
              <a:t>Note: Blue used for emphasis</a:t>
            </a:r>
          </a:p>
        </p:txBody>
      </p:sp>
    </p:spTree>
    <p:extLst>
      <p:ext uri="{BB962C8B-B14F-4D97-AF65-F5344CB8AC3E}">
        <p14:creationId xmlns:p14="http://schemas.microsoft.com/office/powerpoint/2010/main" val="2688008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2C-2285-4A90-86D4-BC21CCD7692D}"/>
              </a:ext>
            </a:extLst>
          </p:cNvPr>
          <p:cNvSpPr>
            <a:spLocks noGrp="1"/>
          </p:cNvSpPr>
          <p:nvPr>
            <p:ph type="title"/>
          </p:nvPr>
        </p:nvSpPr>
        <p:spPr/>
        <p:txBody>
          <a:bodyPr/>
          <a:lstStyle/>
          <a:p>
            <a:r>
              <a:rPr lang="en-US"/>
              <a:t>Success Levels Continued</a:t>
            </a:r>
          </a:p>
        </p:txBody>
      </p:sp>
      <p:graphicFrame>
        <p:nvGraphicFramePr>
          <p:cNvPr id="6" name="Content Placeholder 5">
            <a:extLst>
              <a:ext uri="{FF2B5EF4-FFF2-40B4-BE49-F238E27FC236}">
                <a16:creationId xmlns:a16="http://schemas.microsoft.com/office/drawing/2014/main" id="{A0F50BEA-5311-4CE6-AC43-D261EEE12291}"/>
              </a:ext>
            </a:extLst>
          </p:cNvPr>
          <p:cNvGraphicFramePr>
            <a:graphicFrameLocks noGrp="1"/>
          </p:cNvGraphicFramePr>
          <p:nvPr>
            <p:ph idx="1"/>
            <p:extLst>
              <p:ext uri="{D42A27DB-BD31-4B8C-83A1-F6EECF244321}">
                <p14:modId xmlns:p14="http://schemas.microsoft.com/office/powerpoint/2010/main" val="3028949693"/>
              </p:ext>
            </p:extLst>
          </p:nvPr>
        </p:nvGraphicFramePr>
        <p:xfrm>
          <a:off x="596348" y="1139825"/>
          <a:ext cx="10972799" cy="5034280"/>
        </p:xfrm>
        <a:graphic>
          <a:graphicData uri="http://schemas.openxmlformats.org/drawingml/2006/table">
            <a:tbl>
              <a:tblPr firstRow="1" bandRow="1">
                <a:tableStyleId>{073A0DAA-6AF3-43AB-8588-CEC1D06C72B9}</a:tableStyleId>
              </a:tblPr>
              <a:tblGrid>
                <a:gridCol w="1871179">
                  <a:extLst>
                    <a:ext uri="{9D8B030D-6E8A-4147-A177-3AD203B41FA5}">
                      <a16:colId xmlns:a16="http://schemas.microsoft.com/office/drawing/2014/main" val="3621921507"/>
                    </a:ext>
                  </a:extLst>
                </a:gridCol>
                <a:gridCol w="3615220">
                  <a:extLst>
                    <a:ext uri="{9D8B030D-6E8A-4147-A177-3AD203B41FA5}">
                      <a16:colId xmlns:a16="http://schemas.microsoft.com/office/drawing/2014/main" val="1877058294"/>
                    </a:ext>
                  </a:extLst>
                </a:gridCol>
                <a:gridCol w="2743200">
                  <a:extLst>
                    <a:ext uri="{9D8B030D-6E8A-4147-A177-3AD203B41FA5}">
                      <a16:colId xmlns:a16="http://schemas.microsoft.com/office/drawing/2014/main" val="1837286224"/>
                    </a:ext>
                  </a:extLst>
                </a:gridCol>
                <a:gridCol w="2743200">
                  <a:extLst>
                    <a:ext uri="{9D8B030D-6E8A-4147-A177-3AD203B41FA5}">
                      <a16:colId xmlns:a16="http://schemas.microsoft.com/office/drawing/2014/main" val="2704163628"/>
                    </a:ext>
                  </a:extLst>
                </a:gridCol>
              </a:tblGrid>
              <a:tr h="370840">
                <a:tc>
                  <a:txBody>
                    <a:bodyPr/>
                    <a:lstStyle/>
                    <a:p>
                      <a:r>
                        <a:rPr lang="en-US" sz="1600"/>
                        <a:t>Criteria</a:t>
                      </a:r>
                    </a:p>
                  </a:txBody>
                  <a:tcPr/>
                </a:tc>
                <a:tc>
                  <a:txBody>
                    <a:bodyPr/>
                    <a:lstStyle/>
                    <a:p>
                      <a:r>
                        <a:rPr lang="en-US" sz="1600"/>
                        <a:t>Level 1</a:t>
                      </a:r>
                    </a:p>
                  </a:txBody>
                  <a:tcPr/>
                </a:tc>
                <a:tc>
                  <a:txBody>
                    <a:bodyPr/>
                    <a:lstStyle/>
                    <a:p>
                      <a:r>
                        <a:rPr lang="en-US" sz="1600"/>
                        <a:t>Level 2</a:t>
                      </a:r>
                    </a:p>
                  </a:txBody>
                  <a:tcPr/>
                </a:tc>
                <a:tc>
                  <a:txBody>
                    <a:bodyPr/>
                    <a:lstStyle/>
                    <a:p>
                      <a:r>
                        <a:rPr lang="en-US" sz="1600"/>
                        <a:t>Level 3</a:t>
                      </a:r>
                    </a:p>
                  </a:txBody>
                  <a:tcPr/>
                </a:tc>
                <a:extLst>
                  <a:ext uri="{0D108BD9-81ED-4DB2-BD59-A6C34878D82A}">
                    <a16:rowId xmlns:a16="http://schemas.microsoft.com/office/drawing/2014/main" val="3699020193"/>
                  </a:ext>
                </a:extLst>
              </a:tr>
              <a:tr h="370840">
                <a:tc>
                  <a:txBody>
                    <a:bodyPr/>
                    <a:lstStyle/>
                    <a:p>
                      <a:r>
                        <a:rPr lang="en-US" sz="1600"/>
                        <a:t>Environment</a:t>
                      </a:r>
                    </a:p>
                  </a:txBody>
                  <a:tcPr/>
                </a:tc>
                <a:tc>
                  <a:txBody>
                    <a:bodyPr/>
                    <a:lstStyle/>
                    <a:p>
                      <a:pPr marL="285750" indent="-285750">
                        <a:buFont typeface="Arial" panose="020B0604020202020204" pitchFamily="34" charset="0"/>
                        <a:buChar char="•"/>
                      </a:pPr>
                      <a:r>
                        <a:rPr lang="en-US" sz="1600"/>
                        <a:t>The CSR shall traverse the following:</a:t>
                      </a:r>
                    </a:p>
                    <a:p>
                      <a:pPr marL="342900" indent="-342900">
                        <a:buFont typeface="+mj-lt"/>
                        <a:buAutoNum type="arabicPeriod"/>
                      </a:pPr>
                      <a:r>
                        <a:rPr lang="en-US" sz="1600"/>
                        <a:t>Open areas</a:t>
                      </a:r>
                    </a:p>
                    <a:p>
                      <a:pPr marL="342900" indent="-342900">
                        <a:buFont typeface="+mj-lt"/>
                        <a:buAutoNum type="arabicPeriod"/>
                      </a:pPr>
                      <a:r>
                        <a:rPr lang="en-US" sz="1600"/>
                        <a:t>Up to 20 degree incline slopes</a:t>
                      </a:r>
                    </a:p>
                  </a:txBody>
                  <a:tcPr/>
                </a:tc>
                <a:tc>
                  <a:txBody>
                    <a:bodyPr/>
                    <a:lstStyle/>
                    <a:p>
                      <a:pPr marL="285750" indent="-285750">
                        <a:buFont typeface="Arial" panose="020B0604020202020204" pitchFamily="34" charset="0"/>
                        <a:buChar char="•"/>
                      </a:pPr>
                      <a:r>
                        <a:rPr lang="en-US" sz="1600"/>
                        <a:t>The CSR shall traverse the following:</a:t>
                      </a:r>
                    </a:p>
                    <a:p>
                      <a:pPr marL="342900" indent="-342900">
                        <a:buFont typeface="+mj-lt"/>
                        <a:buAutoNum type="arabicPeriod"/>
                      </a:pPr>
                      <a:r>
                        <a:rPr lang="en-US" sz="1600"/>
                        <a:t>Type A underbrush</a:t>
                      </a:r>
                    </a:p>
                    <a:p>
                      <a:pPr marL="342900" indent="-342900">
                        <a:buFont typeface="+mj-lt"/>
                        <a:buAutoNum type="arabicPeriod"/>
                      </a:pPr>
                      <a:r>
                        <a:rPr lang="en-US" sz="1600"/>
                        <a:t>Roots up to a 2.4 inch(6 cm) diameter</a:t>
                      </a:r>
                    </a:p>
                  </a:txBody>
                  <a:tcPr/>
                </a:tc>
                <a:tc>
                  <a:txBody>
                    <a:bodyPr/>
                    <a:lstStyle/>
                    <a:p>
                      <a:pPr marL="285750" indent="-285750">
                        <a:buFont typeface="Arial" panose="020B0604020202020204" pitchFamily="34" charset="0"/>
                        <a:buChar char="•"/>
                      </a:pPr>
                      <a:r>
                        <a:rPr lang="en-US" sz="1600"/>
                        <a:t>The CSR shall traverse the following:</a:t>
                      </a:r>
                    </a:p>
                    <a:p>
                      <a:pPr marL="342900" indent="-342900">
                        <a:buFont typeface="+mj-lt"/>
                        <a:buAutoNum type="arabicPeriod"/>
                      </a:pPr>
                      <a:r>
                        <a:rPr lang="en-US" sz="1600"/>
                        <a:t>Type D underbrush</a:t>
                      </a:r>
                    </a:p>
                    <a:p>
                      <a:pPr marL="342900" indent="-342900">
                        <a:buFont typeface="+mj-lt"/>
                        <a:buAutoNum type="arabicPeriod"/>
                      </a:pPr>
                      <a:r>
                        <a:rPr lang="en-US" sz="1600"/>
                        <a:t>Up to a 9 inch wide discontinuities with depths greater than 2.4 inches (6 cm)</a:t>
                      </a:r>
                    </a:p>
                  </a:txBody>
                  <a:tcPr/>
                </a:tc>
                <a:extLst>
                  <a:ext uri="{0D108BD9-81ED-4DB2-BD59-A6C34878D82A}">
                    <a16:rowId xmlns:a16="http://schemas.microsoft.com/office/drawing/2014/main" val="1604767337"/>
                  </a:ext>
                </a:extLst>
              </a:tr>
              <a:tr h="370840">
                <a:tc>
                  <a:txBody>
                    <a:bodyPr/>
                    <a:lstStyle/>
                    <a:p>
                      <a:r>
                        <a:rPr lang="en-US" sz="1600"/>
                        <a:t>Range</a:t>
                      </a:r>
                    </a:p>
                  </a:txBody>
                  <a:tcPr/>
                </a:tc>
                <a:tc>
                  <a:txBody>
                    <a:bodyPr/>
                    <a:lstStyle/>
                    <a:p>
                      <a:pPr marL="285750" indent="-285750">
                        <a:buFont typeface="Arial" panose="020B0604020202020204" pitchFamily="34" charset="0"/>
                        <a:buChar char="•"/>
                      </a:pPr>
                      <a:r>
                        <a:rPr lang="en-US" sz="1600"/>
                        <a:t>The CSR shall drive up to a 250 meter radius from the deployment point on flat terrain</a:t>
                      </a:r>
                    </a:p>
                  </a:txBody>
                  <a:tcPr/>
                </a:tc>
                <a:tc>
                  <a:txBody>
                    <a:bodyPr/>
                    <a:lstStyle/>
                    <a:p>
                      <a:pPr marL="285750" indent="-285750">
                        <a:buFont typeface="Arial" panose="020B0604020202020204" pitchFamily="34" charset="0"/>
                        <a:buChar char="•"/>
                      </a:pPr>
                      <a:r>
                        <a:rPr lang="en-US" sz="1600"/>
                        <a:t>The CSR shall drive up to a 250 meter radius from the deployment point on flat terrain with obstacles present</a:t>
                      </a:r>
                    </a:p>
                  </a:txBody>
                  <a:tcPr/>
                </a:tc>
                <a:tc>
                  <a:txBody>
                    <a:bodyPr/>
                    <a:lstStyle/>
                    <a:p>
                      <a:pPr marL="285750" indent="-285750">
                        <a:buFont typeface="Arial" panose="020B0604020202020204" pitchFamily="34" charset="0"/>
                        <a:buChar char="•"/>
                      </a:pPr>
                      <a:r>
                        <a:rPr lang="en-US" sz="1600"/>
                        <a:t>The CSR shall be able to drive in a 250 meter radius from the deployment point at a 20 degree inclined slope</a:t>
                      </a:r>
                    </a:p>
                  </a:txBody>
                  <a:tcPr/>
                </a:tc>
                <a:extLst>
                  <a:ext uri="{0D108BD9-81ED-4DB2-BD59-A6C34878D82A}">
                    <a16:rowId xmlns:a16="http://schemas.microsoft.com/office/drawing/2014/main" val="2382988318"/>
                  </a:ext>
                </a:extLst>
              </a:tr>
              <a:tr h="370840">
                <a:tc>
                  <a:txBody>
                    <a:bodyPr/>
                    <a:lstStyle/>
                    <a:p>
                      <a:r>
                        <a:rPr lang="en-US" sz="1600"/>
                        <a:t>Video/ Image</a:t>
                      </a:r>
                    </a:p>
                  </a:txBody>
                  <a:tcPr/>
                </a:tc>
                <a:tc>
                  <a:txBody>
                    <a:bodyPr/>
                    <a:lstStyle/>
                    <a:p>
                      <a:pPr marL="285750" indent="-285750">
                        <a:buFont typeface="Arial" panose="020B0604020202020204" pitchFamily="34" charset="0"/>
                        <a:buChar char="•"/>
                      </a:pPr>
                      <a:r>
                        <a:rPr lang="en-US" sz="1600"/>
                        <a:t>The imaging system on the CSR shall capture a FOV greater than 100 degrees</a:t>
                      </a:r>
                    </a:p>
                    <a:p>
                      <a:pPr marL="285750" indent="-285750">
                        <a:buFont typeface="Arial" panose="020B0604020202020204" pitchFamily="34" charset="0"/>
                        <a:buChar char="•"/>
                      </a:pPr>
                      <a:r>
                        <a:rPr lang="en-US" sz="1600"/>
                        <a:t>The imaging system shall send time-stamped images to the MR/GS</a:t>
                      </a:r>
                    </a:p>
                  </a:txBody>
                  <a:tcPr/>
                </a:tc>
                <a:tc>
                  <a:txBody>
                    <a:bodyPr/>
                    <a:lstStyle/>
                    <a:p>
                      <a:pPr marL="285750" indent="-285750">
                        <a:buFont typeface="Arial" panose="020B0604020202020204" pitchFamily="34" charset="0"/>
                        <a:buChar char="•"/>
                      </a:pPr>
                      <a:r>
                        <a:rPr lang="en-US" sz="1600"/>
                        <a:t>The CSR shall send videos to the MR/GS</a:t>
                      </a:r>
                    </a:p>
                    <a:p>
                      <a:pPr marL="285750" indent="-285750">
                        <a:buFont typeface="Arial" panose="020B0604020202020204" pitchFamily="34" charset="0"/>
                        <a:buChar char="•"/>
                      </a:pPr>
                      <a:r>
                        <a:rPr lang="en-US" sz="1600"/>
                        <a:t>The MR shall toggle the video capture from the CSR on or off</a:t>
                      </a:r>
                    </a:p>
                  </a:txBody>
                  <a:tcPr/>
                </a:tc>
                <a:tc>
                  <a:txBody>
                    <a:bodyPr/>
                    <a:lstStyle/>
                    <a:p>
                      <a:pPr marL="285750" indent="-285750">
                        <a:buFont typeface="Arial" panose="020B0604020202020204" pitchFamily="34" charset="0"/>
                        <a:buChar char="•"/>
                      </a:pPr>
                      <a:r>
                        <a:rPr lang="en-US" sz="1600"/>
                        <a:t>The CSR shall send continuous video feed to the MR and GS</a:t>
                      </a:r>
                    </a:p>
                  </a:txBody>
                  <a:tcPr/>
                </a:tc>
                <a:extLst>
                  <a:ext uri="{0D108BD9-81ED-4DB2-BD59-A6C34878D82A}">
                    <a16:rowId xmlns:a16="http://schemas.microsoft.com/office/drawing/2014/main" val="2120768468"/>
                  </a:ext>
                </a:extLst>
              </a:tr>
            </a:tbl>
          </a:graphicData>
        </a:graphic>
      </p:graphicFrame>
      <p:sp>
        <p:nvSpPr>
          <p:cNvPr id="4" name="Slide Number Placeholder 3">
            <a:extLst>
              <a:ext uri="{FF2B5EF4-FFF2-40B4-BE49-F238E27FC236}">
                <a16:creationId xmlns:a16="http://schemas.microsoft.com/office/drawing/2014/main" id="{C426ED90-FB4B-4BD5-ADC6-393E4E596FE9}"/>
              </a:ext>
            </a:extLst>
          </p:cNvPr>
          <p:cNvSpPr>
            <a:spLocks noGrp="1"/>
          </p:cNvSpPr>
          <p:nvPr>
            <p:ph type="sldNum" sz="quarter" idx="12"/>
          </p:nvPr>
        </p:nvSpPr>
        <p:spPr/>
        <p:txBody>
          <a:bodyPr/>
          <a:lstStyle/>
          <a:p>
            <a:fld id="{13C20B66-9CB3-4B57-BCF5-80EC90ADA063}" type="slidenum">
              <a:rPr lang="en-US" smtClean="0"/>
              <a:t>42</a:t>
            </a:fld>
            <a:endParaRPr lang="en-US"/>
          </a:p>
        </p:txBody>
      </p:sp>
      <p:sp>
        <p:nvSpPr>
          <p:cNvPr id="5" name="Date Placeholder 4">
            <a:extLst>
              <a:ext uri="{FF2B5EF4-FFF2-40B4-BE49-F238E27FC236}">
                <a16:creationId xmlns:a16="http://schemas.microsoft.com/office/drawing/2014/main" id="{0EF2E4C7-10F1-44FD-90AA-1B143DA1CB6D}"/>
              </a:ext>
            </a:extLst>
          </p:cNvPr>
          <p:cNvSpPr>
            <a:spLocks noGrp="1"/>
          </p:cNvSpPr>
          <p:nvPr>
            <p:ph type="dt" sz="half" idx="2"/>
          </p:nvPr>
        </p:nvSpPr>
        <p:spPr/>
        <p:txBody>
          <a:bodyPr/>
          <a:lstStyle/>
          <a:p>
            <a:r>
              <a:rPr lang="en-US"/>
              <a:t>October 2018</a:t>
            </a:r>
          </a:p>
        </p:txBody>
      </p:sp>
    </p:spTree>
    <p:extLst>
      <p:ext uri="{BB962C8B-B14F-4D97-AF65-F5344CB8AC3E}">
        <p14:creationId xmlns:p14="http://schemas.microsoft.com/office/powerpoint/2010/main" val="2739853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73CD-B833-472B-8B51-1E0EFA316D7A}"/>
              </a:ext>
            </a:extLst>
          </p:cNvPr>
          <p:cNvSpPr>
            <a:spLocks noGrp="1"/>
          </p:cNvSpPr>
          <p:nvPr>
            <p:ph type="title"/>
          </p:nvPr>
        </p:nvSpPr>
        <p:spPr/>
        <p:txBody>
          <a:bodyPr/>
          <a:lstStyle/>
          <a:p>
            <a:r>
              <a:rPr lang="en-US"/>
              <a:t>CONOPS: Loss of Comms</a:t>
            </a:r>
          </a:p>
        </p:txBody>
      </p:sp>
      <p:sp>
        <p:nvSpPr>
          <p:cNvPr id="4" name="Slide Number Placeholder 3">
            <a:extLst>
              <a:ext uri="{FF2B5EF4-FFF2-40B4-BE49-F238E27FC236}">
                <a16:creationId xmlns:a16="http://schemas.microsoft.com/office/drawing/2014/main" id="{56030843-AB4E-4841-AEE7-72396FEE2DE0}"/>
              </a:ext>
            </a:extLst>
          </p:cNvPr>
          <p:cNvSpPr>
            <a:spLocks noGrp="1"/>
          </p:cNvSpPr>
          <p:nvPr>
            <p:ph type="sldNum" sz="quarter" idx="12"/>
          </p:nvPr>
        </p:nvSpPr>
        <p:spPr/>
        <p:txBody>
          <a:bodyPr/>
          <a:lstStyle/>
          <a:p>
            <a:fld id="{13C20B66-9CB3-4B57-BCF5-80EC90ADA063}" type="slidenum">
              <a:rPr lang="en-US" smtClean="0"/>
              <a:t>43</a:t>
            </a:fld>
            <a:endParaRPr lang="en-US"/>
          </a:p>
        </p:txBody>
      </p:sp>
      <p:sp>
        <p:nvSpPr>
          <p:cNvPr id="5" name="Date Placeholder 4">
            <a:extLst>
              <a:ext uri="{FF2B5EF4-FFF2-40B4-BE49-F238E27FC236}">
                <a16:creationId xmlns:a16="http://schemas.microsoft.com/office/drawing/2014/main" id="{DD71938E-C273-4385-9600-AEAFD818B34D}"/>
              </a:ext>
            </a:extLst>
          </p:cNvPr>
          <p:cNvSpPr>
            <a:spLocks noGrp="1"/>
          </p:cNvSpPr>
          <p:nvPr>
            <p:ph type="dt" sz="half" idx="2"/>
          </p:nvPr>
        </p:nvSpPr>
        <p:spPr/>
        <p:txBody>
          <a:bodyPr/>
          <a:lstStyle/>
          <a:p>
            <a:r>
              <a:rPr lang="en-US"/>
              <a:t>October 2018</a:t>
            </a:r>
          </a:p>
        </p:txBody>
      </p:sp>
      <p:sp>
        <p:nvSpPr>
          <p:cNvPr id="162" name="Slide Number Placeholder 3">
            <a:extLst>
              <a:ext uri="{FF2B5EF4-FFF2-40B4-BE49-F238E27FC236}">
                <a16:creationId xmlns:a16="http://schemas.microsoft.com/office/drawing/2014/main" id="{B978CE21-BB4E-43FC-AC5E-BFE64485B4D7}"/>
              </a:ext>
            </a:extLst>
          </p:cNvPr>
          <p:cNvSpPr txBox="1">
            <a:spLocks/>
          </p:cNvSpPr>
          <p:nvPr/>
        </p:nvSpPr>
        <p:spPr>
          <a:xfrm>
            <a:off x="10127137" y="6449944"/>
            <a:ext cx="6922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C20B66-9CB3-4B57-BCF5-80EC90ADA063}" type="slidenum">
              <a:rPr lang="en-US" smtClean="0">
                <a:solidFill>
                  <a:prstClr val="black">
                    <a:tint val="75000"/>
                  </a:prstClr>
                </a:solidFill>
                <a:latin typeface="Calibri" panose="020F0502020204030204"/>
              </a:rPr>
              <a:pPr/>
              <a:t>43</a:t>
            </a:fld>
            <a:endParaRPr lang="en-US">
              <a:solidFill>
                <a:prstClr val="black">
                  <a:tint val="75000"/>
                </a:prstClr>
              </a:solidFill>
              <a:latin typeface="Calibri" panose="020F0502020204030204"/>
            </a:endParaRPr>
          </a:p>
        </p:txBody>
      </p:sp>
      <p:sp>
        <p:nvSpPr>
          <p:cNvPr id="163" name="Date Placeholder 4">
            <a:extLst>
              <a:ext uri="{FF2B5EF4-FFF2-40B4-BE49-F238E27FC236}">
                <a16:creationId xmlns:a16="http://schemas.microsoft.com/office/drawing/2014/main" id="{3B4D9BA7-62A2-4597-934B-41DD8AEFA16B}"/>
              </a:ext>
            </a:extLst>
          </p:cNvPr>
          <p:cNvSpPr txBox="1">
            <a:spLocks/>
          </p:cNvSpPr>
          <p:nvPr/>
        </p:nvSpPr>
        <p:spPr>
          <a:xfrm>
            <a:off x="9550743" y="6223880"/>
            <a:ext cx="1268674" cy="2119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solidFill>
                <a:latin typeface="Calibri" panose="020F0502020204030204"/>
              </a:rPr>
              <a:t>October 2018</a:t>
            </a:r>
          </a:p>
        </p:txBody>
      </p:sp>
      <p:sp>
        <p:nvSpPr>
          <p:cNvPr id="164" name="Rectangle 163">
            <a:extLst>
              <a:ext uri="{FF2B5EF4-FFF2-40B4-BE49-F238E27FC236}">
                <a16:creationId xmlns:a16="http://schemas.microsoft.com/office/drawing/2014/main" id="{EF2B25EC-C9E6-4124-B348-DD9F53BDB308}"/>
              </a:ext>
            </a:extLst>
          </p:cNvPr>
          <p:cNvSpPr/>
          <p:nvPr/>
        </p:nvSpPr>
        <p:spPr>
          <a:xfrm>
            <a:off x="0" y="4164610"/>
            <a:ext cx="12200162" cy="2683834"/>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165" name="Group 164">
            <a:extLst>
              <a:ext uri="{FF2B5EF4-FFF2-40B4-BE49-F238E27FC236}">
                <a16:creationId xmlns:a16="http://schemas.microsoft.com/office/drawing/2014/main" id="{51BA1727-230B-429E-A015-243F56FB8DAD}"/>
              </a:ext>
            </a:extLst>
          </p:cNvPr>
          <p:cNvGrpSpPr/>
          <p:nvPr/>
        </p:nvGrpSpPr>
        <p:grpSpPr>
          <a:xfrm>
            <a:off x="3470363" y="5311267"/>
            <a:ext cx="1091245" cy="821949"/>
            <a:chOff x="8856927" y="1837287"/>
            <a:chExt cx="1091245" cy="821949"/>
          </a:xfrm>
        </p:grpSpPr>
        <p:sp>
          <p:nvSpPr>
            <p:cNvPr id="166" name="Rectangle: Rounded Corners 165">
              <a:extLst>
                <a:ext uri="{FF2B5EF4-FFF2-40B4-BE49-F238E27FC236}">
                  <a16:creationId xmlns:a16="http://schemas.microsoft.com/office/drawing/2014/main" id="{2FA8474A-BE1A-4DCD-9245-CB43D0D136FE}"/>
                </a:ext>
              </a:extLst>
            </p:cNvPr>
            <p:cNvSpPr/>
            <p:nvPr/>
          </p:nvSpPr>
          <p:spPr>
            <a:xfrm>
              <a:off x="8907468" y="1837287"/>
              <a:ext cx="966372" cy="359354"/>
            </a:xfrm>
            <a:prstGeom prst="roundRect">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67" name="Rectangle 166">
              <a:extLst>
                <a:ext uri="{FF2B5EF4-FFF2-40B4-BE49-F238E27FC236}">
                  <a16:creationId xmlns:a16="http://schemas.microsoft.com/office/drawing/2014/main" id="{D5CFF9DF-B715-49EF-9327-C8D117816521}"/>
                </a:ext>
              </a:extLst>
            </p:cNvPr>
            <p:cNvSpPr/>
            <p:nvPr/>
          </p:nvSpPr>
          <p:spPr>
            <a:xfrm>
              <a:off x="8856927" y="1899952"/>
              <a:ext cx="1091245" cy="253916"/>
            </a:xfrm>
            <a:prstGeom prst="rect">
              <a:avLst/>
            </a:prstGeom>
          </p:spPr>
          <p:txBody>
            <a:bodyPr wrap="square">
              <a:spAutoFit/>
            </a:bodyPr>
            <a:lstStyle/>
            <a:p>
              <a:pPr defTabSz="914400"/>
              <a:r>
                <a:rPr lang="en-US" sz="1050">
                  <a:solidFill>
                    <a:prstClr val="black"/>
                  </a:solidFill>
                  <a:latin typeface="Calibri" panose="020F0502020204030204"/>
                </a:rPr>
                <a:t>  </a:t>
              </a:r>
              <a:r>
                <a:rPr lang="en-US" sz="1050" b="1">
                  <a:solidFill>
                    <a:prstClr val="black"/>
                  </a:solidFill>
                  <a:latin typeface="Calibri" panose="020F0502020204030204"/>
                </a:rPr>
                <a:t>Requirements</a:t>
              </a:r>
            </a:p>
          </p:txBody>
        </p:sp>
        <p:sp>
          <p:nvSpPr>
            <p:cNvPr id="168" name="Rectangle: Rounded Corners 167">
              <a:extLst>
                <a:ext uri="{FF2B5EF4-FFF2-40B4-BE49-F238E27FC236}">
                  <a16:creationId xmlns:a16="http://schemas.microsoft.com/office/drawing/2014/main" id="{7EED343C-E891-4DAF-95A4-6F70F8E236DC}"/>
                </a:ext>
              </a:extLst>
            </p:cNvPr>
            <p:cNvSpPr/>
            <p:nvPr/>
          </p:nvSpPr>
          <p:spPr>
            <a:xfrm>
              <a:off x="8904422" y="2289904"/>
              <a:ext cx="981628" cy="369332"/>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69" name="TextBox 168">
              <a:extLst>
                <a:ext uri="{FF2B5EF4-FFF2-40B4-BE49-F238E27FC236}">
                  <a16:creationId xmlns:a16="http://schemas.microsoft.com/office/drawing/2014/main" id="{B943B013-9A3A-4F5A-8C83-36EA4DAFFE60}"/>
                </a:ext>
              </a:extLst>
            </p:cNvPr>
            <p:cNvSpPr txBox="1"/>
            <p:nvPr/>
          </p:nvSpPr>
          <p:spPr>
            <a:xfrm>
              <a:off x="8996717" y="2339073"/>
              <a:ext cx="914362" cy="253916"/>
            </a:xfrm>
            <a:prstGeom prst="rect">
              <a:avLst/>
            </a:prstGeom>
            <a:noFill/>
          </p:spPr>
          <p:txBody>
            <a:bodyPr wrap="square" rtlCol="0">
              <a:spAutoFit/>
            </a:bodyPr>
            <a:lstStyle/>
            <a:p>
              <a:pPr defTabSz="914400"/>
              <a:r>
                <a:rPr lang="en-US" sz="1050" b="1">
                  <a:solidFill>
                    <a:prstClr val="black"/>
                  </a:solidFill>
                  <a:latin typeface="Calibri" panose="020F0502020204030204"/>
                </a:rPr>
                <a:t>Functions</a:t>
              </a:r>
            </a:p>
          </p:txBody>
        </p:sp>
      </p:grpSp>
      <p:cxnSp>
        <p:nvCxnSpPr>
          <p:cNvPr id="170" name="Straight Connector 169">
            <a:extLst>
              <a:ext uri="{FF2B5EF4-FFF2-40B4-BE49-F238E27FC236}">
                <a16:creationId xmlns:a16="http://schemas.microsoft.com/office/drawing/2014/main" id="{AB4B498B-525E-457F-97D4-DEA2C8A68896}"/>
              </a:ext>
            </a:extLst>
          </p:cNvPr>
          <p:cNvCxnSpPr>
            <a:cxnSpLocks/>
            <a:endCxn id="164" idx="0"/>
          </p:cNvCxnSpPr>
          <p:nvPr/>
        </p:nvCxnSpPr>
        <p:spPr>
          <a:xfrm flipV="1">
            <a:off x="0" y="4164610"/>
            <a:ext cx="6100081" cy="1440"/>
          </a:xfrm>
          <a:prstGeom prst="line">
            <a:avLst/>
          </a:prstGeom>
          <a:noFill/>
          <a:ln w="28575" cap="flat" cmpd="sng" algn="ctr">
            <a:solidFill>
              <a:sysClr val="windowText" lastClr="000000"/>
            </a:solidFill>
            <a:prstDash val="solid"/>
            <a:miter lim="800000"/>
            <a:headEnd type="none" w="med" len="med"/>
            <a:tailEnd type="none" w="med" len="med"/>
          </a:ln>
          <a:effectLst/>
        </p:spPr>
      </p:cxnSp>
      <p:cxnSp>
        <p:nvCxnSpPr>
          <p:cNvPr id="171" name="Straight Connector 170">
            <a:extLst>
              <a:ext uri="{FF2B5EF4-FFF2-40B4-BE49-F238E27FC236}">
                <a16:creationId xmlns:a16="http://schemas.microsoft.com/office/drawing/2014/main" id="{3CCD3897-83C2-4F18-BD43-D882E6777B61}"/>
              </a:ext>
            </a:extLst>
          </p:cNvPr>
          <p:cNvCxnSpPr>
            <a:cxnSpLocks/>
          </p:cNvCxnSpPr>
          <p:nvPr/>
        </p:nvCxnSpPr>
        <p:spPr>
          <a:xfrm>
            <a:off x="5966021" y="4168674"/>
            <a:ext cx="6225979" cy="0"/>
          </a:xfrm>
          <a:prstGeom prst="line">
            <a:avLst/>
          </a:prstGeom>
          <a:noFill/>
          <a:ln w="28575" cap="flat" cmpd="sng" algn="ctr">
            <a:solidFill>
              <a:sysClr val="windowText" lastClr="000000"/>
            </a:solidFill>
            <a:prstDash val="solid"/>
            <a:miter lim="800000"/>
            <a:headEnd type="none" w="med" len="med"/>
            <a:tailEnd type="none" w="med" len="med"/>
          </a:ln>
          <a:effectLst/>
        </p:spPr>
      </p:cxnSp>
      <p:grpSp>
        <p:nvGrpSpPr>
          <p:cNvPr id="172" name="Group 171">
            <a:extLst>
              <a:ext uri="{FF2B5EF4-FFF2-40B4-BE49-F238E27FC236}">
                <a16:creationId xmlns:a16="http://schemas.microsoft.com/office/drawing/2014/main" id="{F5FB1E75-7D6E-41C7-AE81-C588A100BC4D}"/>
              </a:ext>
            </a:extLst>
          </p:cNvPr>
          <p:cNvGrpSpPr/>
          <p:nvPr/>
        </p:nvGrpSpPr>
        <p:grpSpPr>
          <a:xfrm>
            <a:off x="330037" y="1155578"/>
            <a:ext cx="1165458" cy="932469"/>
            <a:chOff x="107130" y="1145389"/>
            <a:chExt cx="1165458" cy="932469"/>
          </a:xfrm>
        </p:grpSpPr>
        <p:sp>
          <p:nvSpPr>
            <p:cNvPr id="173" name="Rectangle: Rounded Corners 172">
              <a:extLst>
                <a:ext uri="{FF2B5EF4-FFF2-40B4-BE49-F238E27FC236}">
                  <a16:creationId xmlns:a16="http://schemas.microsoft.com/office/drawing/2014/main" id="{404FFF56-2D8C-4BD6-B442-AB37A80904DC}"/>
                </a:ext>
              </a:extLst>
            </p:cNvPr>
            <p:cNvSpPr/>
            <p:nvPr/>
          </p:nvSpPr>
          <p:spPr>
            <a:xfrm>
              <a:off x="107613" y="1355122"/>
              <a:ext cx="1164975" cy="722736"/>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CSR detects no comms</a:t>
              </a:r>
            </a:p>
          </p:txBody>
        </p:sp>
        <p:sp>
          <p:nvSpPr>
            <p:cNvPr id="174" name="Flowchart: Connector 173">
              <a:extLst>
                <a:ext uri="{FF2B5EF4-FFF2-40B4-BE49-F238E27FC236}">
                  <a16:creationId xmlns:a16="http://schemas.microsoft.com/office/drawing/2014/main" id="{E1AFE86B-12F6-43CA-8F9E-629BFD03F68A}"/>
                </a:ext>
              </a:extLst>
            </p:cNvPr>
            <p:cNvSpPr/>
            <p:nvPr/>
          </p:nvSpPr>
          <p:spPr>
            <a:xfrm>
              <a:off x="107130" y="114538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1</a:t>
              </a:r>
            </a:p>
          </p:txBody>
        </p:sp>
      </p:grpSp>
      <p:grpSp>
        <p:nvGrpSpPr>
          <p:cNvPr id="175" name="Group 174">
            <a:extLst>
              <a:ext uri="{FF2B5EF4-FFF2-40B4-BE49-F238E27FC236}">
                <a16:creationId xmlns:a16="http://schemas.microsoft.com/office/drawing/2014/main" id="{35901FA7-45D9-435D-A6DB-ED1015E196FC}"/>
              </a:ext>
            </a:extLst>
          </p:cNvPr>
          <p:cNvGrpSpPr/>
          <p:nvPr/>
        </p:nvGrpSpPr>
        <p:grpSpPr>
          <a:xfrm>
            <a:off x="1657029" y="1158544"/>
            <a:ext cx="1670799" cy="963483"/>
            <a:chOff x="1434122" y="1148355"/>
            <a:chExt cx="1670799" cy="963483"/>
          </a:xfrm>
        </p:grpSpPr>
        <p:sp>
          <p:nvSpPr>
            <p:cNvPr id="176" name="Rectangle: Rounded Corners 175">
              <a:extLst>
                <a:ext uri="{FF2B5EF4-FFF2-40B4-BE49-F238E27FC236}">
                  <a16:creationId xmlns:a16="http://schemas.microsoft.com/office/drawing/2014/main" id="{913D5BC5-E44F-4EDF-A440-6AB8050028F1}"/>
                </a:ext>
              </a:extLst>
            </p:cNvPr>
            <p:cNvSpPr/>
            <p:nvPr/>
          </p:nvSpPr>
          <p:spPr>
            <a:xfrm>
              <a:off x="1445306" y="1364275"/>
              <a:ext cx="1659615" cy="747563"/>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CSR initiates last recorded </a:t>
              </a:r>
              <a:r>
                <a:rPr lang="en-US" sz="1100" err="1">
                  <a:solidFill>
                    <a:prstClr val="black"/>
                  </a:solidFill>
                  <a:latin typeface="Calibri" panose="020F0502020204030204"/>
                </a:rPr>
                <a:t>pathpoint</a:t>
              </a:r>
              <a:r>
                <a:rPr lang="en-US" sz="1100">
                  <a:solidFill>
                    <a:prstClr val="black"/>
                  </a:solidFill>
                  <a:latin typeface="Calibri" panose="020F0502020204030204"/>
                </a:rPr>
                <a:t> as a new temporary LOI</a:t>
              </a:r>
            </a:p>
          </p:txBody>
        </p:sp>
        <p:sp>
          <p:nvSpPr>
            <p:cNvPr id="177" name="Flowchart: Connector 176">
              <a:extLst>
                <a:ext uri="{FF2B5EF4-FFF2-40B4-BE49-F238E27FC236}">
                  <a16:creationId xmlns:a16="http://schemas.microsoft.com/office/drawing/2014/main" id="{9D3136BC-3DA9-4277-B2AE-EB3270044224}"/>
                </a:ext>
              </a:extLst>
            </p:cNvPr>
            <p:cNvSpPr/>
            <p:nvPr/>
          </p:nvSpPr>
          <p:spPr>
            <a:xfrm>
              <a:off x="1434122" y="114835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2</a:t>
              </a:r>
            </a:p>
          </p:txBody>
        </p:sp>
      </p:grpSp>
      <p:grpSp>
        <p:nvGrpSpPr>
          <p:cNvPr id="178" name="Group 177">
            <a:extLst>
              <a:ext uri="{FF2B5EF4-FFF2-40B4-BE49-F238E27FC236}">
                <a16:creationId xmlns:a16="http://schemas.microsoft.com/office/drawing/2014/main" id="{620076E6-D75D-411B-9237-8E0A3120B63B}"/>
              </a:ext>
            </a:extLst>
          </p:cNvPr>
          <p:cNvGrpSpPr/>
          <p:nvPr/>
        </p:nvGrpSpPr>
        <p:grpSpPr>
          <a:xfrm>
            <a:off x="7297780" y="1109174"/>
            <a:ext cx="1959160" cy="1040108"/>
            <a:chOff x="8698336" y="1160190"/>
            <a:chExt cx="1959160" cy="1009220"/>
          </a:xfrm>
        </p:grpSpPr>
        <p:sp>
          <p:nvSpPr>
            <p:cNvPr id="179" name="Rectangle: Rounded Corners 178">
              <a:extLst>
                <a:ext uri="{FF2B5EF4-FFF2-40B4-BE49-F238E27FC236}">
                  <a16:creationId xmlns:a16="http://schemas.microsoft.com/office/drawing/2014/main" id="{83D377D1-9443-42CF-9AD8-EBDAE2FBFFD5}"/>
                </a:ext>
              </a:extLst>
            </p:cNvPr>
            <p:cNvSpPr/>
            <p:nvPr/>
          </p:nvSpPr>
          <p:spPr>
            <a:xfrm>
              <a:off x="8698336" y="1366169"/>
              <a:ext cx="1959160" cy="803241"/>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Upon arrival it will stop, and wait for acquisition of communications</a:t>
              </a:r>
            </a:p>
          </p:txBody>
        </p:sp>
        <p:sp>
          <p:nvSpPr>
            <p:cNvPr id="180" name="Flowchart: Connector 179">
              <a:extLst>
                <a:ext uri="{FF2B5EF4-FFF2-40B4-BE49-F238E27FC236}">
                  <a16:creationId xmlns:a16="http://schemas.microsoft.com/office/drawing/2014/main" id="{3BD0B4AE-CF7E-4A39-8159-E29A218EB34C}"/>
                </a:ext>
              </a:extLst>
            </p:cNvPr>
            <p:cNvSpPr/>
            <p:nvPr/>
          </p:nvSpPr>
          <p:spPr>
            <a:xfrm>
              <a:off x="8700506" y="116019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5</a:t>
              </a:r>
            </a:p>
          </p:txBody>
        </p:sp>
      </p:grpSp>
      <p:grpSp>
        <p:nvGrpSpPr>
          <p:cNvPr id="181" name="Group 180">
            <a:extLst>
              <a:ext uri="{FF2B5EF4-FFF2-40B4-BE49-F238E27FC236}">
                <a16:creationId xmlns:a16="http://schemas.microsoft.com/office/drawing/2014/main" id="{A7D862D3-B3F3-43A5-8AB7-99CF6F01EF4E}"/>
              </a:ext>
            </a:extLst>
          </p:cNvPr>
          <p:cNvGrpSpPr/>
          <p:nvPr/>
        </p:nvGrpSpPr>
        <p:grpSpPr>
          <a:xfrm>
            <a:off x="3500967" y="1159839"/>
            <a:ext cx="1763542" cy="911827"/>
            <a:chOff x="1434122" y="1148355"/>
            <a:chExt cx="1763542" cy="911827"/>
          </a:xfrm>
        </p:grpSpPr>
        <p:sp>
          <p:nvSpPr>
            <p:cNvPr id="182" name="Rectangle: Rounded Corners 181">
              <a:extLst>
                <a:ext uri="{FF2B5EF4-FFF2-40B4-BE49-F238E27FC236}">
                  <a16:creationId xmlns:a16="http://schemas.microsoft.com/office/drawing/2014/main" id="{BFCEB409-14BD-4E9D-989E-BAD8E7369BBA}"/>
                </a:ext>
              </a:extLst>
            </p:cNvPr>
            <p:cNvSpPr/>
            <p:nvPr/>
          </p:nvSpPr>
          <p:spPr>
            <a:xfrm>
              <a:off x="1445306" y="1364275"/>
              <a:ext cx="1752358" cy="695907"/>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CSR turns to point towards new temporary LOI</a:t>
              </a:r>
            </a:p>
          </p:txBody>
        </p:sp>
        <p:sp>
          <p:nvSpPr>
            <p:cNvPr id="183" name="Flowchart: Connector 182">
              <a:extLst>
                <a:ext uri="{FF2B5EF4-FFF2-40B4-BE49-F238E27FC236}">
                  <a16:creationId xmlns:a16="http://schemas.microsoft.com/office/drawing/2014/main" id="{BFC4B4F3-E975-4CAB-8E3C-18C42170912C}"/>
                </a:ext>
              </a:extLst>
            </p:cNvPr>
            <p:cNvSpPr/>
            <p:nvPr/>
          </p:nvSpPr>
          <p:spPr>
            <a:xfrm>
              <a:off x="1434122" y="114835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3</a:t>
              </a:r>
            </a:p>
          </p:txBody>
        </p:sp>
      </p:grpSp>
      <p:sp>
        <p:nvSpPr>
          <p:cNvPr id="184" name="Rectangle: Rounded Corners 183">
            <a:extLst>
              <a:ext uri="{FF2B5EF4-FFF2-40B4-BE49-F238E27FC236}">
                <a16:creationId xmlns:a16="http://schemas.microsoft.com/office/drawing/2014/main" id="{CECE66A4-A834-44B7-A2E4-8499D4C42ADF}"/>
              </a:ext>
            </a:extLst>
          </p:cNvPr>
          <p:cNvSpPr/>
          <p:nvPr/>
        </p:nvSpPr>
        <p:spPr>
          <a:xfrm>
            <a:off x="89864" y="4538571"/>
            <a:ext cx="3142603" cy="220893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cxnSp>
        <p:nvCxnSpPr>
          <p:cNvPr id="185" name="Straight Connector 184">
            <a:extLst>
              <a:ext uri="{FF2B5EF4-FFF2-40B4-BE49-F238E27FC236}">
                <a16:creationId xmlns:a16="http://schemas.microsoft.com/office/drawing/2014/main" id="{89896694-7D34-4739-9459-05316E0AB13E}"/>
              </a:ext>
            </a:extLst>
          </p:cNvPr>
          <p:cNvCxnSpPr>
            <a:cxnSpLocks/>
          </p:cNvCxnSpPr>
          <p:nvPr/>
        </p:nvCxnSpPr>
        <p:spPr>
          <a:xfrm flipV="1">
            <a:off x="324870" y="5840066"/>
            <a:ext cx="607269" cy="14577"/>
          </a:xfrm>
          <a:prstGeom prst="line">
            <a:avLst/>
          </a:prstGeom>
          <a:noFill/>
          <a:ln w="38100" cap="flat" cmpd="sng" algn="ctr">
            <a:solidFill>
              <a:srgbClr val="00B0F0"/>
            </a:solidFill>
            <a:prstDash val="dashDot"/>
            <a:miter lim="800000"/>
          </a:ln>
          <a:effectLst/>
        </p:spPr>
      </p:cxnSp>
      <p:cxnSp>
        <p:nvCxnSpPr>
          <p:cNvPr id="186" name="Straight Connector 185">
            <a:extLst>
              <a:ext uri="{FF2B5EF4-FFF2-40B4-BE49-F238E27FC236}">
                <a16:creationId xmlns:a16="http://schemas.microsoft.com/office/drawing/2014/main" id="{2D879CC9-9BA4-48A4-9159-E57EAF0D65C9}"/>
              </a:ext>
            </a:extLst>
          </p:cNvPr>
          <p:cNvCxnSpPr>
            <a:cxnSpLocks/>
          </p:cNvCxnSpPr>
          <p:nvPr/>
        </p:nvCxnSpPr>
        <p:spPr>
          <a:xfrm flipV="1">
            <a:off x="327850" y="6041494"/>
            <a:ext cx="607269" cy="14577"/>
          </a:xfrm>
          <a:prstGeom prst="line">
            <a:avLst/>
          </a:prstGeom>
          <a:noFill/>
          <a:ln w="38100" cap="flat" cmpd="sng" algn="ctr">
            <a:solidFill>
              <a:srgbClr val="00B050"/>
            </a:solidFill>
            <a:prstDash val="dashDot"/>
            <a:miter lim="800000"/>
          </a:ln>
          <a:effectLst/>
        </p:spPr>
      </p:cxnSp>
      <p:cxnSp>
        <p:nvCxnSpPr>
          <p:cNvPr id="187" name="Straight Connector 186">
            <a:extLst>
              <a:ext uri="{FF2B5EF4-FFF2-40B4-BE49-F238E27FC236}">
                <a16:creationId xmlns:a16="http://schemas.microsoft.com/office/drawing/2014/main" id="{4BDAFF95-18F6-494F-A038-0B4D7B7A1A17}"/>
              </a:ext>
            </a:extLst>
          </p:cNvPr>
          <p:cNvCxnSpPr>
            <a:cxnSpLocks/>
          </p:cNvCxnSpPr>
          <p:nvPr/>
        </p:nvCxnSpPr>
        <p:spPr>
          <a:xfrm flipV="1">
            <a:off x="335952" y="6263008"/>
            <a:ext cx="607269" cy="14577"/>
          </a:xfrm>
          <a:prstGeom prst="line">
            <a:avLst/>
          </a:prstGeom>
          <a:noFill/>
          <a:ln w="38100" cap="flat" cmpd="sng" algn="ctr">
            <a:solidFill>
              <a:srgbClr val="FF0000"/>
            </a:solidFill>
            <a:prstDash val="dashDot"/>
            <a:miter lim="800000"/>
          </a:ln>
          <a:effectLst/>
        </p:spPr>
      </p:cxnSp>
      <p:sp>
        <p:nvSpPr>
          <p:cNvPr id="188" name="Arrow: Right 187">
            <a:extLst>
              <a:ext uri="{FF2B5EF4-FFF2-40B4-BE49-F238E27FC236}">
                <a16:creationId xmlns:a16="http://schemas.microsoft.com/office/drawing/2014/main" id="{83CDA4A7-423B-4B3E-8F97-C5AF00A04E70}"/>
              </a:ext>
            </a:extLst>
          </p:cNvPr>
          <p:cNvSpPr/>
          <p:nvPr/>
        </p:nvSpPr>
        <p:spPr>
          <a:xfrm>
            <a:off x="355228" y="6586955"/>
            <a:ext cx="574520" cy="105844"/>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89" name="TextBox 188">
            <a:extLst>
              <a:ext uri="{FF2B5EF4-FFF2-40B4-BE49-F238E27FC236}">
                <a16:creationId xmlns:a16="http://schemas.microsoft.com/office/drawing/2014/main" id="{3DD0703A-62DF-4D7A-96C5-5740D779C9F4}"/>
              </a:ext>
            </a:extLst>
          </p:cNvPr>
          <p:cNvSpPr txBox="1"/>
          <p:nvPr/>
        </p:nvSpPr>
        <p:spPr>
          <a:xfrm>
            <a:off x="1044380" y="5731931"/>
            <a:ext cx="1848583" cy="288542"/>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Comm between GS and MR</a:t>
            </a:r>
          </a:p>
        </p:txBody>
      </p:sp>
      <p:sp>
        <p:nvSpPr>
          <p:cNvPr id="190" name="TextBox 189">
            <a:extLst>
              <a:ext uri="{FF2B5EF4-FFF2-40B4-BE49-F238E27FC236}">
                <a16:creationId xmlns:a16="http://schemas.microsoft.com/office/drawing/2014/main" id="{38B5CA19-2C33-4649-BB8C-F01D86059613}"/>
              </a:ext>
            </a:extLst>
          </p:cNvPr>
          <p:cNvSpPr txBox="1"/>
          <p:nvPr/>
        </p:nvSpPr>
        <p:spPr>
          <a:xfrm>
            <a:off x="1046373" y="5912245"/>
            <a:ext cx="1919115" cy="288542"/>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Comm between GS and CSR</a:t>
            </a:r>
          </a:p>
        </p:txBody>
      </p:sp>
      <p:sp>
        <p:nvSpPr>
          <p:cNvPr id="191" name="TextBox 190">
            <a:extLst>
              <a:ext uri="{FF2B5EF4-FFF2-40B4-BE49-F238E27FC236}">
                <a16:creationId xmlns:a16="http://schemas.microsoft.com/office/drawing/2014/main" id="{81FD1C85-1EC9-40C7-AF92-92334C62E12A}"/>
              </a:ext>
            </a:extLst>
          </p:cNvPr>
          <p:cNvSpPr txBox="1"/>
          <p:nvPr/>
        </p:nvSpPr>
        <p:spPr>
          <a:xfrm>
            <a:off x="1042301" y="6148778"/>
            <a:ext cx="1935145" cy="288542"/>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Comm between CSR and MR</a:t>
            </a:r>
          </a:p>
        </p:txBody>
      </p:sp>
      <p:sp>
        <p:nvSpPr>
          <p:cNvPr id="192" name="TextBox 191">
            <a:extLst>
              <a:ext uri="{FF2B5EF4-FFF2-40B4-BE49-F238E27FC236}">
                <a16:creationId xmlns:a16="http://schemas.microsoft.com/office/drawing/2014/main" id="{646351DC-28F3-4EB4-8DCD-DCC6FE1C8828}"/>
              </a:ext>
            </a:extLst>
          </p:cNvPr>
          <p:cNvSpPr txBox="1"/>
          <p:nvPr/>
        </p:nvSpPr>
        <p:spPr>
          <a:xfrm>
            <a:off x="1050608" y="6504687"/>
            <a:ext cx="1818126"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Autonomously controlled path</a:t>
            </a:r>
          </a:p>
        </p:txBody>
      </p:sp>
      <p:sp>
        <p:nvSpPr>
          <p:cNvPr id="193" name="TextBox 192">
            <a:extLst>
              <a:ext uri="{FF2B5EF4-FFF2-40B4-BE49-F238E27FC236}">
                <a16:creationId xmlns:a16="http://schemas.microsoft.com/office/drawing/2014/main" id="{B1ACE8F4-16A8-416A-988E-103E39B50C0B}"/>
              </a:ext>
            </a:extLst>
          </p:cNvPr>
          <p:cNvSpPr txBox="1"/>
          <p:nvPr/>
        </p:nvSpPr>
        <p:spPr>
          <a:xfrm>
            <a:off x="1106857" y="4601285"/>
            <a:ext cx="795411" cy="338554"/>
          </a:xfrm>
          <a:prstGeom prst="rect">
            <a:avLst/>
          </a:prstGeom>
          <a:noFill/>
        </p:spPr>
        <p:txBody>
          <a:bodyPr wrap="none" rtlCol="0">
            <a:spAutoFit/>
          </a:bodyPr>
          <a:lstStyle/>
          <a:p>
            <a:pPr defTabSz="914400">
              <a:defRPr/>
            </a:pPr>
            <a:r>
              <a:rPr lang="en-US" sz="1600" b="1" kern="0">
                <a:solidFill>
                  <a:prstClr val="black"/>
                </a:solidFill>
                <a:latin typeface="Calibri" panose="020F0502020204030204"/>
              </a:rPr>
              <a:t>Legend</a:t>
            </a:r>
          </a:p>
        </p:txBody>
      </p:sp>
      <p:sp>
        <p:nvSpPr>
          <p:cNvPr id="194" name="TextBox 193">
            <a:extLst>
              <a:ext uri="{FF2B5EF4-FFF2-40B4-BE49-F238E27FC236}">
                <a16:creationId xmlns:a16="http://schemas.microsoft.com/office/drawing/2014/main" id="{F9547C28-6281-4F4E-8FD9-DF168C0A5722}"/>
              </a:ext>
            </a:extLst>
          </p:cNvPr>
          <p:cNvSpPr txBox="1"/>
          <p:nvPr/>
        </p:nvSpPr>
        <p:spPr>
          <a:xfrm>
            <a:off x="1024358" y="5425659"/>
            <a:ext cx="2044149"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Stop and request user intervention</a:t>
            </a:r>
          </a:p>
        </p:txBody>
      </p:sp>
      <p:sp>
        <p:nvSpPr>
          <p:cNvPr id="195" name="Star: 4 Points 194">
            <a:extLst>
              <a:ext uri="{FF2B5EF4-FFF2-40B4-BE49-F238E27FC236}">
                <a16:creationId xmlns:a16="http://schemas.microsoft.com/office/drawing/2014/main" id="{FB75703E-D0E7-44C9-BDEB-191B70A3E946}"/>
              </a:ext>
            </a:extLst>
          </p:cNvPr>
          <p:cNvSpPr/>
          <p:nvPr/>
        </p:nvSpPr>
        <p:spPr>
          <a:xfrm>
            <a:off x="469776" y="5155296"/>
            <a:ext cx="262096" cy="263209"/>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srgbClr val="0070C0"/>
              </a:solidFill>
              <a:latin typeface="Calibri" panose="020F0502020204030204"/>
            </a:endParaRPr>
          </a:p>
        </p:txBody>
      </p:sp>
      <p:sp>
        <p:nvSpPr>
          <p:cNvPr id="196" name="TextBox 195">
            <a:extLst>
              <a:ext uri="{FF2B5EF4-FFF2-40B4-BE49-F238E27FC236}">
                <a16:creationId xmlns:a16="http://schemas.microsoft.com/office/drawing/2014/main" id="{309430AF-D313-409A-9C58-D437CFA93B9C}"/>
              </a:ext>
            </a:extLst>
          </p:cNvPr>
          <p:cNvSpPr txBox="1"/>
          <p:nvPr/>
        </p:nvSpPr>
        <p:spPr>
          <a:xfrm>
            <a:off x="1024358" y="5165892"/>
            <a:ext cx="713657" cy="246221"/>
          </a:xfrm>
          <a:prstGeom prst="rect">
            <a:avLst/>
          </a:prstGeom>
          <a:noFill/>
        </p:spPr>
        <p:txBody>
          <a:bodyPr wrap="none" rtlCol="0">
            <a:spAutoFit/>
          </a:bodyPr>
          <a:lstStyle/>
          <a:p>
            <a:pPr defTabSz="914400">
              <a:defRPr/>
            </a:pPr>
            <a:r>
              <a:rPr lang="en-US" sz="1000" b="1" kern="0" err="1">
                <a:solidFill>
                  <a:prstClr val="black"/>
                </a:solidFill>
                <a:latin typeface="Calibri" panose="020F0502020204030204"/>
              </a:rPr>
              <a:t>Pathpoint</a:t>
            </a:r>
            <a:endParaRPr lang="en-US" sz="1000" b="1" kern="0">
              <a:solidFill>
                <a:prstClr val="black"/>
              </a:solidFill>
              <a:latin typeface="Calibri" panose="020F0502020204030204"/>
            </a:endParaRPr>
          </a:p>
        </p:txBody>
      </p:sp>
      <p:sp>
        <p:nvSpPr>
          <p:cNvPr id="197" name="Octagon 196">
            <a:extLst>
              <a:ext uri="{FF2B5EF4-FFF2-40B4-BE49-F238E27FC236}">
                <a16:creationId xmlns:a16="http://schemas.microsoft.com/office/drawing/2014/main" id="{A323CDC0-4B13-479E-86FE-79238BCBDE22}"/>
              </a:ext>
            </a:extLst>
          </p:cNvPr>
          <p:cNvSpPr/>
          <p:nvPr/>
        </p:nvSpPr>
        <p:spPr>
          <a:xfrm>
            <a:off x="490530" y="5474486"/>
            <a:ext cx="204169" cy="20416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98" name="Rectangle 197">
            <a:extLst>
              <a:ext uri="{FF2B5EF4-FFF2-40B4-BE49-F238E27FC236}">
                <a16:creationId xmlns:a16="http://schemas.microsoft.com/office/drawing/2014/main" id="{B63A8002-110E-4188-9892-30C871406EB1}"/>
              </a:ext>
            </a:extLst>
          </p:cNvPr>
          <p:cNvSpPr/>
          <p:nvPr/>
        </p:nvSpPr>
        <p:spPr>
          <a:xfrm>
            <a:off x="460562" y="4990718"/>
            <a:ext cx="313094" cy="111752"/>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99" name="TextBox 198">
            <a:extLst>
              <a:ext uri="{FF2B5EF4-FFF2-40B4-BE49-F238E27FC236}">
                <a16:creationId xmlns:a16="http://schemas.microsoft.com/office/drawing/2014/main" id="{A722E996-AB45-4677-96CA-448324043836}"/>
              </a:ext>
            </a:extLst>
          </p:cNvPr>
          <p:cNvSpPr txBox="1"/>
          <p:nvPr/>
        </p:nvSpPr>
        <p:spPr>
          <a:xfrm>
            <a:off x="998656" y="4961575"/>
            <a:ext cx="1011815"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Mission Terrain</a:t>
            </a:r>
          </a:p>
        </p:txBody>
      </p:sp>
      <p:sp>
        <p:nvSpPr>
          <p:cNvPr id="200" name="Arrow: Right 199">
            <a:extLst>
              <a:ext uri="{FF2B5EF4-FFF2-40B4-BE49-F238E27FC236}">
                <a16:creationId xmlns:a16="http://schemas.microsoft.com/office/drawing/2014/main" id="{95FC7864-C6D9-4F25-BC97-09AC99583182}"/>
              </a:ext>
            </a:extLst>
          </p:cNvPr>
          <p:cNvSpPr/>
          <p:nvPr/>
        </p:nvSpPr>
        <p:spPr>
          <a:xfrm>
            <a:off x="347306" y="6392122"/>
            <a:ext cx="574520" cy="105844"/>
          </a:xfrm>
          <a:prstGeom prst="rightArrow">
            <a:avLst/>
          </a:prstGeom>
          <a:solidFill>
            <a:srgbClr val="00B05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01" name="TextBox 200">
            <a:extLst>
              <a:ext uri="{FF2B5EF4-FFF2-40B4-BE49-F238E27FC236}">
                <a16:creationId xmlns:a16="http://schemas.microsoft.com/office/drawing/2014/main" id="{CF4645B3-0742-46DA-9A30-1E64969021F8}"/>
              </a:ext>
            </a:extLst>
          </p:cNvPr>
          <p:cNvSpPr txBox="1"/>
          <p:nvPr/>
        </p:nvSpPr>
        <p:spPr>
          <a:xfrm>
            <a:off x="1053987" y="6321101"/>
            <a:ext cx="1534394" cy="246221"/>
          </a:xfrm>
          <a:prstGeom prst="rect">
            <a:avLst/>
          </a:prstGeom>
          <a:noFill/>
        </p:spPr>
        <p:txBody>
          <a:bodyPr wrap="none" rtlCol="0">
            <a:spAutoFit/>
          </a:bodyPr>
          <a:lstStyle/>
          <a:p>
            <a:pPr defTabSz="914400">
              <a:defRPr/>
            </a:pPr>
            <a:r>
              <a:rPr lang="en-US" sz="1000" b="1" kern="0">
                <a:solidFill>
                  <a:prstClr val="black"/>
                </a:solidFill>
                <a:latin typeface="Calibri" panose="020F0502020204030204"/>
              </a:rPr>
              <a:t>Manually controlled path</a:t>
            </a:r>
          </a:p>
        </p:txBody>
      </p:sp>
      <p:grpSp>
        <p:nvGrpSpPr>
          <p:cNvPr id="202" name="Group 201">
            <a:extLst>
              <a:ext uri="{FF2B5EF4-FFF2-40B4-BE49-F238E27FC236}">
                <a16:creationId xmlns:a16="http://schemas.microsoft.com/office/drawing/2014/main" id="{DBCFFC0F-1935-45EC-9620-A0DE63CC2E0D}"/>
              </a:ext>
            </a:extLst>
          </p:cNvPr>
          <p:cNvGrpSpPr/>
          <p:nvPr/>
        </p:nvGrpSpPr>
        <p:grpSpPr>
          <a:xfrm>
            <a:off x="5576991" y="1153779"/>
            <a:ext cx="1462998" cy="911827"/>
            <a:chOff x="1434122" y="1148355"/>
            <a:chExt cx="1462998" cy="911827"/>
          </a:xfrm>
        </p:grpSpPr>
        <p:sp>
          <p:nvSpPr>
            <p:cNvPr id="203" name="Rectangle: Rounded Corners 202">
              <a:extLst>
                <a:ext uri="{FF2B5EF4-FFF2-40B4-BE49-F238E27FC236}">
                  <a16:creationId xmlns:a16="http://schemas.microsoft.com/office/drawing/2014/main" id="{4850EA24-FDAB-4B35-AC67-5158D357879B}"/>
                </a:ext>
              </a:extLst>
            </p:cNvPr>
            <p:cNvSpPr/>
            <p:nvPr/>
          </p:nvSpPr>
          <p:spPr>
            <a:xfrm>
              <a:off x="1445305" y="1364275"/>
              <a:ext cx="1451815" cy="695907"/>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CSR proceeds to travel towards new LOI</a:t>
              </a:r>
            </a:p>
          </p:txBody>
        </p:sp>
        <p:sp>
          <p:nvSpPr>
            <p:cNvPr id="204" name="Flowchart: Connector 203">
              <a:extLst>
                <a:ext uri="{FF2B5EF4-FFF2-40B4-BE49-F238E27FC236}">
                  <a16:creationId xmlns:a16="http://schemas.microsoft.com/office/drawing/2014/main" id="{A9DD2B48-773D-45D1-A6F8-4B42F05AD2CB}"/>
                </a:ext>
              </a:extLst>
            </p:cNvPr>
            <p:cNvSpPr/>
            <p:nvPr/>
          </p:nvSpPr>
          <p:spPr>
            <a:xfrm>
              <a:off x="1434122" y="114835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4</a:t>
              </a:r>
            </a:p>
          </p:txBody>
        </p:sp>
      </p:grpSp>
      <p:sp>
        <p:nvSpPr>
          <p:cNvPr id="205" name="Arrow: Curved Up 204">
            <a:extLst>
              <a:ext uri="{FF2B5EF4-FFF2-40B4-BE49-F238E27FC236}">
                <a16:creationId xmlns:a16="http://schemas.microsoft.com/office/drawing/2014/main" id="{E6B683E0-BC46-45A4-BCCB-366DFD74D53E}"/>
              </a:ext>
            </a:extLst>
          </p:cNvPr>
          <p:cNvSpPr/>
          <p:nvPr/>
        </p:nvSpPr>
        <p:spPr>
          <a:xfrm rot="21398415" flipH="1">
            <a:off x="7082071" y="4349434"/>
            <a:ext cx="699404" cy="310084"/>
          </a:xfrm>
          <a:prstGeom prst="curvedUp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206" name="Group 205">
            <a:extLst>
              <a:ext uri="{FF2B5EF4-FFF2-40B4-BE49-F238E27FC236}">
                <a16:creationId xmlns:a16="http://schemas.microsoft.com/office/drawing/2014/main" id="{A10E18C1-0849-46F9-ADED-4076DF10E2FF}"/>
              </a:ext>
            </a:extLst>
          </p:cNvPr>
          <p:cNvGrpSpPr/>
          <p:nvPr/>
        </p:nvGrpSpPr>
        <p:grpSpPr>
          <a:xfrm>
            <a:off x="5016880" y="3844884"/>
            <a:ext cx="2196397" cy="329869"/>
            <a:chOff x="4858734" y="3845027"/>
            <a:chExt cx="2196397" cy="329869"/>
          </a:xfrm>
        </p:grpSpPr>
        <p:grpSp>
          <p:nvGrpSpPr>
            <p:cNvPr id="207" name="Group 206">
              <a:extLst>
                <a:ext uri="{FF2B5EF4-FFF2-40B4-BE49-F238E27FC236}">
                  <a16:creationId xmlns:a16="http://schemas.microsoft.com/office/drawing/2014/main" id="{75BD7662-C474-4337-A392-4E02AF3627A0}"/>
                </a:ext>
              </a:extLst>
            </p:cNvPr>
            <p:cNvGrpSpPr/>
            <p:nvPr/>
          </p:nvGrpSpPr>
          <p:grpSpPr>
            <a:xfrm flipH="1">
              <a:off x="6351553" y="3855880"/>
              <a:ext cx="703578" cy="319016"/>
              <a:chOff x="3824909" y="1507651"/>
              <a:chExt cx="3331267" cy="1250457"/>
            </a:xfrm>
          </p:grpSpPr>
          <p:grpSp>
            <p:nvGrpSpPr>
              <p:cNvPr id="209" name="Group 208">
                <a:extLst>
                  <a:ext uri="{FF2B5EF4-FFF2-40B4-BE49-F238E27FC236}">
                    <a16:creationId xmlns:a16="http://schemas.microsoft.com/office/drawing/2014/main" id="{EF8132DD-1F40-406E-9B7C-BF80CB25DB64}"/>
                  </a:ext>
                </a:extLst>
              </p:cNvPr>
              <p:cNvGrpSpPr/>
              <p:nvPr/>
            </p:nvGrpSpPr>
            <p:grpSpPr>
              <a:xfrm>
                <a:off x="3824909" y="1664802"/>
                <a:ext cx="646043" cy="679175"/>
                <a:chOff x="4575520" y="5430082"/>
                <a:chExt cx="646043" cy="679175"/>
              </a:xfrm>
            </p:grpSpPr>
            <p:sp>
              <p:nvSpPr>
                <p:cNvPr id="229" name="Oval 228">
                  <a:extLst>
                    <a:ext uri="{FF2B5EF4-FFF2-40B4-BE49-F238E27FC236}">
                      <a16:creationId xmlns:a16="http://schemas.microsoft.com/office/drawing/2014/main" id="{5843608C-CA3A-4AE7-8E15-8DB9C22DAF3D}"/>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30" name="Oval 229">
                  <a:extLst>
                    <a:ext uri="{FF2B5EF4-FFF2-40B4-BE49-F238E27FC236}">
                      <a16:creationId xmlns:a16="http://schemas.microsoft.com/office/drawing/2014/main" id="{121941C2-5326-4E6C-90AA-E6A59C786B67}"/>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10" name="Group 209">
                <a:extLst>
                  <a:ext uri="{FF2B5EF4-FFF2-40B4-BE49-F238E27FC236}">
                    <a16:creationId xmlns:a16="http://schemas.microsoft.com/office/drawing/2014/main" id="{0A28DAEE-C6D9-4A13-BC5C-1EAB937DA2D8}"/>
                  </a:ext>
                </a:extLst>
              </p:cNvPr>
              <p:cNvGrpSpPr/>
              <p:nvPr/>
            </p:nvGrpSpPr>
            <p:grpSpPr>
              <a:xfrm>
                <a:off x="4809505" y="1664802"/>
                <a:ext cx="646043" cy="679175"/>
                <a:chOff x="4575520" y="5430082"/>
                <a:chExt cx="646043" cy="679175"/>
              </a:xfrm>
            </p:grpSpPr>
            <p:sp>
              <p:nvSpPr>
                <p:cNvPr id="227" name="Oval 226">
                  <a:extLst>
                    <a:ext uri="{FF2B5EF4-FFF2-40B4-BE49-F238E27FC236}">
                      <a16:creationId xmlns:a16="http://schemas.microsoft.com/office/drawing/2014/main" id="{26514CF0-341F-410C-9DDD-0F15875CE927}"/>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28" name="Oval 227">
                  <a:extLst>
                    <a:ext uri="{FF2B5EF4-FFF2-40B4-BE49-F238E27FC236}">
                      <a16:creationId xmlns:a16="http://schemas.microsoft.com/office/drawing/2014/main" id="{88FF0DCD-3CEB-4D94-8C45-BF46C2782A62}"/>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11" name="Group 210">
                <a:extLst>
                  <a:ext uri="{FF2B5EF4-FFF2-40B4-BE49-F238E27FC236}">
                    <a16:creationId xmlns:a16="http://schemas.microsoft.com/office/drawing/2014/main" id="{2CFB81C3-C37D-41F9-98D2-FE45F2812E7F}"/>
                  </a:ext>
                </a:extLst>
              </p:cNvPr>
              <p:cNvGrpSpPr/>
              <p:nvPr/>
            </p:nvGrpSpPr>
            <p:grpSpPr>
              <a:xfrm>
                <a:off x="5794102" y="1654860"/>
                <a:ext cx="646043" cy="679175"/>
                <a:chOff x="4575520" y="5430082"/>
                <a:chExt cx="646043" cy="679175"/>
              </a:xfrm>
            </p:grpSpPr>
            <p:sp>
              <p:nvSpPr>
                <p:cNvPr id="225" name="Oval 224">
                  <a:extLst>
                    <a:ext uri="{FF2B5EF4-FFF2-40B4-BE49-F238E27FC236}">
                      <a16:creationId xmlns:a16="http://schemas.microsoft.com/office/drawing/2014/main" id="{18D552B4-976C-4495-A70F-E2092767F136}"/>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26" name="Oval 225">
                  <a:extLst>
                    <a:ext uri="{FF2B5EF4-FFF2-40B4-BE49-F238E27FC236}">
                      <a16:creationId xmlns:a16="http://schemas.microsoft.com/office/drawing/2014/main" id="{465779E1-CCFD-4459-AEB9-E34B78E937AD}"/>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212" name="Cube 211">
                <a:extLst>
                  <a:ext uri="{FF2B5EF4-FFF2-40B4-BE49-F238E27FC236}">
                    <a16:creationId xmlns:a16="http://schemas.microsoft.com/office/drawing/2014/main" id="{671CE488-1592-4DE5-B37A-1E5DF92B396B}"/>
                  </a:ext>
                </a:extLst>
              </p:cNvPr>
              <p:cNvSpPr/>
              <p:nvPr/>
            </p:nvSpPr>
            <p:spPr>
              <a:xfrm rot="16200000">
                <a:off x="5118763" y="213797"/>
                <a:ext cx="743559" cy="3331267"/>
              </a:xfrm>
              <a:prstGeom prst="cub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213" name="Group 212">
                <a:extLst>
                  <a:ext uri="{FF2B5EF4-FFF2-40B4-BE49-F238E27FC236}">
                    <a16:creationId xmlns:a16="http://schemas.microsoft.com/office/drawing/2014/main" id="{231CD7D9-BE17-4933-9C2D-283FE31F66C8}"/>
                  </a:ext>
                </a:extLst>
              </p:cNvPr>
              <p:cNvGrpSpPr/>
              <p:nvPr/>
            </p:nvGrpSpPr>
            <p:grpSpPr>
              <a:xfrm>
                <a:off x="4322693" y="2007703"/>
                <a:ext cx="646043" cy="679175"/>
                <a:chOff x="3666711" y="4835387"/>
                <a:chExt cx="646043" cy="679175"/>
              </a:xfrm>
            </p:grpSpPr>
            <p:sp>
              <p:nvSpPr>
                <p:cNvPr id="222" name="Oval 221">
                  <a:extLst>
                    <a:ext uri="{FF2B5EF4-FFF2-40B4-BE49-F238E27FC236}">
                      <a16:creationId xmlns:a16="http://schemas.microsoft.com/office/drawing/2014/main" id="{BCE2BB2B-21EB-426E-89D5-1795F4BA135F}"/>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23" name="Oval 222">
                  <a:extLst>
                    <a:ext uri="{FF2B5EF4-FFF2-40B4-BE49-F238E27FC236}">
                      <a16:creationId xmlns:a16="http://schemas.microsoft.com/office/drawing/2014/main" id="{26A30CFD-D0BF-46E9-A950-9E3E8AE4BB3F}"/>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24" name="Oval 223">
                  <a:extLst>
                    <a:ext uri="{FF2B5EF4-FFF2-40B4-BE49-F238E27FC236}">
                      <a16:creationId xmlns:a16="http://schemas.microsoft.com/office/drawing/2014/main" id="{E440909F-958E-4D69-8ABC-E567869AE7A7}"/>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14" name="Group 213">
                <a:extLst>
                  <a:ext uri="{FF2B5EF4-FFF2-40B4-BE49-F238E27FC236}">
                    <a16:creationId xmlns:a16="http://schemas.microsoft.com/office/drawing/2014/main" id="{387DBA45-2395-41F0-9344-E935342920C6}"/>
                  </a:ext>
                </a:extLst>
              </p:cNvPr>
              <p:cNvGrpSpPr/>
              <p:nvPr/>
            </p:nvGrpSpPr>
            <p:grpSpPr>
              <a:xfrm>
                <a:off x="5356778" y="2054084"/>
                <a:ext cx="646043" cy="679175"/>
                <a:chOff x="3666711" y="4835387"/>
                <a:chExt cx="646043" cy="679175"/>
              </a:xfrm>
            </p:grpSpPr>
            <p:sp>
              <p:nvSpPr>
                <p:cNvPr id="219" name="Oval 218">
                  <a:extLst>
                    <a:ext uri="{FF2B5EF4-FFF2-40B4-BE49-F238E27FC236}">
                      <a16:creationId xmlns:a16="http://schemas.microsoft.com/office/drawing/2014/main" id="{240FE4B1-9F12-4585-86CD-BF123CCEE661}"/>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20" name="Oval 219">
                  <a:extLst>
                    <a:ext uri="{FF2B5EF4-FFF2-40B4-BE49-F238E27FC236}">
                      <a16:creationId xmlns:a16="http://schemas.microsoft.com/office/drawing/2014/main" id="{E5133918-EBB0-4998-A79B-D604D6A7EB12}"/>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21" name="Oval 220">
                  <a:extLst>
                    <a:ext uri="{FF2B5EF4-FFF2-40B4-BE49-F238E27FC236}">
                      <a16:creationId xmlns:a16="http://schemas.microsoft.com/office/drawing/2014/main" id="{69BBBD69-B369-452D-A206-B0353B2F226A}"/>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15" name="Group 214">
                <a:extLst>
                  <a:ext uri="{FF2B5EF4-FFF2-40B4-BE49-F238E27FC236}">
                    <a16:creationId xmlns:a16="http://schemas.microsoft.com/office/drawing/2014/main" id="{4A0ADC75-7074-497B-B955-6AC04153B63F}"/>
                  </a:ext>
                </a:extLst>
              </p:cNvPr>
              <p:cNvGrpSpPr/>
              <p:nvPr/>
            </p:nvGrpSpPr>
            <p:grpSpPr>
              <a:xfrm>
                <a:off x="6450497" y="2078933"/>
                <a:ext cx="646043" cy="679175"/>
                <a:chOff x="3666711" y="4835387"/>
                <a:chExt cx="646043" cy="679175"/>
              </a:xfrm>
            </p:grpSpPr>
            <p:sp>
              <p:nvSpPr>
                <p:cNvPr id="216" name="Oval 215">
                  <a:extLst>
                    <a:ext uri="{FF2B5EF4-FFF2-40B4-BE49-F238E27FC236}">
                      <a16:creationId xmlns:a16="http://schemas.microsoft.com/office/drawing/2014/main" id="{3BEE801B-13C2-4528-8472-1C224D29B345}"/>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17" name="Oval 216">
                  <a:extLst>
                    <a:ext uri="{FF2B5EF4-FFF2-40B4-BE49-F238E27FC236}">
                      <a16:creationId xmlns:a16="http://schemas.microsoft.com/office/drawing/2014/main" id="{AC42A70F-DF61-4D3F-B7DC-B0567891B2EA}"/>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18" name="Oval 217">
                  <a:extLst>
                    <a:ext uri="{FF2B5EF4-FFF2-40B4-BE49-F238E27FC236}">
                      <a16:creationId xmlns:a16="http://schemas.microsoft.com/office/drawing/2014/main" id="{2431EAEA-B50A-4E72-9BA2-A669261C2399}"/>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sp>
          <p:nvSpPr>
            <p:cNvPr id="208" name="Arrow: Right 207">
              <a:extLst>
                <a:ext uri="{FF2B5EF4-FFF2-40B4-BE49-F238E27FC236}">
                  <a16:creationId xmlns:a16="http://schemas.microsoft.com/office/drawing/2014/main" id="{3C62B85A-5A7E-4875-ADEF-1D247139C3D0}"/>
                </a:ext>
              </a:extLst>
            </p:cNvPr>
            <p:cNvSpPr/>
            <p:nvPr/>
          </p:nvSpPr>
          <p:spPr>
            <a:xfrm flipH="1">
              <a:off x="4858734" y="3845027"/>
              <a:ext cx="876285" cy="215324"/>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31" name="Group 230">
            <a:extLst>
              <a:ext uri="{FF2B5EF4-FFF2-40B4-BE49-F238E27FC236}">
                <a16:creationId xmlns:a16="http://schemas.microsoft.com/office/drawing/2014/main" id="{3145F1F6-74DF-4A69-B0C7-3A33E77173CB}"/>
              </a:ext>
            </a:extLst>
          </p:cNvPr>
          <p:cNvGrpSpPr/>
          <p:nvPr/>
        </p:nvGrpSpPr>
        <p:grpSpPr>
          <a:xfrm>
            <a:off x="7714039" y="3137886"/>
            <a:ext cx="1016646" cy="1570543"/>
            <a:chOff x="7379519" y="3127628"/>
            <a:chExt cx="1016646" cy="1570543"/>
          </a:xfrm>
        </p:grpSpPr>
        <p:sp>
          <p:nvSpPr>
            <p:cNvPr id="232" name="Rectangle 231">
              <a:extLst>
                <a:ext uri="{FF2B5EF4-FFF2-40B4-BE49-F238E27FC236}">
                  <a16:creationId xmlns:a16="http://schemas.microsoft.com/office/drawing/2014/main" id="{93B21A74-27CB-439B-B437-0372F0E95DDF}"/>
                </a:ext>
              </a:extLst>
            </p:cNvPr>
            <p:cNvSpPr/>
            <p:nvPr/>
          </p:nvSpPr>
          <p:spPr>
            <a:xfrm>
              <a:off x="7379519" y="4282673"/>
              <a:ext cx="1016646" cy="415498"/>
            </a:xfrm>
            <a:prstGeom prst="rect">
              <a:avLst/>
            </a:prstGeom>
          </p:spPr>
          <p:txBody>
            <a:bodyPr wrap="square">
              <a:spAutoFit/>
            </a:bodyPr>
            <a:lstStyle/>
            <a:p>
              <a:pPr algn="ctr" defTabSz="914400"/>
              <a:r>
                <a:rPr lang="en-US" sz="1050" b="1">
                  <a:solidFill>
                    <a:prstClr val="black"/>
                  </a:solidFill>
                  <a:latin typeface="Calibri" panose="020F0502020204030204"/>
                </a:rPr>
                <a:t>Child Scout Rover</a:t>
              </a:r>
            </a:p>
          </p:txBody>
        </p:sp>
        <p:grpSp>
          <p:nvGrpSpPr>
            <p:cNvPr id="233" name="Group 232">
              <a:extLst>
                <a:ext uri="{FF2B5EF4-FFF2-40B4-BE49-F238E27FC236}">
                  <a16:creationId xmlns:a16="http://schemas.microsoft.com/office/drawing/2014/main" id="{92776AD6-D4A0-45C3-AFA9-5DA5F5199C14}"/>
                </a:ext>
              </a:extLst>
            </p:cNvPr>
            <p:cNvGrpSpPr/>
            <p:nvPr/>
          </p:nvGrpSpPr>
          <p:grpSpPr>
            <a:xfrm>
              <a:off x="7485592" y="3858571"/>
              <a:ext cx="680503" cy="319016"/>
              <a:chOff x="3824909" y="1507651"/>
              <a:chExt cx="3331267" cy="1250457"/>
            </a:xfrm>
          </p:grpSpPr>
          <p:grpSp>
            <p:nvGrpSpPr>
              <p:cNvPr id="236" name="Group 235">
                <a:extLst>
                  <a:ext uri="{FF2B5EF4-FFF2-40B4-BE49-F238E27FC236}">
                    <a16:creationId xmlns:a16="http://schemas.microsoft.com/office/drawing/2014/main" id="{D8789A30-ABBC-4444-8F39-918BF169ABB9}"/>
                  </a:ext>
                </a:extLst>
              </p:cNvPr>
              <p:cNvGrpSpPr/>
              <p:nvPr/>
            </p:nvGrpSpPr>
            <p:grpSpPr>
              <a:xfrm>
                <a:off x="3824909" y="1664802"/>
                <a:ext cx="646043" cy="679175"/>
                <a:chOff x="4575520" y="5430082"/>
                <a:chExt cx="646043" cy="679175"/>
              </a:xfrm>
            </p:grpSpPr>
            <p:sp>
              <p:nvSpPr>
                <p:cNvPr id="256" name="Oval 255">
                  <a:extLst>
                    <a:ext uri="{FF2B5EF4-FFF2-40B4-BE49-F238E27FC236}">
                      <a16:creationId xmlns:a16="http://schemas.microsoft.com/office/drawing/2014/main" id="{C13F5021-57C9-46B7-949C-94AE45DAFFCE}"/>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7" name="Oval 256">
                  <a:extLst>
                    <a:ext uri="{FF2B5EF4-FFF2-40B4-BE49-F238E27FC236}">
                      <a16:creationId xmlns:a16="http://schemas.microsoft.com/office/drawing/2014/main" id="{37B6AF32-2A6A-468D-9CD6-BE96C2AEF938}"/>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37" name="Group 236">
                <a:extLst>
                  <a:ext uri="{FF2B5EF4-FFF2-40B4-BE49-F238E27FC236}">
                    <a16:creationId xmlns:a16="http://schemas.microsoft.com/office/drawing/2014/main" id="{00165B31-AFCA-43BF-A9C1-B0C3716219A0}"/>
                  </a:ext>
                </a:extLst>
              </p:cNvPr>
              <p:cNvGrpSpPr/>
              <p:nvPr/>
            </p:nvGrpSpPr>
            <p:grpSpPr>
              <a:xfrm>
                <a:off x="4809505" y="1664802"/>
                <a:ext cx="646043" cy="679175"/>
                <a:chOff x="4575520" y="5430082"/>
                <a:chExt cx="646043" cy="679175"/>
              </a:xfrm>
            </p:grpSpPr>
            <p:sp>
              <p:nvSpPr>
                <p:cNvPr id="254" name="Oval 253">
                  <a:extLst>
                    <a:ext uri="{FF2B5EF4-FFF2-40B4-BE49-F238E27FC236}">
                      <a16:creationId xmlns:a16="http://schemas.microsoft.com/office/drawing/2014/main" id="{5CB1C738-BF8D-4A06-A2C5-363A540CE1A9}"/>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5" name="Oval 254">
                  <a:extLst>
                    <a:ext uri="{FF2B5EF4-FFF2-40B4-BE49-F238E27FC236}">
                      <a16:creationId xmlns:a16="http://schemas.microsoft.com/office/drawing/2014/main" id="{80983A06-5DBF-4E56-8DB4-463895BE51DA}"/>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38" name="Group 237">
                <a:extLst>
                  <a:ext uri="{FF2B5EF4-FFF2-40B4-BE49-F238E27FC236}">
                    <a16:creationId xmlns:a16="http://schemas.microsoft.com/office/drawing/2014/main" id="{B7306B37-12A1-4B52-BF71-38EF5E121FD2}"/>
                  </a:ext>
                </a:extLst>
              </p:cNvPr>
              <p:cNvGrpSpPr/>
              <p:nvPr/>
            </p:nvGrpSpPr>
            <p:grpSpPr>
              <a:xfrm>
                <a:off x="5794102" y="1654860"/>
                <a:ext cx="646043" cy="679175"/>
                <a:chOff x="4575520" y="5430082"/>
                <a:chExt cx="646043" cy="679175"/>
              </a:xfrm>
            </p:grpSpPr>
            <p:sp>
              <p:nvSpPr>
                <p:cNvPr id="252" name="Oval 251">
                  <a:extLst>
                    <a:ext uri="{FF2B5EF4-FFF2-40B4-BE49-F238E27FC236}">
                      <a16:creationId xmlns:a16="http://schemas.microsoft.com/office/drawing/2014/main" id="{B2ED9B5A-533A-4B67-B0E6-11399D213040}"/>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3" name="Oval 252">
                  <a:extLst>
                    <a:ext uri="{FF2B5EF4-FFF2-40B4-BE49-F238E27FC236}">
                      <a16:creationId xmlns:a16="http://schemas.microsoft.com/office/drawing/2014/main" id="{6C40AE61-8E8F-42BF-AE6F-537974FDF1B1}"/>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239" name="Cube 238">
                <a:extLst>
                  <a:ext uri="{FF2B5EF4-FFF2-40B4-BE49-F238E27FC236}">
                    <a16:creationId xmlns:a16="http://schemas.microsoft.com/office/drawing/2014/main" id="{098031CD-49A7-4159-A4BD-D6D71C56E033}"/>
                  </a:ext>
                </a:extLst>
              </p:cNvPr>
              <p:cNvSpPr/>
              <p:nvPr/>
            </p:nvSpPr>
            <p:spPr>
              <a:xfrm rot="16200000">
                <a:off x="5118763" y="213797"/>
                <a:ext cx="743559" cy="3331267"/>
              </a:xfrm>
              <a:prstGeom prst="cub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240" name="Group 239">
                <a:extLst>
                  <a:ext uri="{FF2B5EF4-FFF2-40B4-BE49-F238E27FC236}">
                    <a16:creationId xmlns:a16="http://schemas.microsoft.com/office/drawing/2014/main" id="{F648949A-948B-4645-A3C4-789D2FD46C0E}"/>
                  </a:ext>
                </a:extLst>
              </p:cNvPr>
              <p:cNvGrpSpPr/>
              <p:nvPr/>
            </p:nvGrpSpPr>
            <p:grpSpPr>
              <a:xfrm>
                <a:off x="4322693" y="2007703"/>
                <a:ext cx="646043" cy="679175"/>
                <a:chOff x="3666711" y="4835387"/>
                <a:chExt cx="646043" cy="679175"/>
              </a:xfrm>
            </p:grpSpPr>
            <p:sp>
              <p:nvSpPr>
                <p:cNvPr id="249" name="Oval 248">
                  <a:extLst>
                    <a:ext uri="{FF2B5EF4-FFF2-40B4-BE49-F238E27FC236}">
                      <a16:creationId xmlns:a16="http://schemas.microsoft.com/office/drawing/2014/main" id="{5A58A9F1-F010-4276-A693-CDE4E759B3DA}"/>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0" name="Oval 249">
                  <a:extLst>
                    <a:ext uri="{FF2B5EF4-FFF2-40B4-BE49-F238E27FC236}">
                      <a16:creationId xmlns:a16="http://schemas.microsoft.com/office/drawing/2014/main" id="{980E14B4-77A1-4491-829C-DB07D42E4A04}"/>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1" name="Oval 250">
                  <a:extLst>
                    <a:ext uri="{FF2B5EF4-FFF2-40B4-BE49-F238E27FC236}">
                      <a16:creationId xmlns:a16="http://schemas.microsoft.com/office/drawing/2014/main" id="{3863D5EC-A1B2-4595-ACAC-5F55E635EFA5}"/>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41" name="Group 240">
                <a:extLst>
                  <a:ext uri="{FF2B5EF4-FFF2-40B4-BE49-F238E27FC236}">
                    <a16:creationId xmlns:a16="http://schemas.microsoft.com/office/drawing/2014/main" id="{DF955BBA-088A-4B30-9914-539E90C139CD}"/>
                  </a:ext>
                </a:extLst>
              </p:cNvPr>
              <p:cNvGrpSpPr/>
              <p:nvPr/>
            </p:nvGrpSpPr>
            <p:grpSpPr>
              <a:xfrm>
                <a:off x="5356778" y="2054084"/>
                <a:ext cx="646043" cy="679175"/>
                <a:chOff x="3666711" y="4835387"/>
                <a:chExt cx="646043" cy="679175"/>
              </a:xfrm>
            </p:grpSpPr>
            <p:sp>
              <p:nvSpPr>
                <p:cNvPr id="246" name="Oval 245">
                  <a:extLst>
                    <a:ext uri="{FF2B5EF4-FFF2-40B4-BE49-F238E27FC236}">
                      <a16:creationId xmlns:a16="http://schemas.microsoft.com/office/drawing/2014/main" id="{7CBEBFE6-DC7F-4D64-9CEF-CE17604564B3}"/>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7" name="Oval 246">
                  <a:extLst>
                    <a:ext uri="{FF2B5EF4-FFF2-40B4-BE49-F238E27FC236}">
                      <a16:creationId xmlns:a16="http://schemas.microsoft.com/office/drawing/2014/main" id="{3EEA1F30-2C42-4318-85D4-A32C6409000B}"/>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8" name="Oval 247">
                  <a:extLst>
                    <a:ext uri="{FF2B5EF4-FFF2-40B4-BE49-F238E27FC236}">
                      <a16:creationId xmlns:a16="http://schemas.microsoft.com/office/drawing/2014/main" id="{88002C92-BED0-4CBD-B8C5-BBA8AA3ED47A}"/>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42" name="Group 241">
                <a:extLst>
                  <a:ext uri="{FF2B5EF4-FFF2-40B4-BE49-F238E27FC236}">
                    <a16:creationId xmlns:a16="http://schemas.microsoft.com/office/drawing/2014/main" id="{DF8C0F5F-E9CF-4FF2-B317-479624B17FA8}"/>
                  </a:ext>
                </a:extLst>
              </p:cNvPr>
              <p:cNvGrpSpPr/>
              <p:nvPr/>
            </p:nvGrpSpPr>
            <p:grpSpPr>
              <a:xfrm>
                <a:off x="6450497" y="2078933"/>
                <a:ext cx="646043" cy="679175"/>
                <a:chOff x="3666711" y="4835387"/>
                <a:chExt cx="646043" cy="679175"/>
              </a:xfrm>
            </p:grpSpPr>
            <p:sp>
              <p:nvSpPr>
                <p:cNvPr id="243" name="Oval 242">
                  <a:extLst>
                    <a:ext uri="{FF2B5EF4-FFF2-40B4-BE49-F238E27FC236}">
                      <a16:creationId xmlns:a16="http://schemas.microsoft.com/office/drawing/2014/main" id="{5D98ADB3-F76E-45EE-889D-71CD7A0DF3BE}"/>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4" name="Oval 243">
                  <a:extLst>
                    <a:ext uri="{FF2B5EF4-FFF2-40B4-BE49-F238E27FC236}">
                      <a16:creationId xmlns:a16="http://schemas.microsoft.com/office/drawing/2014/main" id="{01DEDBAC-2B0A-45C7-8FC8-B3367C54E3A9}"/>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5" name="Oval 244">
                  <a:extLst>
                    <a:ext uri="{FF2B5EF4-FFF2-40B4-BE49-F238E27FC236}">
                      <a16:creationId xmlns:a16="http://schemas.microsoft.com/office/drawing/2014/main" id="{4A8DA7E2-3DC6-4B3F-BDBC-6DE3D6913AAB}"/>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pic>
          <p:nvPicPr>
            <p:cNvPr id="234" name="Graphic 233" descr="Wi-Fi">
              <a:extLst>
                <a:ext uri="{FF2B5EF4-FFF2-40B4-BE49-F238E27FC236}">
                  <a16:creationId xmlns:a16="http://schemas.microsoft.com/office/drawing/2014/main" id="{80E56457-ABFD-4AA4-823B-1DC61F88A5F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449" y="3140460"/>
              <a:ext cx="645879" cy="650006"/>
            </a:xfrm>
            <a:prstGeom prst="rect">
              <a:avLst/>
            </a:prstGeom>
          </p:spPr>
        </p:pic>
        <p:sp>
          <p:nvSpPr>
            <p:cNvPr id="235" name="Multiplication Sign 234">
              <a:extLst>
                <a:ext uri="{FF2B5EF4-FFF2-40B4-BE49-F238E27FC236}">
                  <a16:creationId xmlns:a16="http://schemas.microsoft.com/office/drawing/2014/main" id="{BC877A10-AD21-4970-ACD0-1BDFB880BD86}"/>
                </a:ext>
              </a:extLst>
            </p:cNvPr>
            <p:cNvSpPr/>
            <p:nvPr/>
          </p:nvSpPr>
          <p:spPr>
            <a:xfrm>
              <a:off x="7620622" y="3127628"/>
              <a:ext cx="623704" cy="681344"/>
            </a:xfrm>
            <a:prstGeom prst="mathMultiply">
              <a:avLst>
                <a:gd name="adj1" fmla="val 11139"/>
              </a:avLst>
            </a:prstGeom>
            <a:solidFill>
              <a:srgbClr val="FF0000"/>
            </a:solidFill>
            <a:ln w="12700" cap="flat" cmpd="sng" algn="ctr">
              <a:solidFill>
                <a:srgbClr val="FF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58" name="Group 257">
            <a:extLst>
              <a:ext uri="{FF2B5EF4-FFF2-40B4-BE49-F238E27FC236}">
                <a16:creationId xmlns:a16="http://schemas.microsoft.com/office/drawing/2014/main" id="{A9E0E07D-E8D9-41EF-BAA4-8319DF8D9EAA}"/>
              </a:ext>
            </a:extLst>
          </p:cNvPr>
          <p:cNvGrpSpPr/>
          <p:nvPr/>
        </p:nvGrpSpPr>
        <p:grpSpPr>
          <a:xfrm>
            <a:off x="1934318" y="3165327"/>
            <a:ext cx="1982059" cy="1106635"/>
            <a:chOff x="2573553" y="3164040"/>
            <a:chExt cx="1982059" cy="1106635"/>
          </a:xfrm>
        </p:grpSpPr>
        <p:sp>
          <p:nvSpPr>
            <p:cNvPr id="259" name="Star: 4 Points 258">
              <a:extLst>
                <a:ext uri="{FF2B5EF4-FFF2-40B4-BE49-F238E27FC236}">
                  <a16:creationId xmlns:a16="http://schemas.microsoft.com/office/drawing/2014/main" id="{2C16259F-ED55-4DC2-BC1B-4BAF5276D7B2}"/>
                </a:ext>
              </a:extLst>
            </p:cNvPr>
            <p:cNvSpPr/>
            <p:nvPr/>
          </p:nvSpPr>
          <p:spPr>
            <a:xfrm>
              <a:off x="2961656" y="3784403"/>
              <a:ext cx="366754" cy="366754"/>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srgbClr val="0070C0"/>
                </a:solidFill>
                <a:latin typeface="Calibri" panose="020F0502020204030204"/>
              </a:endParaRPr>
            </a:p>
          </p:txBody>
        </p:sp>
        <p:sp>
          <p:nvSpPr>
            <p:cNvPr id="260" name="Rectangle 259">
              <a:extLst>
                <a:ext uri="{FF2B5EF4-FFF2-40B4-BE49-F238E27FC236}">
                  <a16:creationId xmlns:a16="http://schemas.microsoft.com/office/drawing/2014/main" id="{BF30B9CF-52E2-4873-BA67-9B34E7D9F91D}"/>
                </a:ext>
              </a:extLst>
            </p:cNvPr>
            <p:cNvSpPr/>
            <p:nvPr/>
          </p:nvSpPr>
          <p:spPr>
            <a:xfrm>
              <a:off x="2573553" y="3248679"/>
              <a:ext cx="1016646" cy="415498"/>
            </a:xfrm>
            <a:prstGeom prst="rect">
              <a:avLst/>
            </a:prstGeom>
          </p:spPr>
          <p:txBody>
            <a:bodyPr wrap="square">
              <a:spAutoFit/>
            </a:bodyPr>
            <a:lstStyle/>
            <a:p>
              <a:pPr algn="ctr" defTabSz="914400"/>
              <a:r>
                <a:rPr lang="en-US" sz="1050" b="1">
                  <a:solidFill>
                    <a:prstClr val="black"/>
                  </a:solidFill>
                  <a:latin typeface="Calibri" panose="020F0502020204030204"/>
                </a:rPr>
                <a:t>Last recorded </a:t>
              </a:r>
              <a:r>
                <a:rPr lang="en-US" sz="1050" b="1" err="1">
                  <a:solidFill>
                    <a:prstClr val="black"/>
                  </a:solidFill>
                  <a:latin typeface="Calibri" panose="020F0502020204030204"/>
                </a:rPr>
                <a:t>Pathpoint</a:t>
              </a:r>
              <a:endParaRPr lang="en-US" sz="1050" b="1">
                <a:solidFill>
                  <a:prstClr val="black"/>
                </a:solidFill>
                <a:latin typeface="Calibri" panose="020F0502020204030204"/>
              </a:endParaRPr>
            </a:p>
          </p:txBody>
        </p:sp>
        <p:sp>
          <p:nvSpPr>
            <p:cNvPr id="261" name="Star: 5 Points 260">
              <a:extLst>
                <a:ext uri="{FF2B5EF4-FFF2-40B4-BE49-F238E27FC236}">
                  <a16:creationId xmlns:a16="http://schemas.microsoft.com/office/drawing/2014/main" id="{93D3330F-58F6-4E51-9EF7-41F14D26A2F0}"/>
                </a:ext>
              </a:extLst>
            </p:cNvPr>
            <p:cNvSpPr/>
            <p:nvPr/>
          </p:nvSpPr>
          <p:spPr>
            <a:xfrm>
              <a:off x="3820792" y="3842836"/>
              <a:ext cx="327801" cy="303708"/>
            </a:xfrm>
            <a:prstGeom prst="star5">
              <a:avLst/>
            </a:prstGeom>
            <a:solidFill>
              <a:srgbClr val="FFC000"/>
            </a:solidFill>
            <a:ln w="28575"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62" name="Rectangle 261">
              <a:extLst>
                <a:ext uri="{FF2B5EF4-FFF2-40B4-BE49-F238E27FC236}">
                  <a16:creationId xmlns:a16="http://schemas.microsoft.com/office/drawing/2014/main" id="{F9E07F93-10A8-415D-9DBF-8C012D33171C}"/>
                </a:ext>
              </a:extLst>
            </p:cNvPr>
            <p:cNvSpPr/>
            <p:nvPr/>
          </p:nvSpPr>
          <p:spPr>
            <a:xfrm>
              <a:off x="3689684" y="3210103"/>
              <a:ext cx="865928" cy="577081"/>
            </a:xfrm>
            <a:prstGeom prst="rect">
              <a:avLst/>
            </a:prstGeom>
          </p:spPr>
          <p:txBody>
            <a:bodyPr wrap="square">
              <a:spAutoFit/>
            </a:bodyPr>
            <a:lstStyle/>
            <a:p>
              <a:pPr algn="ctr" defTabSz="914400"/>
              <a:r>
                <a:rPr lang="en-US" sz="1050" b="1">
                  <a:solidFill>
                    <a:prstClr val="black"/>
                  </a:solidFill>
                  <a:latin typeface="Calibri" panose="020F0502020204030204"/>
                </a:rPr>
                <a:t>Temporary location of Interest</a:t>
              </a:r>
            </a:p>
          </p:txBody>
        </p:sp>
        <p:sp>
          <p:nvSpPr>
            <p:cNvPr id="263" name="Rectangle 262">
              <a:extLst>
                <a:ext uri="{FF2B5EF4-FFF2-40B4-BE49-F238E27FC236}">
                  <a16:creationId xmlns:a16="http://schemas.microsoft.com/office/drawing/2014/main" id="{ED3CA011-DB14-4D28-A631-E9B439F648F8}"/>
                </a:ext>
              </a:extLst>
            </p:cNvPr>
            <p:cNvSpPr/>
            <p:nvPr/>
          </p:nvSpPr>
          <p:spPr>
            <a:xfrm>
              <a:off x="3397773" y="3685900"/>
              <a:ext cx="366487" cy="584775"/>
            </a:xfrm>
            <a:prstGeom prst="rect">
              <a:avLst/>
            </a:prstGeom>
          </p:spPr>
          <p:txBody>
            <a:bodyPr wrap="square">
              <a:spAutoFit/>
            </a:bodyPr>
            <a:lstStyle/>
            <a:p>
              <a:pPr algn="ctr" defTabSz="914400"/>
              <a:r>
                <a:rPr lang="en-US" sz="3200" b="1">
                  <a:solidFill>
                    <a:prstClr val="black"/>
                  </a:solidFill>
                  <a:latin typeface="Calibri" panose="020F0502020204030204"/>
                </a:rPr>
                <a:t>=</a:t>
              </a:r>
            </a:p>
          </p:txBody>
        </p:sp>
        <p:sp>
          <p:nvSpPr>
            <p:cNvPr id="264" name="Rectangle 263">
              <a:extLst>
                <a:ext uri="{FF2B5EF4-FFF2-40B4-BE49-F238E27FC236}">
                  <a16:creationId xmlns:a16="http://schemas.microsoft.com/office/drawing/2014/main" id="{10C5C6C6-ADB3-4CE2-B5BF-0BBFB86E102E}"/>
                </a:ext>
              </a:extLst>
            </p:cNvPr>
            <p:cNvSpPr/>
            <p:nvPr/>
          </p:nvSpPr>
          <p:spPr>
            <a:xfrm>
              <a:off x="3389259" y="3164040"/>
              <a:ext cx="409044" cy="584775"/>
            </a:xfrm>
            <a:prstGeom prst="rect">
              <a:avLst/>
            </a:prstGeom>
          </p:spPr>
          <p:txBody>
            <a:bodyPr wrap="square">
              <a:spAutoFit/>
            </a:bodyPr>
            <a:lstStyle/>
            <a:p>
              <a:pPr algn="ctr" defTabSz="914400"/>
              <a:r>
                <a:rPr lang="en-US" sz="3200" b="1">
                  <a:solidFill>
                    <a:prstClr val="black"/>
                  </a:solidFill>
                  <a:latin typeface="Calibri" panose="020F0502020204030204"/>
                </a:rPr>
                <a:t>=</a:t>
              </a:r>
            </a:p>
          </p:txBody>
        </p:sp>
      </p:grpSp>
      <p:grpSp>
        <p:nvGrpSpPr>
          <p:cNvPr id="265" name="Group 264">
            <a:extLst>
              <a:ext uri="{FF2B5EF4-FFF2-40B4-BE49-F238E27FC236}">
                <a16:creationId xmlns:a16="http://schemas.microsoft.com/office/drawing/2014/main" id="{24D2C071-A40A-48F2-B17D-D73A3B15040A}"/>
              </a:ext>
            </a:extLst>
          </p:cNvPr>
          <p:cNvGrpSpPr/>
          <p:nvPr/>
        </p:nvGrpSpPr>
        <p:grpSpPr>
          <a:xfrm>
            <a:off x="3977098" y="2781402"/>
            <a:ext cx="1052063" cy="1391628"/>
            <a:chOff x="4449347" y="2770215"/>
            <a:chExt cx="1052063" cy="1391628"/>
          </a:xfrm>
        </p:grpSpPr>
        <p:grpSp>
          <p:nvGrpSpPr>
            <p:cNvPr id="266" name="Group 265">
              <a:extLst>
                <a:ext uri="{FF2B5EF4-FFF2-40B4-BE49-F238E27FC236}">
                  <a16:creationId xmlns:a16="http://schemas.microsoft.com/office/drawing/2014/main" id="{37F6BB31-D92D-4A6D-8161-C180E45B801D}"/>
                </a:ext>
              </a:extLst>
            </p:cNvPr>
            <p:cNvGrpSpPr/>
            <p:nvPr/>
          </p:nvGrpSpPr>
          <p:grpSpPr>
            <a:xfrm flipH="1">
              <a:off x="4449347" y="3842827"/>
              <a:ext cx="703578" cy="319016"/>
              <a:chOff x="3824909" y="1507651"/>
              <a:chExt cx="3331267" cy="1250457"/>
            </a:xfrm>
          </p:grpSpPr>
          <p:grpSp>
            <p:nvGrpSpPr>
              <p:cNvPr id="269" name="Group 268">
                <a:extLst>
                  <a:ext uri="{FF2B5EF4-FFF2-40B4-BE49-F238E27FC236}">
                    <a16:creationId xmlns:a16="http://schemas.microsoft.com/office/drawing/2014/main" id="{83299E15-4A92-4327-B8B4-2920C7E5ABDB}"/>
                  </a:ext>
                </a:extLst>
              </p:cNvPr>
              <p:cNvGrpSpPr/>
              <p:nvPr/>
            </p:nvGrpSpPr>
            <p:grpSpPr>
              <a:xfrm>
                <a:off x="3824909" y="1664802"/>
                <a:ext cx="646043" cy="679175"/>
                <a:chOff x="4575520" y="5430082"/>
                <a:chExt cx="646043" cy="679175"/>
              </a:xfrm>
            </p:grpSpPr>
            <p:sp>
              <p:nvSpPr>
                <p:cNvPr id="289" name="Oval 288">
                  <a:extLst>
                    <a:ext uri="{FF2B5EF4-FFF2-40B4-BE49-F238E27FC236}">
                      <a16:creationId xmlns:a16="http://schemas.microsoft.com/office/drawing/2014/main" id="{5C3811E6-4BD3-4914-970A-B22D4701CB02}"/>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90" name="Oval 289">
                  <a:extLst>
                    <a:ext uri="{FF2B5EF4-FFF2-40B4-BE49-F238E27FC236}">
                      <a16:creationId xmlns:a16="http://schemas.microsoft.com/office/drawing/2014/main" id="{9FAEFC31-2700-481F-8B90-ED19CC116195}"/>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70" name="Group 269">
                <a:extLst>
                  <a:ext uri="{FF2B5EF4-FFF2-40B4-BE49-F238E27FC236}">
                    <a16:creationId xmlns:a16="http://schemas.microsoft.com/office/drawing/2014/main" id="{0B2473D4-F5CB-4A3F-9872-1028A60AFEEE}"/>
                  </a:ext>
                </a:extLst>
              </p:cNvPr>
              <p:cNvGrpSpPr/>
              <p:nvPr/>
            </p:nvGrpSpPr>
            <p:grpSpPr>
              <a:xfrm>
                <a:off x="4809505" y="1664802"/>
                <a:ext cx="646043" cy="679175"/>
                <a:chOff x="4575520" y="5430082"/>
                <a:chExt cx="646043" cy="679175"/>
              </a:xfrm>
            </p:grpSpPr>
            <p:sp>
              <p:nvSpPr>
                <p:cNvPr id="287" name="Oval 286">
                  <a:extLst>
                    <a:ext uri="{FF2B5EF4-FFF2-40B4-BE49-F238E27FC236}">
                      <a16:creationId xmlns:a16="http://schemas.microsoft.com/office/drawing/2014/main" id="{48A860B3-0589-43A8-B95A-E630F8C51068}"/>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88" name="Oval 287">
                  <a:extLst>
                    <a:ext uri="{FF2B5EF4-FFF2-40B4-BE49-F238E27FC236}">
                      <a16:creationId xmlns:a16="http://schemas.microsoft.com/office/drawing/2014/main" id="{15E1EB24-4062-467D-8F05-B64F5BBBC9FD}"/>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71" name="Group 270">
                <a:extLst>
                  <a:ext uri="{FF2B5EF4-FFF2-40B4-BE49-F238E27FC236}">
                    <a16:creationId xmlns:a16="http://schemas.microsoft.com/office/drawing/2014/main" id="{9503F1B5-963B-45DD-AA22-156E29894E90}"/>
                  </a:ext>
                </a:extLst>
              </p:cNvPr>
              <p:cNvGrpSpPr/>
              <p:nvPr/>
            </p:nvGrpSpPr>
            <p:grpSpPr>
              <a:xfrm>
                <a:off x="5794102" y="1654860"/>
                <a:ext cx="646043" cy="679175"/>
                <a:chOff x="4575520" y="5430082"/>
                <a:chExt cx="646043" cy="679175"/>
              </a:xfrm>
            </p:grpSpPr>
            <p:sp>
              <p:nvSpPr>
                <p:cNvPr id="285" name="Oval 284">
                  <a:extLst>
                    <a:ext uri="{FF2B5EF4-FFF2-40B4-BE49-F238E27FC236}">
                      <a16:creationId xmlns:a16="http://schemas.microsoft.com/office/drawing/2014/main" id="{8399694F-DDB8-4744-AF1E-84FC43451F99}"/>
                    </a:ext>
                  </a:extLst>
                </p:cNvPr>
                <p:cNvSpPr/>
                <p:nvPr/>
              </p:nvSpPr>
              <p:spPr>
                <a:xfrm>
                  <a:off x="4575520" y="5430082"/>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86" name="Oval 285">
                  <a:extLst>
                    <a:ext uri="{FF2B5EF4-FFF2-40B4-BE49-F238E27FC236}">
                      <a16:creationId xmlns:a16="http://schemas.microsoft.com/office/drawing/2014/main" id="{A4148BE6-D83A-4F40-A1ED-6DA99907E96A}"/>
                    </a:ext>
                  </a:extLst>
                </p:cNvPr>
                <p:cNvSpPr/>
                <p:nvPr/>
              </p:nvSpPr>
              <p:spPr>
                <a:xfrm>
                  <a:off x="4635154" y="5522848"/>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272" name="Cube 271">
                <a:extLst>
                  <a:ext uri="{FF2B5EF4-FFF2-40B4-BE49-F238E27FC236}">
                    <a16:creationId xmlns:a16="http://schemas.microsoft.com/office/drawing/2014/main" id="{4B3ED1B6-8EEB-4E69-8D61-168B0FB5A17E}"/>
                  </a:ext>
                </a:extLst>
              </p:cNvPr>
              <p:cNvSpPr/>
              <p:nvPr/>
            </p:nvSpPr>
            <p:spPr>
              <a:xfrm rot="16200000">
                <a:off x="5118763" y="213797"/>
                <a:ext cx="743559" cy="3331267"/>
              </a:xfrm>
              <a:prstGeom prst="cube">
                <a:avLst/>
              </a:prstGeom>
              <a:solidFill>
                <a:srgbClr val="4472C4">
                  <a:lumMod val="20000"/>
                  <a:lumOff val="8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273" name="Group 272">
                <a:extLst>
                  <a:ext uri="{FF2B5EF4-FFF2-40B4-BE49-F238E27FC236}">
                    <a16:creationId xmlns:a16="http://schemas.microsoft.com/office/drawing/2014/main" id="{F9CBB772-9BC6-4EBA-B805-E56B509C71B3}"/>
                  </a:ext>
                </a:extLst>
              </p:cNvPr>
              <p:cNvGrpSpPr/>
              <p:nvPr/>
            </p:nvGrpSpPr>
            <p:grpSpPr>
              <a:xfrm>
                <a:off x="4322693" y="2007703"/>
                <a:ext cx="646043" cy="679175"/>
                <a:chOff x="3666711" y="4835387"/>
                <a:chExt cx="646043" cy="679175"/>
              </a:xfrm>
            </p:grpSpPr>
            <p:sp>
              <p:nvSpPr>
                <p:cNvPr id="282" name="Oval 281">
                  <a:extLst>
                    <a:ext uri="{FF2B5EF4-FFF2-40B4-BE49-F238E27FC236}">
                      <a16:creationId xmlns:a16="http://schemas.microsoft.com/office/drawing/2014/main" id="{E7EA8E29-0B63-41A3-9A19-07F822AC095B}"/>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83" name="Oval 282">
                  <a:extLst>
                    <a:ext uri="{FF2B5EF4-FFF2-40B4-BE49-F238E27FC236}">
                      <a16:creationId xmlns:a16="http://schemas.microsoft.com/office/drawing/2014/main" id="{6413249C-00BC-420A-9A09-53CE2B23D60C}"/>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84" name="Oval 283">
                  <a:extLst>
                    <a:ext uri="{FF2B5EF4-FFF2-40B4-BE49-F238E27FC236}">
                      <a16:creationId xmlns:a16="http://schemas.microsoft.com/office/drawing/2014/main" id="{1B324F26-5D51-44CF-9128-359D433DD1F6}"/>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74" name="Group 273">
                <a:extLst>
                  <a:ext uri="{FF2B5EF4-FFF2-40B4-BE49-F238E27FC236}">
                    <a16:creationId xmlns:a16="http://schemas.microsoft.com/office/drawing/2014/main" id="{24DBD9C0-5784-4CA6-AA2F-B66158151A3B}"/>
                  </a:ext>
                </a:extLst>
              </p:cNvPr>
              <p:cNvGrpSpPr/>
              <p:nvPr/>
            </p:nvGrpSpPr>
            <p:grpSpPr>
              <a:xfrm>
                <a:off x="5356778" y="2054084"/>
                <a:ext cx="646043" cy="679175"/>
                <a:chOff x="3666711" y="4835387"/>
                <a:chExt cx="646043" cy="679175"/>
              </a:xfrm>
            </p:grpSpPr>
            <p:sp>
              <p:nvSpPr>
                <p:cNvPr id="279" name="Oval 278">
                  <a:extLst>
                    <a:ext uri="{FF2B5EF4-FFF2-40B4-BE49-F238E27FC236}">
                      <a16:creationId xmlns:a16="http://schemas.microsoft.com/office/drawing/2014/main" id="{3F97CAB1-8974-4E95-BD2B-5EBE257D111B}"/>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80" name="Oval 279">
                  <a:extLst>
                    <a:ext uri="{FF2B5EF4-FFF2-40B4-BE49-F238E27FC236}">
                      <a16:creationId xmlns:a16="http://schemas.microsoft.com/office/drawing/2014/main" id="{3CC70F44-BA83-40F6-BB46-0BED6DCFF3BA}"/>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81" name="Oval 280">
                  <a:extLst>
                    <a:ext uri="{FF2B5EF4-FFF2-40B4-BE49-F238E27FC236}">
                      <a16:creationId xmlns:a16="http://schemas.microsoft.com/office/drawing/2014/main" id="{96F86E92-3EA5-49FE-8EBE-A66B4E356397}"/>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nvGrpSpPr>
              <p:cNvPr id="275" name="Group 274">
                <a:extLst>
                  <a:ext uri="{FF2B5EF4-FFF2-40B4-BE49-F238E27FC236}">
                    <a16:creationId xmlns:a16="http://schemas.microsoft.com/office/drawing/2014/main" id="{6063A636-CF54-4571-AA75-8E445F3AAB04}"/>
                  </a:ext>
                </a:extLst>
              </p:cNvPr>
              <p:cNvGrpSpPr/>
              <p:nvPr/>
            </p:nvGrpSpPr>
            <p:grpSpPr>
              <a:xfrm>
                <a:off x="6450497" y="2078933"/>
                <a:ext cx="646043" cy="679175"/>
                <a:chOff x="3666711" y="4835387"/>
                <a:chExt cx="646043" cy="679175"/>
              </a:xfrm>
            </p:grpSpPr>
            <p:sp>
              <p:nvSpPr>
                <p:cNvPr id="276" name="Oval 275">
                  <a:extLst>
                    <a:ext uri="{FF2B5EF4-FFF2-40B4-BE49-F238E27FC236}">
                      <a16:creationId xmlns:a16="http://schemas.microsoft.com/office/drawing/2014/main" id="{F83C991B-0821-4347-ADF7-DE2BEFAAC4B2}"/>
                    </a:ext>
                  </a:extLst>
                </p:cNvPr>
                <p:cNvSpPr/>
                <p:nvPr/>
              </p:nvSpPr>
              <p:spPr>
                <a:xfrm>
                  <a:off x="3666711" y="4835387"/>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7" name="Oval 276">
                  <a:extLst>
                    <a:ext uri="{FF2B5EF4-FFF2-40B4-BE49-F238E27FC236}">
                      <a16:creationId xmlns:a16="http://schemas.microsoft.com/office/drawing/2014/main" id="{362A933A-58D0-43A0-BF4C-B6B282963561}"/>
                    </a:ext>
                  </a:extLst>
                </p:cNvPr>
                <p:cNvSpPr/>
                <p:nvPr/>
              </p:nvSpPr>
              <p:spPr>
                <a:xfrm>
                  <a:off x="3726345" y="4928153"/>
                  <a:ext cx="586409" cy="586409"/>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8" name="Oval 277">
                  <a:extLst>
                    <a:ext uri="{FF2B5EF4-FFF2-40B4-BE49-F238E27FC236}">
                      <a16:creationId xmlns:a16="http://schemas.microsoft.com/office/drawing/2014/main" id="{7C6213A5-1D01-488D-B148-53FDA8431621}"/>
                    </a:ext>
                  </a:extLst>
                </p:cNvPr>
                <p:cNvSpPr/>
                <p:nvPr/>
              </p:nvSpPr>
              <p:spPr>
                <a:xfrm>
                  <a:off x="3824909" y="5010686"/>
                  <a:ext cx="417651" cy="421341"/>
                </a:xfrm>
                <a:prstGeom prst="ellipse">
                  <a:avLst/>
                </a:prstGeom>
                <a:solidFill>
                  <a:srgbClr val="E7E6E6">
                    <a:lumMod val="75000"/>
                  </a:srgbClr>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pSp>
        <p:pic>
          <p:nvPicPr>
            <p:cNvPr id="267" name="Graphic 266" descr="Wi-Fi">
              <a:extLst>
                <a:ext uri="{FF2B5EF4-FFF2-40B4-BE49-F238E27FC236}">
                  <a16:creationId xmlns:a16="http://schemas.microsoft.com/office/drawing/2014/main" id="{7B55B84C-A608-4E61-AD9C-98C976CBA25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2034" y="3223472"/>
              <a:ext cx="645879" cy="650006"/>
            </a:xfrm>
            <a:prstGeom prst="rect">
              <a:avLst/>
            </a:prstGeom>
          </p:spPr>
        </p:pic>
        <p:pic>
          <p:nvPicPr>
            <p:cNvPr id="268" name="Graphic 267" descr="Checkmark">
              <a:extLst>
                <a:ext uri="{FF2B5EF4-FFF2-40B4-BE49-F238E27FC236}">
                  <a16:creationId xmlns:a16="http://schemas.microsoft.com/office/drawing/2014/main" id="{CEE62737-0B33-400A-9652-D124669DFD3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9250" y="2770215"/>
              <a:ext cx="722160" cy="722160"/>
            </a:xfrm>
            <a:prstGeom prst="rect">
              <a:avLst/>
            </a:prstGeom>
          </p:spPr>
        </p:pic>
      </p:grpSp>
      <p:sp>
        <p:nvSpPr>
          <p:cNvPr id="291" name="TextBox 290">
            <a:extLst>
              <a:ext uri="{FF2B5EF4-FFF2-40B4-BE49-F238E27FC236}">
                <a16:creationId xmlns:a16="http://schemas.microsoft.com/office/drawing/2014/main" id="{C9B43F62-E278-4998-9630-39378900AC17}"/>
              </a:ext>
            </a:extLst>
          </p:cNvPr>
          <p:cNvSpPr txBox="1"/>
          <p:nvPr/>
        </p:nvSpPr>
        <p:spPr>
          <a:xfrm>
            <a:off x="8563242" y="3726075"/>
            <a:ext cx="645879" cy="461665"/>
          </a:xfrm>
          <a:prstGeom prst="rect">
            <a:avLst/>
          </a:prstGeom>
          <a:noFill/>
        </p:spPr>
        <p:txBody>
          <a:bodyPr wrap="square" rtlCol="0">
            <a:spAutoFit/>
          </a:bodyPr>
          <a:lstStyle/>
          <a:p>
            <a:pPr defTabSz="914400"/>
            <a:r>
              <a:rPr lang="en-US" sz="1200">
                <a:solidFill>
                  <a:prstClr val="black"/>
                </a:solidFill>
                <a:latin typeface="Calibri" panose="020F0502020204030204"/>
              </a:rPr>
              <a:t>Front of CSR</a:t>
            </a:r>
          </a:p>
        </p:txBody>
      </p:sp>
      <p:sp>
        <p:nvSpPr>
          <p:cNvPr id="292" name="TextBox 291">
            <a:extLst>
              <a:ext uri="{FF2B5EF4-FFF2-40B4-BE49-F238E27FC236}">
                <a16:creationId xmlns:a16="http://schemas.microsoft.com/office/drawing/2014/main" id="{30ED6138-112C-440C-BFFC-5CFAB5A7C93B}"/>
              </a:ext>
            </a:extLst>
          </p:cNvPr>
          <p:cNvSpPr txBox="1"/>
          <p:nvPr/>
        </p:nvSpPr>
        <p:spPr>
          <a:xfrm>
            <a:off x="5894237" y="3683488"/>
            <a:ext cx="645879" cy="461665"/>
          </a:xfrm>
          <a:prstGeom prst="rect">
            <a:avLst/>
          </a:prstGeom>
          <a:noFill/>
        </p:spPr>
        <p:txBody>
          <a:bodyPr wrap="square" rtlCol="0">
            <a:spAutoFit/>
          </a:bodyPr>
          <a:lstStyle/>
          <a:p>
            <a:pPr defTabSz="914400"/>
            <a:r>
              <a:rPr lang="en-US" sz="1200">
                <a:solidFill>
                  <a:prstClr val="black"/>
                </a:solidFill>
                <a:latin typeface="Calibri" panose="020F0502020204030204"/>
              </a:rPr>
              <a:t>Front of CSR</a:t>
            </a:r>
          </a:p>
        </p:txBody>
      </p:sp>
      <p:sp>
        <p:nvSpPr>
          <p:cNvPr id="293" name="TextBox 292">
            <a:extLst>
              <a:ext uri="{FF2B5EF4-FFF2-40B4-BE49-F238E27FC236}">
                <a16:creationId xmlns:a16="http://schemas.microsoft.com/office/drawing/2014/main" id="{7E2D29D7-FE3D-4A57-9C76-A8BE6667AF23}"/>
              </a:ext>
            </a:extLst>
          </p:cNvPr>
          <p:cNvSpPr txBox="1"/>
          <p:nvPr/>
        </p:nvSpPr>
        <p:spPr>
          <a:xfrm>
            <a:off x="3552085" y="4245207"/>
            <a:ext cx="645879" cy="461665"/>
          </a:xfrm>
          <a:prstGeom prst="rect">
            <a:avLst/>
          </a:prstGeom>
          <a:noFill/>
        </p:spPr>
        <p:txBody>
          <a:bodyPr wrap="square" rtlCol="0">
            <a:spAutoFit/>
          </a:bodyPr>
          <a:lstStyle/>
          <a:p>
            <a:pPr defTabSz="914400"/>
            <a:r>
              <a:rPr lang="en-US" sz="1200">
                <a:solidFill>
                  <a:prstClr val="black"/>
                </a:solidFill>
                <a:latin typeface="Calibri" panose="020F0502020204030204"/>
              </a:rPr>
              <a:t>Front of CSR</a:t>
            </a:r>
          </a:p>
        </p:txBody>
      </p:sp>
      <p:grpSp>
        <p:nvGrpSpPr>
          <p:cNvPr id="294" name="Group 293">
            <a:extLst>
              <a:ext uri="{FF2B5EF4-FFF2-40B4-BE49-F238E27FC236}">
                <a16:creationId xmlns:a16="http://schemas.microsoft.com/office/drawing/2014/main" id="{58107248-B4B3-4019-993C-A1C20C186C31}"/>
              </a:ext>
            </a:extLst>
          </p:cNvPr>
          <p:cNvGrpSpPr/>
          <p:nvPr/>
        </p:nvGrpSpPr>
        <p:grpSpPr>
          <a:xfrm>
            <a:off x="9585390" y="1109085"/>
            <a:ext cx="1959160" cy="1040108"/>
            <a:chOff x="8698336" y="1160190"/>
            <a:chExt cx="1959160" cy="1009220"/>
          </a:xfrm>
        </p:grpSpPr>
        <p:sp>
          <p:nvSpPr>
            <p:cNvPr id="295" name="Rectangle: Rounded Corners 294">
              <a:extLst>
                <a:ext uri="{FF2B5EF4-FFF2-40B4-BE49-F238E27FC236}">
                  <a16:creationId xmlns:a16="http://schemas.microsoft.com/office/drawing/2014/main" id="{B35C2EDF-0A5E-4B70-8B8B-6601979A8D35}"/>
                </a:ext>
              </a:extLst>
            </p:cNvPr>
            <p:cNvSpPr/>
            <p:nvPr/>
          </p:nvSpPr>
          <p:spPr>
            <a:xfrm>
              <a:off x="8698336" y="1366169"/>
              <a:ext cx="1959160" cy="803241"/>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marL="171450" indent="-171450" defTabSz="914400">
                <a:buFont typeface="Arial" panose="020B0604020202020204" pitchFamily="34" charset="0"/>
                <a:buChar char="•"/>
              </a:pPr>
              <a:r>
                <a:rPr lang="en-US" sz="1100">
                  <a:solidFill>
                    <a:prstClr val="black"/>
                  </a:solidFill>
                  <a:latin typeface="Calibri" panose="020F0502020204030204"/>
                </a:rPr>
                <a:t>Upon acquisition of signal, the operator takes control of the CSR</a:t>
              </a:r>
            </a:p>
          </p:txBody>
        </p:sp>
        <p:sp>
          <p:nvSpPr>
            <p:cNvPr id="296" name="Flowchart: Connector 295">
              <a:extLst>
                <a:ext uri="{FF2B5EF4-FFF2-40B4-BE49-F238E27FC236}">
                  <a16:creationId xmlns:a16="http://schemas.microsoft.com/office/drawing/2014/main" id="{95CE93DC-22C8-4F59-B152-049A4C6CEE25}"/>
                </a:ext>
              </a:extLst>
            </p:cNvPr>
            <p:cNvSpPr/>
            <p:nvPr/>
          </p:nvSpPr>
          <p:spPr>
            <a:xfrm>
              <a:off x="8700506" y="116019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6</a:t>
              </a:r>
            </a:p>
          </p:txBody>
        </p:sp>
      </p:grpSp>
      <p:sp>
        <p:nvSpPr>
          <p:cNvPr id="297" name="Flowchart: Connector 296">
            <a:extLst>
              <a:ext uri="{FF2B5EF4-FFF2-40B4-BE49-F238E27FC236}">
                <a16:creationId xmlns:a16="http://schemas.microsoft.com/office/drawing/2014/main" id="{C6400E48-3C9F-4974-BE90-66363E52DD5B}"/>
              </a:ext>
            </a:extLst>
          </p:cNvPr>
          <p:cNvSpPr/>
          <p:nvPr/>
        </p:nvSpPr>
        <p:spPr>
          <a:xfrm>
            <a:off x="7299950" y="469326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3</a:t>
            </a:r>
          </a:p>
        </p:txBody>
      </p:sp>
      <p:sp>
        <p:nvSpPr>
          <p:cNvPr id="298" name="Flowchart: Connector 297">
            <a:extLst>
              <a:ext uri="{FF2B5EF4-FFF2-40B4-BE49-F238E27FC236}">
                <a16:creationId xmlns:a16="http://schemas.microsoft.com/office/drawing/2014/main" id="{5A5041A7-6721-4264-A96E-9B9862D68969}"/>
              </a:ext>
            </a:extLst>
          </p:cNvPr>
          <p:cNvSpPr/>
          <p:nvPr/>
        </p:nvSpPr>
        <p:spPr>
          <a:xfrm>
            <a:off x="7647785" y="3399352"/>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1</a:t>
            </a:r>
          </a:p>
        </p:txBody>
      </p:sp>
      <p:sp>
        <p:nvSpPr>
          <p:cNvPr id="299" name="Flowchart: Connector 298">
            <a:extLst>
              <a:ext uri="{FF2B5EF4-FFF2-40B4-BE49-F238E27FC236}">
                <a16:creationId xmlns:a16="http://schemas.microsoft.com/office/drawing/2014/main" id="{AC61FD8F-3C89-4FC5-BA64-3CB33EC13FC1}"/>
              </a:ext>
            </a:extLst>
          </p:cNvPr>
          <p:cNvSpPr/>
          <p:nvPr/>
        </p:nvSpPr>
        <p:spPr>
          <a:xfrm>
            <a:off x="2834178" y="307239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2</a:t>
            </a:r>
          </a:p>
        </p:txBody>
      </p:sp>
      <p:sp>
        <p:nvSpPr>
          <p:cNvPr id="300" name="Flowchart: Connector 299">
            <a:extLst>
              <a:ext uri="{FF2B5EF4-FFF2-40B4-BE49-F238E27FC236}">
                <a16:creationId xmlns:a16="http://schemas.microsoft.com/office/drawing/2014/main" id="{36740903-908D-48FC-9D9E-C279C5EFD6FD}"/>
              </a:ext>
            </a:extLst>
          </p:cNvPr>
          <p:cNvSpPr/>
          <p:nvPr/>
        </p:nvSpPr>
        <p:spPr>
          <a:xfrm>
            <a:off x="5390525" y="361091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4</a:t>
            </a:r>
          </a:p>
        </p:txBody>
      </p:sp>
      <p:sp>
        <p:nvSpPr>
          <p:cNvPr id="301" name="Flowchart: Connector 300">
            <a:extLst>
              <a:ext uri="{FF2B5EF4-FFF2-40B4-BE49-F238E27FC236}">
                <a16:creationId xmlns:a16="http://schemas.microsoft.com/office/drawing/2014/main" id="{9328AB0A-2D16-41DB-9CDF-90B6652F9A85}"/>
              </a:ext>
            </a:extLst>
          </p:cNvPr>
          <p:cNvSpPr/>
          <p:nvPr/>
        </p:nvSpPr>
        <p:spPr>
          <a:xfrm>
            <a:off x="4776332" y="3303423"/>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5</a:t>
            </a:r>
          </a:p>
        </p:txBody>
      </p:sp>
      <p:grpSp>
        <p:nvGrpSpPr>
          <p:cNvPr id="302" name="Group 301">
            <a:extLst>
              <a:ext uri="{FF2B5EF4-FFF2-40B4-BE49-F238E27FC236}">
                <a16:creationId xmlns:a16="http://schemas.microsoft.com/office/drawing/2014/main" id="{A6019EEC-6DE2-4379-9077-43EF64641FDD}"/>
              </a:ext>
            </a:extLst>
          </p:cNvPr>
          <p:cNvGrpSpPr/>
          <p:nvPr/>
        </p:nvGrpSpPr>
        <p:grpSpPr>
          <a:xfrm>
            <a:off x="27448" y="2521790"/>
            <a:ext cx="4113293" cy="1637188"/>
            <a:chOff x="27448" y="2521790"/>
            <a:chExt cx="4113293" cy="1637188"/>
          </a:xfrm>
        </p:grpSpPr>
        <p:grpSp>
          <p:nvGrpSpPr>
            <p:cNvPr id="303" name="Group 26">
              <a:extLst>
                <a:ext uri="{FF2B5EF4-FFF2-40B4-BE49-F238E27FC236}">
                  <a16:creationId xmlns:a16="http://schemas.microsoft.com/office/drawing/2014/main" id="{D0CA910E-CD67-4CEE-AC38-365C8DAFE40D}"/>
                </a:ext>
              </a:extLst>
            </p:cNvPr>
            <p:cNvGrpSpPr/>
            <p:nvPr/>
          </p:nvGrpSpPr>
          <p:grpSpPr>
            <a:xfrm>
              <a:off x="27448" y="2624896"/>
              <a:ext cx="1559003" cy="1534082"/>
              <a:chOff x="-792835" y="1697178"/>
              <a:chExt cx="3037721" cy="2734181"/>
            </a:xfrm>
          </p:grpSpPr>
          <p:sp>
            <p:nvSpPr>
              <p:cNvPr id="308" name="Flowchart: Delay 27">
                <a:extLst>
                  <a:ext uri="{FF2B5EF4-FFF2-40B4-BE49-F238E27FC236}">
                    <a16:creationId xmlns:a16="http://schemas.microsoft.com/office/drawing/2014/main" id="{6146CB46-345F-4F62-9DBF-7052BC77254F}"/>
                  </a:ext>
                </a:extLst>
              </p:cNvPr>
              <p:cNvSpPr/>
              <p:nvPr/>
            </p:nvSpPr>
            <p:spPr>
              <a:xfrm rot="16200000">
                <a:off x="161670" y="2730821"/>
                <a:ext cx="973347" cy="430833"/>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309" name="Flowchart: Delay 28">
                <a:extLst>
                  <a:ext uri="{FF2B5EF4-FFF2-40B4-BE49-F238E27FC236}">
                    <a16:creationId xmlns:a16="http://schemas.microsoft.com/office/drawing/2014/main" id="{CFB4D304-49E4-4AD0-8FA6-E3D2AC66EE2E}"/>
                  </a:ext>
                </a:extLst>
              </p:cNvPr>
              <p:cNvSpPr/>
              <p:nvPr/>
            </p:nvSpPr>
            <p:spPr>
              <a:xfrm rot="5400000">
                <a:off x="10568" y="3855269"/>
                <a:ext cx="998449" cy="153732"/>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310" name="Flowchart: Delay 29">
                <a:extLst>
                  <a:ext uri="{FF2B5EF4-FFF2-40B4-BE49-F238E27FC236}">
                    <a16:creationId xmlns:a16="http://schemas.microsoft.com/office/drawing/2014/main" id="{3B122C5E-3C41-4834-8E16-542FE284F72E}"/>
                  </a:ext>
                </a:extLst>
              </p:cNvPr>
              <p:cNvSpPr/>
              <p:nvPr/>
            </p:nvSpPr>
            <p:spPr>
              <a:xfrm rot="5400000">
                <a:off x="275603" y="3843201"/>
                <a:ext cx="998449" cy="177867"/>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311" name="Flowchart: Delay 30">
                <a:extLst>
                  <a:ext uri="{FF2B5EF4-FFF2-40B4-BE49-F238E27FC236}">
                    <a16:creationId xmlns:a16="http://schemas.microsoft.com/office/drawing/2014/main" id="{C7E9D665-71D3-4F8D-A84A-2BEF521624DD}"/>
                  </a:ext>
                </a:extLst>
              </p:cNvPr>
              <p:cNvSpPr/>
              <p:nvPr/>
            </p:nvSpPr>
            <p:spPr>
              <a:xfrm rot="1483380">
                <a:off x="630316" y="2751263"/>
                <a:ext cx="422752" cy="161349"/>
              </a:xfrm>
              <a:prstGeom prst="flowChartDelay">
                <a:avLst/>
              </a:prstGeom>
              <a:solidFill>
                <a:sysClr val="windowText" lastClr="000000"/>
              </a:solidFill>
              <a:ln w="12700" cap="flat" cmpd="sng" algn="ctr">
                <a:solidFill>
                  <a:sysClr val="window" lastClr="FFFFFF"/>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312" name="Flowchart: Delay 223">
                <a:extLst>
                  <a:ext uri="{FF2B5EF4-FFF2-40B4-BE49-F238E27FC236}">
                    <a16:creationId xmlns:a16="http://schemas.microsoft.com/office/drawing/2014/main" id="{B5B0C02B-8395-45F3-A2EC-FDD273E4AF92}"/>
                  </a:ext>
                </a:extLst>
              </p:cNvPr>
              <p:cNvSpPr/>
              <p:nvPr/>
            </p:nvSpPr>
            <p:spPr>
              <a:xfrm>
                <a:off x="841692" y="2782175"/>
                <a:ext cx="547228" cy="145340"/>
              </a:xfrm>
              <a:prstGeom prst="flowChartDelay">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ln>
                    <a:solidFill>
                      <a:sysClr val="windowText" lastClr="000000"/>
                    </a:solidFill>
                  </a:ln>
                  <a:solidFill>
                    <a:sysClr val="windowText" lastClr="000000"/>
                  </a:solidFill>
                  <a:latin typeface="Calibri" panose="020F0502020204030204"/>
                </a:endParaRPr>
              </a:p>
            </p:txBody>
          </p:sp>
          <p:sp>
            <p:nvSpPr>
              <p:cNvPr id="313" name="Oval 225">
                <a:extLst>
                  <a:ext uri="{FF2B5EF4-FFF2-40B4-BE49-F238E27FC236}">
                    <a16:creationId xmlns:a16="http://schemas.microsoft.com/office/drawing/2014/main" id="{FCEE8556-112F-4D3A-A9D3-0F55F08D14F4}"/>
                  </a:ext>
                </a:extLst>
              </p:cNvPr>
              <p:cNvSpPr/>
              <p:nvPr/>
            </p:nvSpPr>
            <p:spPr>
              <a:xfrm>
                <a:off x="425795" y="1975444"/>
                <a:ext cx="437966" cy="437966"/>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314" name="Rectangle 248">
                <a:extLst>
                  <a:ext uri="{FF2B5EF4-FFF2-40B4-BE49-F238E27FC236}">
                    <a16:creationId xmlns:a16="http://schemas.microsoft.com/office/drawing/2014/main" id="{20B29E0A-5BE8-44FC-8971-F2AAAA664B2D}"/>
                  </a:ext>
                </a:extLst>
              </p:cNvPr>
              <p:cNvSpPr/>
              <p:nvPr/>
            </p:nvSpPr>
            <p:spPr>
              <a:xfrm>
                <a:off x="960342" y="2995149"/>
                <a:ext cx="668355" cy="65274"/>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315" name="Rectangle 249">
                <a:extLst>
                  <a:ext uri="{FF2B5EF4-FFF2-40B4-BE49-F238E27FC236}">
                    <a16:creationId xmlns:a16="http://schemas.microsoft.com/office/drawing/2014/main" id="{0DBEFB4F-6DE8-4736-B1D2-05E198762560}"/>
                  </a:ext>
                </a:extLst>
              </p:cNvPr>
              <p:cNvSpPr/>
              <p:nvPr/>
            </p:nvSpPr>
            <p:spPr>
              <a:xfrm rot="6539181">
                <a:off x="1387473" y="2732039"/>
                <a:ext cx="607984" cy="78357"/>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pic>
            <p:nvPicPr>
              <p:cNvPr id="316" name="Graphic 315" descr="Wi-Fi">
                <a:extLst>
                  <a:ext uri="{FF2B5EF4-FFF2-40B4-BE49-F238E27FC236}">
                    <a16:creationId xmlns:a16="http://schemas.microsoft.com/office/drawing/2014/main" id="{BBBBBEAD-81C6-4C01-AF40-EE1E5EDD8A9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0187" y="1859834"/>
                <a:ext cx="634699" cy="634698"/>
              </a:xfrm>
              <a:prstGeom prst="rect">
                <a:avLst/>
              </a:prstGeom>
            </p:spPr>
          </p:pic>
          <p:sp>
            <p:nvSpPr>
              <p:cNvPr id="317" name="TextBox 251">
                <a:extLst>
                  <a:ext uri="{FF2B5EF4-FFF2-40B4-BE49-F238E27FC236}">
                    <a16:creationId xmlns:a16="http://schemas.microsoft.com/office/drawing/2014/main" id="{BA9BA9A4-C927-4D74-8424-06CBF38C7D3C}"/>
                  </a:ext>
                </a:extLst>
              </p:cNvPr>
              <p:cNvSpPr txBox="1"/>
              <p:nvPr/>
            </p:nvSpPr>
            <p:spPr>
              <a:xfrm>
                <a:off x="-792835" y="1697178"/>
                <a:ext cx="2076447" cy="834253"/>
              </a:xfrm>
              <a:prstGeom prst="rect">
                <a:avLst/>
              </a:prstGeom>
              <a:noFill/>
            </p:spPr>
            <p:txBody>
              <a:bodyPr wrap="square" rtlCol="0">
                <a:spAutoFit/>
              </a:bodyPr>
              <a:lstStyle/>
              <a:p>
                <a:pPr defTabSz="914400">
                  <a:defRPr/>
                </a:pPr>
                <a:r>
                  <a:rPr lang="en-US" sz="1100" b="1" kern="0">
                    <a:solidFill>
                      <a:prstClr val="black"/>
                    </a:solidFill>
                    <a:latin typeface="Calibri" panose="020F0502020204030204"/>
                  </a:rPr>
                  <a:t>Ground </a:t>
                </a:r>
              </a:p>
              <a:p>
                <a:pPr defTabSz="914400">
                  <a:defRPr/>
                </a:pPr>
                <a:r>
                  <a:rPr lang="en-US" sz="1100" b="1" kern="0">
                    <a:solidFill>
                      <a:prstClr val="black"/>
                    </a:solidFill>
                    <a:latin typeface="Calibri" panose="020F0502020204030204"/>
                  </a:rPr>
                  <a:t>Station</a:t>
                </a:r>
              </a:p>
            </p:txBody>
          </p:sp>
        </p:grpSp>
        <p:grpSp>
          <p:nvGrpSpPr>
            <p:cNvPr id="304" name="Group 303">
              <a:extLst>
                <a:ext uri="{FF2B5EF4-FFF2-40B4-BE49-F238E27FC236}">
                  <a16:creationId xmlns:a16="http://schemas.microsoft.com/office/drawing/2014/main" id="{C715714C-3EB7-4084-8195-C01D24A55C79}"/>
                </a:ext>
              </a:extLst>
            </p:cNvPr>
            <p:cNvGrpSpPr/>
            <p:nvPr/>
          </p:nvGrpSpPr>
          <p:grpSpPr>
            <a:xfrm>
              <a:off x="1668056" y="2756367"/>
              <a:ext cx="2472685" cy="997295"/>
              <a:chOff x="1383705" y="2992022"/>
              <a:chExt cx="1913724" cy="711609"/>
            </a:xfrm>
          </p:grpSpPr>
          <p:cxnSp>
            <p:nvCxnSpPr>
              <p:cNvPr id="306" name="Google Shape;178;p13">
                <a:extLst>
                  <a:ext uri="{FF2B5EF4-FFF2-40B4-BE49-F238E27FC236}">
                    <a16:creationId xmlns:a16="http://schemas.microsoft.com/office/drawing/2014/main" id="{D2BCFE52-98ED-430E-9AD5-801DED9DC136}"/>
                  </a:ext>
                </a:extLst>
              </p:cNvPr>
              <p:cNvCxnSpPr>
                <a:cxnSpLocks/>
              </p:cNvCxnSpPr>
              <p:nvPr/>
            </p:nvCxnSpPr>
            <p:spPr>
              <a:xfrm>
                <a:off x="3283561" y="3010360"/>
                <a:ext cx="8258" cy="693271"/>
              </a:xfrm>
              <a:prstGeom prst="straightConnector1">
                <a:avLst/>
              </a:prstGeom>
              <a:noFill/>
              <a:ln w="38100" cap="flat" cmpd="sng">
                <a:solidFill>
                  <a:srgbClr val="00B050"/>
                </a:solidFill>
                <a:prstDash val="dashDot"/>
                <a:round/>
                <a:headEnd type="none" w="sm" len="sm"/>
                <a:tailEnd type="triangle" w="med" len="med"/>
              </a:ln>
            </p:spPr>
          </p:cxnSp>
          <p:cxnSp>
            <p:nvCxnSpPr>
              <p:cNvPr id="307" name="Straight Connector 306">
                <a:extLst>
                  <a:ext uri="{FF2B5EF4-FFF2-40B4-BE49-F238E27FC236}">
                    <a16:creationId xmlns:a16="http://schemas.microsoft.com/office/drawing/2014/main" id="{B879A94F-26BA-4790-BF23-0A9DB87105AD}"/>
                  </a:ext>
                </a:extLst>
              </p:cNvPr>
              <p:cNvCxnSpPr>
                <a:cxnSpLocks/>
              </p:cNvCxnSpPr>
              <p:nvPr/>
            </p:nvCxnSpPr>
            <p:spPr>
              <a:xfrm flipH="1">
                <a:off x="1383705" y="2992022"/>
                <a:ext cx="1913724" cy="0"/>
              </a:xfrm>
              <a:prstGeom prst="line">
                <a:avLst/>
              </a:prstGeom>
              <a:noFill/>
              <a:ln w="38100" cap="flat" cmpd="sng" algn="ctr">
                <a:solidFill>
                  <a:srgbClr val="00B050"/>
                </a:solidFill>
                <a:prstDash val="dashDot"/>
                <a:miter lim="800000"/>
              </a:ln>
              <a:effectLst/>
            </p:spPr>
          </p:cxnSp>
        </p:grpSp>
        <p:sp>
          <p:nvSpPr>
            <p:cNvPr id="305" name="Flowchart: Connector 304">
              <a:extLst>
                <a:ext uri="{FF2B5EF4-FFF2-40B4-BE49-F238E27FC236}">
                  <a16:creationId xmlns:a16="http://schemas.microsoft.com/office/drawing/2014/main" id="{322DAAF8-24C6-4796-ACD3-8B6692C33C62}"/>
                </a:ext>
              </a:extLst>
            </p:cNvPr>
            <p:cNvSpPr/>
            <p:nvPr/>
          </p:nvSpPr>
          <p:spPr>
            <a:xfrm>
              <a:off x="1291708" y="252179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algn="ctr" defTabSz="914400">
                <a:defRPr/>
              </a:pPr>
              <a:r>
                <a:rPr lang="en-US" sz="1100" b="1" kern="0">
                  <a:solidFill>
                    <a:prstClr val="black"/>
                  </a:solidFill>
                  <a:latin typeface="Calibri" panose="020F0502020204030204"/>
                </a:rPr>
                <a:t>6</a:t>
              </a:r>
            </a:p>
          </p:txBody>
        </p:sp>
      </p:grpSp>
    </p:spTree>
    <p:extLst>
      <p:ext uri="{BB962C8B-B14F-4D97-AF65-F5344CB8AC3E}">
        <p14:creationId xmlns:p14="http://schemas.microsoft.com/office/powerpoint/2010/main" val="16088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92" grpId="0"/>
      <p:bldP spid="293" grpId="0"/>
      <p:bldP spid="297" grpId="0" animBg="1"/>
      <p:bldP spid="299" grpId="0" animBg="1"/>
      <p:bldP spid="300" grpId="0" animBg="1"/>
      <p:bldP spid="30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2695592D-DC59-44F7-BB21-176E565F64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3543" y="797097"/>
            <a:ext cx="10868782" cy="5724225"/>
          </a:xfrm>
          <a:prstGeom prst="rect">
            <a:avLst/>
          </a:prstGeom>
        </p:spPr>
      </p:pic>
      <p:sp>
        <p:nvSpPr>
          <p:cNvPr id="4" name="Slide Number Placeholder 3">
            <a:extLst>
              <a:ext uri="{FF2B5EF4-FFF2-40B4-BE49-F238E27FC236}">
                <a16:creationId xmlns:a16="http://schemas.microsoft.com/office/drawing/2014/main" id="{A90442E1-3944-42A7-8F40-8F1FD83B1116}"/>
              </a:ext>
            </a:extLst>
          </p:cNvPr>
          <p:cNvSpPr>
            <a:spLocks noGrp="1"/>
          </p:cNvSpPr>
          <p:nvPr>
            <p:ph type="sldNum" sz="quarter" idx="12"/>
          </p:nvPr>
        </p:nvSpPr>
        <p:spPr/>
        <p:txBody>
          <a:bodyPr/>
          <a:lstStyle/>
          <a:p>
            <a:fld id="{13C20B66-9CB3-4B57-BCF5-80EC90ADA063}" type="slidenum">
              <a:rPr lang="en-US" smtClean="0"/>
              <a:t>44</a:t>
            </a:fld>
            <a:endParaRPr lang="en-US"/>
          </a:p>
        </p:txBody>
      </p:sp>
      <p:sp>
        <p:nvSpPr>
          <p:cNvPr id="5" name="Date Placeholder 4">
            <a:extLst>
              <a:ext uri="{FF2B5EF4-FFF2-40B4-BE49-F238E27FC236}">
                <a16:creationId xmlns:a16="http://schemas.microsoft.com/office/drawing/2014/main" id="{76BF646F-8DFD-4AD7-8253-44909159C5B2}"/>
              </a:ext>
            </a:extLst>
          </p:cNvPr>
          <p:cNvSpPr>
            <a:spLocks noGrp="1"/>
          </p:cNvSpPr>
          <p:nvPr>
            <p:ph type="dt" sz="half" idx="2"/>
          </p:nvPr>
        </p:nvSpPr>
        <p:spPr/>
        <p:txBody>
          <a:bodyPr/>
          <a:lstStyle/>
          <a:p>
            <a:r>
              <a:rPr lang="en-US"/>
              <a:t>October 2018</a:t>
            </a:r>
          </a:p>
        </p:txBody>
      </p:sp>
      <p:sp>
        <p:nvSpPr>
          <p:cNvPr id="10" name="Title 1">
            <a:extLst>
              <a:ext uri="{FF2B5EF4-FFF2-40B4-BE49-F238E27FC236}">
                <a16:creationId xmlns:a16="http://schemas.microsoft.com/office/drawing/2014/main" id="{7EEDE258-75C4-40C2-9202-5CB489ED5A0D}"/>
              </a:ext>
            </a:extLst>
          </p:cNvPr>
          <p:cNvSpPr>
            <a:spLocks noGrp="1"/>
          </p:cNvSpPr>
          <p:nvPr>
            <p:ph type="title"/>
          </p:nvPr>
        </p:nvSpPr>
        <p:spPr>
          <a:xfrm>
            <a:off x="1097280" y="286604"/>
            <a:ext cx="10058400" cy="775280"/>
          </a:xfrm>
        </p:spPr>
        <p:txBody>
          <a:bodyPr>
            <a:normAutofit/>
          </a:bodyPr>
          <a:lstStyle/>
          <a:p>
            <a:r>
              <a:rPr lang="en-US" sz="4200"/>
              <a:t>Design Recap: Child Scout Rover</a:t>
            </a:r>
          </a:p>
        </p:txBody>
      </p:sp>
      <p:sp>
        <p:nvSpPr>
          <p:cNvPr id="12" name="TextBox 11">
            <a:extLst>
              <a:ext uri="{FF2B5EF4-FFF2-40B4-BE49-F238E27FC236}">
                <a16:creationId xmlns:a16="http://schemas.microsoft.com/office/drawing/2014/main" id="{90399890-EF50-4CA1-B58A-4980091FDF9B}"/>
              </a:ext>
            </a:extLst>
          </p:cNvPr>
          <p:cNvSpPr txBox="1"/>
          <p:nvPr/>
        </p:nvSpPr>
        <p:spPr>
          <a:xfrm>
            <a:off x="785004" y="1410418"/>
            <a:ext cx="3001992" cy="1200329"/>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Mobility</a:t>
            </a:r>
            <a:r>
              <a:rPr lang="en-US" b="1">
                <a:cs typeface="Arial"/>
              </a:rPr>
              <a:t>:</a:t>
            </a:r>
          </a:p>
          <a:p>
            <a:pPr marL="285750" indent="-285750">
              <a:buFont typeface="Arial"/>
              <a:buChar char="•"/>
            </a:pPr>
            <a:r>
              <a:rPr lang="en-US">
                <a:solidFill>
                  <a:schemeClr val="accent1"/>
                </a:solidFill>
                <a:cs typeface="Arial"/>
              </a:rPr>
              <a:t>2 Motors with a Drive Train</a:t>
            </a:r>
          </a:p>
          <a:p>
            <a:pPr marL="285750" indent="-285750">
              <a:buFont typeface="Arial"/>
              <a:buChar char="•"/>
            </a:pPr>
            <a:r>
              <a:rPr lang="en-US">
                <a:cs typeface="Arial"/>
              </a:rPr>
              <a:t>Linear Mass Stage</a:t>
            </a:r>
          </a:p>
        </p:txBody>
      </p:sp>
      <p:sp>
        <p:nvSpPr>
          <p:cNvPr id="18" name="TextBox 17">
            <a:extLst>
              <a:ext uri="{FF2B5EF4-FFF2-40B4-BE49-F238E27FC236}">
                <a16:creationId xmlns:a16="http://schemas.microsoft.com/office/drawing/2014/main" id="{CD91E6FD-C461-46E3-88C7-B6CB4D37DCE0}"/>
              </a:ext>
            </a:extLst>
          </p:cNvPr>
          <p:cNvSpPr txBox="1"/>
          <p:nvPr/>
        </p:nvSpPr>
        <p:spPr>
          <a:xfrm>
            <a:off x="8988166" y="1170685"/>
            <a:ext cx="3001992" cy="1200329"/>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Guidance &amp; Navigation:</a:t>
            </a:r>
          </a:p>
          <a:p>
            <a:pPr marL="285750" indent="-285750">
              <a:buFont typeface="Arial"/>
              <a:buChar char="•"/>
            </a:pPr>
            <a:r>
              <a:rPr lang="en-US">
                <a:cs typeface="Arial"/>
              </a:rPr>
              <a:t>GPS Antenna</a:t>
            </a:r>
            <a:endParaRPr lang="en-US" b="1">
              <a:cs typeface="Arial"/>
            </a:endParaRPr>
          </a:p>
          <a:p>
            <a:pPr marL="285750" indent="-285750">
              <a:buFont typeface="Arial"/>
              <a:buChar char="•"/>
            </a:pPr>
            <a:r>
              <a:rPr lang="en-US">
                <a:solidFill>
                  <a:schemeClr val="accent1"/>
                </a:solidFill>
                <a:cs typeface="Arial"/>
              </a:rPr>
              <a:t>GPS Module</a:t>
            </a:r>
          </a:p>
          <a:p>
            <a:pPr marL="285750" indent="-285750">
              <a:buFont typeface="Arial"/>
              <a:buChar char="•"/>
            </a:pPr>
            <a:r>
              <a:rPr lang="en-US">
                <a:cs typeface="Arial"/>
              </a:rPr>
              <a:t>Magnetometer</a:t>
            </a:r>
          </a:p>
        </p:txBody>
      </p:sp>
      <p:sp>
        <p:nvSpPr>
          <p:cNvPr id="28" name="TextBox 27">
            <a:extLst>
              <a:ext uri="{FF2B5EF4-FFF2-40B4-BE49-F238E27FC236}">
                <a16:creationId xmlns:a16="http://schemas.microsoft.com/office/drawing/2014/main" id="{A9AEA94C-0487-409E-9A25-B4B6A43F70F7}"/>
              </a:ext>
            </a:extLst>
          </p:cNvPr>
          <p:cNvSpPr txBox="1"/>
          <p:nvPr/>
        </p:nvSpPr>
        <p:spPr>
          <a:xfrm>
            <a:off x="8927793" y="4701589"/>
            <a:ext cx="3001992" cy="923330"/>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Controls</a:t>
            </a:r>
            <a:r>
              <a:rPr lang="en-US" b="1">
                <a:cs typeface="Arial"/>
              </a:rPr>
              <a:t>:</a:t>
            </a:r>
          </a:p>
          <a:p>
            <a:pPr marL="285750" indent="-285750">
              <a:buFont typeface="Arial"/>
              <a:buChar char="•"/>
            </a:pPr>
            <a:r>
              <a:rPr lang="en-US">
                <a:solidFill>
                  <a:schemeClr val="accent1"/>
                </a:solidFill>
                <a:cs typeface="Arial"/>
              </a:rPr>
              <a:t>ASUS Tinker Board</a:t>
            </a:r>
          </a:p>
          <a:p>
            <a:pPr marL="285750" indent="-285750">
              <a:buFont typeface="Arial"/>
              <a:buChar char="•"/>
            </a:pPr>
            <a:r>
              <a:rPr lang="en-US" altLang="zh-CN">
                <a:solidFill>
                  <a:schemeClr val="accent1"/>
                </a:solidFill>
                <a:cs typeface="Arial"/>
              </a:rPr>
              <a:t>Arduino Due</a:t>
            </a:r>
          </a:p>
        </p:txBody>
      </p:sp>
      <p:sp>
        <p:nvSpPr>
          <p:cNvPr id="37" name="TextBox 36">
            <a:extLst>
              <a:ext uri="{FF2B5EF4-FFF2-40B4-BE49-F238E27FC236}">
                <a16:creationId xmlns:a16="http://schemas.microsoft.com/office/drawing/2014/main" id="{9B8D0C1B-0601-439E-8261-50B24FCE07BF}"/>
              </a:ext>
            </a:extLst>
          </p:cNvPr>
          <p:cNvSpPr txBox="1"/>
          <p:nvPr/>
        </p:nvSpPr>
        <p:spPr>
          <a:xfrm>
            <a:off x="189780" y="4770403"/>
            <a:ext cx="4566249" cy="1323439"/>
          </a:xfrm>
          <a:prstGeom prst="rect">
            <a:avLst/>
          </a:prstGeom>
          <a:solidFill>
            <a:srgbClr val="00B050"/>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CSR Physical Properties</a:t>
            </a:r>
            <a:r>
              <a:rPr lang="en-US" sz="2000" b="1">
                <a:cs typeface="Arial"/>
              </a:rPr>
              <a:t> Summary:</a:t>
            </a:r>
          </a:p>
          <a:p>
            <a:pPr marL="285750" indent="-285750">
              <a:buFont typeface="Arial"/>
              <a:buChar char="•"/>
            </a:pPr>
            <a:r>
              <a:rPr lang="en-US" sz="2000">
                <a:cs typeface="Arial"/>
              </a:rPr>
              <a:t>Overall Dimensions: </a:t>
            </a:r>
            <a:r>
              <a:rPr lang="en-US" sz="2000" b="1">
                <a:cs typeface="Arial"/>
              </a:rPr>
              <a:t>28 in x 15 in x 11 in</a:t>
            </a:r>
          </a:p>
          <a:p>
            <a:pPr marL="285750" indent="-285750">
              <a:buFont typeface="Arial"/>
              <a:buChar char="•"/>
            </a:pPr>
            <a:r>
              <a:rPr lang="en-US" sz="2000">
                <a:cs typeface="Arial"/>
              </a:rPr>
              <a:t>Total Mass: </a:t>
            </a:r>
            <a:r>
              <a:rPr lang="en-US" sz="2000" b="1">
                <a:cs typeface="Arial"/>
              </a:rPr>
              <a:t>17 kg </a:t>
            </a:r>
          </a:p>
        </p:txBody>
      </p:sp>
      <p:sp>
        <p:nvSpPr>
          <p:cNvPr id="25" name="TextBox 24">
            <a:extLst>
              <a:ext uri="{FF2B5EF4-FFF2-40B4-BE49-F238E27FC236}">
                <a16:creationId xmlns:a16="http://schemas.microsoft.com/office/drawing/2014/main" id="{B5BAF317-DE76-4202-B15F-88386774D36A}"/>
              </a:ext>
            </a:extLst>
          </p:cNvPr>
          <p:cNvSpPr txBox="1"/>
          <p:nvPr/>
        </p:nvSpPr>
        <p:spPr>
          <a:xfrm>
            <a:off x="4356553" y="6475738"/>
            <a:ext cx="4185761" cy="307777"/>
          </a:xfrm>
          <a:prstGeom prst="rect">
            <a:avLst/>
          </a:prstGeom>
          <a:noFill/>
        </p:spPr>
        <p:txBody>
          <a:bodyPr wrap="none" rtlCol="0">
            <a:spAutoFit/>
          </a:bodyPr>
          <a:lstStyle/>
          <a:p>
            <a:r>
              <a:rPr lang="en-US" sz="1400" b="1">
                <a:solidFill>
                  <a:schemeClr val="accent1"/>
                </a:solidFill>
              </a:rPr>
              <a:t>Note: Blue indicates component being outlined</a:t>
            </a:r>
          </a:p>
        </p:txBody>
      </p:sp>
      <p:sp>
        <p:nvSpPr>
          <p:cNvPr id="45" name="TextBox 44">
            <a:extLst>
              <a:ext uri="{FF2B5EF4-FFF2-40B4-BE49-F238E27FC236}">
                <a16:creationId xmlns:a16="http://schemas.microsoft.com/office/drawing/2014/main" id="{8DB52DA0-FC56-4DF5-8058-87544ACF2578}"/>
              </a:ext>
            </a:extLst>
          </p:cNvPr>
          <p:cNvSpPr txBox="1"/>
          <p:nvPr/>
        </p:nvSpPr>
        <p:spPr>
          <a:xfrm>
            <a:off x="2322467" y="3436605"/>
            <a:ext cx="1348596" cy="64633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Section Cut View</a:t>
            </a:r>
            <a:endParaRPr lang="en-US"/>
          </a:p>
        </p:txBody>
      </p:sp>
      <p:grpSp>
        <p:nvGrpSpPr>
          <p:cNvPr id="105" name="Group 104">
            <a:extLst>
              <a:ext uri="{FF2B5EF4-FFF2-40B4-BE49-F238E27FC236}">
                <a16:creationId xmlns:a16="http://schemas.microsoft.com/office/drawing/2014/main" id="{996AC8F3-0175-4E2A-8C1A-9BED8C2C314F}"/>
              </a:ext>
            </a:extLst>
          </p:cNvPr>
          <p:cNvGrpSpPr/>
          <p:nvPr/>
        </p:nvGrpSpPr>
        <p:grpSpPr>
          <a:xfrm>
            <a:off x="6584152" y="3561537"/>
            <a:ext cx="2445325" cy="1587828"/>
            <a:chOff x="6584152" y="3551489"/>
            <a:chExt cx="2478985" cy="1611766"/>
          </a:xfrm>
        </p:grpSpPr>
        <p:sp>
          <p:nvSpPr>
            <p:cNvPr id="46" name="Oval 45">
              <a:extLst>
                <a:ext uri="{FF2B5EF4-FFF2-40B4-BE49-F238E27FC236}">
                  <a16:creationId xmlns:a16="http://schemas.microsoft.com/office/drawing/2014/main" id="{28BDD6AF-36B6-4A87-BD3B-ED4DECBC0F66}"/>
                </a:ext>
              </a:extLst>
            </p:cNvPr>
            <p:cNvSpPr/>
            <p:nvPr/>
          </p:nvSpPr>
          <p:spPr>
            <a:xfrm>
              <a:off x="6584152" y="3551489"/>
              <a:ext cx="818622" cy="5957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Connector: Elbow 62">
              <a:extLst>
                <a:ext uri="{FF2B5EF4-FFF2-40B4-BE49-F238E27FC236}">
                  <a16:creationId xmlns:a16="http://schemas.microsoft.com/office/drawing/2014/main" id="{57DD4DE4-21E0-4991-8D7F-9FCBE86033A8}"/>
                </a:ext>
              </a:extLst>
            </p:cNvPr>
            <p:cNvCxnSpPr>
              <a:cxnSpLocks/>
              <a:endCxn id="46" idx="4"/>
            </p:cNvCxnSpPr>
            <p:nvPr/>
          </p:nvCxnSpPr>
          <p:spPr>
            <a:xfrm rot="10800000">
              <a:off x="6993464" y="4147200"/>
              <a:ext cx="2069673" cy="1016055"/>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1A8A8889-D041-48A7-90F5-0C226FF4A67A}"/>
              </a:ext>
            </a:extLst>
          </p:cNvPr>
          <p:cNvGrpSpPr/>
          <p:nvPr/>
        </p:nvGrpSpPr>
        <p:grpSpPr>
          <a:xfrm>
            <a:off x="3426488" y="1871808"/>
            <a:ext cx="2714972" cy="2288900"/>
            <a:chOff x="3418127" y="1890944"/>
            <a:chExt cx="2867435" cy="2269763"/>
          </a:xfrm>
        </p:grpSpPr>
        <p:sp>
          <p:nvSpPr>
            <p:cNvPr id="48" name="Oval 47">
              <a:extLst>
                <a:ext uri="{FF2B5EF4-FFF2-40B4-BE49-F238E27FC236}">
                  <a16:creationId xmlns:a16="http://schemas.microsoft.com/office/drawing/2014/main" id="{A0CEF3F6-B32D-4A9A-91F5-F0655344AC7E}"/>
                </a:ext>
              </a:extLst>
            </p:cNvPr>
            <p:cNvSpPr/>
            <p:nvPr/>
          </p:nvSpPr>
          <p:spPr>
            <a:xfrm>
              <a:off x="5534292" y="3514377"/>
              <a:ext cx="751270" cy="64633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onnector: Elbow 69">
              <a:extLst>
                <a:ext uri="{FF2B5EF4-FFF2-40B4-BE49-F238E27FC236}">
                  <a16:creationId xmlns:a16="http://schemas.microsoft.com/office/drawing/2014/main" id="{D888FB94-F5DA-4C3A-9D84-C7D3B3790045}"/>
                </a:ext>
              </a:extLst>
            </p:cNvPr>
            <p:cNvCxnSpPr>
              <a:cxnSpLocks/>
              <a:endCxn id="48" idx="0"/>
            </p:cNvCxnSpPr>
            <p:nvPr/>
          </p:nvCxnSpPr>
          <p:spPr>
            <a:xfrm>
              <a:off x="3418127" y="1890944"/>
              <a:ext cx="2491800" cy="1623433"/>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62159C66-895D-4B32-981C-39063C6D0800}"/>
              </a:ext>
            </a:extLst>
          </p:cNvPr>
          <p:cNvGrpSpPr/>
          <p:nvPr/>
        </p:nvGrpSpPr>
        <p:grpSpPr>
          <a:xfrm>
            <a:off x="5006464" y="6243653"/>
            <a:ext cx="2774346" cy="307777"/>
            <a:chOff x="6891251" y="6164216"/>
            <a:chExt cx="2774346" cy="307777"/>
          </a:xfrm>
        </p:grpSpPr>
        <p:cxnSp>
          <p:nvCxnSpPr>
            <p:cNvPr id="98" name="Straight Arrow Connector 97">
              <a:extLst>
                <a:ext uri="{FF2B5EF4-FFF2-40B4-BE49-F238E27FC236}">
                  <a16:creationId xmlns:a16="http://schemas.microsoft.com/office/drawing/2014/main" id="{D895227F-BD6C-417E-9434-B034F943C72A}"/>
                </a:ext>
              </a:extLst>
            </p:cNvPr>
            <p:cNvCxnSpPr>
              <a:cxnSpLocks/>
            </p:cNvCxnSpPr>
            <p:nvPr/>
          </p:nvCxnSpPr>
          <p:spPr>
            <a:xfrm flipH="1">
              <a:off x="6891251" y="6329873"/>
              <a:ext cx="5550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965F7F6-09EF-4E2F-9A6B-920483945F8C}"/>
                </a:ext>
              </a:extLst>
            </p:cNvPr>
            <p:cNvSpPr txBox="1"/>
            <p:nvPr/>
          </p:nvSpPr>
          <p:spPr>
            <a:xfrm>
              <a:off x="7499619" y="6164216"/>
              <a:ext cx="2165978" cy="307777"/>
            </a:xfrm>
            <a:prstGeom prst="rect">
              <a:avLst/>
            </a:prstGeom>
            <a:noFill/>
          </p:spPr>
          <p:txBody>
            <a:bodyPr wrap="none" rtlCol="0">
              <a:spAutoFit/>
            </a:bodyPr>
            <a:lstStyle/>
            <a:p>
              <a:r>
                <a:rPr lang="en-US" sz="1400" b="1"/>
                <a:t>= Outlines components</a:t>
              </a:r>
            </a:p>
          </p:txBody>
        </p:sp>
      </p:grpSp>
      <p:sp>
        <p:nvSpPr>
          <p:cNvPr id="107" name="TextBox 106">
            <a:extLst>
              <a:ext uri="{FF2B5EF4-FFF2-40B4-BE49-F238E27FC236}">
                <a16:creationId xmlns:a16="http://schemas.microsoft.com/office/drawing/2014/main" id="{4843C098-4B3A-4689-85FF-55CFCC3F3AC3}"/>
              </a:ext>
            </a:extLst>
          </p:cNvPr>
          <p:cNvSpPr txBox="1"/>
          <p:nvPr/>
        </p:nvSpPr>
        <p:spPr>
          <a:xfrm>
            <a:off x="9848098" y="3182157"/>
            <a:ext cx="1683068" cy="954107"/>
          </a:xfrm>
          <a:prstGeom prst="rect">
            <a:avLst/>
          </a:prstGeom>
          <a:noFill/>
        </p:spPr>
        <p:txBody>
          <a:bodyPr wrap="square" rtlCol="0">
            <a:spAutoFit/>
          </a:bodyPr>
          <a:lstStyle/>
          <a:p>
            <a:r>
              <a:rPr lang="en-US" sz="1400"/>
              <a:t>Note: Internal component placement are subject to change</a:t>
            </a:r>
          </a:p>
        </p:txBody>
      </p:sp>
      <p:sp>
        <p:nvSpPr>
          <p:cNvPr id="41" name="Oval 40">
            <a:extLst>
              <a:ext uri="{FF2B5EF4-FFF2-40B4-BE49-F238E27FC236}">
                <a16:creationId xmlns:a16="http://schemas.microsoft.com/office/drawing/2014/main" id="{88C287F7-77A4-4A30-B2E5-C7D805DC6E71}"/>
              </a:ext>
            </a:extLst>
          </p:cNvPr>
          <p:cNvSpPr/>
          <p:nvPr/>
        </p:nvSpPr>
        <p:spPr>
          <a:xfrm rot="20103064">
            <a:off x="5973176" y="4009863"/>
            <a:ext cx="910681" cy="56287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ctor: Elbow 43">
            <a:extLst>
              <a:ext uri="{FF2B5EF4-FFF2-40B4-BE49-F238E27FC236}">
                <a16:creationId xmlns:a16="http://schemas.microsoft.com/office/drawing/2014/main" id="{1745989B-FE17-4C32-BD13-5104C147CFCF}"/>
              </a:ext>
            </a:extLst>
          </p:cNvPr>
          <p:cNvCxnSpPr>
            <a:cxnSpLocks/>
            <a:endCxn id="41" idx="4"/>
          </p:cNvCxnSpPr>
          <p:nvPr/>
        </p:nvCxnSpPr>
        <p:spPr>
          <a:xfrm rot="10800000">
            <a:off x="6547231" y="4546480"/>
            <a:ext cx="2482246" cy="881601"/>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3EFE0C41-0ECF-48E0-A6BA-193E643D288F}"/>
              </a:ext>
            </a:extLst>
          </p:cNvPr>
          <p:cNvGrpSpPr/>
          <p:nvPr/>
        </p:nvGrpSpPr>
        <p:grpSpPr>
          <a:xfrm>
            <a:off x="7803690" y="1914528"/>
            <a:ext cx="1272709" cy="1377141"/>
            <a:chOff x="6681642" y="1691519"/>
            <a:chExt cx="1890228" cy="1355874"/>
          </a:xfrm>
        </p:grpSpPr>
        <p:sp>
          <p:nvSpPr>
            <p:cNvPr id="52" name="Oval 51">
              <a:extLst>
                <a:ext uri="{FF2B5EF4-FFF2-40B4-BE49-F238E27FC236}">
                  <a16:creationId xmlns:a16="http://schemas.microsoft.com/office/drawing/2014/main" id="{288CCD4F-DE32-48E8-9C76-01298EF6022C}"/>
                </a:ext>
              </a:extLst>
            </p:cNvPr>
            <p:cNvSpPr/>
            <p:nvPr/>
          </p:nvSpPr>
          <p:spPr>
            <a:xfrm rot="867389">
              <a:off x="6681642" y="2719447"/>
              <a:ext cx="698901" cy="32794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onnector: Elbow 52">
              <a:extLst>
                <a:ext uri="{FF2B5EF4-FFF2-40B4-BE49-F238E27FC236}">
                  <a16:creationId xmlns:a16="http://schemas.microsoft.com/office/drawing/2014/main" id="{F60DC84B-024B-41DC-99B8-B736DEE011A9}"/>
                </a:ext>
              </a:extLst>
            </p:cNvPr>
            <p:cNvCxnSpPr>
              <a:cxnSpLocks/>
              <a:endCxn id="52" idx="0"/>
            </p:cNvCxnSpPr>
            <p:nvPr/>
          </p:nvCxnSpPr>
          <p:spPr>
            <a:xfrm rot="10800000" flipV="1">
              <a:off x="7072029" y="1691519"/>
              <a:ext cx="1499841" cy="1033119"/>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21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18" grpId="1" animBg="1"/>
      <p:bldP spid="28" grpId="0" animBg="1"/>
      <p:bldP spid="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descr="A close up of a device&#10;&#10;Description generated with high confidence">
            <a:extLst>
              <a:ext uri="{FF2B5EF4-FFF2-40B4-BE49-F238E27FC236}">
                <a16:creationId xmlns:a16="http://schemas.microsoft.com/office/drawing/2014/main" id="{47658D59-D26B-493C-A179-7629753AFD19}"/>
              </a:ext>
            </a:extLst>
          </p:cNvPr>
          <p:cNvPicPr>
            <a:picLocks noChangeAspect="1"/>
          </p:cNvPicPr>
          <p:nvPr/>
        </p:nvPicPr>
        <p:blipFill>
          <a:blip r:embed="rId3"/>
          <a:stretch>
            <a:fillRect/>
          </a:stretch>
        </p:blipFill>
        <p:spPr>
          <a:xfrm>
            <a:off x="6491898" y="-49165"/>
            <a:ext cx="7950413" cy="3916615"/>
          </a:xfrm>
          <a:prstGeom prst="rect">
            <a:avLst/>
          </a:prstGeom>
        </p:spPr>
      </p:pic>
      <p:pic>
        <p:nvPicPr>
          <p:cNvPr id="32" name="Picture 32">
            <a:extLst>
              <a:ext uri="{FF2B5EF4-FFF2-40B4-BE49-F238E27FC236}">
                <a16:creationId xmlns:a16="http://schemas.microsoft.com/office/drawing/2014/main" id="{205830C5-5385-459F-AD3B-69DAF7966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783" y="3374117"/>
            <a:ext cx="7070320" cy="3631269"/>
          </a:xfrm>
          <a:prstGeom prst="rect">
            <a:avLst/>
          </a:prstGeom>
        </p:spPr>
      </p:pic>
      <p:pic>
        <p:nvPicPr>
          <p:cNvPr id="3" name="Picture 5">
            <a:extLst>
              <a:ext uri="{FF2B5EF4-FFF2-40B4-BE49-F238E27FC236}">
                <a16:creationId xmlns:a16="http://schemas.microsoft.com/office/drawing/2014/main" id="{CACB83B9-4851-48A5-8D81-D8E82EF7E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314" y="1313125"/>
            <a:ext cx="8904088" cy="4689487"/>
          </a:xfrm>
          <a:prstGeom prst="rect">
            <a:avLst/>
          </a:prstGeom>
        </p:spPr>
      </p:pic>
      <p:sp>
        <p:nvSpPr>
          <p:cNvPr id="2" name="Title 1">
            <a:extLst>
              <a:ext uri="{FF2B5EF4-FFF2-40B4-BE49-F238E27FC236}">
                <a16:creationId xmlns:a16="http://schemas.microsoft.com/office/drawing/2014/main" id="{A2BC31C8-0027-4C51-922C-AA19A40CE458}"/>
              </a:ext>
            </a:extLst>
          </p:cNvPr>
          <p:cNvSpPr>
            <a:spLocks noGrp="1"/>
          </p:cNvSpPr>
          <p:nvPr>
            <p:ph type="title"/>
          </p:nvPr>
        </p:nvSpPr>
        <p:spPr>
          <a:xfrm>
            <a:off x="1097280" y="286604"/>
            <a:ext cx="10058400" cy="775280"/>
          </a:xfrm>
        </p:spPr>
        <p:txBody>
          <a:bodyPr>
            <a:normAutofit/>
          </a:bodyPr>
          <a:lstStyle/>
          <a:p>
            <a:r>
              <a:rPr lang="en-US" sz="4200"/>
              <a:t>Design Recap: Child Scout Rover</a:t>
            </a:r>
            <a:r>
              <a:rPr lang="en-US" sz="4200">
                <a:cs typeface="Arial"/>
              </a:rPr>
              <a:t> </a:t>
            </a:r>
            <a:endParaRPr lang="en-US" sz="4200"/>
          </a:p>
        </p:txBody>
      </p:sp>
      <p:sp>
        <p:nvSpPr>
          <p:cNvPr id="4" name="Slide Number Placeholder 3">
            <a:extLst>
              <a:ext uri="{FF2B5EF4-FFF2-40B4-BE49-F238E27FC236}">
                <a16:creationId xmlns:a16="http://schemas.microsoft.com/office/drawing/2014/main" id="{8C4910A0-3A95-4F3D-AE76-DE0A44A61603}"/>
              </a:ext>
            </a:extLst>
          </p:cNvPr>
          <p:cNvSpPr>
            <a:spLocks noGrp="1"/>
          </p:cNvSpPr>
          <p:nvPr>
            <p:ph type="sldNum" sz="quarter" idx="12"/>
          </p:nvPr>
        </p:nvSpPr>
        <p:spPr>
          <a:xfrm>
            <a:off x="10127137" y="6449944"/>
            <a:ext cx="692280" cy="365125"/>
          </a:xfrm>
        </p:spPr>
        <p:txBody>
          <a:bodyPr/>
          <a:lstStyle/>
          <a:p>
            <a:fld id="{13C20B66-9CB3-4B57-BCF5-80EC90ADA063}" type="slidenum">
              <a:rPr lang="en-US" smtClean="0"/>
              <a:t>45</a:t>
            </a:fld>
            <a:endParaRPr lang="en-US"/>
          </a:p>
        </p:txBody>
      </p:sp>
      <p:sp>
        <p:nvSpPr>
          <p:cNvPr id="5" name="Date Placeholder 4">
            <a:extLst>
              <a:ext uri="{FF2B5EF4-FFF2-40B4-BE49-F238E27FC236}">
                <a16:creationId xmlns:a16="http://schemas.microsoft.com/office/drawing/2014/main" id="{67A458F8-CD38-4189-A74A-ABFD4E23CF2D}"/>
              </a:ext>
            </a:extLst>
          </p:cNvPr>
          <p:cNvSpPr>
            <a:spLocks noGrp="1"/>
          </p:cNvSpPr>
          <p:nvPr>
            <p:ph type="dt" sz="half" idx="2"/>
          </p:nvPr>
        </p:nvSpPr>
        <p:spPr>
          <a:xfrm>
            <a:off x="9550743" y="6223880"/>
            <a:ext cx="1268674" cy="211987"/>
          </a:xfrm>
        </p:spPr>
        <p:txBody>
          <a:bodyPr/>
          <a:lstStyle/>
          <a:p>
            <a:r>
              <a:rPr lang="en-US"/>
              <a:t>October 2018</a:t>
            </a:r>
          </a:p>
        </p:txBody>
      </p:sp>
      <p:cxnSp>
        <p:nvCxnSpPr>
          <p:cNvPr id="6" name="Straight Arrow Connector 5">
            <a:extLst>
              <a:ext uri="{FF2B5EF4-FFF2-40B4-BE49-F238E27FC236}">
                <a16:creationId xmlns:a16="http://schemas.microsoft.com/office/drawing/2014/main" id="{78D8B276-0407-4339-8923-D8D564AF5585}"/>
              </a:ext>
            </a:extLst>
          </p:cNvPr>
          <p:cNvCxnSpPr>
            <a:cxnSpLocks/>
          </p:cNvCxnSpPr>
          <p:nvPr/>
        </p:nvCxnSpPr>
        <p:spPr>
          <a:xfrm flipV="1">
            <a:off x="9482076" y="3287636"/>
            <a:ext cx="1978501" cy="1234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22FCD9-4C2E-441B-A63D-68E24B080016}"/>
              </a:ext>
            </a:extLst>
          </p:cNvPr>
          <p:cNvSpPr txBox="1"/>
          <p:nvPr/>
        </p:nvSpPr>
        <p:spPr>
          <a:xfrm>
            <a:off x="9796657" y="3236428"/>
            <a:ext cx="102275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15.5</a:t>
            </a:r>
            <a:r>
              <a:rPr lang="en-US">
                <a:cs typeface="Arial"/>
              </a:rPr>
              <a:t> in</a:t>
            </a:r>
            <a:endParaRPr lang="en-US"/>
          </a:p>
        </p:txBody>
      </p:sp>
      <p:sp>
        <p:nvSpPr>
          <p:cNvPr id="11" name="TextBox 10">
            <a:extLst>
              <a:ext uri="{FF2B5EF4-FFF2-40B4-BE49-F238E27FC236}">
                <a16:creationId xmlns:a16="http://schemas.microsoft.com/office/drawing/2014/main" id="{D3021419-7244-400C-98B4-0DB33D5E533E}"/>
              </a:ext>
            </a:extLst>
          </p:cNvPr>
          <p:cNvSpPr txBox="1"/>
          <p:nvPr/>
        </p:nvSpPr>
        <p:spPr>
          <a:xfrm>
            <a:off x="11582691" y="1920070"/>
            <a:ext cx="80225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11</a:t>
            </a:r>
            <a:r>
              <a:rPr lang="en-US">
                <a:cs typeface="Arial"/>
              </a:rPr>
              <a:t> in</a:t>
            </a:r>
            <a:endParaRPr lang="en-US"/>
          </a:p>
        </p:txBody>
      </p:sp>
      <p:cxnSp>
        <p:nvCxnSpPr>
          <p:cNvPr id="9" name="Straight Arrow Connector 8">
            <a:extLst>
              <a:ext uri="{FF2B5EF4-FFF2-40B4-BE49-F238E27FC236}">
                <a16:creationId xmlns:a16="http://schemas.microsoft.com/office/drawing/2014/main" id="{DBE35A03-0D91-4D04-83C8-9F2B55219BD9}"/>
              </a:ext>
            </a:extLst>
          </p:cNvPr>
          <p:cNvCxnSpPr>
            <a:cxnSpLocks/>
          </p:cNvCxnSpPr>
          <p:nvPr/>
        </p:nvCxnSpPr>
        <p:spPr>
          <a:xfrm>
            <a:off x="10122334" y="3973227"/>
            <a:ext cx="128560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B57B5D-8B45-4383-B910-75461385F647}"/>
              </a:ext>
            </a:extLst>
          </p:cNvPr>
          <p:cNvSpPr txBox="1"/>
          <p:nvPr/>
        </p:nvSpPr>
        <p:spPr>
          <a:xfrm>
            <a:off x="10452542" y="3638992"/>
            <a:ext cx="80225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10in</a:t>
            </a:r>
            <a:endParaRPr lang="en-US"/>
          </a:p>
        </p:txBody>
      </p:sp>
      <p:sp>
        <p:nvSpPr>
          <p:cNvPr id="12" name="TextBox 11">
            <a:extLst>
              <a:ext uri="{FF2B5EF4-FFF2-40B4-BE49-F238E27FC236}">
                <a16:creationId xmlns:a16="http://schemas.microsoft.com/office/drawing/2014/main" id="{ACEFE997-36A3-407B-9DF2-DC5923D5B6A1}"/>
              </a:ext>
            </a:extLst>
          </p:cNvPr>
          <p:cNvSpPr txBox="1"/>
          <p:nvPr/>
        </p:nvSpPr>
        <p:spPr>
          <a:xfrm>
            <a:off x="9372176" y="1181345"/>
            <a:ext cx="1348596"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Front</a:t>
            </a:r>
            <a:r>
              <a:rPr lang="en-US">
                <a:cs typeface="Arial"/>
              </a:rPr>
              <a:t> View</a:t>
            </a:r>
            <a:endParaRPr lang="en-US"/>
          </a:p>
        </p:txBody>
      </p:sp>
      <p:sp>
        <p:nvSpPr>
          <p:cNvPr id="14" name="TextBox 13">
            <a:extLst>
              <a:ext uri="{FF2B5EF4-FFF2-40B4-BE49-F238E27FC236}">
                <a16:creationId xmlns:a16="http://schemas.microsoft.com/office/drawing/2014/main" id="{BCF3ADCC-5799-4D67-98A4-A34E7F88F37C}"/>
              </a:ext>
            </a:extLst>
          </p:cNvPr>
          <p:cNvSpPr txBox="1"/>
          <p:nvPr/>
        </p:nvSpPr>
        <p:spPr>
          <a:xfrm>
            <a:off x="9309065" y="5273459"/>
            <a:ext cx="1636144" cy="36933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Bottom View</a:t>
            </a:r>
          </a:p>
        </p:txBody>
      </p:sp>
      <p:cxnSp>
        <p:nvCxnSpPr>
          <p:cNvPr id="15" name="Straight Arrow Connector 14">
            <a:extLst>
              <a:ext uri="{FF2B5EF4-FFF2-40B4-BE49-F238E27FC236}">
                <a16:creationId xmlns:a16="http://schemas.microsoft.com/office/drawing/2014/main" id="{E5424110-4EF1-4D97-B703-2EE8ECA494EE}"/>
              </a:ext>
            </a:extLst>
          </p:cNvPr>
          <p:cNvCxnSpPr>
            <a:cxnSpLocks/>
          </p:cNvCxnSpPr>
          <p:nvPr/>
        </p:nvCxnSpPr>
        <p:spPr>
          <a:xfrm flipH="1">
            <a:off x="2066622" y="4330459"/>
            <a:ext cx="2465122" cy="8671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6B5C672-7CF7-4401-8EEB-E30A956847DD}"/>
              </a:ext>
            </a:extLst>
          </p:cNvPr>
          <p:cNvSpPr txBox="1"/>
          <p:nvPr/>
        </p:nvSpPr>
        <p:spPr>
          <a:xfrm>
            <a:off x="3027871" y="4918494"/>
            <a:ext cx="1233578"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28 in</a:t>
            </a:r>
          </a:p>
        </p:txBody>
      </p:sp>
      <p:sp>
        <p:nvSpPr>
          <p:cNvPr id="19" name="TextBox 18">
            <a:extLst>
              <a:ext uri="{FF2B5EF4-FFF2-40B4-BE49-F238E27FC236}">
                <a16:creationId xmlns:a16="http://schemas.microsoft.com/office/drawing/2014/main" id="{B83FC1AC-C941-4F62-91DB-A7D4040F190C}"/>
              </a:ext>
            </a:extLst>
          </p:cNvPr>
          <p:cNvSpPr txBox="1"/>
          <p:nvPr/>
        </p:nvSpPr>
        <p:spPr>
          <a:xfrm>
            <a:off x="4911337" y="1358427"/>
            <a:ext cx="3001992" cy="1477328"/>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Mobility</a:t>
            </a:r>
            <a:r>
              <a:rPr lang="en-US" b="1">
                <a:cs typeface="Arial"/>
              </a:rPr>
              <a:t>:</a:t>
            </a:r>
          </a:p>
          <a:p>
            <a:pPr marL="285750" indent="-285750">
              <a:buFont typeface="Arial"/>
              <a:buChar char="•"/>
            </a:pPr>
            <a:r>
              <a:rPr lang="en-US">
                <a:cs typeface="Arial"/>
              </a:rPr>
              <a:t>2 Motors with a Drive Train</a:t>
            </a:r>
          </a:p>
          <a:p>
            <a:pPr marL="285750" indent="-285750">
              <a:buFont typeface="Arial"/>
              <a:buChar char="•"/>
            </a:pPr>
            <a:r>
              <a:rPr lang="en-US">
                <a:solidFill>
                  <a:schemeClr val="accent1"/>
                </a:solidFill>
                <a:cs typeface="Arial"/>
              </a:rPr>
              <a:t>Linear Actuator with 5 kg Mass Stage </a:t>
            </a:r>
          </a:p>
        </p:txBody>
      </p:sp>
      <p:sp>
        <p:nvSpPr>
          <p:cNvPr id="20" name="TextBox 19">
            <a:extLst>
              <a:ext uri="{FF2B5EF4-FFF2-40B4-BE49-F238E27FC236}">
                <a16:creationId xmlns:a16="http://schemas.microsoft.com/office/drawing/2014/main" id="{8743F63C-52CB-4181-9F10-F4911CF7377F}"/>
              </a:ext>
            </a:extLst>
          </p:cNvPr>
          <p:cNvSpPr txBox="1"/>
          <p:nvPr/>
        </p:nvSpPr>
        <p:spPr>
          <a:xfrm>
            <a:off x="4911337" y="2928279"/>
            <a:ext cx="3001992" cy="2031325"/>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Environmental sensing</a:t>
            </a:r>
            <a:r>
              <a:rPr lang="en-US" b="1">
                <a:cs typeface="Arial"/>
              </a:rPr>
              <a:t>:</a:t>
            </a:r>
          </a:p>
          <a:p>
            <a:pPr marL="285750" indent="-285750">
              <a:buFont typeface="Arial"/>
              <a:buChar char="•"/>
            </a:pPr>
            <a:r>
              <a:rPr lang="en-US">
                <a:solidFill>
                  <a:schemeClr val="accent1"/>
                </a:solidFill>
                <a:cs typeface="Arial"/>
              </a:rPr>
              <a:t>Single beam LiDAR (right above front wheels)</a:t>
            </a:r>
          </a:p>
          <a:p>
            <a:pPr marL="285750" indent="-285750">
              <a:buFont typeface="Arial"/>
              <a:buChar char="•"/>
            </a:pPr>
            <a:r>
              <a:rPr lang="en-US">
                <a:solidFill>
                  <a:schemeClr val="accent1"/>
                </a:solidFill>
                <a:cs typeface="Arial"/>
              </a:rPr>
              <a:t>Fisheye Lens Camera</a:t>
            </a:r>
          </a:p>
          <a:p>
            <a:pPr marL="285750" indent="-285750">
              <a:buFont typeface="Arial"/>
              <a:buChar char="•"/>
            </a:pPr>
            <a:r>
              <a:rPr lang="en-US">
                <a:solidFill>
                  <a:schemeClr val="accent1"/>
                </a:solidFill>
                <a:cs typeface="Arial"/>
              </a:rPr>
              <a:t>Ultrasonic Sensors</a:t>
            </a:r>
          </a:p>
          <a:p>
            <a:pPr marL="285750" indent="-285750">
              <a:buFont typeface="Arial"/>
              <a:buChar char="•"/>
            </a:pPr>
            <a:r>
              <a:rPr lang="en-US">
                <a:solidFill>
                  <a:schemeClr val="accent1"/>
                </a:solidFill>
                <a:cs typeface="Arial"/>
              </a:rPr>
              <a:t>360° RP LiDAR</a:t>
            </a:r>
          </a:p>
        </p:txBody>
      </p:sp>
      <p:sp>
        <p:nvSpPr>
          <p:cNvPr id="22" name="TextBox 21">
            <a:extLst>
              <a:ext uri="{FF2B5EF4-FFF2-40B4-BE49-F238E27FC236}">
                <a16:creationId xmlns:a16="http://schemas.microsoft.com/office/drawing/2014/main" id="{EAD60915-FFF5-41CB-A58B-9206E9F04875}"/>
              </a:ext>
            </a:extLst>
          </p:cNvPr>
          <p:cNvSpPr txBox="1"/>
          <p:nvPr/>
        </p:nvSpPr>
        <p:spPr>
          <a:xfrm>
            <a:off x="4566281" y="5056130"/>
            <a:ext cx="3533953" cy="1200329"/>
          </a:xfrm>
          <a:prstGeom prst="rect">
            <a:avLst/>
          </a:prstGeom>
          <a:solidFill>
            <a:schemeClr val="bg1"/>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Guidance &amp; Navigation:</a:t>
            </a:r>
          </a:p>
          <a:p>
            <a:pPr marL="285750" indent="-285750">
              <a:buFont typeface="Arial"/>
              <a:buChar char="•"/>
            </a:pPr>
            <a:r>
              <a:rPr lang="en-US">
                <a:cs typeface="Arial"/>
              </a:rPr>
              <a:t>GPS Module</a:t>
            </a:r>
            <a:endParaRPr lang="en-US" b="1">
              <a:cs typeface="Arial"/>
            </a:endParaRPr>
          </a:p>
          <a:p>
            <a:pPr marL="285750" indent="-285750">
              <a:buFont typeface="Arial"/>
              <a:buChar char="•"/>
            </a:pPr>
            <a:r>
              <a:rPr lang="en-US">
                <a:solidFill>
                  <a:schemeClr val="accent1"/>
                </a:solidFill>
                <a:cs typeface="Arial"/>
              </a:rPr>
              <a:t>GPS Antenna</a:t>
            </a:r>
          </a:p>
          <a:p>
            <a:pPr marL="285750" indent="-285750">
              <a:buFont typeface="Arial"/>
              <a:buChar char="•"/>
            </a:pPr>
            <a:r>
              <a:rPr lang="en-US">
                <a:solidFill>
                  <a:schemeClr val="accent1"/>
                </a:solidFill>
                <a:cs typeface="Arial"/>
              </a:rPr>
              <a:t>Magnetometer/Accelerometer</a:t>
            </a:r>
          </a:p>
        </p:txBody>
      </p:sp>
      <p:sp>
        <p:nvSpPr>
          <p:cNvPr id="44" name="TextBox 43">
            <a:extLst>
              <a:ext uri="{FF2B5EF4-FFF2-40B4-BE49-F238E27FC236}">
                <a16:creationId xmlns:a16="http://schemas.microsoft.com/office/drawing/2014/main" id="{ADB4D4E4-765F-41AE-AD4A-7012EB9C8CEC}"/>
              </a:ext>
            </a:extLst>
          </p:cNvPr>
          <p:cNvSpPr txBox="1"/>
          <p:nvPr/>
        </p:nvSpPr>
        <p:spPr>
          <a:xfrm>
            <a:off x="4237114" y="6475224"/>
            <a:ext cx="4185761" cy="307777"/>
          </a:xfrm>
          <a:prstGeom prst="rect">
            <a:avLst/>
          </a:prstGeom>
          <a:noFill/>
        </p:spPr>
        <p:txBody>
          <a:bodyPr wrap="none" rtlCol="0">
            <a:spAutoFit/>
          </a:bodyPr>
          <a:lstStyle/>
          <a:p>
            <a:r>
              <a:rPr lang="en-US" sz="1400" b="1">
                <a:solidFill>
                  <a:schemeClr val="accent1"/>
                </a:solidFill>
              </a:rPr>
              <a:t>Note: Blue indicates component being outlined</a:t>
            </a:r>
          </a:p>
        </p:txBody>
      </p:sp>
      <p:cxnSp>
        <p:nvCxnSpPr>
          <p:cNvPr id="45" name="Straight Arrow Connector 44">
            <a:extLst>
              <a:ext uri="{FF2B5EF4-FFF2-40B4-BE49-F238E27FC236}">
                <a16:creationId xmlns:a16="http://schemas.microsoft.com/office/drawing/2014/main" id="{8E2CAA80-9A2D-45E2-8523-7A9820687FF5}"/>
              </a:ext>
            </a:extLst>
          </p:cNvPr>
          <p:cNvCxnSpPr>
            <a:cxnSpLocks/>
          </p:cNvCxnSpPr>
          <p:nvPr/>
        </p:nvCxnSpPr>
        <p:spPr>
          <a:xfrm>
            <a:off x="305796" y="4674446"/>
            <a:ext cx="1734502" cy="5327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FD42361-215E-4B5E-91B3-E9591EB9C27E}"/>
              </a:ext>
            </a:extLst>
          </p:cNvPr>
          <p:cNvSpPr txBox="1"/>
          <p:nvPr/>
        </p:nvSpPr>
        <p:spPr>
          <a:xfrm>
            <a:off x="392500" y="5222866"/>
            <a:ext cx="1121153"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15.5</a:t>
            </a:r>
            <a:r>
              <a:rPr lang="en-US" sz="2400">
                <a:cs typeface="Arial"/>
              </a:rPr>
              <a:t> in</a:t>
            </a:r>
            <a:endParaRPr lang="en-US" sz="2400"/>
          </a:p>
        </p:txBody>
      </p:sp>
      <p:cxnSp>
        <p:nvCxnSpPr>
          <p:cNvPr id="50" name="Straight Connector 49">
            <a:extLst>
              <a:ext uri="{FF2B5EF4-FFF2-40B4-BE49-F238E27FC236}">
                <a16:creationId xmlns:a16="http://schemas.microsoft.com/office/drawing/2014/main" id="{31B091AE-D898-4302-B0BB-B5B90566961D}"/>
              </a:ext>
            </a:extLst>
          </p:cNvPr>
          <p:cNvCxnSpPr>
            <a:cxnSpLocks/>
          </p:cNvCxnSpPr>
          <p:nvPr/>
        </p:nvCxnSpPr>
        <p:spPr>
          <a:xfrm>
            <a:off x="10135817" y="3850808"/>
            <a:ext cx="0" cy="278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CFE14A-37B6-4AA5-8F96-54B121879F9A}"/>
              </a:ext>
            </a:extLst>
          </p:cNvPr>
          <p:cNvCxnSpPr>
            <a:cxnSpLocks/>
          </p:cNvCxnSpPr>
          <p:nvPr/>
        </p:nvCxnSpPr>
        <p:spPr>
          <a:xfrm>
            <a:off x="11402507" y="3855557"/>
            <a:ext cx="0" cy="278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AB0ECF-CE73-4BCE-849F-F6413F4F6E65}"/>
              </a:ext>
            </a:extLst>
          </p:cNvPr>
          <p:cNvCxnSpPr>
            <a:cxnSpLocks/>
          </p:cNvCxnSpPr>
          <p:nvPr/>
        </p:nvCxnSpPr>
        <p:spPr>
          <a:xfrm>
            <a:off x="8362049" y="6328613"/>
            <a:ext cx="101012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DDD08C6-4227-418C-A23A-6BA51521A94B}"/>
              </a:ext>
            </a:extLst>
          </p:cNvPr>
          <p:cNvSpPr txBox="1"/>
          <p:nvPr/>
        </p:nvSpPr>
        <p:spPr>
          <a:xfrm>
            <a:off x="8617216" y="6352973"/>
            <a:ext cx="60640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8 in</a:t>
            </a:r>
            <a:endParaRPr lang="en-US"/>
          </a:p>
        </p:txBody>
      </p:sp>
      <p:cxnSp>
        <p:nvCxnSpPr>
          <p:cNvPr id="58" name="Straight Connector 57">
            <a:extLst>
              <a:ext uri="{FF2B5EF4-FFF2-40B4-BE49-F238E27FC236}">
                <a16:creationId xmlns:a16="http://schemas.microsoft.com/office/drawing/2014/main" id="{7DB11729-2E38-40C3-A88E-872A972C66DB}"/>
              </a:ext>
            </a:extLst>
          </p:cNvPr>
          <p:cNvCxnSpPr>
            <a:cxnSpLocks/>
          </p:cNvCxnSpPr>
          <p:nvPr/>
        </p:nvCxnSpPr>
        <p:spPr>
          <a:xfrm>
            <a:off x="8375532" y="6206194"/>
            <a:ext cx="0" cy="278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8B95EAB-6619-450E-A2D2-68DAC2352FB0}"/>
              </a:ext>
            </a:extLst>
          </p:cNvPr>
          <p:cNvCxnSpPr>
            <a:cxnSpLocks/>
          </p:cNvCxnSpPr>
          <p:nvPr/>
        </p:nvCxnSpPr>
        <p:spPr>
          <a:xfrm>
            <a:off x="9372176" y="6221476"/>
            <a:ext cx="0" cy="278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27B398C-4599-4305-8A65-FFBFAB99CA79}"/>
              </a:ext>
            </a:extLst>
          </p:cNvPr>
          <p:cNvCxnSpPr>
            <a:cxnSpLocks/>
          </p:cNvCxnSpPr>
          <p:nvPr/>
        </p:nvCxnSpPr>
        <p:spPr>
          <a:xfrm>
            <a:off x="4462386" y="1680199"/>
            <a:ext cx="23572" cy="26222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76F3EE9-2697-4718-AE8A-820870B7A6B5}"/>
              </a:ext>
            </a:extLst>
          </p:cNvPr>
          <p:cNvSpPr txBox="1"/>
          <p:nvPr/>
        </p:nvSpPr>
        <p:spPr>
          <a:xfrm>
            <a:off x="3495255" y="1022155"/>
            <a:ext cx="13463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20.2 in</a:t>
            </a:r>
            <a:endParaRPr lang="en-US" sz="2400"/>
          </a:p>
        </p:txBody>
      </p:sp>
      <p:cxnSp>
        <p:nvCxnSpPr>
          <p:cNvPr id="39" name="Straight Arrow Connector 38">
            <a:extLst>
              <a:ext uri="{FF2B5EF4-FFF2-40B4-BE49-F238E27FC236}">
                <a16:creationId xmlns:a16="http://schemas.microsoft.com/office/drawing/2014/main" id="{23898D8C-51A9-4795-B878-8FCF1BF6E1C0}"/>
              </a:ext>
            </a:extLst>
          </p:cNvPr>
          <p:cNvCxnSpPr>
            <a:cxnSpLocks/>
          </p:cNvCxnSpPr>
          <p:nvPr/>
        </p:nvCxnSpPr>
        <p:spPr>
          <a:xfrm flipH="1">
            <a:off x="11669289" y="1680199"/>
            <a:ext cx="16288" cy="14673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8477408E-AABC-4F00-8B03-32D2D035C762}"/>
              </a:ext>
            </a:extLst>
          </p:cNvPr>
          <p:cNvGrpSpPr/>
          <p:nvPr/>
        </p:nvGrpSpPr>
        <p:grpSpPr>
          <a:xfrm>
            <a:off x="2120197" y="2870855"/>
            <a:ext cx="2574084" cy="3193020"/>
            <a:chOff x="2140791" y="2881152"/>
            <a:chExt cx="2574084" cy="3193020"/>
          </a:xfrm>
        </p:grpSpPr>
        <p:cxnSp>
          <p:nvCxnSpPr>
            <p:cNvPr id="42" name="Straight Arrow Connector 41">
              <a:extLst>
                <a:ext uri="{FF2B5EF4-FFF2-40B4-BE49-F238E27FC236}">
                  <a16:creationId xmlns:a16="http://schemas.microsoft.com/office/drawing/2014/main" id="{B1BE31DB-1D6E-4D25-93D4-72BC4725E14A}"/>
                </a:ext>
              </a:extLst>
            </p:cNvPr>
            <p:cNvCxnSpPr>
              <a:cxnSpLocks/>
            </p:cNvCxnSpPr>
            <p:nvPr/>
          </p:nvCxnSpPr>
          <p:spPr>
            <a:xfrm flipV="1">
              <a:off x="2368272" y="3316096"/>
              <a:ext cx="32164" cy="275807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1711219-5DCA-4872-82A9-2AE044F5969C}"/>
                </a:ext>
              </a:extLst>
            </p:cNvPr>
            <p:cNvCxnSpPr>
              <a:cxnSpLocks/>
            </p:cNvCxnSpPr>
            <p:nvPr/>
          </p:nvCxnSpPr>
          <p:spPr>
            <a:xfrm>
              <a:off x="2349438" y="6064521"/>
              <a:ext cx="2365437" cy="96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724C9D3A-6500-4A11-94E6-570CA62DA56D}"/>
                </a:ext>
              </a:extLst>
            </p:cNvPr>
            <p:cNvSpPr/>
            <p:nvPr/>
          </p:nvSpPr>
          <p:spPr>
            <a:xfrm>
              <a:off x="2140791" y="2881152"/>
              <a:ext cx="475404" cy="445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4A4F0914-C5B1-4ABE-B934-AEB21B547197}"/>
              </a:ext>
            </a:extLst>
          </p:cNvPr>
          <p:cNvGrpSpPr/>
          <p:nvPr/>
        </p:nvGrpSpPr>
        <p:grpSpPr>
          <a:xfrm>
            <a:off x="2533523" y="2372323"/>
            <a:ext cx="2531864" cy="1357665"/>
            <a:chOff x="2533523" y="2372323"/>
            <a:chExt cx="2531864" cy="1357665"/>
          </a:xfrm>
        </p:grpSpPr>
        <p:sp>
          <p:nvSpPr>
            <p:cNvPr id="79" name="Oval 78">
              <a:extLst>
                <a:ext uri="{FF2B5EF4-FFF2-40B4-BE49-F238E27FC236}">
                  <a16:creationId xmlns:a16="http://schemas.microsoft.com/office/drawing/2014/main" id="{B5E4AD75-EE7E-4982-B0DC-B3D1015B1ECC}"/>
                </a:ext>
              </a:extLst>
            </p:cNvPr>
            <p:cNvSpPr/>
            <p:nvPr/>
          </p:nvSpPr>
          <p:spPr>
            <a:xfrm>
              <a:off x="2533523" y="2946354"/>
              <a:ext cx="835507" cy="78363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a:extLst>
                <a:ext uri="{FF2B5EF4-FFF2-40B4-BE49-F238E27FC236}">
                  <a16:creationId xmlns:a16="http://schemas.microsoft.com/office/drawing/2014/main" id="{B8EE6D8F-5907-418D-BEDB-A5B9861021EC}"/>
                </a:ext>
              </a:extLst>
            </p:cNvPr>
            <p:cNvCxnSpPr>
              <a:cxnSpLocks/>
            </p:cNvCxnSpPr>
            <p:nvPr/>
          </p:nvCxnSpPr>
          <p:spPr>
            <a:xfrm>
              <a:off x="2868898" y="2372323"/>
              <a:ext cx="1" cy="57403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1D60697-9FF3-468F-A576-88FD75ECFAD6}"/>
                </a:ext>
              </a:extLst>
            </p:cNvPr>
            <p:cNvCxnSpPr>
              <a:cxnSpLocks/>
            </p:cNvCxnSpPr>
            <p:nvPr/>
          </p:nvCxnSpPr>
          <p:spPr>
            <a:xfrm>
              <a:off x="2868898" y="2372323"/>
              <a:ext cx="2196489" cy="97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8E839960-4267-4475-B42E-114961D4F34D}"/>
              </a:ext>
            </a:extLst>
          </p:cNvPr>
          <p:cNvGrpSpPr/>
          <p:nvPr/>
        </p:nvGrpSpPr>
        <p:grpSpPr>
          <a:xfrm>
            <a:off x="7336971" y="1611302"/>
            <a:ext cx="4304271" cy="1726869"/>
            <a:chOff x="7336971" y="1611302"/>
            <a:chExt cx="4304271" cy="1726869"/>
          </a:xfrm>
        </p:grpSpPr>
        <p:cxnSp>
          <p:nvCxnSpPr>
            <p:cNvPr id="92" name="Connector: Elbow 91">
              <a:extLst>
                <a:ext uri="{FF2B5EF4-FFF2-40B4-BE49-F238E27FC236}">
                  <a16:creationId xmlns:a16="http://schemas.microsoft.com/office/drawing/2014/main" id="{B496DA24-845B-4BFD-9872-43F4132AC6C4}"/>
                </a:ext>
              </a:extLst>
            </p:cNvPr>
            <p:cNvCxnSpPr>
              <a:cxnSpLocks/>
            </p:cNvCxnSpPr>
            <p:nvPr/>
          </p:nvCxnSpPr>
          <p:spPr>
            <a:xfrm flipV="1">
              <a:off x="7336971" y="1878614"/>
              <a:ext cx="1925960" cy="1459557"/>
            </a:xfrm>
            <a:prstGeom prst="bentConnector3">
              <a:avLst>
                <a:gd name="adj1" fmla="val 37565"/>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DAF0E90-03FD-4B1A-A57E-9DBBA3AE3A61}"/>
                </a:ext>
              </a:extLst>
            </p:cNvPr>
            <p:cNvSpPr/>
            <p:nvPr/>
          </p:nvSpPr>
          <p:spPr>
            <a:xfrm>
              <a:off x="9282807" y="1618577"/>
              <a:ext cx="475404" cy="445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8537F32-90A5-4001-9BEC-CCD921C968B3}"/>
                </a:ext>
              </a:extLst>
            </p:cNvPr>
            <p:cNvSpPr/>
            <p:nvPr/>
          </p:nvSpPr>
          <p:spPr>
            <a:xfrm>
              <a:off x="11165838" y="1611302"/>
              <a:ext cx="475404" cy="445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a:extLst>
                <a:ext uri="{FF2B5EF4-FFF2-40B4-BE49-F238E27FC236}">
                  <a16:creationId xmlns:a16="http://schemas.microsoft.com/office/drawing/2014/main" id="{AE14533F-7027-41F0-8180-ED5C2927A3C5}"/>
                </a:ext>
              </a:extLst>
            </p:cNvPr>
            <p:cNvCxnSpPr>
              <a:cxnSpLocks/>
            </p:cNvCxnSpPr>
            <p:nvPr/>
          </p:nvCxnSpPr>
          <p:spPr>
            <a:xfrm flipV="1">
              <a:off x="9767101" y="1719130"/>
              <a:ext cx="1379581" cy="1301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54A5EB1E-8A03-4203-AA7A-10898BEF465F}"/>
              </a:ext>
            </a:extLst>
          </p:cNvPr>
          <p:cNvGrpSpPr/>
          <p:nvPr/>
        </p:nvGrpSpPr>
        <p:grpSpPr>
          <a:xfrm>
            <a:off x="7533719" y="2016294"/>
            <a:ext cx="3160874" cy="2192043"/>
            <a:chOff x="7533719" y="2016294"/>
            <a:chExt cx="3160874" cy="2192043"/>
          </a:xfrm>
        </p:grpSpPr>
        <p:cxnSp>
          <p:nvCxnSpPr>
            <p:cNvPr id="100" name="Connector: Elbow 99">
              <a:extLst>
                <a:ext uri="{FF2B5EF4-FFF2-40B4-BE49-F238E27FC236}">
                  <a16:creationId xmlns:a16="http://schemas.microsoft.com/office/drawing/2014/main" id="{6375D9AF-5C0E-48E8-B67F-DCFF849ACF98}"/>
                </a:ext>
              </a:extLst>
            </p:cNvPr>
            <p:cNvCxnSpPr>
              <a:cxnSpLocks/>
            </p:cNvCxnSpPr>
            <p:nvPr/>
          </p:nvCxnSpPr>
          <p:spPr>
            <a:xfrm flipV="1">
              <a:off x="7533719" y="2230785"/>
              <a:ext cx="2651361" cy="1977552"/>
            </a:xfrm>
            <a:prstGeom prst="bentConnector3">
              <a:avLst>
                <a:gd name="adj1" fmla="val 26597"/>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0B3B3821-037C-49E3-A81C-F083BB8C7A1D}"/>
                </a:ext>
              </a:extLst>
            </p:cNvPr>
            <p:cNvSpPr/>
            <p:nvPr/>
          </p:nvSpPr>
          <p:spPr>
            <a:xfrm>
              <a:off x="10219189" y="2016294"/>
              <a:ext cx="475404" cy="445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33A2F6F4-FD58-4D90-A254-0F6F6B2426A0}"/>
              </a:ext>
            </a:extLst>
          </p:cNvPr>
          <p:cNvGrpSpPr/>
          <p:nvPr/>
        </p:nvGrpSpPr>
        <p:grpSpPr>
          <a:xfrm>
            <a:off x="6953250" y="4743450"/>
            <a:ext cx="1864757" cy="671876"/>
            <a:chOff x="6953250" y="4743450"/>
            <a:chExt cx="1864757" cy="671876"/>
          </a:xfrm>
        </p:grpSpPr>
        <p:sp>
          <p:nvSpPr>
            <p:cNvPr id="110" name="Oval 109">
              <a:extLst>
                <a:ext uri="{FF2B5EF4-FFF2-40B4-BE49-F238E27FC236}">
                  <a16:creationId xmlns:a16="http://schemas.microsoft.com/office/drawing/2014/main" id="{C9C522B0-A5BF-4D37-A256-A2FF12051518}"/>
                </a:ext>
              </a:extLst>
            </p:cNvPr>
            <p:cNvSpPr/>
            <p:nvPr/>
          </p:nvSpPr>
          <p:spPr>
            <a:xfrm>
              <a:off x="8288287" y="4918494"/>
              <a:ext cx="529720" cy="496832"/>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or: Elbow 110">
              <a:extLst>
                <a:ext uri="{FF2B5EF4-FFF2-40B4-BE49-F238E27FC236}">
                  <a16:creationId xmlns:a16="http://schemas.microsoft.com/office/drawing/2014/main" id="{DAF8056A-4281-4A79-A75E-38CF5B22AB75}"/>
                </a:ext>
              </a:extLst>
            </p:cNvPr>
            <p:cNvCxnSpPr>
              <a:cxnSpLocks/>
              <a:endCxn id="110" idx="2"/>
            </p:cNvCxnSpPr>
            <p:nvPr/>
          </p:nvCxnSpPr>
          <p:spPr>
            <a:xfrm>
              <a:off x="6953250" y="4743450"/>
              <a:ext cx="1335037" cy="423460"/>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443E5C84-7D45-4D6F-B066-C346E91EA5A1}"/>
              </a:ext>
            </a:extLst>
          </p:cNvPr>
          <p:cNvGrpSpPr/>
          <p:nvPr/>
        </p:nvGrpSpPr>
        <p:grpSpPr>
          <a:xfrm>
            <a:off x="7288381" y="4470016"/>
            <a:ext cx="4324373" cy="928712"/>
            <a:chOff x="7288381" y="4470016"/>
            <a:chExt cx="4324373" cy="928712"/>
          </a:xfrm>
        </p:grpSpPr>
        <p:cxnSp>
          <p:nvCxnSpPr>
            <p:cNvPr id="116" name="Connector: Elbow 115">
              <a:extLst>
                <a:ext uri="{FF2B5EF4-FFF2-40B4-BE49-F238E27FC236}">
                  <a16:creationId xmlns:a16="http://schemas.microsoft.com/office/drawing/2014/main" id="{89F1EB2C-A6A6-42D3-9F36-1379BE3289AA}"/>
                </a:ext>
              </a:extLst>
            </p:cNvPr>
            <p:cNvCxnSpPr>
              <a:cxnSpLocks/>
              <a:endCxn id="109" idx="0"/>
            </p:cNvCxnSpPr>
            <p:nvPr/>
          </p:nvCxnSpPr>
          <p:spPr>
            <a:xfrm>
              <a:off x="7336971" y="4470016"/>
              <a:ext cx="4038081" cy="48282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5C9F5E5B-81BE-4269-A0B0-87D800FA8671}"/>
                </a:ext>
              </a:extLst>
            </p:cNvPr>
            <p:cNvSpPr/>
            <p:nvPr/>
          </p:nvSpPr>
          <p:spPr>
            <a:xfrm>
              <a:off x="8729647" y="4979182"/>
              <a:ext cx="400457" cy="37559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DF840236-363C-481D-9E63-A686AB006492}"/>
                </a:ext>
              </a:extLst>
            </p:cNvPr>
            <p:cNvSpPr/>
            <p:nvPr/>
          </p:nvSpPr>
          <p:spPr>
            <a:xfrm>
              <a:off x="11137350" y="4952840"/>
              <a:ext cx="475404" cy="445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Connector: Elbow 113">
              <a:extLst>
                <a:ext uri="{FF2B5EF4-FFF2-40B4-BE49-F238E27FC236}">
                  <a16:creationId xmlns:a16="http://schemas.microsoft.com/office/drawing/2014/main" id="{A90634D0-2CD4-4889-A03F-A0437E622C36}"/>
                </a:ext>
              </a:extLst>
            </p:cNvPr>
            <p:cNvCxnSpPr>
              <a:cxnSpLocks/>
              <a:endCxn id="108" idx="0"/>
            </p:cNvCxnSpPr>
            <p:nvPr/>
          </p:nvCxnSpPr>
          <p:spPr>
            <a:xfrm>
              <a:off x="7288381" y="4474150"/>
              <a:ext cx="1641495" cy="50503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200DD1FF-7FE5-4BC5-80E7-5BFB8D2565F7}"/>
              </a:ext>
            </a:extLst>
          </p:cNvPr>
          <p:cNvSpPr txBox="1"/>
          <p:nvPr/>
        </p:nvSpPr>
        <p:spPr>
          <a:xfrm>
            <a:off x="771312" y="2191669"/>
            <a:ext cx="1348596" cy="64633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Diagonal</a:t>
            </a:r>
            <a:r>
              <a:rPr lang="en-US">
                <a:cs typeface="Arial"/>
              </a:rPr>
              <a:t> View</a:t>
            </a:r>
            <a:endParaRPr lang="en-US"/>
          </a:p>
        </p:txBody>
      </p:sp>
      <p:grpSp>
        <p:nvGrpSpPr>
          <p:cNvPr id="130" name="Group 129">
            <a:extLst>
              <a:ext uri="{FF2B5EF4-FFF2-40B4-BE49-F238E27FC236}">
                <a16:creationId xmlns:a16="http://schemas.microsoft.com/office/drawing/2014/main" id="{08EA2270-366A-42EB-97BB-763E347AA4FC}"/>
              </a:ext>
            </a:extLst>
          </p:cNvPr>
          <p:cNvGrpSpPr/>
          <p:nvPr/>
        </p:nvGrpSpPr>
        <p:grpSpPr>
          <a:xfrm>
            <a:off x="4850611" y="6257954"/>
            <a:ext cx="2774346" cy="307777"/>
            <a:chOff x="6891251" y="6164216"/>
            <a:chExt cx="2774346" cy="307777"/>
          </a:xfrm>
        </p:grpSpPr>
        <p:cxnSp>
          <p:nvCxnSpPr>
            <p:cNvPr id="131" name="Straight Arrow Connector 130">
              <a:extLst>
                <a:ext uri="{FF2B5EF4-FFF2-40B4-BE49-F238E27FC236}">
                  <a16:creationId xmlns:a16="http://schemas.microsoft.com/office/drawing/2014/main" id="{64E2390C-882A-415B-8CB2-51DE01723852}"/>
                </a:ext>
              </a:extLst>
            </p:cNvPr>
            <p:cNvCxnSpPr>
              <a:cxnSpLocks/>
            </p:cNvCxnSpPr>
            <p:nvPr/>
          </p:nvCxnSpPr>
          <p:spPr>
            <a:xfrm flipH="1">
              <a:off x="6891251" y="6329873"/>
              <a:ext cx="555052"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83B3BD22-FCC4-4169-9F0F-067C543482EE}"/>
                </a:ext>
              </a:extLst>
            </p:cNvPr>
            <p:cNvSpPr txBox="1"/>
            <p:nvPr/>
          </p:nvSpPr>
          <p:spPr>
            <a:xfrm>
              <a:off x="7499619" y="6164216"/>
              <a:ext cx="2165978" cy="307777"/>
            </a:xfrm>
            <a:prstGeom prst="rect">
              <a:avLst/>
            </a:prstGeom>
            <a:noFill/>
          </p:spPr>
          <p:txBody>
            <a:bodyPr wrap="none" rtlCol="0">
              <a:spAutoFit/>
            </a:bodyPr>
            <a:lstStyle/>
            <a:p>
              <a:r>
                <a:rPr lang="en-US" sz="1400" b="1"/>
                <a:t>= Outlines components</a:t>
              </a:r>
            </a:p>
          </p:txBody>
        </p:sp>
      </p:grpSp>
      <p:sp>
        <p:nvSpPr>
          <p:cNvPr id="133" name="TextBox 132">
            <a:extLst>
              <a:ext uri="{FF2B5EF4-FFF2-40B4-BE49-F238E27FC236}">
                <a16:creationId xmlns:a16="http://schemas.microsoft.com/office/drawing/2014/main" id="{E1A9DD72-BBD0-46A1-914D-3EA2D72C5BC3}"/>
              </a:ext>
            </a:extLst>
          </p:cNvPr>
          <p:cNvSpPr txBox="1"/>
          <p:nvPr/>
        </p:nvSpPr>
        <p:spPr>
          <a:xfrm>
            <a:off x="342881" y="1264701"/>
            <a:ext cx="1337490" cy="830997"/>
          </a:xfrm>
          <a:prstGeom prst="rect">
            <a:avLst/>
          </a:prstGeom>
          <a:noFill/>
        </p:spPr>
        <p:txBody>
          <a:bodyPr wrap="square" rtlCol="0">
            <a:spAutoFit/>
          </a:bodyPr>
          <a:lstStyle/>
          <a:p>
            <a:r>
              <a:rPr lang="en-US" sz="1200"/>
              <a:t>Single beam </a:t>
            </a:r>
            <a:r>
              <a:rPr lang="en-US" sz="1200" err="1"/>
              <a:t>LiDARs</a:t>
            </a:r>
            <a:r>
              <a:rPr lang="en-US" sz="1200"/>
              <a:t> are fixed at the same angle and height</a:t>
            </a:r>
          </a:p>
        </p:txBody>
      </p:sp>
      <p:cxnSp>
        <p:nvCxnSpPr>
          <p:cNvPr id="135" name="Connector: Elbow 134">
            <a:extLst>
              <a:ext uri="{FF2B5EF4-FFF2-40B4-BE49-F238E27FC236}">
                <a16:creationId xmlns:a16="http://schemas.microsoft.com/office/drawing/2014/main" id="{CBBF1E21-B1F4-4801-BBD0-0E3083A3FF61}"/>
              </a:ext>
            </a:extLst>
          </p:cNvPr>
          <p:cNvCxnSpPr>
            <a:stCxn id="133" idx="1"/>
          </p:cNvCxnSpPr>
          <p:nvPr/>
        </p:nvCxnSpPr>
        <p:spPr>
          <a:xfrm rot="10800000" flipV="1">
            <a:off x="305797" y="1680199"/>
            <a:ext cx="37084" cy="146738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8A0128-89FF-4945-8646-D2EC35C5D455}"/>
              </a:ext>
            </a:extLst>
          </p:cNvPr>
          <p:cNvCxnSpPr/>
          <p:nvPr/>
        </p:nvCxnSpPr>
        <p:spPr>
          <a:xfrm flipH="1">
            <a:off x="10463843" y="2835214"/>
            <a:ext cx="5750" cy="32493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E319388-D949-4CAD-AFEF-9FEE5D9ED058}"/>
              </a:ext>
            </a:extLst>
          </p:cNvPr>
          <p:cNvCxnSpPr/>
          <p:nvPr/>
        </p:nvCxnSpPr>
        <p:spPr>
          <a:xfrm>
            <a:off x="9130104" y="3147588"/>
            <a:ext cx="2818056" cy="12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CE4F6805-8AAE-4A2F-849C-882FF7ED0B3C}"/>
              </a:ext>
            </a:extLst>
          </p:cNvPr>
          <p:cNvSpPr txBox="1"/>
          <p:nvPr/>
        </p:nvSpPr>
        <p:spPr>
          <a:xfrm>
            <a:off x="9645345" y="2819373"/>
            <a:ext cx="80225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2.4</a:t>
            </a:r>
            <a:r>
              <a:rPr lang="en-US">
                <a:cs typeface="Arial"/>
              </a:rPr>
              <a:t> in</a:t>
            </a:r>
            <a:endParaRPr lang="en-US"/>
          </a:p>
        </p:txBody>
      </p:sp>
      <p:cxnSp>
        <p:nvCxnSpPr>
          <p:cNvPr id="149" name="Straight Connector 148">
            <a:extLst>
              <a:ext uri="{FF2B5EF4-FFF2-40B4-BE49-F238E27FC236}">
                <a16:creationId xmlns:a16="http://schemas.microsoft.com/office/drawing/2014/main" id="{7DB304A3-C2FC-44C2-A0C8-4A47E4F1C7CA}"/>
              </a:ext>
            </a:extLst>
          </p:cNvPr>
          <p:cNvCxnSpPr>
            <a:cxnSpLocks/>
          </p:cNvCxnSpPr>
          <p:nvPr/>
        </p:nvCxnSpPr>
        <p:spPr>
          <a:xfrm>
            <a:off x="9461167" y="3061181"/>
            <a:ext cx="0" cy="276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2093AD3-03D7-4F8D-958E-B6F1839B8A4C}"/>
              </a:ext>
            </a:extLst>
          </p:cNvPr>
          <p:cNvCxnSpPr>
            <a:cxnSpLocks/>
          </p:cNvCxnSpPr>
          <p:nvPr/>
        </p:nvCxnSpPr>
        <p:spPr>
          <a:xfrm>
            <a:off x="11460577" y="3050210"/>
            <a:ext cx="0" cy="276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4821A77-7C8D-4BEE-A6DD-C4DC2015B338}"/>
              </a:ext>
            </a:extLst>
          </p:cNvPr>
          <p:cNvGrpSpPr/>
          <p:nvPr/>
        </p:nvGrpSpPr>
        <p:grpSpPr>
          <a:xfrm>
            <a:off x="1101164" y="3114239"/>
            <a:ext cx="3597665" cy="2669856"/>
            <a:chOff x="2140791" y="2881152"/>
            <a:chExt cx="2574084" cy="3193020"/>
          </a:xfrm>
        </p:grpSpPr>
        <p:cxnSp>
          <p:nvCxnSpPr>
            <p:cNvPr id="68" name="Straight Arrow Connector 67">
              <a:extLst>
                <a:ext uri="{FF2B5EF4-FFF2-40B4-BE49-F238E27FC236}">
                  <a16:creationId xmlns:a16="http://schemas.microsoft.com/office/drawing/2014/main" id="{CB2803FA-0556-4CE6-B215-63A95D7A77F2}"/>
                </a:ext>
              </a:extLst>
            </p:cNvPr>
            <p:cNvCxnSpPr>
              <a:cxnSpLocks/>
            </p:cNvCxnSpPr>
            <p:nvPr/>
          </p:nvCxnSpPr>
          <p:spPr>
            <a:xfrm flipV="1">
              <a:off x="2368272" y="3316096"/>
              <a:ext cx="32164" cy="275807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A2B9C01-66F5-4F4E-B7C1-3706903D215B}"/>
                </a:ext>
              </a:extLst>
            </p:cNvPr>
            <p:cNvCxnSpPr>
              <a:cxnSpLocks/>
            </p:cNvCxnSpPr>
            <p:nvPr/>
          </p:nvCxnSpPr>
          <p:spPr>
            <a:xfrm>
              <a:off x="2349438" y="6064521"/>
              <a:ext cx="2365437" cy="96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6C88D65-A58F-4C9D-8D0A-A02E705F1809}"/>
                </a:ext>
              </a:extLst>
            </p:cNvPr>
            <p:cNvSpPr/>
            <p:nvPr/>
          </p:nvSpPr>
          <p:spPr>
            <a:xfrm>
              <a:off x="2140791" y="2881152"/>
              <a:ext cx="475404" cy="44588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95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8C1D-61AD-4B8E-B519-EE0FAB8C90B0}"/>
              </a:ext>
            </a:extLst>
          </p:cNvPr>
          <p:cNvSpPr>
            <a:spLocks noGrp="1"/>
          </p:cNvSpPr>
          <p:nvPr>
            <p:ph type="title"/>
          </p:nvPr>
        </p:nvSpPr>
        <p:spPr>
          <a:xfrm>
            <a:off x="1097280" y="286604"/>
            <a:ext cx="10058400" cy="775280"/>
          </a:xfrm>
        </p:spPr>
        <p:txBody>
          <a:bodyPr>
            <a:noAutofit/>
          </a:bodyPr>
          <a:lstStyle/>
          <a:p>
            <a:r>
              <a:rPr lang="en-US" sz="3600">
                <a:cs typeface="Arial"/>
              </a:rPr>
              <a:t>Mobility – Chain Tensioner "Slip" Analysis</a:t>
            </a:r>
          </a:p>
        </p:txBody>
      </p:sp>
      <p:graphicFrame>
        <p:nvGraphicFramePr>
          <p:cNvPr id="6" name="Content Placeholder 3">
            <a:extLst>
              <a:ext uri="{FF2B5EF4-FFF2-40B4-BE49-F238E27FC236}">
                <a16:creationId xmlns:a16="http://schemas.microsoft.com/office/drawing/2014/main" id="{B1E419F1-6118-4A3C-87D8-5738976EEC05}"/>
              </a:ext>
            </a:extLst>
          </p:cNvPr>
          <p:cNvGraphicFramePr>
            <a:graphicFrameLocks/>
          </p:cNvGraphicFramePr>
          <p:nvPr>
            <p:extLst/>
          </p:nvPr>
        </p:nvGraphicFramePr>
        <p:xfrm>
          <a:off x="2907359" y="6066527"/>
          <a:ext cx="6377282" cy="81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a:extLst>
              <a:ext uri="{FF2B5EF4-FFF2-40B4-BE49-F238E27FC236}">
                <a16:creationId xmlns:a16="http://schemas.microsoft.com/office/drawing/2014/main" id="{25EC2EA7-DFCA-4A0B-89D5-AECAF8499801}"/>
              </a:ext>
            </a:extLst>
          </p:cNvPr>
          <p:cNvSpPr>
            <a:spLocks noGrp="1"/>
          </p:cNvSpPr>
          <p:nvPr>
            <p:ph type="dt" sz="half" idx="2"/>
          </p:nvPr>
        </p:nvSpPr>
        <p:spPr/>
        <p:txBody>
          <a:bodyPr/>
          <a:lstStyle/>
          <a:p>
            <a:r>
              <a:rPr lang="en-US"/>
              <a:t>October 2018</a:t>
            </a:r>
          </a:p>
        </p:txBody>
      </p:sp>
      <p:sp>
        <p:nvSpPr>
          <p:cNvPr id="12" name="Slide Number Placeholder 11">
            <a:extLst>
              <a:ext uri="{FF2B5EF4-FFF2-40B4-BE49-F238E27FC236}">
                <a16:creationId xmlns:a16="http://schemas.microsoft.com/office/drawing/2014/main" id="{22BD5E7E-6BF0-4EAC-98E3-38D3354006C8}"/>
              </a:ext>
            </a:extLst>
          </p:cNvPr>
          <p:cNvSpPr>
            <a:spLocks noGrp="1"/>
          </p:cNvSpPr>
          <p:nvPr>
            <p:ph type="sldNum" sz="quarter" idx="12"/>
          </p:nvPr>
        </p:nvSpPr>
        <p:spPr/>
        <p:txBody>
          <a:bodyPr/>
          <a:lstStyle/>
          <a:p>
            <a:fld id="{13C20B66-9CB3-4B57-BCF5-80EC90ADA063}" type="slidenum">
              <a:rPr lang="en-US" smtClean="0"/>
              <a:t>46</a:t>
            </a:fld>
            <a:endParaRPr lang="en-US"/>
          </a:p>
        </p:txBody>
      </p:sp>
      <p:sp>
        <p:nvSpPr>
          <p:cNvPr id="9" name="TextBox 8">
            <a:extLst>
              <a:ext uri="{FF2B5EF4-FFF2-40B4-BE49-F238E27FC236}">
                <a16:creationId xmlns:a16="http://schemas.microsoft.com/office/drawing/2014/main" id="{04487BA6-B6C9-43F6-ADD9-137FFB592DB5}"/>
              </a:ext>
            </a:extLst>
          </p:cNvPr>
          <p:cNvSpPr txBox="1"/>
          <p:nvPr/>
        </p:nvSpPr>
        <p:spPr>
          <a:xfrm>
            <a:off x="6020972" y="1158843"/>
            <a:ext cx="5340575" cy="4339650"/>
          </a:xfrm>
          <a:prstGeom prst="rect">
            <a:avLst/>
          </a:prstGeom>
          <a:noFill/>
        </p:spPr>
        <p:txBody>
          <a:bodyPr wrap="square" rtlCol="0" anchor="t">
            <a:spAutoFit/>
          </a:bodyPr>
          <a:lstStyle/>
          <a:p>
            <a:r>
              <a:rPr lang="en-US" sz="1600" b="1">
                <a:cs typeface="Arial"/>
              </a:rPr>
              <a:t>Purpose:</a:t>
            </a:r>
          </a:p>
          <a:p>
            <a:r>
              <a:rPr lang="en-US" sz="1600">
                <a:cs typeface="Arial"/>
              </a:rPr>
              <a:t>Will a moment arm acting on the chain tensioner from the chain cause the tensioner arm to slip?</a:t>
            </a:r>
          </a:p>
          <a:p>
            <a:endParaRPr lang="en-US" sz="1600">
              <a:cs typeface="Arial"/>
            </a:endParaRPr>
          </a:p>
          <a:p>
            <a:r>
              <a:rPr lang="en-US" sz="1600" b="1">
                <a:cs typeface="Arial"/>
              </a:rPr>
              <a:t>Baseline Assumptions:</a:t>
            </a:r>
            <a:endParaRPr lang="en-US" sz="1600">
              <a:cs typeface="Arial"/>
            </a:endParaRPr>
          </a:p>
          <a:p>
            <a:pPr marL="342900" indent="-342900">
              <a:buFont typeface="+mj-lt"/>
              <a:buAutoNum type="arabicPeriod"/>
            </a:pPr>
            <a:r>
              <a:rPr lang="en-US" sz="1600">
                <a:cs typeface="Arial"/>
              </a:rPr>
              <a:t>Right wheel is driving the chain counter-clockwise</a:t>
            </a:r>
          </a:p>
          <a:p>
            <a:pPr marL="342900" indent="-342900">
              <a:buFont typeface="+mj-lt"/>
              <a:buAutoNum type="arabicPeriod"/>
            </a:pPr>
            <a:r>
              <a:rPr lang="en-US" sz="1600">
                <a:cs typeface="Arial"/>
              </a:rPr>
              <a:t>Offset angle of tensioner,</a:t>
            </a:r>
            <a:r>
              <a:rPr lang="el-GR"/>
              <a:t> θ</a:t>
            </a:r>
            <a:r>
              <a:rPr lang="en-US"/>
              <a:t>,</a:t>
            </a:r>
            <a:r>
              <a:rPr lang="en-US" sz="1600">
                <a:cs typeface="Arial"/>
              </a:rPr>
              <a:t> will go up to 10 degrees</a:t>
            </a:r>
          </a:p>
          <a:p>
            <a:pPr marL="342900" indent="-342900">
              <a:buFont typeface="+mj-lt"/>
              <a:buAutoNum type="arabicPeriod"/>
            </a:pPr>
            <a:r>
              <a:rPr lang="en-US" sz="1600">
                <a:cs typeface="Arial"/>
              </a:rPr>
              <a:t>Slack in chain is caused by two extra ¼” chain links</a:t>
            </a:r>
          </a:p>
          <a:p>
            <a:pPr marL="342900" indent="-342900">
              <a:buFont typeface="+mj-lt"/>
              <a:buAutoNum type="arabicPeriod"/>
            </a:pPr>
            <a:r>
              <a:rPr lang="en-US" sz="1600">
                <a:cs typeface="Arial"/>
              </a:rPr>
              <a:t>                             </a:t>
            </a:r>
            <a:r>
              <a:rPr lang="en-US" sz="1000">
                <a:cs typeface="Arial"/>
              </a:rPr>
              <a:t>(</a:t>
            </a:r>
            <a:r>
              <a:rPr lang="en-US" sz="1000" err="1">
                <a:cs typeface="Arial"/>
              </a:rPr>
              <a:t>Shigley’s</a:t>
            </a:r>
            <a:r>
              <a:rPr lang="en-US" sz="1000">
                <a:cs typeface="Arial"/>
              </a:rPr>
              <a:t> Mechanical Engineering Design, 10</a:t>
            </a:r>
            <a:r>
              <a:rPr lang="en-US" sz="1000" baseline="30000">
                <a:cs typeface="Arial"/>
              </a:rPr>
              <a:t>th</a:t>
            </a:r>
            <a:r>
              <a:rPr lang="en-US" sz="1000">
                <a:cs typeface="Arial"/>
              </a:rPr>
              <a:t> Ed.)</a:t>
            </a:r>
          </a:p>
          <a:p>
            <a:pPr marL="342900" lvl="0" indent="-342900">
              <a:buFont typeface="+mj-lt"/>
              <a:buAutoNum type="arabicPeriod"/>
            </a:pPr>
            <a:r>
              <a:rPr lang="en-US" sz="1600">
                <a:cs typeface="Arial"/>
              </a:rPr>
              <a:t>                   </a:t>
            </a:r>
            <a:r>
              <a:rPr lang="en-US" sz="1000">
                <a:solidFill>
                  <a:srgbClr val="000000"/>
                </a:solidFill>
                <a:cs typeface="Arial"/>
              </a:rPr>
              <a:t>(</a:t>
            </a:r>
            <a:r>
              <a:rPr lang="en-US" sz="1000" err="1">
                <a:solidFill>
                  <a:srgbClr val="000000"/>
                </a:solidFill>
                <a:cs typeface="Arial"/>
              </a:rPr>
              <a:t>Shigley’s</a:t>
            </a:r>
            <a:r>
              <a:rPr lang="en-US" sz="1000">
                <a:solidFill>
                  <a:srgbClr val="000000"/>
                </a:solidFill>
                <a:cs typeface="Arial"/>
              </a:rPr>
              <a:t> Mechanical Engineering Design, 10</a:t>
            </a:r>
            <a:r>
              <a:rPr lang="en-US" sz="1000" baseline="30000">
                <a:solidFill>
                  <a:srgbClr val="000000"/>
                </a:solidFill>
                <a:cs typeface="Arial"/>
              </a:rPr>
              <a:t>th</a:t>
            </a:r>
            <a:r>
              <a:rPr lang="en-US" sz="1000">
                <a:solidFill>
                  <a:srgbClr val="000000"/>
                </a:solidFill>
                <a:cs typeface="Arial"/>
              </a:rPr>
              <a:t> Ed.)</a:t>
            </a:r>
            <a:endParaRPr lang="en-US" sz="1600">
              <a:cs typeface="Arial"/>
            </a:endParaRPr>
          </a:p>
          <a:p>
            <a:pPr marL="342900" indent="-342900">
              <a:buFont typeface="+mj-lt"/>
              <a:buAutoNum type="arabicPeriod"/>
            </a:pPr>
            <a:r>
              <a:rPr lang="en-US" sz="1600" err="1">
                <a:cs typeface="Arial"/>
              </a:rPr>
              <a:t>Helicoiled</a:t>
            </a:r>
            <a:r>
              <a:rPr lang="en-US" sz="1600">
                <a:cs typeface="Arial"/>
              </a:rPr>
              <a:t> ¼-20 screw has the same preload as a non-</a:t>
            </a:r>
            <a:r>
              <a:rPr lang="en-US" sz="1600" err="1">
                <a:cs typeface="Arial"/>
              </a:rPr>
              <a:t>helicoiled</a:t>
            </a:r>
            <a:r>
              <a:rPr lang="en-US" sz="1600">
                <a:cs typeface="Arial"/>
              </a:rPr>
              <a:t> ¼-20 screw.</a:t>
            </a:r>
          </a:p>
          <a:p>
            <a:pPr marL="342900" indent="-342900">
              <a:buFont typeface="+mj-lt"/>
              <a:buAutoNum type="arabicPeriod"/>
            </a:pPr>
            <a:r>
              <a:rPr lang="en-US" sz="1600">
                <a:cs typeface="Arial"/>
              </a:rPr>
              <a:t>Worst case of 13.2 Nm of torque acting on the wheel, as per obstacle analysis model</a:t>
            </a:r>
          </a:p>
          <a:p>
            <a:endParaRPr lang="en-US" sz="1600">
              <a:cs typeface="Arial"/>
            </a:endParaRPr>
          </a:p>
          <a:p>
            <a:r>
              <a:rPr lang="en-US" sz="1600" b="1"/>
              <a:t>Known:</a:t>
            </a:r>
          </a:p>
          <a:p>
            <a:endParaRPr lang="en-US"/>
          </a:p>
        </p:txBody>
      </p:sp>
      <p:pic>
        <p:nvPicPr>
          <p:cNvPr id="10" name="Picture 9"/>
          <p:cNvPicPr>
            <a:picLocks noChangeAspect="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rcRect t="19883" b="23041"/>
          <a:stretch/>
        </p:blipFill>
        <p:spPr>
          <a:xfrm>
            <a:off x="1097280" y="996295"/>
            <a:ext cx="3748258" cy="1523367"/>
          </a:xfrm>
          <a:prstGeom prst="rect">
            <a:avLst/>
          </a:prstGeom>
        </p:spPr>
      </p:pic>
      <p:pic>
        <p:nvPicPr>
          <p:cNvPr id="13" name="Picture 12"/>
          <p:cNvPicPr>
            <a:picLocks noChangeAspect="1"/>
          </p:cNvPicPr>
          <p:nvPr/>
        </p:nvPicPr>
        <p:blipFill>
          <a:blip r:embed="rId9">
            <a:clrChange>
              <a:clrFrom>
                <a:srgbClr val="FFFFFF"/>
              </a:clrFrom>
              <a:clrTo>
                <a:srgbClr val="FFFFFF">
                  <a:alpha val="0"/>
                </a:srgbClr>
              </a:clrTo>
            </a:clrChange>
          </a:blip>
          <a:stretch>
            <a:fillRect/>
          </a:stretch>
        </p:blipFill>
        <p:spPr>
          <a:xfrm>
            <a:off x="312615" y="2213879"/>
            <a:ext cx="5329886" cy="2301631"/>
          </a:xfrm>
          <a:prstGeom prst="rect">
            <a:avLst/>
          </a:prstGeom>
        </p:spPr>
      </p:pic>
      <p:pic>
        <p:nvPicPr>
          <p:cNvPr id="1026" name="Picture 2" descr="https://lh4.googleusercontent.com/W3Y80ukQpUdfJQVe4a-0vLIyMs69Ebbno5YT2PgvaNVjUTDsS2sK5TLQYNKGjJWPimDAqOlK66u8YxNkpl83UpUwy9KtejcFEsI72vwVyZNckNB9FO6O0gzCuriS7aKf9cGoF6gJ">
            <a:hlinkClick r:id="rId10"/>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488565" y="3185887"/>
            <a:ext cx="1547420" cy="22106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lh6.googleusercontent.com/qbN6DEDCOn4IZdSDEnRx3_gS81zR7fV4PNLk00Cr3BYn--4GInABc5Q3gf44YSJSmibBV0V5RtNVNWRvFlhNQpHsHuWcA-6jvR1XQWuL24VK680Haa-CIrC3yWjIxaVHi5iGRSzf">
            <a:hlinkClick r:id="rId12"/>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020078" y="4950350"/>
            <a:ext cx="1479195" cy="18346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lh6.googleusercontent.com/_qXTYlCkWPIGJKHLn-C9S7cM2w05bky4SAyjglEUO961rPkVoPMbrfzw0TcCeKzdCvXEiBLJa4vVNKd4H6kZHlFVd9bwJfVqWV6KLAocBwJ1iDzx26KKo5ooUdDa9pUmYEtlrrY9">
            <a:hlinkClick r:id="rId14"/>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9057288" y="4930572"/>
            <a:ext cx="1009062" cy="14906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lh3.googleusercontent.com/MjK7B935w3GVJxApkNACIxNwdb-36KEAC8Ezj1O3nVknFtgg3B0-Af_WDgq6KZdf-hkyfb3FgfAl4MCcnX93GcPovG-eupqWVXJ2qEEQ-G1bJ7-PI6a8DlZfjCCGpO_GyS7KSWQo">
            <a:hlinkClick r:id="rId16"/>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7020078" y="5197212"/>
            <a:ext cx="779730" cy="14906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lh6.googleusercontent.com/hAIo6zivp3PaC8MDmXRKaOcfhzk36-lwjRE7SP1Q5AQehFIsOudRqPoZotmVxd9eLLQ1MZyNvrjV81iq8mF7J7P7bYuKiThb0JAWaDOqBO5qABZukS5ZA_TknKnzFEKsSDngA9ep">
            <a:hlinkClick r:id="rId18"/>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9057288" y="5163663"/>
            <a:ext cx="2098392" cy="18346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lh6.googleusercontent.com/apBqdz-jGEcR5Ds0kUr9diEyXqOS5c3E8IwDaGMeEmgDjajE9_LOdfV8OMoLZRcjIBl1T7rNI0VvhFMoLCItrxA6Z1QFV20-BbkgoUKgizL-ZX3y5KKyPOJ3JSDt5qsbfzx8-SMm">
            <a:hlinkClick r:id="rId20"/>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7020078" y="5411986"/>
            <a:ext cx="1846127" cy="18346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lh4.googleusercontent.com/o8qNZwMv19zNfQh07x383h7lGyyMsznqFVpcRyHqFeYrRw5P1ZYG7LnmCV6TRRA8oQuaEu3c2JcDDdxksVrk4vTGgI-dEocpc76ZXmLR7dGmGwMtNnTtXZ1yqmG090PYqW6LAly_">
            <a:hlinkClick r:id="rId22"/>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9057288" y="5409636"/>
            <a:ext cx="1616794" cy="18346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clrChange>
              <a:clrFrom>
                <a:srgbClr val="FFFFFF"/>
              </a:clrFrom>
              <a:clrTo>
                <a:srgbClr val="FFFFFF">
                  <a:alpha val="0"/>
                </a:srgbClr>
              </a:clrTo>
            </a:clrChange>
          </a:blip>
          <a:stretch>
            <a:fillRect/>
          </a:stretch>
        </p:blipFill>
        <p:spPr>
          <a:xfrm>
            <a:off x="1648514" y="4232669"/>
            <a:ext cx="3180496" cy="1827329"/>
          </a:xfrm>
          <a:prstGeom prst="rect">
            <a:avLst/>
          </a:prstGeom>
        </p:spPr>
      </p:pic>
      <p:pic>
        <p:nvPicPr>
          <p:cNvPr id="1051" name="Picture 27" descr="https://lh6.googleusercontent.com/w96kv-SaAuVd18QavUELgTmJ1O2-myMlXscLDIKfl1XxtzkKjO0FBd7gIXclhHbEp0sfDpyc2BS5OcSh1nP8RbFh36Hvt_w90sxNsgzeHCKX6p1JJ56YVZIon-ie4CdnlgGht6xr">
            <a:hlinkClick r:id="rId25"/>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6488565" y="3470343"/>
            <a:ext cx="941681" cy="186011"/>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lh4.googleusercontent.com/2FO_B9kZFCMdwbw0bmvOp4hzi-IcM0yIvJ4f7d8Y52Bccb64Czbfp8ezQY71LI_h1acR6_716WDKAXGrX8V1OA20dv7xnEajp1jfHGJdu_xukkc8e4xkKZUsQsa3YJFmd2BDJ1qV">
            <a:hlinkClick r:id="rId27"/>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7020078" y="5657830"/>
            <a:ext cx="1311122" cy="20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33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8C1D-61AD-4B8E-B519-EE0FAB8C90B0}"/>
              </a:ext>
            </a:extLst>
          </p:cNvPr>
          <p:cNvSpPr>
            <a:spLocks noGrp="1"/>
          </p:cNvSpPr>
          <p:nvPr>
            <p:ph type="title"/>
          </p:nvPr>
        </p:nvSpPr>
        <p:spPr>
          <a:xfrm>
            <a:off x="1097280" y="286604"/>
            <a:ext cx="10058400" cy="775280"/>
          </a:xfrm>
        </p:spPr>
        <p:txBody>
          <a:bodyPr>
            <a:normAutofit/>
          </a:bodyPr>
          <a:lstStyle/>
          <a:p>
            <a:r>
              <a:rPr lang="en-US" sz="3600">
                <a:solidFill>
                  <a:srgbClr val="000000">
                    <a:lumMod val="75000"/>
                    <a:lumOff val="25000"/>
                  </a:srgbClr>
                </a:solidFill>
                <a:cs typeface="Arial"/>
              </a:rPr>
              <a:t>Mobility – Chain Tensioner "Slip" Analysis (cont.)</a:t>
            </a:r>
            <a:endParaRPr lang="en-US">
              <a:cs typeface="Arial"/>
            </a:endParaRPr>
          </a:p>
        </p:txBody>
      </p:sp>
      <p:graphicFrame>
        <p:nvGraphicFramePr>
          <p:cNvPr id="6" name="Content Placeholder 3">
            <a:extLst>
              <a:ext uri="{FF2B5EF4-FFF2-40B4-BE49-F238E27FC236}">
                <a16:creationId xmlns:a16="http://schemas.microsoft.com/office/drawing/2014/main" id="{B1E419F1-6118-4A3C-87D8-5738976EEC05}"/>
              </a:ext>
            </a:extLst>
          </p:cNvPr>
          <p:cNvGraphicFramePr>
            <a:graphicFrameLocks/>
          </p:cNvGraphicFramePr>
          <p:nvPr>
            <p:extLst/>
          </p:nvPr>
        </p:nvGraphicFramePr>
        <p:xfrm>
          <a:off x="2907359" y="6066527"/>
          <a:ext cx="6377282" cy="81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a:extLst>
              <a:ext uri="{FF2B5EF4-FFF2-40B4-BE49-F238E27FC236}">
                <a16:creationId xmlns:a16="http://schemas.microsoft.com/office/drawing/2014/main" id="{25EC2EA7-DFCA-4A0B-89D5-AECAF8499801}"/>
              </a:ext>
            </a:extLst>
          </p:cNvPr>
          <p:cNvSpPr>
            <a:spLocks noGrp="1"/>
          </p:cNvSpPr>
          <p:nvPr>
            <p:ph type="dt" sz="half" idx="2"/>
          </p:nvPr>
        </p:nvSpPr>
        <p:spPr/>
        <p:txBody>
          <a:bodyPr/>
          <a:lstStyle/>
          <a:p>
            <a:r>
              <a:rPr lang="en-US"/>
              <a:t>October 2018</a:t>
            </a:r>
          </a:p>
        </p:txBody>
      </p:sp>
      <p:sp>
        <p:nvSpPr>
          <p:cNvPr id="12" name="Slide Number Placeholder 11">
            <a:extLst>
              <a:ext uri="{FF2B5EF4-FFF2-40B4-BE49-F238E27FC236}">
                <a16:creationId xmlns:a16="http://schemas.microsoft.com/office/drawing/2014/main" id="{22BD5E7E-6BF0-4EAC-98E3-38D3354006C8}"/>
              </a:ext>
            </a:extLst>
          </p:cNvPr>
          <p:cNvSpPr>
            <a:spLocks noGrp="1"/>
          </p:cNvSpPr>
          <p:nvPr>
            <p:ph type="sldNum" sz="quarter" idx="12"/>
          </p:nvPr>
        </p:nvSpPr>
        <p:spPr/>
        <p:txBody>
          <a:bodyPr/>
          <a:lstStyle/>
          <a:p>
            <a:fld id="{13C20B66-9CB3-4B57-BCF5-80EC90ADA063}" type="slidenum">
              <a:rPr lang="en-US" smtClean="0"/>
              <a:t>47</a:t>
            </a:fld>
            <a:endParaRPr lang="en-US"/>
          </a:p>
        </p:txBody>
      </p:sp>
      <p:sp>
        <p:nvSpPr>
          <p:cNvPr id="9" name="TextBox 8">
            <a:extLst>
              <a:ext uri="{FF2B5EF4-FFF2-40B4-BE49-F238E27FC236}">
                <a16:creationId xmlns:a16="http://schemas.microsoft.com/office/drawing/2014/main" id="{04487BA6-B6C9-43F6-ADD9-137FFB592DB5}"/>
              </a:ext>
            </a:extLst>
          </p:cNvPr>
          <p:cNvSpPr txBox="1"/>
          <p:nvPr/>
        </p:nvSpPr>
        <p:spPr>
          <a:xfrm>
            <a:off x="6099127" y="1196564"/>
            <a:ext cx="5340575" cy="338554"/>
          </a:xfrm>
          <a:prstGeom prst="rect">
            <a:avLst/>
          </a:prstGeom>
          <a:noFill/>
        </p:spPr>
        <p:txBody>
          <a:bodyPr wrap="square" rtlCol="0" anchor="t">
            <a:spAutoFit/>
          </a:bodyPr>
          <a:lstStyle/>
          <a:p>
            <a:r>
              <a:rPr lang="en-US" sz="1600" b="1">
                <a:cs typeface="Arial"/>
              </a:rPr>
              <a:t>Solving (moment about mounting screw):</a:t>
            </a:r>
          </a:p>
        </p:txBody>
      </p:sp>
      <p:pic>
        <p:nvPicPr>
          <p:cNvPr id="13" name="Picture 12"/>
          <p:cNvPicPr>
            <a:picLocks noChangeAspect="1"/>
          </p:cNvPicPr>
          <p:nvPr/>
        </p:nvPicPr>
        <p:blipFill>
          <a:blip r:embed="rId8">
            <a:clrChange>
              <a:clrFrom>
                <a:srgbClr val="FFFFFF"/>
              </a:clrFrom>
              <a:clrTo>
                <a:srgbClr val="FFFFFF">
                  <a:alpha val="0"/>
                </a:srgbClr>
              </a:clrTo>
            </a:clrChange>
          </a:blip>
          <a:stretch>
            <a:fillRect/>
          </a:stretch>
        </p:blipFill>
        <p:spPr>
          <a:xfrm>
            <a:off x="461368" y="1169435"/>
            <a:ext cx="5329886" cy="2301631"/>
          </a:xfrm>
          <a:prstGeom prst="rect">
            <a:avLst/>
          </a:prstGeom>
        </p:spPr>
      </p:pic>
      <p:pic>
        <p:nvPicPr>
          <p:cNvPr id="2050" name="Picture 2" descr="https://lh4.googleusercontent.com/oWsQ1gFSPSd8XZ9z3vDnLO5Lx_fqvNJjpYDqeExWHGDz_z_Fg2zzJ7iKQdLLJQL4E5EDqgzjm8LXJ2PG2De8kMQ7QoEJtCqZgrnmmW2LVzEGOjIKiSQIY_vINEeHKRzKgppEpFYB">
            <a:hlinkClick r:id="rId9"/>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344796" y="2286119"/>
            <a:ext cx="20669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rjuEL0UB8a8AZfPJrtzcj9BFewySkJ75cnnLq7_HfQEoITdQLpYxyb0qggpk3Q8hO-I5HgWsDOf1n9BPWOtzEO9zcTf932938Ul5SaU_qMbrU75cqBBhl23ne2v5TXYh0OTDj2Hv">
            <a:hlinkClick r:id="rId11"/>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344796" y="2536294"/>
            <a:ext cx="3228975"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6.googleusercontent.com/TqZm9uY0Lubgf1USzCffBsSdRX90u4AzRIswKzJRuZfGviLXczwULftnaGuItwOd55T0WVFZ7z5iUkA5oR1O9idY0vUnBRsZOj89bUw8idBu-qcgtyAUCOwcC1WI8lwtTUS890WM">
            <a:hlinkClick r:id="rId13"/>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6344796" y="2973979"/>
            <a:ext cx="923925"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4.googleusercontent.com/q5MNeKtcUuUF_7pF6IMlly5vAdzueBpRUIbH_-VRpMOr5rHMpjemSIiu0eP7sieTMQBLpyzJ7Wae9TG8pBDTUBfUcGm8DPF7n7MEulWI-w-pJYa0XibjZOdmfv0DuH5JJ7Dwhfal">
            <a:hlinkClick r:id="rId15"/>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7588475" y="3109902"/>
            <a:ext cx="3848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5.googleusercontent.com/1zgMrhShBSzJ2TlmK8iWAbtsGeSmhx9qLXkGjXXl3AzNKjtRYuUR0QKuvE6on0d6pwShygNpgRxu44lhaiXjB97rgGlcNOk5XSC4ooW9x3U7X5JWklHSP2yc7iBGA3DuEBMk7n4d">
            <a:hlinkClick r:id="rId17"/>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6344796" y="1788294"/>
            <a:ext cx="3057525"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lh3.googleusercontent.com/Y9CkcpWthFyNQ4wfIqeOAW-Yestkln7NpM0pM78IQt-Ef-4cvfCmWef4gqyZubPdcwX-wDLoCN0jvK3mYtt-pW80CQpCPKzoMgSzhNFtCZQ5guv2HxFmqirA824UMwjeXvNCR7bk">
            <a:hlinkClick r:id="rId19"/>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6344796" y="1576610"/>
            <a:ext cx="733425" cy="1143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lh6.googleusercontent.com/VqWeoQ1ur5oQ6d1A8nhAT4Qsjvz4bPkyitow2dTed01DJVPRlMm7LJ93sxRNBCZZ26dvkKaI7Slqs1QjjFCyRqLVMXWQEy6FtrTNwhacRacnzkL2JGlnQaC_Yhkk3HftiSb_whmm">
            <a:hlinkClick r:id="rId21"/>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6341416" y="3482617"/>
            <a:ext cx="2047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lh5.googleusercontent.com/km7eWDhutzMY48264UvDLLlqWBnPwl03JVRev7fcghHtbMLMQsXbRUt1UsmYgE3OKF7F6GOQ7Ad3b8iMZVYXtPHQV6PcHvaCgdJjPvu909rsUoOQX8vAHR2sStx0ug8ui6wyNpe2">
            <a:hlinkClick r:id="rId23"/>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6341416" y="3756024"/>
            <a:ext cx="1800225"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4487BA6-B6C9-43F6-ADD9-137FFB592DB5}"/>
              </a:ext>
            </a:extLst>
          </p:cNvPr>
          <p:cNvSpPr txBox="1"/>
          <p:nvPr/>
        </p:nvSpPr>
        <p:spPr>
          <a:xfrm>
            <a:off x="6096000" y="4089441"/>
            <a:ext cx="5340575" cy="338554"/>
          </a:xfrm>
          <a:prstGeom prst="rect">
            <a:avLst/>
          </a:prstGeom>
          <a:noFill/>
        </p:spPr>
        <p:txBody>
          <a:bodyPr wrap="square" rtlCol="0" anchor="t">
            <a:spAutoFit/>
          </a:bodyPr>
          <a:lstStyle/>
          <a:p>
            <a:r>
              <a:rPr lang="en-US" sz="1600" b="1">
                <a:cs typeface="Arial"/>
              </a:rPr>
              <a:t>Solving (holding strength of screw):</a:t>
            </a:r>
          </a:p>
        </p:txBody>
      </p:sp>
      <p:pic>
        <p:nvPicPr>
          <p:cNvPr id="19" name="Picture 18"/>
          <p:cNvPicPr>
            <a:picLocks noChangeAspect="1"/>
          </p:cNvPicPr>
          <p:nvPr/>
        </p:nvPicPr>
        <p:blipFill>
          <a:blip r:embed="rId25">
            <a:clrChange>
              <a:clrFrom>
                <a:srgbClr val="FFFFFF"/>
              </a:clrFrom>
              <a:clrTo>
                <a:srgbClr val="FFFFFF">
                  <a:alpha val="0"/>
                </a:srgbClr>
              </a:clrTo>
            </a:clrChange>
          </a:blip>
          <a:stretch>
            <a:fillRect/>
          </a:stretch>
        </p:blipFill>
        <p:spPr>
          <a:xfrm>
            <a:off x="118192" y="3252995"/>
            <a:ext cx="4155563" cy="2782265"/>
          </a:xfrm>
          <a:prstGeom prst="rect">
            <a:avLst/>
          </a:prstGeom>
        </p:spPr>
      </p:pic>
      <p:pic>
        <p:nvPicPr>
          <p:cNvPr id="4100" name="Picture 4" descr="https://lh4.googleusercontent.com/-J-nSNxZIuwq8vtsbLunCeYU6zcaoH5UOSI6xaK2-kPKixVWMcO6XiPEcpyzR7UluZPFLnBohrUN3Q7ry9k7AbtgcaueRHG24RAr5_Of0znYsQilzYQnJ0QyVG6BGST-CaND8P3C">
            <a:hlinkClick r:id="rId26"/>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6344796" y="4482100"/>
            <a:ext cx="3476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8">
            <a:clrChange>
              <a:clrFrom>
                <a:srgbClr val="FFFFFF"/>
              </a:clrFrom>
              <a:clrTo>
                <a:srgbClr val="FFFFFF">
                  <a:alpha val="0"/>
                </a:srgbClr>
              </a:clrTo>
            </a:clrChange>
          </a:blip>
          <a:stretch>
            <a:fillRect/>
          </a:stretch>
        </p:blipFill>
        <p:spPr>
          <a:xfrm>
            <a:off x="4290799" y="4036965"/>
            <a:ext cx="1788157" cy="1712999"/>
          </a:xfrm>
          <a:prstGeom prst="rect">
            <a:avLst/>
          </a:prstGeom>
        </p:spPr>
      </p:pic>
      <p:pic>
        <p:nvPicPr>
          <p:cNvPr id="4102" name="Picture 6" descr="https://lh3.googleusercontent.com/BEcmr9kdRudtniEl44fyzOpVXHSSjFF3xHv5TzDkPqYtnpwxKVgWHFMXy_TGFQHfG0Uatws1wKQgn0iFbvBtgVC38Sy1ZIuQiNrBkpcB0V0LQeRP1w_TuBDFt31jQUOAFsh3Clow">
            <a:hlinkClick r:id="rId29"/>
          </p:cNvPr>
          <p:cNvPicPr>
            <a:picLocks noChangeAspect="1" noChangeArrowheads="1"/>
          </p:cNvPicPr>
          <p:nvPr/>
        </p:nvPicPr>
        <p:blipFill>
          <a:blip r:embed="rId30" cstate="hqprint">
            <a:extLst>
              <a:ext uri="{28A0092B-C50C-407E-A947-70E740481C1C}">
                <a14:useLocalDpi xmlns:a14="http://schemas.microsoft.com/office/drawing/2010/main" val="0"/>
              </a:ext>
            </a:extLst>
          </a:blip>
          <a:srcRect/>
          <a:stretch>
            <a:fillRect/>
          </a:stretch>
        </p:blipFill>
        <p:spPr bwMode="auto">
          <a:xfrm>
            <a:off x="6341416" y="4683350"/>
            <a:ext cx="29432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lh3.googleusercontent.com/tUw6sXesN2UrawdJGnK1calrRknurFgWFRiBWTWKOxGr83B3WNQiEg-VtmxOyAVKqmy0m3yShY8eaqn_QlNU_sHO4L2Zkk4DOp1YUM5iRt_ALOG1h3sWjy720fcmZlCVde13r8ub">
            <a:hlinkClick r:id="rId31"/>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6624701" y="5137161"/>
            <a:ext cx="17526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lh6.googleusercontent.com/Htmq2P3yj3CgnjppqkL3Z24_yfYHxIY7MKoXxuBuVxyaORiBAtTRjakZttnlB8Skkn8nM9QodWmMSoH2McJ6LDNIVHN6oL7mmnFhxcKKLXz0rq57_0QtNKNUMLHnbwG-_Kj-8SuB">
            <a:hlinkClick r:id="rId33"/>
          </p:cNvPr>
          <p:cNvPicPr>
            <a:picLocks noChangeAspect="1" noChangeArrowheads="1"/>
          </p:cNvPicPr>
          <p:nvPr/>
        </p:nvPicPr>
        <p:blipFill>
          <a:blip r:embed="rId34" cstate="hqprint">
            <a:extLst>
              <a:ext uri="{28A0092B-C50C-407E-A947-70E740481C1C}">
                <a14:useLocalDpi xmlns:a14="http://schemas.microsoft.com/office/drawing/2010/main" val="0"/>
              </a:ext>
            </a:extLst>
          </a:blip>
          <a:srcRect/>
          <a:stretch>
            <a:fillRect/>
          </a:stretch>
        </p:blipFill>
        <p:spPr bwMode="auto">
          <a:xfrm>
            <a:off x="6310376" y="5695957"/>
            <a:ext cx="1190625"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lh3.googleusercontent.com/ZyBlB2OROBxNwINXTTqAJlUc-qZHLaul0IMM6v7djYvmAONBRzhEJEgg0DlSCR_JTVvYHckLU1stn6qp-SSV9DXgp5A3_6whu-dW_ZARtAgCJco8WM6bMLiX74SjCSVLeerdbQ9S">
            <a:hlinkClick r:id="rId35"/>
          </p:cNvPr>
          <p:cNvPicPr>
            <a:picLocks noChangeAspect="1" noChangeArrowheads="1"/>
          </p:cNvPicPr>
          <p:nvPr/>
        </p:nvPicPr>
        <p:blipFill>
          <a:blip r:embed="rId36" cstate="hqprint">
            <a:extLst>
              <a:ext uri="{28A0092B-C50C-407E-A947-70E740481C1C}">
                <a14:useLocalDpi xmlns:a14="http://schemas.microsoft.com/office/drawing/2010/main" val="0"/>
              </a:ext>
            </a:extLst>
          </a:blip>
          <a:srcRect/>
          <a:stretch>
            <a:fillRect/>
          </a:stretch>
        </p:blipFill>
        <p:spPr bwMode="auto">
          <a:xfrm>
            <a:off x="7725921" y="5578756"/>
            <a:ext cx="13716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31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8C1D-61AD-4B8E-B519-EE0FAB8C90B0}"/>
              </a:ext>
            </a:extLst>
          </p:cNvPr>
          <p:cNvSpPr>
            <a:spLocks noGrp="1"/>
          </p:cNvSpPr>
          <p:nvPr>
            <p:ph type="title"/>
          </p:nvPr>
        </p:nvSpPr>
        <p:spPr>
          <a:xfrm>
            <a:off x="1097280" y="286604"/>
            <a:ext cx="10058400" cy="775280"/>
          </a:xfrm>
        </p:spPr>
        <p:txBody>
          <a:bodyPr>
            <a:normAutofit/>
          </a:bodyPr>
          <a:lstStyle/>
          <a:p>
            <a:r>
              <a:rPr lang="en-US">
                <a:cs typeface="Arial"/>
              </a:rPr>
              <a:t>Mobility – Shaft Mount Drawing</a:t>
            </a:r>
          </a:p>
        </p:txBody>
      </p:sp>
      <p:graphicFrame>
        <p:nvGraphicFramePr>
          <p:cNvPr id="6" name="Content Placeholder 3">
            <a:extLst>
              <a:ext uri="{FF2B5EF4-FFF2-40B4-BE49-F238E27FC236}">
                <a16:creationId xmlns:a16="http://schemas.microsoft.com/office/drawing/2014/main" id="{B1E419F1-6118-4A3C-87D8-5738976EEC05}"/>
              </a:ext>
            </a:extLst>
          </p:cNvPr>
          <p:cNvGraphicFramePr>
            <a:graphicFrameLocks/>
          </p:cNvGraphicFramePr>
          <p:nvPr>
            <p:extLst/>
          </p:nvPr>
        </p:nvGraphicFramePr>
        <p:xfrm>
          <a:off x="2907359" y="6066527"/>
          <a:ext cx="6377282" cy="81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a:extLst>
              <a:ext uri="{FF2B5EF4-FFF2-40B4-BE49-F238E27FC236}">
                <a16:creationId xmlns:a16="http://schemas.microsoft.com/office/drawing/2014/main" id="{25EC2EA7-DFCA-4A0B-89D5-AECAF8499801}"/>
              </a:ext>
            </a:extLst>
          </p:cNvPr>
          <p:cNvSpPr>
            <a:spLocks noGrp="1"/>
          </p:cNvSpPr>
          <p:nvPr>
            <p:ph type="dt" sz="half" idx="2"/>
          </p:nvPr>
        </p:nvSpPr>
        <p:spPr/>
        <p:txBody>
          <a:bodyPr/>
          <a:lstStyle/>
          <a:p>
            <a:r>
              <a:rPr lang="en-US"/>
              <a:t>October 2018</a:t>
            </a:r>
          </a:p>
        </p:txBody>
      </p:sp>
      <p:sp>
        <p:nvSpPr>
          <p:cNvPr id="12" name="Slide Number Placeholder 11">
            <a:extLst>
              <a:ext uri="{FF2B5EF4-FFF2-40B4-BE49-F238E27FC236}">
                <a16:creationId xmlns:a16="http://schemas.microsoft.com/office/drawing/2014/main" id="{22BD5E7E-6BF0-4EAC-98E3-38D3354006C8}"/>
              </a:ext>
            </a:extLst>
          </p:cNvPr>
          <p:cNvSpPr>
            <a:spLocks noGrp="1"/>
          </p:cNvSpPr>
          <p:nvPr>
            <p:ph type="sldNum" sz="quarter" idx="12"/>
          </p:nvPr>
        </p:nvSpPr>
        <p:spPr/>
        <p:txBody>
          <a:bodyPr/>
          <a:lstStyle/>
          <a:p>
            <a:fld id="{13C20B66-9CB3-4B57-BCF5-80EC90ADA063}" type="slidenum">
              <a:rPr lang="en-US" smtClean="0"/>
              <a:t>48</a:t>
            </a:fld>
            <a:endParaRPr lang="en-US"/>
          </a:p>
        </p:txBody>
      </p:sp>
      <p:sp>
        <p:nvSpPr>
          <p:cNvPr id="9" name="TextBox 8">
            <a:extLst>
              <a:ext uri="{FF2B5EF4-FFF2-40B4-BE49-F238E27FC236}">
                <a16:creationId xmlns:a16="http://schemas.microsoft.com/office/drawing/2014/main" id="{04487BA6-B6C9-43F6-ADD9-137FFB592DB5}"/>
              </a:ext>
            </a:extLst>
          </p:cNvPr>
          <p:cNvSpPr txBox="1"/>
          <p:nvPr/>
        </p:nvSpPr>
        <p:spPr>
          <a:xfrm>
            <a:off x="1126021" y="1170471"/>
            <a:ext cx="10289478" cy="584775"/>
          </a:xfrm>
          <a:prstGeom prst="rect">
            <a:avLst/>
          </a:prstGeom>
          <a:noFill/>
        </p:spPr>
        <p:txBody>
          <a:bodyPr wrap="square" rtlCol="0" anchor="t">
            <a:spAutoFit/>
          </a:bodyPr>
          <a:lstStyle/>
          <a:p>
            <a:r>
              <a:rPr lang="en-US" sz="1600" b="1">
                <a:cs typeface="Arial"/>
              </a:rPr>
              <a:t>Purpose:</a:t>
            </a:r>
          </a:p>
          <a:p>
            <a:r>
              <a:rPr lang="en-US" sz="1600">
                <a:cs typeface="Arial"/>
              </a:rPr>
              <a:t>The shaft mount is the only component with a critical dimension.</a:t>
            </a:r>
            <a:endParaRPr lang="en-US"/>
          </a:p>
        </p:txBody>
      </p:sp>
      <p:pic>
        <p:nvPicPr>
          <p:cNvPr id="13" name="Picture 13" descr="A screenshot of a cell phone&#10;&#10;Description generated with very high confidence">
            <a:extLst>
              <a:ext uri="{FF2B5EF4-FFF2-40B4-BE49-F238E27FC236}">
                <a16:creationId xmlns:a16="http://schemas.microsoft.com/office/drawing/2014/main" id="{7AFA5D1C-2C80-478A-83A6-3EFDB030B16B}"/>
              </a:ext>
            </a:extLst>
          </p:cNvPr>
          <p:cNvPicPr>
            <a:picLocks noChangeAspect="1"/>
          </p:cNvPicPr>
          <p:nvPr/>
        </p:nvPicPr>
        <p:blipFill rotWithShape="1">
          <a:blip r:embed="rId8"/>
          <a:srcRect l="30857" t="7109" r="6571" b="14376"/>
          <a:stretch/>
        </p:blipFill>
        <p:spPr>
          <a:xfrm>
            <a:off x="3208594" y="1720322"/>
            <a:ext cx="5734465" cy="4344857"/>
          </a:xfrm>
          <a:prstGeom prst="rect">
            <a:avLst/>
          </a:prstGeom>
        </p:spPr>
      </p:pic>
    </p:spTree>
    <p:extLst>
      <p:ext uri="{BB962C8B-B14F-4D97-AF65-F5344CB8AC3E}">
        <p14:creationId xmlns:p14="http://schemas.microsoft.com/office/powerpoint/2010/main" val="1473528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510F-4AA9-444C-B099-77E39CD77705}"/>
              </a:ext>
            </a:extLst>
          </p:cNvPr>
          <p:cNvSpPr>
            <a:spLocks noGrp="1"/>
          </p:cNvSpPr>
          <p:nvPr>
            <p:ph type="title"/>
          </p:nvPr>
        </p:nvSpPr>
        <p:spPr/>
        <p:txBody>
          <a:bodyPr>
            <a:normAutofit/>
          </a:bodyPr>
          <a:lstStyle/>
          <a:p>
            <a:r>
              <a:rPr lang="en-US" sz="6000"/>
              <a:t>Communication</a:t>
            </a:r>
          </a:p>
        </p:txBody>
      </p:sp>
      <p:sp>
        <p:nvSpPr>
          <p:cNvPr id="3" name="Text Placeholder 2">
            <a:extLst>
              <a:ext uri="{FF2B5EF4-FFF2-40B4-BE49-F238E27FC236}">
                <a16:creationId xmlns:a16="http://schemas.microsoft.com/office/drawing/2014/main" id="{D5B50866-4651-4DE3-BA25-3514C7AC9F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1069A2-E99E-495A-8DB5-67C0996A10E8}"/>
              </a:ext>
            </a:extLst>
          </p:cNvPr>
          <p:cNvSpPr>
            <a:spLocks noGrp="1"/>
          </p:cNvSpPr>
          <p:nvPr>
            <p:ph type="sldNum" sz="quarter" idx="12"/>
          </p:nvPr>
        </p:nvSpPr>
        <p:spPr/>
        <p:txBody>
          <a:bodyPr/>
          <a:lstStyle/>
          <a:p>
            <a:fld id="{13C20B66-9CB3-4B57-BCF5-80EC90ADA063}" type="slidenum">
              <a:rPr lang="en-US" smtClean="0"/>
              <a:t>49</a:t>
            </a:fld>
            <a:endParaRPr lang="en-US"/>
          </a:p>
        </p:txBody>
      </p:sp>
      <p:sp>
        <p:nvSpPr>
          <p:cNvPr id="5" name="Date Placeholder 4">
            <a:extLst>
              <a:ext uri="{FF2B5EF4-FFF2-40B4-BE49-F238E27FC236}">
                <a16:creationId xmlns:a16="http://schemas.microsoft.com/office/drawing/2014/main" id="{BBAE1F7A-671C-404C-969C-6DB287F8F25F}"/>
              </a:ext>
            </a:extLst>
          </p:cNvPr>
          <p:cNvSpPr>
            <a:spLocks noGrp="1"/>
          </p:cNvSpPr>
          <p:nvPr>
            <p:ph type="dt" sz="half" idx="2"/>
          </p:nvPr>
        </p:nvSpPr>
        <p:spPr>
          <a:xfrm>
            <a:off x="9550743" y="6223880"/>
            <a:ext cx="1268674" cy="211987"/>
          </a:xfrm>
        </p:spPr>
        <p:txBody>
          <a:bodyPr/>
          <a:lstStyle/>
          <a:p>
            <a:r>
              <a:rPr lang="en-US"/>
              <a:t>October 2018</a:t>
            </a:r>
          </a:p>
        </p:txBody>
      </p:sp>
    </p:spTree>
    <p:extLst>
      <p:ext uri="{BB962C8B-B14F-4D97-AF65-F5344CB8AC3E}">
        <p14:creationId xmlns:p14="http://schemas.microsoft.com/office/powerpoint/2010/main" val="120709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31C8-0027-4C51-922C-AA19A40CE458}"/>
              </a:ext>
            </a:extLst>
          </p:cNvPr>
          <p:cNvSpPr>
            <a:spLocks noGrp="1"/>
          </p:cNvSpPr>
          <p:nvPr>
            <p:ph type="title"/>
          </p:nvPr>
        </p:nvSpPr>
        <p:spPr/>
        <p:txBody>
          <a:bodyPr/>
          <a:lstStyle/>
          <a:p>
            <a:r>
              <a:rPr lang="en-US"/>
              <a:t>CONOPS: Other Terrain</a:t>
            </a:r>
          </a:p>
        </p:txBody>
      </p:sp>
      <p:sp>
        <p:nvSpPr>
          <p:cNvPr id="4" name="Slide Number Placeholder 3">
            <a:extLst>
              <a:ext uri="{FF2B5EF4-FFF2-40B4-BE49-F238E27FC236}">
                <a16:creationId xmlns:a16="http://schemas.microsoft.com/office/drawing/2014/main" id="{8C4910A0-3A95-4F3D-AE76-DE0A44A61603}"/>
              </a:ext>
            </a:extLst>
          </p:cNvPr>
          <p:cNvSpPr>
            <a:spLocks noGrp="1"/>
          </p:cNvSpPr>
          <p:nvPr>
            <p:ph type="sldNum" sz="quarter" idx="12"/>
          </p:nvPr>
        </p:nvSpPr>
        <p:spPr/>
        <p:txBody>
          <a:bodyPr/>
          <a:lstStyle/>
          <a:p>
            <a:fld id="{13C20B66-9CB3-4B57-BCF5-80EC90ADA063}" type="slidenum">
              <a:rPr lang="en-US" smtClean="0"/>
              <a:t>5</a:t>
            </a:fld>
            <a:endParaRPr lang="en-US"/>
          </a:p>
        </p:txBody>
      </p:sp>
      <p:sp>
        <p:nvSpPr>
          <p:cNvPr id="5" name="Date Placeholder 4">
            <a:extLst>
              <a:ext uri="{FF2B5EF4-FFF2-40B4-BE49-F238E27FC236}">
                <a16:creationId xmlns:a16="http://schemas.microsoft.com/office/drawing/2014/main" id="{67A458F8-CD38-4189-A74A-ABFD4E23CF2D}"/>
              </a:ext>
            </a:extLst>
          </p:cNvPr>
          <p:cNvSpPr>
            <a:spLocks noGrp="1"/>
          </p:cNvSpPr>
          <p:nvPr>
            <p:ph type="dt" sz="half" idx="2"/>
          </p:nvPr>
        </p:nvSpPr>
        <p:spPr/>
        <p:txBody>
          <a:bodyPr/>
          <a:lstStyle/>
          <a:p>
            <a:r>
              <a:rPr lang="en-US"/>
              <a:t>October 2018</a:t>
            </a:r>
          </a:p>
        </p:txBody>
      </p:sp>
      <p:sp>
        <p:nvSpPr>
          <p:cNvPr id="6" name="Slide Number Placeholder 3">
            <a:extLst>
              <a:ext uri="{FF2B5EF4-FFF2-40B4-BE49-F238E27FC236}">
                <a16:creationId xmlns:a16="http://schemas.microsoft.com/office/drawing/2014/main" id="{F6B853BD-075E-410A-9DD7-C5A79F4EA740}"/>
              </a:ext>
            </a:extLst>
          </p:cNvPr>
          <p:cNvSpPr txBox="1">
            <a:spLocks/>
          </p:cNvSpPr>
          <p:nvPr/>
        </p:nvSpPr>
        <p:spPr>
          <a:xfrm>
            <a:off x="10127137" y="6449944"/>
            <a:ext cx="69228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3C20B66-9CB3-4B57-BCF5-80EC90ADA063}" type="slidenum">
              <a:rPr lang="en-US" smtClean="0"/>
              <a:pPr/>
              <a:t>5</a:t>
            </a:fld>
            <a:endParaRPr lang="en-US"/>
          </a:p>
        </p:txBody>
      </p:sp>
      <p:grpSp>
        <p:nvGrpSpPr>
          <p:cNvPr id="2446" name="Group 2445">
            <a:extLst>
              <a:ext uri="{FF2B5EF4-FFF2-40B4-BE49-F238E27FC236}">
                <a16:creationId xmlns:a16="http://schemas.microsoft.com/office/drawing/2014/main" id="{B03469F6-972C-4CA8-9199-13DD7CB28E93}"/>
              </a:ext>
            </a:extLst>
          </p:cNvPr>
          <p:cNvGrpSpPr/>
          <p:nvPr/>
        </p:nvGrpSpPr>
        <p:grpSpPr>
          <a:xfrm>
            <a:off x="-46097" y="1145355"/>
            <a:ext cx="12294801" cy="5732818"/>
            <a:chOff x="-46097" y="1145355"/>
            <a:chExt cx="12294801" cy="5732818"/>
          </a:xfrm>
        </p:grpSpPr>
        <p:cxnSp>
          <p:nvCxnSpPr>
            <p:cNvPr id="2447" name="Straight Connector 2446">
              <a:extLst>
                <a:ext uri="{FF2B5EF4-FFF2-40B4-BE49-F238E27FC236}">
                  <a16:creationId xmlns:a16="http://schemas.microsoft.com/office/drawing/2014/main" id="{6A14596B-D69F-4278-BBC9-BEA4274D1272}"/>
                </a:ext>
              </a:extLst>
            </p:cNvPr>
            <p:cNvCxnSpPr>
              <a:cxnSpLocks/>
            </p:cNvCxnSpPr>
            <p:nvPr/>
          </p:nvCxnSpPr>
          <p:spPr>
            <a:xfrm>
              <a:off x="-13943" y="6467919"/>
              <a:ext cx="12225711" cy="12687"/>
            </a:xfrm>
            <a:prstGeom prst="line">
              <a:avLst/>
            </a:prstGeom>
            <a:noFill/>
            <a:ln w="57150" cap="flat" cmpd="sng" algn="ctr">
              <a:solidFill>
                <a:sysClr val="windowText" lastClr="000000"/>
              </a:solidFill>
              <a:prstDash val="solid"/>
              <a:miter lim="800000"/>
            </a:ln>
            <a:effectLst/>
          </p:spPr>
        </p:cxnSp>
        <p:cxnSp>
          <p:nvCxnSpPr>
            <p:cNvPr id="2448" name="Straight Connector 2447">
              <a:extLst>
                <a:ext uri="{FF2B5EF4-FFF2-40B4-BE49-F238E27FC236}">
                  <a16:creationId xmlns:a16="http://schemas.microsoft.com/office/drawing/2014/main" id="{6EBB7BD9-485C-44F6-A9A1-D08837B89BDF}"/>
                </a:ext>
              </a:extLst>
            </p:cNvPr>
            <p:cNvCxnSpPr>
              <a:cxnSpLocks/>
            </p:cNvCxnSpPr>
            <p:nvPr/>
          </p:nvCxnSpPr>
          <p:spPr>
            <a:xfrm>
              <a:off x="-13943" y="1194827"/>
              <a:ext cx="12225711" cy="12687"/>
            </a:xfrm>
            <a:prstGeom prst="line">
              <a:avLst/>
            </a:prstGeom>
            <a:noFill/>
            <a:ln w="57150" cap="flat" cmpd="sng" algn="ctr">
              <a:solidFill>
                <a:sysClr val="windowText" lastClr="000000"/>
              </a:solidFill>
              <a:prstDash val="solid"/>
              <a:miter lim="800000"/>
            </a:ln>
            <a:effectLst/>
          </p:spPr>
        </p:cxnSp>
        <p:grpSp>
          <p:nvGrpSpPr>
            <p:cNvPr id="2449" name="Group 2448">
              <a:extLst>
                <a:ext uri="{FF2B5EF4-FFF2-40B4-BE49-F238E27FC236}">
                  <a16:creationId xmlns:a16="http://schemas.microsoft.com/office/drawing/2014/main" id="{C7AA9A23-0465-4CF3-9DE6-2179E0014C80}"/>
                </a:ext>
              </a:extLst>
            </p:cNvPr>
            <p:cNvGrpSpPr/>
            <p:nvPr/>
          </p:nvGrpSpPr>
          <p:grpSpPr>
            <a:xfrm>
              <a:off x="5308" y="6441000"/>
              <a:ext cx="12189900" cy="437173"/>
              <a:chOff x="5308" y="6459958"/>
              <a:chExt cx="12189900" cy="437173"/>
            </a:xfrm>
          </p:grpSpPr>
          <p:sp>
            <p:nvSpPr>
              <p:cNvPr id="2552" name="Rectangle 2551">
                <a:extLst>
                  <a:ext uri="{FF2B5EF4-FFF2-40B4-BE49-F238E27FC236}">
                    <a16:creationId xmlns:a16="http://schemas.microsoft.com/office/drawing/2014/main" id="{33DE5089-2745-4C73-AAA3-38CF586F620C}"/>
                  </a:ext>
                </a:extLst>
              </p:cNvPr>
              <p:cNvSpPr/>
              <p:nvPr/>
            </p:nvSpPr>
            <p:spPr>
              <a:xfrm>
                <a:off x="5308" y="6478161"/>
                <a:ext cx="12189900" cy="393868"/>
              </a:xfrm>
              <a:prstGeom prst="rect">
                <a:avLst/>
              </a:prstGeom>
              <a:solidFill>
                <a:sysClr val="window" lastClr="FFFFFF">
                  <a:lumMod val="95000"/>
                </a:sysClr>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2553" name="Group 2552">
                <a:extLst>
                  <a:ext uri="{FF2B5EF4-FFF2-40B4-BE49-F238E27FC236}">
                    <a16:creationId xmlns:a16="http://schemas.microsoft.com/office/drawing/2014/main" id="{7EF85249-1D50-4B17-8B84-4B78FF3075E8}"/>
                  </a:ext>
                </a:extLst>
              </p:cNvPr>
              <p:cNvGrpSpPr/>
              <p:nvPr/>
            </p:nvGrpSpPr>
            <p:grpSpPr>
              <a:xfrm>
                <a:off x="300568" y="6459958"/>
                <a:ext cx="11211334" cy="437173"/>
                <a:chOff x="300568" y="6459958"/>
                <a:chExt cx="11211334" cy="437173"/>
              </a:xfrm>
            </p:grpSpPr>
            <p:grpSp>
              <p:nvGrpSpPr>
                <p:cNvPr id="2554" name="Group 2553">
                  <a:extLst>
                    <a:ext uri="{FF2B5EF4-FFF2-40B4-BE49-F238E27FC236}">
                      <a16:creationId xmlns:a16="http://schemas.microsoft.com/office/drawing/2014/main" id="{9C156CEA-01E0-47CB-B8CC-96F6504E2821}"/>
                    </a:ext>
                  </a:extLst>
                </p:cNvPr>
                <p:cNvGrpSpPr/>
                <p:nvPr/>
              </p:nvGrpSpPr>
              <p:grpSpPr>
                <a:xfrm>
                  <a:off x="300568" y="6459958"/>
                  <a:ext cx="2242690" cy="430887"/>
                  <a:chOff x="151645" y="6469730"/>
                  <a:chExt cx="2242690" cy="430887"/>
                </a:xfrm>
              </p:grpSpPr>
              <p:pic>
                <p:nvPicPr>
                  <p:cNvPr id="2567" name="Graphic 2566" descr="Warning">
                    <a:extLst>
                      <a:ext uri="{FF2B5EF4-FFF2-40B4-BE49-F238E27FC236}">
                        <a16:creationId xmlns:a16="http://schemas.microsoft.com/office/drawing/2014/main" id="{53A1CA60-EB98-4DA9-81AE-39FD0994195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645" y="6479370"/>
                    <a:ext cx="319146" cy="319146"/>
                  </a:xfrm>
                  <a:prstGeom prst="rect">
                    <a:avLst/>
                  </a:prstGeom>
                </p:spPr>
              </p:pic>
              <p:sp>
                <p:nvSpPr>
                  <p:cNvPr id="2568" name="TextBox 2567">
                    <a:extLst>
                      <a:ext uri="{FF2B5EF4-FFF2-40B4-BE49-F238E27FC236}">
                        <a16:creationId xmlns:a16="http://schemas.microsoft.com/office/drawing/2014/main" id="{D1154DF9-67B4-4500-8D48-614A131CC80C}"/>
                      </a:ext>
                    </a:extLst>
                  </p:cNvPr>
                  <p:cNvSpPr txBox="1"/>
                  <p:nvPr/>
                </p:nvSpPr>
                <p:spPr>
                  <a:xfrm>
                    <a:off x="451174" y="6469730"/>
                    <a:ext cx="194316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 Point where sensor detects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   obstacle or discontinuity</a:t>
                    </a:r>
                  </a:p>
                </p:txBody>
              </p:sp>
            </p:grpSp>
            <p:grpSp>
              <p:nvGrpSpPr>
                <p:cNvPr id="2555" name="Group 2554">
                  <a:extLst>
                    <a:ext uri="{FF2B5EF4-FFF2-40B4-BE49-F238E27FC236}">
                      <a16:creationId xmlns:a16="http://schemas.microsoft.com/office/drawing/2014/main" id="{7F4B92C3-4E0A-459C-8FAB-0AE455F9C45A}"/>
                    </a:ext>
                  </a:extLst>
                </p:cNvPr>
                <p:cNvGrpSpPr/>
                <p:nvPr/>
              </p:nvGrpSpPr>
              <p:grpSpPr>
                <a:xfrm>
                  <a:off x="2850835" y="6525932"/>
                  <a:ext cx="1392408" cy="338554"/>
                  <a:chOff x="4866583" y="6499905"/>
                  <a:chExt cx="1392408" cy="338554"/>
                </a:xfrm>
              </p:grpSpPr>
              <p:sp>
                <p:nvSpPr>
                  <p:cNvPr id="2565" name="Star: 4 Points 2564">
                    <a:extLst>
                      <a:ext uri="{FF2B5EF4-FFF2-40B4-BE49-F238E27FC236}">
                        <a16:creationId xmlns:a16="http://schemas.microsoft.com/office/drawing/2014/main" id="{DF7CA304-65BC-4529-B96E-6642E02DBA6D}"/>
                      </a:ext>
                    </a:extLst>
                  </p:cNvPr>
                  <p:cNvSpPr/>
                  <p:nvPr/>
                </p:nvSpPr>
                <p:spPr>
                  <a:xfrm>
                    <a:off x="4866583" y="6511927"/>
                    <a:ext cx="300687" cy="292016"/>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sp>
                <p:nvSpPr>
                  <p:cNvPr id="2566" name="TextBox 2565">
                    <a:extLst>
                      <a:ext uri="{FF2B5EF4-FFF2-40B4-BE49-F238E27FC236}">
                        <a16:creationId xmlns:a16="http://schemas.microsoft.com/office/drawing/2014/main" id="{4437D817-3A32-47C6-B717-6E443F294C5A}"/>
                      </a:ext>
                    </a:extLst>
                  </p:cNvPr>
                  <p:cNvSpPr txBox="1"/>
                  <p:nvPr/>
                </p:nvSpPr>
                <p:spPr>
                  <a:xfrm>
                    <a:off x="5167270" y="6499905"/>
                    <a:ext cx="1091721"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rPr>
                      <a:t>= </a:t>
                    </a:r>
                    <a:r>
                      <a:rPr kumimoji="0" lang="en-US" sz="1400" b="1" i="0" u="none" strike="noStrike" kern="0" cap="none" spc="0" normalizeH="0" baseline="0" noProof="0" err="1">
                        <a:ln>
                          <a:noFill/>
                        </a:ln>
                        <a:solidFill>
                          <a:prstClr val="black"/>
                        </a:solidFill>
                        <a:effectLst/>
                        <a:uLnTx/>
                        <a:uFillTx/>
                        <a:latin typeface="Calibri" panose="020F0502020204030204"/>
                      </a:rPr>
                      <a:t>Pathpoint</a:t>
                    </a:r>
                    <a:endParaRPr kumimoji="0" lang="en-US" sz="1600" b="1" i="0" u="none" strike="noStrike" kern="0" cap="none" spc="0" normalizeH="0" baseline="0" noProof="0">
                      <a:ln>
                        <a:noFill/>
                      </a:ln>
                      <a:solidFill>
                        <a:prstClr val="black"/>
                      </a:solidFill>
                      <a:effectLst/>
                      <a:uLnTx/>
                      <a:uFillTx/>
                      <a:latin typeface="Calibri" panose="020F0502020204030204"/>
                    </a:endParaRPr>
                  </a:p>
                </p:txBody>
              </p:sp>
            </p:grpSp>
            <p:grpSp>
              <p:nvGrpSpPr>
                <p:cNvPr id="2556" name="Group 2555">
                  <a:extLst>
                    <a:ext uri="{FF2B5EF4-FFF2-40B4-BE49-F238E27FC236}">
                      <a16:creationId xmlns:a16="http://schemas.microsoft.com/office/drawing/2014/main" id="{E2F99E5D-FB78-47AD-B849-84E60FF985C9}"/>
                    </a:ext>
                  </a:extLst>
                </p:cNvPr>
                <p:cNvGrpSpPr/>
                <p:nvPr/>
              </p:nvGrpSpPr>
              <p:grpSpPr>
                <a:xfrm>
                  <a:off x="4437139" y="6466244"/>
                  <a:ext cx="1635420" cy="430887"/>
                  <a:chOff x="6270955" y="6476907"/>
                  <a:chExt cx="1635420" cy="430887"/>
                </a:xfrm>
              </p:grpSpPr>
              <p:sp>
                <p:nvSpPr>
                  <p:cNvPr id="2563" name="Octagon 2562">
                    <a:extLst>
                      <a:ext uri="{FF2B5EF4-FFF2-40B4-BE49-F238E27FC236}">
                        <a16:creationId xmlns:a16="http://schemas.microsoft.com/office/drawing/2014/main" id="{AEC3F621-5001-4D37-BE2D-DEE6D40B459D}"/>
                      </a:ext>
                    </a:extLst>
                  </p:cNvPr>
                  <p:cNvSpPr/>
                  <p:nvPr/>
                </p:nvSpPr>
                <p:spPr>
                  <a:xfrm>
                    <a:off x="6270955" y="6556322"/>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64" name="TextBox 2563">
                    <a:extLst>
                      <a:ext uri="{FF2B5EF4-FFF2-40B4-BE49-F238E27FC236}">
                        <a16:creationId xmlns:a16="http://schemas.microsoft.com/office/drawing/2014/main" id="{97C4A2A0-4CF7-4D6D-B531-C79C2948F5AF}"/>
                      </a:ext>
                    </a:extLst>
                  </p:cNvPr>
                  <p:cNvSpPr txBox="1"/>
                  <p:nvPr/>
                </p:nvSpPr>
                <p:spPr>
                  <a:xfrm>
                    <a:off x="6523393" y="6476907"/>
                    <a:ext cx="1382982"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 Stop and request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   user intervention</a:t>
                    </a:r>
                  </a:p>
                </p:txBody>
              </p:sp>
            </p:grpSp>
            <p:grpSp>
              <p:nvGrpSpPr>
                <p:cNvPr id="2557" name="Group 2556">
                  <a:extLst>
                    <a:ext uri="{FF2B5EF4-FFF2-40B4-BE49-F238E27FC236}">
                      <a16:creationId xmlns:a16="http://schemas.microsoft.com/office/drawing/2014/main" id="{25EE1727-3067-41CF-B1D5-8E208DBD2DCF}"/>
                    </a:ext>
                  </a:extLst>
                </p:cNvPr>
                <p:cNvGrpSpPr/>
                <p:nvPr/>
              </p:nvGrpSpPr>
              <p:grpSpPr>
                <a:xfrm>
                  <a:off x="6610559" y="6548551"/>
                  <a:ext cx="2032416" cy="307777"/>
                  <a:chOff x="8596474" y="6529094"/>
                  <a:chExt cx="2032416" cy="307777"/>
                </a:xfrm>
              </p:grpSpPr>
              <p:sp>
                <p:nvSpPr>
                  <p:cNvPr id="2561" name="Arrow: Up 2560">
                    <a:extLst>
                      <a:ext uri="{FF2B5EF4-FFF2-40B4-BE49-F238E27FC236}">
                        <a16:creationId xmlns:a16="http://schemas.microsoft.com/office/drawing/2014/main" id="{F95AD984-18EE-4F24-B538-0991D3CA5000}"/>
                      </a:ext>
                    </a:extLst>
                  </p:cNvPr>
                  <p:cNvSpPr/>
                  <p:nvPr/>
                </p:nvSpPr>
                <p:spPr>
                  <a:xfrm rot="5400000">
                    <a:off x="8708804" y="6446576"/>
                    <a:ext cx="210964" cy="435624"/>
                  </a:xfrm>
                  <a:prstGeom prst="up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62" name="TextBox 2561">
                    <a:extLst>
                      <a:ext uri="{FF2B5EF4-FFF2-40B4-BE49-F238E27FC236}">
                        <a16:creationId xmlns:a16="http://schemas.microsoft.com/office/drawing/2014/main" id="{0DBBC67E-B5B1-46B4-8719-3738C0DF8CA8}"/>
                      </a:ext>
                    </a:extLst>
                  </p:cNvPr>
                  <p:cNvSpPr txBox="1"/>
                  <p:nvPr/>
                </p:nvSpPr>
                <p:spPr>
                  <a:xfrm>
                    <a:off x="9071114" y="6529094"/>
                    <a:ext cx="155777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a:rPr>
                      <a:t>= Manual Control</a:t>
                    </a:r>
                  </a:p>
                </p:txBody>
              </p:sp>
            </p:grpSp>
            <p:grpSp>
              <p:nvGrpSpPr>
                <p:cNvPr id="2558" name="Group 2557">
                  <a:extLst>
                    <a:ext uri="{FF2B5EF4-FFF2-40B4-BE49-F238E27FC236}">
                      <a16:creationId xmlns:a16="http://schemas.microsoft.com/office/drawing/2014/main" id="{DFB36135-2EAB-4148-A0DF-995D8D0457B8}"/>
                    </a:ext>
                  </a:extLst>
                </p:cNvPr>
                <p:cNvGrpSpPr/>
                <p:nvPr/>
              </p:nvGrpSpPr>
              <p:grpSpPr>
                <a:xfrm>
                  <a:off x="8923856" y="6556675"/>
                  <a:ext cx="2588046" cy="307777"/>
                  <a:chOff x="8591009" y="6593097"/>
                  <a:chExt cx="1858069" cy="307777"/>
                </a:xfrm>
              </p:grpSpPr>
              <p:sp>
                <p:nvSpPr>
                  <p:cNvPr id="2559" name="Arrow: Up 2558">
                    <a:extLst>
                      <a:ext uri="{FF2B5EF4-FFF2-40B4-BE49-F238E27FC236}">
                        <a16:creationId xmlns:a16="http://schemas.microsoft.com/office/drawing/2014/main" id="{511245A3-53EE-4B84-A2D0-644EFE28735D}"/>
                      </a:ext>
                    </a:extLst>
                  </p:cNvPr>
                  <p:cNvSpPr/>
                  <p:nvPr/>
                </p:nvSpPr>
                <p:spPr>
                  <a:xfrm rot="5400000">
                    <a:off x="8703339" y="6529174"/>
                    <a:ext cx="210964" cy="435624"/>
                  </a:xfrm>
                  <a:prstGeom prst="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60" name="TextBox 2559">
                    <a:extLst>
                      <a:ext uri="{FF2B5EF4-FFF2-40B4-BE49-F238E27FC236}">
                        <a16:creationId xmlns:a16="http://schemas.microsoft.com/office/drawing/2014/main" id="{349F6F22-7961-4ACE-8ED5-69F6E9378C07}"/>
                      </a:ext>
                    </a:extLst>
                  </p:cNvPr>
                  <p:cNvSpPr txBox="1"/>
                  <p:nvPr/>
                </p:nvSpPr>
                <p:spPr>
                  <a:xfrm>
                    <a:off x="9071114" y="6593097"/>
                    <a:ext cx="137796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a:rPr>
                      <a:t>= Autonomous Control</a:t>
                    </a:r>
                  </a:p>
                </p:txBody>
              </p:sp>
            </p:grpSp>
          </p:grpSp>
        </p:grpSp>
        <p:grpSp>
          <p:nvGrpSpPr>
            <p:cNvPr id="2450" name="Group 2449">
              <a:extLst>
                <a:ext uri="{FF2B5EF4-FFF2-40B4-BE49-F238E27FC236}">
                  <a16:creationId xmlns:a16="http://schemas.microsoft.com/office/drawing/2014/main" id="{A84781CE-7E0A-44A9-97E3-E2DB5E662662}"/>
                </a:ext>
              </a:extLst>
            </p:cNvPr>
            <p:cNvGrpSpPr/>
            <p:nvPr/>
          </p:nvGrpSpPr>
          <p:grpSpPr>
            <a:xfrm>
              <a:off x="-46097" y="1168867"/>
              <a:ext cx="4082124" cy="5281795"/>
              <a:chOff x="-46097" y="1168867"/>
              <a:chExt cx="4082124" cy="5281795"/>
            </a:xfrm>
          </p:grpSpPr>
          <p:sp>
            <p:nvSpPr>
              <p:cNvPr id="2520" name="Rectangle 2519">
                <a:extLst>
                  <a:ext uri="{FF2B5EF4-FFF2-40B4-BE49-F238E27FC236}">
                    <a16:creationId xmlns:a16="http://schemas.microsoft.com/office/drawing/2014/main" id="{FA87FB53-BC54-420F-9D45-0763E6E70CF8}"/>
                  </a:ext>
                </a:extLst>
              </p:cNvPr>
              <p:cNvSpPr/>
              <p:nvPr/>
            </p:nvSpPr>
            <p:spPr>
              <a:xfrm>
                <a:off x="-46097" y="1202390"/>
                <a:ext cx="4072255" cy="523792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21" name="Rectangle 2520">
                <a:extLst>
                  <a:ext uri="{FF2B5EF4-FFF2-40B4-BE49-F238E27FC236}">
                    <a16:creationId xmlns:a16="http://schemas.microsoft.com/office/drawing/2014/main" id="{1D0C1BF8-3D0C-4BC0-B525-D0A69FC709A9}"/>
                  </a:ext>
                </a:extLst>
              </p:cNvPr>
              <p:cNvSpPr/>
              <p:nvPr/>
            </p:nvSpPr>
            <p:spPr>
              <a:xfrm>
                <a:off x="-46097" y="1545465"/>
                <a:ext cx="4067937" cy="230216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22" name="Rectangle 2521">
                <a:extLst>
                  <a:ext uri="{FF2B5EF4-FFF2-40B4-BE49-F238E27FC236}">
                    <a16:creationId xmlns:a16="http://schemas.microsoft.com/office/drawing/2014/main" id="{A6AA33B6-4F0A-45AD-8C81-A3D6CE34B7B3}"/>
                  </a:ext>
                </a:extLst>
              </p:cNvPr>
              <p:cNvSpPr/>
              <p:nvPr/>
            </p:nvSpPr>
            <p:spPr>
              <a:xfrm>
                <a:off x="-41255" y="5207610"/>
                <a:ext cx="4066498" cy="1230738"/>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grpSp>
            <p:nvGrpSpPr>
              <p:cNvPr id="2523" name="Group 2522">
                <a:extLst>
                  <a:ext uri="{FF2B5EF4-FFF2-40B4-BE49-F238E27FC236}">
                    <a16:creationId xmlns:a16="http://schemas.microsoft.com/office/drawing/2014/main" id="{7B30E878-8540-42CD-9676-C87C44C98C60}"/>
                  </a:ext>
                </a:extLst>
              </p:cNvPr>
              <p:cNvGrpSpPr/>
              <p:nvPr/>
            </p:nvGrpSpPr>
            <p:grpSpPr>
              <a:xfrm>
                <a:off x="-12242" y="1546958"/>
                <a:ext cx="4003397" cy="1938992"/>
                <a:chOff x="-12242" y="1546958"/>
                <a:chExt cx="4003397" cy="1938992"/>
              </a:xfrm>
            </p:grpSpPr>
            <p:sp>
              <p:nvSpPr>
                <p:cNvPr id="2548" name="TextBox 2547">
                  <a:extLst>
                    <a:ext uri="{FF2B5EF4-FFF2-40B4-BE49-F238E27FC236}">
                      <a16:creationId xmlns:a16="http://schemas.microsoft.com/office/drawing/2014/main" id="{DB5D3E10-94FD-4614-AB6A-39C13551B1A5}"/>
                    </a:ext>
                  </a:extLst>
                </p:cNvPr>
                <p:cNvSpPr txBox="1"/>
                <p:nvPr/>
              </p:nvSpPr>
              <p:spPr>
                <a:xfrm>
                  <a:off x="-12242" y="1546958"/>
                  <a:ext cx="4003397" cy="193899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If the CSR detects an obstacle</a:t>
                  </a:r>
                  <a:r>
                    <a:rPr kumimoji="0" lang="en-US" sz="1200" b="1" i="0" u="none" strike="noStrike" kern="0" cap="none" spc="0" normalizeH="0" baseline="0" noProof="0">
                      <a:ln>
                        <a:noFill/>
                      </a:ln>
                      <a:solidFill>
                        <a:prstClr val="black"/>
                      </a:solidFill>
                      <a:effectLst/>
                      <a:uLnTx/>
                      <a:uFillTx/>
                      <a:latin typeface="Calibri" panose="020F0502020204030204"/>
                    </a:rPr>
                    <a:t>, the CSR will stop</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The user will take  control, and </a:t>
                  </a:r>
                  <a:r>
                    <a:rPr kumimoji="0" lang="en-US" sz="1200" b="1" i="0" u="none" strike="noStrike" kern="0" cap="none" spc="0" normalizeH="0" baseline="0" noProof="0">
                      <a:ln>
                        <a:noFill/>
                      </a:ln>
                      <a:solidFill>
                        <a:prstClr val="black"/>
                      </a:solidFill>
                      <a:effectLst/>
                      <a:uLnTx/>
                      <a:uFillTx/>
                      <a:latin typeface="Calibri" panose="020F0502020204030204"/>
                    </a:rPr>
                    <a:t>manually control the CSR around the obstacle</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prstClr val="black"/>
                      </a:solidFill>
                      <a:effectLst/>
                      <a:uLnTx/>
                      <a:uFillTx/>
                      <a:latin typeface="Calibri" panose="020F0502020204030204"/>
                    </a:rPr>
                    <a:t>Every time the CSR turns, a </a:t>
                  </a:r>
                  <a:r>
                    <a:rPr kumimoji="0" lang="en-US" sz="1200" b="0" i="0" u="none" strike="noStrike" kern="0" cap="none" spc="0" normalizeH="0" baseline="0" noProof="0" err="1">
                      <a:ln>
                        <a:noFill/>
                      </a:ln>
                      <a:solidFill>
                        <a:prstClr val="black"/>
                      </a:solidFill>
                      <a:effectLst/>
                      <a:uLnTx/>
                      <a:uFillTx/>
                      <a:latin typeface="Calibri" panose="020F0502020204030204"/>
                    </a:rPr>
                    <a:t>pathpoint</a:t>
                  </a:r>
                  <a:r>
                    <a:rPr kumimoji="0" lang="en-US" sz="1200" b="0" i="0" u="none" strike="noStrike" kern="0" cap="none" spc="0" normalizeH="0" baseline="0" noProof="0">
                      <a:ln>
                        <a:noFill/>
                      </a:ln>
                      <a:solidFill>
                        <a:prstClr val="black"/>
                      </a:solidFill>
                      <a:effectLst/>
                      <a:uLnTx/>
                      <a:uFillTx/>
                      <a:latin typeface="Calibri" panose="020F0502020204030204"/>
                    </a:rPr>
                    <a:t> is recorded</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After traveling around the obstacle, </a:t>
                  </a:r>
                  <a:r>
                    <a:rPr kumimoji="0" lang="en-US" sz="1200" b="1" i="0" u="none" strike="noStrike" kern="0" cap="none" spc="0" normalizeH="0" baseline="0" noProof="0">
                      <a:ln>
                        <a:noFill/>
                      </a:ln>
                      <a:solidFill>
                        <a:prstClr val="black"/>
                      </a:solidFill>
                      <a:effectLst/>
                      <a:uLnTx/>
                      <a:uFillTx/>
                      <a:latin typeface="Calibri" panose="020F0502020204030204"/>
                    </a:rPr>
                    <a:t>the user commands the CSR to point towards the LOI, and command it into semi- autonomous mode</a:t>
                  </a:r>
                </a:p>
              </p:txBody>
            </p:sp>
            <p:sp>
              <p:nvSpPr>
                <p:cNvPr id="2549" name="Flowchart: Connector 2548">
                  <a:extLst>
                    <a:ext uri="{FF2B5EF4-FFF2-40B4-BE49-F238E27FC236}">
                      <a16:creationId xmlns:a16="http://schemas.microsoft.com/office/drawing/2014/main" id="{43C59A08-14C8-4EC4-BD2B-8480AC3A0B09}"/>
                    </a:ext>
                  </a:extLst>
                </p:cNvPr>
                <p:cNvSpPr/>
                <p:nvPr/>
              </p:nvSpPr>
              <p:spPr>
                <a:xfrm>
                  <a:off x="49568" y="1576291"/>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1</a:t>
                  </a:r>
                </a:p>
              </p:txBody>
            </p:sp>
            <p:sp>
              <p:nvSpPr>
                <p:cNvPr id="2550" name="Flowchart: Connector 2549">
                  <a:extLst>
                    <a:ext uri="{FF2B5EF4-FFF2-40B4-BE49-F238E27FC236}">
                      <a16:creationId xmlns:a16="http://schemas.microsoft.com/office/drawing/2014/main" id="{CC6DE342-94F7-4401-83B7-0EA5204D2245}"/>
                    </a:ext>
                  </a:extLst>
                </p:cNvPr>
                <p:cNvSpPr/>
                <p:nvPr/>
              </p:nvSpPr>
              <p:spPr>
                <a:xfrm>
                  <a:off x="43790" y="1960941"/>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2</a:t>
                  </a:r>
                </a:p>
              </p:txBody>
            </p:sp>
            <p:sp>
              <p:nvSpPr>
                <p:cNvPr id="2551" name="Flowchart: Connector 2550">
                  <a:extLst>
                    <a:ext uri="{FF2B5EF4-FFF2-40B4-BE49-F238E27FC236}">
                      <a16:creationId xmlns:a16="http://schemas.microsoft.com/office/drawing/2014/main" id="{7C9FDF4C-54F7-47D1-B491-8A6E9ACF2129}"/>
                    </a:ext>
                  </a:extLst>
                </p:cNvPr>
                <p:cNvSpPr/>
                <p:nvPr/>
              </p:nvSpPr>
              <p:spPr>
                <a:xfrm>
                  <a:off x="43790" y="2882762"/>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3</a:t>
                  </a:r>
                </a:p>
              </p:txBody>
            </p:sp>
          </p:grpSp>
          <p:cxnSp>
            <p:nvCxnSpPr>
              <p:cNvPr id="2524" name="Straight Connector 2523">
                <a:extLst>
                  <a:ext uri="{FF2B5EF4-FFF2-40B4-BE49-F238E27FC236}">
                    <a16:creationId xmlns:a16="http://schemas.microsoft.com/office/drawing/2014/main" id="{709D4FDB-9C10-447A-8753-ED9818BEC8D7}"/>
                  </a:ext>
                </a:extLst>
              </p:cNvPr>
              <p:cNvCxnSpPr/>
              <p:nvPr/>
            </p:nvCxnSpPr>
            <p:spPr>
              <a:xfrm>
                <a:off x="4036027" y="1200256"/>
                <a:ext cx="0" cy="5237922"/>
              </a:xfrm>
              <a:prstGeom prst="line">
                <a:avLst/>
              </a:prstGeom>
              <a:noFill/>
              <a:ln w="57150" cap="flat" cmpd="sng" algn="ctr">
                <a:solidFill>
                  <a:sysClr val="windowText" lastClr="000000"/>
                </a:solidFill>
                <a:prstDash val="solid"/>
                <a:miter lim="800000"/>
              </a:ln>
              <a:effectLst/>
            </p:spPr>
          </p:cxnSp>
          <p:cxnSp>
            <p:nvCxnSpPr>
              <p:cNvPr id="2525" name="Straight Connector 2524">
                <a:extLst>
                  <a:ext uri="{FF2B5EF4-FFF2-40B4-BE49-F238E27FC236}">
                    <a16:creationId xmlns:a16="http://schemas.microsoft.com/office/drawing/2014/main" id="{DCE32BD2-9B92-440E-88FD-6DB8455E5347}"/>
                  </a:ext>
                </a:extLst>
              </p:cNvPr>
              <p:cNvCxnSpPr/>
              <p:nvPr/>
            </p:nvCxnSpPr>
            <p:spPr>
              <a:xfrm>
                <a:off x="-17037" y="1212740"/>
                <a:ext cx="0" cy="5237922"/>
              </a:xfrm>
              <a:prstGeom prst="line">
                <a:avLst/>
              </a:prstGeom>
              <a:noFill/>
              <a:ln w="57150" cap="flat" cmpd="sng" algn="ctr">
                <a:solidFill>
                  <a:sysClr val="windowText" lastClr="000000"/>
                </a:solidFill>
                <a:prstDash val="solid"/>
                <a:miter lim="800000"/>
              </a:ln>
              <a:effectLst/>
            </p:spPr>
          </p:cxnSp>
          <p:grpSp>
            <p:nvGrpSpPr>
              <p:cNvPr id="2526" name="Group 2525">
                <a:extLst>
                  <a:ext uri="{FF2B5EF4-FFF2-40B4-BE49-F238E27FC236}">
                    <a16:creationId xmlns:a16="http://schemas.microsoft.com/office/drawing/2014/main" id="{4182C977-7C7C-4D99-85CE-4EAA60EB4E15}"/>
                  </a:ext>
                </a:extLst>
              </p:cNvPr>
              <p:cNvGrpSpPr/>
              <p:nvPr/>
            </p:nvGrpSpPr>
            <p:grpSpPr>
              <a:xfrm>
                <a:off x="133850" y="3977373"/>
                <a:ext cx="3900835" cy="2427890"/>
                <a:chOff x="175376" y="3602226"/>
                <a:chExt cx="3900835" cy="2427890"/>
              </a:xfrm>
            </p:grpSpPr>
            <p:pic>
              <p:nvPicPr>
                <p:cNvPr id="2528" name="Graphic 2527" descr="Deciduous tree">
                  <a:extLst>
                    <a:ext uri="{FF2B5EF4-FFF2-40B4-BE49-F238E27FC236}">
                      <a16:creationId xmlns:a16="http://schemas.microsoft.com/office/drawing/2014/main" id="{C4ADB035-F554-45B3-9F51-FDF74EB2F2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2524" y="3793633"/>
                  <a:ext cx="1214866" cy="1103108"/>
                </a:xfrm>
                <a:prstGeom prst="rect">
                  <a:avLst/>
                </a:prstGeom>
              </p:spPr>
            </p:pic>
            <p:sp>
              <p:nvSpPr>
                <p:cNvPr id="2529" name="Rectangle 16">
                  <a:extLst>
                    <a:ext uri="{FF2B5EF4-FFF2-40B4-BE49-F238E27FC236}">
                      <a16:creationId xmlns:a16="http://schemas.microsoft.com/office/drawing/2014/main" id="{B7046973-09E4-449C-A6A7-390412A21973}"/>
                    </a:ext>
                  </a:extLst>
                </p:cNvPr>
                <p:cNvSpPr/>
                <p:nvPr/>
              </p:nvSpPr>
              <p:spPr>
                <a:xfrm>
                  <a:off x="1570827" y="3602226"/>
                  <a:ext cx="985797" cy="2616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Obstacle</a:t>
                  </a:r>
                  <a:endParaRPr kumimoji="0" lang="en-US" sz="1050" b="1" i="0" u="none" strike="noStrike" kern="0" cap="none" spc="0" normalizeH="0" baseline="0" noProof="0">
                    <a:ln>
                      <a:noFill/>
                    </a:ln>
                    <a:solidFill>
                      <a:prstClr val="black"/>
                    </a:solidFill>
                    <a:effectLst/>
                    <a:uLnTx/>
                    <a:uFillTx/>
                    <a:latin typeface="Calibri" panose="020F0502020204030204"/>
                  </a:endParaRPr>
                </a:p>
              </p:txBody>
            </p:sp>
            <p:sp>
              <p:nvSpPr>
                <p:cNvPr id="2530" name="Octagon 2529">
                  <a:extLst>
                    <a:ext uri="{FF2B5EF4-FFF2-40B4-BE49-F238E27FC236}">
                      <a16:creationId xmlns:a16="http://schemas.microsoft.com/office/drawing/2014/main" id="{73CAAD9F-DF75-4ABE-BB27-D96B6BB51A90}"/>
                    </a:ext>
                  </a:extLst>
                </p:cNvPr>
                <p:cNvSpPr/>
                <p:nvPr/>
              </p:nvSpPr>
              <p:spPr>
                <a:xfrm>
                  <a:off x="554168" y="4108929"/>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31" name="Arrow: Right 2530">
                  <a:extLst>
                    <a:ext uri="{FF2B5EF4-FFF2-40B4-BE49-F238E27FC236}">
                      <a16:creationId xmlns:a16="http://schemas.microsoft.com/office/drawing/2014/main" id="{5F3CAAFF-7F2D-4EDB-9FC3-415BD02741DE}"/>
                    </a:ext>
                  </a:extLst>
                </p:cNvPr>
                <p:cNvSpPr/>
                <p:nvPr/>
              </p:nvSpPr>
              <p:spPr>
                <a:xfrm rot="2002288">
                  <a:off x="901025" y="5281050"/>
                  <a:ext cx="623705" cy="164400"/>
                </a:xfrm>
                <a:prstGeom prst="right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32" name="Arrow: Right 2531">
                  <a:extLst>
                    <a:ext uri="{FF2B5EF4-FFF2-40B4-BE49-F238E27FC236}">
                      <a16:creationId xmlns:a16="http://schemas.microsoft.com/office/drawing/2014/main" id="{94C0D0C1-553A-468E-88C2-426C4FA8103C}"/>
                    </a:ext>
                  </a:extLst>
                </p:cNvPr>
                <p:cNvSpPr/>
                <p:nvPr/>
              </p:nvSpPr>
              <p:spPr>
                <a:xfrm>
                  <a:off x="1901994" y="5480173"/>
                  <a:ext cx="694995" cy="172999"/>
                </a:xfrm>
                <a:prstGeom prst="right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pic>
              <p:nvPicPr>
                <p:cNvPr id="2533" name="Graphic 2532" descr="Warning">
                  <a:extLst>
                    <a:ext uri="{FF2B5EF4-FFF2-40B4-BE49-F238E27FC236}">
                      <a16:creationId xmlns:a16="http://schemas.microsoft.com/office/drawing/2014/main" id="{D44246C4-4CE4-4D64-B863-09F1FE7D765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376" y="4057463"/>
                  <a:ext cx="319146" cy="319146"/>
                </a:xfrm>
                <a:prstGeom prst="rect">
                  <a:avLst/>
                </a:prstGeom>
              </p:spPr>
            </p:pic>
            <p:sp>
              <p:nvSpPr>
                <p:cNvPr id="2534" name="Star: 4 Points 2533">
                  <a:extLst>
                    <a:ext uri="{FF2B5EF4-FFF2-40B4-BE49-F238E27FC236}">
                      <a16:creationId xmlns:a16="http://schemas.microsoft.com/office/drawing/2014/main" id="{DBD2625F-22FC-42D4-A1B8-4B74FCA8FB37}"/>
                    </a:ext>
                  </a:extLst>
                </p:cNvPr>
                <p:cNvSpPr/>
                <p:nvPr/>
              </p:nvSpPr>
              <p:spPr>
                <a:xfrm>
                  <a:off x="871304" y="4803625"/>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sp>
              <p:nvSpPr>
                <p:cNvPr id="2535" name="TextBox 2534">
                  <a:extLst>
                    <a:ext uri="{FF2B5EF4-FFF2-40B4-BE49-F238E27FC236}">
                      <a16:creationId xmlns:a16="http://schemas.microsoft.com/office/drawing/2014/main" id="{EFBCD9DD-6A73-467A-B371-1EE49F270095}"/>
                    </a:ext>
                  </a:extLst>
                </p:cNvPr>
                <p:cNvSpPr txBox="1"/>
                <p:nvPr/>
              </p:nvSpPr>
              <p:spPr>
                <a:xfrm>
                  <a:off x="175376" y="5691562"/>
                  <a:ext cx="390083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rPr>
                    <a:t>Operator </a:t>
                  </a:r>
                  <a:r>
                    <a:rPr kumimoji="0" lang="en-US" sz="1600" b="1" i="0" u="none" strike="noStrike" kern="0" cap="none" spc="0" normalizeH="0" baseline="0" noProof="0">
                      <a:ln>
                        <a:noFill/>
                      </a:ln>
                      <a:solidFill>
                        <a:prstClr val="black"/>
                      </a:solidFill>
                      <a:effectLst/>
                      <a:uLnTx/>
                      <a:uFillTx/>
                      <a:latin typeface="Calibri" panose="020F0502020204030204"/>
                    </a:rPr>
                    <a:t>manually</a:t>
                  </a:r>
                  <a:r>
                    <a:rPr kumimoji="0" lang="en-US" sz="1400" b="0" i="0" u="none" strike="noStrike" kern="0" cap="none" spc="0" normalizeH="0" baseline="0" noProof="0">
                      <a:ln>
                        <a:noFill/>
                      </a:ln>
                      <a:solidFill>
                        <a:prstClr val="black"/>
                      </a:solidFill>
                      <a:effectLst/>
                      <a:uLnTx/>
                      <a:uFillTx/>
                      <a:latin typeface="Calibri" panose="020F0502020204030204"/>
                    </a:rPr>
                    <a:t> controls CSR around obstacle </a:t>
                  </a:r>
                </a:p>
              </p:txBody>
            </p:sp>
            <p:sp>
              <p:nvSpPr>
                <p:cNvPr id="2536" name="Flowchart: Connector 2535">
                  <a:extLst>
                    <a:ext uri="{FF2B5EF4-FFF2-40B4-BE49-F238E27FC236}">
                      <a16:creationId xmlns:a16="http://schemas.microsoft.com/office/drawing/2014/main" id="{4F235468-468A-47FF-B6DA-7E6E85F89300}"/>
                    </a:ext>
                  </a:extLst>
                </p:cNvPr>
                <p:cNvSpPr/>
                <p:nvPr/>
              </p:nvSpPr>
              <p:spPr>
                <a:xfrm>
                  <a:off x="241806" y="3826684"/>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1</a:t>
                  </a:r>
                </a:p>
              </p:txBody>
            </p:sp>
            <p:sp>
              <p:nvSpPr>
                <p:cNvPr id="2537" name="Flowchart: Connector 2536">
                  <a:extLst>
                    <a:ext uri="{FF2B5EF4-FFF2-40B4-BE49-F238E27FC236}">
                      <a16:creationId xmlns:a16="http://schemas.microsoft.com/office/drawing/2014/main" id="{2E051D73-521E-4800-9C6D-70B76AE90886}"/>
                    </a:ext>
                  </a:extLst>
                </p:cNvPr>
                <p:cNvSpPr/>
                <p:nvPr/>
              </p:nvSpPr>
              <p:spPr>
                <a:xfrm>
                  <a:off x="253516" y="552049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2</a:t>
                  </a:r>
                </a:p>
              </p:txBody>
            </p:sp>
            <p:sp>
              <p:nvSpPr>
                <p:cNvPr id="2538" name="Arrow: Curved Up 2537">
                  <a:extLst>
                    <a:ext uri="{FF2B5EF4-FFF2-40B4-BE49-F238E27FC236}">
                      <a16:creationId xmlns:a16="http://schemas.microsoft.com/office/drawing/2014/main" id="{4D2C8813-8495-4433-B6CE-ECB4FD50B2A6}"/>
                    </a:ext>
                  </a:extLst>
                </p:cNvPr>
                <p:cNvSpPr/>
                <p:nvPr/>
              </p:nvSpPr>
              <p:spPr>
                <a:xfrm rot="19140210">
                  <a:off x="3205163" y="5060964"/>
                  <a:ext cx="502424" cy="260920"/>
                </a:xfrm>
                <a:prstGeom prst="curvedUp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39" name="Flowchart: Connector 2538">
                  <a:extLst>
                    <a:ext uri="{FF2B5EF4-FFF2-40B4-BE49-F238E27FC236}">
                      <a16:creationId xmlns:a16="http://schemas.microsoft.com/office/drawing/2014/main" id="{8DB93507-5DBA-4560-9405-78D0177D9E78}"/>
                    </a:ext>
                  </a:extLst>
                </p:cNvPr>
                <p:cNvSpPr/>
                <p:nvPr/>
              </p:nvSpPr>
              <p:spPr>
                <a:xfrm>
                  <a:off x="3564424" y="5222587"/>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3</a:t>
                  </a:r>
                </a:p>
              </p:txBody>
            </p:sp>
            <p:sp>
              <p:nvSpPr>
                <p:cNvPr id="2544" name="Star: 4 Points 2543">
                  <a:extLst>
                    <a:ext uri="{FF2B5EF4-FFF2-40B4-BE49-F238E27FC236}">
                      <a16:creationId xmlns:a16="http://schemas.microsoft.com/office/drawing/2014/main" id="{DF2BC209-0538-4CFE-A37B-B419F781C5E6}"/>
                    </a:ext>
                  </a:extLst>
                </p:cNvPr>
                <p:cNvSpPr/>
                <p:nvPr/>
              </p:nvSpPr>
              <p:spPr>
                <a:xfrm>
                  <a:off x="1578213" y="5143465"/>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sp>
              <p:nvSpPr>
                <p:cNvPr id="2545" name="Star: 4 Points 2544">
                  <a:extLst>
                    <a:ext uri="{FF2B5EF4-FFF2-40B4-BE49-F238E27FC236}">
                      <a16:creationId xmlns:a16="http://schemas.microsoft.com/office/drawing/2014/main" id="{350820CE-8575-400D-8534-53B847FAB5FA}"/>
                    </a:ext>
                  </a:extLst>
                </p:cNvPr>
                <p:cNvSpPr/>
                <p:nvPr/>
              </p:nvSpPr>
              <p:spPr>
                <a:xfrm>
                  <a:off x="2689960" y="5152380"/>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sp>
              <p:nvSpPr>
                <p:cNvPr id="2546" name="Star: 4 Points 2545">
                  <a:extLst>
                    <a:ext uri="{FF2B5EF4-FFF2-40B4-BE49-F238E27FC236}">
                      <a16:creationId xmlns:a16="http://schemas.microsoft.com/office/drawing/2014/main" id="{43C03E6F-70CD-4FCD-B273-1046385E3BE1}"/>
                    </a:ext>
                  </a:extLst>
                </p:cNvPr>
                <p:cNvSpPr/>
                <p:nvPr/>
              </p:nvSpPr>
              <p:spPr>
                <a:xfrm>
                  <a:off x="3155771" y="4801534"/>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grpSp>
          <p:sp>
            <p:nvSpPr>
              <p:cNvPr id="2527" name="TextBox 2526">
                <a:extLst>
                  <a:ext uri="{FF2B5EF4-FFF2-40B4-BE49-F238E27FC236}">
                    <a16:creationId xmlns:a16="http://schemas.microsoft.com/office/drawing/2014/main" id="{C6E05DCA-F750-40E7-A37F-451B4AA07AB3}"/>
                  </a:ext>
                </a:extLst>
              </p:cNvPr>
              <p:cNvSpPr txBox="1"/>
              <p:nvPr/>
            </p:nvSpPr>
            <p:spPr>
              <a:xfrm>
                <a:off x="407868" y="1168867"/>
                <a:ext cx="308446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rPr>
                  <a:t>Non-Traversable Obstacles</a:t>
                </a:r>
              </a:p>
            </p:txBody>
          </p:sp>
        </p:grpSp>
        <p:grpSp>
          <p:nvGrpSpPr>
            <p:cNvPr id="2451" name="Group 2450">
              <a:extLst>
                <a:ext uri="{FF2B5EF4-FFF2-40B4-BE49-F238E27FC236}">
                  <a16:creationId xmlns:a16="http://schemas.microsoft.com/office/drawing/2014/main" id="{6E215CA7-70FD-41D6-9B3B-779289D6E53D}"/>
                </a:ext>
              </a:extLst>
            </p:cNvPr>
            <p:cNvGrpSpPr/>
            <p:nvPr/>
          </p:nvGrpSpPr>
          <p:grpSpPr>
            <a:xfrm>
              <a:off x="4061435" y="1145355"/>
              <a:ext cx="4091344" cy="5293237"/>
              <a:chOff x="4061435" y="1145355"/>
              <a:chExt cx="4091344" cy="5293237"/>
            </a:xfrm>
          </p:grpSpPr>
          <p:cxnSp>
            <p:nvCxnSpPr>
              <p:cNvPr id="2489" name="Straight Connector 2488">
                <a:extLst>
                  <a:ext uri="{FF2B5EF4-FFF2-40B4-BE49-F238E27FC236}">
                    <a16:creationId xmlns:a16="http://schemas.microsoft.com/office/drawing/2014/main" id="{339040DC-0442-4AE4-8A1F-00EEC8E0DD29}"/>
                  </a:ext>
                </a:extLst>
              </p:cNvPr>
              <p:cNvCxnSpPr/>
              <p:nvPr/>
            </p:nvCxnSpPr>
            <p:spPr>
              <a:xfrm>
                <a:off x="8152779" y="1200459"/>
                <a:ext cx="0" cy="5237922"/>
              </a:xfrm>
              <a:prstGeom prst="line">
                <a:avLst/>
              </a:prstGeom>
              <a:noFill/>
              <a:ln w="57150" cap="flat" cmpd="sng" algn="ctr">
                <a:solidFill>
                  <a:sysClr val="windowText" lastClr="000000"/>
                </a:solidFill>
                <a:prstDash val="solid"/>
                <a:miter lim="800000"/>
              </a:ln>
              <a:effectLst/>
            </p:spPr>
          </p:cxnSp>
          <p:sp>
            <p:nvSpPr>
              <p:cNvPr id="2490" name="Rectangle 2489">
                <a:extLst>
                  <a:ext uri="{FF2B5EF4-FFF2-40B4-BE49-F238E27FC236}">
                    <a16:creationId xmlns:a16="http://schemas.microsoft.com/office/drawing/2014/main" id="{7AF7976F-CF2C-41D3-85F6-4F65177FA6FB}"/>
                  </a:ext>
                </a:extLst>
              </p:cNvPr>
              <p:cNvSpPr/>
              <p:nvPr/>
            </p:nvSpPr>
            <p:spPr>
              <a:xfrm>
                <a:off x="4061435" y="1200501"/>
                <a:ext cx="4072255" cy="523792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92" name="Rectangle 2491">
                <a:extLst>
                  <a:ext uri="{FF2B5EF4-FFF2-40B4-BE49-F238E27FC236}">
                    <a16:creationId xmlns:a16="http://schemas.microsoft.com/office/drawing/2014/main" id="{F06875A6-6A7D-45AF-9210-9CAE2A51948D}"/>
                  </a:ext>
                </a:extLst>
              </p:cNvPr>
              <p:cNvSpPr/>
              <p:nvPr/>
            </p:nvSpPr>
            <p:spPr>
              <a:xfrm>
                <a:off x="4064314" y="5205019"/>
                <a:ext cx="4066498" cy="1233573"/>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93" name="Rectangle 2492">
                <a:extLst>
                  <a:ext uri="{FF2B5EF4-FFF2-40B4-BE49-F238E27FC236}">
                    <a16:creationId xmlns:a16="http://schemas.microsoft.com/office/drawing/2014/main" id="{4B89F685-5D16-45DE-92EF-F84C6515743A}"/>
                  </a:ext>
                </a:extLst>
              </p:cNvPr>
              <p:cNvSpPr/>
              <p:nvPr/>
            </p:nvSpPr>
            <p:spPr>
              <a:xfrm>
                <a:off x="4064312" y="1540565"/>
                <a:ext cx="4069377" cy="231935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pic>
            <p:nvPicPr>
              <p:cNvPr id="2494" name="Graphic 2493" descr="Warning">
                <a:extLst>
                  <a:ext uri="{FF2B5EF4-FFF2-40B4-BE49-F238E27FC236}">
                    <a16:creationId xmlns:a16="http://schemas.microsoft.com/office/drawing/2014/main" id="{60C07643-65E5-446E-834C-96639719D5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3243" y="4532726"/>
                <a:ext cx="319146" cy="319146"/>
              </a:xfrm>
              <a:prstGeom prst="rect">
                <a:avLst/>
              </a:prstGeom>
            </p:spPr>
          </p:pic>
          <p:sp>
            <p:nvSpPr>
              <p:cNvPr id="2495" name="Octagon 2494">
                <a:extLst>
                  <a:ext uri="{FF2B5EF4-FFF2-40B4-BE49-F238E27FC236}">
                    <a16:creationId xmlns:a16="http://schemas.microsoft.com/office/drawing/2014/main" id="{DB1C2FC1-16C7-45E9-96A7-EF934263CD88}"/>
                  </a:ext>
                </a:extLst>
              </p:cNvPr>
              <p:cNvSpPr/>
              <p:nvPr/>
            </p:nvSpPr>
            <p:spPr>
              <a:xfrm>
                <a:off x="4680250" y="4592589"/>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96" name="Arrow: Right 2495">
                <a:extLst>
                  <a:ext uri="{FF2B5EF4-FFF2-40B4-BE49-F238E27FC236}">
                    <a16:creationId xmlns:a16="http://schemas.microsoft.com/office/drawing/2014/main" id="{5B69E6DC-E3D2-44F2-ADA6-8DB0729B56DC}"/>
                  </a:ext>
                </a:extLst>
              </p:cNvPr>
              <p:cNvSpPr/>
              <p:nvPr/>
            </p:nvSpPr>
            <p:spPr>
              <a:xfrm>
                <a:off x="6348296" y="4906267"/>
                <a:ext cx="333228" cy="168344"/>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97" name="Flowchart: Connector 2496">
                <a:extLst>
                  <a:ext uri="{FF2B5EF4-FFF2-40B4-BE49-F238E27FC236}">
                    <a16:creationId xmlns:a16="http://schemas.microsoft.com/office/drawing/2014/main" id="{90959667-022F-428A-8201-DE4C6434C5ED}"/>
                  </a:ext>
                </a:extLst>
              </p:cNvPr>
              <p:cNvSpPr/>
              <p:nvPr/>
            </p:nvSpPr>
            <p:spPr>
              <a:xfrm>
                <a:off x="4139963" y="4238983"/>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1</a:t>
                </a:r>
              </a:p>
            </p:txBody>
          </p:sp>
          <p:sp>
            <p:nvSpPr>
              <p:cNvPr id="2498" name="Octagon 2497">
                <a:extLst>
                  <a:ext uri="{FF2B5EF4-FFF2-40B4-BE49-F238E27FC236}">
                    <a16:creationId xmlns:a16="http://schemas.microsoft.com/office/drawing/2014/main" id="{A8606113-C2BC-4C75-A8C8-719EE1A280F5}"/>
                  </a:ext>
                </a:extLst>
              </p:cNvPr>
              <p:cNvSpPr/>
              <p:nvPr/>
            </p:nvSpPr>
            <p:spPr>
              <a:xfrm>
                <a:off x="7686445" y="4913501"/>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99" name="Flowchart: Connector 2498">
                <a:extLst>
                  <a:ext uri="{FF2B5EF4-FFF2-40B4-BE49-F238E27FC236}">
                    <a16:creationId xmlns:a16="http://schemas.microsoft.com/office/drawing/2014/main" id="{7C0A36E9-2A12-48B8-8B95-D0647B29CF14}"/>
                  </a:ext>
                </a:extLst>
              </p:cNvPr>
              <p:cNvSpPr/>
              <p:nvPr/>
            </p:nvSpPr>
            <p:spPr>
              <a:xfrm>
                <a:off x="5384800" y="419795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3</a:t>
                </a:r>
              </a:p>
            </p:txBody>
          </p:sp>
          <p:sp>
            <p:nvSpPr>
              <p:cNvPr id="2500" name="Flowchart: Connector 2499">
                <a:extLst>
                  <a:ext uri="{FF2B5EF4-FFF2-40B4-BE49-F238E27FC236}">
                    <a16:creationId xmlns:a16="http://schemas.microsoft.com/office/drawing/2014/main" id="{8857D755-B41C-460F-8A29-424C6139EA36}"/>
                  </a:ext>
                </a:extLst>
              </p:cNvPr>
              <p:cNvSpPr/>
              <p:nvPr/>
            </p:nvSpPr>
            <p:spPr>
              <a:xfrm>
                <a:off x="7683077" y="457194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4</a:t>
                </a:r>
              </a:p>
            </p:txBody>
          </p:sp>
          <p:sp>
            <p:nvSpPr>
              <p:cNvPr id="2501" name="TextBox 2500">
                <a:extLst>
                  <a:ext uri="{FF2B5EF4-FFF2-40B4-BE49-F238E27FC236}">
                    <a16:creationId xmlns:a16="http://schemas.microsoft.com/office/drawing/2014/main" id="{ECEBCEBF-D0AA-4373-8A18-096A7C504115}"/>
                  </a:ext>
                </a:extLst>
              </p:cNvPr>
              <p:cNvSpPr txBox="1"/>
              <p:nvPr/>
            </p:nvSpPr>
            <p:spPr>
              <a:xfrm>
                <a:off x="5618068" y="5918230"/>
                <a:ext cx="875443"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rPr>
                  <a:t>Up to 9 inches wide</a:t>
                </a:r>
              </a:p>
            </p:txBody>
          </p:sp>
          <p:sp>
            <p:nvSpPr>
              <p:cNvPr id="2502" name="TextBox 2501">
                <a:extLst>
                  <a:ext uri="{FF2B5EF4-FFF2-40B4-BE49-F238E27FC236}">
                    <a16:creationId xmlns:a16="http://schemas.microsoft.com/office/drawing/2014/main" id="{D0BAA79E-CDA9-4BC2-BD4D-A002A3D82AE1}"/>
                  </a:ext>
                </a:extLst>
              </p:cNvPr>
              <p:cNvSpPr txBox="1"/>
              <p:nvPr/>
            </p:nvSpPr>
            <p:spPr>
              <a:xfrm>
                <a:off x="6283214" y="5453680"/>
                <a:ext cx="994696"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black"/>
                    </a:solidFill>
                    <a:effectLst/>
                    <a:uLnTx/>
                    <a:uFillTx/>
                    <a:latin typeface="Calibri" panose="020F0502020204030204"/>
                  </a:rPr>
                  <a:t>Greater than 2.4 in deep</a:t>
                </a:r>
              </a:p>
            </p:txBody>
          </p:sp>
          <p:sp>
            <p:nvSpPr>
              <p:cNvPr id="2503" name="Rectangle 2502">
                <a:extLst>
                  <a:ext uri="{FF2B5EF4-FFF2-40B4-BE49-F238E27FC236}">
                    <a16:creationId xmlns:a16="http://schemas.microsoft.com/office/drawing/2014/main" id="{8763698C-8BE9-45BA-BAA4-B02C6FEC4F5E}"/>
                  </a:ext>
                </a:extLst>
              </p:cNvPr>
              <p:cNvSpPr/>
              <p:nvPr/>
            </p:nvSpPr>
            <p:spPr>
              <a:xfrm>
                <a:off x="5686342" y="5205660"/>
                <a:ext cx="279498" cy="124638"/>
              </a:xfrm>
              <a:prstGeom prst="rect">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04" name="TextBox 2503">
                <a:extLst>
                  <a:ext uri="{FF2B5EF4-FFF2-40B4-BE49-F238E27FC236}">
                    <a16:creationId xmlns:a16="http://schemas.microsoft.com/office/drawing/2014/main" id="{BB55A59D-34B2-4536-B5EE-366C95A5C95D}"/>
                  </a:ext>
                </a:extLst>
              </p:cNvPr>
              <p:cNvSpPr txBox="1"/>
              <p:nvPr/>
            </p:nvSpPr>
            <p:spPr>
              <a:xfrm>
                <a:off x="5651307" y="4170811"/>
                <a:ext cx="1330860"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CSR crosses </a:t>
                </a:r>
                <a:r>
                  <a:rPr kumimoji="0" lang="en-US" sz="1400" b="1" i="0" u="none" strike="noStrike" kern="0" cap="none" spc="0" normalizeH="0" baseline="0" noProof="0">
                    <a:ln>
                      <a:noFill/>
                    </a:ln>
                    <a:solidFill>
                      <a:prstClr val="black"/>
                    </a:solidFill>
                    <a:effectLst/>
                    <a:uLnTx/>
                    <a:uFillTx/>
                    <a:latin typeface="Calibri" panose="020F0502020204030204"/>
                  </a:rPr>
                  <a:t>autonomously</a:t>
                </a:r>
                <a:endParaRPr kumimoji="0" lang="en-US" sz="1200" b="1" i="0" u="none" strike="noStrike" kern="0" cap="none" spc="0" normalizeH="0" baseline="0" noProof="0">
                  <a:ln>
                    <a:noFill/>
                  </a:ln>
                  <a:solidFill>
                    <a:prstClr val="black"/>
                  </a:solidFill>
                  <a:effectLst/>
                  <a:uLnTx/>
                  <a:uFillTx/>
                  <a:latin typeface="Calibri" panose="020F0502020204030204"/>
                </a:endParaRPr>
              </a:p>
            </p:txBody>
          </p:sp>
          <p:cxnSp>
            <p:nvCxnSpPr>
              <p:cNvPr id="2506" name="Straight Connector 2505">
                <a:extLst>
                  <a:ext uri="{FF2B5EF4-FFF2-40B4-BE49-F238E27FC236}">
                    <a16:creationId xmlns:a16="http://schemas.microsoft.com/office/drawing/2014/main" id="{EBE4C4F4-F5A1-4C74-AA6F-065CD38445CD}"/>
                  </a:ext>
                </a:extLst>
              </p:cNvPr>
              <p:cNvCxnSpPr>
                <a:cxnSpLocks/>
                <a:stCxn id="2503" idx="3"/>
                <a:endCxn id="2502" idx="1"/>
              </p:cNvCxnSpPr>
              <p:nvPr/>
            </p:nvCxnSpPr>
            <p:spPr>
              <a:xfrm>
                <a:off x="5965840" y="5267979"/>
                <a:ext cx="317374" cy="393450"/>
              </a:xfrm>
              <a:prstGeom prst="line">
                <a:avLst/>
              </a:prstGeom>
              <a:noFill/>
              <a:ln w="6350" cap="flat" cmpd="sng" algn="ctr">
                <a:solidFill>
                  <a:sysClr val="windowText" lastClr="000000"/>
                </a:solidFill>
                <a:prstDash val="solid"/>
                <a:miter lim="800000"/>
              </a:ln>
              <a:effectLst/>
            </p:spPr>
          </p:cxnSp>
          <p:cxnSp>
            <p:nvCxnSpPr>
              <p:cNvPr id="2507" name="Straight Connector 2506">
                <a:extLst>
                  <a:ext uri="{FF2B5EF4-FFF2-40B4-BE49-F238E27FC236}">
                    <a16:creationId xmlns:a16="http://schemas.microsoft.com/office/drawing/2014/main" id="{749F86F1-1B7E-48D5-9E15-7E70206A105C}"/>
                  </a:ext>
                </a:extLst>
              </p:cNvPr>
              <p:cNvCxnSpPr>
                <a:cxnSpLocks/>
                <a:stCxn id="2503" idx="2"/>
                <a:endCxn id="2501" idx="0"/>
              </p:cNvCxnSpPr>
              <p:nvPr/>
            </p:nvCxnSpPr>
            <p:spPr>
              <a:xfrm>
                <a:off x="5826091" y="5330298"/>
                <a:ext cx="229699" cy="587932"/>
              </a:xfrm>
              <a:prstGeom prst="line">
                <a:avLst/>
              </a:prstGeom>
              <a:noFill/>
              <a:ln w="6350" cap="flat" cmpd="sng" algn="ctr">
                <a:solidFill>
                  <a:sysClr val="windowText" lastClr="000000"/>
                </a:solidFill>
                <a:prstDash val="solid"/>
                <a:miter lim="800000"/>
              </a:ln>
              <a:effectLst/>
            </p:spPr>
          </p:cxnSp>
          <p:sp>
            <p:nvSpPr>
              <p:cNvPr id="2508" name="Star: 4 Points 2507">
                <a:extLst>
                  <a:ext uri="{FF2B5EF4-FFF2-40B4-BE49-F238E27FC236}">
                    <a16:creationId xmlns:a16="http://schemas.microsoft.com/office/drawing/2014/main" id="{874B9278-8BFE-4A4E-879B-A9CBC6EFD62D}"/>
                  </a:ext>
                </a:extLst>
              </p:cNvPr>
              <p:cNvSpPr/>
              <p:nvPr/>
            </p:nvSpPr>
            <p:spPr>
              <a:xfrm>
                <a:off x="6377146" y="5236658"/>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grpSp>
            <p:nvGrpSpPr>
              <p:cNvPr id="2509" name="Group 2508">
                <a:extLst>
                  <a:ext uri="{FF2B5EF4-FFF2-40B4-BE49-F238E27FC236}">
                    <a16:creationId xmlns:a16="http://schemas.microsoft.com/office/drawing/2014/main" id="{A9B22B7F-7C72-45CE-A2C7-A2726D2E0339}"/>
                  </a:ext>
                </a:extLst>
              </p:cNvPr>
              <p:cNvGrpSpPr/>
              <p:nvPr/>
            </p:nvGrpSpPr>
            <p:grpSpPr>
              <a:xfrm>
                <a:off x="4101197" y="1541162"/>
                <a:ext cx="4022497" cy="2123658"/>
                <a:chOff x="4114068" y="1674854"/>
                <a:chExt cx="4022497" cy="2123658"/>
              </a:xfrm>
            </p:grpSpPr>
            <p:sp>
              <p:nvSpPr>
                <p:cNvPr id="2515" name="TextBox 2514">
                  <a:extLst>
                    <a:ext uri="{FF2B5EF4-FFF2-40B4-BE49-F238E27FC236}">
                      <a16:creationId xmlns:a16="http://schemas.microsoft.com/office/drawing/2014/main" id="{7DE604F1-0BE6-4CC9-A7FD-8B7447DC7D9C}"/>
                    </a:ext>
                  </a:extLst>
                </p:cNvPr>
                <p:cNvSpPr txBox="1"/>
                <p:nvPr/>
              </p:nvSpPr>
              <p:spPr>
                <a:xfrm>
                  <a:off x="4128512" y="1674854"/>
                  <a:ext cx="4008053" cy="2123658"/>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If the CSR detects a discontinuity</a:t>
                  </a:r>
                  <a:r>
                    <a:rPr kumimoji="0" lang="en-US" sz="1200" b="1" i="0" u="none" strike="noStrike" kern="0" cap="none" spc="0" normalizeH="0" baseline="0" noProof="0">
                      <a:ln>
                        <a:noFill/>
                      </a:ln>
                      <a:solidFill>
                        <a:prstClr val="black"/>
                      </a:solidFill>
                      <a:effectLst/>
                      <a:uLnTx/>
                      <a:uFillTx/>
                      <a:latin typeface="Calibri" panose="020F0502020204030204"/>
                    </a:rPr>
                    <a:t>, the CSR will stop</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The user will then </a:t>
                  </a:r>
                  <a:r>
                    <a:rPr kumimoji="0" lang="en-US" sz="1200" b="1" i="0" u="none" strike="noStrike" kern="0" cap="none" spc="0" normalizeH="0" baseline="0" noProof="0">
                      <a:ln>
                        <a:noFill/>
                      </a:ln>
                      <a:solidFill>
                        <a:prstClr val="black"/>
                      </a:solidFill>
                      <a:effectLst/>
                      <a:uLnTx/>
                      <a:uFillTx/>
                      <a:latin typeface="Calibri" panose="020F0502020204030204"/>
                    </a:rPr>
                    <a:t>send a command </a:t>
                  </a:r>
                  <a:r>
                    <a:rPr kumimoji="0" lang="en-US" sz="1200" b="0" i="0" u="none" strike="noStrike" kern="0" cap="none" spc="0" normalizeH="0" baseline="0" noProof="0">
                      <a:ln>
                        <a:noFill/>
                      </a:ln>
                      <a:solidFill>
                        <a:prstClr val="black"/>
                      </a:solidFill>
                      <a:effectLst/>
                      <a:uLnTx/>
                      <a:uFillTx/>
                      <a:latin typeface="Calibri" panose="020F0502020204030204"/>
                    </a:rPr>
                    <a:t>to the CSR to enter the </a:t>
                  </a:r>
                  <a:r>
                    <a:rPr kumimoji="0" lang="en-US" sz="1200" b="1" i="0" u="none" strike="noStrike" kern="0" cap="none" spc="0" normalizeH="0" baseline="0" noProof="0">
                      <a:ln>
                        <a:noFill/>
                      </a:ln>
                      <a:solidFill>
                        <a:prstClr val="black"/>
                      </a:solidFill>
                      <a:effectLst/>
                      <a:uLnTx/>
                      <a:uFillTx/>
                      <a:latin typeface="Calibri" panose="020F0502020204030204"/>
                    </a:rPr>
                    <a:t>discontinuity traversal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Then the CSR </a:t>
                  </a:r>
                  <a:r>
                    <a:rPr kumimoji="0" lang="en-US" sz="1200" b="1" i="0" u="none" strike="noStrike" kern="0" cap="none" spc="0" normalizeH="0" baseline="0" noProof="0">
                      <a:ln>
                        <a:noFill/>
                      </a:ln>
                      <a:solidFill>
                        <a:prstClr val="black"/>
                      </a:solidFill>
                      <a:effectLst/>
                      <a:uLnTx/>
                      <a:uFillTx/>
                      <a:latin typeface="Calibri" panose="020F0502020204030204"/>
                    </a:rPr>
                    <a:t>autonomously</a:t>
                  </a:r>
                  <a:r>
                    <a:rPr kumimoji="0" lang="en-US" sz="1200" b="0" i="0" u="none" strike="noStrike" kern="0" cap="none" spc="0" normalizeH="0" baseline="0" noProof="0">
                      <a:ln>
                        <a:noFill/>
                      </a:ln>
                      <a:solidFill>
                        <a:prstClr val="black"/>
                      </a:solidFill>
                      <a:effectLst/>
                      <a:uLnTx/>
                      <a:uFillTx/>
                      <a:latin typeface="Calibri" panose="020F0502020204030204"/>
                    </a:rPr>
                    <a:t> crosses the discontinuity</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prstClr val="black"/>
                      </a:solidFill>
                      <a:effectLst/>
                      <a:uLnTx/>
                      <a:uFillTx/>
                      <a:latin typeface="Calibri" panose="020F0502020204030204"/>
                    </a:rPr>
                    <a:t>A </a:t>
                  </a:r>
                  <a:r>
                    <a:rPr kumimoji="0" lang="en-US" sz="1200" b="0" i="0" u="none" strike="noStrike" kern="0" cap="none" spc="0" normalizeH="0" baseline="0" noProof="0" err="1">
                      <a:ln>
                        <a:noFill/>
                      </a:ln>
                      <a:solidFill>
                        <a:prstClr val="black"/>
                      </a:solidFill>
                      <a:effectLst/>
                      <a:uLnTx/>
                      <a:uFillTx/>
                      <a:latin typeface="Calibri" panose="020F0502020204030204"/>
                    </a:rPr>
                    <a:t>pathpoint</a:t>
                  </a:r>
                  <a:r>
                    <a:rPr kumimoji="0" lang="en-US" sz="1200" b="0" i="0" u="none" strike="noStrike" kern="0" cap="none" spc="0" normalizeH="0" baseline="0" noProof="0">
                      <a:ln>
                        <a:noFill/>
                      </a:ln>
                      <a:solidFill>
                        <a:prstClr val="black"/>
                      </a:solidFill>
                      <a:effectLst/>
                      <a:uLnTx/>
                      <a:uFillTx/>
                      <a:latin typeface="Calibri" panose="020F0502020204030204"/>
                    </a:rPr>
                    <a:t> is recorded since a mobility command was received and executed</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After crossing the discontinuity, the CSR </a:t>
                  </a:r>
                  <a:r>
                    <a:rPr kumimoji="0" lang="en-US" sz="1200" b="1" i="0" u="none" strike="noStrike" kern="0" cap="none" spc="0" normalizeH="0" baseline="0" noProof="0">
                      <a:ln>
                        <a:noFill/>
                      </a:ln>
                      <a:solidFill>
                        <a:prstClr val="black"/>
                      </a:solidFill>
                      <a:effectLst/>
                      <a:uLnTx/>
                      <a:uFillTx/>
                      <a:latin typeface="Calibri" panose="020F0502020204030204"/>
                    </a:rPr>
                    <a:t>stops and requests user intervention</a:t>
                  </a:r>
                </a:p>
              </p:txBody>
            </p:sp>
            <p:sp>
              <p:nvSpPr>
                <p:cNvPr id="2516" name="Flowchart: Connector 2515">
                  <a:extLst>
                    <a:ext uri="{FF2B5EF4-FFF2-40B4-BE49-F238E27FC236}">
                      <a16:creationId xmlns:a16="http://schemas.microsoft.com/office/drawing/2014/main" id="{93F7DAF6-446F-40F3-8B9B-5232CE629418}"/>
                    </a:ext>
                  </a:extLst>
                </p:cNvPr>
                <p:cNvSpPr/>
                <p:nvPr/>
              </p:nvSpPr>
              <p:spPr>
                <a:xfrm>
                  <a:off x="4121931" y="1715661"/>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1</a:t>
                  </a:r>
                </a:p>
              </p:txBody>
            </p:sp>
            <p:sp>
              <p:nvSpPr>
                <p:cNvPr id="2517" name="Flowchart: Connector 2516">
                  <a:extLst>
                    <a:ext uri="{FF2B5EF4-FFF2-40B4-BE49-F238E27FC236}">
                      <a16:creationId xmlns:a16="http://schemas.microsoft.com/office/drawing/2014/main" id="{923EB05D-E404-4C39-B019-060F2BFF15EF}"/>
                    </a:ext>
                  </a:extLst>
                </p:cNvPr>
                <p:cNvSpPr/>
                <p:nvPr/>
              </p:nvSpPr>
              <p:spPr>
                <a:xfrm>
                  <a:off x="4128511" y="2088916"/>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2</a:t>
                  </a:r>
                </a:p>
              </p:txBody>
            </p:sp>
            <p:sp>
              <p:nvSpPr>
                <p:cNvPr id="2518" name="Flowchart: Connector 2517">
                  <a:extLst>
                    <a:ext uri="{FF2B5EF4-FFF2-40B4-BE49-F238E27FC236}">
                      <a16:creationId xmlns:a16="http://schemas.microsoft.com/office/drawing/2014/main" id="{BB7BDDD4-E777-4E05-B2B6-9C2F0AA6F877}"/>
                    </a:ext>
                  </a:extLst>
                </p:cNvPr>
                <p:cNvSpPr/>
                <p:nvPr/>
              </p:nvSpPr>
              <p:spPr>
                <a:xfrm>
                  <a:off x="4117415" y="2630681"/>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3</a:t>
                  </a:r>
                </a:p>
              </p:txBody>
            </p:sp>
            <p:sp>
              <p:nvSpPr>
                <p:cNvPr id="2519" name="Flowchart: Connector 2518">
                  <a:extLst>
                    <a:ext uri="{FF2B5EF4-FFF2-40B4-BE49-F238E27FC236}">
                      <a16:creationId xmlns:a16="http://schemas.microsoft.com/office/drawing/2014/main" id="{7C5431E7-30D2-4EEC-8C57-5F0D1ABCF4E2}"/>
                    </a:ext>
                  </a:extLst>
                </p:cNvPr>
                <p:cNvSpPr/>
                <p:nvPr/>
              </p:nvSpPr>
              <p:spPr>
                <a:xfrm>
                  <a:off x="4114068" y="3389959"/>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4</a:t>
                  </a:r>
                </a:p>
              </p:txBody>
            </p:sp>
          </p:grpSp>
          <p:sp>
            <p:nvSpPr>
              <p:cNvPr id="2510" name="Flowchart: Connector 2509">
                <a:extLst>
                  <a:ext uri="{FF2B5EF4-FFF2-40B4-BE49-F238E27FC236}">
                    <a16:creationId xmlns:a16="http://schemas.microsoft.com/office/drawing/2014/main" id="{B457DFDD-BB5E-47C6-A0D8-225919FB79ED}"/>
                  </a:ext>
                </a:extLst>
              </p:cNvPr>
              <p:cNvSpPr/>
              <p:nvPr/>
            </p:nvSpPr>
            <p:spPr>
              <a:xfrm>
                <a:off x="5038023" y="4595592"/>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2</a:t>
                </a:r>
              </a:p>
            </p:txBody>
          </p:sp>
          <p:sp>
            <p:nvSpPr>
              <p:cNvPr id="2512" name="Arrow: Right 2511">
                <a:extLst>
                  <a:ext uri="{FF2B5EF4-FFF2-40B4-BE49-F238E27FC236}">
                    <a16:creationId xmlns:a16="http://schemas.microsoft.com/office/drawing/2014/main" id="{2229B764-8A05-4C57-9786-0971E5460650}"/>
                  </a:ext>
                </a:extLst>
              </p:cNvPr>
              <p:cNvSpPr/>
              <p:nvPr/>
            </p:nvSpPr>
            <p:spPr>
              <a:xfrm>
                <a:off x="5051163" y="4948862"/>
                <a:ext cx="333228" cy="168344"/>
              </a:xfrm>
              <a:prstGeom prst="right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513" name="TextBox 2512">
                <a:extLst>
                  <a:ext uri="{FF2B5EF4-FFF2-40B4-BE49-F238E27FC236}">
                    <a16:creationId xmlns:a16="http://schemas.microsoft.com/office/drawing/2014/main" id="{EF01F635-DEBB-419C-937F-22BDF860EB76}"/>
                  </a:ext>
                </a:extLst>
              </p:cNvPr>
              <p:cNvSpPr txBox="1"/>
              <p:nvPr/>
            </p:nvSpPr>
            <p:spPr>
              <a:xfrm>
                <a:off x="4838234" y="5196104"/>
                <a:ext cx="961107"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User </a:t>
                </a:r>
                <a:r>
                  <a:rPr kumimoji="0" lang="en-US" sz="1200" b="1" i="0" u="none" strike="noStrike" kern="0" cap="none" spc="0" normalizeH="0" baseline="0" noProof="0">
                    <a:ln>
                      <a:noFill/>
                    </a:ln>
                    <a:solidFill>
                      <a:prstClr val="black"/>
                    </a:solidFill>
                    <a:effectLst/>
                    <a:uLnTx/>
                    <a:uFillTx/>
                    <a:latin typeface="Calibri" panose="020F0502020204030204"/>
                  </a:rPr>
                  <a:t>sends</a:t>
                </a:r>
                <a:r>
                  <a:rPr kumimoji="0" lang="en-US" sz="1200" b="0" i="0" u="none" strike="noStrike" kern="0" cap="none" spc="0" normalizeH="0" baseline="0" noProof="0">
                    <a:ln>
                      <a:noFill/>
                    </a:ln>
                    <a:solidFill>
                      <a:prstClr val="black"/>
                    </a:solidFill>
                    <a:effectLst/>
                    <a:uLnTx/>
                    <a:uFillTx/>
                    <a:latin typeface="Calibri" panose="020F0502020204030204"/>
                  </a:rPr>
                  <a:t> </a:t>
                </a:r>
                <a:r>
                  <a:rPr kumimoji="0" lang="en-US" sz="1200" b="1" i="0" u="none" strike="noStrike" kern="0" cap="none" spc="0" normalizeH="0" baseline="0" noProof="0">
                    <a:ln>
                      <a:noFill/>
                    </a:ln>
                    <a:solidFill>
                      <a:prstClr val="black"/>
                    </a:solidFill>
                    <a:effectLst/>
                    <a:uLnTx/>
                    <a:uFillTx/>
                    <a:latin typeface="Calibri" panose="020F0502020204030204"/>
                  </a:rPr>
                  <a:t>command</a:t>
                </a:r>
                <a:r>
                  <a:rPr kumimoji="0" lang="en-US" sz="1200" b="0" i="0" u="none" strike="noStrike" kern="0" cap="none" spc="0" normalizeH="0" baseline="0" noProof="0">
                    <a:ln>
                      <a:noFill/>
                    </a:ln>
                    <a:solidFill>
                      <a:prstClr val="black"/>
                    </a:solidFill>
                    <a:effectLst/>
                    <a:uLnTx/>
                    <a:uFillTx/>
                    <a:latin typeface="Calibri" panose="020F0502020204030204"/>
                  </a:rPr>
                  <a:t> to change mode</a:t>
                </a:r>
                <a:endParaRPr kumimoji="0" lang="en-US" sz="1200" b="1" i="0" u="none" strike="noStrike" kern="0" cap="none" spc="0" normalizeH="0" baseline="0" noProof="0">
                  <a:ln>
                    <a:noFill/>
                  </a:ln>
                  <a:solidFill>
                    <a:prstClr val="black"/>
                  </a:solidFill>
                  <a:effectLst/>
                  <a:uLnTx/>
                  <a:uFillTx/>
                  <a:latin typeface="Calibri" panose="020F0502020204030204"/>
                </a:endParaRPr>
              </a:p>
            </p:txBody>
          </p:sp>
          <p:sp>
            <p:nvSpPr>
              <p:cNvPr id="2514" name="TextBox 2513">
                <a:extLst>
                  <a:ext uri="{FF2B5EF4-FFF2-40B4-BE49-F238E27FC236}">
                    <a16:creationId xmlns:a16="http://schemas.microsoft.com/office/drawing/2014/main" id="{EDFFCDD5-D46F-45C2-8576-BC9838001B76}"/>
                  </a:ext>
                </a:extLst>
              </p:cNvPr>
              <p:cNvSpPr txBox="1"/>
              <p:nvPr/>
            </p:nvSpPr>
            <p:spPr>
              <a:xfrm>
                <a:off x="5113553" y="1145355"/>
                <a:ext cx="180281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rPr>
                  <a:t>Discontinuities</a:t>
                </a:r>
              </a:p>
            </p:txBody>
          </p:sp>
        </p:grpSp>
        <p:grpSp>
          <p:nvGrpSpPr>
            <p:cNvPr id="2452" name="Group 2451">
              <a:extLst>
                <a:ext uri="{FF2B5EF4-FFF2-40B4-BE49-F238E27FC236}">
                  <a16:creationId xmlns:a16="http://schemas.microsoft.com/office/drawing/2014/main" id="{48FFFA9E-F1C6-4808-85A8-AD5317AE6F1F}"/>
                </a:ext>
              </a:extLst>
            </p:cNvPr>
            <p:cNvGrpSpPr/>
            <p:nvPr/>
          </p:nvGrpSpPr>
          <p:grpSpPr>
            <a:xfrm>
              <a:off x="8169200" y="1166116"/>
              <a:ext cx="4079504" cy="5279965"/>
              <a:chOff x="8169200" y="1166116"/>
              <a:chExt cx="4079504" cy="5279965"/>
            </a:xfrm>
          </p:grpSpPr>
          <p:sp>
            <p:nvSpPr>
              <p:cNvPr id="2453" name="Rectangle 2452">
                <a:extLst>
                  <a:ext uri="{FF2B5EF4-FFF2-40B4-BE49-F238E27FC236}">
                    <a16:creationId xmlns:a16="http://schemas.microsoft.com/office/drawing/2014/main" id="{8C75CEC9-5653-45C4-8C73-9F1AE8A5AFC3}"/>
                  </a:ext>
                </a:extLst>
              </p:cNvPr>
              <p:cNvSpPr/>
              <p:nvPr/>
            </p:nvSpPr>
            <p:spPr>
              <a:xfrm>
                <a:off x="8169200" y="1202684"/>
                <a:ext cx="4072255" cy="523792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54" name="Rectangle 2453">
                <a:extLst>
                  <a:ext uri="{FF2B5EF4-FFF2-40B4-BE49-F238E27FC236}">
                    <a16:creationId xmlns:a16="http://schemas.microsoft.com/office/drawing/2014/main" id="{A09EB5E2-044E-4C36-8C72-583A3B1079D3}"/>
                  </a:ext>
                </a:extLst>
              </p:cNvPr>
              <p:cNvSpPr/>
              <p:nvPr/>
            </p:nvSpPr>
            <p:spPr>
              <a:xfrm>
                <a:off x="8172079" y="5216202"/>
                <a:ext cx="4066498" cy="1224573"/>
              </a:xfrm>
              <a:prstGeom prst="rect">
                <a:avLst/>
              </a:prstGeom>
              <a:gradFill flip="none" rotWithShape="1">
                <a:gsLst>
                  <a:gs pos="0">
                    <a:srgbClr val="70AD47">
                      <a:lumMod val="40000"/>
                      <a:lumOff val="60000"/>
                      <a:tint val="66000"/>
                      <a:satMod val="160000"/>
                    </a:srgbClr>
                  </a:gs>
                  <a:gs pos="50000">
                    <a:srgbClr val="70AD47">
                      <a:lumMod val="40000"/>
                      <a:lumOff val="60000"/>
                      <a:tint val="44500"/>
                      <a:satMod val="160000"/>
                    </a:srgbClr>
                  </a:gs>
                  <a:gs pos="100000">
                    <a:srgbClr val="70AD47">
                      <a:lumMod val="40000"/>
                      <a:lumOff val="60000"/>
                      <a:tint val="23500"/>
                      <a:satMod val="160000"/>
                    </a:srgbClr>
                  </a:gs>
                </a:gsLst>
                <a:lin ang="5400000" scaled="1"/>
                <a:tileRect/>
              </a:gra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55" name="TextBox 2454">
                <a:extLst>
                  <a:ext uri="{FF2B5EF4-FFF2-40B4-BE49-F238E27FC236}">
                    <a16:creationId xmlns:a16="http://schemas.microsoft.com/office/drawing/2014/main" id="{B7EBCDA9-7E2B-47D7-B372-86F093FC9FAE}"/>
                  </a:ext>
                </a:extLst>
              </p:cNvPr>
              <p:cNvSpPr txBox="1"/>
              <p:nvPr/>
            </p:nvSpPr>
            <p:spPr>
              <a:xfrm>
                <a:off x="9556889" y="1166116"/>
                <a:ext cx="80342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a:rPr>
                  <a:t>Slopes</a:t>
                </a:r>
              </a:p>
            </p:txBody>
          </p:sp>
          <p:sp>
            <p:nvSpPr>
              <p:cNvPr id="2456" name="Rectangle 2455">
                <a:extLst>
                  <a:ext uri="{FF2B5EF4-FFF2-40B4-BE49-F238E27FC236}">
                    <a16:creationId xmlns:a16="http://schemas.microsoft.com/office/drawing/2014/main" id="{D35CF600-6868-4BC2-8275-9EB6F6143CD8}"/>
                  </a:ext>
                </a:extLst>
              </p:cNvPr>
              <p:cNvSpPr/>
              <p:nvPr/>
            </p:nvSpPr>
            <p:spPr>
              <a:xfrm>
                <a:off x="8172077" y="1543305"/>
                <a:ext cx="4069377" cy="231457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57" name="TextBox 2456">
                <a:extLst>
                  <a:ext uri="{FF2B5EF4-FFF2-40B4-BE49-F238E27FC236}">
                    <a16:creationId xmlns:a16="http://schemas.microsoft.com/office/drawing/2014/main" id="{F769A1BF-2712-470F-B821-6113C1E39120}"/>
                  </a:ext>
                </a:extLst>
              </p:cNvPr>
              <p:cNvSpPr txBox="1"/>
              <p:nvPr/>
            </p:nvSpPr>
            <p:spPr>
              <a:xfrm>
                <a:off x="8227108" y="1537999"/>
                <a:ext cx="4021596" cy="2123658"/>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If the CSR detects a slope</a:t>
                </a:r>
                <a:r>
                  <a:rPr kumimoji="0" lang="en-US" sz="1200" b="1" i="0" u="none" strike="noStrike" kern="0" cap="none" spc="0" normalizeH="0" baseline="0" noProof="0">
                    <a:ln>
                      <a:noFill/>
                    </a:ln>
                    <a:solidFill>
                      <a:prstClr val="black"/>
                    </a:solidFill>
                    <a:effectLst/>
                    <a:uLnTx/>
                    <a:uFillTx/>
                    <a:latin typeface="Calibri" panose="020F0502020204030204"/>
                  </a:rPr>
                  <a:t>, the CSR will stop</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The </a:t>
                </a:r>
                <a:r>
                  <a:rPr kumimoji="0" lang="en-US" sz="1200" b="1" i="0" u="none" strike="noStrike" kern="0" cap="none" spc="0" normalizeH="0" baseline="0" noProof="0">
                    <a:ln>
                      <a:noFill/>
                    </a:ln>
                    <a:solidFill>
                      <a:prstClr val="black"/>
                    </a:solidFill>
                    <a:effectLst/>
                    <a:uLnTx/>
                    <a:uFillTx/>
                    <a:latin typeface="Calibri" panose="020F0502020204030204"/>
                  </a:rPr>
                  <a:t>user will control the CSR to get onto the slope </a:t>
                </a:r>
                <a:r>
                  <a:rPr kumimoji="0" lang="en-US" sz="1200" b="0" i="0" u="none" strike="noStrike" kern="0" cap="none" spc="0" normalizeH="0" baseline="0" noProof="0">
                    <a:ln>
                      <a:noFill/>
                    </a:ln>
                    <a:solidFill>
                      <a:prstClr val="black"/>
                    </a:solidFill>
                    <a:effectLst/>
                    <a:uLnTx/>
                    <a:uFillTx/>
                    <a:latin typeface="Calibri" panose="020F0502020204030204"/>
                  </a:rPr>
                  <a:t>and command the CSR into semi autonomous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The CSR will </a:t>
                </a:r>
                <a:r>
                  <a:rPr kumimoji="0" lang="en-US" sz="1200" b="1" i="0" u="none" strike="noStrike" kern="0" cap="none" spc="0" normalizeH="0" baseline="0" noProof="0">
                    <a:ln>
                      <a:noFill/>
                    </a:ln>
                    <a:solidFill>
                      <a:prstClr val="black"/>
                    </a:solidFill>
                    <a:effectLst/>
                    <a:uLnTx/>
                    <a:uFillTx/>
                    <a:latin typeface="Calibri" panose="020F0502020204030204"/>
                  </a:rPr>
                  <a:t>travel </a:t>
                </a:r>
                <a:r>
                  <a:rPr kumimoji="0" lang="en-US" sz="1200" b="0" i="0" u="none" strike="noStrike" kern="0" cap="none" spc="0" normalizeH="0" baseline="0" noProof="0">
                    <a:ln>
                      <a:noFill/>
                    </a:ln>
                    <a:solidFill>
                      <a:prstClr val="black"/>
                    </a:solidFill>
                    <a:effectLst/>
                    <a:uLnTx/>
                    <a:uFillTx/>
                    <a:latin typeface="Calibri" panose="020F0502020204030204"/>
                  </a:rPr>
                  <a:t>on the slope </a:t>
                </a:r>
                <a:r>
                  <a:rPr kumimoji="0" lang="en-US" sz="1200" b="1" i="0" u="none" strike="noStrike" kern="0" cap="none" spc="0" normalizeH="0" baseline="0" noProof="0">
                    <a:ln>
                      <a:noFill/>
                    </a:ln>
                    <a:solidFill>
                      <a:prstClr val="black"/>
                    </a:solidFill>
                    <a:effectLst/>
                    <a:uLnTx/>
                    <a:uFillTx/>
                    <a:latin typeface="Calibri" panose="020F0502020204030204"/>
                  </a:rPr>
                  <a:t>in semi autonomous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a:ln>
                      <a:noFill/>
                    </a:ln>
                    <a:solidFill>
                      <a:prstClr val="black"/>
                    </a:solidFill>
                    <a:effectLst/>
                    <a:uLnTx/>
                    <a:uFillTx/>
                    <a:latin typeface="Calibri" panose="020F0502020204030204"/>
                  </a:rPr>
                  <a:t>Once the CSR </a:t>
                </a:r>
                <a:r>
                  <a:rPr kumimoji="0" lang="en-US" sz="1200" b="1" i="0" u="none" strike="noStrike" kern="0" cap="none" spc="0" normalizeH="0" baseline="0" noProof="0">
                    <a:ln>
                      <a:noFill/>
                    </a:ln>
                    <a:solidFill>
                      <a:prstClr val="black"/>
                    </a:solidFill>
                    <a:effectLst/>
                    <a:uLnTx/>
                    <a:uFillTx/>
                    <a:latin typeface="Calibri" panose="020F0502020204030204"/>
                  </a:rPr>
                  <a:t>detects flat ground, it will stop</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200" b="1" i="0" u="none" strike="noStrike" kern="0" cap="none" spc="0" normalizeH="0" baseline="0" noProof="0">
                  <a:ln>
                    <a:noFill/>
                  </a:ln>
                  <a:solidFill>
                    <a:prstClr val="black"/>
                  </a:solidFill>
                  <a:effectLst/>
                  <a:uLnTx/>
                  <a:uFillTx/>
                  <a:latin typeface="Calibri" panose="020F0502020204030204"/>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a:ln>
                      <a:noFill/>
                    </a:ln>
                    <a:solidFill>
                      <a:prstClr val="black"/>
                    </a:solidFill>
                    <a:effectLst/>
                    <a:uLnTx/>
                    <a:uFillTx/>
                    <a:latin typeface="Calibri" panose="020F0502020204030204"/>
                  </a:rPr>
                  <a:t>The user </a:t>
                </a:r>
                <a:r>
                  <a:rPr kumimoji="0" lang="en-US" sz="1200" b="0" i="0" u="none" strike="noStrike" kern="0" cap="none" spc="0" normalizeH="0" baseline="0" noProof="0">
                    <a:ln>
                      <a:noFill/>
                    </a:ln>
                    <a:solidFill>
                      <a:prstClr val="black"/>
                    </a:solidFill>
                    <a:effectLst/>
                    <a:uLnTx/>
                    <a:uFillTx/>
                    <a:latin typeface="Calibri" panose="020F0502020204030204"/>
                  </a:rPr>
                  <a:t>will </a:t>
                </a:r>
                <a:r>
                  <a:rPr kumimoji="0" lang="en-US" sz="1200" b="1" i="0" u="none" strike="noStrike" kern="0" cap="none" spc="0" normalizeH="0" baseline="0" noProof="0">
                    <a:ln>
                      <a:noFill/>
                    </a:ln>
                    <a:solidFill>
                      <a:prstClr val="black"/>
                    </a:solidFill>
                    <a:effectLst/>
                    <a:uLnTx/>
                    <a:uFillTx/>
                    <a:latin typeface="Calibri" panose="020F0502020204030204"/>
                  </a:rPr>
                  <a:t>control</a:t>
                </a:r>
                <a:r>
                  <a:rPr kumimoji="0" lang="en-US" sz="1200" b="0" i="0" u="none" strike="noStrike" kern="0" cap="none" spc="0" normalizeH="0" baseline="0" noProof="0">
                    <a:ln>
                      <a:noFill/>
                    </a:ln>
                    <a:solidFill>
                      <a:prstClr val="black"/>
                    </a:solidFill>
                    <a:effectLst/>
                    <a:uLnTx/>
                    <a:uFillTx/>
                    <a:latin typeface="Calibri" panose="020F0502020204030204"/>
                  </a:rPr>
                  <a:t> the CSR to </a:t>
                </a:r>
                <a:r>
                  <a:rPr kumimoji="0" lang="en-US" sz="1200" b="1" i="0" u="none" strike="noStrike" kern="0" cap="none" spc="0" normalizeH="0" baseline="0" noProof="0">
                    <a:ln>
                      <a:noFill/>
                    </a:ln>
                    <a:solidFill>
                      <a:prstClr val="black"/>
                    </a:solidFill>
                    <a:effectLst/>
                    <a:uLnTx/>
                    <a:uFillTx/>
                    <a:latin typeface="Calibri" panose="020F0502020204030204"/>
                  </a:rPr>
                  <a:t>return to flat ground</a:t>
                </a:r>
              </a:p>
            </p:txBody>
          </p:sp>
          <p:sp>
            <p:nvSpPr>
              <p:cNvPr id="2458" name="Flowchart: Connector 2457">
                <a:extLst>
                  <a:ext uri="{FF2B5EF4-FFF2-40B4-BE49-F238E27FC236}">
                    <a16:creationId xmlns:a16="http://schemas.microsoft.com/office/drawing/2014/main" id="{12B6564A-C11F-41AE-B843-C054D42326E2}"/>
                  </a:ext>
                </a:extLst>
              </p:cNvPr>
              <p:cNvSpPr/>
              <p:nvPr/>
            </p:nvSpPr>
            <p:spPr>
              <a:xfrm>
                <a:off x="8229696" y="1598514"/>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1</a:t>
                </a:r>
              </a:p>
            </p:txBody>
          </p:sp>
          <p:sp>
            <p:nvSpPr>
              <p:cNvPr id="2459" name="Flowchart: Connector 2458">
                <a:extLst>
                  <a:ext uri="{FF2B5EF4-FFF2-40B4-BE49-F238E27FC236}">
                    <a16:creationId xmlns:a16="http://schemas.microsoft.com/office/drawing/2014/main" id="{F9E89601-27CE-476F-B067-2CF65CD58D7C}"/>
                  </a:ext>
                </a:extLst>
              </p:cNvPr>
              <p:cNvSpPr/>
              <p:nvPr/>
            </p:nvSpPr>
            <p:spPr>
              <a:xfrm>
                <a:off x="8236277" y="195390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2</a:t>
                </a:r>
              </a:p>
            </p:txBody>
          </p:sp>
          <p:sp>
            <p:nvSpPr>
              <p:cNvPr id="2460" name="Flowchart: Connector 2459">
                <a:extLst>
                  <a:ext uri="{FF2B5EF4-FFF2-40B4-BE49-F238E27FC236}">
                    <a16:creationId xmlns:a16="http://schemas.microsoft.com/office/drawing/2014/main" id="{0679FE4B-A4C9-4529-95B6-5CC8C9443153}"/>
                  </a:ext>
                </a:extLst>
              </p:cNvPr>
              <p:cNvSpPr/>
              <p:nvPr/>
            </p:nvSpPr>
            <p:spPr>
              <a:xfrm>
                <a:off x="8236277" y="2491473"/>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3</a:t>
                </a:r>
              </a:p>
            </p:txBody>
          </p:sp>
          <p:sp>
            <p:nvSpPr>
              <p:cNvPr id="2461" name="Flowchart: Connector 2460">
                <a:extLst>
                  <a:ext uri="{FF2B5EF4-FFF2-40B4-BE49-F238E27FC236}">
                    <a16:creationId xmlns:a16="http://schemas.microsoft.com/office/drawing/2014/main" id="{9DD04616-9B7E-4A5D-BAD9-7C884AD4D631}"/>
                  </a:ext>
                </a:extLst>
              </p:cNvPr>
              <p:cNvSpPr/>
              <p:nvPr/>
            </p:nvSpPr>
            <p:spPr>
              <a:xfrm>
                <a:off x="8229882" y="3052260"/>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4</a:t>
                </a:r>
              </a:p>
            </p:txBody>
          </p:sp>
          <p:sp>
            <p:nvSpPr>
              <p:cNvPr id="2462" name="Flowchart: Connector 2461">
                <a:extLst>
                  <a:ext uri="{FF2B5EF4-FFF2-40B4-BE49-F238E27FC236}">
                    <a16:creationId xmlns:a16="http://schemas.microsoft.com/office/drawing/2014/main" id="{871F2351-B50C-44AF-BA19-7BC254795A48}"/>
                  </a:ext>
                </a:extLst>
              </p:cNvPr>
              <p:cNvSpPr/>
              <p:nvPr/>
            </p:nvSpPr>
            <p:spPr>
              <a:xfrm>
                <a:off x="8229067" y="3392475"/>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5</a:t>
                </a:r>
              </a:p>
            </p:txBody>
          </p:sp>
          <p:cxnSp>
            <p:nvCxnSpPr>
              <p:cNvPr id="2463" name="Straight Connector 2462">
                <a:extLst>
                  <a:ext uri="{FF2B5EF4-FFF2-40B4-BE49-F238E27FC236}">
                    <a16:creationId xmlns:a16="http://schemas.microsoft.com/office/drawing/2014/main" id="{F271F458-650A-4404-8E43-0BD38AFA36C3}"/>
                  </a:ext>
                </a:extLst>
              </p:cNvPr>
              <p:cNvCxnSpPr>
                <a:cxnSpLocks/>
              </p:cNvCxnSpPr>
              <p:nvPr/>
            </p:nvCxnSpPr>
            <p:spPr>
              <a:xfrm>
                <a:off x="12228748" y="1174949"/>
                <a:ext cx="0" cy="5271132"/>
              </a:xfrm>
              <a:prstGeom prst="line">
                <a:avLst/>
              </a:prstGeom>
              <a:noFill/>
              <a:ln w="57150" cap="flat" cmpd="sng" algn="ctr">
                <a:solidFill>
                  <a:sysClr val="windowText" lastClr="000000"/>
                </a:solidFill>
                <a:prstDash val="solid"/>
                <a:miter lim="800000"/>
              </a:ln>
              <a:effectLst/>
            </p:spPr>
          </p:cxnSp>
          <p:grpSp>
            <p:nvGrpSpPr>
              <p:cNvPr id="2464" name="Group 2463">
                <a:extLst>
                  <a:ext uri="{FF2B5EF4-FFF2-40B4-BE49-F238E27FC236}">
                    <a16:creationId xmlns:a16="http://schemas.microsoft.com/office/drawing/2014/main" id="{9D367B3B-E731-44F8-985D-30D7D4F16DA9}"/>
                  </a:ext>
                </a:extLst>
              </p:cNvPr>
              <p:cNvGrpSpPr/>
              <p:nvPr/>
            </p:nvGrpSpPr>
            <p:grpSpPr>
              <a:xfrm>
                <a:off x="8222767" y="4163608"/>
                <a:ext cx="3746744" cy="1954662"/>
                <a:chOff x="8241574" y="3769223"/>
                <a:chExt cx="3746744" cy="1954662"/>
              </a:xfrm>
            </p:grpSpPr>
            <p:sp>
              <p:nvSpPr>
                <p:cNvPr id="2468" name="TextBox 2467">
                  <a:extLst>
                    <a:ext uri="{FF2B5EF4-FFF2-40B4-BE49-F238E27FC236}">
                      <a16:creationId xmlns:a16="http://schemas.microsoft.com/office/drawing/2014/main" id="{475E73F2-36E6-42D4-B36B-883F3D8F96DB}"/>
                    </a:ext>
                  </a:extLst>
                </p:cNvPr>
                <p:cNvSpPr txBox="1"/>
                <p:nvPr/>
              </p:nvSpPr>
              <p:spPr>
                <a:xfrm>
                  <a:off x="10334484" y="5111290"/>
                  <a:ext cx="13560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rPr>
                    <a:t>Up to a 20</a:t>
                  </a:r>
                  <a:r>
                    <a:rPr kumimoji="0" lang="en-US" sz="1200" b="0" i="0" u="none" strike="noStrike" kern="0" cap="none" spc="0" normalizeH="0" baseline="0" noProof="0">
                      <a:ln>
                        <a:noFill/>
                      </a:ln>
                      <a:solidFill>
                        <a:prstClr val="black"/>
                      </a:solidFill>
                      <a:effectLst/>
                      <a:uLnTx/>
                      <a:uFillTx/>
                      <a:latin typeface="Calibri" panose="020F0502020204030204"/>
                      <a:cs typeface="Arial"/>
                    </a:rPr>
                    <a:t>° </a:t>
                  </a:r>
                  <a:r>
                    <a:rPr kumimoji="0" lang="en-US" sz="1200" b="0" i="0" u="none" strike="noStrike" kern="0" cap="none" spc="0" normalizeH="0" baseline="0" noProof="0">
                      <a:ln>
                        <a:noFill/>
                      </a:ln>
                      <a:solidFill>
                        <a:prstClr val="black"/>
                      </a:solidFill>
                      <a:effectLst/>
                      <a:uLnTx/>
                      <a:uFillTx/>
                      <a:latin typeface="Calibri" panose="020F0502020204030204"/>
                    </a:rPr>
                    <a:t>slope</a:t>
                  </a:r>
                </a:p>
              </p:txBody>
            </p:sp>
            <p:sp>
              <p:nvSpPr>
                <p:cNvPr id="2469" name="Isosceles Triangle 2468">
                  <a:extLst>
                    <a:ext uri="{FF2B5EF4-FFF2-40B4-BE49-F238E27FC236}">
                      <a16:creationId xmlns:a16="http://schemas.microsoft.com/office/drawing/2014/main" id="{7A59D83B-5B04-4C2F-BCCE-FDED3662B17C}"/>
                    </a:ext>
                  </a:extLst>
                </p:cNvPr>
                <p:cNvSpPr/>
                <p:nvPr/>
              </p:nvSpPr>
              <p:spPr>
                <a:xfrm>
                  <a:off x="9293959" y="4211476"/>
                  <a:ext cx="2072710" cy="605305"/>
                </a:xfrm>
                <a:prstGeom prst="triangle">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70" name="Partial Circle 2469">
                  <a:extLst>
                    <a:ext uri="{FF2B5EF4-FFF2-40B4-BE49-F238E27FC236}">
                      <a16:creationId xmlns:a16="http://schemas.microsoft.com/office/drawing/2014/main" id="{F8DAD2F1-32FB-409A-9652-43861ED70540}"/>
                    </a:ext>
                  </a:extLst>
                </p:cNvPr>
                <p:cNvSpPr/>
                <p:nvPr/>
              </p:nvSpPr>
              <p:spPr>
                <a:xfrm rot="19382966">
                  <a:off x="8931327" y="4424548"/>
                  <a:ext cx="731328" cy="805464"/>
                </a:xfrm>
                <a:prstGeom prst="pie">
                  <a:avLst>
                    <a:gd name="adj1" fmla="val 400489"/>
                    <a:gd name="adj2" fmla="val 2216643"/>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71" name="Partial Circle 2470">
                  <a:extLst>
                    <a:ext uri="{FF2B5EF4-FFF2-40B4-BE49-F238E27FC236}">
                      <a16:creationId xmlns:a16="http://schemas.microsoft.com/office/drawing/2014/main" id="{997EE37D-E870-43C1-A867-3B015286402F}"/>
                    </a:ext>
                  </a:extLst>
                </p:cNvPr>
                <p:cNvSpPr/>
                <p:nvPr/>
              </p:nvSpPr>
              <p:spPr>
                <a:xfrm rot="10388513">
                  <a:off x="11003507" y="4423218"/>
                  <a:ext cx="731328" cy="805464"/>
                </a:xfrm>
                <a:prstGeom prst="pie">
                  <a:avLst>
                    <a:gd name="adj1" fmla="val 400489"/>
                    <a:gd name="adj2" fmla="val 2216643"/>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72" name="Flowchart: Connector 2471">
                  <a:extLst>
                    <a:ext uri="{FF2B5EF4-FFF2-40B4-BE49-F238E27FC236}">
                      <a16:creationId xmlns:a16="http://schemas.microsoft.com/office/drawing/2014/main" id="{7CC61EF4-19C7-49ED-9CDC-9DE79DD1BFF2}"/>
                    </a:ext>
                  </a:extLst>
                </p:cNvPr>
                <p:cNvSpPr/>
                <p:nvPr/>
              </p:nvSpPr>
              <p:spPr>
                <a:xfrm>
                  <a:off x="9069462" y="4275313"/>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2</a:t>
                  </a:r>
                </a:p>
              </p:txBody>
            </p:sp>
            <p:sp>
              <p:nvSpPr>
                <p:cNvPr id="2473" name="Flowchart: Connector 2472">
                  <a:extLst>
                    <a:ext uri="{FF2B5EF4-FFF2-40B4-BE49-F238E27FC236}">
                      <a16:creationId xmlns:a16="http://schemas.microsoft.com/office/drawing/2014/main" id="{2B6060F4-0ED2-4456-B958-393BFC06443F}"/>
                    </a:ext>
                  </a:extLst>
                </p:cNvPr>
                <p:cNvSpPr/>
                <p:nvPr/>
              </p:nvSpPr>
              <p:spPr>
                <a:xfrm>
                  <a:off x="10102213" y="3769223"/>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3</a:t>
                  </a:r>
                </a:p>
              </p:txBody>
            </p:sp>
            <p:sp>
              <p:nvSpPr>
                <p:cNvPr id="2474" name="Flowchart: Connector 2473">
                  <a:extLst>
                    <a:ext uri="{FF2B5EF4-FFF2-40B4-BE49-F238E27FC236}">
                      <a16:creationId xmlns:a16="http://schemas.microsoft.com/office/drawing/2014/main" id="{1B5C9891-64BC-4826-A2D3-1A0A7486ACED}"/>
                    </a:ext>
                  </a:extLst>
                </p:cNvPr>
                <p:cNvSpPr/>
                <p:nvPr/>
              </p:nvSpPr>
              <p:spPr>
                <a:xfrm>
                  <a:off x="11163700" y="3973297"/>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4</a:t>
                  </a:r>
                </a:p>
              </p:txBody>
            </p:sp>
            <p:sp>
              <p:nvSpPr>
                <p:cNvPr id="2475" name="Flowchart: Connector 2474">
                  <a:extLst>
                    <a:ext uri="{FF2B5EF4-FFF2-40B4-BE49-F238E27FC236}">
                      <a16:creationId xmlns:a16="http://schemas.microsoft.com/office/drawing/2014/main" id="{761D0D21-B8B3-43E3-8E97-439F4C7B8E44}"/>
                    </a:ext>
                  </a:extLst>
                </p:cNvPr>
                <p:cNvSpPr/>
                <p:nvPr/>
              </p:nvSpPr>
              <p:spPr>
                <a:xfrm>
                  <a:off x="11714316" y="4302667"/>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5</a:t>
                  </a:r>
                </a:p>
              </p:txBody>
            </p:sp>
            <p:sp>
              <p:nvSpPr>
                <p:cNvPr id="2476" name="Arrow: Up 2475">
                  <a:extLst>
                    <a:ext uri="{FF2B5EF4-FFF2-40B4-BE49-F238E27FC236}">
                      <a16:creationId xmlns:a16="http://schemas.microsoft.com/office/drawing/2014/main" id="{EF591039-DC92-45C2-B2AD-4AFFB389AD08}"/>
                    </a:ext>
                  </a:extLst>
                </p:cNvPr>
                <p:cNvSpPr/>
                <p:nvPr/>
              </p:nvSpPr>
              <p:spPr>
                <a:xfrm rot="3243157">
                  <a:off x="9110268" y="4515600"/>
                  <a:ext cx="253310" cy="435853"/>
                </a:xfrm>
                <a:prstGeom prst="up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77" name="Arrow: Up 2476">
                  <a:extLst>
                    <a:ext uri="{FF2B5EF4-FFF2-40B4-BE49-F238E27FC236}">
                      <a16:creationId xmlns:a16="http://schemas.microsoft.com/office/drawing/2014/main" id="{AA675741-1E50-45AB-9FDA-9DD5F0E2CE96}"/>
                    </a:ext>
                  </a:extLst>
                </p:cNvPr>
                <p:cNvSpPr/>
                <p:nvPr/>
              </p:nvSpPr>
              <p:spPr>
                <a:xfrm rot="7441815">
                  <a:off x="11178467" y="4132802"/>
                  <a:ext cx="210964" cy="435624"/>
                </a:xfrm>
                <a:prstGeom prst="upArrow">
                  <a:avLst/>
                </a:prstGeom>
                <a:solidFill>
                  <a:srgbClr val="00B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78" name="Arrow: Up 2477">
                  <a:extLst>
                    <a:ext uri="{FF2B5EF4-FFF2-40B4-BE49-F238E27FC236}">
                      <a16:creationId xmlns:a16="http://schemas.microsoft.com/office/drawing/2014/main" id="{5A0F7C03-2405-4CBE-9839-9FA1F5F48DB8}"/>
                    </a:ext>
                  </a:extLst>
                </p:cNvPr>
                <p:cNvSpPr/>
                <p:nvPr/>
              </p:nvSpPr>
              <p:spPr>
                <a:xfrm rot="5400000">
                  <a:off x="10164436" y="3875895"/>
                  <a:ext cx="210964" cy="435624"/>
                </a:xfrm>
                <a:prstGeom prst="up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79" name="TextBox 2478">
                  <a:extLst>
                    <a:ext uri="{FF2B5EF4-FFF2-40B4-BE49-F238E27FC236}">
                      <a16:creationId xmlns:a16="http://schemas.microsoft.com/office/drawing/2014/main" id="{F5AF914E-DCB1-47CC-805D-BB4EA73CE2DC}"/>
                    </a:ext>
                  </a:extLst>
                </p:cNvPr>
                <p:cNvSpPr txBox="1"/>
                <p:nvPr/>
              </p:nvSpPr>
              <p:spPr>
                <a:xfrm>
                  <a:off x="8282184" y="4985221"/>
                  <a:ext cx="1845039"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rPr>
                    <a:t>Operator </a:t>
                  </a:r>
                  <a:r>
                    <a:rPr kumimoji="0" lang="en-US" sz="1400" b="1" i="0" u="none" strike="noStrike" kern="0" cap="none" spc="0" normalizeH="0" baseline="0" noProof="0">
                      <a:ln>
                        <a:noFill/>
                      </a:ln>
                      <a:solidFill>
                        <a:prstClr val="black"/>
                      </a:solidFill>
                      <a:effectLst/>
                      <a:uLnTx/>
                      <a:uFillTx/>
                      <a:latin typeface="Calibri" panose="020F0502020204030204"/>
                    </a:rPr>
                    <a:t>manually</a:t>
                  </a:r>
                  <a:r>
                    <a:rPr kumimoji="0" lang="en-US" sz="1400" b="0" i="0" u="none" strike="noStrike" kern="0" cap="none" spc="0" normalizeH="0" baseline="0" noProof="0">
                      <a:ln>
                        <a:noFill/>
                      </a:ln>
                      <a:solidFill>
                        <a:prstClr val="black"/>
                      </a:solidFill>
                      <a:effectLst/>
                      <a:uLnTx/>
                      <a:uFillTx/>
                      <a:latin typeface="Calibri" panose="020F0502020204030204"/>
                    </a:rPr>
                    <a:t> controls the CSR onto or off-of slope</a:t>
                  </a:r>
                </a:p>
              </p:txBody>
            </p:sp>
            <p:cxnSp>
              <p:nvCxnSpPr>
                <p:cNvPr id="2480" name="Connector: Curved 2479">
                  <a:extLst>
                    <a:ext uri="{FF2B5EF4-FFF2-40B4-BE49-F238E27FC236}">
                      <a16:creationId xmlns:a16="http://schemas.microsoft.com/office/drawing/2014/main" id="{C9FBC48D-C70C-411B-A0A5-4971F48DCF19}"/>
                    </a:ext>
                  </a:extLst>
                </p:cNvPr>
                <p:cNvCxnSpPr>
                  <a:cxnSpLocks/>
                </p:cNvCxnSpPr>
                <p:nvPr/>
              </p:nvCxnSpPr>
              <p:spPr>
                <a:xfrm rot="5400000">
                  <a:off x="10636200" y="4755003"/>
                  <a:ext cx="396971" cy="315609"/>
                </a:xfrm>
                <a:prstGeom prst="curvedConnector3">
                  <a:avLst>
                    <a:gd name="adj1" fmla="val -7586"/>
                  </a:avLst>
                </a:prstGeom>
                <a:noFill/>
                <a:ln w="28575" cap="flat" cmpd="sng" algn="ctr">
                  <a:solidFill>
                    <a:sysClr val="windowText" lastClr="000000"/>
                  </a:solidFill>
                  <a:prstDash val="solid"/>
                  <a:miter lim="800000"/>
                  <a:tailEnd type="triangle"/>
                </a:ln>
                <a:effectLst/>
              </p:spPr>
            </p:cxnSp>
            <p:cxnSp>
              <p:nvCxnSpPr>
                <p:cNvPr id="2481" name="Connector: Curved 2480">
                  <a:extLst>
                    <a:ext uri="{FF2B5EF4-FFF2-40B4-BE49-F238E27FC236}">
                      <a16:creationId xmlns:a16="http://schemas.microsoft.com/office/drawing/2014/main" id="{8862AA89-921D-44E8-AA5B-C518B363C34B}"/>
                    </a:ext>
                  </a:extLst>
                </p:cNvPr>
                <p:cNvCxnSpPr>
                  <a:cxnSpLocks/>
                  <a:endCxn id="2468" idx="1"/>
                </p:cNvCxnSpPr>
                <p:nvPr/>
              </p:nvCxnSpPr>
              <p:spPr>
                <a:xfrm>
                  <a:off x="9680433" y="4766294"/>
                  <a:ext cx="654051" cy="483496"/>
                </a:xfrm>
                <a:prstGeom prst="curvedConnector3">
                  <a:avLst>
                    <a:gd name="adj1" fmla="val 50000"/>
                  </a:avLst>
                </a:prstGeom>
                <a:noFill/>
                <a:ln w="28575" cap="flat" cmpd="sng" algn="ctr">
                  <a:solidFill>
                    <a:sysClr val="windowText" lastClr="000000"/>
                  </a:solidFill>
                  <a:prstDash val="solid"/>
                  <a:miter lim="800000"/>
                  <a:tailEnd type="triangle"/>
                </a:ln>
                <a:effectLst/>
              </p:spPr>
            </p:cxnSp>
            <p:sp>
              <p:nvSpPr>
                <p:cNvPr id="2482" name="Octagon 2481">
                  <a:extLst>
                    <a:ext uri="{FF2B5EF4-FFF2-40B4-BE49-F238E27FC236}">
                      <a16:creationId xmlns:a16="http://schemas.microsoft.com/office/drawing/2014/main" id="{158AA976-B03E-4338-8F5C-50E48D4B6F6D}"/>
                    </a:ext>
                  </a:extLst>
                </p:cNvPr>
                <p:cNvSpPr/>
                <p:nvPr/>
              </p:nvSpPr>
              <p:spPr>
                <a:xfrm>
                  <a:off x="8664443" y="4314502"/>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pic>
              <p:nvPicPr>
                <p:cNvPr id="2483" name="Graphic 2482" descr="Warning">
                  <a:extLst>
                    <a:ext uri="{FF2B5EF4-FFF2-40B4-BE49-F238E27FC236}">
                      <a16:creationId xmlns:a16="http://schemas.microsoft.com/office/drawing/2014/main" id="{FF505864-C522-41BD-966A-2F2551429CB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5900" y="4303707"/>
                  <a:ext cx="257196" cy="257196"/>
                </a:xfrm>
                <a:prstGeom prst="rect">
                  <a:avLst/>
                </a:prstGeom>
              </p:spPr>
            </p:pic>
            <p:sp>
              <p:nvSpPr>
                <p:cNvPr id="2484" name="Flowchart: Connector 2483">
                  <a:extLst>
                    <a:ext uri="{FF2B5EF4-FFF2-40B4-BE49-F238E27FC236}">
                      <a16:creationId xmlns:a16="http://schemas.microsoft.com/office/drawing/2014/main" id="{14AE61A9-64D5-4D10-8CDA-E678B9C8CED3}"/>
                    </a:ext>
                  </a:extLst>
                </p:cNvPr>
                <p:cNvSpPr/>
                <p:nvPr/>
              </p:nvSpPr>
              <p:spPr>
                <a:xfrm>
                  <a:off x="8241574" y="4001946"/>
                  <a:ext cx="274002" cy="254001"/>
                </a:xfrm>
                <a:prstGeom prst="flowChartConnector">
                  <a:avLst/>
                </a:prstGeom>
                <a:solidFill>
                  <a:srgbClr val="ED7D31">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Calibri" panose="020F0502020204030204"/>
                    </a:rPr>
                    <a:t>1</a:t>
                  </a:r>
                </a:p>
              </p:txBody>
            </p:sp>
          </p:grpSp>
          <p:sp>
            <p:nvSpPr>
              <p:cNvPr id="2465" name="Octagon 2464">
                <a:extLst>
                  <a:ext uri="{FF2B5EF4-FFF2-40B4-BE49-F238E27FC236}">
                    <a16:creationId xmlns:a16="http://schemas.microsoft.com/office/drawing/2014/main" id="{A79D5354-6C41-417B-AB9E-051CD6F00840}"/>
                  </a:ext>
                </a:extLst>
              </p:cNvPr>
              <p:cNvSpPr/>
              <p:nvPr/>
            </p:nvSpPr>
            <p:spPr>
              <a:xfrm>
                <a:off x="10862318" y="4338342"/>
                <a:ext cx="212719" cy="212719"/>
              </a:xfrm>
              <a:prstGeom prst="octag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2466" name="Star: 4 Points 2465">
                <a:extLst>
                  <a:ext uri="{FF2B5EF4-FFF2-40B4-BE49-F238E27FC236}">
                    <a16:creationId xmlns:a16="http://schemas.microsoft.com/office/drawing/2014/main" id="{8E1AC022-2D78-43D7-B6D8-0EE456C9844D}"/>
                  </a:ext>
                </a:extLst>
              </p:cNvPr>
              <p:cNvSpPr/>
              <p:nvPr/>
            </p:nvSpPr>
            <p:spPr>
              <a:xfrm>
                <a:off x="9774544" y="4928400"/>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sp>
            <p:nvSpPr>
              <p:cNvPr id="2467" name="Star: 4 Points 2466">
                <a:extLst>
                  <a:ext uri="{FF2B5EF4-FFF2-40B4-BE49-F238E27FC236}">
                    <a16:creationId xmlns:a16="http://schemas.microsoft.com/office/drawing/2014/main" id="{D9BC14BA-9CD5-4E5E-9D6D-86CA4BDBB216}"/>
                  </a:ext>
                </a:extLst>
              </p:cNvPr>
              <p:cNvSpPr/>
              <p:nvPr/>
            </p:nvSpPr>
            <p:spPr>
              <a:xfrm>
                <a:off x="11497411" y="5244696"/>
                <a:ext cx="232731" cy="247111"/>
              </a:xfrm>
              <a:prstGeom prst="star4">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70C0"/>
                  </a:solidFill>
                  <a:effectLst/>
                  <a:uLnTx/>
                  <a:uFillTx/>
                  <a:latin typeface="Calibri" panose="020F0502020204030204"/>
                </a:endParaRPr>
              </a:p>
            </p:txBody>
          </p:sp>
        </p:grpSp>
      </p:grpSp>
      <p:pic>
        <p:nvPicPr>
          <p:cNvPr id="7" name="Picture 6" descr="A picture containing bicycle, transport&#10;&#10;Description automatically generated">
            <a:extLst>
              <a:ext uri="{FF2B5EF4-FFF2-40B4-BE49-F238E27FC236}">
                <a16:creationId xmlns:a16="http://schemas.microsoft.com/office/drawing/2014/main" id="{BF42FD45-096A-4C87-A79D-43FE7CF69A06}"/>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7119" t="9081" r="17580" b="12252"/>
          <a:stretch/>
        </p:blipFill>
        <p:spPr>
          <a:xfrm>
            <a:off x="21120" y="4590435"/>
            <a:ext cx="936925" cy="663450"/>
          </a:xfrm>
          <a:prstGeom prst="rect">
            <a:avLst/>
          </a:prstGeom>
        </p:spPr>
      </p:pic>
      <p:pic>
        <p:nvPicPr>
          <p:cNvPr id="9" name="Picture 8" descr="A close up of a device&#10;&#10;Description automatically generated">
            <a:extLst>
              <a:ext uri="{FF2B5EF4-FFF2-40B4-BE49-F238E27FC236}">
                <a16:creationId xmlns:a16="http://schemas.microsoft.com/office/drawing/2014/main" id="{DDA36015-E072-4B85-A639-25183B0BAB35}"/>
              </a:ext>
            </a:extLst>
          </p:cNvPr>
          <p:cNvPicPr>
            <a:picLocks noChangeAspect="1"/>
          </p:cNvPicPr>
          <p:nvPr/>
        </p:nvPicPr>
        <p:blipFill rotWithShape="1">
          <a:blip r:embed="rId9">
            <a:extLst>
              <a:ext uri="{28A0092B-C50C-407E-A947-70E740481C1C}">
                <a14:useLocalDpi xmlns:a14="http://schemas.microsoft.com/office/drawing/2010/main" val="0"/>
              </a:ext>
            </a:extLst>
          </a:blip>
          <a:srcRect l="31674" t="20278" r="32682" b="21879"/>
          <a:stretch/>
        </p:blipFill>
        <p:spPr>
          <a:xfrm>
            <a:off x="1087916" y="4836098"/>
            <a:ext cx="778247" cy="742388"/>
          </a:xfrm>
          <a:prstGeom prst="rect">
            <a:avLst/>
          </a:prstGeom>
        </p:spPr>
      </p:pic>
      <p:pic>
        <p:nvPicPr>
          <p:cNvPr id="133" name="Picture 132" descr="A picture containing bicycle, transport&#10;&#10;Description automatically generated">
            <a:extLst>
              <a:ext uri="{FF2B5EF4-FFF2-40B4-BE49-F238E27FC236}">
                <a16:creationId xmlns:a16="http://schemas.microsoft.com/office/drawing/2014/main" id="{4E7F0DC3-5F94-460A-A3A8-008B73DE09C2}"/>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7119" t="9081" r="17580" b="12252"/>
          <a:stretch/>
        </p:blipFill>
        <p:spPr>
          <a:xfrm>
            <a:off x="3075206" y="4582747"/>
            <a:ext cx="936925" cy="663450"/>
          </a:xfrm>
          <a:prstGeom prst="rect">
            <a:avLst/>
          </a:prstGeom>
        </p:spPr>
      </p:pic>
      <p:pic>
        <p:nvPicPr>
          <p:cNvPr id="134" name="Picture 133" descr="A picture containing bicycle, transport&#10;&#10;Description automatically generated">
            <a:extLst>
              <a:ext uri="{FF2B5EF4-FFF2-40B4-BE49-F238E27FC236}">
                <a16:creationId xmlns:a16="http://schemas.microsoft.com/office/drawing/2014/main" id="{E9098D8F-E6F9-43BD-8A14-EFE9EA11D70B}"/>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7119" t="9081" r="17580" b="12252"/>
          <a:stretch/>
        </p:blipFill>
        <p:spPr>
          <a:xfrm>
            <a:off x="1725061" y="5210793"/>
            <a:ext cx="936925" cy="663450"/>
          </a:xfrm>
          <a:prstGeom prst="rect">
            <a:avLst/>
          </a:prstGeom>
        </p:spPr>
      </p:pic>
      <p:pic>
        <p:nvPicPr>
          <p:cNvPr id="135" name="Picture 134" descr="A picture containing bicycle, transport&#10;&#10;Description automatically generated">
            <a:extLst>
              <a:ext uri="{FF2B5EF4-FFF2-40B4-BE49-F238E27FC236}">
                <a16:creationId xmlns:a16="http://schemas.microsoft.com/office/drawing/2014/main" id="{1B8FC380-4017-490C-97BD-2E54A55576EF}"/>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7119" t="9081" r="17580" b="12252"/>
          <a:stretch/>
        </p:blipFill>
        <p:spPr>
          <a:xfrm>
            <a:off x="4086955" y="4581141"/>
            <a:ext cx="936925" cy="663450"/>
          </a:xfrm>
          <a:prstGeom prst="rect">
            <a:avLst/>
          </a:prstGeom>
        </p:spPr>
      </p:pic>
      <p:pic>
        <p:nvPicPr>
          <p:cNvPr id="136" name="Picture 135" descr="A picture containing bicycle, transport&#10;&#10;Description automatically generated">
            <a:extLst>
              <a:ext uri="{FF2B5EF4-FFF2-40B4-BE49-F238E27FC236}">
                <a16:creationId xmlns:a16="http://schemas.microsoft.com/office/drawing/2014/main" id="{AB6A5824-E1EF-45A0-A38F-28D328A749D7}"/>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7119" t="9081" r="17580" b="12252"/>
          <a:stretch/>
        </p:blipFill>
        <p:spPr>
          <a:xfrm>
            <a:off x="5409289" y="4583332"/>
            <a:ext cx="936925" cy="663450"/>
          </a:xfrm>
          <a:prstGeom prst="rect">
            <a:avLst/>
          </a:prstGeom>
        </p:spPr>
      </p:pic>
      <p:pic>
        <p:nvPicPr>
          <p:cNvPr id="137" name="Picture 136" descr="A picture containing bicycle, transport&#10;&#10;Description automatically generated">
            <a:extLst>
              <a:ext uri="{FF2B5EF4-FFF2-40B4-BE49-F238E27FC236}">
                <a16:creationId xmlns:a16="http://schemas.microsoft.com/office/drawing/2014/main" id="{790A19EF-50B3-4367-A7A6-5758C687C0D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7119" t="9081" r="17580" b="12252"/>
          <a:stretch/>
        </p:blipFill>
        <p:spPr>
          <a:xfrm>
            <a:off x="6688978" y="4579248"/>
            <a:ext cx="936925" cy="663450"/>
          </a:xfrm>
          <a:prstGeom prst="rect">
            <a:avLst/>
          </a:prstGeom>
        </p:spPr>
      </p:pic>
      <p:pic>
        <p:nvPicPr>
          <p:cNvPr id="140" name="Picture 139" descr="A picture containing bicycle, transport&#10;&#10;Description automatically generated">
            <a:extLst>
              <a:ext uri="{FF2B5EF4-FFF2-40B4-BE49-F238E27FC236}">
                <a16:creationId xmlns:a16="http://schemas.microsoft.com/office/drawing/2014/main" id="{907A78B8-DB04-4C40-871C-2429ACE43451}"/>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7119" t="9081" r="17580" b="12252"/>
          <a:stretch/>
        </p:blipFill>
        <p:spPr>
          <a:xfrm rot="19728709">
            <a:off x="9265500" y="4394380"/>
            <a:ext cx="807640" cy="571901"/>
          </a:xfrm>
          <a:prstGeom prst="rect">
            <a:avLst/>
          </a:prstGeom>
        </p:spPr>
      </p:pic>
      <p:pic>
        <p:nvPicPr>
          <p:cNvPr id="141" name="Picture 140" descr="A picture containing bicycle, transport&#10;&#10;Description automatically generated">
            <a:extLst>
              <a:ext uri="{FF2B5EF4-FFF2-40B4-BE49-F238E27FC236}">
                <a16:creationId xmlns:a16="http://schemas.microsoft.com/office/drawing/2014/main" id="{C4B3186F-CD47-478F-9C46-316EB12FEA62}"/>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7119" t="9081" r="17580" b="12252"/>
          <a:stretch/>
        </p:blipFill>
        <p:spPr>
          <a:xfrm rot="1790556">
            <a:off x="10470011" y="4346365"/>
            <a:ext cx="807640" cy="571901"/>
          </a:xfrm>
          <a:prstGeom prst="rect">
            <a:avLst/>
          </a:prstGeom>
        </p:spPr>
      </p:pic>
      <p:pic>
        <p:nvPicPr>
          <p:cNvPr id="142" name="Picture 141" descr="A picture containing bicycle, transport&#10;&#10;Description automatically generated">
            <a:extLst>
              <a:ext uri="{FF2B5EF4-FFF2-40B4-BE49-F238E27FC236}">
                <a16:creationId xmlns:a16="http://schemas.microsoft.com/office/drawing/2014/main" id="{94DAF2CC-4B53-4BA5-BF9E-6039CC14A11C}"/>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7119" t="9081" r="17580" b="12252"/>
          <a:stretch/>
        </p:blipFill>
        <p:spPr>
          <a:xfrm>
            <a:off x="11420304" y="4670797"/>
            <a:ext cx="807640" cy="571901"/>
          </a:xfrm>
          <a:prstGeom prst="rect">
            <a:avLst/>
          </a:prstGeom>
        </p:spPr>
      </p:pic>
      <p:pic>
        <p:nvPicPr>
          <p:cNvPr id="143" name="Picture 142" descr="A picture containing bicycle, transport&#10;&#10;Description automatically generated">
            <a:extLst>
              <a:ext uri="{FF2B5EF4-FFF2-40B4-BE49-F238E27FC236}">
                <a16:creationId xmlns:a16="http://schemas.microsoft.com/office/drawing/2014/main" id="{2BA76C32-E41E-41A4-AA44-26122EB8B889}"/>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7119" t="9081" r="17580" b="12252"/>
          <a:stretch/>
        </p:blipFill>
        <p:spPr>
          <a:xfrm>
            <a:off x="8170396" y="4674022"/>
            <a:ext cx="807640" cy="571901"/>
          </a:xfrm>
          <a:prstGeom prst="rect">
            <a:avLst/>
          </a:prstGeom>
        </p:spPr>
      </p:pic>
      <p:pic>
        <p:nvPicPr>
          <p:cNvPr id="11" name="Picture 10">
            <a:extLst>
              <a:ext uri="{FF2B5EF4-FFF2-40B4-BE49-F238E27FC236}">
                <a16:creationId xmlns:a16="http://schemas.microsoft.com/office/drawing/2014/main" id="{99194272-BBD1-434C-AD47-670840B7AEED}"/>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l="31015" t="25729" r="32655" b="21940"/>
          <a:stretch/>
        </p:blipFill>
        <p:spPr>
          <a:xfrm>
            <a:off x="2354529" y="4929011"/>
            <a:ext cx="656454" cy="555822"/>
          </a:xfrm>
          <a:prstGeom prst="rect">
            <a:avLst/>
          </a:prstGeom>
        </p:spPr>
      </p:pic>
    </p:spTree>
    <p:extLst>
      <p:ext uri="{BB962C8B-B14F-4D97-AF65-F5344CB8AC3E}">
        <p14:creationId xmlns:p14="http://schemas.microsoft.com/office/powerpoint/2010/main" val="4214200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CA57-2715-4396-851D-E71EAA0126EE}"/>
              </a:ext>
            </a:extLst>
          </p:cNvPr>
          <p:cNvSpPr>
            <a:spLocks noGrp="1"/>
          </p:cNvSpPr>
          <p:nvPr>
            <p:ph type="title"/>
          </p:nvPr>
        </p:nvSpPr>
        <p:spPr/>
        <p:txBody>
          <a:bodyPr/>
          <a:lstStyle/>
          <a:p>
            <a:r>
              <a:rPr lang="en-US"/>
              <a:t>Overview and Scope</a:t>
            </a:r>
          </a:p>
        </p:txBody>
      </p:sp>
      <p:sp>
        <p:nvSpPr>
          <p:cNvPr id="3" name="Content Placeholder 2">
            <a:extLst>
              <a:ext uri="{FF2B5EF4-FFF2-40B4-BE49-F238E27FC236}">
                <a16:creationId xmlns:a16="http://schemas.microsoft.com/office/drawing/2014/main" id="{A4E3691C-D2F3-4AB0-994C-4A9FBA68CEAD}"/>
              </a:ext>
            </a:extLst>
          </p:cNvPr>
          <p:cNvSpPr>
            <a:spLocks noGrp="1"/>
          </p:cNvSpPr>
          <p:nvPr>
            <p:ph idx="1"/>
          </p:nvPr>
        </p:nvSpPr>
        <p:spPr>
          <a:xfrm>
            <a:off x="1097280" y="1140547"/>
            <a:ext cx="4998720" cy="4728547"/>
          </a:xfrm>
        </p:spPr>
        <p:txBody>
          <a:bodyPr vert="horz" lIns="0" tIns="45720" rIns="0" bIns="45720" rtlCol="0" anchor="t">
            <a:normAutofit/>
          </a:bodyPr>
          <a:lstStyle/>
          <a:p>
            <a:r>
              <a:rPr lang="en-US" b="1"/>
              <a:t>Mechanical</a:t>
            </a:r>
            <a:r>
              <a:rPr lang="en-US"/>
              <a:t>:</a:t>
            </a:r>
          </a:p>
          <a:p>
            <a:pPr marL="383540" lvl="1">
              <a:buClrTx/>
              <a:buFont typeface="Arial" panose="020B0604020202020204" pitchFamily="34" charset="0"/>
              <a:buChar char="•"/>
            </a:pPr>
            <a:r>
              <a:rPr lang="en-US" b="1"/>
              <a:t>Parts being manufactured</a:t>
            </a:r>
            <a:r>
              <a:rPr lang="en-US"/>
              <a:t>: Mount</a:t>
            </a:r>
            <a:endParaRPr lang="en-US">
              <a:cs typeface="Arial"/>
            </a:endParaRPr>
          </a:p>
          <a:p>
            <a:pPr marL="566420" lvl="2">
              <a:buClrTx/>
              <a:buFont typeface="Arial" panose="020B0604020202020204" pitchFamily="34" charset="0"/>
              <a:buChar char="•"/>
            </a:pPr>
            <a:r>
              <a:rPr lang="en-US"/>
              <a:t>All mounts are being 3D printed</a:t>
            </a:r>
            <a:endParaRPr lang="en-US">
              <a:cs typeface="Arial"/>
            </a:endParaRPr>
          </a:p>
          <a:p>
            <a:pPr marL="383540" lvl="1">
              <a:buClrTx/>
              <a:buFont typeface="Arial" panose="020B0604020202020204" pitchFamily="34" charset="0"/>
              <a:buChar char="•"/>
            </a:pPr>
            <a:r>
              <a:rPr lang="en-US" b="1"/>
              <a:t>Parts being purchased</a:t>
            </a:r>
            <a:r>
              <a:rPr lang="en-US"/>
              <a:t>: All parts: POE Injector, Ubiquiti Radios, Antennas, Batteries</a:t>
            </a:r>
            <a:endParaRPr lang="en-US">
              <a:cs typeface="Arial"/>
            </a:endParaRPr>
          </a:p>
          <a:p>
            <a:r>
              <a:rPr lang="en-US" b="1"/>
              <a:t>Software</a:t>
            </a:r>
            <a:r>
              <a:rPr lang="en-US"/>
              <a:t>:</a:t>
            </a:r>
            <a:endParaRPr lang="en-US">
              <a:cs typeface="Arial"/>
            </a:endParaRPr>
          </a:p>
          <a:p>
            <a:pPr marL="383540" lvl="1">
              <a:buClrTx/>
              <a:buFont typeface="Arial" panose="020B0604020202020204" pitchFamily="34" charset="0"/>
              <a:buChar char="•"/>
            </a:pPr>
            <a:r>
              <a:rPr lang="en-US" b="1"/>
              <a:t>Software being written</a:t>
            </a:r>
            <a:r>
              <a:rPr lang="en-US"/>
              <a:t>: ROS Nodes for the ground station and for the CSR’s main computer. </a:t>
            </a:r>
            <a:endParaRPr lang="en-US">
              <a:cs typeface="Arial"/>
            </a:endParaRPr>
          </a:p>
          <a:p>
            <a:pPr marL="383540" lvl="1">
              <a:buClrTx/>
              <a:buFont typeface="Arial" panose="020B0604020202020204" pitchFamily="34" charset="0"/>
              <a:buChar char="•"/>
            </a:pPr>
            <a:r>
              <a:rPr lang="en-US" b="1"/>
              <a:t>Software integration: </a:t>
            </a:r>
            <a:r>
              <a:rPr lang="en-US"/>
              <a:t>ROS Nodes must be integrated with the greater main loop</a:t>
            </a:r>
            <a:endParaRPr lang="en-US">
              <a:cs typeface="Arial"/>
            </a:endParaRPr>
          </a:p>
          <a:p>
            <a:pPr marL="0" indent="0">
              <a:buNone/>
            </a:pPr>
            <a:endParaRPr lang="en-US"/>
          </a:p>
        </p:txBody>
      </p:sp>
      <p:sp>
        <p:nvSpPr>
          <p:cNvPr id="4" name="Slide Number Placeholder 3">
            <a:extLst>
              <a:ext uri="{FF2B5EF4-FFF2-40B4-BE49-F238E27FC236}">
                <a16:creationId xmlns:a16="http://schemas.microsoft.com/office/drawing/2014/main" id="{FA43EF7D-15FB-412C-8272-6851B6F56B0C}"/>
              </a:ext>
            </a:extLst>
          </p:cNvPr>
          <p:cNvSpPr>
            <a:spLocks noGrp="1"/>
          </p:cNvSpPr>
          <p:nvPr>
            <p:ph type="sldNum" sz="quarter" idx="12"/>
          </p:nvPr>
        </p:nvSpPr>
        <p:spPr/>
        <p:txBody>
          <a:bodyPr/>
          <a:lstStyle/>
          <a:p>
            <a:fld id="{13C20B66-9CB3-4B57-BCF5-80EC90ADA063}" type="slidenum">
              <a:rPr lang="en-US" smtClean="0"/>
              <a:t>50</a:t>
            </a:fld>
            <a:endParaRPr lang="en-US"/>
          </a:p>
        </p:txBody>
      </p:sp>
      <p:sp>
        <p:nvSpPr>
          <p:cNvPr id="5" name="Date Placeholder 4">
            <a:extLst>
              <a:ext uri="{FF2B5EF4-FFF2-40B4-BE49-F238E27FC236}">
                <a16:creationId xmlns:a16="http://schemas.microsoft.com/office/drawing/2014/main" id="{77A083C0-A67D-47A7-BF4A-9725E60CDC35}"/>
              </a:ext>
            </a:extLst>
          </p:cNvPr>
          <p:cNvSpPr>
            <a:spLocks noGrp="1"/>
          </p:cNvSpPr>
          <p:nvPr>
            <p:ph type="dt" sz="half" idx="2"/>
          </p:nvPr>
        </p:nvSpPr>
        <p:spPr/>
        <p:txBody>
          <a:bodyPr/>
          <a:lstStyle/>
          <a:p>
            <a:r>
              <a:rPr lang="en-US"/>
              <a:t>October 2018</a:t>
            </a:r>
          </a:p>
        </p:txBody>
      </p:sp>
      <p:grpSp>
        <p:nvGrpSpPr>
          <p:cNvPr id="6" name="Group 5">
            <a:extLst>
              <a:ext uri="{FF2B5EF4-FFF2-40B4-BE49-F238E27FC236}">
                <a16:creationId xmlns:a16="http://schemas.microsoft.com/office/drawing/2014/main" id="{F3F914AB-25C1-4067-AF5F-EFA438E60A27}"/>
              </a:ext>
            </a:extLst>
          </p:cNvPr>
          <p:cNvGrpSpPr/>
          <p:nvPr/>
        </p:nvGrpSpPr>
        <p:grpSpPr>
          <a:xfrm>
            <a:off x="6126480" y="1900946"/>
            <a:ext cx="5646324" cy="3483871"/>
            <a:chOff x="5350743" y="1806691"/>
            <a:chExt cx="6541870" cy="3923788"/>
          </a:xfrm>
        </p:grpSpPr>
        <p:pic>
          <p:nvPicPr>
            <p:cNvPr id="7" name="Picture 6">
              <a:extLst>
                <a:ext uri="{FF2B5EF4-FFF2-40B4-BE49-F238E27FC236}">
                  <a16:creationId xmlns:a16="http://schemas.microsoft.com/office/drawing/2014/main" id="{76AF65C0-B886-4D13-B745-5E1779311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0" y="1806691"/>
              <a:ext cx="5733113" cy="2941336"/>
            </a:xfrm>
            <a:prstGeom prst="rect">
              <a:avLst/>
            </a:prstGeom>
          </p:spPr>
        </p:pic>
        <p:pic>
          <p:nvPicPr>
            <p:cNvPr id="8" name="Picture 7">
              <a:extLst>
                <a:ext uri="{FF2B5EF4-FFF2-40B4-BE49-F238E27FC236}">
                  <a16:creationId xmlns:a16="http://schemas.microsoft.com/office/drawing/2014/main" id="{EB2BDCF5-2176-4C92-AE01-98B9F0E34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342" y="4863704"/>
              <a:ext cx="2962275" cy="866775"/>
            </a:xfrm>
            <a:prstGeom prst="rect">
              <a:avLst/>
            </a:prstGeom>
          </p:spPr>
        </p:pic>
        <p:sp>
          <p:nvSpPr>
            <p:cNvPr id="9" name="TextBox 8">
              <a:extLst>
                <a:ext uri="{FF2B5EF4-FFF2-40B4-BE49-F238E27FC236}">
                  <a16:creationId xmlns:a16="http://schemas.microsoft.com/office/drawing/2014/main" id="{C92BC549-FEC6-452C-855F-3B3DFA680CB1}"/>
                </a:ext>
              </a:extLst>
            </p:cNvPr>
            <p:cNvSpPr txBox="1"/>
            <p:nvPr/>
          </p:nvSpPr>
          <p:spPr>
            <a:xfrm>
              <a:off x="5350743" y="3801284"/>
              <a:ext cx="929165" cy="935929"/>
            </a:xfrm>
            <a:prstGeom prst="rect">
              <a:avLst/>
            </a:prstGeom>
            <a:solidFill>
              <a:srgbClr val="00B0F0"/>
            </a:solidFill>
            <a:ln>
              <a:solidFill>
                <a:schemeClr val="tx1"/>
              </a:solidFill>
            </a:ln>
          </p:spPr>
          <p:txBody>
            <a:bodyPr wrap="square" rtlCol="0">
              <a:spAutoFit/>
            </a:bodyPr>
            <a:lstStyle/>
            <a:p>
              <a:pPr algn="ctr"/>
              <a:r>
                <a:rPr lang="en-US" sz="1200"/>
                <a:t>ASUS Ethernet Port</a:t>
              </a:r>
            </a:p>
            <a:p>
              <a:pPr algn="ctr"/>
              <a:r>
                <a:rPr lang="en-US" sz="1200"/>
                <a:t>1 of 1</a:t>
              </a:r>
            </a:p>
          </p:txBody>
        </p:sp>
      </p:grpSp>
    </p:spTree>
    <p:extLst>
      <p:ext uri="{BB962C8B-B14F-4D97-AF65-F5344CB8AC3E}">
        <p14:creationId xmlns:p14="http://schemas.microsoft.com/office/powerpoint/2010/main" val="501860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6E0E-E774-400F-95AD-F4B0D76002C4}"/>
              </a:ext>
            </a:extLst>
          </p:cNvPr>
          <p:cNvSpPr>
            <a:spLocks noGrp="1"/>
          </p:cNvSpPr>
          <p:nvPr>
            <p:ph type="title"/>
          </p:nvPr>
        </p:nvSpPr>
        <p:spPr/>
        <p:txBody>
          <a:bodyPr/>
          <a:lstStyle/>
          <a:p>
            <a:r>
              <a:rPr lang="en-US"/>
              <a:t>Local Area Network Comm Setup</a:t>
            </a:r>
          </a:p>
        </p:txBody>
      </p:sp>
      <p:pic>
        <p:nvPicPr>
          <p:cNvPr id="7" name="Content Placeholder 6">
            <a:extLst>
              <a:ext uri="{FF2B5EF4-FFF2-40B4-BE49-F238E27FC236}">
                <a16:creationId xmlns:a16="http://schemas.microsoft.com/office/drawing/2014/main" id="{1014A25E-2D81-4480-A5C7-570537EFDA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7669" y="1488915"/>
            <a:ext cx="4818011" cy="3880169"/>
          </a:xfrm>
        </p:spPr>
      </p:pic>
      <p:sp>
        <p:nvSpPr>
          <p:cNvPr id="4" name="Slide Number Placeholder 3">
            <a:extLst>
              <a:ext uri="{FF2B5EF4-FFF2-40B4-BE49-F238E27FC236}">
                <a16:creationId xmlns:a16="http://schemas.microsoft.com/office/drawing/2014/main" id="{BE6693A2-5425-4638-A84F-648DA4F4D324}"/>
              </a:ext>
            </a:extLst>
          </p:cNvPr>
          <p:cNvSpPr>
            <a:spLocks noGrp="1"/>
          </p:cNvSpPr>
          <p:nvPr>
            <p:ph type="sldNum" sz="quarter" idx="12"/>
          </p:nvPr>
        </p:nvSpPr>
        <p:spPr/>
        <p:txBody>
          <a:bodyPr/>
          <a:lstStyle/>
          <a:p>
            <a:fld id="{13C20B66-9CB3-4B57-BCF5-80EC90ADA063}" type="slidenum">
              <a:rPr lang="en-US" smtClean="0"/>
              <a:t>51</a:t>
            </a:fld>
            <a:endParaRPr lang="en-US"/>
          </a:p>
        </p:txBody>
      </p:sp>
      <p:sp>
        <p:nvSpPr>
          <p:cNvPr id="5" name="Date Placeholder 4">
            <a:extLst>
              <a:ext uri="{FF2B5EF4-FFF2-40B4-BE49-F238E27FC236}">
                <a16:creationId xmlns:a16="http://schemas.microsoft.com/office/drawing/2014/main" id="{6CF2D963-9A7D-4EFC-9E72-7B4EA06ADC9F}"/>
              </a:ext>
            </a:extLst>
          </p:cNvPr>
          <p:cNvSpPr>
            <a:spLocks noGrp="1"/>
          </p:cNvSpPr>
          <p:nvPr>
            <p:ph type="dt" sz="half" idx="2"/>
          </p:nvPr>
        </p:nvSpPr>
        <p:spPr/>
        <p:txBody>
          <a:bodyPr/>
          <a:lstStyle/>
          <a:p>
            <a:r>
              <a:rPr lang="en-US"/>
              <a:t>February 2019</a:t>
            </a:r>
          </a:p>
        </p:txBody>
      </p:sp>
      <p:sp>
        <p:nvSpPr>
          <p:cNvPr id="9" name="Content Placeholder 2">
            <a:extLst>
              <a:ext uri="{FF2B5EF4-FFF2-40B4-BE49-F238E27FC236}">
                <a16:creationId xmlns:a16="http://schemas.microsoft.com/office/drawing/2014/main" id="{34092993-8D69-4B20-A4EE-13221001F253}"/>
              </a:ext>
            </a:extLst>
          </p:cNvPr>
          <p:cNvSpPr txBox="1">
            <a:spLocks/>
          </p:cNvSpPr>
          <p:nvPr/>
        </p:nvSpPr>
        <p:spPr>
          <a:xfrm>
            <a:off x="1066800" y="1140547"/>
            <a:ext cx="5029200" cy="512268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a:t>General Status:</a:t>
            </a:r>
            <a:endParaRPr lang="en-US"/>
          </a:p>
          <a:p>
            <a:pPr marL="486410" lvl="1" indent="-285750">
              <a:buClrTx/>
              <a:buFont typeface="Arial" panose="020B0604020202020204" pitchFamily="34" charset="0"/>
              <a:buChar char="•"/>
            </a:pPr>
            <a:r>
              <a:rPr lang="en-US">
                <a:cs typeface="Arial"/>
              </a:rPr>
              <a:t>Established communication between GS laptop and CSR controller</a:t>
            </a:r>
          </a:p>
          <a:p>
            <a:pPr marL="486410" lvl="1" indent="-285750">
              <a:buClrTx/>
              <a:buFont typeface="Arial" panose="020B0604020202020204" pitchFamily="34" charset="0"/>
              <a:buChar char="•"/>
            </a:pPr>
            <a:r>
              <a:rPr lang="en-US"/>
              <a:t>Able to publish and subscribe messages via radio link</a:t>
            </a:r>
          </a:p>
          <a:p>
            <a:r>
              <a:rPr lang="en-US" b="1"/>
              <a:t>Remaining Work:</a:t>
            </a:r>
          </a:p>
          <a:p>
            <a:pPr lvl="1">
              <a:buClrTx/>
              <a:buFont typeface="Arial" panose="020B0604020202020204" pitchFamily="34" charset="0"/>
              <a:buChar char="•"/>
            </a:pPr>
            <a:r>
              <a:rPr lang="en-US">
                <a:cs typeface="Arial"/>
              </a:rPr>
              <a:t> Conduct radio link over 250m</a:t>
            </a:r>
          </a:p>
          <a:p>
            <a:pPr lvl="2">
              <a:buClrTx/>
              <a:buFont typeface="Arial" panose="020B0604020202020204" pitchFamily="34" charset="0"/>
              <a:buChar char="•"/>
            </a:pPr>
            <a:r>
              <a:rPr lang="en-US">
                <a:cs typeface="Arial"/>
              </a:rPr>
              <a:t>Record latency and receiver power levels</a:t>
            </a:r>
          </a:p>
          <a:p>
            <a:r>
              <a:rPr lang="en-US" b="1"/>
              <a:t>Main Concerns:</a:t>
            </a:r>
            <a:endParaRPr lang="en-US" b="1">
              <a:cs typeface="Arial"/>
            </a:endParaRPr>
          </a:p>
          <a:p>
            <a:pPr marL="486410" lvl="1" indent="-285750">
              <a:buClrTx/>
              <a:buFont typeface="Arial" panose="020B0604020202020204" pitchFamily="34" charset="0"/>
              <a:buChar char="•"/>
            </a:pPr>
            <a:r>
              <a:rPr lang="en-US">
                <a:cs typeface="Arial"/>
              </a:rPr>
              <a:t>Self interference </a:t>
            </a:r>
          </a:p>
          <a:p>
            <a:pPr marL="486410" lvl="1" indent="-285750">
              <a:buClrTx/>
              <a:buFont typeface="Arial" panose="020B0604020202020204" pitchFamily="34" charset="0"/>
              <a:buChar char="•"/>
            </a:pPr>
            <a:r>
              <a:rPr lang="en-US">
                <a:cs typeface="Arial"/>
              </a:rPr>
              <a:t>Latency (Time Synchronization)</a:t>
            </a:r>
          </a:p>
          <a:p>
            <a:r>
              <a:rPr lang="en-US" b="1"/>
              <a:t>Mitigations:</a:t>
            </a:r>
            <a:endParaRPr lang="en-US" b="1">
              <a:cs typeface="Arial"/>
            </a:endParaRPr>
          </a:p>
          <a:p>
            <a:pPr marL="486410" lvl="1" indent="-285750">
              <a:buClrTx/>
              <a:buFont typeface="Arial" panose="020B0604020202020204" pitchFamily="34" charset="0"/>
              <a:buChar char="•"/>
            </a:pPr>
            <a:r>
              <a:rPr lang="en-US">
                <a:cs typeface="Arial"/>
              </a:rPr>
              <a:t>Establish CSR controller as time server</a:t>
            </a:r>
          </a:p>
          <a:p>
            <a:pPr marL="486410" lvl="1" indent="-285750">
              <a:buClrTx/>
              <a:buFont typeface="Arial" panose="020B0604020202020204" pitchFamily="34" charset="0"/>
              <a:buChar char="•"/>
            </a:pPr>
            <a:r>
              <a:rPr lang="en-US">
                <a:cs typeface="Arial"/>
              </a:rPr>
              <a:t>Replace one antenna port with dummy resistance</a:t>
            </a:r>
          </a:p>
          <a:p>
            <a:pPr marL="486410" lvl="1" indent="-285750">
              <a:buClrTx/>
              <a:buFont typeface="Arial" panose="020B0604020202020204" pitchFamily="34" charset="0"/>
              <a:buChar char="•"/>
            </a:pPr>
            <a:endParaRPr lang="en-US">
              <a:cs typeface="Arial"/>
            </a:endParaRPr>
          </a:p>
          <a:p>
            <a:endParaRPr lang="en-US" b="1">
              <a:cs typeface="Arial"/>
            </a:endParaRPr>
          </a:p>
        </p:txBody>
      </p:sp>
    </p:spTree>
    <p:extLst>
      <p:ext uri="{BB962C8B-B14F-4D97-AF65-F5344CB8AC3E}">
        <p14:creationId xmlns:p14="http://schemas.microsoft.com/office/powerpoint/2010/main" val="1424891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6E0E-E774-400F-95AD-F4B0D76002C4}"/>
              </a:ext>
            </a:extLst>
          </p:cNvPr>
          <p:cNvSpPr>
            <a:spLocks noGrp="1"/>
          </p:cNvSpPr>
          <p:nvPr>
            <p:ph type="title"/>
          </p:nvPr>
        </p:nvSpPr>
        <p:spPr/>
        <p:txBody>
          <a:bodyPr/>
          <a:lstStyle/>
          <a:p>
            <a:r>
              <a:rPr lang="en-US"/>
              <a:t>GPS Setup</a:t>
            </a:r>
          </a:p>
        </p:txBody>
      </p:sp>
      <p:sp>
        <p:nvSpPr>
          <p:cNvPr id="4" name="Slide Number Placeholder 3">
            <a:extLst>
              <a:ext uri="{FF2B5EF4-FFF2-40B4-BE49-F238E27FC236}">
                <a16:creationId xmlns:a16="http://schemas.microsoft.com/office/drawing/2014/main" id="{BE6693A2-5425-4638-A84F-648DA4F4D324}"/>
              </a:ext>
            </a:extLst>
          </p:cNvPr>
          <p:cNvSpPr>
            <a:spLocks noGrp="1"/>
          </p:cNvSpPr>
          <p:nvPr>
            <p:ph type="sldNum" sz="quarter" idx="12"/>
          </p:nvPr>
        </p:nvSpPr>
        <p:spPr/>
        <p:txBody>
          <a:bodyPr/>
          <a:lstStyle/>
          <a:p>
            <a:fld id="{13C20B66-9CB3-4B57-BCF5-80EC90ADA063}" type="slidenum">
              <a:rPr lang="en-US" smtClean="0"/>
              <a:t>52</a:t>
            </a:fld>
            <a:endParaRPr lang="en-US"/>
          </a:p>
        </p:txBody>
      </p:sp>
      <p:sp>
        <p:nvSpPr>
          <p:cNvPr id="5" name="Date Placeholder 4">
            <a:extLst>
              <a:ext uri="{FF2B5EF4-FFF2-40B4-BE49-F238E27FC236}">
                <a16:creationId xmlns:a16="http://schemas.microsoft.com/office/drawing/2014/main" id="{6CF2D963-9A7D-4EFC-9E72-7B4EA06ADC9F}"/>
              </a:ext>
            </a:extLst>
          </p:cNvPr>
          <p:cNvSpPr>
            <a:spLocks noGrp="1"/>
          </p:cNvSpPr>
          <p:nvPr>
            <p:ph type="dt" sz="half" idx="2"/>
          </p:nvPr>
        </p:nvSpPr>
        <p:spPr/>
        <p:txBody>
          <a:bodyPr/>
          <a:lstStyle/>
          <a:p>
            <a:r>
              <a:rPr lang="en-US"/>
              <a:t>February 2019</a:t>
            </a:r>
          </a:p>
        </p:txBody>
      </p:sp>
      <p:sp>
        <p:nvSpPr>
          <p:cNvPr id="9" name="Content Placeholder 2">
            <a:extLst>
              <a:ext uri="{FF2B5EF4-FFF2-40B4-BE49-F238E27FC236}">
                <a16:creationId xmlns:a16="http://schemas.microsoft.com/office/drawing/2014/main" id="{34092993-8D69-4B20-A4EE-13221001F253}"/>
              </a:ext>
            </a:extLst>
          </p:cNvPr>
          <p:cNvSpPr txBox="1">
            <a:spLocks/>
          </p:cNvSpPr>
          <p:nvPr/>
        </p:nvSpPr>
        <p:spPr>
          <a:xfrm>
            <a:off x="1066800" y="1140547"/>
            <a:ext cx="4866167" cy="512268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a:t>General Status:</a:t>
            </a:r>
            <a:endParaRPr lang="en-US"/>
          </a:p>
          <a:p>
            <a:pPr marL="486410" lvl="1" indent="-285750">
              <a:buClrTx/>
              <a:buFont typeface="Arial" panose="020B0604020202020204" pitchFamily="34" charset="0"/>
              <a:buChar char="•"/>
            </a:pPr>
            <a:r>
              <a:rPr lang="en-US"/>
              <a:t>Created the GPS RTK Base Station</a:t>
            </a:r>
          </a:p>
          <a:p>
            <a:pPr marL="669290" lvl="2" indent="-285750">
              <a:buClrTx/>
              <a:buFont typeface="Arial" panose="020B0604020202020204" pitchFamily="34" charset="0"/>
              <a:buChar char="•"/>
            </a:pPr>
            <a:r>
              <a:rPr lang="en-US"/>
              <a:t>Outputs RTCM messages from GS deployment</a:t>
            </a:r>
          </a:p>
          <a:p>
            <a:r>
              <a:rPr lang="en-US" b="1"/>
              <a:t>Remaining Work:</a:t>
            </a:r>
          </a:p>
          <a:p>
            <a:pPr lvl="1">
              <a:buClrTx/>
              <a:buFont typeface="Arial" panose="020B0604020202020204" pitchFamily="34" charset="0"/>
              <a:buChar char="•"/>
            </a:pPr>
            <a:r>
              <a:rPr lang="en-US">
                <a:cs typeface="Arial"/>
              </a:rPr>
              <a:t>Receive RTCM messages at 500 bytes/sec at the CSR deployment</a:t>
            </a:r>
          </a:p>
          <a:p>
            <a:pPr lvl="1">
              <a:buClrTx/>
              <a:buFont typeface="Arial" panose="020B0604020202020204" pitchFamily="34" charset="0"/>
              <a:buChar char="•"/>
            </a:pPr>
            <a:r>
              <a:rPr lang="en-US">
                <a:cs typeface="Arial"/>
              </a:rPr>
              <a:t>Compare GPS accuracy between RTK and no RTK data</a:t>
            </a:r>
          </a:p>
          <a:p>
            <a:r>
              <a:rPr lang="en-US" b="1"/>
              <a:t>Main Concerns:</a:t>
            </a:r>
            <a:endParaRPr lang="en-US" b="1">
              <a:cs typeface="Arial"/>
            </a:endParaRPr>
          </a:p>
          <a:p>
            <a:pPr marL="486410" lvl="1" indent="-285750">
              <a:buClrTx/>
              <a:buFont typeface="Arial" panose="020B0604020202020204" pitchFamily="34" charset="0"/>
              <a:buChar char="•"/>
            </a:pPr>
            <a:r>
              <a:rPr lang="en-US">
                <a:cs typeface="Arial"/>
              </a:rPr>
              <a:t>CSR GPS module will not receive RTCM messages at the rate that is demanded </a:t>
            </a:r>
          </a:p>
          <a:p>
            <a:r>
              <a:rPr lang="en-US" b="1"/>
              <a:t>Mitigations:</a:t>
            </a:r>
            <a:endParaRPr lang="en-US" b="1">
              <a:cs typeface="Arial"/>
            </a:endParaRPr>
          </a:p>
          <a:p>
            <a:pPr marL="486410" lvl="1" indent="-285750">
              <a:buClrTx/>
              <a:buFont typeface="Arial" panose="020B0604020202020204" pitchFamily="34" charset="0"/>
              <a:buChar char="•"/>
            </a:pPr>
            <a:r>
              <a:rPr lang="en-US">
                <a:cs typeface="Arial"/>
              </a:rPr>
              <a:t>Buffer RTCM messages in case speed is not met</a:t>
            </a:r>
          </a:p>
          <a:p>
            <a:endParaRPr lang="en-US" b="1">
              <a:cs typeface="Arial"/>
            </a:endParaRPr>
          </a:p>
        </p:txBody>
      </p:sp>
      <p:pic>
        <p:nvPicPr>
          <p:cNvPr id="18" name="Content Placeholder 17">
            <a:extLst>
              <a:ext uri="{FF2B5EF4-FFF2-40B4-BE49-F238E27FC236}">
                <a16:creationId xmlns:a16="http://schemas.microsoft.com/office/drawing/2014/main" id="{A4C2BC03-C771-4734-9E3C-151F20347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1197" y="1701873"/>
            <a:ext cx="8071880" cy="3653502"/>
          </a:xfrm>
        </p:spPr>
      </p:pic>
    </p:spTree>
    <p:extLst>
      <p:ext uri="{BB962C8B-B14F-4D97-AF65-F5344CB8AC3E}">
        <p14:creationId xmlns:p14="http://schemas.microsoft.com/office/powerpoint/2010/main" val="40865836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6126-1FAE-4BB0-ABC1-5CEC7755CE15}"/>
              </a:ext>
            </a:extLst>
          </p:cNvPr>
          <p:cNvSpPr>
            <a:spLocks noGrp="1"/>
          </p:cNvSpPr>
          <p:nvPr>
            <p:ph type="ctrTitle"/>
          </p:nvPr>
        </p:nvSpPr>
        <p:spPr/>
        <p:txBody>
          <a:bodyPr/>
          <a:lstStyle/>
          <a:p>
            <a:r>
              <a:rPr lang="en-US">
                <a:cs typeface="Arial"/>
              </a:rPr>
              <a:t>Electronics</a:t>
            </a:r>
            <a:endParaRPr lang="en-US"/>
          </a:p>
        </p:txBody>
      </p:sp>
      <p:sp>
        <p:nvSpPr>
          <p:cNvPr id="3" name="Subtitle 2">
            <a:extLst>
              <a:ext uri="{FF2B5EF4-FFF2-40B4-BE49-F238E27FC236}">
                <a16:creationId xmlns:a16="http://schemas.microsoft.com/office/drawing/2014/main" id="{479CDF64-2712-4D61-BCC1-171BB24BEE5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62C653A-E75A-42FF-A2AE-1F3A37C8F22A}"/>
              </a:ext>
            </a:extLst>
          </p:cNvPr>
          <p:cNvSpPr>
            <a:spLocks noGrp="1"/>
          </p:cNvSpPr>
          <p:nvPr>
            <p:ph type="sldNum" sz="quarter" idx="12"/>
          </p:nvPr>
        </p:nvSpPr>
        <p:spPr/>
        <p:txBody>
          <a:bodyPr/>
          <a:lstStyle/>
          <a:p>
            <a:fld id="{13C20B66-9CB3-4B57-BCF5-80EC90ADA063}" type="slidenum">
              <a:rPr lang="en-US" smtClean="0"/>
              <a:t>53</a:t>
            </a:fld>
            <a:endParaRPr lang="en-US"/>
          </a:p>
        </p:txBody>
      </p:sp>
      <p:sp>
        <p:nvSpPr>
          <p:cNvPr id="5" name="Date Placeholder 4">
            <a:extLst>
              <a:ext uri="{FF2B5EF4-FFF2-40B4-BE49-F238E27FC236}">
                <a16:creationId xmlns:a16="http://schemas.microsoft.com/office/drawing/2014/main" id="{76F2750C-B480-4387-AB14-8712FA4F0346}"/>
              </a:ext>
            </a:extLst>
          </p:cNvPr>
          <p:cNvSpPr>
            <a:spLocks noGrp="1"/>
          </p:cNvSpPr>
          <p:nvPr>
            <p:ph type="dt" sz="half" idx="2"/>
          </p:nvPr>
        </p:nvSpPr>
        <p:spPr/>
        <p:txBody>
          <a:bodyPr/>
          <a:lstStyle/>
          <a:p>
            <a:r>
              <a:rPr lang="en-US"/>
              <a:t>October 2018</a:t>
            </a:r>
          </a:p>
        </p:txBody>
      </p:sp>
    </p:spTree>
    <p:extLst>
      <p:ext uri="{BB962C8B-B14F-4D97-AF65-F5344CB8AC3E}">
        <p14:creationId xmlns:p14="http://schemas.microsoft.com/office/powerpoint/2010/main" val="2139858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46FFCE6-B981-4590-B611-BAD3076F9C8F}"/>
              </a:ext>
            </a:extLst>
          </p:cNvPr>
          <p:cNvPicPr>
            <a:picLocks noGrp="1" noChangeAspect="1"/>
          </p:cNvPicPr>
          <p:nvPr>
            <p:ph idx="1"/>
          </p:nvPr>
        </p:nvPicPr>
        <p:blipFill>
          <a:blip r:embed="rId2"/>
          <a:stretch>
            <a:fillRect/>
          </a:stretch>
        </p:blipFill>
        <p:spPr>
          <a:xfrm>
            <a:off x="-610" y="979183"/>
            <a:ext cx="12191428" cy="5876029"/>
          </a:xfrm>
          <a:prstGeom prst="rect">
            <a:avLst/>
          </a:prstGeom>
        </p:spPr>
      </p:pic>
      <p:sp>
        <p:nvSpPr>
          <p:cNvPr id="2" name="Title 1">
            <a:extLst>
              <a:ext uri="{FF2B5EF4-FFF2-40B4-BE49-F238E27FC236}">
                <a16:creationId xmlns:a16="http://schemas.microsoft.com/office/drawing/2014/main" id="{68F0D4BF-5D43-4C74-9BA7-20ECDD50FA4C}"/>
              </a:ext>
            </a:extLst>
          </p:cNvPr>
          <p:cNvSpPr>
            <a:spLocks noGrp="1"/>
          </p:cNvSpPr>
          <p:nvPr>
            <p:ph type="title"/>
          </p:nvPr>
        </p:nvSpPr>
        <p:spPr/>
        <p:txBody>
          <a:bodyPr/>
          <a:lstStyle/>
          <a:p>
            <a:r>
              <a:rPr lang="en-US">
                <a:cs typeface="Arial"/>
              </a:rPr>
              <a:t>Sensing System Electronics</a:t>
            </a:r>
            <a:endParaRPr lang="en-US"/>
          </a:p>
        </p:txBody>
      </p:sp>
      <p:sp>
        <p:nvSpPr>
          <p:cNvPr id="4" name="Slide Number Placeholder 3">
            <a:extLst>
              <a:ext uri="{FF2B5EF4-FFF2-40B4-BE49-F238E27FC236}">
                <a16:creationId xmlns:a16="http://schemas.microsoft.com/office/drawing/2014/main" id="{DE4DC5C4-64D6-4F3B-A7C7-569A0D6162D9}"/>
              </a:ext>
            </a:extLst>
          </p:cNvPr>
          <p:cNvSpPr>
            <a:spLocks noGrp="1"/>
          </p:cNvSpPr>
          <p:nvPr>
            <p:ph type="sldNum" sz="quarter" idx="12"/>
          </p:nvPr>
        </p:nvSpPr>
        <p:spPr/>
        <p:txBody>
          <a:bodyPr/>
          <a:lstStyle/>
          <a:p>
            <a:fld id="{13C20B66-9CB3-4B57-BCF5-80EC90ADA063}" type="slidenum">
              <a:rPr lang="en-US" smtClean="0"/>
              <a:t>54</a:t>
            </a:fld>
            <a:endParaRPr lang="en-US"/>
          </a:p>
        </p:txBody>
      </p:sp>
      <p:sp>
        <p:nvSpPr>
          <p:cNvPr id="5" name="Date Placeholder 4">
            <a:extLst>
              <a:ext uri="{FF2B5EF4-FFF2-40B4-BE49-F238E27FC236}">
                <a16:creationId xmlns:a16="http://schemas.microsoft.com/office/drawing/2014/main" id="{12273766-288D-4F87-B7E5-E33DB7CF69A9}"/>
              </a:ext>
            </a:extLst>
          </p:cNvPr>
          <p:cNvSpPr>
            <a:spLocks noGrp="1"/>
          </p:cNvSpPr>
          <p:nvPr>
            <p:ph type="dt" sz="half" idx="2"/>
          </p:nvPr>
        </p:nvSpPr>
        <p:spPr/>
        <p:txBody>
          <a:bodyPr/>
          <a:lstStyle/>
          <a:p>
            <a:r>
              <a:rPr lang="en-US"/>
              <a:t>October 2018</a:t>
            </a:r>
          </a:p>
        </p:txBody>
      </p:sp>
      <p:sp>
        <p:nvSpPr>
          <p:cNvPr id="11" name="TextBox 10">
            <a:extLst>
              <a:ext uri="{FF2B5EF4-FFF2-40B4-BE49-F238E27FC236}">
                <a16:creationId xmlns:a16="http://schemas.microsoft.com/office/drawing/2014/main" id="{9F882A09-B651-423C-878A-19F9DFE27222}"/>
              </a:ext>
            </a:extLst>
          </p:cNvPr>
          <p:cNvSpPr txBox="1"/>
          <p:nvPr/>
        </p:nvSpPr>
        <p:spPr>
          <a:xfrm flipH="1">
            <a:off x="169211" y="976031"/>
            <a:ext cx="1640540"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Arial"/>
              </a:rPr>
              <a:t>Power</a:t>
            </a:r>
          </a:p>
          <a:p>
            <a:pPr algn="l"/>
            <a:r>
              <a:rPr lang="en-US">
                <a:solidFill>
                  <a:srgbClr val="00B050"/>
                </a:solidFill>
                <a:cs typeface="Arial"/>
              </a:rPr>
              <a:t>Ground</a:t>
            </a:r>
          </a:p>
          <a:p>
            <a:r>
              <a:rPr lang="en-US">
                <a:solidFill>
                  <a:srgbClr val="7030A0"/>
                </a:solidFill>
                <a:cs typeface="Arial"/>
              </a:rPr>
              <a:t>Analog</a:t>
            </a:r>
          </a:p>
          <a:p>
            <a:r>
              <a:rPr lang="en-US">
                <a:solidFill>
                  <a:srgbClr val="0070C0"/>
                </a:solidFill>
                <a:cs typeface="Arial"/>
              </a:rPr>
              <a:t>Digital</a:t>
            </a:r>
          </a:p>
        </p:txBody>
      </p:sp>
    </p:spTree>
    <p:extLst>
      <p:ext uri="{BB962C8B-B14F-4D97-AF65-F5344CB8AC3E}">
        <p14:creationId xmlns:p14="http://schemas.microsoft.com/office/powerpoint/2010/main" val="1835643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5B62-D8CE-4D3B-B7F4-CC687CE99BFF}"/>
              </a:ext>
            </a:extLst>
          </p:cNvPr>
          <p:cNvSpPr>
            <a:spLocks noGrp="1"/>
          </p:cNvSpPr>
          <p:nvPr>
            <p:ph type="title"/>
          </p:nvPr>
        </p:nvSpPr>
        <p:spPr/>
        <p:txBody>
          <a:bodyPr/>
          <a:lstStyle/>
          <a:p>
            <a:r>
              <a:rPr lang="en-US">
                <a:cs typeface="Arial"/>
              </a:rPr>
              <a:t>GNC System Electronics</a:t>
            </a:r>
            <a:endParaRPr lang="en-US"/>
          </a:p>
        </p:txBody>
      </p:sp>
      <p:pic>
        <p:nvPicPr>
          <p:cNvPr id="6" name="Picture 6" descr="A screenshot of a video game&#10;&#10;Description generated with high confidence">
            <a:extLst>
              <a:ext uri="{FF2B5EF4-FFF2-40B4-BE49-F238E27FC236}">
                <a16:creationId xmlns:a16="http://schemas.microsoft.com/office/drawing/2014/main" id="{AF5D09B6-3FC2-4CEF-AA9D-53467CCEB346}"/>
              </a:ext>
            </a:extLst>
          </p:cNvPr>
          <p:cNvPicPr>
            <a:picLocks noGrp="1" noChangeAspect="1"/>
          </p:cNvPicPr>
          <p:nvPr>
            <p:ph idx="1"/>
          </p:nvPr>
        </p:nvPicPr>
        <p:blipFill>
          <a:blip r:embed="rId2"/>
          <a:stretch>
            <a:fillRect/>
          </a:stretch>
        </p:blipFill>
        <p:spPr>
          <a:xfrm>
            <a:off x="1819978" y="1140547"/>
            <a:ext cx="8613003" cy="4728547"/>
          </a:xfrm>
          <a:prstGeom prst="rect">
            <a:avLst/>
          </a:prstGeom>
        </p:spPr>
      </p:pic>
      <p:sp>
        <p:nvSpPr>
          <p:cNvPr id="4" name="Slide Number Placeholder 3">
            <a:extLst>
              <a:ext uri="{FF2B5EF4-FFF2-40B4-BE49-F238E27FC236}">
                <a16:creationId xmlns:a16="http://schemas.microsoft.com/office/drawing/2014/main" id="{85734DE8-A7A1-4539-8DDE-E8EE5EF079CB}"/>
              </a:ext>
            </a:extLst>
          </p:cNvPr>
          <p:cNvSpPr>
            <a:spLocks noGrp="1"/>
          </p:cNvSpPr>
          <p:nvPr>
            <p:ph type="sldNum" sz="quarter" idx="12"/>
          </p:nvPr>
        </p:nvSpPr>
        <p:spPr/>
        <p:txBody>
          <a:bodyPr/>
          <a:lstStyle/>
          <a:p>
            <a:fld id="{13C20B66-9CB3-4B57-BCF5-80EC90ADA063}" type="slidenum">
              <a:rPr lang="en-US" smtClean="0"/>
              <a:t>55</a:t>
            </a:fld>
            <a:endParaRPr lang="en-US"/>
          </a:p>
        </p:txBody>
      </p:sp>
      <p:sp>
        <p:nvSpPr>
          <p:cNvPr id="5" name="Date Placeholder 4">
            <a:extLst>
              <a:ext uri="{FF2B5EF4-FFF2-40B4-BE49-F238E27FC236}">
                <a16:creationId xmlns:a16="http://schemas.microsoft.com/office/drawing/2014/main" id="{88DED31A-2BB4-4912-AB54-D4E331F8CDB2}"/>
              </a:ext>
            </a:extLst>
          </p:cNvPr>
          <p:cNvSpPr>
            <a:spLocks noGrp="1"/>
          </p:cNvSpPr>
          <p:nvPr>
            <p:ph type="dt" sz="half" idx="2"/>
          </p:nvPr>
        </p:nvSpPr>
        <p:spPr/>
        <p:txBody>
          <a:bodyPr/>
          <a:lstStyle/>
          <a:p>
            <a:r>
              <a:rPr lang="en-US"/>
              <a:t>October 2018</a:t>
            </a:r>
          </a:p>
        </p:txBody>
      </p:sp>
      <p:sp>
        <p:nvSpPr>
          <p:cNvPr id="9" name="TextBox 8">
            <a:extLst>
              <a:ext uri="{FF2B5EF4-FFF2-40B4-BE49-F238E27FC236}">
                <a16:creationId xmlns:a16="http://schemas.microsoft.com/office/drawing/2014/main" id="{9F797706-5D5C-46D4-A51C-8E6CC1223D41}"/>
              </a:ext>
            </a:extLst>
          </p:cNvPr>
          <p:cNvSpPr txBox="1"/>
          <p:nvPr/>
        </p:nvSpPr>
        <p:spPr>
          <a:xfrm>
            <a:off x="2195233" y="3817843"/>
            <a:ext cx="122816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Arial"/>
              </a:rPr>
              <a:t>Power</a:t>
            </a:r>
          </a:p>
          <a:p>
            <a:pPr algn="l"/>
            <a:r>
              <a:rPr lang="en-US">
                <a:solidFill>
                  <a:srgbClr val="00B050"/>
                </a:solidFill>
                <a:cs typeface="Arial"/>
              </a:rPr>
              <a:t>Ground</a:t>
            </a:r>
          </a:p>
          <a:p>
            <a:r>
              <a:rPr lang="en-US">
                <a:solidFill>
                  <a:srgbClr val="0070C0"/>
                </a:solidFill>
                <a:cs typeface="Arial"/>
              </a:rPr>
              <a:t>UART</a:t>
            </a:r>
          </a:p>
        </p:txBody>
      </p:sp>
    </p:spTree>
    <p:extLst>
      <p:ext uri="{BB962C8B-B14F-4D97-AF65-F5344CB8AC3E}">
        <p14:creationId xmlns:p14="http://schemas.microsoft.com/office/powerpoint/2010/main" val="378474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5B62-D8CE-4D3B-B7F4-CC687CE99BFF}"/>
              </a:ext>
            </a:extLst>
          </p:cNvPr>
          <p:cNvSpPr>
            <a:spLocks noGrp="1"/>
          </p:cNvSpPr>
          <p:nvPr>
            <p:ph type="title"/>
          </p:nvPr>
        </p:nvSpPr>
        <p:spPr/>
        <p:txBody>
          <a:bodyPr/>
          <a:lstStyle/>
          <a:p>
            <a:r>
              <a:rPr lang="en-US">
                <a:cs typeface="Arial"/>
              </a:rPr>
              <a:t>Communications System Electronics</a:t>
            </a:r>
            <a:endParaRPr lang="en-US"/>
          </a:p>
        </p:txBody>
      </p:sp>
      <p:pic>
        <p:nvPicPr>
          <p:cNvPr id="6" name="Picture 6" descr="A screenshot of a video game&#10;&#10;Description generated with high confidence">
            <a:extLst>
              <a:ext uri="{FF2B5EF4-FFF2-40B4-BE49-F238E27FC236}">
                <a16:creationId xmlns:a16="http://schemas.microsoft.com/office/drawing/2014/main" id="{93341AC2-E088-43EF-999E-981C24194CFE}"/>
              </a:ext>
            </a:extLst>
          </p:cNvPr>
          <p:cNvPicPr>
            <a:picLocks noGrp="1" noChangeAspect="1"/>
          </p:cNvPicPr>
          <p:nvPr>
            <p:ph idx="1"/>
          </p:nvPr>
        </p:nvPicPr>
        <p:blipFill>
          <a:blip r:embed="rId2"/>
          <a:stretch>
            <a:fillRect/>
          </a:stretch>
        </p:blipFill>
        <p:spPr>
          <a:xfrm>
            <a:off x="1097280" y="1153001"/>
            <a:ext cx="10058400" cy="4703638"/>
          </a:xfrm>
          <a:prstGeom prst="rect">
            <a:avLst/>
          </a:prstGeom>
        </p:spPr>
      </p:pic>
      <p:sp>
        <p:nvSpPr>
          <p:cNvPr id="4" name="Slide Number Placeholder 3">
            <a:extLst>
              <a:ext uri="{FF2B5EF4-FFF2-40B4-BE49-F238E27FC236}">
                <a16:creationId xmlns:a16="http://schemas.microsoft.com/office/drawing/2014/main" id="{85734DE8-A7A1-4539-8DDE-E8EE5EF079CB}"/>
              </a:ext>
            </a:extLst>
          </p:cNvPr>
          <p:cNvSpPr>
            <a:spLocks noGrp="1"/>
          </p:cNvSpPr>
          <p:nvPr>
            <p:ph type="sldNum" sz="quarter" idx="12"/>
          </p:nvPr>
        </p:nvSpPr>
        <p:spPr/>
        <p:txBody>
          <a:bodyPr/>
          <a:lstStyle/>
          <a:p>
            <a:fld id="{13C20B66-9CB3-4B57-BCF5-80EC90ADA063}" type="slidenum">
              <a:rPr lang="en-US" smtClean="0"/>
              <a:t>56</a:t>
            </a:fld>
            <a:endParaRPr lang="en-US"/>
          </a:p>
        </p:txBody>
      </p:sp>
      <p:sp>
        <p:nvSpPr>
          <p:cNvPr id="5" name="Date Placeholder 4">
            <a:extLst>
              <a:ext uri="{FF2B5EF4-FFF2-40B4-BE49-F238E27FC236}">
                <a16:creationId xmlns:a16="http://schemas.microsoft.com/office/drawing/2014/main" id="{88DED31A-2BB4-4912-AB54-D4E331F8CDB2}"/>
              </a:ext>
            </a:extLst>
          </p:cNvPr>
          <p:cNvSpPr>
            <a:spLocks noGrp="1"/>
          </p:cNvSpPr>
          <p:nvPr>
            <p:ph type="dt" sz="half" idx="2"/>
          </p:nvPr>
        </p:nvSpPr>
        <p:spPr/>
        <p:txBody>
          <a:bodyPr/>
          <a:lstStyle/>
          <a:p>
            <a:r>
              <a:rPr lang="en-US"/>
              <a:t>October 2018</a:t>
            </a:r>
          </a:p>
        </p:txBody>
      </p:sp>
      <p:sp>
        <p:nvSpPr>
          <p:cNvPr id="9" name="TextBox 8">
            <a:extLst>
              <a:ext uri="{FF2B5EF4-FFF2-40B4-BE49-F238E27FC236}">
                <a16:creationId xmlns:a16="http://schemas.microsoft.com/office/drawing/2014/main" id="{A36C3C0E-2DD6-495E-9858-6A88F7786E5A}"/>
              </a:ext>
            </a:extLst>
          </p:cNvPr>
          <p:cNvSpPr txBox="1"/>
          <p:nvPr/>
        </p:nvSpPr>
        <p:spPr>
          <a:xfrm>
            <a:off x="7107892" y="1451161"/>
            <a:ext cx="122816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Arial"/>
              </a:rPr>
              <a:t>Power</a:t>
            </a:r>
          </a:p>
          <a:p>
            <a:pPr algn="l"/>
            <a:r>
              <a:rPr lang="en-US">
                <a:solidFill>
                  <a:srgbClr val="00B050"/>
                </a:solidFill>
                <a:cs typeface="Arial"/>
              </a:rPr>
              <a:t>Ground</a:t>
            </a:r>
          </a:p>
          <a:p>
            <a:r>
              <a:rPr lang="en-US">
                <a:solidFill>
                  <a:srgbClr val="0070C0"/>
                </a:solidFill>
                <a:cs typeface="Arial"/>
              </a:rPr>
              <a:t>Ethernet</a:t>
            </a:r>
            <a:endParaRPr lang="en-US"/>
          </a:p>
        </p:txBody>
      </p:sp>
    </p:spTree>
    <p:extLst>
      <p:ext uri="{BB962C8B-B14F-4D97-AF65-F5344CB8AC3E}">
        <p14:creationId xmlns:p14="http://schemas.microsoft.com/office/powerpoint/2010/main" val="3731945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C15-6251-4866-909A-114A1F7BF806}"/>
              </a:ext>
            </a:extLst>
          </p:cNvPr>
          <p:cNvSpPr>
            <a:spLocks noGrp="1"/>
          </p:cNvSpPr>
          <p:nvPr>
            <p:ph type="title"/>
          </p:nvPr>
        </p:nvSpPr>
        <p:spPr/>
        <p:txBody>
          <a:bodyPr>
            <a:normAutofit/>
          </a:bodyPr>
          <a:lstStyle/>
          <a:p>
            <a:r>
              <a:rPr lang="en-US"/>
              <a:t>Arduino Due - ASUS Integration</a:t>
            </a:r>
          </a:p>
        </p:txBody>
      </p:sp>
      <p:sp>
        <p:nvSpPr>
          <p:cNvPr id="3" name="Content Placeholder 2">
            <a:extLst>
              <a:ext uri="{FF2B5EF4-FFF2-40B4-BE49-F238E27FC236}">
                <a16:creationId xmlns:a16="http://schemas.microsoft.com/office/drawing/2014/main" id="{2C84FC2F-F174-4225-AF0C-48DB035939BB}"/>
              </a:ext>
            </a:extLst>
          </p:cNvPr>
          <p:cNvSpPr>
            <a:spLocks noGrp="1"/>
          </p:cNvSpPr>
          <p:nvPr>
            <p:ph idx="1"/>
          </p:nvPr>
        </p:nvSpPr>
        <p:spPr>
          <a:xfrm>
            <a:off x="1097281" y="1167063"/>
            <a:ext cx="4998720" cy="4989007"/>
          </a:xfrm>
        </p:spPr>
        <p:txBody>
          <a:bodyPr>
            <a:normAutofit/>
          </a:bodyPr>
          <a:lstStyle/>
          <a:p>
            <a:pPr marL="0">
              <a:buNone/>
            </a:pPr>
            <a:r>
              <a:rPr lang="en-US"/>
              <a:t>ASUS Tinker Board</a:t>
            </a:r>
          </a:p>
          <a:p>
            <a:pPr marL="395478" lvl="1" indent="-285750">
              <a:buClrTx/>
              <a:buFont typeface="Arial" panose="020B0604020202020204" pitchFamily="34" charset="0"/>
              <a:buChar char="•"/>
            </a:pPr>
            <a:r>
              <a:rPr lang="en-US"/>
              <a:t>RK3288 ARM Cortex-A17</a:t>
            </a:r>
          </a:p>
          <a:p>
            <a:pPr marL="578358" lvl="2" indent="-285750">
              <a:buClrTx/>
              <a:buFont typeface="Arial" panose="020B0604020202020204" pitchFamily="34" charset="0"/>
              <a:buChar char="•"/>
            </a:pPr>
            <a:r>
              <a:rPr lang="en-US"/>
              <a:t>3.3V Max (Mode Change)</a:t>
            </a:r>
          </a:p>
          <a:p>
            <a:pPr marL="761238" lvl="3" indent="-285750">
              <a:buClrTx/>
              <a:buFont typeface="Arial" panose="020B0604020202020204" pitchFamily="34" charset="0"/>
              <a:buChar char="•"/>
            </a:pPr>
            <a:r>
              <a:rPr lang="en-US"/>
              <a:t>6 Output Pins</a:t>
            </a:r>
          </a:p>
          <a:p>
            <a:pPr marL="578358" lvl="2" indent="-285750">
              <a:buClrTx/>
              <a:buFont typeface="Arial" panose="020B0604020202020204" pitchFamily="34" charset="0"/>
              <a:buChar char="•"/>
            </a:pPr>
            <a:r>
              <a:rPr lang="en-US"/>
              <a:t>USB Serial Communication (Data)</a:t>
            </a:r>
          </a:p>
          <a:p>
            <a:pPr marL="761238" lvl="3" indent="-285750">
              <a:buClrTx/>
              <a:buFont typeface="Arial" panose="020B0604020202020204" pitchFamily="34" charset="0"/>
              <a:buChar char="•"/>
            </a:pPr>
            <a:r>
              <a:rPr lang="en-US"/>
              <a:t>Transmit/Receive</a:t>
            </a:r>
          </a:p>
          <a:p>
            <a:pPr marL="0">
              <a:buNone/>
            </a:pPr>
            <a:r>
              <a:rPr lang="en-US"/>
              <a:t>Arduino Due</a:t>
            </a:r>
          </a:p>
          <a:p>
            <a:pPr marL="395478" lvl="1" indent="-285750">
              <a:buClrTx/>
              <a:buFont typeface="Arial" panose="020B0604020202020204" pitchFamily="34" charset="0"/>
              <a:buChar char="•"/>
            </a:pPr>
            <a:r>
              <a:rPr lang="en-US"/>
              <a:t>Atmel ARM Cortex-M3</a:t>
            </a:r>
          </a:p>
          <a:p>
            <a:pPr marL="578358" lvl="2" indent="-285750">
              <a:buClrTx/>
              <a:buFont typeface="Arial" panose="020B0604020202020204" pitchFamily="34" charset="0"/>
              <a:buChar char="•"/>
            </a:pPr>
            <a:r>
              <a:rPr lang="en-US"/>
              <a:t>3.3V Max (Mode Change)</a:t>
            </a:r>
          </a:p>
          <a:p>
            <a:pPr marL="761238" lvl="3" indent="-285750">
              <a:buClrTx/>
              <a:buFont typeface="Arial" panose="020B0604020202020204" pitchFamily="34" charset="0"/>
              <a:buChar char="•"/>
            </a:pPr>
            <a:r>
              <a:rPr lang="en-US"/>
              <a:t>6 Input Pins</a:t>
            </a:r>
          </a:p>
          <a:p>
            <a:pPr marL="578358" lvl="2" indent="-285750">
              <a:buClrTx/>
              <a:buFont typeface="Arial" panose="020B0604020202020204" pitchFamily="34" charset="0"/>
              <a:buChar char="•"/>
            </a:pPr>
            <a:r>
              <a:rPr lang="en-US"/>
              <a:t>USB Serial Communication (Data)</a:t>
            </a:r>
          </a:p>
          <a:p>
            <a:pPr marL="761238" lvl="3" indent="-285750">
              <a:buClrTx/>
              <a:buFont typeface="Arial" panose="020B0604020202020204" pitchFamily="34" charset="0"/>
              <a:buChar char="•"/>
            </a:pPr>
            <a:r>
              <a:rPr lang="en-US"/>
              <a:t>Transmit/Receive</a:t>
            </a:r>
          </a:p>
          <a:p>
            <a:pPr marL="395478" lvl="1" indent="-285750">
              <a:buFont typeface="Arial" panose="020B0604020202020204" pitchFamily="34" charset="0"/>
              <a:buChar char="•"/>
            </a:pPr>
            <a:endParaRPr lang="en-US"/>
          </a:p>
          <a:p>
            <a:pPr lvl="2"/>
            <a:endParaRPr lang="en-US"/>
          </a:p>
        </p:txBody>
      </p:sp>
      <p:sp>
        <p:nvSpPr>
          <p:cNvPr id="4" name="Slide Number Placeholder 3">
            <a:extLst>
              <a:ext uri="{FF2B5EF4-FFF2-40B4-BE49-F238E27FC236}">
                <a16:creationId xmlns:a16="http://schemas.microsoft.com/office/drawing/2014/main" id="{7F21E1B3-2A44-4FDD-BB85-B71FF5E6CC23}"/>
              </a:ext>
            </a:extLst>
          </p:cNvPr>
          <p:cNvSpPr>
            <a:spLocks noGrp="1"/>
          </p:cNvSpPr>
          <p:nvPr>
            <p:ph type="sldNum" sz="quarter" idx="12"/>
          </p:nvPr>
        </p:nvSpPr>
        <p:spPr/>
        <p:txBody>
          <a:bodyPr/>
          <a:lstStyle/>
          <a:p>
            <a:fld id="{13C20B66-9CB3-4B57-BCF5-80EC90ADA063}" type="slidenum">
              <a:rPr lang="en-US" smtClean="0"/>
              <a:t>57</a:t>
            </a:fld>
            <a:endParaRPr lang="en-US"/>
          </a:p>
        </p:txBody>
      </p:sp>
      <p:sp>
        <p:nvSpPr>
          <p:cNvPr id="5" name="Date Placeholder 4">
            <a:extLst>
              <a:ext uri="{FF2B5EF4-FFF2-40B4-BE49-F238E27FC236}">
                <a16:creationId xmlns:a16="http://schemas.microsoft.com/office/drawing/2014/main" id="{884B6DF4-E028-47FD-97AF-6601F2644D80}"/>
              </a:ext>
            </a:extLst>
          </p:cNvPr>
          <p:cNvSpPr>
            <a:spLocks noGrp="1"/>
          </p:cNvSpPr>
          <p:nvPr>
            <p:ph type="dt" sz="half" idx="2"/>
          </p:nvPr>
        </p:nvSpPr>
        <p:spPr/>
        <p:txBody>
          <a:bodyPr/>
          <a:lstStyle/>
          <a:p>
            <a:r>
              <a:rPr lang="en-US"/>
              <a:t>October 2018</a:t>
            </a:r>
          </a:p>
        </p:txBody>
      </p:sp>
      <p:pic>
        <p:nvPicPr>
          <p:cNvPr id="14" name="Picture 13">
            <a:extLst>
              <a:ext uri="{FF2B5EF4-FFF2-40B4-BE49-F238E27FC236}">
                <a16:creationId xmlns:a16="http://schemas.microsoft.com/office/drawing/2014/main" id="{ED0EF6E4-5631-49B7-8FE8-54D92D4DB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357" y="1261410"/>
            <a:ext cx="4847044" cy="4989007"/>
          </a:xfrm>
          <a:prstGeom prst="rect">
            <a:avLst/>
          </a:prstGeom>
        </p:spPr>
      </p:pic>
    </p:spTree>
    <p:extLst>
      <p:ext uri="{BB962C8B-B14F-4D97-AF65-F5344CB8AC3E}">
        <p14:creationId xmlns:p14="http://schemas.microsoft.com/office/powerpoint/2010/main" val="2740590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2C15-6251-4866-909A-114A1F7BF806}"/>
              </a:ext>
            </a:extLst>
          </p:cNvPr>
          <p:cNvSpPr>
            <a:spLocks noGrp="1"/>
          </p:cNvSpPr>
          <p:nvPr>
            <p:ph type="title"/>
          </p:nvPr>
        </p:nvSpPr>
        <p:spPr/>
        <p:txBody>
          <a:bodyPr/>
          <a:lstStyle/>
          <a:p>
            <a:r>
              <a:rPr lang="en-US"/>
              <a:t>Controller Data Usage</a:t>
            </a:r>
          </a:p>
        </p:txBody>
      </p:sp>
      <p:sp>
        <p:nvSpPr>
          <p:cNvPr id="3" name="Content Placeholder 2">
            <a:extLst>
              <a:ext uri="{FF2B5EF4-FFF2-40B4-BE49-F238E27FC236}">
                <a16:creationId xmlns:a16="http://schemas.microsoft.com/office/drawing/2014/main" id="{2C84FC2F-F174-4225-AF0C-48DB035939BB}"/>
              </a:ext>
            </a:extLst>
          </p:cNvPr>
          <p:cNvSpPr>
            <a:spLocks noGrp="1"/>
          </p:cNvSpPr>
          <p:nvPr>
            <p:ph idx="1"/>
          </p:nvPr>
        </p:nvSpPr>
        <p:spPr>
          <a:xfrm>
            <a:off x="1097281" y="1167064"/>
            <a:ext cx="4998720" cy="775280"/>
          </a:xfrm>
        </p:spPr>
        <p:txBody>
          <a:bodyPr>
            <a:normAutofit/>
          </a:bodyPr>
          <a:lstStyle/>
          <a:p>
            <a:pPr marL="384048" lvl="2" indent="0">
              <a:buNone/>
            </a:pPr>
            <a:endParaRPr lang="en-US"/>
          </a:p>
          <a:p>
            <a:pPr lvl="3"/>
            <a:endParaRPr lang="en-US"/>
          </a:p>
          <a:p>
            <a:pPr lvl="2"/>
            <a:endParaRPr lang="en-US"/>
          </a:p>
        </p:txBody>
      </p:sp>
      <p:sp>
        <p:nvSpPr>
          <p:cNvPr id="4" name="Slide Number Placeholder 3">
            <a:extLst>
              <a:ext uri="{FF2B5EF4-FFF2-40B4-BE49-F238E27FC236}">
                <a16:creationId xmlns:a16="http://schemas.microsoft.com/office/drawing/2014/main" id="{7F21E1B3-2A44-4FDD-BB85-B71FF5E6CC23}"/>
              </a:ext>
            </a:extLst>
          </p:cNvPr>
          <p:cNvSpPr>
            <a:spLocks noGrp="1"/>
          </p:cNvSpPr>
          <p:nvPr>
            <p:ph type="sldNum" sz="quarter" idx="12"/>
          </p:nvPr>
        </p:nvSpPr>
        <p:spPr/>
        <p:txBody>
          <a:bodyPr/>
          <a:lstStyle/>
          <a:p>
            <a:fld id="{13C20B66-9CB3-4B57-BCF5-80EC90ADA063}" type="slidenum">
              <a:rPr lang="en-US" smtClean="0"/>
              <a:t>58</a:t>
            </a:fld>
            <a:endParaRPr lang="en-US"/>
          </a:p>
        </p:txBody>
      </p:sp>
      <p:sp>
        <p:nvSpPr>
          <p:cNvPr id="5" name="Date Placeholder 4">
            <a:extLst>
              <a:ext uri="{FF2B5EF4-FFF2-40B4-BE49-F238E27FC236}">
                <a16:creationId xmlns:a16="http://schemas.microsoft.com/office/drawing/2014/main" id="{884B6DF4-E028-47FD-97AF-6601F2644D80}"/>
              </a:ext>
            </a:extLst>
          </p:cNvPr>
          <p:cNvSpPr>
            <a:spLocks noGrp="1"/>
          </p:cNvSpPr>
          <p:nvPr>
            <p:ph type="dt" sz="half" idx="2"/>
          </p:nvPr>
        </p:nvSpPr>
        <p:spPr/>
        <p:txBody>
          <a:bodyPr/>
          <a:lstStyle/>
          <a:p>
            <a:r>
              <a:rPr lang="en-US"/>
              <a:t>October 2018</a:t>
            </a:r>
          </a:p>
        </p:txBody>
      </p:sp>
      <p:sp>
        <p:nvSpPr>
          <p:cNvPr id="7" name="Content Placeholder 2">
            <a:extLst>
              <a:ext uri="{FF2B5EF4-FFF2-40B4-BE49-F238E27FC236}">
                <a16:creationId xmlns:a16="http://schemas.microsoft.com/office/drawing/2014/main" id="{1C241803-3728-4ABE-B71D-38411D691915}"/>
              </a:ext>
            </a:extLst>
          </p:cNvPr>
          <p:cNvSpPr txBox="1">
            <a:spLocks/>
          </p:cNvSpPr>
          <p:nvPr/>
        </p:nvSpPr>
        <p:spPr>
          <a:xfrm>
            <a:off x="1143001" y="1202811"/>
            <a:ext cx="4953000" cy="993683"/>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buNone/>
            </a:pPr>
            <a:r>
              <a:rPr lang="en-US" b="1"/>
              <a:t>System Monitoring Tool (Glances)</a:t>
            </a:r>
          </a:p>
          <a:p>
            <a:pPr marL="395478" lvl="1" indent="-285750">
              <a:buClrTx/>
              <a:buFont typeface="Arial" panose="020B0604020202020204" pitchFamily="34" charset="0"/>
              <a:buChar char="•"/>
            </a:pPr>
            <a:r>
              <a:rPr lang="en-US"/>
              <a:t>Free software that monitors operating system management</a:t>
            </a:r>
          </a:p>
          <a:p>
            <a:pPr marL="578358" lvl="2" indent="-285750">
              <a:buClrTx/>
              <a:buFont typeface="Arial" panose="020B0604020202020204" pitchFamily="34" charset="0"/>
              <a:buChar char="•"/>
            </a:pPr>
            <a:r>
              <a:rPr lang="en-US"/>
              <a:t>CPU usage, RAM usage, Disk space usage, Network usage, etc.</a:t>
            </a:r>
          </a:p>
          <a:p>
            <a:pPr lvl="2"/>
            <a:endParaRPr lang="en-US"/>
          </a:p>
        </p:txBody>
      </p:sp>
      <p:pic>
        <p:nvPicPr>
          <p:cNvPr id="9" name="Picture 8">
            <a:extLst>
              <a:ext uri="{FF2B5EF4-FFF2-40B4-BE49-F238E27FC236}">
                <a16:creationId xmlns:a16="http://schemas.microsoft.com/office/drawing/2014/main" id="{C31999A5-2B97-4A57-A19E-3A1E99C38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837" y="1202811"/>
            <a:ext cx="5043055" cy="4787710"/>
          </a:xfrm>
          <a:prstGeom prst="rect">
            <a:avLst/>
          </a:prstGeom>
        </p:spPr>
      </p:pic>
    </p:spTree>
    <p:extLst>
      <p:ext uri="{BB962C8B-B14F-4D97-AF65-F5344CB8AC3E}">
        <p14:creationId xmlns:p14="http://schemas.microsoft.com/office/powerpoint/2010/main" val="3937848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5AB0-3274-4F6F-87D8-1DBF95CE4E8F}"/>
              </a:ext>
            </a:extLst>
          </p:cNvPr>
          <p:cNvSpPr>
            <a:spLocks noGrp="1"/>
          </p:cNvSpPr>
          <p:nvPr>
            <p:ph type="ctrTitle"/>
          </p:nvPr>
        </p:nvSpPr>
        <p:spPr/>
        <p:txBody>
          <a:bodyPr/>
          <a:lstStyle/>
          <a:p>
            <a:r>
              <a:rPr lang="en-US">
                <a:cs typeface="Arial"/>
              </a:rPr>
              <a:t>Test Results</a:t>
            </a:r>
            <a:endParaRPr lang="en-US"/>
          </a:p>
        </p:txBody>
      </p:sp>
      <p:sp>
        <p:nvSpPr>
          <p:cNvPr id="3" name="Subtitle 2">
            <a:extLst>
              <a:ext uri="{FF2B5EF4-FFF2-40B4-BE49-F238E27FC236}">
                <a16:creationId xmlns:a16="http://schemas.microsoft.com/office/drawing/2014/main" id="{C5FF4E0E-4142-49BB-9FF4-33987D80B6D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675E6FE-AA26-4C9D-86FA-9E3FC77329BD}"/>
              </a:ext>
            </a:extLst>
          </p:cNvPr>
          <p:cNvSpPr>
            <a:spLocks noGrp="1"/>
          </p:cNvSpPr>
          <p:nvPr>
            <p:ph type="sldNum" sz="quarter" idx="12"/>
          </p:nvPr>
        </p:nvSpPr>
        <p:spPr/>
        <p:txBody>
          <a:bodyPr/>
          <a:lstStyle/>
          <a:p>
            <a:fld id="{13C20B66-9CB3-4B57-BCF5-80EC90ADA063}" type="slidenum">
              <a:rPr lang="en-US" smtClean="0"/>
              <a:t>59</a:t>
            </a:fld>
            <a:endParaRPr lang="en-US"/>
          </a:p>
        </p:txBody>
      </p:sp>
      <p:sp>
        <p:nvSpPr>
          <p:cNvPr id="5" name="Date Placeholder 4">
            <a:extLst>
              <a:ext uri="{FF2B5EF4-FFF2-40B4-BE49-F238E27FC236}">
                <a16:creationId xmlns:a16="http://schemas.microsoft.com/office/drawing/2014/main" id="{528909BC-03A5-42F3-80FF-B7AC1396A67B}"/>
              </a:ext>
            </a:extLst>
          </p:cNvPr>
          <p:cNvSpPr>
            <a:spLocks noGrp="1"/>
          </p:cNvSpPr>
          <p:nvPr>
            <p:ph type="dt" sz="half" idx="2"/>
          </p:nvPr>
        </p:nvSpPr>
        <p:spPr/>
        <p:txBody>
          <a:bodyPr/>
          <a:lstStyle/>
          <a:p>
            <a:r>
              <a:rPr lang="en-US"/>
              <a:t>October 2018</a:t>
            </a:r>
          </a:p>
        </p:txBody>
      </p:sp>
    </p:spTree>
    <p:extLst>
      <p:ext uri="{BB962C8B-B14F-4D97-AF65-F5344CB8AC3E}">
        <p14:creationId xmlns:p14="http://schemas.microsoft.com/office/powerpoint/2010/main" val="177257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5285-9973-4476-B36F-01F174948766}"/>
              </a:ext>
            </a:extLst>
          </p:cNvPr>
          <p:cNvSpPr>
            <a:spLocks noGrp="1"/>
          </p:cNvSpPr>
          <p:nvPr>
            <p:ph type="title"/>
          </p:nvPr>
        </p:nvSpPr>
        <p:spPr/>
        <p:txBody>
          <a:bodyPr/>
          <a:lstStyle/>
          <a:p>
            <a:r>
              <a:rPr lang="en-US"/>
              <a:t>Functional Block Diagram</a:t>
            </a:r>
          </a:p>
        </p:txBody>
      </p:sp>
      <p:sp>
        <p:nvSpPr>
          <p:cNvPr id="4" name="Slide Number Placeholder 3">
            <a:extLst>
              <a:ext uri="{FF2B5EF4-FFF2-40B4-BE49-F238E27FC236}">
                <a16:creationId xmlns:a16="http://schemas.microsoft.com/office/drawing/2014/main" id="{BD74E820-E74B-4F50-9106-A7B9BC6B507D}"/>
              </a:ext>
            </a:extLst>
          </p:cNvPr>
          <p:cNvSpPr>
            <a:spLocks noGrp="1"/>
          </p:cNvSpPr>
          <p:nvPr>
            <p:ph type="sldNum" sz="quarter" idx="12"/>
          </p:nvPr>
        </p:nvSpPr>
        <p:spPr/>
        <p:txBody>
          <a:bodyPr/>
          <a:lstStyle/>
          <a:p>
            <a:fld id="{13C20B66-9CB3-4B57-BCF5-80EC90ADA063}" type="slidenum">
              <a:rPr lang="en-US" smtClean="0"/>
              <a:t>6</a:t>
            </a:fld>
            <a:endParaRPr lang="en-US"/>
          </a:p>
        </p:txBody>
      </p:sp>
      <p:pic>
        <p:nvPicPr>
          <p:cNvPr id="10" name="Picture 10" descr="A screenshot of a video game&#10;&#10;Description generated with high confidence">
            <a:extLst>
              <a:ext uri="{FF2B5EF4-FFF2-40B4-BE49-F238E27FC236}">
                <a16:creationId xmlns:a16="http://schemas.microsoft.com/office/drawing/2014/main" id="{434920B1-896C-4DB5-B8CF-F1D3656E3CB0}"/>
              </a:ext>
            </a:extLst>
          </p:cNvPr>
          <p:cNvPicPr>
            <a:picLocks noChangeAspect="1"/>
          </p:cNvPicPr>
          <p:nvPr/>
        </p:nvPicPr>
        <p:blipFill>
          <a:blip r:embed="rId3"/>
          <a:stretch>
            <a:fillRect/>
          </a:stretch>
        </p:blipFill>
        <p:spPr>
          <a:xfrm>
            <a:off x="27008" y="1142004"/>
            <a:ext cx="12089755" cy="4631865"/>
          </a:xfrm>
          <a:prstGeom prst="rect">
            <a:avLst/>
          </a:prstGeom>
        </p:spPr>
      </p:pic>
      <p:sp>
        <p:nvSpPr>
          <p:cNvPr id="5" name="Date Placeholder 4">
            <a:extLst>
              <a:ext uri="{FF2B5EF4-FFF2-40B4-BE49-F238E27FC236}">
                <a16:creationId xmlns:a16="http://schemas.microsoft.com/office/drawing/2014/main" id="{F5FA1893-913A-4F1E-BB41-20FAC1EA47D3}"/>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599198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C1EC-611C-43D5-8D7F-F12F41701381}"/>
              </a:ext>
            </a:extLst>
          </p:cNvPr>
          <p:cNvSpPr>
            <a:spLocks noGrp="1"/>
          </p:cNvSpPr>
          <p:nvPr>
            <p:ph type="title"/>
          </p:nvPr>
        </p:nvSpPr>
        <p:spPr/>
        <p:txBody>
          <a:bodyPr/>
          <a:lstStyle/>
          <a:p>
            <a:r>
              <a:rPr lang="en-US">
                <a:cs typeface="Arial"/>
              </a:rPr>
              <a:t>ASUS Thermal Test</a:t>
            </a:r>
            <a:endParaRPr lang="en-US"/>
          </a:p>
        </p:txBody>
      </p:sp>
      <p:sp>
        <p:nvSpPr>
          <p:cNvPr id="3" name="Content Placeholder 2">
            <a:extLst>
              <a:ext uri="{FF2B5EF4-FFF2-40B4-BE49-F238E27FC236}">
                <a16:creationId xmlns:a16="http://schemas.microsoft.com/office/drawing/2014/main" id="{135EE86D-54ED-4194-BE95-D9CAFDCDA550}"/>
              </a:ext>
            </a:extLst>
          </p:cNvPr>
          <p:cNvSpPr>
            <a:spLocks noGrp="1"/>
          </p:cNvSpPr>
          <p:nvPr>
            <p:ph idx="1"/>
          </p:nvPr>
        </p:nvSpPr>
        <p:spPr>
          <a:xfrm>
            <a:off x="266895" y="1150316"/>
            <a:ext cx="10058400" cy="4728547"/>
          </a:xfrm>
        </p:spPr>
        <p:txBody>
          <a:bodyPr vert="horz" lIns="0" tIns="45720" rIns="0" bIns="45720" rtlCol="0" anchor="t">
            <a:normAutofit/>
          </a:bodyPr>
          <a:lstStyle/>
          <a:p>
            <a:r>
              <a:rPr lang="en-US">
                <a:cs typeface="Arial"/>
              </a:rPr>
              <a:t>Setup:                                                         Results:</a:t>
            </a:r>
          </a:p>
          <a:p>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C089AF1D-A5E2-40F4-89EB-0F8F6860D825}"/>
              </a:ext>
            </a:extLst>
          </p:cNvPr>
          <p:cNvSpPr>
            <a:spLocks noGrp="1"/>
          </p:cNvSpPr>
          <p:nvPr>
            <p:ph type="sldNum" sz="quarter" idx="12"/>
          </p:nvPr>
        </p:nvSpPr>
        <p:spPr/>
        <p:txBody>
          <a:bodyPr/>
          <a:lstStyle/>
          <a:p>
            <a:fld id="{13C20B66-9CB3-4B57-BCF5-80EC90ADA063}" type="slidenum">
              <a:rPr lang="en-US" smtClean="0"/>
              <a:t>60</a:t>
            </a:fld>
            <a:endParaRPr lang="en-US"/>
          </a:p>
        </p:txBody>
      </p:sp>
      <p:sp>
        <p:nvSpPr>
          <p:cNvPr id="5" name="Date Placeholder 4">
            <a:extLst>
              <a:ext uri="{FF2B5EF4-FFF2-40B4-BE49-F238E27FC236}">
                <a16:creationId xmlns:a16="http://schemas.microsoft.com/office/drawing/2014/main" id="{06EF04F1-60BD-4C05-A6C2-F1AD331C5DA7}"/>
              </a:ext>
            </a:extLst>
          </p:cNvPr>
          <p:cNvSpPr>
            <a:spLocks noGrp="1"/>
          </p:cNvSpPr>
          <p:nvPr>
            <p:ph type="dt" sz="half" idx="2"/>
          </p:nvPr>
        </p:nvSpPr>
        <p:spPr/>
        <p:txBody>
          <a:bodyPr/>
          <a:lstStyle/>
          <a:p>
            <a:r>
              <a:rPr lang="en-US"/>
              <a:t>October 2018</a:t>
            </a:r>
          </a:p>
        </p:txBody>
      </p:sp>
      <p:pic>
        <p:nvPicPr>
          <p:cNvPr id="6" name="Picture 6" descr="A close up of a logo&#10;&#10;Description generated with high confidence">
            <a:extLst>
              <a:ext uri="{FF2B5EF4-FFF2-40B4-BE49-F238E27FC236}">
                <a16:creationId xmlns:a16="http://schemas.microsoft.com/office/drawing/2014/main" id="{7E946899-F305-4D9E-97AB-BB5EFA23A02E}"/>
              </a:ext>
            </a:extLst>
          </p:cNvPr>
          <p:cNvPicPr>
            <a:picLocks noChangeAspect="1"/>
          </p:cNvPicPr>
          <p:nvPr/>
        </p:nvPicPr>
        <p:blipFill rotWithShape="1">
          <a:blip r:embed="rId2"/>
          <a:srcRect t="6250" b="-232"/>
          <a:stretch/>
        </p:blipFill>
        <p:spPr>
          <a:xfrm>
            <a:off x="155847" y="1494232"/>
            <a:ext cx="3308206" cy="4384508"/>
          </a:xfrm>
          <a:prstGeom prst="rect">
            <a:avLst/>
          </a:prstGeom>
        </p:spPr>
      </p:pic>
      <p:pic>
        <p:nvPicPr>
          <p:cNvPr id="8" name="Picture 8" descr="A close up of a map&#10;&#10;Description generated with very high confidence">
            <a:extLst>
              <a:ext uri="{FF2B5EF4-FFF2-40B4-BE49-F238E27FC236}">
                <a16:creationId xmlns:a16="http://schemas.microsoft.com/office/drawing/2014/main" id="{8B4A6BBF-E1AB-4631-9883-266315D27101}"/>
              </a:ext>
            </a:extLst>
          </p:cNvPr>
          <p:cNvPicPr>
            <a:picLocks noChangeAspect="1"/>
          </p:cNvPicPr>
          <p:nvPr/>
        </p:nvPicPr>
        <p:blipFill>
          <a:blip r:embed="rId3"/>
          <a:stretch>
            <a:fillRect/>
          </a:stretch>
        </p:blipFill>
        <p:spPr>
          <a:xfrm>
            <a:off x="3591169" y="1492281"/>
            <a:ext cx="6451830" cy="4388910"/>
          </a:xfrm>
          <a:prstGeom prst="rect">
            <a:avLst/>
          </a:prstGeom>
        </p:spPr>
      </p:pic>
      <p:sp>
        <p:nvSpPr>
          <p:cNvPr id="9" name="TextBox 8">
            <a:extLst>
              <a:ext uri="{FF2B5EF4-FFF2-40B4-BE49-F238E27FC236}">
                <a16:creationId xmlns:a16="http://schemas.microsoft.com/office/drawing/2014/main" id="{40CF9FA7-DC15-4C76-8E7B-EBD5EB4119D7}"/>
              </a:ext>
            </a:extLst>
          </p:cNvPr>
          <p:cNvSpPr txBox="1"/>
          <p:nvPr/>
        </p:nvSpPr>
        <p:spPr>
          <a:xfrm>
            <a:off x="10077939" y="1451708"/>
            <a:ext cx="2069123" cy="39703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404040"/>
                </a:solidFill>
                <a:cs typeface="Arial"/>
              </a:rPr>
              <a:t>This test has determined the maximum ambient temperature that components surrounding the ASUS will have to face. Since the </a:t>
            </a:r>
            <a:r>
              <a:rPr lang="en-US" sz="1400" err="1">
                <a:solidFill>
                  <a:srgbClr val="404040"/>
                </a:solidFill>
                <a:cs typeface="Arial"/>
              </a:rPr>
              <a:t>chasis</a:t>
            </a:r>
            <a:r>
              <a:rPr lang="en-US" sz="1400">
                <a:solidFill>
                  <a:srgbClr val="404040"/>
                </a:solidFill>
                <a:cs typeface="Arial"/>
              </a:rPr>
              <a:t> will not be completely sealed, these results are characteristic of a worst case scenario. For precaution, a heat sink or fan may be added to the system, so surrounding components do not overheat</a:t>
            </a:r>
          </a:p>
        </p:txBody>
      </p:sp>
    </p:spTree>
    <p:extLst>
      <p:ext uri="{BB962C8B-B14F-4D97-AF65-F5344CB8AC3E}">
        <p14:creationId xmlns:p14="http://schemas.microsoft.com/office/powerpoint/2010/main" val="104330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649D-BC86-4D26-8770-7FA4503AFCEB}"/>
              </a:ext>
            </a:extLst>
          </p:cNvPr>
          <p:cNvSpPr>
            <a:spLocks noGrp="1"/>
          </p:cNvSpPr>
          <p:nvPr>
            <p:ph type="title"/>
          </p:nvPr>
        </p:nvSpPr>
        <p:spPr/>
        <p:txBody>
          <a:bodyPr>
            <a:normAutofit fontScale="90000"/>
          </a:bodyPr>
          <a:lstStyle/>
          <a:p>
            <a:r>
              <a:rPr lang="en-US">
                <a:cs typeface="Arial"/>
              </a:rPr>
              <a:t>HC-SR04 Ultrasonic Component Test</a:t>
            </a:r>
            <a:endParaRPr lang="en-US"/>
          </a:p>
        </p:txBody>
      </p:sp>
      <p:pic>
        <p:nvPicPr>
          <p:cNvPr id="6" name="Picture 6" descr="A close up of a map&#10;&#10;Description generated with very high confidence">
            <a:extLst>
              <a:ext uri="{FF2B5EF4-FFF2-40B4-BE49-F238E27FC236}">
                <a16:creationId xmlns:a16="http://schemas.microsoft.com/office/drawing/2014/main" id="{EBA5BE0A-DDFE-4DD5-909F-3D34BF7122B9}"/>
              </a:ext>
            </a:extLst>
          </p:cNvPr>
          <p:cNvPicPr>
            <a:picLocks noGrp="1" noChangeAspect="1"/>
          </p:cNvPicPr>
          <p:nvPr>
            <p:ph idx="1"/>
          </p:nvPr>
        </p:nvPicPr>
        <p:blipFill>
          <a:blip r:embed="rId3"/>
          <a:stretch>
            <a:fillRect/>
          </a:stretch>
        </p:blipFill>
        <p:spPr>
          <a:xfrm>
            <a:off x="328168" y="1563037"/>
            <a:ext cx="9239596" cy="4630855"/>
          </a:xfrm>
          <a:prstGeom prst="rect">
            <a:avLst/>
          </a:prstGeom>
        </p:spPr>
      </p:pic>
      <p:sp>
        <p:nvSpPr>
          <p:cNvPr id="4" name="Slide Number Placeholder 3">
            <a:extLst>
              <a:ext uri="{FF2B5EF4-FFF2-40B4-BE49-F238E27FC236}">
                <a16:creationId xmlns:a16="http://schemas.microsoft.com/office/drawing/2014/main" id="{0F154E47-2423-4EB1-B05B-561FD7A012D1}"/>
              </a:ext>
            </a:extLst>
          </p:cNvPr>
          <p:cNvSpPr>
            <a:spLocks noGrp="1"/>
          </p:cNvSpPr>
          <p:nvPr>
            <p:ph type="sldNum" sz="quarter" idx="12"/>
          </p:nvPr>
        </p:nvSpPr>
        <p:spPr/>
        <p:txBody>
          <a:bodyPr/>
          <a:lstStyle/>
          <a:p>
            <a:fld id="{13C20B66-9CB3-4B57-BCF5-80EC90ADA063}" type="slidenum">
              <a:rPr lang="en-US" smtClean="0"/>
              <a:t>61</a:t>
            </a:fld>
            <a:endParaRPr lang="en-US"/>
          </a:p>
        </p:txBody>
      </p:sp>
      <p:sp>
        <p:nvSpPr>
          <p:cNvPr id="5" name="Date Placeholder 4">
            <a:extLst>
              <a:ext uri="{FF2B5EF4-FFF2-40B4-BE49-F238E27FC236}">
                <a16:creationId xmlns:a16="http://schemas.microsoft.com/office/drawing/2014/main" id="{D380E941-1BBD-4B8B-8ECB-6476F7D54860}"/>
              </a:ext>
            </a:extLst>
          </p:cNvPr>
          <p:cNvSpPr>
            <a:spLocks noGrp="1"/>
          </p:cNvSpPr>
          <p:nvPr>
            <p:ph type="dt" sz="half" idx="2"/>
          </p:nvPr>
        </p:nvSpPr>
        <p:spPr/>
        <p:txBody>
          <a:bodyPr/>
          <a:lstStyle/>
          <a:p>
            <a:r>
              <a:rPr lang="en-US"/>
              <a:t>October 2018</a:t>
            </a:r>
          </a:p>
        </p:txBody>
      </p:sp>
      <p:sp>
        <p:nvSpPr>
          <p:cNvPr id="3" name="TextBox 2">
            <a:extLst>
              <a:ext uri="{FF2B5EF4-FFF2-40B4-BE49-F238E27FC236}">
                <a16:creationId xmlns:a16="http://schemas.microsoft.com/office/drawing/2014/main" id="{8002E68A-167F-41E3-B985-C67C3E9E19BA}"/>
              </a:ext>
            </a:extLst>
          </p:cNvPr>
          <p:cNvSpPr txBox="1"/>
          <p:nvPr/>
        </p:nvSpPr>
        <p:spPr>
          <a:xfrm>
            <a:off x="9814170" y="1959708"/>
            <a:ext cx="2205892"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404040"/>
                </a:solidFill>
                <a:cs typeface="Arial"/>
              </a:rPr>
              <a:t>This test has determined the accuracy of the ultrasonic sensor is less than 2 cm, which is characteristic of the accuracy we will need to successfully detect the presence of a discontinuity</a:t>
            </a:r>
          </a:p>
        </p:txBody>
      </p:sp>
      <p:sp>
        <p:nvSpPr>
          <p:cNvPr id="9" name="TextBox 8">
            <a:extLst>
              <a:ext uri="{FF2B5EF4-FFF2-40B4-BE49-F238E27FC236}">
                <a16:creationId xmlns:a16="http://schemas.microsoft.com/office/drawing/2014/main" id="{41946708-2F3E-41A3-B683-EA2B696EC6DC}"/>
              </a:ext>
            </a:extLst>
          </p:cNvPr>
          <p:cNvSpPr txBox="1"/>
          <p:nvPr/>
        </p:nvSpPr>
        <p:spPr>
          <a:xfrm>
            <a:off x="328247" y="1187939"/>
            <a:ext cx="206912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04040"/>
                </a:solidFill>
                <a:cs typeface="Arial"/>
              </a:rPr>
              <a:t>Results:</a:t>
            </a:r>
          </a:p>
        </p:txBody>
      </p:sp>
    </p:spTree>
    <p:extLst>
      <p:ext uri="{BB962C8B-B14F-4D97-AF65-F5344CB8AC3E}">
        <p14:creationId xmlns:p14="http://schemas.microsoft.com/office/powerpoint/2010/main" val="54975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0798-64B7-0A4B-A508-17ECBD893AFB}"/>
              </a:ext>
            </a:extLst>
          </p:cNvPr>
          <p:cNvSpPr>
            <a:spLocks noGrp="1"/>
          </p:cNvSpPr>
          <p:nvPr>
            <p:ph type="title"/>
          </p:nvPr>
        </p:nvSpPr>
        <p:spPr/>
        <p:txBody>
          <a:bodyPr/>
          <a:lstStyle/>
          <a:p>
            <a:r>
              <a:rPr lang="en-US"/>
              <a:t>Off Ramp Option- Ultrasonic Sensors</a:t>
            </a:r>
          </a:p>
        </p:txBody>
      </p:sp>
      <p:sp>
        <p:nvSpPr>
          <p:cNvPr id="4" name="Slide Number Placeholder 3">
            <a:extLst>
              <a:ext uri="{FF2B5EF4-FFF2-40B4-BE49-F238E27FC236}">
                <a16:creationId xmlns:a16="http://schemas.microsoft.com/office/drawing/2014/main" id="{49F843CD-3C0F-FD44-99A1-1CCF4FAC6254}"/>
              </a:ext>
            </a:extLst>
          </p:cNvPr>
          <p:cNvSpPr>
            <a:spLocks noGrp="1"/>
          </p:cNvSpPr>
          <p:nvPr>
            <p:ph type="sldNum" sz="quarter" idx="12"/>
          </p:nvPr>
        </p:nvSpPr>
        <p:spPr/>
        <p:txBody>
          <a:bodyPr/>
          <a:lstStyle/>
          <a:p>
            <a:fld id="{13C20B66-9CB3-4B57-BCF5-80EC90ADA063}" type="slidenum">
              <a:rPr lang="en-US" smtClean="0"/>
              <a:t>62</a:t>
            </a:fld>
            <a:endParaRPr lang="en-US"/>
          </a:p>
        </p:txBody>
      </p:sp>
      <p:sp>
        <p:nvSpPr>
          <p:cNvPr id="5" name="Date Placeholder 4">
            <a:extLst>
              <a:ext uri="{FF2B5EF4-FFF2-40B4-BE49-F238E27FC236}">
                <a16:creationId xmlns:a16="http://schemas.microsoft.com/office/drawing/2014/main" id="{4D1C9A56-D110-8F4E-AE19-3E4EDB1F3F1A}"/>
              </a:ext>
            </a:extLst>
          </p:cNvPr>
          <p:cNvSpPr>
            <a:spLocks noGrp="1"/>
          </p:cNvSpPr>
          <p:nvPr>
            <p:ph type="dt" sz="half" idx="2"/>
          </p:nvPr>
        </p:nvSpPr>
        <p:spPr/>
        <p:txBody>
          <a:bodyPr/>
          <a:lstStyle/>
          <a:p>
            <a:r>
              <a:rPr lang="en-US"/>
              <a:t>October 2018</a:t>
            </a:r>
          </a:p>
        </p:txBody>
      </p:sp>
      <p:grpSp>
        <p:nvGrpSpPr>
          <p:cNvPr id="6" name="Group 5">
            <a:extLst>
              <a:ext uri="{FF2B5EF4-FFF2-40B4-BE49-F238E27FC236}">
                <a16:creationId xmlns:a16="http://schemas.microsoft.com/office/drawing/2014/main" id="{BCB09F56-DCF7-CD45-BEDC-0C534517ADB1}"/>
              </a:ext>
            </a:extLst>
          </p:cNvPr>
          <p:cNvGrpSpPr/>
          <p:nvPr/>
        </p:nvGrpSpPr>
        <p:grpSpPr>
          <a:xfrm>
            <a:off x="7677442" y="1431113"/>
            <a:ext cx="3141975" cy="2144381"/>
            <a:chOff x="7700380" y="2006013"/>
            <a:chExt cx="3141975" cy="2144381"/>
          </a:xfrm>
        </p:grpSpPr>
        <p:sp>
          <p:nvSpPr>
            <p:cNvPr id="7" name="Rectangle 6">
              <a:extLst>
                <a:ext uri="{FF2B5EF4-FFF2-40B4-BE49-F238E27FC236}">
                  <a16:creationId xmlns:a16="http://schemas.microsoft.com/office/drawing/2014/main" id="{D7AF26C6-6EDC-5747-8EC3-5955778745A7}"/>
                </a:ext>
              </a:extLst>
            </p:cNvPr>
            <p:cNvSpPr/>
            <p:nvPr/>
          </p:nvSpPr>
          <p:spPr>
            <a:xfrm>
              <a:off x="8479389" y="3142794"/>
              <a:ext cx="1571360" cy="1007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sz="1400">
                  <a:solidFill>
                    <a:schemeClr val="tx1"/>
                  </a:solidFill>
                </a:rPr>
                <a:t>Front of CSR</a:t>
              </a:r>
            </a:p>
          </p:txBody>
        </p:sp>
        <p:grpSp>
          <p:nvGrpSpPr>
            <p:cNvPr id="8" name="Group 7">
              <a:extLst>
                <a:ext uri="{FF2B5EF4-FFF2-40B4-BE49-F238E27FC236}">
                  <a16:creationId xmlns:a16="http://schemas.microsoft.com/office/drawing/2014/main" id="{BB88216C-75A6-DB4C-BC64-FAAE73DF92E0}"/>
                </a:ext>
              </a:extLst>
            </p:cNvPr>
            <p:cNvGrpSpPr/>
            <p:nvPr/>
          </p:nvGrpSpPr>
          <p:grpSpPr>
            <a:xfrm>
              <a:off x="7700380" y="2006013"/>
              <a:ext cx="3141975" cy="1527488"/>
              <a:chOff x="7595540" y="2164025"/>
              <a:chExt cx="3141975" cy="1527488"/>
            </a:xfrm>
          </p:grpSpPr>
          <p:sp>
            <p:nvSpPr>
              <p:cNvPr id="9" name="Rectangle 8">
                <a:extLst>
                  <a:ext uri="{FF2B5EF4-FFF2-40B4-BE49-F238E27FC236}">
                    <a16:creationId xmlns:a16="http://schemas.microsoft.com/office/drawing/2014/main" id="{3D15D8C3-C8B4-854B-AEB1-28F1D011745E}"/>
                  </a:ext>
                </a:extLst>
              </p:cNvPr>
              <p:cNvSpPr/>
              <p:nvPr/>
            </p:nvSpPr>
            <p:spPr>
              <a:xfrm rot="19100097">
                <a:off x="8663232" y="3538148"/>
                <a:ext cx="292231" cy="115300"/>
              </a:xfrm>
              <a:prstGeom prst="rect">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0DB238-7B7B-B54B-A76D-48A9493C1E98}"/>
                  </a:ext>
                </a:extLst>
              </p:cNvPr>
              <p:cNvSpPr/>
              <p:nvPr/>
            </p:nvSpPr>
            <p:spPr>
              <a:xfrm>
                <a:off x="9006942" y="3426061"/>
                <a:ext cx="292231" cy="115300"/>
              </a:xfrm>
              <a:prstGeom prst="rect">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0A2DC-DFFB-054E-A387-C553897CA105}"/>
                  </a:ext>
                </a:extLst>
              </p:cNvPr>
              <p:cNvSpPr/>
              <p:nvPr/>
            </p:nvSpPr>
            <p:spPr>
              <a:xfrm rot="2386380">
                <a:off x="9353092" y="3540563"/>
                <a:ext cx="292231" cy="115300"/>
              </a:xfrm>
              <a:prstGeom prst="rect">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02">
                <a:extLst>
                  <a:ext uri="{FF2B5EF4-FFF2-40B4-BE49-F238E27FC236}">
                    <a16:creationId xmlns:a16="http://schemas.microsoft.com/office/drawing/2014/main" id="{F374164B-DDC4-824C-818E-460771D112AD}"/>
                  </a:ext>
                </a:extLst>
              </p:cNvPr>
              <p:cNvSpPr/>
              <p:nvPr/>
            </p:nvSpPr>
            <p:spPr>
              <a:xfrm rot="8707764">
                <a:off x="7595540" y="2411901"/>
                <a:ext cx="1608575" cy="1262036"/>
              </a:xfrm>
              <a:prstGeom prst="triangl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05">
                <a:extLst>
                  <a:ext uri="{FF2B5EF4-FFF2-40B4-BE49-F238E27FC236}">
                    <a16:creationId xmlns:a16="http://schemas.microsoft.com/office/drawing/2014/main" id="{AEF530F6-51EF-AE46-8F6A-13C08E3C894E}"/>
                  </a:ext>
                </a:extLst>
              </p:cNvPr>
              <p:cNvSpPr/>
              <p:nvPr/>
            </p:nvSpPr>
            <p:spPr>
              <a:xfrm rot="10800000">
                <a:off x="8337334" y="2164025"/>
                <a:ext cx="1608575" cy="1262036"/>
              </a:xfrm>
              <a:prstGeom prst="triangl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06">
                <a:extLst>
                  <a:ext uri="{FF2B5EF4-FFF2-40B4-BE49-F238E27FC236}">
                    <a16:creationId xmlns:a16="http://schemas.microsoft.com/office/drawing/2014/main" id="{6EB5D170-6365-F642-80F4-F309E8A1476D}"/>
                  </a:ext>
                </a:extLst>
              </p:cNvPr>
              <p:cNvSpPr/>
              <p:nvPr/>
            </p:nvSpPr>
            <p:spPr>
              <a:xfrm rot="13118818">
                <a:off x="9128940" y="2429477"/>
                <a:ext cx="1608575" cy="1262036"/>
              </a:xfrm>
              <a:prstGeom prst="triangl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34B8977C-0427-D745-BEAF-490DD31B47FF}"/>
              </a:ext>
            </a:extLst>
          </p:cNvPr>
          <p:cNvSpPr txBox="1"/>
          <p:nvPr/>
        </p:nvSpPr>
        <p:spPr>
          <a:xfrm>
            <a:off x="7836113" y="1998881"/>
            <a:ext cx="869950" cy="461665"/>
          </a:xfrm>
          <a:prstGeom prst="rect">
            <a:avLst/>
          </a:prstGeom>
          <a:noFill/>
        </p:spPr>
        <p:txBody>
          <a:bodyPr wrap="square" rtlCol="0">
            <a:spAutoFit/>
          </a:bodyPr>
          <a:lstStyle/>
          <a:p>
            <a:pPr algn="ctr"/>
            <a:r>
              <a:rPr lang="en-US" sz="1200"/>
              <a:t>Detection Area</a:t>
            </a:r>
          </a:p>
        </p:txBody>
      </p:sp>
      <p:sp>
        <p:nvSpPr>
          <p:cNvPr id="16" name="Arc 15">
            <a:extLst>
              <a:ext uri="{FF2B5EF4-FFF2-40B4-BE49-F238E27FC236}">
                <a16:creationId xmlns:a16="http://schemas.microsoft.com/office/drawing/2014/main" id="{39FB7657-9020-B74F-9A58-DF1CB38B8DBF}"/>
              </a:ext>
            </a:extLst>
          </p:cNvPr>
          <p:cNvSpPr/>
          <p:nvPr/>
        </p:nvSpPr>
        <p:spPr>
          <a:xfrm rot="19011923">
            <a:off x="8988968" y="2351854"/>
            <a:ext cx="485775" cy="48577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71B8B85-24F2-FF4D-B098-01980F719DFA}"/>
                  </a:ext>
                </a:extLst>
              </p:cNvPr>
              <p:cNvSpPr/>
              <p:nvPr/>
            </p:nvSpPr>
            <p:spPr>
              <a:xfrm>
                <a:off x="8819405" y="1892790"/>
                <a:ext cx="808235"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40°</m:t>
                      </m:r>
                    </m:oMath>
                  </m:oMathPara>
                </a14:m>
                <a:endParaRPr lang="en-US"/>
              </a:p>
            </p:txBody>
          </p:sp>
        </mc:Choice>
        <mc:Fallback xmlns="">
          <p:sp>
            <p:nvSpPr>
              <p:cNvPr id="17" name="Rectangle 16">
                <a:extLst>
                  <a:ext uri="{FF2B5EF4-FFF2-40B4-BE49-F238E27FC236}">
                    <a16:creationId xmlns:a16="http://schemas.microsoft.com/office/drawing/2014/main" id="{971B8B85-24F2-FF4D-B098-01980F719DFA}"/>
                  </a:ext>
                </a:extLst>
              </p:cNvPr>
              <p:cNvSpPr>
                <a:spLocks noRot="1" noChangeAspect="1" noMove="1" noResize="1" noEditPoints="1" noAdjustHandles="1" noChangeArrowheads="1" noChangeShapeType="1" noTextEdit="1"/>
              </p:cNvSpPr>
              <p:nvPr/>
            </p:nvSpPr>
            <p:spPr>
              <a:xfrm>
                <a:off x="8819405" y="1892790"/>
                <a:ext cx="808235" cy="369332"/>
              </a:xfrm>
              <a:prstGeom prst="rect">
                <a:avLst/>
              </a:prstGeom>
              <a:blipFill>
                <a:blip r:embed="rId2"/>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E61E5203-643C-EF40-BF87-2D8111E0A2C5}"/>
              </a:ext>
            </a:extLst>
          </p:cNvPr>
          <p:cNvCxnSpPr>
            <a:cxnSpLocks/>
          </p:cNvCxnSpPr>
          <p:nvPr/>
        </p:nvCxnSpPr>
        <p:spPr>
          <a:xfrm>
            <a:off x="11023176" y="2327583"/>
            <a:ext cx="475888" cy="37495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69145E-6484-C641-B06D-CD2221A1EA5F}"/>
              </a:ext>
            </a:extLst>
          </p:cNvPr>
          <p:cNvCxnSpPr>
            <a:cxnSpLocks/>
          </p:cNvCxnSpPr>
          <p:nvPr/>
        </p:nvCxnSpPr>
        <p:spPr>
          <a:xfrm>
            <a:off x="10026716" y="3588854"/>
            <a:ext cx="592131" cy="42835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E3EC6BA-A8D1-4949-A002-A0CCB89D06D4}"/>
                  </a:ext>
                </a:extLst>
              </p:cNvPr>
              <p:cNvSpPr/>
              <p:nvPr/>
            </p:nvSpPr>
            <p:spPr>
              <a:xfrm>
                <a:off x="10541585" y="3261779"/>
                <a:ext cx="1772637" cy="36933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rPr>
                        <m:t>9</m:t>
                      </m:r>
                      <m:r>
                        <a:rPr lang="en-US" b="0" i="1" smtClean="0">
                          <a:latin typeface="Cambria Math" panose="02040503050406030204" pitchFamily="18" charset="0"/>
                        </a:rPr>
                        <m:t>.85 </m:t>
                      </m:r>
                      <m:r>
                        <a:rPr lang="en-US" b="0" i="1" smtClean="0">
                          <a:latin typeface="Cambria Math" panose="02040503050406030204" pitchFamily="18" charset="0"/>
                        </a:rPr>
                        <m:t>𝑓𝑡</m:t>
                      </m:r>
                      <m:r>
                        <a:rPr lang="en-US" i="1">
                          <a:latin typeface="Cambria Math" panose="02040503050406030204" pitchFamily="18" charset="0"/>
                        </a:rPr>
                        <m:t> (</m:t>
                      </m:r>
                      <m:r>
                        <a:rPr lang="en-US" b="0" i="1" smtClean="0">
                          <a:latin typeface="Cambria Math" panose="02040503050406030204" pitchFamily="18" charset="0"/>
                        </a:rPr>
                        <m:t>3</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m:t>
                      </m:r>
                    </m:oMath>
                  </m:oMathPara>
                </a14:m>
                <a:endParaRPr lang="en-US"/>
              </a:p>
            </p:txBody>
          </p:sp>
        </mc:Choice>
        <mc:Fallback xmlns="">
          <p:sp>
            <p:nvSpPr>
              <p:cNvPr id="21" name="Rectangle 20">
                <a:extLst>
                  <a:ext uri="{FF2B5EF4-FFF2-40B4-BE49-F238E27FC236}">
                    <a16:creationId xmlns:a16="http://schemas.microsoft.com/office/drawing/2014/main" id="{EE3EC6BA-A8D1-4949-A002-A0CCB89D06D4}"/>
                  </a:ext>
                </a:extLst>
              </p:cNvPr>
              <p:cNvSpPr>
                <a:spLocks noRot="1" noChangeAspect="1" noMove="1" noResize="1" noEditPoints="1" noAdjustHandles="1" noChangeArrowheads="1" noChangeShapeType="1" noTextEdit="1"/>
              </p:cNvSpPr>
              <p:nvPr/>
            </p:nvSpPr>
            <p:spPr>
              <a:xfrm>
                <a:off x="10541585" y="3261779"/>
                <a:ext cx="1772637" cy="369332"/>
              </a:xfrm>
              <a:prstGeom prst="rect">
                <a:avLst/>
              </a:prstGeom>
              <a:blipFill>
                <a:blip r:embed="rId3"/>
                <a:stretch>
                  <a:fillRect b="-14754"/>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6657B9A5-32DF-D84D-B6CE-E3B28D0BDEF5}"/>
              </a:ext>
            </a:extLst>
          </p:cNvPr>
          <p:cNvCxnSpPr>
            <a:cxnSpLocks/>
          </p:cNvCxnSpPr>
          <p:nvPr/>
        </p:nvCxnSpPr>
        <p:spPr>
          <a:xfrm flipV="1">
            <a:off x="10393467" y="2720827"/>
            <a:ext cx="919675" cy="103951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6731D39-756E-E242-9112-DB0D7D986872}"/>
              </a:ext>
            </a:extLst>
          </p:cNvPr>
          <p:cNvSpPr txBox="1"/>
          <p:nvPr/>
        </p:nvSpPr>
        <p:spPr>
          <a:xfrm>
            <a:off x="570944" y="1331007"/>
            <a:ext cx="3494388" cy="400110"/>
          </a:xfrm>
          <a:prstGeom prst="rect">
            <a:avLst/>
          </a:prstGeom>
          <a:noFill/>
        </p:spPr>
        <p:txBody>
          <a:bodyPr wrap="square" rtlCol="0">
            <a:spAutoFit/>
          </a:bodyPr>
          <a:lstStyle/>
          <a:p>
            <a:pPr algn="ctr"/>
            <a:r>
              <a:rPr lang="en-US" sz="2000" b="1"/>
              <a:t>Deadline 02/17/2018</a:t>
            </a:r>
          </a:p>
        </p:txBody>
      </p:sp>
      <p:sp>
        <p:nvSpPr>
          <p:cNvPr id="24" name="Rectangle 23">
            <a:extLst>
              <a:ext uri="{FF2B5EF4-FFF2-40B4-BE49-F238E27FC236}">
                <a16:creationId xmlns:a16="http://schemas.microsoft.com/office/drawing/2014/main" id="{5C81140D-138C-B143-955A-320E49EE56B6}"/>
              </a:ext>
            </a:extLst>
          </p:cNvPr>
          <p:cNvSpPr/>
          <p:nvPr/>
        </p:nvSpPr>
        <p:spPr>
          <a:xfrm>
            <a:off x="963809" y="1949407"/>
            <a:ext cx="6096000" cy="1200329"/>
          </a:xfrm>
          <a:prstGeom prst="rect">
            <a:avLst/>
          </a:prstGeom>
        </p:spPr>
        <p:txBody>
          <a:bodyPr>
            <a:spAutoFit/>
          </a:bodyPr>
          <a:lstStyle/>
          <a:p>
            <a:r>
              <a:rPr lang="en-US" b="1"/>
              <a:t>Integration Specifications:</a:t>
            </a:r>
          </a:p>
          <a:p>
            <a:pPr marL="285750" indent="-285750">
              <a:buFont typeface="Arial" panose="020B0604020202020204" pitchFamily="34" charset="0"/>
              <a:buChar char="•"/>
            </a:pPr>
            <a:r>
              <a:rPr lang="en-US"/>
              <a:t>3 Parallax Inc PING))) Ultrasonic Distance Sensors</a:t>
            </a:r>
          </a:p>
          <a:p>
            <a:pPr marL="285750" indent="-285750">
              <a:buFont typeface="Arial" panose="020B0604020202020204" pitchFamily="34" charset="0"/>
              <a:buChar char="•"/>
            </a:pPr>
            <a:r>
              <a:rPr lang="en-US"/>
              <a:t>1 Digital I/O PWM pin required per sensor</a:t>
            </a:r>
          </a:p>
          <a:p>
            <a:pPr marL="285750" indent="-285750">
              <a:buFont typeface="Arial" panose="020B0604020202020204" pitchFamily="34" charset="0"/>
              <a:buChar char="•"/>
            </a:pPr>
            <a:r>
              <a:rPr lang="en-US"/>
              <a:t>Data Processing in Arduino Sketch on Arduino Due</a:t>
            </a:r>
          </a:p>
        </p:txBody>
      </p:sp>
      <p:graphicFrame>
        <p:nvGraphicFramePr>
          <p:cNvPr id="26" name="Content Placeholder 5">
            <a:extLst>
              <a:ext uri="{FF2B5EF4-FFF2-40B4-BE49-F238E27FC236}">
                <a16:creationId xmlns:a16="http://schemas.microsoft.com/office/drawing/2014/main" id="{FC84388D-E258-2445-ACE8-C3B4E26EBA26}"/>
              </a:ext>
            </a:extLst>
          </p:cNvPr>
          <p:cNvGraphicFramePr>
            <a:graphicFrameLocks noGrp="1"/>
          </p:cNvGraphicFramePr>
          <p:nvPr>
            <p:ph idx="1"/>
            <p:extLst>
              <p:ext uri="{D42A27DB-BD31-4B8C-83A1-F6EECF244321}">
                <p14:modId xmlns:p14="http://schemas.microsoft.com/office/powerpoint/2010/main" val="1139514224"/>
              </p:ext>
            </p:extLst>
          </p:nvPr>
        </p:nvGraphicFramePr>
        <p:xfrm>
          <a:off x="651943" y="4164052"/>
          <a:ext cx="10888113" cy="1889760"/>
        </p:xfrm>
        <a:graphic>
          <a:graphicData uri="http://schemas.openxmlformats.org/drawingml/2006/table">
            <a:tbl>
              <a:tblPr firstRow="1" bandRow="1">
                <a:tableStyleId>{073A0DAA-6AF3-43AB-8588-CEC1D06C72B9}</a:tableStyleId>
              </a:tblPr>
              <a:tblGrid>
                <a:gridCol w="2956639">
                  <a:extLst>
                    <a:ext uri="{9D8B030D-6E8A-4147-A177-3AD203B41FA5}">
                      <a16:colId xmlns:a16="http://schemas.microsoft.com/office/drawing/2014/main" val="3621921507"/>
                    </a:ext>
                  </a:extLst>
                </a:gridCol>
                <a:gridCol w="2612518">
                  <a:extLst>
                    <a:ext uri="{9D8B030D-6E8A-4147-A177-3AD203B41FA5}">
                      <a16:colId xmlns:a16="http://schemas.microsoft.com/office/drawing/2014/main" val="1877058294"/>
                    </a:ext>
                  </a:extLst>
                </a:gridCol>
                <a:gridCol w="3346076">
                  <a:extLst>
                    <a:ext uri="{9D8B030D-6E8A-4147-A177-3AD203B41FA5}">
                      <a16:colId xmlns:a16="http://schemas.microsoft.com/office/drawing/2014/main" val="1837286224"/>
                    </a:ext>
                  </a:extLst>
                </a:gridCol>
                <a:gridCol w="1972880">
                  <a:extLst>
                    <a:ext uri="{9D8B030D-6E8A-4147-A177-3AD203B41FA5}">
                      <a16:colId xmlns:a16="http://schemas.microsoft.com/office/drawing/2014/main" val="3615428620"/>
                    </a:ext>
                  </a:extLst>
                </a:gridCol>
              </a:tblGrid>
              <a:tr h="370840">
                <a:tc>
                  <a:txBody>
                    <a:bodyPr/>
                    <a:lstStyle/>
                    <a:p>
                      <a:endParaRPr lang="en-US" sz="1600"/>
                    </a:p>
                  </a:txBody>
                  <a:tcPr/>
                </a:tc>
                <a:tc>
                  <a:txBody>
                    <a:bodyPr/>
                    <a:lstStyle/>
                    <a:p>
                      <a:pPr lvl="0" algn="l">
                        <a:buNone/>
                      </a:pPr>
                      <a:r>
                        <a:rPr lang="en-US" sz="1600"/>
                        <a:t>Required Specifications</a:t>
                      </a:r>
                    </a:p>
                  </a:txBody>
                  <a:tcPr/>
                </a:tc>
                <a:tc>
                  <a:txBody>
                    <a:bodyPr/>
                    <a:lstStyle/>
                    <a:p>
                      <a:pPr lvl="0" algn="l">
                        <a:buNone/>
                      </a:pPr>
                      <a:r>
                        <a:rPr lang="en-US" sz="1600"/>
                        <a:t>Achieved Specifications</a:t>
                      </a:r>
                    </a:p>
                  </a:txBody>
                  <a:tcPr/>
                </a:tc>
                <a:tc>
                  <a:txBody>
                    <a:bodyPr/>
                    <a:lstStyle/>
                    <a:p>
                      <a:pPr lvl="0" algn="l">
                        <a:buNone/>
                      </a:pPr>
                      <a:r>
                        <a:rPr lang="en-US" sz="1600"/>
                        <a:t>Requirements Satisfied</a:t>
                      </a:r>
                    </a:p>
                  </a:txBody>
                  <a:tcPr/>
                </a:tc>
                <a:extLst>
                  <a:ext uri="{0D108BD9-81ED-4DB2-BD59-A6C34878D82A}">
                    <a16:rowId xmlns:a16="http://schemas.microsoft.com/office/drawing/2014/main" val="3699020193"/>
                  </a:ext>
                </a:extLst>
              </a:tr>
              <a:tr h="418962">
                <a:tc>
                  <a:txBody>
                    <a:bodyPr/>
                    <a:lstStyle/>
                    <a:p>
                      <a:r>
                        <a:rPr lang="en-US" sz="1600"/>
                        <a:t>In-Plane Object Detection </a:t>
                      </a:r>
                    </a:p>
                    <a:p>
                      <a:pPr marL="285750" lvl="0" indent="-285750">
                        <a:buFont typeface="Arial"/>
                        <a:buChar char="•"/>
                      </a:pPr>
                      <a:r>
                        <a:rPr lang="en-US" sz="1600"/>
                        <a:t>Parallax PING))) Ultrasonic Distance Sensor</a:t>
                      </a:r>
                    </a:p>
                    <a:p>
                      <a:pPr marL="285750" lvl="0" indent="-285750">
                        <a:buFont typeface="Arial"/>
                        <a:buChar char="•"/>
                      </a:pPr>
                      <a:endParaRPr lang="en-US" sz="1600"/>
                    </a:p>
                  </a:txBody>
                  <a:tcPr/>
                </a:tc>
                <a:tc>
                  <a:txBody>
                    <a:bodyPr/>
                    <a:lstStyle/>
                    <a:p>
                      <a:pPr marL="285750" indent="-285750">
                        <a:buFont typeface="Arial"/>
                        <a:buChar char="•"/>
                      </a:pPr>
                      <a:r>
                        <a:rPr lang="en-US" sz="1600"/>
                        <a:t>Range – 3.125 ft (0.9525 m)</a:t>
                      </a:r>
                    </a:p>
                    <a:p>
                      <a:pPr marL="285750" indent="-285750">
                        <a:buFont typeface="Arial"/>
                        <a:buChar char="•"/>
                      </a:pPr>
                      <a:r>
                        <a:rPr lang="en-US" sz="1600"/>
                        <a:t>Field of View – 103.5°</a:t>
                      </a:r>
                    </a:p>
                    <a:p>
                      <a:pPr marL="285750" indent="-285750">
                        <a:buFont typeface="Arial"/>
                        <a:buChar char="•"/>
                      </a:pPr>
                      <a:r>
                        <a:rPr lang="en-US" sz="1600"/>
                        <a:t>Smallest Detectable Object – 1 in</a:t>
                      </a:r>
                    </a:p>
                  </a:txBody>
                  <a:tcPr/>
                </a:tc>
                <a:tc>
                  <a:txBody>
                    <a:bodyPr/>
                    <a:lstStyle/>
                    <a:p>
                      <a:pPr marL="285750" indent="-285750">
                        <a:buFont typeface="Arial"/>
                        <a:buChar char="•"/>
                      </a:pPr>
                      <a:r>
                        <a:rPr lang="en-US" sz="1600"/>
                        <a:t>Range – 9.85 ft (3 m)</a:t>
                      </a:r>
                    </a:p>
                    <a:p>
                      <a:pPr marL="285750" indent="-285750">
                        <a:buFont typeface="Arial"/>
                        <a:buChar char="•"/>
                      </a:pPr>
                      <a:r>
                        <a:rPr lang="en-US" sz="1600"/>
                        <a:t>Field of View – 40*3 = 120°</a:t>
                      </a:r>
                    </a:p>
                    <a:p>
                      <a:pPr marL="285750" indent="-285750">
                        <a:buFont typeface="Arial"/>
                        <a:buChar char="•"/>
                      </a:pPr>
                      <a:r>
                        <a:rPr lang="en-US" sz="1600"/>
                        <a:t>Smallest Detectable Object – 0.25 – 0.75 in      (determined from tests from manufacturer)</a:t>
                      </a:r>
                    </a:p>
                  </a:txBody>
                  <a:tcPr>
                    <a:solidFill>
                      <a:srgbClr val="92D050"/>
                    </a:solidFill>
                  </a:tcPr>
                </a:tc>
                <a:tc>
                  <a:txBody>
                    <a:bodyPr/>
                    <a:lstStyle/>
                    <a:p>
                      <a:pPr marL="285750" indent="-285750">
                        <a:buFont typeface="Arial" panose="020B0604020202020204" pitchFamily="34" charset="0"/>
                        <a:buChar char="•"/>
                      </a:pPr>
                      <a:r>
                        <a:rPr lang="en-US" sz="1600"/>
                        <a:t>SENS.3.1</a:t>
                      </a:r>
                    </a:p>
                    <a:p>
                      <a:pPr marL="285750" indent="-285750">
                        <a:buFont typeface="Arial" panose="020B0604020202020204" pitchFamily="34" charset="0"/>
                        <a:buChar char="•"/>
                      </a:pPr>
                      <a:r>
                        <a:rPr lang="en-US" sz="1600"/>
                        <a:t>SENS.3.1.1</a:t>
                      </a:r>
                    </a:p>
                    <a:p>
                      <a:pPr marL="285750" indent="-285750">
                        <a:buFont typeface="Arial" panose="020B0604020202020204" pitchFamily="34" charset="0"/>
                        <a:buChar char="•"/>
                      </a:pPr>
                      <a:r>
                        <a:rPr lang="en-US" sz="1600"/>
                        <a:t>SENS.3.1.2</a:t>
                      </a:r>
                    </a:p>
                  </a:txBody>
                  <a:tcPr>
                    <a:solidFill>
                      <a:srgbClr val="92D050"/>
                    </a:solidFill>
                  </a:tcPr>
                </a:tc>
                <a:extLst>
                  <a:ext uri="{0D108BD9-81ED-4DB2-BD59-A6C34878D82A}">
                    <a16:rowId xmlns:a16="http://schemas.microsoft.com/office/drawing/2014/main" val="1604767337"/>
                  </a:ext>
                </a:extLst>
              </a:tr>
            </a:tbl>
          </a:graphicData>
        </a:graphic>
      </p:graphicFrame>
    </p:spTree>
    <p:extLst>
      <p:ext uri="{BB962C8B-B14F-4D97-AF65-F5344CB8AC3E}">
        <p14:creationId xmlns:p14="http://schemas.microsoft.com/office/powerpoint/2010/main" val="2605271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E03D-F6A5-6348-AE31-EA12D74589E0}"/>
              </a:ext>
            </a:extLst>
          </p:cNvPr>
          <p:cNvSpPr>
            <a:spLocks noGrp="1"/>
          </p:cNvSpPr>
          <p:nvPr>
            <p:ph type="title"/>
          </p:nvPr>
        </p:nvSpPr>
        <p:spPr/>
        <p:txBody>
          <a:bodyPr>
            <a:normAutofit fontScale="90000"/>
          </a:bodyPr>
          <a:lstStyle/>
          <a:p>
            <a:r>
              <a:rPr lang="en-US"/>
              <a:t>Off Ramp Option – Ultrasonic Sensors</a:t>
            </a:r>
          </a:p>
        </p:txBody>
      </p:sp>
      <p:sp>
        <p:nvSpPr>
          <p:cNvPr id="4" name="Slide Number Placeholder 3">
            <a:extLst>
              <a:ext uri="{FF2B5EF4-FFF2-40B4-BE49-F238E27FC236}">
                <a16:creationId xmlns:a16="http://schemas.microsoft.com/office/drawing/2014/main" id="{4B0A951E-CE67-BA43-ADFD-4BBDBEF4B189}"/>
              </a:ext>
            </a:extLst>
          </p:cNvPr>
          <p:cNvSpPr>
            <a:spLocks noGrp="1"/>
          </p:cNvSpPr>
          <p:nvPr>
            <p:ph type="sldNum" sz="quarter" idx="12"/>
          </p:nvPr>
        </p:nvSpPr>
        <p:spPr/>
        <p:txBody>
          <a:bodyPr/>
          <a:lstStyle/>
          <a:p>
            <a:fld id="{13C20B66-9CB3-4B57-BCF5-80EC90ADA063}" type="slidenum">
              <a:rPr lang="en-US" smtClean="0"/>
              <a:t>63</a:t>
            </a:fld>
            <a:endParaRPr lang="en-US"/>
          </a:p>
        </p:txBody>
      </p:sp>
      <p:sp>
        <p:nvSpPr>
          <p:cNvPr id="5" name="Date Placeholder 4">
            <a:extLst>
              <a:ext uri="{FF2B5EF4-FFF2-40B4-BE49-F238E27FC236}">
                <a16:creationId xmlns:a16="http://schemas.microsoft.com/office/drawing/2014/main" id="{C7CF067C-6F79-5242-AB2F-5498ED7A5BF3}"/>
              </a:ext>
            </a:extLst>
          </p:cNvPr>
          <p:cNvSpPr>
            <a:spLocks noGrp="1"/>
          </p:cNvSpPr>
          <p:nvPr>
            <p:ph type="dt" sz="half" idx="2"/>
          </p:nvPr>
        </p:nvSpPr>
        <p:spPr/>
        <p:txBody>
          <a:bodyPr/>
          <a:lstStyle/>
          <a:p>
            <a:r>
              <a:rPr lang="en-US"/>
              <a:t>February 2019</a:t>
            </a:r>
          </a:p>
        </p:txBody>
      </p:sp>
      <p:grpSp>
        <p:nvGrpSpPr>
          <p:cNvPr id="6" name="Group 5">
            <a:extLst>
              <a:ext uri="{FF2B5EF4-FFF2-40B4-BE49-F238E27FC236}">
                <a16:creationId xmlns:a16="http://schemas.microsoft.com/office/drawing/2014/main" id="{76130A0D-92E5-C84E-943F-801D52123B5E}"/>
              </a:ext>
            </a:extLst>
          </p:cNvPr>
          <p:cNvGrpSpPr/>
          <p:nvPr/>
        </p:nvGrpSpPr>
        <p:grpSpPr>
          <a:xfrm>
            <a:off x="7677442" y="1431113"/>
            <a:ext cx="3141975" cy="2144381"/>
            <a:chOff x="7700380" y="2006013"/>
            <a:chExt cx="3141975" cy="2144381"/>
          </a:xfrm>
        </p:grpSpPr>
        <p:sp>
          <p:nvSpPr>
            <p:cNvPr id="7" name="Rectangle 6">
              <a:extLst>
                <a:ext uri="{FF2B5EF4-FFF2-40B4-BE49-F238E27FC236}">
                  <a16:creationId xmlns:a16="http://schemas.microsoft.com/office/drawing/2014/main" id="{20969BFB-BD27-6149-8002-1413BCB73CE6}"/>
                </a:ext>
              </a:extLst>
            </p:cNvPr>
            <p:cNvSpPr/>
            <p:nvPr/>
          </p:nvSpPr>
          <p:spPr>
            <a:xfrm>
              <a:off x="8479389" y="3142794"/>
              <a:ext cx="1571360" cy="10076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sz="1400">
                  <a:solidFill>
                    <a:schemeClr val="tx1"/>
                  </a:solidFill>
                </a:rPr>
                <a:t>Front of CSR</a:t>
              </a:r>
            </a:p>
          </p:txBody>
        </p:sp>
        <p:grpSp>
          <p:nvGrpSpPr>
            <p:cNvPr id="8" name="Group 7">
              <a:extLst>
                <a:ext uri="{FF2B5EF4-FFF2-40B4-BE49-F238E27FC236}">
                  <a16:creationId xmlns:a16="http://schemas.microsoft.com/office/drawing/2014/main" id="{1A9A0D62-B7FA-CC41-BFDF-C17B360A7E7A}"/>
                </a:ext>
              </a:extLst>
            </p:cNvPr>
            <p:cNvGrpSpPr/>
            <p:nvPr/>
          </p:nvGrpSpPr>
          <p:grpSpPr>
            <a:xfrm>
              <a:off x="7700380" y="2006013"/>
              <a:ext cx="3141975" cy="1527488"/>
              <a:chOff x="7595540" y="2164025"/>
              <a:chExt cx="3141975" cy="1527488"/>
            </a:xfrm>
          </p:grpSpPr>
          <p:sp>
            <p:nvSpPr>
              <p:cNvPr id="9" name="Rectangle 8">
                <a:extLst>
                  <a:ext uri="{FF2B5EF4-FFF2-40B4-BE49-F238E27FC236}">
                    <a16:creationId xmlns:a16="http://schemas.microsoft.com/office/drawing/2014/main" id="{2F35BF87-76F3-C64C-B158-67203861396C}"/>
                  </a:ext>
                </a:extLst>
              </p:cNvPr>
              <p:cNvSpPr/>
              <p:nvPr/>
            </p:nvSpPr>
            <p:spPr>
              <a:xfrm rot="19100097">
                <a:off x="8663232" y="3538148"/>
                <a:ext cx="292231" cy="115300"/>
              </a:xfrm>
              <a:prstGeom prst="rect">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2DA663-3BF1-974C-AD19-AF18CE25C8D3}"/>
                  </a:ext>
                </a:extLst>
              </p:cNvPr>
              <p:cNvSpPr/>
              <p:nvPr/>
            </p:nvSpPr>
            <p:spPr>
              <a:xfrm>
                <a:off x="9006942" y="3426061"/>
                <a:ext cx="292231" cy="115300"/>
              </a:xfrm>
              <a:prstGeom prst="rect">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19B4A6-4715-5541-81F8-07C581FF93A4}"/>
                  </a:ext>
                </a:extLst>
              </p:cNvPr>
              <p:cNvSpPr/>
              <p:nvPr/>
            </p:nvSpPr>
            <p:spPr>
              <a:xfrm rot="2386380">
                <a:off x="9353092" y="3540563"/>
                <a:ext cx="292231" cy="115300"/>
              </a:xfrm>
              <a:prstGeom prst="rect">
                <a:avLst/>
              </a:prstGeom>
              <a:solidFill>
                <a:srgbClr val="5959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02">
                <a:extLst>
                  <a:ext uri="{FF2B5EF4-FFF2-40B4-BE49-F238E27FC236}">
                    <a16:creationId xmlns:a16="http://schemas.microsoft.com/office/drawing/2014/main" id="{6E104C18-0E9D-DA42-A724-23B0F8A1249D}"/>
                  </a:ext>
                </a:extLst>
              </p:cNvPr>
              <p:cNvSpPr/>
              <p:nvPr/>
            </p:nvSpPr>
            <p:spPr>
              <a:xfrm rot="8707764">
                <a:off x="7595540" y="2411901"/>
                <a:ext cx="1608575" cy="1262036"/>
              </a:xfrm>
              <a:prstGeom prst="triangl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05">
                <a:extLst>
                  <a:ext uri="{FF2B5EF4-FFF2-40B4-BE49-F238E27FC236}">
                    <a16:creationId xmlns:a16="http://schemas.microsoft.com/office/drawing/2014/main" id="{85D258F7-EBB0-6847-92D9-3E1B46ADD8E1}"/>
                  </a:ext>
                </a:extLst>
              </p:cNvPr>
              <p:cNvSpPr/>
              <p:nvPr/>
            </p:nvSpPr>
            <p:spPr>
              <a:xfrm rot="10800000">
                <a:off x="8337334" y="2164025"/>
                <a:ext cx="1608575" cy="1262036"/>
              </a:xfrm>
              <a:prstGeom prst="triangl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06">
                <a:extLst>
                  <a:ext uri="{FF2B5EF4-FFF2-40B4-BE49-F238E27FC236}">
                    <a16:creationId xmlns:a16="http://schemas.microsoft.com/office/drawing/2014/main" id="{C9665BFA-3326-F244-891F-03369B49841C}"/>
                  </a:ext>
                </a:extLst>
              </p:cNvPr>
              <p:cNvSpPr/>
              <p:nvPr/>
            </p:nvSpPr>
            <p:spPr>
              <a:xfrm rot="13118818">
                <a:off x="9128940" y="2429477"/>
                <a:ext cx="1608575" cy="1262036"/>
              </a:xfrm>
              <a:prstGeom prst="triangle">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extBox 14">
            <a:extLst>
              <a:ext uri="{FF2B5EF4-FFF2-40B4-BE49-F238E27FC236}">
                <a16:creationId xmlns:a16="http://schemas.microsoft.com/office/drawing/2014/main" id="{3DCDB21C-D8BC-4F4B-B0A2-D708896B88B1}"/>
              </a:ext>
            </a:extLst>
          </p:cNvPr>
          <p:cNvSpPr txBox="1"/>
          <p:nvPr/>
        </p:nvSpPr>
        <p:spPr>
          <a:xfrm>
            <a:off x="7836113" y="1998881"/>
            <a:ext cx="869950" cy="461665"/>
          </a:xfrm>
          <a:prstGeom prst="rect">
            <a:avLst/>
          </a:prstGeom>
          <a:noFill/>
        </p:spPr>
        <p:txBody>
          <a:bodyPr wrap="square" rtlCol="0">
            <a:spAutoFit/>
          </a:bodyPr>
          <a:lstStyle/>
          <a:p>
            <a:pPr algn="ctr"/>
            <a:r>
              <a:rPr lang="en-US" sz="1200"/>
              <a:t>Detection Area</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853D6A5-BC9F-D441-A08A-1F496A7659F5}"/>
                  </a:ext>
                </a:extLst>
              </p:cNvPr>
              <p:cNvSpPr/>
              <p:nvPr/>
            </p:nvSpPr>
            <p:spPr>
              <a:xfrm>
                <a:off x="8819405" y="1892790"/>
                <a:ext cx="808235"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40°</m:t>
                      </m:r>
                    </m:oMath>
                  </m:oMathPara>
                </a14:m>
                <a:endParaRPr lang="en-US"/>
              </a:p>
            </p:txBody>
          </p:sp>
        </mc:Choice>
        <mc:Fallback xmlns="">
          <p:sp>
            <p:nvSpPr>
              <p:cNvPr id="16" name="Rectangle 15">
                <a:extLst>
                  <a:ext uri="{FF2B5EF4-FFF2-40B4-BE49-F238E27FC236}">
                    <a16:creationId xmlns:a16="http://schemas.microsoft.com/office/drawing/2014/main" id="{5853D6A5-BC9F-D441-A08A-1F496A7659F5}"/>
                  </a:ext>
                </a:extLst>
              </p:cNvPr>
              <p:cNvSpPr>
                <a:spLocks noRot="1" noChangeAspect="1" noMove="1" noResize="1" noEditPoints="1" noAdjustHandles="1" noChangeArrowheads="1" noChangeShapeType="1" noTextEdit="1"/>
              </p:cNvSpPr>
              <p:nvPr/>
            </p:nvSpPr>
            <p:spPr>
              <a:xfrm>
                <a:off x="8819405" y="1892790"/>
                <a:ext cx="808235" cy="369332"/>
              </a:xfrm>
              <a:prstGeom prst="rect">
                <a:avLst/>
              </a:prstGeom>
              <a:blipFill>
                <a:blip r:embed="rId2"/>
                <a:stretch>
                  <a:fillRect/>
                </a:stretch>
              </a:blipFill>
            </p:spPr>
            <p:txBody>
              <a:bodyPr/>
              <a:lstStyle/>
              <a:p>
                <a:r>
                  <a:rPr lang="en-US">
                    <a:noFill/>
                  </a:rPr>
                  <a:t> </a:t>
                </a:r>
              </a:p>
            </p:txBody>
          </p:sp>
        </mc:Fallback>
      </mc:AlternateContent>
      <p:sp>
        <p:nvSpPr>
          <p:cNvPr id="17" name="Arc 16">
            <a:extLst>
              <a:ext uri="{FF2B5EF4-FFF2-40B4-BE49-F238E27FC236}">
                <a16:creationId xmlns:a16="http://schemas.microsoft.com/office/drawing/2014/main" id="{A7EE3710-3E38-7C40-9C4F-D6969D3531E5}"/>
              </a:ext>
            </a:extLst>
          </p:cNvPr>
          <p:cNvSpPr/>
          <p:nvPr/>
        </p:nvSpPr>
        <p:spPr>
          <a:xfrm rot="19011923">
            <a:off x="8988968" y="2351854"/>
            <a:ext cx="485775" cy="485775"/>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6F6A4DF-43FB-0E4A-A166-18A41FB0B2CA}"/>
              </a:ext>
            </a:extLst>
          </p:cNvPr>
          <p:cNvCxnSpPr>
            <a:cxnSpLocks/>
          </p:cNvCxnSpPr>
          <p:nvPr/>
        </p:nvCxnSpPr>
        <p:spPr>
          <a:xfrm>
            <a:off x="11023176" y="2327583"/>
            <a:ext cx="475888" cy="37495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11B78F-D50D-2F43-8CA6-28450D26A492}"/>
              </a:ext>
            </a:extLst>
          </p:cNvPr>
          <p:cNvCxnSpPr>
            <a:cxnSpLocks/>
          </p:cNvCxnSpPr>
          <p:nvPr/>
        </p:nvCxnSpPr>
        <p:spPr>
          <a:xfrm>
            <a:off x="10026716" y="3588854"/>
            <a:ext cx="592131" cy="42835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FBCA0D0-72A3-464E-8985-519446D38E86}"/>
              </a:ext>
            </a:extLst>
          </p:cNvPr>
          <p:cNvCxnSpPr>
            <a:cxnSpLocks/>
          </p:cNvCxnSpPr>
          <p:nvPr/>
        </p:nvCxnSpPr>
        <p:spPr>
          <a:xfrm flipV="1">
            <a:off x="10393467" y="2720827"/>
            <a:ext cx="919675" cy="103951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67A216E-5C41-7045-9A3F-3A14FC35C363}"/>
                  </a:ext>
                </a:extLst>
              </p:cNvPr>
              <p:cNvSpPr/>
              <p:nvPr/>
            </p:nvSpPr>
            <p:spPr>
              <a:xfrm>
                <a:off x="10541585" y="3261779"/>
                <a:ext cx="1772637" cy="369332"/>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i="1" smtClean="0">
                          <a:latin typeface="Cambria Math" panose="02040503050406030204" pitchFamily="18" charset="0"/>
                        </a:rPr>
                        <m:t>9</m:t>
                      </m:r>
                      <m:r>
                        <a:rPr lang="en-US" b="0" i="1" smtClean="0">
                          <a:latin typeface="Cambria Math" panose="02040503050406030204" pitchFamily="18" charset="0"/>
                        </a:rPr>
                        <m:t>.85 </m:t>
                      </m:r>
                      <m:r>
                        <a:rPr lang="en-US" b="0" i="1" smtClean="0">
                          <a:latin typeface="Cambria Math" panose="02040503050406030204" pitchFamily="18" charset="0"/>
                        </a:rPr>
                        <m:t>𝑓𝑡</m:t>
                      </m:r>
                      <m:r>
                        <a:rPr lang="en-US" i="1">
                          <a:latin typeface="Cambria Math" panose="02040503050406030204" pitchFamily="18" charset="0"/>
                        </a:rPr>
                        <m:t> (</m:t>
                      </m:r>
                      <m:r>
                        <a:rPr lang="en-US" b="0" i="1" smtClean="0">
                          <a:latin typeface="Cambria Math" panose="02040503050406030204" pitchFamily="18" charset="0"/>
                        </a:rPr>
                        <m:t>3</m:t>
                      </m:r>
                      <m:r>
                        <a:rPr lang="en-US" i="1">
                          <a:latin typeface="Cambria Math" panose="02040503050406030204" pitchFamily="18" charset="0"/>
                        </a:rPr>
                        <m:t> </m:t>
                      </m:r>
                      <m:r>
                        <a:rPr lang="en-US" i="1">
                          <a:latin typeface="Cambria Math" panose="02040503050406030204" pitchFamily="18" charset="0"/>
                        </a:rPr>
                        <m:t>𝑚</m:t>
                      </m:r>
                      <m:r>
                        <a:rPr lang="en-US" i="1">
                          <a:latin typeface="Cambria Math" panose="02040503050406030204" pitchFamily="18" charset="0"/>
                        </a:rPr>
                        <m:t>)</m:t>
                      </m:r>
                    </m:oMath>
                  </m:oMathPara>
                </a14:m>
                <a:endParaRPr lang="en-US"/>
              </a:p>
            </p:txBody>
          </p:sp>
        </mc:Choice>
        <mc:Fallback xmlns="">
          <p:sp>
            <p:nvSpPr>
              <p:cNvPr id="22" name="Rectangle 21">
                <a:extLst>
                  <a:ext uri="{FF2B5EF4-FFF2-40B4-BE49-F238E27FC236}">
                    <a16:creationId xmlns:a16="http://schemas.microsoft.com/office/drawing/2014/main" id="{E67A216E-5C41-7045-9A3F-3A14FC35C363}"/>
                  </a:ext>
                </a:extLst>
              </p:cNvPr>
              <p:cNvSpPr>
                <a:spLocks noRot="1" noChangeAspect="1" noMove="1" noResize="1" noEditPoints="1" noAdjustHandles="1" noChangeArrowheads="1" noChangeShapeType="1" noTextEdit="1"/>
              </p:cNvSpPr>
              <p:nvPr/>
            </p:nvSpPr>
            <p:spPr>
              <a:xfrm>
                <a:off x="10541585" y="3261779"/>
                <a:ext cx="1772637" cy="369332"/>
              </a:xfrm>
              <a:prstGeom prst="rect">
                <a:avLst/>
              </a:prstGeom>
              <a:blipFill>
                <a:blip r:embed="rId3"/>
                <a:stretch>
                  <a:fillRect b="-14754"/>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427FD105-7CAB-8940-9947-7864E6705596}"/>
              </a:ext>
            </a:extLst>
          </p:cNvPr>
          <p:cNvSpPr/>
          <p:nvPr/>
        </p:nvSpPr>
        <p:spPr>
          <a:xfrm>
            <a:off x="839648" y="1431113"/>
            <a:ext cx="6096000" cy="1754326"/>
          </a:xfrm>
          <a:prstGeom prst="rect">
            <a:avLst/>
          </a:prstGeom>
        </p:spPr>
        <p:txBody>
          <a:bodyPr>
            <a:spAutoFit/>
          </a:bodyPr>
          <a:lstStyle/>
          <a:p>
            <a:r>
              <a:rPr lang="en-US" b="1"/>
              <a:t>PWM Integration:</a:t>
            </a:r>
          </a:p>
          <a:p>
            <a:pPr marL="285750" indent="-285750">
              <a:buFont typeface="Arial" panose="020B0604020202020204" pitchFamily="34" charset="0"/>
              <a:buChar char="•"/>
            </a:pPr>
            <a:r>
              <a:rPr lang="en-US"/>
              <a:t>Utilizes 1 I/O pin per device for PWM control</a:t>
            </a:r>
          </a:p>
          <a:p>
            <a:pPr marL="285750" indent="-285750">
              <a:buFont typeface="Arial" panose="020B0604020202020204" pitchFamily="34" charset="0"/>
              <a:buChar char="•"/>
            </a:pPr>
            <a:r>
              <a:rPr lang="en-US"/>
              <a:t>Does not require specific digital PWM pins on the Arduino</a:t>
            </a:r>
          </a:p>
          <a:p>
            <a:pPr marL="742950" lvl="1" indent="-285750">
              <a:buFont typeface="Arial" panose="020B0604020202020204" pitchFamily="34" charset="0"/>
              <a:buChar char="•"/>
            </a:pPr>
            <a:r>
              <a:rPr lang="en-US"/>
              <a:t>Digital PWM is controlled with one trigger and sensor has its own procedure</a:t>
            </a:r>
          </a:p>
        </p:txBody>
      </p:sp>
      <p:pic>
        <p:nvPicPr>
          <p:cNvPr id="24" name="Picture 23">
            <a:extLst>
              <a:ext uri="{FF2B5EF4-FFF2-40B4-BE49-F238E27FC236}">
                <a16:creationId xmlns:a16="http://schemas.microsoft.com/office/drawing/2014/main" id="{C03412DD-2DAA-5145-BE7A-6324B918D59F}"/>
              </a:ext>
            </a:extLst>
          </p:cNvPr>
          <p:cNvPicPr>
            <a:picLocks noChangeAspect="1"/>
          </p:cNvPicPr>
          <p:nvPr/>
        </p:nvPicPr>
        <p:blipFill>
          <a:blip r:embed="rId4"/>
          <a:stretch>
            <a:fillRect/>
          </a:stretch>
        </p:blipFill>
        <p:spPr>
          <a:xfrm>
            <a:off x="3031560" y="3240582"/>
            <a:ext cx="5200126" cy="3251042"/>
          </a:xfrm>
          <a:prstGeom prst="rect">
            <a:avLst/>
          </a:prstGeom>
        </p:spPr>
      </p:pic>
    </p:spTree>
    <p:extLst>
      <p:ext uri="{BB962C8B-B14F-4D97-AF65-F5344CB8AC3E}">
        <p14:creationId xmlns:p14="http://schemas.microsoft.com/office/powerpoint/2010/main" val="2845431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7E8-3093-4C57-B99D-B6E76B774889}"/>
              </a:ext>
            </a:extLst>
          </p:cNvPr>
          <p:cNvSpPr>
            <a:spLocks noGrp="1"/>
          </p:cNvSpPr>
          <p:nvPr>
            <p:ph type="title"/>
          </p:nvPr>
        </p:nvSpPr>
        <p:spPr/>
        <p:txBody>
          <a:bodyPr/>
          <a:lstStyle/>
          <a:p>
            <a:r>
              <a:rPr lang="en-US">
                <a:cs typeface="Arial"/>
              </a:rPr>
              <a:t>Single Beam LiDAR Component Test</a:t>
            </a:r>
            <a:endParaRPr lang="en-US"/>
          </a:p>
        </p:txBody>
      </p:sp>
      <p:pic>
        <p:nvPicPr>
          <p:cNvPr id="6" name="Picture 6" descr="A close up of a map&#10;&#10;Description generated with very high confidence">
            <a:extLst>
              <a:ext uri="{FF2B5EF4-FFF2-40B4-BE49-F238E27FC236}">
                <a16:creationId xmlns:a16="http://schemas.microsoft.com/office/drawing/2014/main" id="{73D13FAB-A2DE-4E3E-9117-D670C82DA523}"/>
              </a:ext>
            </a:extLst>
          </p:cNvPr>
          <p:cNvPicPr>
            <a:picLocks noGrp="1" noChangeAspect="1"/>
          </p:cNvPicPr>
          <p:nvPr>
            <p:ph idx="1"/>
          </p:nvPr>
        </p:nvPicPr>
        <p:blipFill>
          <a:blip r:embed="rId2"/>
          <a:stretch>
            <a:fillRect/>
          </a:stretch>
        </p:blipFill>
        <p:spPr>
          <a:xfrm>
            <a:off x="6059563" y="1580164"/>
            <a:ext cx="5545987" cy="4171702"/>
          </a:xfrm>
          <a:prstGeom prst="rect">
            <a:avLst/>
          </a:prstGeom>
        </p:spPr>
      </p:pic>
      <p:sp>
        <p:nvSpPr>
          <p:cNvPr id="4" name="Slide Number Placeholder 3">
            <a:extLst>
              <a:ext uri="{FF2B5EF4-FFF2-40B4-BE49-F238E27FC236}">
                <a16:creationId xmlns:a16="http://schemas.microsoft.com/office/drawing/2014/main" id="{2557369E-ACDE-4E7A-AEA0-4F3A5F40C867}"/>
              </a:ext>
            </a:extLst>
          </p:cNvPr>
          <p:cNvSpPr>
            <a:spLocks noGrp="1"/>
          </p:cNvSpPr>
          <p:nvPr>
            <p:ph type="sldNum" sz="quarter" idx="12"/>
          </p:nvPr>
        </p:nvSpPr>
        <p:spPr/>
        <p:txBody>
          <a:bodyPr/>
          <a:lstStyle/>
          <a:p>
            <a:fld id="{13C20B66-9CB3-4B57-BCF5-80EC90ADA063}" type="slidenum">
              <a:rPr lang="en-US" smtClean="0"/>
              <a:t>64</a:t>
            </a:fld>
            <a:endParaRPr lang="en-US"/>
          </a:p>
        </p:txBody>
      </p:sp>
      <p:sp>
        <p:nvSpPr>
          <p:cNvPr id="5" name="Date Placeholder 4">
            <a:extLst>
              <a:ext uri="{FF2B5EF4-FFF2-40B4-BE49-F238E27FC236}">
                <a16:creationId xmlns:a16="http://schemas.microsoft.com/office/drawing/2014/main" id="{16D3DB2A-9C29-4F94-8CC8-0157178000D6}"/>
              </a:ext>
            </a:extLst>
          </p:cNvPr>
          <p:cNvSpPr>
            <a:spLocks noGrp="1"/>
          </p:cNvSpPr>
          <p:nvPr>
            <p:ph type="dt" sz="half" idx="2"/>
          </p:nvPr>
        </p:nvSpPr>
        <p:spPr/>
        <p:txBody>
          <a:bodyPr/>
          <a:lstStyle/>
          <a:p>
            <a:r>
              <a:rPr lang="en-US"/>
              <a:t>February 2019</a:t>
            </a:r>
          </a:p>
        </p:txBody>
      </p:sp>
      <p:pic>
        <p:nvPicPr>
          <p:cNvPr id="8" name="Picture 8" descr="A screenshot of a cell phone&#10;&#10;Description generated with very high confidence">
            <a:extLst>
              <a:ext uri="{FF2B5EF4-FFF2-40B4-BE49-F238E27FC236}">
                <a16:creationId xmlns:a16="http://schemas.microsoft.com/office/drawing/2014/main" id="{42F0B530-2955-405D-B320-15E25B45F399}"/>
              </a:ext>
            </a:extLst>
          </p:cNvPr>
          <p:cNvPicPr>
            <a:picLocks noChangeAspect="1"/>
          </p:cNvPicPr>
          <p:nvPr/>
        </p:nvPicPr>
        <p:blipFill>
          <a:blip r:embed="rId3"/>
          <a:stretch>
            <a:fillRect/>
          </a:stretch>
        </p:blipFill>
        <p:spPr>
          <a:xfrm>
            <a:off x="279400" y="1579685"/>
            <a:ext cx="5566506" cy="4177322"/>
          </a:xfrm>
          <a:prstGeom prst="rect">
            <a:avLst/>
          </a:prstGeom>
        </p:spPr>
      </p:pic>
      <p:sp>
        <p:nvSpPr>
          <p:cNvPr id="13" name="TextBox 12">
            <a:extLst>
              <a:ext uri="{FF2B5EF4-FFF2-40B4-BE49-F238E27FC236}">
                <a16:creationId xmlns:a16="http://schemas.microsoft.com/office/drawing/2014/main" id="{EDE0ED74-33A2-493F-8AA6-4E2C107E4402}"/>
              </a:ext>
            </a:extLst>
          </p:cNvPr>
          <p:cNvSpPr txBox="1"/>
          <p:nvPr/>
        </p:nvSpPr>
        <p:spPr>
          <a:xfrm>
            <a:off x="279401" y="1109785"/>
            <a:ext cx="206912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04040"/>
                </a:solidFill>
                <a:cs typeface="Arial"/>
              </a:rPr>
              <a:t>Results:</a:t>
            </a:r>
          </a:p>
        </p:txBody>
      </p:sp>
    </p:spTree>
    <p:extLst>
      <p:ext uri="{BB962C8B-B14F-4D97-AF65-F5344CB8AC3E}">
        <p14:creationId xmlns:p14="http://schemas.microsoft.com/office/powerpoint/2010/main" val="2163467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97E8-3093-4C57-B99D-B6E76B774889}"/>
              </a:ext>
            </a:extLst>
          </p:cNvPr>
          <p:cNvSpPr>
            <a:spLocks noGrp="1"/>
          </p:cNvSpPr>
          <p:nvPr>
            <p:ph type="title"/>
          </p:nvPr>
        </p:nvSpPr>
        <p:spPr/>
        <p:txBody>
          <a:bodyPr/>
          <a:lstStyle/>
          <a:p>
            <a:r>
              <a:rPr lang="en-US">
                <a:cs typeface="Arial"/>
              </a:rPr>
              <a:t>Single Beam LiDAR Component Test</a:t>
            </a:r>
            <a:endParaRPr lang="en-US"/>
          </a:p>
        </p:txBody>
      </p:sp>
      <p:sp>
        <p:nvSpPr>
          <p:cNvPr id="4" name="Slide Number Placeholder 3">
            <a:extLst>
              <a:ext uri="{FF2B5EF4-FFF2-40B4-BE49-F238E27FC236}">
                <a16:creationId xmlns:a16="http://schemas.microsoft.com/office/drawing/2014/main" id="{2557369E-ACDE-4E7A-AEA0-4F3A5F40C867}"/>
              </a:ext>
            </a:extLst>
          </p:cNvPr>
          <p:cNvSpPr>
            <a:spLocks noGrp="1"/>
          </p:cNvSpPr>
          <p:nvPr>
            <p:ph type="sldNum" sz="quarter" idx="12"/>
          </p:nvPr>
        </p:nvSpPr>
        <p:spPr/>
        <p:txBody>
          <a:bodyPr/>
          <a:lstStyle/>
          <a:p>
            <a:fld id="{13C20B66-9CB3-4B57-BCF5-80EC90ADA063}" type="slidenum">
              <a:rPr lang="en-US" smtClean="0"/>
              <a:t>65</a:t>
            </a:fld>
            <a:endParaRPr lang="en-US"/>
          </a:p>
        </p:txBody>
      </p:sp>
      <p:sp>
        <p:nvSpPr>
          <p:cNvPr id="5" name="Date Placeholder 4">
            <a:extLst>
              <a:ext uri="{FF2B5EF4-FFF2-40B4-BE49-F238E27FC236}">
                <a16:creationId xmlns:a16="http://schemas.microsoft.com/office/drawing/2014/main" id="{16D3DB2A-9C29-4F94-8CC8-0157178000D6}"/>
              </a:ext>
            </a:extLst>
          </p:cNvPr>
          <p:cNvSpPr>
            <a:spLocks noGrp="1"/>
          </p:cNvSpPr>
          <p:nvPr>
            <p:ph type="dt" sz="half" idx="2"/>
          </p:nvPr>
        </p:nvSpPr>
        <p:spPr/>
        <p:txBody>
          <a:bodyPr/>
          <a:lstStyle/>
          <a:p>
            <a:r>
              <a:rPr lang="en-US"/>
              <a:t>February 2019</a:t>
            </a:r>
          </a:p>
        </p:txBody>
      </p:sp>
      <p:pic>
        <p:nvPicPr>
          <p:cNvPr id="10" name="Picture 10" descr="A desk with a computer on a table&#10;&#10;Description generated with high confidence">
            <a:extLst>
              <a:ext uri="{FF2B5EF4-FFF2-40B4-BE49-F238E27FC236}">
                <a16:creationId xmlns:a16="http://schemas.microsoft.com/office/drawing/2014/main" id="{786EBC04-B521-494B-9072-70CD7D5C1B11}"/>
              </a:ext>
            </a:extLst>
          </p:cNvPr>
          <p:cNvPicPr>
            <a:picLocks noChangeAspect="1"/>
          </p:cNvPicPr>
          <p:nvPr/>
        </p:nvPicPr>
        <p:blipFill>
          <a:blip r:embed="rId2"/>
          <a:stretch>
            <a:fillRect/>
          </a:stretch>
        </p:blipFill>
        <p:spPr>
          <a:xfrm>
            <a:off x="290648" y="1713523"/>
            <a:ext cx="2281091" cy="4407877"/>
          </a:xfrm>
          <a:prstGeom prst="rect">
            <a:avLst/>
          </a:prstGeom>
        </p:spPr>
      </p:pic>
      <p:sp>
        <p:nvSpPr>
          <p:cNvPr id="7" name="Content Placeholder 6">
            <a:extLst>
              <a:ext uri="{FF2B5EF4-FFF2-40B4-BE49-F238E27FC236}">
                <a16:creationId xmlns:a16="http://schemas.microsoft.com/office/drawing/2014/main" id="{2B699079-B665-45D4-8854-81B1B3385C9C}"/>
              </a:ext>
            </a:extLst>
          </p:cNvPr>
          <p:cNvSpPr>
            <a:spLocks noGrp="1"/>
          </p:cNvSpPr>
          <p:nvPr>
            <p:ph idx="1"/>
          </p:nvPr>
        </p:nvSpPr>
        <p:spPr>
          <a:xfrm>
            <a:off x="7105357" y="1365238"/>
            <a:ext cx="4753708" cy="5148623"/>
          </a:xfrm>
        </p:spPr>
        <p:txBody>
          <a:bodyPr vert="horz" lIns="0" tIns="45720" rIns="0" bIns="45720" rtlCol="0" anchor="t">
            <a:normAutofit/>
          </a:bodyPr>
          <a:lstStyle/>
          <a:p>
            <a:pPr marL="0" indent="0">
              <a:buNone/>
            </a:pPr>
            <a:r>
              <a:rPr lang="en-US" u="sng">
                <a:solidFill>
                  <a:schemeClr val="tx1"/>
                </a:solidFill>
                <a:cs typeface="Arial" panose="020B0604020202020204"/>
              </a:rPr>
              <a:t>Results Analysis:</a:t>
            </a:r>
          </a:p>
          <a:p>
            <a:pPr marL="383540" lvl="1">
              <a:buFont typeface="Arial" panose="020F0502020204030204" pitchFamily="34" charset="0"/>
              <a:buChar char="•"/>
            </a:pPr>
            <a:r>
              <a:rPr lang="en-US">
                <a:solidFill>
                  <a:schemeClr val="tx1"/>
                </a:solidFill>
                <a:cs typeface="Arial" panose="020B0604020202020204"/>
              </a:rPr>
              <a:t>The LiDAR inaccuracies were found to be too great and may be attributed to the test setup rather than the LiDAR itself</a:t>
            </a:r>
          </a:p>
          <a:p>
            <a:pPr marL="0" indent="0">
              <a:buNone/>
            </a:pPr>
            <a:r>
              <a:rPr lang="en-US" u="sng">
                <a:solidFill>
                  <a:schemeClr val="tx1"/>
                </a:solidFill>
                <a:cs typeface="Arial" panose="020B0604020202020204"/>
              </a:rPr>
              <a:t>Reducing Error</a:t>
            </a:r>
          </a:p>
          <a:p>
            <a:pPr marL="383540" lvl="1">
              <a:buFont typeface="Arial" panose="020F0502020204030204" pitchFamily="34" charset="0"/>
              <a:buChar char="•"/>
            </a:pPr>
            <a:r>
              <a:rPr lang="en-US">
                <a:solidFill>
                  <a:schemeClr val="tx1"/>
                </a:solidFill>
                <a:cs typeface="Arial" panose="020B0604020202020204"/>
              </a:rPr>
              <a:t>The power supply from the Arduino was suspected to be noisy, so the setup was altered so the power supply and ground were switched to the breadboard, but this had no effect on the results</a:t>
            </a:r>
          </a:p>
          <a:p>
            <a:pPr marL="383540" lvl="1">
              <a:buFont typeface="Arial" panose="020F0502020204030204" pitchFamily="34" charset="0"/>
              <a:buChar char="•"/>
            </a:pPr>
            <a:r>
              <a:rPr lang="en-US">
                <a:solidFill>
                  <a:schemeClr val="tx1"/>
                </a:solidFill>
                <a:cs typeface="Arial" panose="020B0604020202020204"/>
              </a:rPr>
              <a:t>Further attempts to eliminate the noise/error will include additional tests with a filter (1 µF capacitor) located in between the ground and PWM input</a:t>
            </a:r>
          </a:p>
          <a:p>
            <a:pPr marL="383540" lvl="1">
              <a:buFont typeface="Arial" panose="020F0502020204030204" pitchFamily="34" charset="0"/>
              <a:buChar char="•"/>
            </a:pPr>
            <a:r>
              <a:rPr lang="en-US">
                <a:solidFill>
                  <a:schemeClr val="tx1"/>
                </a:solidFill>
                <a:cs typeface="Arial" panose="020B0604020202020204"/>
              </a:rPr>
              <a:t>If this filter has no effect on the results, the circuit components may be soldered to eliminate breadboard losses</a:t>
            </a:r>
          </a:p>
        </p:txBody>
      </p:sp>
      <p:sp>
        <p:nvSpPr>
          <p:cNvPr id="9" name="Content Placeholder 2">
            <a:extLst>
              <a:ext uri="{FF2B5EF4-FFF2-40B4-BE49-F238E27FC236}">
                <a16:creationId xmlns:a16="http://schemas.microsoft.com/office/drawing/2014/main" id="{BDDC988A-C642-4801-A2CC-41CBE7AE8009}"/>
              </a:ext>
            </a:extLst>
          </p:cNvPr>
          <p:cNvSpPr txBox="1">
            <a:spLocks/>
          </p:cNvSpPr>
          <p:nvPr/>
        </p:nvSpPr>
        <p:spPr>
          <a:xfrm>
            <a:off x="589279" y="1189393"/>
            <a:ext cx="2418862" cy="1231163"/>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cs typeface="Arial"/>
              </a:rPr>
              <a:t>Setup:                                                     </a:t>
            </a:r>
          </a:p>
          <a:p>
            <a:endParaRPr lang="en-US">
              <a:cs typeface="Arial"/>
            </a:endParaRPr>
          </a:p>
          <a:p>
            <a:endParaRPr lang="en-US">
              <a:cs typeface="Arial"/>
            </a:endParaRPr>
          </a:p>
        </p:txBody>
      </p:sp>
      <p:pic>
        <p:nvPicPr>
          <p:cNvPr id="12" name="Picture 12">
            <a:extLst>
              <a:ext uri="{FF2B5EF4-FFF2-40B4-BE49-F238E27FC236}">
                <a16:creationId xmlns:a16="http://schemas.microsoft.com/office/drawing/2014/main" id="{432B2D13-5553-4177-AE13-CA32F5B41705}"/>
              </a:ext>
            </a:extLst>
          </p:cNvPr>
          <p:cNvPicPr>
            <a:picLocks noChangeAspect="1"/>
          </p:cNvPicPr>
          <p:nvPr/>
        </p:nvPicPr>
        <p:blipFill>
          <a:blip r:embed="rId3"/>
          <a:stretch>
            <a:fillRect/>
          </a:stretch>
        </p:blipFill>
        <p:spPr>
          <a:xfrm>
            <a:off x="2838939" y="2457844"/>
            <a:ext cx="4042507" cy="2831312"/>
          </a:xfrm>
          <a:prstGeom prst="rect">
            <a:avLst/>
          </a:prstGeom>
        </p:spPr>
      </p:pic>
    </p:spTree>
    <p:extLst>
      <p:ext uri="{BB962C8B-B14F-4D97-AF65-F5344CB8AC3E}">
        <p14:creationId xmlns:p14="http://schemas.microsoft.com/office/powerpoint/2010/main" val="66362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31C8-0027-4C51-922C-AA19A40CE458}"/>
              </a:ext>
            </a:extLst>
          </p:cNvPr>
          <p:cNvSpPr>
            <a:spLocks noGrp="1"/>
          </p:cNvSpPr>
          <p:nvPr>
            <p:ph type="title"/>
          </p:nvPr>
        </p:nvSpPr>
        <p:spPr/>
        <p:txBody>
          <a:bodyPr/>
          <a:lstStyle/>
          <a:p>
            <a:r>
              <a:rPr lang="en-US"/>
              <a:t>Functional Requirements</a:t>
            </a:r>
          </a:p>
        </p:txBody>
      </p:sp>
      <p:sp>
        <p:nvSpPr>
          <p:cNvPr id="4" name="Slide Number Placeholder 3">
            <a:extLst>
              <a:ext uri="{FF2B5EF4-FFF2-40B4-BE49-F238E27FC236}">
                <a16:creationId xmlns:a16="http://schemas.microsoft.com/office/drawing/2014/main" id="{8C4910A0-3A95-4F3D-AE76-DE0A44A61603}"/>
              </a:ext>
            </a:extLst>
          </p:cNvPr>
          <p:cNvSpPr>
            <a:spLocks noGrp="1"/>
          </p:cNvSpPr>
          <p:nvPr>
            <p:ph type="sldNum" sz="quarter" idx="12"/>
          </p:nvPr>
        </p:nvSpPr>
        <p:spPr/>
        <p:txBody>
          <a:bodyPr/>
          <a:lstStyle/>
          <a:p>
            <a:fld id="{13C20B66-9CB3-4B57-BCF5-80EC90ADA063}" type="slidenum">
              <a:rPr lang="en-US" smtClean="0"/>
              <a:t>7</a:t>
            </a:fld>
            <a:endParaRPr lang="en-US"/>
          </a:p>
        </p:txBody>
      </p:sp>
      <p:graphicFrame>
        <p:nvGraphicFramePr>
          <p:cNvPr id="6" name="Content Placeholder 2">
            <a:extLst>
              <a:ext uri="{FF2B5EF4-FFF2-40B4-BE49-F238E27FC236}">
                <a16:creationId xmlns:a16="http://schemas.microsoft.com/office/drawing/2014/main" id="{C50DCBCE-B23A-400B-B0B1-1C2C76068B55}"/>
              </a:ext>
            </a:extLst>
          </p:cNvPr>
          <p:cNvGraphicFramePr>
            <a:graphicFrameLocks/>
          </p:cNvGraphicFramePr>
          <p:nvPr>
            <p:extLst>
              <p:ext uri="{D42A27DB-BD31-4B8C-83A1-F6EECF244321}">
                <p14:modId xmlns:p14="http://schemas.microsoft.com/office/powerpoint/2010/main" val="1857926894"/>
              </p:ext>
            </p:extLst>
          </p:nvPr>
        </p:nvGraphicFramePr>
        <p:xfrm>
          <a:off x="777080" y="1226323"/>
          <a:ext cx="10637839" cy="4876800"/>
        </p:xfrm>
        <a:graphic>
          <a:graphicData uri="http://schemas.openxmlformats.org/drawingml/2006/table">
            <a:tbl>
              <a:tblPr firstRow="1" bandRow="1">
                <a:tableStyleId>{073A0DAA-6AF3-43AB-8588-CEC1D06C72B9}</a:tableStyleId>
              </a:tblPr>
              <a:tblGrid>
                <a:gridCol w="3250930">
                  <a:extLst>
                    <a:ext uri="{9D8B030D-6E8A-4147-A177-3AD203B41FA5}">
                      <a16:colId xmlns:a16="http://schemas.microsoft.com/office/drawing/2014/main" val="627687062"/>
                    </a:ext>
                  </a:extLst>
                </a:gridCol>
                <a:gridCol w="7386909">
                  <a:extLst>
                    <a:ext uri="{9D8B030D-6E8A-4147-A177-3AD203B41FA5}">
                      <a16:colId xmlns:a16="http://schemas.microsoft.com/office/drawing/2014/main" val="3589478492"/>
                    </a:ext>
                  </a:extLst>
                </a:gridCol>
              </a:tblGrid>
              <a:tr h="413518">
                <a:tc>
                  <a:txBody>
                    <a:bodyPr/>
                    <a:lstStyle/>
                    <a:p>
                      <a:pPr algn="l">
                        <a:buNone/>
                      </a:pPr>
                      <a:r>
                        <a:rPr lang="en-US" sz="2400"/>
                        <a:t>Requirement ID</a:t>
                      </a:r>
                    </a:p>
                  </a:txBody>
                  <a:tcPr/>
                </a:tc>
                <a:tc>
                  <a:txBody>
                    <a:bodyPr/>
                    <a:lstStyle/>
                    <a:p>
                      <a:pPr algn="l"/>
                      <a:r>
                        <a:rPr lang="en-US" sz="2400"/>
                        <a:t>Description</a:t>
                      </a:r>
                    </a:p>
                  </a:txBody>
                  <a:tcPr/>
                </a:tc>
                <a:extLst>
                  <a:ext uri="{0D108BD9-81ED-4DB2-BD59-A6C34878D82A}">
                    <a16:rowId xmlns:a16="http://schemas.microsoft.com/office/drawing/2014/main" val="666886404"/>
                  </a:ext>
                </a:extLst>
              </a:tr>
              <a:tr h="488864">
                <a:tc>
                  <a:txBody>
                    <a:bodyPr/>
                    <a:lstStyle/>
                    <a:p>
                      <a:r>
                        <a:rPr lang="en-US" sz="2000"/>
                        <a:t>CSR.1</a:t>
                      </a:r>
                      <a:endParaRPr lang="en-US" sz="2000" b="1"/>
                    </a:p>
                  </a:txBody>
                  <a:tcPr/>
                </a:tc>
                <a:tc>
                  <a:txBody>
                    <a:bodyPr/>
                    <a:lstStyle/>
                    <a:p>
                      <a:r>
                        <a:rPr lang="en-US" sz="2000" u="none" strike="noStrike" kern="1200" baseline="0"/>
                        <a:t>The CSR shall </a:t>
                      </a:r>
                      <a:r>
                        <a:rPr lang="en-US" sz="2000" b="1" u="none" strike="noStrike" kern="1200" baseline="0"/>
                        <a:t>receive commands </a:t>
                      </a:r>
                      <a:r>
                        <a:rPr lang="en-US" sz="2000" u="none" strike="noStrike" kern="1200" baseline="0"/>
                        <a:t>from the GS</a:t>
                      </a:r>
                    </a:p>
                    <a:p>
                      <a:endParaRPr lang="en-US" sz="2000" b="1"/>
                    </a:p>
                  </a:txBody>
                  <a:tcPr/>
                </a:tc>
                <a:extLst>
                  <a:ext uri="{0D108BD9-81ED-4DB2-BD59-A6C34878D82A}">
                    <a16:rowId xmlns:a16="http://schemas.microsoft.com/office/drawing/2014/main" val="715414814"/>
                  </a:ext>
                </a:extLst>
              </a:tr>
              <a:tr h="491067">
                <a:tc>
                  <a:txBody>
                    <a:bodyPr/>
                    <a:lstStyle/>
                    <a:p>
                      <a:r>
                        <a:rPr lang="en-US" sz="2000"/>
                        <a:t>CSR.2</a:t>
                      </a:r>
                      <a:endParaRPr lang="en-US" sz="2000" b="1"/>
                    </a:p>
                  </a:txBody>
                  <a:tcPr/>
                </a:tc>
                <a:tc>
                  <a:txBody>
                    <a:bodyPr/>
                    <a:lstStyle/>
                    <a:p>
                      <a:r>
                        <a:rPr lang="en-US" sz="2000"/>
                        <a:t>The CSR shall </a:t>
                      </a:r>
                      <a:r>
                        <a:rPr lang="en-US" sz="2000" b="1"/>
                        <a:t>send video, GPS coordinates, and sensor data</a:t>
                      </a:r>
                      <a:r>
                        <a:rPr lang="en-US" sz="2000"/>
                        <a:t> to the GS through mission defined terrain </a:t>
                      </a:r>
                    </a:p>
                    <a:p>
                      <a:endParaRPr lang="en-US" sz="2000" b="1"/>
                    </a:p>
                  </a:txBody>
                  <a:tcPr/>
                </a:tc>
                <a:extLst>
                  <a:ext uri="{0D108BD9-81ED-4DB2-BD59-A6C34878D82A}">
                    <a16:rowId xmlns:a16="http://schemas.microsoft.com/office/drawing/2014/main" val="491402558"/>
                  </a:ext>
                </a:extLst>
              </a:tr>
              <a:tr h="491066">
                <a:tc>
                  <a:txBody>
                    <a:bodyPr/>
                    <a:lstStyle/>
                    <a:p>
                      <a:r>
                        <a:rPr lang="en-US" sz="2000"/>
                        <a:t>CSR.3</a:t>
                      </a:r>
                      <a:endParaRPr lang="en-US" sz="2000" b="1"/>
                    </a:p>
                  </a:txBody>
                  <a:tcPr/>
                </a:tc>
                <a:tc>
                  <a:txBody>
                    <a:bodyPr/>
                    <a:lstStyle/>
                    <a:p>
                      <a:r>
                        <a:rPr lang="en-US" sz="2000" u="none" strike="noStrike" kern="1200" baseline="0"/>
                        <a:t>The CSR shall </a:t>
                      </a:r>
                      <a:r>
                        <a:rPr lang="en-US" sz="2000" b="1" u="none" strike="noStrike" kern="1200" baseline="0"/>
                        <a:t>drive to a location of interest </a:t>
                      </a:r>
                      <a:r>
                        <a:rPr lang="en-US" sz="2000" u="none" strike="noStrike" kern="1200" baseline="0"/>
                        <a:t>through mission defined terrain </a:t>
                      </a:r>
                    </a:p>
                    <a:p>
                      <a:endParaRPr lang="en-US" sz="2000" b="1"/>
                    </a:p>
                  </a:txBody>
                  <a:tcPr/>
                </a:tc>
                <a:extLst>
                  <a:ext uri="{0D108BD9-81ED-4DB2-BD59-A6C34878D82A}">
                    <a16:rowId xmlns:a16="http://schemas.microsoft.com/office/drawing/2014/main" val="2215154283"/>
                  </a:ext>
                </a:extLst>
              </a:tr>
              <a:tr h="812800">
                <a:tc>
                  <a:txBody>
                    <a:bodyPr/>
                    <a:lstStyle/>
                    <a:p>
                      <a:r>
                        <a:rPr lang="en-US" sz="2000"/>
                        <a:t>CSR.4</a:t>
                      </a:r>
                      <a:endParaRPr lang="en-US" sz="2000" b="1"/>
                    </a:p>
                  </a:txBody>
                  <a:tcPr/>
                </a:tc>
                <a:tc>
                  <a:txBody>
                    <a:bodyPr/>
                    <a:lstStyle/>
                    <a:p>
                      <a:r>
                        <a:rPr lang="en-US" sz="2000" u="none" strike="noStrike" kern="1200" baseline="0"/>
                        <a:t>The CSR shall </a:t>
                      </a:r>
                      <a:r>
                        <a:rPr lang="en-US" sz="2000" b="1" u="none" strike="noStrike" kern="1200" baseline="0"/>
                        <a:t>travel back to the last reported </a:t>
                      </a:r>
                      <a:r>
                        <a:rPr lang="en-US" sz="2000" b="1" u="none" strike="noStrike" kern="1200" baseline="0" err="1"/>
                        <a:t>pathpoint</a:t>
                      </a:r>
                      <a:r>
                        <a:rPr lang="en-US" sz="2000" b="1" u="none" strike="noStrike" kern="1200" baseline="0"/>
                        <a:t> </a:t>
                      </a:r>
                      <a:r>
                        <a:rPr lang="en-US" sz="2000" u="none" strike="noStrike" kern="1200" baseline="0"/>
                        <a:t>upon </a:t>
                      </a:r>
                      <a:r>
                        <a:rPr lang="en-US" sz="2000" b="1" u="none" strike="noStrike" kern="1200" baseline="0"/>
                        <a:t>loss of communications with the GS</a:t>
                      </a:r>
                    </a:p>
                    <a:p>
                      <a:endParaRPr lang="en-US" sz="2000" b="1"/>
                    </a:p>
                  </a:txBody>
                  <a:tcPr/>
                </a:tc>
                <a:extLst>
                  <a:ext uri="{0D108BD9-81ED-4DB2-BD59-A6C34878D82A}">
                    <a16:rowId xmlns:a16="http://schemas.microsoft.com/office/drawing/2014/main" val="3432044039"/>
                  </a:ext>
                </a:extLst>
              </a:tr>
              <a:tr h="474134">
                <a:tc>
                  <a:txBody>
                    <a:bodyPr/>
                    <a:lstStyle/>
                    <a:p>
                      <a:r>
                        <a:rPr lang="en-US" sz="2000"/>
                        <a:t>CSR.5</a:t>
                      </a:r>
                    </a:p>
                  </a:txBody>
                  <a:tcPr/>
                </a:tc>
                <a:tc>
                  <a:txBody>
                    <a:bodyPr/>
                    <a:lstStyle/>
                    <a:p>
                      <a:r>
                        <a:rPr lang="en-US" sz="2000"/>
                        <a:t>The CSR shall </a:t>
                      </a:r>
                      <a:r>
                        <a:rPr lang="en-US" sz="2000" b="1"/>
                        <a:t>take video </a:t>
                      </a:r>
                      <a:r>
                        <a:rPr lang="en-US" sz="2000" b="0"/>
                        <a:t>in</a:t>
                      </a:r>
                      <a:r>
                        <a:rPr lang="en-US" sz="2000" b="1"/>
                        <a:t> </a:t>
                      </a:r>
                      <a:r>
                        <a:rPr lang="en-US" sz="2000"/>
                        <a:t>position hold</a:t>
                      </a:r>
                    </a:p>
                    <a:p>
                      <a:endParaRPr lang="en-US" sz="2000"/>
                    </a:p>
                  </a:txBody>
                  <a:tcPr/>
                </a:tc>
                <a:extLst>
                  <a:ext uri="{0D108BD9-81ED-4DB2-BD59-A6C34878D82A}">
                    <a16:rowId xmlns:a16="http://schemas.microsoft.com/office/drawing/2014/main" val="801667308"/>
                  </a:ext>
                </a:extLst>
              </a:tr>
            </a:tbl>
          </a:graphicData>
        </a:graphic>
      </p:graphicFrame>
      <p:sp>
        <p:nvSpPr>
          <p:cNvPr id="5" name="Date Placeholder 4">
            <a:extLst>
              <a:ext uri="{FF2B5EF4-FFF2-40B4-BE49-F238E27FC236}">
                <a16:creationId xmlns:a16="http://schemas.microsoft.com/office/drawing/2014/main" id="{67A458F8-CD38-4189-A74A-ABFD4E23CF2D}"/>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15957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0C06-0AEC-4F16-B8E0-6A3A4AB995E7}"/>
              </a:ext>
            </a:extLst>
          </p:cNvPr>
          <p:cNvSpPr>
            <a:spLocks noGrp="1"/>
          </p:cNvSpPr>
          <p:nvPr>
            <p:ph type="title"/>
          </p:nvPr>
        </p:nvSpPr>
        <p:spPr/>
        <p:txBody>
          <a:bodyPr/>
          <a:lstStyle/>
          <a:p>
            <a:r>
              <a:rPr lang="en-US"/>
              <a:t>Critical Project Elements</a:t>
            </a:r>
          </a:p>
        </p:txBody>
      </p:sp>
      <p:graphicFrame>
        <p:nvGraphicFramePr>
          <p:cNvPr id="6" name="Content Placeholder 5">
            <a:extLst>
              <a:ext uri="{FF2B5EF4-FFF2-40B4-BE49-F238E27FC236}">
                <a16:creationId xmlns:a16="http://schemas.microsoft.com/office/drawing/2014/main" id="{3F35D4A2-C4B3-4860-A921-30E5A4B82D70}"/>
              </a:ext>
            </a:extLst>
          </p:cNvPr>
          <p:cNvGraphicFramePr>
            <a:graphicFrameLocks noGrp="1"/>
          </p:cNvGraphicFramePr>
          <p:nvPr>
            <p:ph idx="1"/>
            <p:extLst>
              <p:ext uri="{D42A27DB-BD31-4B8C-83A1-F6EECF244321}">
                <p14:modId xmlns:p14="http://schemas.microsoft.com/office/powerpoint/2010/main" val="2449792470"/>
              </p:ext>
            </p:extLst>
          </p:nvPr>
        </p:nvGraphicFramePr>
        <p:xfrm>
          <a:off x="714716" y="1075961"/>
          <a:ext cx="10823528" cy="5123480"/>
        </p:xfrm>
        <a:graphic>
          <a:graphicData uri="http://schemas.openxmlformats.org/drawingml/2006/table">
            <a:tbl>
              <a:tblPr firstRow="1" bandRow="1">
                <a:tableStyleId>{073A0DAA-6AF3-43AB-8588-CEC1D06C72B9}</a:tableStyleId>
              </a:tblPr>
              <a:tblGrid>
                <a:gridCol w="3568526">
                  <a:extLst>
                    <a:ext uri="{9D8B030D-6E8A-4147-A177-3AD203B41FA5}">
                      <a16:colId xmlns:a16="http://schemas.microsoft.com/office/drawing/2014/main" val="807412554"/>
                    </a:ext>
                  </a:extLst>
                </a:gridCol>
                <a:gridCol w="4073949">
                  <a:extLst>
                    <a:ext uri="{9D8B030D-6E8A-4147-A177-3AD203B41FA5}">
                      <a16:colId xmlns:a16="http://schemas.microsoft.com/office/drawing/2014/main" val="2949726974"/>
                    </a:ext>
                  </a:extLst>
                </a:gridCol>
                <a:gridCol w="3181053">
                  <a:extLst>
                    <a:ext uri="{9D8B030D-6E8A-4147-A177-3AD203B41FA5}">
                      <a16:colId xmlns:a16="http://schemas.microsoft.com/office/drawing/2014/main" val="3336503208"/>
                    </a:ext>
                  </a:extLst>
                </a:gridCol>
              </a:tblGrid>
              <a:tr h="487075">
                <a:tc>
                  <a:txBody>
                    <a:bodyPr/>
                    <a:lstStyle/>
                    <a:p>
                      <a:r>
                        <a:rPr lang="en-US" sz="1400" dirty="0"/>
                        <a:t>Critical Project Element (CPE)</a:t>
                      </a:r>
                    </a:p>
                  </a:txBody>
                  <a:tcPr/>
                </a:tc>
                <a:tc>
                  <a:txBody>
                    <a:bodyPr/>
                    <a:lstStyle/>
                    <a:p>
                      <a:r>
                        <a:rPr lang="en-US" sz="1400" dirty="0"/>
                        <a:t>Rationale</a:t>
                      </a:r>
                    </a:p>
                  </a:txBody>
                  <a:tcPr/>
                </a:tc>
                <a:tc>
                  <a:txBody>
                    <a:bodyPr/>
                    <a:lstStyle/>
                    <a:p>
                      <a:r>
                        <a:rPr lang="en-US" sz="1400" dirty="0"/>
                        <a:t>Relation to Manufacturing</a:t>
                      </a:r>
                    </a:p>
                  </a:txBody>
                  <a:tcPr/>
                </a:tc>
                <a:extLst>
                  <a:ext uri="{0D108BD9-81ED-4DB2-BD59-A6C34878D82A}">
                    <a16:rowId xmlns:a16="http://schemas.microsoft.com/office/drawing/2014/main" val="2008175660"/>
                  </a:ext>
                </a:extLst>
              </a:tr>
              <a:tr h="1033056">
                <a:tc>
                  <a:txBody>
                    <a:bodyPr/>
                    <a:lstStyle/>
                    <a:p>
                      <a:pPr>
                        <a:lnSpc>
                          <a:spcPct val="150000"/>
                        </a:lnSpc>
                      </a:pPr>
                      <a:r>
                        <a:rPr lang="en-US" sz="1800" b="1" dirty="0"/>
                        <a:t>Mobility</a:t>
                      </a:r>
                    </a:p>
                  </a:txBody>
                  <a:tcPr/>
                </a:tc>
                <a:tc>
                  <a:txBody>
                    <a:bodyPr/>
                    <a:lstStyle/>
                    <a:p>
                      <a:pPr>
                        <a:lnSpc>
                          <a:spcPct val="150000"/>
                        </a:lnSpc>
                      </a:pPr>
                      <a:r>
                        <a:rPr lang="en-US" sz="1200" b="0" i="0" kern="1200" dirty="0">
                          <a:solidFill>
                            <a:schemeClr val="tx1"/>
                          </a:solidFill>
                          <a:effectLst/>
                          <a:latin typeface="+mn-lt"/>
                          <a:ea typeface="+mn-ea"/>
                          <a:cs typeface="+mn-cs"/>
                        </a:rPr>
                        <a:t>The CSR must be able to </a:t>
                      </a:r>
                      <a:r>
                        <a:rPr lang="en-US" sz="1200" b="1" i="0" kern="1200" dirty="0">
                          <a:solidFill>
                            <a:schemeClr val="tx1"/>
                          </a:solidFill>
                          <a:effectLst/>
                          <a:latin typeface="+mn-lt"/>
                          <a:ea typeface="+mn-ea"/>
                          <a:cs typeface="+mn-cs"/>
                        </a:rPr>
                        <a:t>travel forward and backwards </a:t>
                      </a:r>
                      <a:r>
                        <a:rPr lang="en-US" sz="1200" b="0" i="0" kern="1200" dirty="0">
                          <a:solidFill>
                            <a:schemeClr val="tx1"/>
                          </a:solidFill>
                          <a:effectLst/>
                          <a:latin typeface="+mn-lt"/>
                          <a:ea typeface="+mn-ea"/>
                          <a:cs typeface="+mn-cs"/>
                        </a:rPr>
                        <a:t>and perform 360</a:t>
                      </a:r>
                      <a:r>
                        <a:rPr lang="en-US" sz="1200" b="0" i="0" kern="1200" dirty="0">
                          <a:solidFill>
                            <a:schemeClr val="tx1"/>
                          </a:solidFill>
                          <a:latin typeface="+mn-lt"/>
                          <a:ea typeface="+mn-ea"/>
                          <a:cs typeface="+mn-cs"/>
                        </a:rPr>
                        <a:t>° </a:t>
                      </a:r>
                      <a:r>
                        <a:rPr lang="en-US" sz="1200" b="0" i="0" kern="1200" dirty="0">
                          <a:solidFill>
                            <a:schemeClr val="tx1"/>
                          </a:solidFill>
                          <a:effectLst/>
                          <a:latin typeface="+mn-lt"/>
                          <a:ea typeface="+mn-ea"/>
                          <a:cs typeface="+mn-cs"/>
                        </a:rPr>
                        <a:t>turns. </a:t>
                      </a:r>
                      <a:endParaRPr lang="en-US" sz="1200" b="0" dirty="0">
                        <a:solidFill>
                          <a:schemeClr val="tx1"/>
                        </a:solidFill>
                      </a:endParaRPr>
                    </a:p>
                  </a:txBody>
                  <a:tcPr/>
                </a:tc>
                <a:tc>
                  <a:txBody>
                    <a:bodyPr/>
                    <a:lstStyle/>
                    <a:p>
                      <a:pPr>
                        <a:lnSpc>
                          <a:spcPct val="150000"/>
                        </a:lnSpc>
                      </a:pPr>
                      <a:r>
                        <a:rPr lang="en-US" sz="1100" dirty="0"/>
                        <a:t>The main needs are :</a:t>
                      </a:r>
                    </a:p>
                    <a:p>
                      <a:pPr marL="171450" indent="-171450">
                        <a:lnSpc>
                          <a:spcPct val="150000"/>
                        </a:lnSpc>
                        <a:buFontTx/>
                        <a:buChar char="-"/>
                      </a:pPr>
                      <a:r>
                        <a:rPr lang="en-US" sz="1100" b="1" dirty="0"/>
                        <a:t>Drivetrain</a:t>
                      </a:r>
                    </a:p>
                    <a:p>
                      <a:pPr marL="171450" indent="-171450">
                        <a:lnSpc>
                          <a:spcPct val="150000"/>
                        </a:lnSpc>
                        <a:buFontTx/>
                        <a:buChar char="-"/>
                      </a:pPr>
                      <a:r>
                        <a:rPr lang="en-US" sz="1100" b="1" dirty="0"/>
                        <a:t>Chassis</a:t>
                      </a:r>
                    </a:p>
                    <a:p>
                      <a:pPr marL="171450" indent="-171450">
                        <a:lnSpc>
                          <a:spcPct val="150000"/>
                        </a:lnSpc>
                        <a:buFontTx/>
                        <a:buChar char="-"/>
                      </a:pPr>
                      <a:r>
                        <a:rPr lang="en-US" sz="1100" b="1" dirty="0"/>
                        <a:t>Linear mass stage assembly. </a:t>
                      </a:r>
                    </a:p>
                  </a:txBody>
                  <a:tcPr/>
                </a:tc>
                <a:extLst>
                  <a:ext uri="{0D108BD9-81ED-4DB2-BD59-A6C34878D82A}">
                    <a16:rowId xmlns:a16="http://schemas.microsoft.com/office/drawing/2014/main" val="2916638188"/>
                  </a:ext>
                </a:extLst>
              </a:tr>
              <a:tr h="1118943">
                <a:tc>
                  <a:txBody>
                    <a:bodyPr/>
                    <a:lstStyle/>
                    <a:p>
                      <a:pPr>
                        <a:lnSpc>
                          <a:spcPct val="150000"/>
                        </a:lnSpc>
                      </a:pPr>
                      <a:r>
                        <a:rPr lang="en-US" sz="1800" b="1" dirty="0"/>
                        <a:t>Software</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dirty="0">
                          <a:solidFill>
                            <a:schemeClr val="tx1"/>
                          </a:solidFill>
                        </a:rPr>
                        <a:t>The CSR software </a:t>
                      </a:r>
                      <a:r>
                        <a:rPr lang="en-US" sz="1200" b="1" dirty="0">
                          <a:solidFill>
                            <a:schemeClr val="tx1"/>
                          </a:solidFill>
                        </a:rPr>
                        <a:t>must read in, process, and execute commands</a:t>
                      </a:r>
                      <a:r>
                        <a:rPr lang="en-US" sz="1200" b="0" dirty="0">
                          <a:solidFill>
                            <a:schemeClr val="tx1"/>
                          </a:solidFill>
                        </a:rPr>
                        <a:t> from the GS. The CSR must also </a:t>
                      </a:r>
                      <a:r>
                        <a:rPr lang="en-US" sz="1200" b="1" dirty="0">
                          <a:solidFill>
                            <a:schemeClr val="tx1"/>
                          </a:solidFill>
                        </a:rPr>
                        <a:t>process data on-board </a:t>
                      </a:r>
                      <a:r>
                        <a:rPr lang="en-US" sz="1200" b="0" dirty="0">
                          <a:solidFill>
                            <a:schemeClr val="tx1"/>
                          </a:solidFill>
                        </a:rPr>
                        <a:t>to react to obstacles and discontinuities.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100"/>
                        <a:t>The main needs are:</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US" sz="1100" b="1"/>
                        <a:t>Arduino – ASUS Integration</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US" sz="1100" b="1"/>
                        <a:t>Development of Driving functions</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en-US" sz="1100" b="1"/>
                        <a:t>Sensing software</a:t>
                      </a:r>
                    </a:p>
                  </a:txBody>
                  <a:tcPr/>
                </a:tc>
                <a:extLst>
                  <a:ext uri="{0D108BD9-81ED-4DB2-BD59-A6C34878D82A}">
                    <a16:rowId xmlns:a16="http://schemas.microsoft.com/office/drawing/2014/main" val="509024472"/>
                  </a:ext>
                </a:extLst>
              </a:tr>
              <a:tr h="877592">
                <a:tc>
                  <a:txBody>
                    <a:bodyPr/>
                    <a:lstStyle/>
                    <a:p>
                      <a:pPr>
                        <a:lnSpc>
                          <a:spcPct val="150000"/>
                        </a:lnSpc>
                      </a:pPr>
                      <a:r>
                        <a:rPr lang="en-US" sz="1800" b="1"/>
                        <a:t>Guidance, Navigation, and Control (GNC)</a:t>
                      </a:r>
                    </a:p>
                  </a:txBody>
                  <a:tcPr/>
                </a:tc>
                <a:tc>
                  <a:txBody>
                    <a:bodyPr/>
                    <a:lstStyle/>
                    <a:p>
                      <a:pPr>
                        <a:lnSpc>
                          <a:spcPct val="150000"/>
                        </a:lnSpc>
                      </a:pPr>
                      <a:r>
                        <a:rPr lang="en-US" sz="1200" b="0" i="0" kern="1200">
                          <a:solidFill>
                            <a:schemeClr val="tx1"/>
                          </a:solidFill>
                          <a:effectLst/>
                          <a:latin typeface="+mn-lt"/>
                          <a:ea typeface="+mn-ea"/>
                          <a:cs typeface="+mn-cs"/>
                        </a:rPr>
                        <a:t>The CSR must </a:t>
                      </a:r>
                      <a:r>
                        <a:rPr lang="en-US" sz="1200" b="1" i="0" kern="1200">
                          <a:solidFill>
                            <a:schemeClr val="tx1"/>
                          </a:solidFill>
                          <a:effectLst/>
                          <a:latin typeface="+mn-lt"/>
                          <a:ea typeface="+mn-ea"/>
                          <a:cs typeface="+mn-cs"/>
                        </a:rPr>
                        <a:t>be controlled remotely by one operator</a:t>
                      </a:r>
                      <a:r>
                        <a:rPr lang="en-US" sz="1200" b="0" i="0" kern="1200">
                          <a:solidFill>
                            <a:schemeClr val="tx1"/>
                          </a:solidFill>
                          <a:effectLst/>
                          <a:latin typeface="+mn-lt"/>
                          <a:ea typeface="+mn-ea"/>
                          <a:cs typeface="+mn-cs"/>
                        </a:rPr>
                        <a:t>,  and must </a:t>
                      </a:r>
                      <a:r>
                        <a:rPr lang="en-US" sz="1200" b="1" i="0" kern="1200">
                          <a:solidFill>
                            <a:schemeClr val="tx1"/>
                          </a:solidFill>
                          <a:effectLst/>
                          <a:latin typeface="+mn-lt"/>
                          <a:ea typeface="+mn-ea"/>
                          <a:cs typeface="+mn-cs"/>
                        </a:rPr>
                        <a:t>read its own attitude</a:t>
                      </a:r>
                      <a:r>
                        <a:rPr lang="en-US" sz="1200" b="0" i="0" kern="1200">
                          <a:solidFill>
                            <a:schemeClr val="tx1"/>
                          </a:solidFill>
                          <a:effectLst/>
                          <a:latin typeface="+mn-lt"/>
                          <a:ea typeface="+mn-ea"/>
                          <a:cs typeface="+mn-cs"/>
                        </a:rPr>
                        <a:t> accurately. </a:t>
                      </a:r>
                      <a:endParaRPr lang="en-US" sz="1200" b="0">
                        <a:solidFill>
                          <a:schemeClr val="tx1"/>
                        </a:solidFill>
                      </a:endParaRPr>
                    </a:p>
                  </a:txBody>
                  <a:tcPr/>
                </a:tc>
                <a:tc>
                  <a:txBody>
                    <a:bodyPr/>
                    <a:lstStyle/>
                    <a:p>
                      <a:pPr>
                        <a:lnSpc>
                          <a:spcPct val="150000"/>
                        </a:lnSpc>
                      </a:pPr>
                      <a:r>
                        <a:rPr lang="en-US" sz="1100"/>
                        <a:t>The main needs are:</a:t>
                      </a:r>
                    </a:p>
                    <a:p>
                      <a:pPr marL="171450" indent="-171450">
                        <a:lnSpc>
                          <a:spcPct val="150000"/>
                        </a:lnSpc>
                        <a:buFontTx/>
                        <a:buChar char="-"/>
                      </a:pPr>
                      <a:r>
                        <a:rPr lang="en-US" sz="1100" b="1"/>
                        <a:t>Manual control of the rover</a:t>
                      </a:r>
                    </a:p>
                  </a:txBody>
                  <a:tcPr/>
                </a:tc>
                <a:extLst>
                  <a:ext uri="{0D108BD9-81ED-4DB2-BD59-A6C34878D82A}">
                    <a16:rowId xmlns:a16="http://schemas.microsoft.com/office/drawing/2014/main" val="903096099"/>
                  </a:ext>
                </a:extLst>
              </a:tr>
              <a:tr h="758872">
                <a:tc>
                  <a:txBody>
                    <a:bodyPr/>
                    <a:lstStyle/>
                    <a:p>
                      <a:pPr>
                        <a:lnSpc>
                          <a:spcPct val="150000"/>
                        </a:lnSpc>
                      </a:pPr>
                      <a:r>
                        <a:rPr lang="en-US" sz="1800" b="1"/>
                        <a:t>Environment Sensing</a:t>
                      </a:r>
                    </a:p>
                  </a:txBody>
                  <a:tcPr/>
                </a:tc>
                <a:tc>
                  <a:txBody>
                    <a:bodyPr/>
                    <a:lstStyle/>
                    <a:p>
                      <a:pPr>
                        <a:lnSpc>
                          <a:spcPct val="150000"/>
                        </a:lnSpc>
                      </a:pPr>
                      <a:r>
                        <a:rPr lang="en-US" sz="1200" b="0" i="0" kern="1200">
                          <a:solidFill>
                            <a:schemeClr val="tx1"/>
                          </a:solidFill>
                          <a:effectLst/>
                          <a:latin typeface="+mn-lt"/>
                          <a:ea typeface="+mn-ea"/>
                          <a:cs typeface="+mn-cs"/>
                        </a:rPr>
                        <a:t>The CSR must accurately sense the terrain and obstacles around it to navigate around them. </a:t>
                      </a:r>
                      <a:endParaRPr lang="en-US" sz="1200" b="0">
                        <a:solidFill>
                          <a:schemeClr val="tx1"/>
                        </a:solidFill>
                      </a:endParaRPr>
                    </a:p>
                  </a:txBody>
                  <a:tcPr/>
                </a:tc>
                <a:tc>
                  <a:txBody>
                    <a:bodyPr/>
                    <a:lstStyle/>
                    <a:p>
                      <a:pPr>
                        <a:lnSpc>
                          <a:spcPct val="150000"/>
                        </a:lnSpc>
                      </a:pPr>
                      <a:r>
                        <a:rPr lang="en-US" sz="1100" b="0">
                          <a:solidFill>
                            <a:schemeClr val="tx1"/>
                          </a:solidFill>
                        </a:rPr>
                        <a:t>The main needs are:</a:t>
                      </a:r>
                    </a:p>
                    <a:p>
                      <a:pPr marL="171450" indent="-171450">
                        <a:lnSpc>
                          <a:spcPct val="150000"/>
                        </a:lnSpc>
                        <a:buFontTx/>
                        <a:buChar char="-"/>
                      </a:pPr>
                      <a:r>
                        <a:rPr lang="en-US" sz="1100" b="1">
                          <a:solidFill>
                            <a:schemeClr val="tx1"/>
                          </a:solidFill>
                        </a:rPr>
                        <a:t>Data processing of sensors</a:t>
                      </a:r>
                    </a:p>
                  </a:txBody>
                  <a:tcPr/>
                </a:tc>
                <a:extLst>
                  <a:ext uri="{0D108BD9-81ED-4DB2-BD59-A6C34878D82A}">
                    <a16:rowId xmlns:a16="http://schemas.microsoft.com/office/drawing/2014/main" val="703825771"/>
                  </a:ext>
                </a:extLst>
              </a:tr>
              <a:tr h="789419">
                <a:tc>
                  <a:txBody>
                    <a:bodyPr/>
                    <a:lstStyle/>
                    <a:p>
                      <a:pPr>
                        <a:lnSpc>
                          <a:spcPct val="150000"/>
                        </a:lnSpc>
                      </a:pPr>
                      <a:r>
                        <a:rPr lang="en-US" sz="1800" b="1"/>
                        <a:t>Communications</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a:t>
                      </a:r>
                      <a:r>
                        <a:rPr lang="en-US" sz="1200" b="1" i="0" kern="1200">
                          <a:solidFill>
                            <a:schemeClr val="tx1"/>
                          </a:solidFill>
                          <a:effectLst/>
                          <a:latin typeface="+mn-lt"/>
                          <a:ea typeface="+mn-ea"/>
                          <a:cs typeface="+mn-cs"/>
                        </a:rPr>
                        <a:t>CSR must communicate </a:t>
                      </a:r>
                      <a:r>
                        <a:rPr lang="en-US" sz="1200" b="0" i="0" kern="1200">
                          <a:solidFill>
                            <a:schemeClr val="tx1"/>
                          </a:solidFill>
                          <a:effectLst/>
                          <a:latin typeface="+mn-lt"/>
                          <a:ea typeface="+mn-ea"/>
                          <a:cs typeface="+mn-cs"/>
                        </a:rPr>
                        <a:t>with the GS to </a:t>
                      </a:r>
                      <a:r>
                        <a:rPr lang="en-US" sz="1200" b="1" i="0" kern="1200">
                          <a:solidFill>
                            <a:schemeClr val="tx1"/>
                          </a:solidFill>
                          <a:effectLst/>
                          <a:latin typeface="+mn-lt"/>
                          <a:ea typeface="+mn-ea"/>
                          <a:cs typeface="+mn-cs"/>
                        </a:rPr>
                        <a:t>send the viable path, images and videos</a:t>
                      </a:r>
                      <a:r>
                        <a:rPr lang="en-US" sz="1200" b="0" i="0" kern="1200">
                          <a:solidFill>
                            <a:schemeClr val="tx1"/>
                          </a:solidFill>
                          <a:effectLst/>
                          <a:latin typeface="+mn-lt"/>
                          <a:ea typeface="+mn-ea"/>
                          <a:cs typeface="+mn-cs"/>
                        </a:rPr>
                        <a:t> to the GS. </a:t>
                      </a:r>
                      <a:endParaRPr lang="en-US" sz="1200" b="0">
                        <a:solidFill>
                          <a:schemeClr val="tx1"/>
                        </a:solidFill>
                      </a:endParaRPr>
                    </a:p>
                  </a:txBody>
                  <a:tcPr/>
                </a:tc>
                <a:tc>
                  <a:txBody>
                    <a:bodyPr/>
                    <a:lstStyle/>
                    <a:p>
                      <a:pPr>
                        <a:lnSpc>
                          <a:spcPct val="150000"/>
                        </a:lnSpc>
                      </a:pPr>
                      <a:r>
                        <a:rPr lang="en-US" sz="1100" b="0" dirty="0">
                          <a:solidFill>
                            <a:schemeClr val="tx1"/>
                          </a:solidFill>
                        </a:rPr>
                        <a:t>The main needs are:</a:t>
                      </a:r>
                    </a:p>
                    <a:p>
                      <a:pPr marL="171450" indent="-171450">
                        <a:lnSpc>
                          <a:spcPct val="150000"/>
                        </a:lnSpc>
                        <a:buFontTx/>
                        <a:buChar char="-"/>
                      </a:pPr>
                      <a:r>
                        <a:rPr lang="en-US" sz="1100" b="1" dirty="0">
                          <a:solidFill>
                            <a:schemeClr val="tx1"/>
                          </a:solidFill>
                        </a:rPr>
                        <a:t>Integration</a:t>
                      </a:r>
                      <a:r>
                        <a:rPr lang="en-US" sz="1100" b="0" dirty="0">
                          <a:solidFill>
                            <a:schemeClr val="tx1"/>
                          </a:solidFill>
                        </a:rPr>
                        <a:t> </a:t>
                      </a:r>
                      <a:r>
                        <a:rPr lang="en-US" sz="1100" b="1" dirty="0">
                          <a:solidFill>
                            <a:schemeClr val="tx1"/>
                          </a:solidFill>
                        </a:rPr>
                        <a:t>between the GS and the CSR communication</a:t>
                      </a:r>
                    </a:p>
                  </a:txBody>
                  <a:tcPr/>
                </a:tc>
                <a:extLst>
                  <a:ext uri="{0D108BD9-81ED-4DB2-BD59-A6C34878D82A}">
                    <a16:rowId xmlns:a16="http://schemas.microsoft.com/office/drawing/2014/main" val="3370976117"/>
                  </a:ext>
                </a:extLst>
              </a:tr>
            </a:tbl>
          </a:graphicData>
        </a:graphic>
      </p:graphicFrame>
      <p:sp>
        <p:nvSpPr>
          <p:cNvPr id="4" name="Slide Number Placeholder 3">
            <a:extLst>
              <a:ext uri="{FF2B5EF4-FFF2-40B4-BE49-F238E27FC236}">
                <a16:creationId xmlns:a16="http://schemas.microsoft.com/office/drawing/2014/main" id="{DC141172-BFE1-46DE-9492-16DB372E0F78}"/>
              </a:ext>
            </a:extLst>
          </p:cNvPr>
          <p:cNvSpPr>
            <a:spLocks noGrp="1"/>
          </p:cNvSpPr>
          <p:nvPr>
            <p:ph type="sldNum" sz="quarter" idx="12"/>
          </p:nvPr>
        </p:nvSpPr>
        <p:spPr/>
        <p:txBody>
          <a:bodyPr/>
          <a:lstStyle/>
          <a:p>
            <a:fld id="{13C20B66-9CB3-4B57-BCF5-80EC90ADA063}" type="slidenum">
              <a:rPr lang="en-US" smtClean="0"/>
              <a:t>8</a:t>
            </a:fld>
            <a:endParaRPr lang="en-US"/>
          </a:p>
        </p:txBody>
      </p:sp>
      <p:sp>
        <p:nvSpPr>
          <p:cNvPr id="7" name="Rectangle 6">
            <a:extLst>
              <a:ext uri="{FF2B5EF4-FFF2-40B4-BE49-F238E27FC236}">
                <a16:creationId xmlns:a16="http://schemas.microsoft.com/office/drawing/2014/main" id="{595BFE3A-6199-4B8D-946B-DEAF4BC465FE}"/>
              </a:ext>
            </a:extLst>
          </p:cNvPr>
          <p:cNvSpPr/>
          <p:nvPr/>
        </p:nvSpPr>
        <p:spPr>
          <a:xfrm>
            <a:off x="714716" y="1530640"/>
            <a:ext cx="10823528" cy="2233286"/>
          </a:xfrm>
          <a:prstGeom prst="rect">
            <a:avLst/>
          </a:prstGeom>
          <a:solidFill>
            <a:srgbClr val="60EB7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9F40FCE-71F7-4CAE-9EEE-EB94331CC352}"/>
              </a:ext>
            </a:extLst>
          </p:cNvPr>
          <p:cNvSpPr/>
          <p:nvPr/>
        </p:nvSpPr>
        <p:spPr>
          <a:xfrm>
            <a:off x="714716" y="3763925"/>
            <a:ext cx="10823528" cy="2435515"/>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28B8F-99E1-4C1A-BB4A-9EBC6012907A}"/>
              </a:ext>
            </a:extLst>
          </p:cNvPr>
          <p:cNvSpPr/>
          <p:nvPr/>
        </p:nvSpPr>
        <p:spPr>
          <a:xfrm>
            <a:off x="3961190" y="6420768"/>
            <a:ext cx="982949" cy="301256"/>
          </a:xfrm>
          <a:prstGeom prst="rect">
            <a:avLst/>
          </a:prstGeom>
          <a:solidFill>
            <a:srgbClr val="60EB73">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D8DBF3D-399A-4709-B479-0223426B9A71}"/>
              </a:ext>
            </a:extLst>
          </p:cNvPr>
          <p:cNvSpPr txBox="1"/>
          <p:nvPr/>
        </p:nvSpPr>
        <p:spPr>
          <a:xfrm>
            <a:off x="4952402" y="6386730"/>
            <a:ext cx="3486852" cy="369332"/>
          </a:xfrm>
          <a:prstGeom prst="rect">
            <a:avLst/>
          </a:prstGeom>
          <a:noFill/>
        </p:spPr>
        <p:txBody>
          <a:bodyPr wrap="none" rtlCol="0">
            <a:spAutoFit/>
          </a:bodyPr>
          <a:lstStyle/>
          <a:p>
            <a:r>
              <a:rPr lang="en-US"/>
              <a:t>= Emphasis for this presentation</a:t>
            </a:r>
          </a:p>
        </p:txBody>
      </p:sp>
      <p:sp>
        <p:nvSpPr>
          <p:cNvPr id="5" name="Date Placeholder 4">
            <a:extLst>
              <a:ext uri="{FF2B5EF4-FFF2-40B4-BE49-F238E27FC236}">
                <a16:creationId xmlns:a16="http://schemas.microsoft.com/office/drawing/2014/main" id="{1AD07B6E-E8B9-4CCD-A75C-3EF07A36E91A}"/>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105917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2C-2285-4A90-86D4-BC21CCD7692D}"/>
              </a:ext>
            </a:extLst>
          </p:cNvPr>
          <p:cNvSpPr>
            <a:spLocks noGrp="1"/>
          </p:cNvSpPr>
          <p:nvPr>
            <p:ph type="title"/>
          </p:nvPr>
        </p:nvSpPr>
        <p:spPr/>
        <p:txBody>
          <a:bodyPr/>
          <a:lstStyle/>
          <a:p>
            <a:r>
              <a:rPr lang="en-US" dirty="0"/>
              <a:t>Primary Success Levels</a:t>
            </a:r>
          </a:p>
        </p:txBody>
      </p:sp>
      <p:graphicFrame>
        <p:nvGraphicFramePr>
          <p:cNvPr id="6" name="Content Placeholder 5">
            <a:extLst>
              <a:ext uri="{FF2B5EF4-FFF2-40B4-BE49-F238E27FC236}">
                <a16:creationId xmlns:a16="http://schemas.microsoft.com/office/drawing/2014/main" id="{A0F50BEA-5311-4CE6-AC43-D261EEE12291}"/>
              </a:ext>
            </a:extLst>
          </p:cNvPr>
          <p:cNvGraphicFramePr>
            <a:graphicFrameLocks noGrp="1"/>
          </p:cNvGraphicFramePr>
          <p:nvPr>
            <p:ph idx="1"/>
            <p:extLst>
              <p:ext uri="{D42A27DB-BD31-4B8C-83A1-F6EECF244321}">
                <p14:modId xmlns:p14="http://schemas.microsoft.com/office/powerpoint/2010/main" val="3600114845"/>
              </p:ext>
            </p:extLst>
          </p:nvPr>
        </p:nvGraphicFramePr>
        <p:xfrm>
          <a:off x="609600" y="1075961"/>
          <a:ext cx="10972799" cy="4677325"/>
        </p:xfrm>
        <a:graphic>
          <a:graphicData uri="http://schemas.openxmlformats.org/drawingml/2006/table">
            <a:tbl>
              <a:tblPr firstRow="1" bandRow="1">
                <a:tableStyleId>{073A0DAA-6AF3-43AB-8588-CEC1D06C72B9}</a:tableStyleId>
              </a:tblPr>
              <a:tblGrid>
                <a:gridCol w="1871179">
                  <a:extLst>
                    <a:ext uri="{9D8B030D-6E8A-4147-A177-3AD203B41FA5}">
                      <a16:colId xmlns:a16="http://schemas.microsoft.com/office/drawing/2014/main" val="3621921507"/>
                    </a:ext>
                  </a:extLst>
                </a:gridCol>
                <a:gridCol w="3615220">
                  <a:extLst>
                    <a:ext uri="{9D8B030D-6E8A-4147-A177-3AD203B41FA5}">
                      <a16:colId xmlns:a16="http://schemas.microsoft.com/office/drawing/2014/main" val="1877058294"/>
                    </a:ext>
                  </a:extLst>
                </a:gridCol>
                <a:gridCol w="2743200">
                  <a:extLst>
                    <a:ext uri="{9D8B030D-6E8A-4147-A177-3AD203B41FA5}">
                      <a16:colId xmlns:a16="http://schemas.microsoft.com/office/drawing/2014/main" val="1837286224"/>
                    </a:ext>
                  </a:extLst>
                </a:gridCol>
                <a:gridCol w="2743200">
                  <a:extLst>
                    <a:ext uri="{9D8B030D-6E8A-4147-A177-3AD203B41FA5}">
                      <a16:colId xmlns:a16="http://schemas.microsoft.com/office/drawing/2014/main" val="2704163628"/>
                    </a:ext>
                  </a:extLst>
                </a:gridCol>
              </a:tblGrid>
              <a:tr h="372211">
                <a:tc>
                  <a:txBody>
                    <a:bodyPr/>
                    <a:lstStyle/>
                    <a:p>
                      <a:r>
                        <a:rPr lang="en-US" sz="1400" dirty="0"/>
                        <a:t>Criteria</a:t>
                      </a:r>
                    </a:p>
                  </a:txBody>
                  <a:tcPr/>
                </a:tc>
                <a:tc>
                  <a:txBody>
                    <a:bodyPr/>
                    <a:lstStyle/>
                    <a:p>
                      <a:r>
                        <a:rPr lang="en-US" sz="1400"/>
                        <a:t>Level 1</a:t>
                      </a:r>
                    </a:p>
                  </a:txBody>
                  <a:tcPr/>
                </a:tc>
                <a:tc>
                  <a:txBody>
                    <a:bodyPr/>
                    <a:lstStyle/>
                    <a:p>
                      <a:r>
                        <a:rPr lang="en-US" sz="1400"/>
                        <a:t>Level 2</a:t>
                      </a:r>
                    </a:p>
                  </a:txBody>
                  <a:tcPr/>
                </a:tc>
                <a:tc>
                  <a:txBody>
                    <a:bodyPr/>
                    <a:lstStyle/>
                    <a:p>
                      <a:r>
                        <a:rPr lang="en-US" sz="1400"/>
                        <a:t>Level 3</a:t>
                      </a:r>
                    </a:p>
                  </a:txBody>
                  <a:tcPr/>
                </a:tc>
                <a:extLst>
                  <a:ext uri="{0D108BD9-81ED-4DB2-BD59-A6C34878D82A}">
                    <a16:rowId xmlns:a16="http://schemas.microsoft.com/office/drawing/2014/main" val="3699020193"/>
                  </a:ext>
                </a:extLst>
              </a:tr>
              <a:tr h="2019114">
                <a:tc>
                  <a:txBody>
                    <a:bodyPr/>
                    <a:lstStyle/>
                    <a:p>
                      <a:r>
                        <a:rPr lang="en-US" sz="1800"/>
                        <a:t>Environment</a:t>
                      </a:r>
                    </a:p>
                  </a:txBody>
                  <a:tcPr/>
                </a:tc>
                <a:tc>
                  <a:txBody>
                    <a:bodyPr/>
                    <a:lstStyle/>
                    <a:p>
                      <a:pPr marL="0" indent="0">
                        <a:buFont typeface="Arial" panose="020B0604020202020204" pitchFamily="34" charset="0"/>
                        <a:buNone/>
                      </a:pPr>
                      <a:r>
                        <a:rPr lang="en-US" sz="1800" dirty="0"/>
                        <a:t>The CSR shall traverse the following:</a:t>
                      </a:r>
                    </a:p>
                    <a:p>
                      <a:pPr marL="342900" indent="-342900">
                        <a:buFont typeface="+mj-lt"/>
                        <a:buAutoNum type="arabicPeriod"/>
                      </a:pPr>
                      <a:r>
                        <a:rPr lang="en-US" sz="1800" dirty="0"/>
                        <a:t>Open areas</a:t>
                      </a:r>
                    </a:p>
                    <a:p>
                      <a:pPr marL="342900" indent="-342900">
                        <a:buFont typeface="+mj-lt"/>
                        <a:buAutoNum type="arabicPeriod"/>
                      </a:pPr>
                      <a:r>
                        <a:rPr lang="en-US" sz="1800" b="1" dirty="0"/>
                        <a:t>Up to 20 degree incline slopes</a:t>
                      </a:r>
                    </a:p>
                  </a:txBody>
                  <a:tcPr/>
                </a:tc>
                <a:tc>
                  <a:txBody>
                    <a:bodyPr/>
                    <a:lstStyle/>
                    <a:p>
                      <a:pPr marL="0" indent="0">
                        <a:buFont typeface="Arial" panose="020B0604020202020204" pitchFamily="34" charset="0"/>
                        <a:buNone/>
                      </a:pPr>
                      <a:r>
                        <a:rPr lang="en-US" sz="1800" dirty="0"/>
                        <a:t>The CSR shall traverse the following:</a:t>
                      </a:r>
                    </a:p>
                    <a:p>
                      <a:pPr marL="342900" indent="-342900">
                        <a:buFont typeface="+mj-lt"/>
                        <a:buAutoNum type="arabicPeriod"/>
                      </a:pPr>
                      <a:r>
                        <a:rPr lang="en-US" sz="1800" dirty="0"/>
                        <a:t>Type A underbrush</a:t>
                      </a:r>
                    </a:p>
                    <a:p>
                      <a:pPr marL="342900" indent="-342900">
                        <a:buFont typeface="+mj-lt"/>
                        <a:buAutoNum type="arabicPeriod"/>
                      </a:pPr>
                      <a:r>
                        <a:rPr lang="en-US" sz="1800" b="1" dirty="0"/>
                        <a:t>Roots up to a 2.4 inch(6 cm) diameter</a:t>
                      </a:r>
                    </a:p>
                  </a:txBody>
                  <a:tcPr/>
                </a:tc>
                <a:tc>
                  <a:txBody>
                    <a:bodyPr/>
                    <a:lstStyle/>
                    <a:p>
                      <a:pPr marL="0" indent="0">
                        <a:buFont typeface="Arial" panose="020B0604020202020204" pitchFamily="34" charset="0"/>
                        <a:buNone/>
                      </a:pPr>
                      <a:r>
                        <a:rPr lang="en-US" sz="1800" dirty="0"/>
                        <a:t>The CSR shall traverse the following:</a:t>
                      </a:r>
                    </a:p>
                    <a:p>
                      <a:pPr marL="342900" indent="-342900">
                        <a:buFont typeface="+mj-lt"/>
                        <a:buAutoNum type="arabicPeriod"/>
                      </a:pPr>
                      <a:r>
                        <a:rPr lang="en-US" sz="1800" dirty="0"/>
                        <a:t>Type D underbrush</a:t>
                      </a:r>
                    </a:p>
                    <a:p>
                      <a:pPr marL="342900" indent="-342900">
                        <a:buFont typeface="+mj-lt"/>
                        <a:buAutoNum type="arabicPeriod"/>
                      </a:pPr>
                      <a:r>
                        <a:rPr lang="en-US" sz="1800" b="1" dirty="0"/>
                        <a:t>Up to a 9 inch wide discontinuities with depths greater than 2.4 inches (6 cm)</a:t>
                      </a:r>
                    </a:p>
                  </a:txBody>
                  <a:tcPr/>
                </a:tc>
                <a:extLst>
                  <a:ext uri="{0D108BD9-81ED-4DB2-BD59-A6C34878D82A}">
                    <a16:rowId xmlns:a16="http://schemas.microsoft.com/office/drawing/2014/main" val="1604767337"/>
                  </a:ext>
                </a:extLst>
              </a:tr>
              <a:tr h="2019114">
                <a:tc>
                  <a:txBody>
                    <a:bodyPr/>
                    <a:lstStyle/>
                    <a:p>
                      <a:r>
                        <a:rPr lang="en-US" sz="1800"/>
                        <a:t>Control</a:t>
                      </a:r>
                    </a:p>
                  </a:txBody>
                  <a:tcPr/>
                </a:tc>
                <a:tc>
                  <a:txBody>
                    <a:bodyPr/>
                    <a:lstStyle/>
                    <a:p>
                      <a:pPr marL="285750" indent="-285750">
                        <a:buFont typeface="Arial" panose="020B0604020202020204" pitchFamily="34" charset="0"/>
                        <a:buChar char="•"/>
                      </a:pPr>
                      <a:r>
                        <a:rPr lang="en-US" sz="1800" dirty="0"/>
                        <a:t>The CSR shall navigate </a:t>
                      </a:r>
                      <a:r>
                        <a:rPr lang="en-US" sz="1800" b="1" dirty="0">
                          <a:solidFill>
                            <a:schemeClr val="tx1"/>
                          </a:solidFill>
                        </a:rPr>
                        <a:t>by receiving control commands from the GS</a:t>
                      </a:r>
                    </a:p>
                    <a:p>
                      <a:pPr marL="285750" indent="-285750">
                        <a:buFont typeface="Arial" panose="020B0604020202020204" pitchFamily="34" charset="0"/>
                        <a:buChar char="•"/>
                      </a:pPr>
                      <a:r>
                        <a:rPr lang="en-US" sz="1800" dirty="0"/>
                        <a:t>The CSR shall perform a </a:t>
                      </a:r>
                      <a:r>
                        <a:rPr lang="en-US" sz="1800" b="1" dirty="0"/>
                        <a:t>360° turn</a:t>
                      </a:r>
                    </a:p>
                    <a:p>
                      <a:pPr marL="285750" indent="-285750">
                        <a:buFont typeface="Arial" panose="020B0604020202020204" pitchFamily="34" charset="0"/>
                        <a:buChar char="•"/>
                      </a:pPr>
                      <a:r>
                        <a:rPr lang="en-US" sz="1800" dirty="0"/>
                        <a:t>The CSR shall </a:t>
                      </a:r>
                      <a:r>
                        <a:rPr lang="en-US" sz="1800" b="1" dirty="0"/>
                        <a:t>drive forward and reverse</a:t>
                      </a:r>
                    </a:p>
                  </a:txBody>
                  <a:tcPr/>
                </a:tc>
                <a:tc>
                  <a:txBody>
                    <a:bodyPr/>
                    <a:lstStyle/>
                    <a:p>
                      <a:pPr marL="285750" indent="-285750">
                        <a:buFont typeface="Arial" panose="020B0604020202020204" pitchFamily="34" charset="0"/>
                        <a:buChar char="•"/>
                      </a:pPr>
                      <a:r>
                        <a:rPr lang="en-US" sz="1800" b="0">
                          <a:solidFill>
                            <a:schemeClr val="tx1"/>
                          </a:solidFill>
                        </a:rPr>
                        <a:t>The CSR shall navigate to a LOI and shall detect obstacles en route to the LOI, but </a:t>
                      </a:r>
                      <a:r>
                        <a:rPr lang="en-US" sz="1800" b="1">
                          <a:solidFill>
                            <a:schemeClr val="tx1"/>
                          </a:solidFill>
                        </a:rPr>
                        <a:t>manual</a:t>
                      </a:r>
                      <a:r>
                        <a:rPr lang="en-US" sz="1800" b="0">
                          <a:solidFill>
                            <a:schemeClr val="tx1"/>
                          </a:solidFill>
                        </a:rPr>
                        <a:t> control is needed to </a:t>
                      </a:r>
                      <a:r>
                        <a:rPr lang="en-US" sz="1800" b="1">
                          <a:solidFill>
                            <a:schemeClr val="tx1"/>
                          </a:solidFill>
                        </a:rPr>
                        <a:t>circumvent the obstacles.</a:t>
                      </a:r>
                    </a:p>
                  </a:txBody>
                  <a:tcPr/>
                </a:tc>
                <a:tc>
                  <a:txBody>
                    <a:bodyPr/>
                    <a:lstStyle/>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The CSR shall </a:t>
                      </a:r>
                      <a:r>
                        <a:rPr lang="en-US" sz="1800" b="1" i="0" u="none" strike="noStrike" kern="1200" baseline="0" dirty="0">
                          <a:solidFill>
                            <a:schemeClr val="tx1"/>
                          </a:solidFill>
                          <a:latin typeface="+mn-lt"/>
                          <a:ea typeface="+mn-ea"/>
                          <a:cs typeface="+mn-cs"/>
                        </a:rPr>
                        <a:t>autonomously</a:t>
                      </a:r>
                      <a:r>
                        <a:rPr lang="en-US" sz="1800" b="0" i="0" u="none" strike="noStrike" kern="1200" baseline="0" dirty="0">
                          <a:solidFill>
                            <a:schemeClr val="dk1"/>
                          </a:solidFill>
                          <a:latin typeface="+mn-lt"/>
                          <a:ea typeface="+mn-ea"/>
                          <a:cs typeface="+mn-cs"/>
                        </a:rPr>
                        <a:t> return to the last known GPS location if connection to the GS is lost.</a:t>
                      </a:r>
                    </a:p>
                  </a:txBody>
                  <a:tcPr/>
                </a:tc>
                <a:extLst>
                  <a:ext uri="{0D108BD9-81ED-4DB2-BD59-A6C34878D82A}">
                    <a16:rowId xmlns:a16="http://schemas.microsoft.com/office/drawing/2014/main" val="2382988318"/>
                  </a:ext>
                </a:extLst>
              </a:tr>
            </a:tbl>
          </a:graphicData>
        </a:graphic>
      </p:graphicFrame>
      <p:sp>
        <p:nvSpPr>
          <p:cNvPr id="4" name="Slide Number Placeholder 3">
            <a:extLst>
              <a:ext uri="{FF2B5EF4-FFF2-40B4-BE49-F238E27FC236}">
                <a16:creationId xmlns:a16="http://schemas.microsoft.com/office/drawing/2014/main" id="{C426ED90-FB4B-4BD5-ADC6-393E4E596FE9}"/>
              </a:ext>
            </a:extLst>
          </p:cNvPr>
          <p:cNvSpPr>
            <a:spLocks noGrp="1"/>
          </p:cNvSpPr>
          <p:nvPr>
            <p:ph type="sldNum" sz="quarter" idx="12"/>
          </p:nvPr>
        </p:nvSpPr>
        <p:spPr/>
        <p:txBody>
          <a:bodyPr/>
          <a:lstStyle/>
          <a:p>
            <a:fld id="{13C20B66-9CB3-4B57-BCF5-80EC90ADA063}" type="slidenum">
              <a:rPr lang="en-US" smtClean="0"/>
              <a:t>9</a:t>
            </a:fld>
            <a:endParaRPr lang="en-US"/>
          </a:p>
        </p:txBody>
      </p:sp>
      <p:sp>
        <p:nvSpPr>
          <p:cNvPr id="3" name="TextBox 2">
            <a:extLst>
              <a:ext uri="{FF2B5EF4-FFF2-40B4-BE49-F238E27FC236}">
                <a16:creationId xmlns:a16="http://schemas.microsoft.com/office/drawing/2014/main" id="{53262404-69EC-4968-90F4-19B2815C02F0}"/>
              </a:ext>
            </a:extLst>
          </p:cNvPr>
          <p:cNvSpPr txBox="1"/>
          <p:nvPr/>
        </p:nvSpPr>
        <p:spPr>
          <a:xfrm>
            <a:off x="2895599" y="6025137"/>
            <a:ext cx="6950149" cy="369332"/>
          </a:xfrm>
          <a:prstGeom prst="rect">
            <a:avLst/>
          </a:prstGeom>
          <a:noFill/>
        </p:spPr>
        <p:txBody>
          <a:bodyPr wrap="square" rtlCol="0">
            <a:spAutoFit/>
          </a:bodyPr>
          <a:lstStyle/>
          <a:p>
            <a:r>
              <a:rPr lang="en-US" b="1" dirty="0"/>
              <a:t>Other Success Levels: </a:t>
            </a:r>
            <a:r>
              <a:rPr lang="en-US" dirty="0"/>
              <a:t>Communication, Range, Video/Image</a:t>
            </a:r>
          </a:p>
        </p:txBody>
      </p:sp>
      <p:sp>
        <p:nvSpPr>
          <p:cNvPr id="5" name="Date Placeholder 4">
            <a:extLst>
              <a:ext uri="{FF2B5EF4-FFF2-40B4-BE49-F238E27FC236}">
                <a16:creationId xmlns:a16="http://schemas.microsoft.com/office/drawing/2014/main" id="{0EF2E4C7-10F1-44FD-90AA-1B143DA1CB6D}"/>
              </a:ext>
            </a:extLst>
          </p:cNvPr>
          <p:cNvSpPr>
            <a:spLocks noGrp="1"/>
          </p:cNvSpPr>
          <p:nvPr>
            <p:ph type="dt" sz="half" idx="2"/>
          </p:nvPr>
        </p:nvSpPr>
        <p:spPr/>
        <p:txBody>
          <a:bodyPr/>
          <a:lstStyle/>
          <a:p>
            <a:r>
              <a:rPr lang="en-US"/>
              <a:t>February 2019</a:t>
            </a:r>
          </a:p>
        </p:txBody>
      </p:sp>
    </p:spTree>
    <p:extLst>
      <p:ext uri="{BB962C8B-B14F-4D97-AF65-F5344CB8AC3E}">
        <p14:creationId xmlns:p14="http://schemas.microsoft.com/office/powerpoint/2010/main" val="2223270829"/>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070C0"/>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0</TotalTime>
  <Words>5485</Words>
  <Application>Microsoft Office PowerPoint</Application>
  <PresentationFormat>Widescreen</PresentationFormat>
  <Paragraphs>1229</Paragraphs>
  <Slides>65</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Cambria Math</vt:lpstr>
      <vt:lpstr>Retrospect</vt:lpstr>
      <vt:lpstr>HERMES Hazard Examination and Reconnaissance Messenger for Extended Surveillance </vt:lpstr>
      <vt:lpstr>Project Purpose and Objectives</vt:lpstr>
      <vt:lpstr>Project Motivation and Statement</vt:lpstr>
      <vt:lpstr>CONOPS: Arriving to Location of Interest</vt:lpstr>
      <vt:lpstr>CONOPS: Other Terrain</vt:lpstr>
      <vt:lpstr>Functional Block Diagram</vt:lpstr>
      <vt:lpstr>Functional Requirements</vt:lpstr>
      <vt:lpstr>Critical Project Elements</vt:lpstr>
      <vt:lpstr>Primary Success Levels</vt:lpstr>
      <vt:lpstr>Design Recap: System Interface</vt:lpstr>
      <vt:lpstr>Design Recap: CSR Hardware</vt:lpstr>
      <vt:lpstr>Design Recap: CSR Hardware</vt:lpstr>
      <vt:lpstr>Design Recap: Software Architecture</vt:lpstr>
      <vt:lpstr>Scheduling</vt:lpstr>
      <vt:lpstr>Mechanical Schedule</vt:lpstr>
      <vt:lpstr>Software Schedule</vt:lpstr>
      <vt:lpstr>Integration &amp; Test Schedule</vt:lpstr>
      <vt:lpstr>Integration &amp; Test Schedule</vt:lpstr>
      <vt:lpstr>Manufacturing</vt:lpstr>
      <vt:lpstr>Mobility</vt:lpstr>
      <vt:lpstr>Overview and Scope</vt:lpstr>
      <vt:lpstr>Manufacturing Status: Drivetrain</vt:lpstr>
      <vt:lpstr>Manufacturing Status: Shaft Mounts</vt:lpstr>
      <vt:lpstr>Overview and Scope</vt:lpstr>
      <vt:lpstr>Mobility Electronics</vt:lpstr>
      <vt:lpstr>Software</vt:lpstr>
      <vt:lpstr>Why ROS?</vt:lpstr>
      <vt:lpstr>Software Status</vt:lpstr>
      <vt:lpstr>Status: 360° LIDAR Sensor</vt:lpstr>
      <vt:lpstr>Status: Driving Functions</vt:lpstr>
      <vt:lpstr>Budget</vt:lpstr>
      <vt:lpstr>Cost Plan</vt:lpstr>
      <vt:lpstr>Major Procurements</vt:lpstr>
      <vt:lpstr>PowerPoint Presentation</vt:lpstr>
      <vt:lpstr>Manufacturing Status: Chassis</vt:lpstr>
      <vt:lpstr>Manufacturing Status: Linear Mass Stage</vt:lpstr>
      <vt:lpstr>Project Heritage</vt:lpstr>
      <vt:lpstr>Definitions</vt:lpstr>
      <vt:lpstr>Terrain Definition</vt:lpstr>
      <vt:lpstr>Success Levels</vt:lpstr>
      <vt:lpstr>Success Levels</vt:lpstr>
      <vt:lpstr>Success Levels Continued</vt:lpstr>
      <vt:lpstr>CONOPS: Loss of Comms</vt:lpstr>
      <vt:lpstr>Design Recap: Child Scout Rover</vt:lpstr>
      <vt:lpstr>Design Recap: Child Scout Rover </vt:lpstr>
      <vt:lpstr>Mobility – Chain Tensioner "Slip" Analysis</vt:lpstr>
      <vt:lpstr>Mobility – Chain Tensioner "Slip" Analysis (cont.)</vt:lpstr>
      <vt:lpstr>Mobility – Shaft Mount Drawing</vt:lpstr>
      <vt:lpstr>Communication</vt:lpstr>
      <vt:lpstr>Overview and Scope</vt:lpstr>
      <vt:lpstr>Local Area Network Comm Setup</vt:lpstr>
      <vt:lpstr>GPS Setup</vt:lpstr>
      <vt:lpstr>Electronics</vt:lpstr>
      <vt:lpstr>Sensing System Electronics</vt:lpstr>
      <vt:lpstr>GNC System Electronics</vt:lpstr>
      <vt:lpstr>Communications System Electronics</vt:lpstr>
      <vt:lpstr>Arduino Due - ASUS Integration</vt:lpstr>
      <vt:lpstr>Controller Data Usage</vt:lpstr>
      <vt:lpstr>Test Results</vt:lpstr>
      <vt:lpstr>ASUS Thermal Test</vt:lpstr>
      <vt:lpstr>HC-SR04 Ultrasonic Component Test</vt:lpstr>
      <vt:lpstr>Off Ramp Option- Ultrasonic Sensors</vt:lpstr>
      <vt:lpstr>Off Ramp Option – Ultrasonic Sensors</vt:lpstr>
      <vt:lpstr>Single Beam LiDAR Component Test</vt:lpstr>
      <vt:lpstr>Single Beam LiDAR Component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Hermes</dc:title>
  <dc:creator>Marcos Mejia</dc:creator>
  <cp:lastModifiedBy>Marcos Mejia</cp:lastModifiedBy>
  <cp:revision>1</cp:revision>
  <dcterms:created xsi:type="dcterms:W3CDTF">2018-10-06T01:29:26Z</dcterms:created>
  <dcterms:modified xsi:type="dcterms:W3CDTF">2019-02-04T19:46:15Z</dcterms:modified>
</cp:coreProperties>
</file>