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58" r:id="rId6"/>
    <p:sldId id="260" r:id="rId7"/>
    <p:sldId id="268" r:id="rId8"/>
    <p:sldId id="269" r:id="rId9"/>
    <p:sldId id="277" r:id="rId10"/>
    <p:sldId id="287" r:id="rId11"/>
    <p:sldId id="276" r:id="rId12"/>
    <p:sldId id="290" r:id="rId13"/>
    <p:sldId id="296" r:id="rId14"/>
    <p:sldId id="266" r:id="rId15"/>
    <p:sldId id="306" r:id="rId16"/>
    <p:sldId id="291" r:id="rId17"/>
    <p:sldId id="298" r:id="rId18"/>
    <p:sldId id="292" r:id="rId19"/>
    <p:sldId id="293" r:id="rId20"/>
    <p:sldId id="301" r:id="rId21"/>
    <p:sldId id="302" r:id="rId22"/>
    <p:sldId id="303" r:id="rId23"/>
    <p:sldId id="304" r:id="rId24"/>
    <p:sldId id="295" r:id="rId25"/>
    <p:sldId id="289" r:id="rId26"/>
    <p:sldId id="300"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8BA41-C765-49EA-A495-0806D1A0921F}" v="54" dt="2019-02-04T01:44:38.901"/>
    <p1510:client id="{DE5A4A90-F841-4B6C-9379-D636ECD23040}" v="5" dt="2019-02-04T01:39:15.567"/>
    <p1510:client id="{9505739D-FACF-41E2-9C6D-9BCBEDADBAC8}" v="74" dt="2019-02-04T02:23:01.361"/>
    <p1510:client id="{8D816AAC-6436-1B0F-F27F-1CC17C9F5160}" v="973" dt="2019-02-03T23:35:51.785"/>
    <p1510:client id="{E8C873B5-A2DA-4394-A481-61C1F20998E6}" v="20" dt="2019-02-03T22:41:18.711"/>
    <p1510:client id="{D19BB70C-920D-41D0-BD15-BD20BFE9E4C5}" v="122" dt="2019-02-04T17:26:20.230"/>
    <p1510:client id="{53447B73-5E3F-152E-D174-9A3DB82143E4}" v="605" dt="2019-02-04T18:55:35.533"/>
    <p1510:client id="{3D5DDFB2-6675-42E3-B539-9BC2D84CA18A}" v="231" dt="2019-02-04T00:53:40.760"/>
    <p1510:client id="{9CB5761E-975F-CFAB-6BC5-AEAD8CB63A2D}" v="364" dt="2019-02-04T01:21:41.975"/>
    <p1510:client id="{2F2A553E-A46C-4B79-B550-D43C0BD55FB3}" v="151" dt="2019-02-04T18:26:18.897"/>
    <p1510:client id="{EBD317AA-DABA-E843-8832-8D1837DC91E2}" v="943" dt="2019-02-04T18:09:16.852"/>
    <p1510:client id="{1395E526-7CFB-4383-AC3C-B2A8E9471FB6}" v="37" dt="2019-02-04T17:10:07.010"/>
    <p1510:client id="{AB7E7452-B25E-4247-AB7C-7D229197F23A}" v="434" dt="2019-02-04T17:36:45.377"/>
    <p1510:client id="{DF91E01C-3DB4-46A0-9D10-7B896F8A1A40}" v="51" dt="2019-02-04T18:23:47.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p:cViewPr>
        <p:scale>
          <a:sx n="94" d="100"/>
          <a:sy n="94" d="100"/>
        </p:scale>
        <p:origin x="1272"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34"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99D05-2C08-4515-8E9B-1695E3BF3C88}" type="datetimeFigureOut">
              <a:rPr lang="en-US" smtClean="0"/>
              <a:t>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AE578-D52B-4495-9950-EE809055DAE2}" type="slidenum">
              <a:rPr lang="en-US" smtClean="0"/>
              <a:t>‹#›</a:t>
            </a:fld>
            <a:endParaRPr lang="en-US"/>
          </a:p>
        </p:txBody>
      </p:sp>
    </p:spTree>
    <p:extLst>
      <p:ext uri="{BB962C8B-B14F-4D97-AF65-F5344CB8AC3E}">
        <p14:creationId xmlns:p14="http://schemas.microsoft.com/office/powerpoint/2010/main" val="314200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Add edited</a:t>
            </a:r>
            <a:r>
              <a:rPr lang="en-US" baseline="0"/>
              <a:t> levels of success</a:t>
            </a:r>
            <a:endParaRPr lang="en-US"/>
          </a:p>
        </p:txBody>
      </p:sp>
      <p:sp>
        <p:nvSpPr>
          <p:cNvPr id="4" name="Slide Number Placeholder 3"/>
          <p:cNvSpPr>
            <a:spLocks noGrp="1"/>
          </p:cNvSpPr>
          <p:nvPr>
            <p:ph type="sldNum" sz="quarter" idx="10"/>
          </p:nvPr>
        </p:nvSpPr>
        <p:spPr/>
        <p:txBody>
          <a:bodyPr/>
          <a:lstStyle/>
          <a:p>
            <a:fld id="{B28AE578-D52B-4495-9950-EE809055DAE2}" type="slidenum">
              <a:rPr lang="en-US" smtClean="0"/>
              <a:t>2</a:t>
            </a:fld>
            <a:endParaRPr lang="en-US"/>
          </a:p>
        </p:txBody>
      </p:sp>
    </p:spTree>
    <p:extLst>
      <p:ext uri="{BB962C8B-B14F-4D97-AF65-F5344CB8AC3E}">
        <p14:creationId xmlns:p14="http://schemas.microsoft.com/office/powerpoint/2010/main" val="196010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we have the deployment mechanism. A external power source will supply a load to motor. This will release the float and parachute. Within the float we have the Power Control Board with power supply indicated by black lines. The blue lines indicate  a 5 minute cycle which you can see run down from the GNSS satellite to our antenna, into the GNSS module and finally to the microcontroller where the data will be parsed and stored. Notice that we have only one antenna which will operate for both the reception and transmission of which the red lines indicate. The red lines show the process that will happen every 24 hours. The data will be compressed, sent to the transmitter which will communicate the data to the Iridium satellite who will finally send the data to the ground station.</a:t>
            </a:r>
          </a:p>
        </p:txBody>
      </p:sp>
      <p:sp>
        <p:nvSpPr>
          <p:cNvPr id="4" name="Slide Number Placeholder 3"/>
          <p:cNvSpPr>
            <a:spLocks noGrp="1"/>
          </p:cNvSpPr>
          <p:nvPr>
            <p:ph type="sldNum" sz="quarter" idx="5"/>
          </p:nvPr>
        </p:nvSpPr>
        <p:spPr/>
        <p:txBody>
          <a:bodyPr/>
          <a:lstStyle/>
          <a:p>
            <a:fld id="{CFC0734E-356C-994D-B76D-88FA1F0039F9}" type="slidenum">
              <a:rPr lang="en-US" smtClean="0"/>
              <a:t>5</a:t>
            </a:fld>
            <a:endParaRPr lang="en-US"/>
          </a:p>
        </p:txBody>
      </p:sp>
    </p:spTree>
    <p:extLst>
      <p:ext uri="{BB962C8B-B14F-4D97-AF65-F5344CB8AC3E}">
        <p14:creationId xmlns:p14="http://schemas.microsoft.com/office/powerpoint/2010/main" val="296193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AE578-D52B-4495-9950-EE809055DAE2}" type="slidenum">
              <a:rPr lang="en-US" smtClean="0"/>
              <a:t>6</a:t>
            </a:fld>
            <a:endParaRPr lang="en-US"/>
          </a:p>
        </p:txBody>
      </p:sp>
    </p:spTree>
    <p:extLst>
      <p:ext uri="{BB962C8B-B14F-4D97-AF65-F5344CB8AC3E}">
        <p14:creationId xmlns:p14="http://schemas.microsoft.com/office/powerpoint/2010/main" val="170932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AE578-D52B-4495-9950-EE809055DAE2}" type="slidenum">
              <a:rPr lang="en-US" smtClean="0"/>
              <a:t>7</a:t>
            </a:fld>
            <a:endParaRPr lang="en-US"/>
          </a:p>
        </p:txBody>
      </p:sp>
    </p:spTree>
    <p:extLst>
      <p:ext uri="{BB962C8B-B14F-4D97-AF65-F5344CB8AC3E}">
        <p14:creationId xmlns:p14="http://schemas.microsoft.com/office/powerpoint/2010/main" val="229549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DA1EEC-D3EB-4BF0-894A-F155E7C3FD77}" type="datetime1">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CE87C-0AFE-4D3D-B98B-1BDB1AE2E0D6}" type="datetime1">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F6489D-6FFA-4F9C-B9B0-CDC5E1571BBA}" type="datetime1">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C733C-D633-4B88-8DAC-1FA443E9A977}" type="datetime1">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A picture containing athletic game&#10;&#10;Description generated with high confidence">
            <a:extLst>
              <a:ext uri="{FF2B5EF4-FFF2-40B4-BE49-F238E27FC236}">
                <a16:creationId xmlns:a16="http://schemas.microsoft.com/office/drawing/2014/main" xmlns="" id="{09E81300-4F69-42FD-AF33-A6278D058032}"/>
              </a:ext>
            </a:extLst>
          </p:cNvPr>
          <p:cNvPicPr>
            <a:picLocks noChangeAspect="1"/>
          </p:cNvPicPr>
          <p:nvPr userDrawn="1"/>
        </p:nvPicPr>
        <p:blipFill>
          <a:blip r:embed="rId2"/>
          <a:stretch>
            <a:fillRect/>
          </a:stretch>
        </p:blipFill>
        <p:spPr>
          <a:xfrm>
            <a:off x="11058334" y="0"/>
            <a:ext cx="1121791" cy="1223158"/>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9ACFA8-4853-4447-8DF5-5439CFFB0864}" type="datetime1">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4BD196-470F-4361-BE7D-D32435D006C2}" type="datetime1">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A picture containing athletic game&#10;&#10;Description generated with high confidence">
            <a:extLst>
              <a:ext uri="{FF2B5EF4-FFF2-40B4-BE49-F238E27FC236}">
                <a16:creationId xmlns:a16="http://schemas.microsoft.com/office/drawing/2014/main" xmlns="" id="{09E81300-4F69-42FD-AF33-A6278D058032}"/>
              </a:ext>
            </a:extLst>
          </p:cNvPr>
          <p:cNvPicPr>
            <a:picLocks noChangeAspect="1"/>
          </p:cNvPicPr>
          <p:nvPr userDrawn="1"/>
        </p:nvPicPr>
        <p:blipFill>
          <a:blip r:embed="rId2"/>
          <a:stretch>
            <a:fillRect/>
          </a:stretch>
        </p:blipFill>
        <p:spPr>
          <a:xfrm>
            <a:off x="11058334" y="0"/>
            <a:ext cx="1121791" cy="1223158"/>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296F24-BAA3-4363-90F7-4C7E5731F247}" type="datetime1">
              <a:rPr lang="en-US" smtClean="0"/>
              <a:t>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CC5F65-A381-4884-9237-713ED2E1A2C0}" type="datetime1">
              <a:rPr lang="en-US" smtClean="0"/>
              <a:t>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5C2A5-E61D-4EC3-A9D7-399CD53F67D4}" type="datetime1">
              <a:rPr lang="en-US" smtClean="0"/>
              <a:t>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8D0A3-FCBC-42A6-BB6F-B102A2C12692}" type="datetime1">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0E63A-D682-4DA5-9DF3-0CA8E19D933E}" type="datetime1">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672B9-F4C7-489A-9B34-2046A8879469}" type="datetime1">
              <a:rPr lang="en-US" smtClean="0"/>
              <a:t>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2E4C0B7-DDA7-46CC-9D0E-2FF751C99466}"/>
              </a:ext>
            </a:extLst>
          </p:cNvPr>
          <p:cNvSpPr>
            <a:spLocks noGrp="1"/>
          </p:cNvSpPr>
          <p:nvPr>
            <p:ph type="subTitle" idx="1"/>
          </p:nvPr>
        </p:nvSpPr>
        <p:spPr>
          <a:xfrm>
            <a:off x="963283" y="4680340"/>
            <a:ext cx="9790981" cy="2173347"/>
          </a:xfrm>
        </p:spPr>
        <p:txBody>
          <a:bodyPr vert="horz" lIns="91440" tIns="45720" rIns="91440" bIns="45720" rtlCol="0" anchor="t">
            <a:normAutofit/>
          </a:bodyPr>
          <a:lstStyle/>
          <a:p>
            <a:pPr algn="l"/>
            <a:r>
              <a:rPr lang="en-US" sz="1800" b="1" u="sng">
                <a:cs typeface="Calibri"/>
              </a:rPr>
              <a:t>TEAM</a:t>
            </a:r>
            <a:r>
              <a:rPr lang="en-US" sz="1800" b="1">
                <a:cs typeface="Calibri"/>
              </a:rPr>
              <a:t>: </a:t>
            </a:r>
            <a:r>
              <a:rPr lang="en-US" sz="1800">
                <a:cs typeface="Calibri"/>
              </a:rPr>
              <a:t>Omar </a:t>
            </a:r>
            <a:r>
              <a:rPr lang="en-US" sz="1800" err="1">
                <a:cs typeface="Calibri"/>
              </a:rPr>
              <a:t>Alshamsi</a:t>
            </a:r>
            <a:r>
              <a:rPr lang="en-US" sz="1800">
                <a:cs typeface="Calibri"/>
              </a:rPr>
              <a:t>, Meer Baker, Eric Bergman, Jack Lambert, Eli Landers, Quentin Moore, Alex </a:t>
            </a:r>
            <a:r>
              <a:rPr lang="en-US" sz="1800" err="1">
                <a:cs typeface="Calibri"/>
              </a:rPr>
              <a:t>Mulvaney</a:t>
            </a:r>
            <a:r>
              <a:rPr lang="en-US" sz="1800">
                <a:cs typeface="Calibri"/>
              </a:rPr>
              <a:t>, Donald Palomino, Wyatt </a:t>
            </a:r>
            <a:r>
              <a:rPr lang="en-US" sz="1800" err="1">
                <a:cs typeface="Calibri"/>
              </a:rPr>
              <a:t>Raich</a:t>
            </a:r>
            <a:r>
              <a:rPr lang="en-US" sz="1800">
                <a:cs typeface="Calibri"/>
              </a:rPr>
              <a:t>, Brody </a:t>
            </a:r>
            <a:r>
              <a:rPr lang="en-US" sz="1800" err="1">
                <a:cs typeface="Calibri"/>
              </a:rPr>
              <a:t>Rosipajla</a:t>
            </a:r>
            <a:r>
              <a:rPr lang="en-US" sz="1800">
                <a:cs typeface="Calibri"/>
              </a:rPr>
              <a:t>, </a:t>
            </a:r>
            <a:r>
              <a:rPr lang="en-US" sz="1800" err="1">
                <a:cs typeface="Calibri"/>
              </a:rPr>
              <a:t>Aytac</a:t>
            </a:r>
            <a:r>
              <a:rPr lang="en-US" sz="1800">
                <a:cs typeface="Calibri"/>
              </a:rPr>
              <a:t> </a:t>
            </a:r>
            <a:r>
              <a:rPr lang="en-US" sz="1800" err="1">
                <a:cs typeface="Calibri"/>
              </a:rPr>
              <a:t>Teker</a:t>
            </a:r>
            <a:r>
              <a:rPr lang="en-US" sz="1800">
                <a:cs typeface="Calibri"/>
              </a:rPr>
              <a:t>, Eric Zhao</a:t>
            </a:r>
          </a:p>
          <a:p>
            <a:pPr algn="l"/>
            <a:endParaRPr lang="en-US" sz="1800">
              <a:cs typeface="Calibri"/>
            </a:endParaRPr>
          </a:p>
          <a:p>
            <a:pPr algn="l"/>
            <a:r>
              <a:rPr lang="en-US" sz="1800" b="1" u="sng">
                <a:cs typeface="Calibri"/>
              </a:rPr>
              <a:t>Customer</a:t>
            </a:r>
            <a:r>
              <a:rPr lang="en-US" sz="1800" b="1">
                <a:cs typeface="Calibri"/>
              </a:rPr>
              <a:t>: </a:t>
            </a:r>
            <a:r>
              <a:rPr lang="en-US" sz="1800">
                <a:cs typeface="Calibri"/>
              </a:rPr>
              <a:t>Robert </a:t>
            </a:r>
            <a:r>
              <a:rPr lang="en-US" sz="1800" err="1">
                <a:cs typeface="Calibri"/>
              </a:rPr>
              <a:t>Leben</a:t>
            </a:r>
            <a:endParaRPr lang="en-US" sz="1800">
              <a:cs typeface="Calibri"/>
            </a:endParaRPr>
          </a:p>
          <a:p>
            <a:pPr algn="l"/>
            <a:r>
              <a:rPr lang="en-US" sz="1800" b="1" u="sng">
                <a:cs typeface="Calibri"/>
              </a:rPr>
              <a:t>Advisor</a:t>
            </a:r>
            <a:r>
              <a:rPr lang="en-US" sz="1800">
                <a:cs typeface="Calibri"/>
              </a:rPr>
              <a:t>: John </a:t>
            </a:r>
            <a:r>
              <a:rPr lang="en-US" sz="1800" err="1">
                <a:cs typeface="Calibri"/>
              </a:rPr>
              <a:t>Mah</a:t>
            </a:r>
            <a:endParaRPr lang="en-US" sz="1800">
              <a:cs typeface="Calibri"/>
            </a:endParaRPr>
          </a:p>
          <a:p>
            <a:endParaRPr lang="en-US">
              <a:cs typeface="Calibri"/>
            </a:endParaRPr>
          </a:p>
        </p:txBody>
      </p:sp>
      <p:pic>
        <p:nvPicPr>
          <p:cNvPr id="4" name="Picture 4">
            <a:extLst>
              <a:ext uri="{FF2B5EF4-FFF2-40B4-BE49-F238E27FC236}">
                <a16:creationId xmlns:a16="http://schemas.microsoft.com/office/drawing/2014/main" xmlns="" id="{8D8A60D4-8E2E-4D69-9556-4A8849D5CBEF}"/>
              </a:ext>
            </a:extLst>
          </p:cNvPr>
          <p:cNvPicPr>
            <a:picLocks noChangeAspect="1"/>
          </p:cNvPicPr>
          <p:nvPr/>
        </p:nvPicPr>
        <p:blipFill>
          <a:blip r:embed="rId2"/>
          <a:stretch>
            <a:fillRect/>
          </a:stretch>
        </p:blipFill>
        <p:spPr>
          <a:xfrm>
            <a:off x="871268" y="695098"/>
            <a:ext cx="9759350" cy="3383083"/>
          </a:xfrm>
          <a:prstGeom prst="rect">
            <a:avLst/>
          </a:prstGeom>
        </p:spPr>
      </p:pic>
      <p:sp>
        <p:nvSpPr>
          <p:cNvPr id="6" name="TextBox 5">
            <a:extLst>
              <a:ext uri="{FF2B5EF4-FFF2-40B4-BE49-F238E27FC236}">
                <a16:creationId xmlns:a16="http://schemas.microsoft.com/office/drawing/2014/main" xmlns="" id="{EBAA7E44-3E6D-4DF0-AA07-B641481FDE5D}"/>
              </a:ext>
            </a:extLst>
          </p:cNvPr>
          <p:cNvSpPr txBox="1"/>
          <p:nvPr/>
        </p:nvSpPr>
        <p:spPr>
          <a:xfrm>
            <a:off x="3473570" y="274608"/>
            <a:ext cx="4856671"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a:cs typeface="Calibri"/>
              </a:rPr>
              <a:t>ASEN 4018 Senior Projects Spring 2018</a:t>
            </a:r>
            <a:br>
              <a:rPr lang="en-US">
                <a:latin typeface="Calibri"/>
                <a:cs typeface="Calibri"/>
              </a:rPr>
            </a:br>
            <a:r>
              <a:rPr lang="en-US">
                <a:latin typeface="Calibri"/>
                <a:cs typeface="Calibri"/>
              </a:rPr>
              <a:t> Manufacturing Status Review</a:t>
            </a:r>
          </a:p>
        </p:txBody>
      </p:sp>
      <p:pic>
        <p:nvPicPr>
          <p:cNvPr id="7" name="Picture 7">
            <a:extLst>
              <a:ext uri="{FF2B5EF4-FFF2-40B4-BE49-F238E27FC236}">
                <a16:creationId xmlns:a16="http://schemas.microsoft.com/office/drawing/2014/main" xmlns="" id="{194FA568-A2FF-439F-AAA5-6D438DCF9EB3}"/>
              </a:ext>
            </a:extLst>
          </p:cNvPr>
          <p:cNvPicPr>
            <a:picLocks noChangeAspect="1"/>
          </p:cNvPicPr>
          <p:nvPr/>
        </p:nvPicPr>
        <p:blipFill>
          <a:blip r:embed="rId3"/>
          <a:stretch>
            <a:fillRect/>
          </a:stretch>
        </p:blipFill>
        <p:spPr>
          <a:xfrm>
            <a:off x="10160725" y="2426"/>
            <a:ext cx="2030016" cy="1609938"/>
          </a:xfrm>
          <a:prstGeom prst="rect">
            <a:avLst/>
          </a:prstGeom>
        </p:spPr>
      </p:pic>
      <p:pic>
        <p:nvPicPr>
          <p:cNvPr id="9" name="Picture 9">
            <a:extLst>
              <a:ext uri="{FF2B5EF4-FFF2-40B4-BE49-F238E27FC236}">
                <a16:creationId xmlns:a16="http://schemas.microsoft.com/office/drawing/2014/main" xmlns="" id="{27FF74B7-8554-43CE-9CEA-EE322A3680BB}"/>
              </a:ext>
            </a:extLst>
          </p:cNvPr>
          <p:cNvPicPr>
            <a:picLocks noChangeAspect="1"/>
          </p:cNvPicPr>
          <p:nvPr/>
        </p:nvPicPr>
        <p:blipFill>
          <a:blip r:embed="rId4"/>
          <a:stretch>
            <a:fillRect/>
          </a:stretch>
        </p:blipFill>
        <p:spPr>
          <a:xfrm>
            <a:off x="10159940" y="5215566"/>
            <a:ext cx="1979402" cy="1573961"/>
          </a:xfrm>
          <a:prstGeom prst="rect">
            <a:avLst/>
          </a:prstGeom>
        </p:spPr>
      </p:pic>
      <p:sp>
        <p:nvSpPr>
          <p:cNvPr id="2" name="Slide Number Placeholder 1"/>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951729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62431C2-FC71-43F3-8064-140C1E310B03}"/>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5" name="Picture 5" descr="A close up of a map&#10;&#10;Description generated with very high confidence">
            <a:extLst>
              <a:ext uri="{FF2B5EF4-FFF2-40B4-BE49-F238E27FC236}">
                <a16:creationId xmlns:a16="http://schemas.microsoft.com/office/drawing/2014/main" xmlns="" id="{A86C568A-351B-449B-97E4-5DE4E1865B51}"/>
              </a:ext>
            </a:extLst>
          </p:cNvPr>
          <p:cNvPicPr>
            <a:picLocks noChangeAspect="1"/>
          </p:cNvPicPr>
          <p:nvPr/>
        </p:nvPicPr>
        <p:blipFill>
          <a:blip r:embed="rId2"/>
          <a:stretch>
            <a:fillRect/>
          </a:stretch>
        </p:blipFill>
        <p:spPr>
          <a:xfrm>
            <a:off x="51758" y="53152"/>
            <a:ext cx="11930331" cy="6277240"/>
          </a:xfrm>
          <a:prstGeom prst="rect">
            <a:avLst/>
          </a:prstGeom>
        </p:spPr>
      </p:pic>
      <p:cxnSp>
        <p:nvCxnSpPr>
          <p:cNvPr id="3" name="Straight Arrow Connector 2">
            <a:extLst>
              <a:ext uri="{FF2B5EF4-FFF2-40B4-BE49-F238E27FC236}">
                <a16:creationId xmlns:a16="http://schemas.microsoft.com/office/drawing/2014/main" xmlns="" id="{2CDC6BAF-D1F4-4A61-BA76-3B8F88B0EF01}"/>
              </a:ext>
            </a:extLst>
          </p:cNvPr>
          <p:cNvCxnSpPr>
            <a:cxnSpLocks/>
          </p:cNvCxnSpPr>
          <p:nvPr/>
        </p:nvCxnSpPr>
        <p:spPr>
          <a:xfrm flipV="1">
            <a:off x="4560496" y="363746"/>
            <a:ext cx="3301040" cy="57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xmlns="" id="{A3CF1674-F6F0-47FA-80EB-13FAEB7C2F0E}"/>
              </a:ext>
            </a:extLst>
          </p:cNvPr>
          <p:cNvCxnSpPr>
            <a:cxnSpLocks/>
          </p:cNvCxnSpPr>
          <p:nvPr/>
        </p:nvCxnSpPr>
        <p:spPr>
          <a:xfrm flipH="1">
            <a:off x="7789649" y="355119"/>
            <a:ext cx="5753" cy="36029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xmlns="" id="{C64D1A0C-C6E9-4CF7-B767-9A0743C152E5}"/>
              </a:ext>
            </a:extLst>
          </p:cNvPr>
          <p:cNvCxnSpPr>
            <a:cxnSpLocks/>
          </p:cNvCxnSpPr>
          <p:nvPr/>
        </p:nvCxnSpPr>
        <p:spPr>
          <a:xfrm>
            <a:off x="7795402" y="3935081"/>
            <a:ext cx="3717983" cy="230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Oval 7">
            <a:extLst>
              <a:ext uri="{FF2B5EF4-FFF2-40B4-BE49-F238E27FC236}">
                <a16:creationId xmlns:a16="http://schemas.microsoft.com/office/drawing/2014/main" xmlns="" id="{33A7A742-7426-476A-93B6-9D427F448F10}"/>
              </a:ext>
            </a:extLst>
          </p:cNvPr>
          <p:cNvSpPr/>
          <p:nvPr/>
        </p:nvSpPr>
        <p:spPr>
          <a:xfrm>
            <a:off x="653074" y="370571"/>
            <a:ext cx="211199" cy="19918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1235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79" y="-197894"/>
            <a:ext cx="10515600" cy="1325563"/>
          </a:xfrm>
        </p:spPr>
        <p:txBody>
          <a:bodyPr/>
          <a:lstStyle/>
          <a:p>
            <a:r>
              <a:rPr lang="en-US"/>
              <a:t>Deployment Mechanism</a:t>
            </a:r>
          </a:p>
        </p:txBody>
      </p:sp>
      <p:graphicFrame>
        <p:nvGraphicFramePr>
          <p:cNvPr id="11" name="Table 10"/>
          <p:cNvGraphicFramePr>
            <a:graphicFrameLocks noGrp="1"/>
          </p:cNvGraphicFramePr>
          <p:nvPr>
            <p:extLst>
              <p:ext uri="{D42A27DB-BD31-4B8C-83A1-F6EECF244321}">
                <p14:modId xmlns:p14="http://schemas.microsoft.com/office/powerpoint/2010/main" val="994563937"/>
              </p:ext>
            </p:extLst>
          </p:nvPr>
        </p:nvGraphicFramePr>
        <p:xfrm>
          <a:off x="272715" y="1082841"/>
          <a:ext cx="4615376" cy="3283316"/>
        </p:xfrm>
        <a:graphic>
          <a:graphicData uri="http://schemas.openxmlformats.org/drawingml/2006/table">
            <a:tbl>
              <a:tblPr firstRow="1" bandRow="1">
                <a:tableStyleId>{5C22544A-7EE6-4342-B048-85BDC9FD1C3A}</a:tableStyleId>
              </a:tblPr>
              <a:tblGrid>
                <a:gridCol w="1574277">
                  <a:extLst>
                    <a:ext uri="{9D8B030D-6E8A-4147-A177-3AD203B41FA5}">
                      <a16:colId xmlns:a16="http://schemas.microsoft.com/office/drawing/2014/main" xmlns="" val="3575532954"/>
                    </a:ext>
                  </a:extLst>
                </a:gridCol>
                <a:gridCol w="1727344">
                  <a:extLst>
                    <a:ext uri="{9D8B030D-6E8A-4147-A177-3AD203B41FA5}">
                      <a16:colId xmlns:a16="http://schemas.microsoft.com/office/drawing/2014/main" xmlns="" val="719030096"/>
                    </a:ext>
                  </a:extLst>
                </a:gridCol>
                <a:gridCol w="1313755">
                  <a:extLst>
                    <a:ext uri="{9D8B030D-6E8A-4147-A177-3AD203B41FA5}">
                      <a16:colId xmlns:a16="http://schemas.microsoft.com/office/drawing/2014/main" xmlns="" val="3294393772"/>
                    </a:ext>
                  </a:extLst>
                </a:gridCol>
              </a:tblGrid>
              <a:tr h="336884">
                <a:tc gridSpan="3">
                  <a:txBody>
                    <a:bodyPr/>
                    <a:lstStyle/>
                    <a:p>
                      <a:pPr algn="ctr"/>
                      <a:r>
                        <a:rPr lang="en-US" sz="1600"/>
                        <a:t>Manufacturing</a:t>
                      </a:r>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577515">
                <a:tc>
                  <a:txBody>
                    <a:bodyPr/>
                    <a:lstStyle/>
                    <a:p>
                      <a:pPr algn="ctr"/>
                      <a:r>
                        <a:rPr lang="en-US" sz="1600" b="1" u="sng"/>
                        <a:t>Component</a:t>
                      </a:r>
                    </a:p>
                  </a:txBody>
                  <a:tcPr anchor="ctr">
                    <a:solidFill>
                      <a:schemeClr val="accent1">
                        <a:lumMod val="60000"/>
                        <a:lumOff val="40000"/>
                      </a:schemeClr>
                    </a:solidFill>
                  </a:tcPr>
                </a:tc>
                <a:tc>
                  <a:txBody>
                    <a:bodyPr/>
                    <a:lstStyle/>
                    <a:p>
                      <a:pPr algn="ctr"/>
                      <a:r>
                        <a:rPr lang="en-US" sz="1600" b="1" u="sng"/>
                        <a:t>Manufacturing Method</a:t>
                      </a:r>
                    </a:p>
                  </a:txBody>
                  <a:tcPr anchor="ctr">
                    <a:solidFill>
                      <a:schemeClr val="accent1">
                        <a:lumMod val="60000"/>
                        <a:lumOff val="40000"/>
                      </a:schemeClr>
                    </a:solidFill>
                  </a:tcPr>
                </a:tc>
                <a:tc>
                  <a:txBody>
                    <a:bodyPr/>
                    <a:lstStyle/>
                    <a:p>
                      <a:pPr algn="ctr"/>
                      <a:r>
                        <a:rPr lang="en-US" sz="1600" b="1" u="sng"/>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403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Logic Board</a:t>
                      </a:r>
                    </a:p>
                  </a:txBody>
                  <a:tcPr anchor="ctr"/>
                </a:tc>
                <a:tc>
                  <a:txBody>
                    <a:bodyPr/>
                    <a:lstStyle/>
                    <a:p>
                      <a:pPr algn="ctr"/>
                      <a:r>
                        <a:rPr lang="en-US" sz="1600"/>
                        <a:t>Purchased</a:t>
                      </a:r>
                    </a:p>
                  </a:txBody>
                  <a:tcPr anchor="ctr"/>
                </a:tc>
                <a:tc>
                  <a:txBody>
                    <a:bodyPr/>
                    <a:lstStyle/>
                    <a:p>
                      <a:pPr algn="ctr"/>
                      <a:r>
                        <a:rPr lang="en-US" sz="1600"/>
                        <a:t>In-Progress</a:t>
                      </a:r>
                    </a:p>
                  </a:txBody>
                  <a:tcPr anchor="ctr">
                    <a:solidFill>
                      <a:srgbClr val="FFC000"/>
                    </a:solidFill>
                  </a:tcPr>
                </a:tc>
                <a:extLst>
                  <a:ext uri="{0D108BD9-81ED-4DB2-BD59-A6C34878D82A}">
                    <a16:rowId xmlns:a16="http://schemas.microsoft.com/office/drawing/2014/main" xmlns="" val="1431974447"/>
                  </a:ext>
                </a:extLst>
              </a:tr>
              <a:tr h="403024">
                <a:tc>
                  <a:txBody>
                    <a:bodyPr/>
                    <a:lstStyle/>
                    <a:p>
                      <a:pPr algn="ctr"/>
                      <a:r>
                        <a:rPr lang="en-US" sz="1600"/>
                        <a:t>Servo</a:t>
                      </a:r>
                      <a:r>
                        <a:rPr lang="en-US" sz="1600" baseline="0"/>
                        <a:t> </a:t>
                      </a:r>
                      <a:r>
                        <a:rPr lang="en-US" sz="1600"/>
                        <a:t>Mechanism</a:t>
                      </a:r>
                    </a:p>
                  </a:txBody>
                  <a:tcPr anchor="ctr"/>
                </a:tc>
                <a:tc>
                  <a:txBody>
                    <a:bodyPr/>
                    <a:lstStyle/>
                    <a:p>
                      <a:pPr algn="ctr"/>
                      <a:r>
                        <a:rPr lang="en-US" sz="1600"/>
                        <a:t>Purchased</a:t>
                      </a:r>
                    </a:p>
                  </a:txBody>
                  <a:tcPr anchor="ctr"/>
                </a:tc>
                <a:tc>
                  <a:txBody>
                    <a:bodyPr/>
                    <a:lstStyle/>
                    <a:p>
                      <a:pPr algn="ctr"/>
                      <a:r>
                        <a:rPr lang="en-US" sz="1600"/>
                        <a:t>Received</a:t>
                      </a:r>
                    </a:p>
                  </a:txBody>
                  <a:tcPr anchor="ctr">
                    <a:solidFill>
                      <a:schemeClr val="accent6"/>
                    </a:solidFill>
                  </a:tcPr>
                </a:tc>
                <a:extLst>
                  <a:ext uri="{0D108BD9-81ED-4DB2-BD59-A6C34878D82A}">
                    <a16:rowId xmlns:a16="http://schemas.microsoft.com/office/drawing/2014/main" xmlns="" val="3874234254"/>
                  </a:ext>
                </a:extLst>
              </a:tr>
              <a:tr h="403024">
                <a:tc>
                  <a:txBody>
                    <a:bodyPr/>
                    <a:lstStyle/>
                    <a:p>
                      <a:pPr algn="ctr"/>
                      <a:r>
                        <a:rPr lang="en-US" sz="1600"/>
                        <a:t>Servo</a:t>
                      </a:r>
                      <a:r>
                        <a:rPr lang="en-US" sz="1600" baseline="0"/>
                        <a:t> </a:t>
                      </a:r>
                      <a:r>
                        <a:rPr lang="en-US" sz="1600"/>
                        <a:t>Housing</a:t>
                      </a:r>
                    </a:p>
                  </a:txBody>
                  <a:tcPr anchor="ctr"/>
                </a:tc>
                <a:tc>
                  <a:txBody>
                    <a:bodyPr/>
                    <a:lstStyle/>
                    <a:p>
                      <a:pPr algn="ctr"/>
                      <a:r>
                        <a:rPr lang="en-US" sz="1600"/>
                        <a:t>3D</a:t>
                      </a:r>
                      <a:r>
                        <a:rPr lang="en-US" sz="1600" baseline="0"/>
                        <a:t> Printed</a:t>
                      </a:r>
                      <a:endParaRPr lang="en-US" sz="1600"/>
                    </a:p>
                  </a:txBody>
                  <a:tcPr anchor="ctr"/>
                </a:tc>
                <a:tc>
                  <a:txBody>
                    <a:bodyPr/>
                    <a:lstStyle/>
                    <a:p>
                      <a:pPr algn="ctr"/>
                      <a:r>
                        <a:rPr lang="en-US" sz="1600"/>
                        <a:t>Complete</a:t>
                      </a:r>
                    </a:p>
                  </a:txBody>
                  <a:tcPr anchor="ctr">
                    <a:solidFill>
                      <a:schemeClr val="accent6"/>
                    </a:solidFill>
                  </a:tcPr>
                </a:tc>
                <a:extLst>
                  <a:ext uri="{0D108BD9-81ED-4DB2-BD59-A6C34878D82A}">
                    <a16:rowId xmlns:a16="http://schemas.microsoft.com/office/drawing/2014/main" xmlns="" val="2734407618"/>
                  </a:ext>
                </a:extLst>
              </a:tr>
              <a:tr h="403024">
                <a:tc>
                  <a:txBody>
                    <a:bodyPr/>
                    <a:lstStyle/>
                    <a:p>
                      <a:pPr algn="ctr"/>
                      <a:r>
                        <a:rPr lang="en-US" sz="1600"/>
                        <a:t>Parachute</a:t>
                      </a:r>
                      <a:r>
                        <a:rPr lang="en-US" sz="1600" baseline="0"/>
                        <a:t> Housing</a:t>
                      </a:r>
                      <a:endParaRPr lang="en-US" sz="1600"/>
                    </a:p>
                  </a:txBody>
                  <a:tcPr anchor="ctr"/>
                </a:tc>
                <a:tc>
                  <a:txBody>
                    <a:bodyPr/>
                    <a:lstStyle/>
                    <a:p>
                      <a:pPr algn="ctr"/>
                      <a:r>
                        <a:rPr lang="en-US" sz="1600"/>
                        <a:t>Wire frame</a:t>
                      </a:r>
                    </a:p>
                  </a:txBody>
                  <a:tcPr anchor="ctr"/>
                </a:tc>
                <a:tc>
                  <a:txBody>
                    <a:bodyPr/>
                    <a:lstStyle/>
                    <a:p>
                      <a:pPr algn="ctr"/>
                      <a:r>
                        <a:rPr lang="en-US" sz="1600"/>
                        <a:t>In-</a:t>
                      </a:r>
                      <a:r>
                        <a:rPr lang="en-US" sz="1600">
                          <a:solidFill>
                            <a:schemeClr val="tx1"/>
                          </a:solidFill>
                        </a:rPr>
                        <a:t>Progress</a:t>
                      </a:r>
                    </a:p>
                  </a:txBody>
                  <a:tcPr anchor="ctr">
                    <a:solidFill>
                      <a:schemeClr val="accent4"/>
                    </a:solidFill>
                  </a:tcPr>
                </a:tc>
                <a:extLst>
                  <a:ext uri="{0D108BD9-81ED-4DB2-BD59-A6C34878D82A}">
                    <a16:rowId xmlns:a16="http://schemas.microsoft.com/office/drawing/2014/main" xmlns="" val="2531657216"/>
                  </a:ext>
                </a:extLst>
              </a:tr>
              <a:tr h="403024">
                <a:tc>
                  <a:txBody>
                    <a:bodyPr/>
                    <a:lstStyle/>
                    <a:p>
                      <a:pPr lvl="0" algn="ctr">
                        <a:buNone/>
                      </a:pPr>
                      <a:r>
                        <a:rPr lang="en-US" sz="1600" baseline="0"/>
                        <a:t>Deployment Tab</a:t>
                      </a:r>
                      <a:endParaRPr lang="en-US"/>
                    </a:p>
                  </a:txBody>
                  <a:tcPr anchor="ctr"/>
                </a:tc>
                <a:tc>
                  <a:txBody>
                    <a:bodyPr/>
                    <a:lstStyle/>
                    <a:p>
                      <a:pPr lvl="0" algn="ctr">
                        <a:buNone/>
                      </a:pPr>
                      <a:r>
                        <a:rPr lang="en-US" sz="1600"/>
                        <a:t>3D Printed</a:t>
                      </a:r>
                    </a:p>
                  </a:txBody>
                  <a:tcPr anchor="ctr"/>
                </a:tc>
                <a:tc>
                  <a:txBody>
                    <a:bodyPr/>
                    <a:lstStyle/>
                    <a:p>
                      <a:pPr lvl="0" algn="ctr">
                        <a:buNone/>
                      </a:pPr>
                      <a:r>
                        <a:rPr lang="en-US" sz="1600">
                          <a:solidFill>
                            <a:schemeClr val="tx1"/>
                          </a:solidFill>
                        </a:rPr>
                        <a:t>In-Progress</a:t>
                      </a:r>
                    </a:p>
                  </a:txBody>
                  <a:tcPr anchor="ctr">
                    <a:solidFill>
                      <a:schemeClr val="accent4"/>
                    </a:solidFill>
                  </a:tcPr>
                </a:tc>
                <a:extLst>
                  <a:ext uri="{0D108BD9-81ED-4DB2-BD59-A6C34878D82A}">
                    <a16:rowId xmlns:a16="http://schemas.microsoft.com/office/drawing/2014/main" xmlns="" val="254683759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33705678"/>
              </p:ext>
            </p:extLst>
          </p:nvPr>
        </p:nvGraphicFramePr>
        <p:xfrm>
          <a:off x="154937" y="4695752"/>
          <a:ext cx="4909318" cy="2102162"/>
        </p:xfrm>
        <a:graphic>
          <a:graphicData uri="http://schemas.openxmlformats.org/drawingml/2006/table">
            <a:tbl>
              <a:tblPr firstRow="1" bandRow="1">
                <a:tableStyleId>{5C22544A-7EE6-4342-B048-85BDC9FD1C3A}</a:tableStyleId>
              </a:tblPr>
              <a:tblGrid>
                <a:gridCol w="1674996">
                  <a:extLst>
                    <a:ext uri="{9D8B030D-6E8A-4147-A177-3AD203B41FA5}">
                      <a16:colId xmlns:a16="http://schemas.microsoft.com/office/drawing/2014/main" xmlns="" val="3575532954"/>
                    </a:ext>
                  </a:extLst>
                </a:gridCol>
                <a:gridCol w="2182882">
                  <a:extLst>
                    <a:ext uri="{9D8B030D-6E8A-4147-A177-3AD203B41FA5}">
                      <a16:colId xmlns:a16="http://schemas.microsoft.com/office/drawing/2014/main" xmlns="" val="719030096"/>
                    </a:ext>
                  </a:extLst>
                </a:gridCol>
                <a:gridCol w="1051440">
                  <a:extLst>
                    <a:ext uri="{9D8B030D-6E8A-4147-A177-3AD203B41FA5}">
                      <a16:colId xmlns:a16="http://schemas.microsoft.com/office/drawing/2014/main" xmlns="" val="3294393772"/>
                    </a:ext>
                  </a:extLst>
                </a:gridCol>
              </a:tblGrid>
              <a:tr h="311743">
                <a:tc gridSpan="3">
                  <a:txBody>
                    <a:bodyPr/>
                    <a:lstStyle/>
                    <a:p>
                      <a:pPr algn="ctr"/>
                      <a:r>
                        <a:rPr lang="en-US" sz="1600"/>
                        <a:t>Integration</a:t>
                      </a:r>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311743">
                <a:tc>
                  <a:txBody>
                    <a:bodyPr/>
                    <a:lstStyle/>
                    <a:p>
                      <a:pPr algn="ctr"/>
                      <a:r>
                        <a:rPr lang="en-US" sz="1600" b="1" u="sng"/>
                        <a:t>Component</a:t>
                      </a:r>
                    </a:p>
                  </a:txBody>
                  <a:tcPr anchor="ctr">
                    <a:solidFill>
                      <a:schemeClr val="accent1">
                        <a:lumMod val="60000"/>
                        <a:lumOff val="40000"/>
                      </a:schemeClr>
                    </a:solidFill>
                  </a:tcPr>
                </a:tc>
                <a:tc>
                  <a:txBody>
                    <a:bodyPr/>
                    <a:lstStyle/>
                    <a:p>
                      <a:pPr algn="ctr"/>
                      <a:r>
                        <a:rPr lang="en-US" sz="1600" b="1" u="sng"/>
                        <a:t>Process</a:t>
                      </a:r>
                    </a:p>
                  </a:txBody>
                  <a:tcPr anchor="ctr">
                    <a:solidFill>
                      <a:schemeClr val="accent1">
                        <a:lumMod val="60000"/>
                        <a:lumOff val="40000"/>
                      </a:schemeClr>
                    </a:solidFill>
                  </a:tcPr>
                </a:tc>
                <a:tc>
                  <a:txBody>
                    <a:bodyPr/>
                    <a:lstStyle/>
                    <a:p>
                      <a:pPr algn="ctr"/>
                      <a:r>
                        <a:rPr lang="en-US" sz="1600" b="1" u="sng"/>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757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Logic Board</a:t>
                      </a:r>
                    </a:p>
                  </a:txBody>
                  <a:tcPr anchor="ctr"/>
                </a:tc>
                <a:tc>
                  <a:txBody>
                    <a:bodyPr/>
                    <a:lstStyle/>
                    <a:p>
                      <a:pPr algn="ctr"/>
                      <a:r>
                        <a:rPr lang="en-US" sz="1600"/>
                        <a:t>Software required to activate servo with “high” input signal</a:t>
                      </a:r>
                    </a:p>
                  </a:txBody>
                  <a:tcPr anchor="ctr"/>
                </a:tc>
                <a:tc>
                  <a:txBody>
                    <a:bodyPr/>
                    <a:lstStyle/>
                    <a:p>
                      <a:pPr algn="ctr"/>
                      <a:r>
                        <a:rPr lang="en-US" sz="1600"/>
                        <a:t>Complete</a:t>
                      </a:r>
                    </a:p>
                  </a:txBody>
                  <a:tcPr anchor="ctr">
                    <a:solidFill>
                      <a:schemeClr val="accent6"/>
                    </a:solidFill>
                  </a:tcPr>
                </a:tc>
                <a:extLst>
                  <a:ext uri="{0D108BD9-81ED-4DB2-BD59-A6C34878D82A}">
                    <a16:rowId xmlns:a16="http://schemas.microsoft.com/office/drawing/2014/main" xmlns="" val="1431974447"/>
                  </a:ext>
                </a:extLst>
              </a:tr>
              <a:tr h="608642">
                <a:tc>
                  <a:txBody>
                    <a:bodyPr/>
                    <a:lstStyle/>
                    <a:p>
                      <a:pPr algn="ctr"/>
                      <a:r>
                        <a:rPr lang="en-US" sz="1600"/>
                        <a:t>Servo</a:t>
                      </a:r>
                      <a:r>
                        <a:rPr lang="en-US" sz="1600" baseline="0"/>
                        <a:t> </a:t>
                      </a:r>
                      <a:r>
                        <a:rPr lang="en-US" sz="1600"/>
                        <a:t>Mechanism &amp; Servo Housing</a:t>
                      </a:r>
                    </a:p>
                  </a:txBody>
                  <a:tcPr anchor="ctr"/>
                </a:tc>
                <a:tc>
                  <a:txBody>
                    <a:bodyPr/>
                    <a:lstStyle/>
                    <a:p>
                      <a:pPr algn="ctr"/>
                      <a:r>
                        <a:rPr lang="en-US" sz="1600"/>
                        <a:t>Servo mechanism</a:t>
                      </a:r>
                      <a:r>
                        <a:rPr lang="en-US" sz="1600" baseline="0"/>
                        <a:t> must be installed in housing</a:t>
                      </a:r>
                      <a:endParaRPr lang="en-US" sz="1600"/>
                    </a:p>
                  </a:txBody>
                  <a:tcPr anchor="ctr"/>
                </a:tc>
                <a:tc>
                  <a:txBody>
                    <a:bodyPr/>
                    <a:lstStyle/>
                    <a:p>
                      <a:pPr algn="ctr"/>
                      <a:r>
                        <a:rPr lang="en-US" sz="1600"/>
                        <a:t>Complete</a:t>
                      </a:r>
                    </a:p>
                  </a:txBody>
                  <a:tcPr anchor="ctr">
                    <a:solidFill>
                      <a:schemeClr val="accent6"/>
                    </a:solidFill>
                  </a:tcPr>
                </a:tc>
                <a:extLst>
                  <a:ext uri="{0D108BD9-81ED-4DB2-BD59-A6C34878D82A}">
                    <a16:rowId xmlns:a16="http://schemas.microsoft.com/office/drawing/2014/main" xmlns="" val="387423425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95502705"/>
              </p:ext>
            </p:extLst>
          </p:nvPr>
        </p:nvGraphicFramePr>
        <p:xfrm>
          <a:off x="6150048" y="1090865"/>
          <a:ext cx="6058527" cy="5558431"/>
        </p:xfrm>
        <a:graphic>
          <a:graphicData uri="http://schemas.openxmlformats.org/drawingml/2006/table">
            <a:tbl>
              <a:tblPr firstRow="1" bandRow="1">
                <a:tableStyleId>{5C22544A-7EE6-4342-B048-85BDC9FD1C3A}</a:tableStyleId>
              </a:tblPr>
              <a:tblGrid>
                <a:gridCol w="1315450">
                  <a:extLst>
                    <a:ext uri="{9D8B030D-6E8A-4147-A177-3AD203B41FA5}">
                      <a16:colId xmlns:a16="http://schemas.microsoft.com/office/drawing/2014/main" xmlns="" val="3575532954"/>
                    </a:ext>
                  </a:extLst>
                </a:gridCol>
                <a:gridCol w="2133599">
                  <a:extLst>
                    <a:ext uri="{9D8B030D-6E8A-4147-A177-3AD203B41FA5}">
                      <a16:colId xmlns:a16="http://schemas.microsoft.com/office/drawing/2014/main" xmlns="" val="2107682881"/>
                    </a:ext>
                  </a:extLst>
                </a:gridCol>
                <a:gridCol w="1475873">
                  <a:extLst>
                    <a:ext uri="{9D8B030D-6E8A-4147-A177-3AD203B41FA5}">
                      <a16:colId xmlns:a16="http://schemas.microsoft.com/office/drawing/2014/main" xmlns="" val="719030096"/>
                    </a:ext>
                  </a:extLst>
                </a:gridCol>
                <a:gridCol w="1133605">
                  <a:extLst>
                    <a:ext uri="{9D8B030D-6E8A-4147-A177-3AD203B41FA5}">
                      <a16:colId xmlns:a16="http://schemas.microsoft.com/office/drawing/2014/main" xmlns="" val="3294393772"/>
                    </a:ext>
                  </a:extLst>
                </a:gridCol>
              </a:tblGrid>
              <a:tr h="331360">
                <a:tc gridSpan="4">
                  <a:txBody>
                    <a:bodyPr/>
                    <a:lstStyle/>
                    <a:p>
                      <a:pPr algn="ctr"/>
                      <a:r>
                        <a:rPr lang="en-US" sz="1600" dirty="0"/>
                        <a:t>Testing</a:t>
                      </a:r>
                    </a:p>
                  </a:txBody>
                  <a:tcPr/>
                </a:tc>
                <a:tc hMerge="1">
                  <a:txBody>
                    <a:bodyPr/>
                    <a:lstStyle/>
                    <a:p>
                      <a:endParaRPr lang="en-US"/>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646944">
                <a:tc>
                  <a:txBody>
                    <a:bodyPr/>
                    <a:lstStyle/>
                    <a:p>
                      <a:pPr algn="ctr"/>
                      <a:r>
                        <a:rPr lang="en-US" sz="1600" b="1" u="sng" dirty="0"/>
                        <a:t>Test</a:t>
                      </a:r>
                    </a:p>
                  </a:txBody>
                  <a:tcPr anchor="ctr">
                    <a:solidFill>
                      <a:schemeClr val="accent1">
                        <a:lumMod val="60000"/>
                        <a:lumOff val="40000"/>
                      </a:schemeClr>
                    </a:solidFill>
                  </a:tcPr>
                </a:tc>
                <a:tc>
                  <a:txBody>
                    <a:bodyPr/>
                    <a:lstStyle/>
                    <a:p>
                      <a:pPr algn="ctr"/>
                      <a:r>
                        <a:rPr lang="en-US" sz="1600" b="1" u="sng" dirty="0"/>
                        <a:t>Objective(s)</a:t>
                      </a:r>
                    </a:p>
                  </a:txBody>
                  <a:tcPr anchor="ctr">
                    <a:solidFill>
                      <a:schemeClr val="accent1">
                        <a:lumMod val="60000"/>
                        <a:lumOff val="40000"/>
                      </a:schemeClr>
                    </a:solidFill>
                  </a:tcPr>
                </a:tc>
                <a:tc>
                  <a:txBody>
                    <a:bodyPr/>
                    <a:lstStyle/>
                    <a:p>
                      <a:pPr marL="0" algn="ctr" defTabSz="914400" rtl="0" eaLnBrk="1" latinLnBrk="0" hangingPunct="1"/>
                      <a:r>
                        <a:rPr lang="en-US" sz="1600" b="1" u="sng" kern="1200" dirty="0">
                          <a:solidFill>
                            <a:schemeClr val="dk1"/>
                          </a:solidFill>
                          <a:latin typeface="+mn-lt"/>
                          <a:ea typeface="+mn-ea"/>
                          <a:cs typeface="+mn-cs"/>
                        </a:rPr>
                        <a:t>Risk(s)</a:t>
                      </a:r>
                      <a:r>
                        <a:rPr lang="en-US" sz="1600" b="1" u="sng" kern="1200" baseline="0" dirty="0">
                          <a:solidFill>
                            <a:schemeClr val="dk1"/>
                          </a:solidFill>
                          <a:latin typeface="+mn-lt"/>
                          <a:ea typeface="+mn-ea"/>
                          <a:cs typeface="+mn-cs"/>
                        </a:rPr>
                        <a:t> </a:t>
                      </a:r>
                      <a:r>
                        <a:rPr lang="en-US" sz="1600" b="1" u="sng" kern="1200" dirty="0">
                          <a:solidFill>
                            <a:schemeClr val="dk1"/>
                          </a:solidFill>
                          <a:latin typeface="+mn-lt"/>
                          <a:ea typeface="+mn-ea"/>
                          <a:cs typeface="+mn-cs"/>
                        </a:rPr>
                        <a:t>Mitigated</a:t>
                      </a:r>
                    </a:p>
                  </a:txBody>
                  <a:tcPr anchor="ctr">
                    <a:solidFill>
                      <a:schemeClr val="accent1">
                        <a:lumMod val="60000"/>
                        <a:lumOff val="40000"/>
                      </a:schemeClr>
                    </a:solidFill>
                  </a:tcPr>
                </a:tc>
                <a:tc>
                  <a:txBody>
                    <a:bodyPr/>
                    <a:lstStyle/>
                    <a:p>
                      <a:pPr algn="ctr"/>
                      <a:r>
                        <a:rPr lang="en-US" sz="1600" b="1" u="sng" dirty="0"/>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1514795">
                <a:tc>
                  <a:txBody>
                    <a:bodyPr/>
                    <a:lstStyle/>
                    <a:p>
                      <a:pPr marL="0" marR="0" lvl="0" indent="0" algn="ctr" rtl="0">
                        <a:lnSpc>
                          <a:spcPct val="100000"/>
                        </a:lnSpc>
                        <a:spcBef>
                          <a:spcPts val="0"/>
                        </a:spcBef>
                        <a:spcAft>
                          <a:spcPts val="0"/>
                        </a:spcAft>
                        <a:buClrTx/>
                        <a:buSzTx/>
                        <a:buFontTx/>
                        <a:buNone/>
                      </a:pPr>
                      <a:r>
                        <a:rPr lang="en-US" sz="1600" dirty="0"/>
                        <a:t>Drifter Simulated</a:t>
                      </a:r>
                      <a:endParaRPr lang="en-US" dirty="0"/>
                    </a:p>
                    <a:p>
                      <a:pPr marL="0" marR="0" lvl="0" indent="0" algn="ctr">
                        <a:lnSpc>
                          <a:spcPct val="100000"/>
                        </a:lnSpc>
                        <a:spcBef>
                          <a:spcPts val="0"/>
                        </a:spcBef>
                        <a:spcAft>
                          <a:spcPts val="0"/>
                        </a:spcAft>
                        <a:buClrTx/>
                        <a:buSzTx/>
                        <a:buFontTx/>
                        <a:buNone/>
                      </a:pPr>
                      <a:r>
                        <a:rPr lang="en-US" sz="1600" dirty="0"/>
                        <a:t> Load</a:t>
                      </a:r>
                    </a:p>
                  </a:txBody>
                  <a:tcPr anchor="ctr"/>
                </a:tc>
                <a:tc>
                  <a:txBody>
                    <a:bodyPr/>
                    <a:lstStyle/>
                    <a:p>
                      <a:pPr algn="ctr"/>
                      <a:r>
                        <a:rPr lang="en-US" sz="1600" dirty="0"/>
                        <a:t>Ensure DM</a:t>
                      </a:r>
                      <a:r>
                        <a:rPr lang="en-US" sz="1600" baseline="0" dirty="0"/>
                        <a:t> successfully deploys drifter with expected aerodynamic and weight loads</a:t>
                      </a:r>
                      <a:endParaRPr lang="en-US" sz="1600" dirty="0"/>
                    </a:p>
                  </a:txBody>
                  <a:tcPr anchor="ctr"/>
                </a:tc>
                <a:tc>
                  <a:txBody>
                    <a:bodyPr/>
                    <a:lstStyle/>
                    <a:p>
                      <a:pPr marL="285750" indent="-285750">
                        <a:buFont typeface="Arial" panose="020B0604020202020204" pitchFamily="34" charset="0"/>
                        <a:buChar char="•"/>
                      </a:pPr>
                      <a:r>
                        <a:rPr lang="en-US" sz="1600" dirty="0"/>
                        <a:t>Shearing</a:t>
                      </a:r>
                      <a:r>
                        <a:rPr lang="en-US" sz="1600" baseline="0" dirty="0"/>
                        <a:t> of release pin</a:t>
                      </a:r>
                    </a:p>
                    <a:p>
                      <a:pPr marL="285750" lvl="0" indent="-285750">
                        <a:buFont typeface="Arial" panose="020B0604020202020204" pitchFamily="34" charset="0"/>
                        <a:buChar char="•"/>
                      </a:pPr>
                      <a:r>
                        <a:rPr lang="en-US" sz="1600" baseline="0" dirty="0"/>
                        <a:t>Housing fracture</a:t>
                      </a:r>
                    </a:p>
                    <a:p>
                      <a:pPr marL="0" indent="0">
                        <a:buNone/>
                      </a:pPr>
                      <a:endParaRPr lang="en-US" sz="1600" baseline="0"/>
                    </a:p>
                  </a:txBody>
                  <a:tcPr anchor="ctr"/>
                </a:tc>
                <a:tc>
                  <a:txBody>
                    <a:bodyPr/>
                    <a:lstStyle/>
                    <a:p>
                      <a:pPr lvl="0" algn="ctr">
                        <a:buNone/>
                      </a:pPr>
                      <a:r>
                        <a:rPr lang="en-US" sz="1600" dirty="0"/>
                        <a:t>Completed</a:t>
                      </a:r>
                    </a:p>
                  </a:txBody>
                  <a:tcPr anchor="ctr">
                    <a:solidFill>
                      <a:srgbClr val="00B050"/>
                    </a:solidFill>
                  </a:tcPr>
                </a:tc>
                <a:extLst>
                  <a:ext uri="{0D108BD9-81ED-4DB2-BD59-A6C34878D82A}">
                    <a16:rowId xmlns:a16="http://schemas.microsoft.com/office/drawing/2014/main" xmlns="" val="1431974447"/>
                  </a:ext>
                </a:extLst>
              </a:tr>
              <a:tr h="883631">
                <a:tc>
                  <a:txBody>
                    <a:bodyPr/>
                    <a:lstStyle/>
                    <a:p>
                      <a:pPr marL="0" marR="0" lvl="0" indent="0" algn="ctr" rtl="0">
                        <a:lnSpc>
                          <a:spcPct val="100000"/>
                        </a:lnSpc>
                        <a:spcBef>
                          <a:spcPts val="0"/>
                        </a:spcBef>
                        <a:spcAft>
                          <a:spcPts val="0"/>
                        </a:spcAft>
                        <a:buClrTx/>
                        <a:buSzTx/>
                        <a:buFontTx/>
                        <a:buNone/>
                      </a:pPr>
                      <a:r>
                        <a:rPr lang="en-US" sz="1600" dirty="0"/>
                        <a:t>Friction Analysis</a:t>
                      </a:r>
                    </a:p>
                  </a:txBody>
                  <a:tcPr anchor="ctr"/>
                </a:tc>
                <a:tc>
                  <a:txBody>
                    <a:bodyPr/>
                    <a:lstStyle/>
                    <a:p>
                      <a:pPr algn="ctr"/>
                      <a:r>
                        <a:rPr lang="en-US" sz="1600"/>
                        <a:t>Ensure actuator overcomes friction</a:t>
                      </a:r>
                    </a:p>
                  </a:txBody>
                  <a:tcPr anchor="ctr"/>
                </a:tc>
                <a:tc>
                  <a:txBody>
                    <a:bodyPr/>
                    <a:lstStyle/>
                    <a:p>
                      <a:pPr marL="285750" indent="-285750">
                        <a:buFont typeface="Arial"/>
                        <a:buChar char="•"/>
                      </a:pPr>
                      <a:r>
                        <a:rPr lang="en-US" sz="1600" dirty="0"/>
                        <a:t>Pin cannot be pulled</a:t>
                      </a:r>
                    </a:p>
                  </a:txBody>
                  <a:tcPr anchor="ctr"/>
                </a:tc>
                <a:tc>
                  <a:txBody>
                    <a:bodyPr/>
                    <a:lstStyle/>
                    <a:p>
                      <a:pPr algn="ctr"/>
                      <a:r>
                        <a:rPr lang="en-US" sz="1600" dirty="0"/>
                        <a:t>Not Started</a:t>
                      </a:r>
                    </a:p>
                  </a:txBody>
                  <a:tcPr anchor="ctr">
                    <a:solidFill>
                      <a:schemeClr val="bg1">
                        <a:lumMod val="65000"/>
                      </a:schemeClr>
                    </a:solidFill>
                  </a:tcPr>
                </a:tc>
                <a:extLst>
                  <a:ext uri="{0D108BD9-81ED-4DB2-BD59-A6C34878D82A}">
                    <a16:rowId xmlns:a16="http://schemas.microsoft.com/office/drawing/2014/main" xmlns="" val="1388394373"/>
                  </a:ext>
                </a:extLst>
              </a:tr>
              <a:tr h="978568">
                <a:tc>
                  <a:txBody>
                    <a:bodyPr/>
                    <a:lstStyle/>
                    <a:p>
                      <a:pPr algn="ctr"/>
                      <a:r>
                        <a:rPr lang="en-US" sz="1600" dirty="0"/>
                        <a:t>Adhesive Test</a:t>
                      </a:r>
                    </a:p>
                  </a:txBody>
                  <a:tcPr anchor="ctr"/>
                </a:tc>
                <a:tc>
                  <a:txBody>
                    <a:bodyPr/>
                    <a:lstStyle/>
                    <a:p>
                      <a:pPr algn="ctr"/>
                      <a:r>
                        <a:rPr lang="en-US" sz="1600" dirty="0"/>
                        <a:t>Ensure that adhesive keeps tab and drifter together during flight</a:t>
                      </a:r>
                    </a:p>
                  </a:txBody>
                  <a:tcPr anchor="ctr"/>
                </a:tc>
                <a:tc>
                  <a:txBody>
                    <a:bodyPr/>
                    <a:lstStyle/>
                    <a:p>
                      <a:pPr marL="285750" lvl="0" indent="-285750">
                        <a:buFont typeface="Arial"/>
                        <a:buChar char="•"/>
                      </a:pPr>
                      <a:r>
                        <a:rPr lang="en-US" sz="1600" dirty="0"/>
                        <a:t>Shearing of adhesive</a:t>
                      </a:r>
                      <a:endParaRPr lang="en-US" dirty="0"/>
                    </a:p>
                  </a:txBody>
                  <a:tcPr anchor="ctr"/>
                </a:tc>
                <a:tc>
                  <a:txBody>
                    <a:bodyPr/>
                    <a:lstStyle/>
                    <a:p>
                      <a:pPr algn="ctr"/>
                      <a:r>
                        <a:rPr lang="en-US" sz="1600" dirty="0"/>
                        <a:t>Not Started</a:t>
                      </a:r>
                    </a:p>
                  </a:txBody>
                  <a:tcPr anchor="ctr">
                    <a:solidFill>
                      <a:schemeClr val="bg1">
                        <a:lumMod val="65000"/>
                      </a:schemeClr>
                    </a:solidFill>
                  </a:tcPr>
                </a:tc>
                <a:extLst>
                  <a:ext uri="{0D108BD9-81ED-4DB2-BD59-A6C34878D82A}">
                    <a16:rowId xmlns:a16="http://schemas.microsoft.com/office/drawing/2014/main" xmlns="" val="3874234254"/>
                  </a:ext>
                </a:extLst>
              </a:tr>
              <a:tr h="1199213">
                <a:tc>
                  <a:txBody>
                    <a:bodyPr/>
                    <a:lstStyle/>
                    <a:p>
                      <a:pPr lvl="0" algn="ctr">
                        <a:buNone/>
                      </a:pPr>
                      <a:r>
                        <a:rPr lang="en-US" sz="1600"/>
                        <a:t>Tab Deployment Test</a:t>
                      </a:r>
                    </a:p>
                  </a:txBody>
                  <a:tcPr anchor="ctr"/>
                </a:tc>
                <a:tc>
                  <a:txBody>
                    <a:bodyPr/>
                    <a:lstStyle/>
                    <a:p>
                      <a:pPr lvl="0" algn="ctr">
                        <a:buNone/>
                      </a:pPr>
                      <a:r>
                        <a:rPr lang="en-US" sz="1600"/>
                        <a:t>Ensure that tab can naturally separate from DM after release</a:t>
                      </a:r>
                    </a:p>
                  </a:txBody>
                  <a:tcPr anchor="ctr"/>
                </a:tc>
                <a:tc>
                  <a:txBody>
                    <a:bodyPr/>
                    <a:lstStyle/>
                    <a:p>
                      <a:pPr marL="285750" lvl="0" indent="-285750">
                        <a:buFont typeface="Arial"/>
                        <a:buChar char="•"/>
                      </a:pPr>
                      <a:r>
                        <a:rPr lang="en-US" sz="1600"/>
                        <a:t>Separation failure</a:t>
                      </a:r>
                    </a:p>
                  </a:txBody>
                  <a:tcPr anchor="ctr"/>
                </a:tc>
                <a:tc>
                  <a:txBody>
                    <a:bodyPr/>
                    <a:lstStyle/>
                    <a:p>
                      <a:pPr lvl="0" algn="ctr">
                        <a:buNone/>
                      </a:pPr>
                      <a:r>
                        <a:rPr lang="en-US" sz="1600"/>
                        <a:t>Not started</a:t>
                      </a:r>
                    </a:p>
                  </a:txBody>
                  <a:tcPr anchor="ctr">
                    <a:solidFill>
                      <a:schemeClr val="bg1">
                        <a:lumMod val="65000"/>
                      </a:schemeClr>
                    </a:solidFill>
                  </a:tcPr>
                </a:tc>
                <a:extLst>
                  <a:ext uri="{0D108BD9-81ED-4DB2-BD59-A6C34878D82A}">
                    <a16:rowId xmlns:a16="http://schemas.microsoft.com/office/drawing/2014/main" xmlns="" val="422410281"/>
                  </a:ext>
                </a:extLst>
              </a:tr>
            </a:tbl>
          </a:graphicData>
        </a:graphic>
      </p:graphicFrame>
      <p:sp>
        <p:nvSpPr>
          <p:cNvPr id="14" name="TextBox 13"/>
          <p:cNvSpPr txBox="1"/>
          <p:nvPr/>
        </p:nvSpPr>
        <p:spPr>
          <a:xfrm>
            <a:off x="1164530" y="731453"/>
            <a:ext cx="8817670" cy="400110"/>
          </a:xfrm>
          <a:prstGeom prst="rect">
            <a:avLst/>
          </a:prstGeom>
          <a:noFill/>
        </p:spPr>
        <p:txBody>
          <a:bodyPr wrap="none" rtlCol="0">
            <a:spAutoFit/>
          </a:bodyPr>
          <a:lstStyle/>
          <a:p>
            <a:r>
              <a:rPr lang="en-US" sz="2000" b="1">
                <a:solidFill>
                  <a:srgbClr val="FF0000"/>
                </a:solidFill>
              </a:rPr>
              <a:t>FR 8.0 – The deployment mechanism system shall deploy each drifter individually</a:t>
            </a:r>
          </a:p>
        </p:txBody>
      </p:sp>
      <p:sp>
        <p:nvSpPr>
          <p:cNvPr id="15" name="Slide Number Placeholder 14"/>
          <p:cNvSpPr>
            <a:spLocks noGrp="1"/>
          </p:cNvSpPr>
          <p:nvPr>
            <p:ph type="sldNum" sz="quarter" idx="12"/>
          </p:nvPr>
        </p:nvSpPr>
        <p:spPr/>
        <p:txBody>
          <a:bodyPr/>
          <a:lstStyle/>
          <a:p>
            <a:fld id="{330EA680-D336-4FF7-8B7A-9848BB0A1C32}" type="slidenum">
              <a:rPr lang="en-US" smtClean="0"/>
              <a:t>11</a:t>
            </a:fld>
            <a:endParaRPr lang="en-US"/>
          </a:p>
        </p:txBody>
      </p:sp>
      <p:sp>
        <p:nvSpPr>
          <p:cNvPr id="18" name="Down Arrow 17"/>
          <p:cNvSpPr/>
          <p:nvPr/>
        </p:nvSpPr>
        <p:spPr>
          <a:xfrm>
            <a:off x="2365288" y="4300675"/>
            <a:ext cx="466812" cy="383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6200000">
            <a:off x="5256203" y="3182968"/>
            <a:ext cx="798150" cy="984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183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79" y="-197894"/>
            <a:ext cx="10515600" cy="1325563"/>
          </a:xfrm>
        </p:spPr>
        <p:txBody>
          <a:bodyPr/>
          <a:lstStyle/>
          <a:p>
            <a:r>
              <a:rPr lang="en-US"/>
              <a:t>Deployment Mechanism</a:t>
            </a:r>
          </a:p>
        </p:txBody>
      </p:sp>
      <p:sp>
        <p:nvSpPr>
          <p:cNvPr id="15" name="Slide Number Placeholder 14"/>
          <p:cNvSpPr>
            <a:spLocks noGrp="1"/>
          </p:cNvSpPr>
          <p:nvPr>
            <p:ph type="sldNum" sz="quarter" idx="12"/>
          </p:nvPr>
        </p:nvSpPr>
        <p:spPr/>
        <p:txBody>
          <a:bodyPr/>
          <a:lstStyle/>
          <a:p>
            <a:fld id="{330EA680-D336-4FF7-8B7A-9848BB0A1C32}" type="slidenum">
              <a:rPr lang="en-US" smtClean="0"/>
              <a:t>12</a:t>
            </a:fld>
            <a:endParaRPr lang="en-US"/>
          </a:p>
        </p:txBody>
      </p:sp>
      <p:pic>
        <p:nvPicPr>
          <p:cNvPr id="3" name="Picture 3" descr="A picture containing furniture&#10;&#10;Description generated with high confidence">
            <a:extLst>
              <a:ext uri="{FF2B5EF4-FFF2-40B4-BE49-F238E27FC236}">
                <a16:creationId xmlns:a16="http://schemas.microsoft.com/office/drawing/2014/main" xmlns="" id="{26F9AE63-4872-4BFF-AC5F-A68065F86400}"/>
              </a:ext>
            </a:extLst>
          </p:cNvPr>
          <p:cNvPicPr>
            <a:picLocks noChangeAspect="1"/>
          </p:cNvPicPr>
          <p:nvPr/>
        </p:nvPicPr>
        <p:blipFill>
          <a:blip r:embed="rId2"/>
          <a:stretch>
            <a:fillRect/>
          </a:stretch>
        </p:blipFill>
        <p:spPr>
          <a:xfrm>
            <a:off x="727494" y="1623965"/>
            <a:ext cx="10765765" cy="4386447"/>
          </a:xfrm>
          <a:prstGeom prst="rect">
            <a:avLst/>
          </a:prstGeom>
        </p:spPr>
      </p:pic>
      <p:cxnSp>
        <p:nvCxnSpPr>
          <p:cNvPr id="5" name="Straight Arrow Connector 4">
            <a:extLst>
              <a:ext uri="{FF2B5EF4-FFF2-40B4-BE49-F238E27FC236}">
                <a16:creationId xmlns:a16="http://schemas.microsoft.com/office/drawing/2014/main" xmlns="" id="{926335E2-8B68-47E9-A364-12B834985323}"/>
              </a:ext>
            </a:extLst>
          </p:cNvPr>
          <p:cNvCxnSpPr/>
          <p:nvPr/>
        </p:nvCxnSpPr>
        <p:spPr>
          <a:xfrm flipV="1">
            <a:off x="1124309" y="5755256"/>
            <a:ext cx="5414514" cy="345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CC6D63A0-C787-4118-ACE9-7087F3DD2566}"/>
              </a:ext>
            </a:extLst>
          </p:cNvPr>
          <p:cNvSpPr txBox="1"/>
          <p:nvPr/>
        </p:nvSpPr>
        <p:spPr>
          <a:xfrm>
            <a:off x="3285766" y="5773049"/>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77.5 [mm]</a:t>
            </a:r>
          </a:p>
        </p:txBody>
      </p:sp>
      <p:cxnSp>
        <p:nvCxnSpPr>
          <p:cNvPr id="16" name="Straight Arrow Connector 15">
            <a:extLst>
              <a:ext uri="{FF2B5EF4-FFF2-40B4-BE49-F238E27FC236}">
                <a16:creationId xmlns:a16="http://schemas.microsoft.com/office/drawing/2014/main" xmlns="" id="{C5D5952D-AE28-4CAC-B9D6-E14425159954}"/>
              </a:ext>
            </a:extLst>
          </p:cNvPr>
          <p:cNvCxnSpPr>
            <a:cxnSpLocks/>
          </p:cNvCxnSpPr>
          <p:nvPr/>
        </p:nvCxnSpPr>
        <p:spPr>
          <a:xfrm flipV="1">
            <a:off x="6688347" y="5753347"/>
            <a:ext cx="4422329" cy="88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B17DF10F-CF16-4505-82A2-4215CEE8B275}"/>
              </a:ext>
            </a:extLst>
          </p:cNvPr>
          <p:cNvSpPr txBox="1"/>
          <p:nvPr/>
        </p:nvSpPr>
        <p:spPr>
          <a:xfrm>
            <a:off x="8389728" y="575867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62 [mm]</a:t>
            </a:r>
          </a:p>
        </p:txBody>
      </p:sp>
      <p:cxnSp>
        <p:nvCxnSpPr>
          <p:cNvPr id="22" name="Straight Arrow Connector 21">
            <a:extLst>
              <a:ext uri="{FF2B5EF4-FFF2-40B4-BE49-F238E27FC236}">
                <a16:creationId xmlns:a16="http://schemas.microsoft.com/office/drawing/2014/main" xmlns="" id="{25B3A04E-79A5-4985-9A77-731D69EF8A53}"/>
              </a:ext>
            </a:extLst>
          </p:cNvPr>
          <p:cNvCxnSpPr>
            <a:cxnSpLocks/>
          </p:cNvCxnSpPr>
          <p:nvPr/>
        </p:nvCxnSpPr>
        <p:spPr>
          <a:xfrm flipV="1">
            <a:off x="1038045" y="2333444"/>
            <a:ext cx="8627" cy="32262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A2BC3817-3142-49CB-8EA4-609E20147642}"/>
              </a:ext>
            </a:extLst>
          </p:cNvPr>
          <p:cNvSpPr txBox="1"/>
          <p:nvPr/>
        </p:nvSpPr>
        <p:spPr>
          <a:xfrm>
            <a:off x="79614" y="377459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45 [mm]</a:t>
            </a:r>
          </a:p>
        </p:txBody>
      </p:sp>
      <p:cxnSp>
        <p:nvCxnSpPr>
          <p:cNvPr id="13" name="Straight Arrow Connector 12">
            <a:extLst>
              <a:ext uri="{FF2B5EF4-FFF2-40B4-BE49-F238E27FC236}">
                <a16:creationId xmlns:a16="http://schemas.microsoft.com/office/drawing/2014/main" xmlns="" id="{A340592B-9FFC-4B86-AE28-19291CC5247D}"/>
              </a:ext>
            </a:extLst>
          </p:cNvPr>
          <p:cNvCxnSpPr>
            <a:cxnSpLocks/>
          </p:cNvCxnSpPr>
          <p:nvPr/>
        </p:nvCxnSpPr>
        <p:spPr>
          <a:xfrm>
            <a:off x="10714007" y="3762554"/>
            <a:ext cx="569343" cy="3968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10DB4E99-294C-48CE-A07E-487243A98EE3}"/>
              </a:ext>
            </a:extLst>
          </p:cNvPr>
          <p:cNvSpPr txBox="1"/>
          <p:nvPr/>
        </p:nvSpPr>
        <p:spPr>
          <a:xfrm>
            <a:off x="10920142" y="3587689"/>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35.5 [mm]</a:t>
            </a:r>
          </a:p>
        </p:txBody>
      </p:sp>
      <p:cxnSp>
        <p:nvCxnSpPr>
          <p:cNvPr id="19" name="Straight Arrow Connector 18">
            <a:extLst>
              <a:ext uri="{FF2B5EF4-FFF2-40B4-BE49-F238E27FC236}">
                <a16:creationId xmlns:a16="http://schemas.microsoft.com/office/drawing/2014/main" xmlns="" id="{E4E5D7A5-C6F8-4984-BBB5-76ABFEA010AE}"/>
              </a:ext>
            </a:extLst>
          </p:cNvPr>
          <p:cNvCxnSpPr>
            <a:cxnSpLocks/>
          </p:cNvCxnSpPr>
          <p:nvPr/>
        </p:nvCxnSpPr>
        <p:spPr>
          <a:xfrm>
            <a:off x="6587704" y="2066025"/>
            <a:ext cx="324929" cy="2242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72AB1EA-3343-4E59-AB65-B874ACEE6FD5}"/>
              </a:ext>
            </a:extLst>
          </p:cNvPr>
          <p:cNvSpPr txBox="1"/>
          <p:nvPr/>
        </p:nvSpPr>
        <p:spPr>
          <a:xfrm>
            <a:off x="6693199" y="1819274"/>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18 [mm]</a:t>
            </a:r>
          </a:p>
        </p:txBody>
      </p:sp>
    </p:spTree>
    <p:extLst>
      <p:ext uri="{BB962C8B-B14F-4D97-AF65-F5344CB8AC3E}">
        <p14:creationId xmlns:p14="http://schemas.microsoft.com/office/powerpoint/2010/main" val="347776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165686"/>
            <a:ext cx="10515600" cy="1325563"/>
          </a:xfrm>
        </p:spPr>
        <p:txBody>
          <a:bodyPr/>
          <a:lstStyle/>
          <a:p>
            <a:r>
              <a:rPr lang="en-US"/>
              <a:t>Structure</a:t>
            </a:r>
          </a:p>
        </p:txBody>
      </p:sp>
      <p:graphicFrame>
        <p:nvGraphicFramePr>
          <p:cNvPr id="11" name="Table 10"/>
          <p:cNvGraphicFramePr>
            <a:graphicFrameLocks noGrp="1"/>
          </p:cNvGraphicFramePr>
          <p:nvPr>
            <p:extLst>
              <p:ext uri="{D42A27DB-BD31-4B8C-83A1-F6EECF244321}">
                <p14:modId xmlns:p14="http://schemas.microsoft.com/office/powerpoint/2010/main" val="3246348332"/>
              </p:ext>
            </p:extLst>
          </p:nvPr>
        </p:nvGraphicFramePr>
        <p:xfrm>
          <a:off x="112322" y="725673"/>
          <a:ext cx="4486276" cy="3281712"/>
        </p:xfrm>
        <a:graphic>
          <a:graphicData uri="http://schemas.openxmlformats.org/drawingml/2006/table">
            <a:tbl>
              <a:tblPr firstRow="1" bandRow="1">
                <a:tableStyleId>{5C22544A-7EE6-4342-B048-85BDC9FD1C3A}</a:tableStyleId>
              </a:tblPr>
              <a:tblGrid>
                <a:gridCol w="1530242">
                  <a:extLst>
                    <a:ext uri="{9D8B030D-6E8A-4147-A177-3AD203B41FA5}">
                      <a16:colId xmlns:a16="http://schemas.microsoft.com/office/drawing/2014/main" xmlns="" val="3575532954"/>
                    </a:ext>
                  </a:extLst>
                </a:gridCol>
                <a:gridCol w="1679027">
                  <a:extLst>
                    <a:ext uri="{9D8B030D-6E8A-4147-A177-3AD203B41FA5}">
                      <a16:colId xmlns:a16="http://schemas.microsoft.com/office/drawing/2014/main" xmlns="" val="719030096"/>
                    </a:ext>
                  </a:extLst>
                </a:gridCol>
                <a:gridCol w="1277007">
                  <a:extLst>
                    <a:ext uri="{9D8B030D-6E8A-4147-A177-3AD203B41FA5}">
                      <a16:colId xmlns:a16="http://schemas.microsoft.com/office/drawing/2014/main" xmlns="" val="3294393772"/>
                    </a:ext>
                  </a:extLst>
                </a:gridCol>
              </a:tblGrid>
              <a:tr h="148024">
                <a:tc gridSpan="3">
                  <a:txBody>
                    <a:bodyPr/>
                    <a:lstStyle/>
                    <a:p>
                      <a:pPr algn="ctr"/>
                      <a:r>
                        <a:rPr lang="en-US" sz="1600" dirty="0"/>
                        <a:t>Manufacturing</a:t>
                      </a:r>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403024">
                <a:tc>
                  <a:txBody>
                    <a:bodyPr/>
                    <a:lstStyle/>
                    <a:p>
                      <a:pPr algn="ctr"/>
                      <a:r>
                        <a:rPr lang="en-US" sz="1600" b="1" u="sng" dirty="0"/>
                        <a:t>Component</a:t>
                      </a:r>
                    </a:p>
                  </a:txBody>
                  <a:tcPr anchor="ctr">
                    <a:solidFill>
                      <a:schemeClr val="accent1">
                        <a:lumMod val="60000"/>
                        <a:lumOff val="40000"/>
                      </a:schemeClr>
                    </a:solidFill>
                  </a:tcPr>
                </a:tc>
                <a:tc>
                  <a:txBody>
                    <a:bodyPr/>
                    <a:lstStyle/>
                    <a:p>
                      <a:pPr algn="ctr"/>
                      <a:r>
                        <a:rPr lang="en-US" sz="1600" b="1" u="sng" dirty="0"/>
                        <a:t>Manufacturing Method</a:t>
                      </a:r>
                    </a:p>
                  </a:txBody>
                  <a:tcPr anchor="ctr">
                    <a:solidFill>
                      <a:schemeClr val="accent1">
                        <a:lumMod val="60000"/>
                        <a:lumOff val="40000"/>
                      </a:schemeClr>
                    </a:solidFill>
                  </a:tcPr>
                </a:tc>
                <a:tc>
                  <a:txBody>
                    <a:bodyPr/>
                    <a:lstStyle/>
                    <a:p>
                      <a:pPr algn="ctr"/>
                      <a:r>
                        <a:rPr lang="en-US" sz="1600" b="1" u="sng" dirty="0"/>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403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LOC Nose Cone</a:t>
                      </a:r>
                    </a:p>
                  </a:txBody>
                  <a:tcPr anchor="ctr"/>
                </a:tc>
                <a:tc>
                  <a:txBody>
                    <a:bodyPr/>
                    <a:lstStyle/>
                    <a:p>
                      <a:pPr algn="ctr"/>
                      <a:r>
                        <a:rPr lang="en-US" sz="1600" dirty="0"/>
                        <a:t>Purchased</a:t>
                      </a:r>
                    </a:p>
                  </a:txBody>
                  <a:tcPr anchor="ctr"/>
                </a:tc>
                <a:tc>
                  <a:txBody>
                    <a:bodyPr/>
                    <a:lstStyle/>
                    <a:p>
                      <a:pPr algn="ctr"/>
                      <a:r>
                        <a:rPr lang="en-US" sz="1600" dirty="0"/>
                        <a:t>Received</a:t>
                      </a:r>
                    </a:p>
                  </a:txBody>
                  <a:tcPr anchor="ctr">
                    <a:solidFill>
                      <a:schemeClr val="accent6"/>
                    </a:solidFill>
                  </a:tcPr>
                </a:tc>
                <a:extLst>
                  <a:ext uri="{0D108BD9-81ED-4DB2-BD59-A6C34878D82A}">
                    <a16:rowId xmlns:a16="http://schemas.microsoft.com/office/drawing/2014/main" xmlns="" val="1431974447"/>
                  </a:ext>
                </a:extLst>
              </a:tr>
              <a:tr h="403024">
                <a:tc>
                  <a:txBody>
                    <a:bodyPr/>
                    <a:lstStyle/>
                    <a:p>
                      <a:pPr algn="ctr"/>
                      <a:r>
                        <a:rPr lang="en-US" sz="1600" dirty="0"/>
                        <a:t>Threaded Insert</a:t>
                      </a:r>
                    </a:p>
                  </a:txBody>
                  <a:tcPr anchor="ctr"/>
                </a:tc>
                <a:tc>
                  <a:txBody>
                    <a:bodyPr/>
                    <a:lstStyle/>
                    <a:p>
                      <a:pPr algn="ctr"/>
                      <a:r>
                        <a:rPr lang="en-US" sz="1600" dirty="0"/>
                        <a:t>Machine Shop</a:t>
                      </a:r>
                    </a:p>
                  </a:txBody>
                  <a:tcPr anchor="ctr"/>
                </a:tc>
                <a:tc>
                  <a:txBody>
                    <a:bodyPr/>
                    <a:lstStyle/>
                    <a:p>
                      <a:pPr algn="ctr"/>
                      <a:r>
                        <a:rPr lang="en-US" sz="1600" dirty="0"/>
                        <a:t>Received</a:t>
                      </a:r>
                    </a:p>
                  </a:txBody>
                  <a:tcPr anchor="ctr">
                    <a:solidFill>
                      <a:schemeClr val="accent6"/>
                    </a:solidFill>
                  </a:tcPr>
                </a:tc>
                <a:extLst>
                  <a:ext uri="{0D108BD9-81ED-4DB2-BD59-A6C34878D82A}">
                    <a16:rowId xmlns:a16="http://schemas.microsoft.com/office/drawing/2014/main" xmlns="" val="3874234254"/>
                  </a:ext>
                </a:extLst>
              </a:tr>
              <a:tr h="403024">
                <a:tc>
                  <a:txBody>
                    <a:bodyPr/>
                    <a:lstStyle/>
                    <a:p>
                      <a:pPr algn="ctr"/>
                      <a:r>
                        <a:rPr lang="en-US" sz="1600" dirty="0"/>
                        <a:t>End Cap</a:t>
                      </a:r>
                    </a:p>
                  </a:txBody>
                  <a:tcPr anchor="ctr"/>
                </a:tc>
                <a:tc>
                  <a:txBody>
                    <a:bodyPr/>
                    <a:lstStyle/>
                    <a:p>
                      <a:pPr algn="ctr"/>
                      <a:r>
                        <a:rPr lang="en-US" sz="1600" dirty="0"/>
                        <a:t>Machine Shop</a:t>
                      </a:r>
                    </a:p>
                  </a:txBody>
                  <a:tcPr anchor="ctr"/>
                </a:tc>
                <a:tc>
                  <a:txBody>
                    <a:bodyPr/>
                    <a:lstStyle/>
                    <a:p>
                      <a:pPr algn="ctr"/>
                      <a:r>
                        <a:rPr lang="en-US" sz="1600" dirty="0"/>
                        <a:t>Complete</a:t>
                      </a:r>
                    </a:p>
                  </a:txBody>
                  <a:tcPr anchor="ctr">
                    <a:solidFill>
                      <a:schemeClr val="accent6"/>
                    </a:solidFill>
                  </a:tcPr>
                </a:tc>
                <a:extLst>
                  <a:ext uri="{0D108BD9-81ED-4DB2-BD59-A6C34878D82A}">
                    <a16:rowId xmlns:a16="http://schemas.microsoft.com/office/drawing/2014/main" xmlns="" val="2734407618"/>
                  </a:ext>
                </a:extLst>
              </a:tr>
              <a:tr h="403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12” CFC-12 Parachute</a:t>
                      </a:r>
                    </a:p>
                  </a:txBody>
                  <a:tcPr anchor="ctr"/>
                </a:tc>
                <a:tc>
                  <a:txBody>
                    <a:bodyPr/>
                    <a:lstStyle/>
                    <a:p>
                      <a:pPr algn="ctr"/>
                      <a:r>
                        <a:rPr lang="en-US" sz="1600" dirty="0"/>
                        <a:t>Purchased</a:t>
                      </a:r>
                    </a:p>
                  </a:txBody>
                  <a:tcPr anchor="ctr"/>
                </a:tc>
                <a:tc>
                  <a:txBody>
                    <a:bodyPr/>
                    <a:lstStyle/>
                    <a:p>
                      <a:pPr algn="ctr"/>
                      <a:r>
                        <a:rPr lang="en-US" sz="1600" dirty="0"/>
                        <a:t>Received</a:t>
                      </a:r>
                    </a:p>
                  </a:txBody>
                  <a:tcPr anchor="ctr">
                    <a:solidFill>
                      <a:schemeClr val="accent6"/>
                    </a:solidFill>
                  </a:tcPr>
                </a:tc>
                <a:extLst>
                  <a:ext uri="{0D108BD9-81ED-4DB2-BD59-A6C34878D82A}">
                    <a16:rowId xmlns:a16="http://schemas.microsoft.com/office/drawing/2014/main" xmlns="" val="3512698596"/>
                  </a:ext>
                </a:extLst>
              </a:tr>
              <a:tr h="403024">
                <a:tc>
                  <a:txBody>
                    <a:bodyPr/>
                    <a:lstStyle/>
                    <a:p>
                      <a:pPr algn="ctr"/>
                      <a:r>
                        <a:rPr lang="en-US" sz="1600" dirty="0"/>
                        <a:t>Parachute Cabling</a:t>
                      </a:r>
                    </a:p>
                  </a:txBody>
                  <a:tcPr anchor="ctr"/>
                </a:tc>
                <a:tc>
                  <a:txBody>
                    <a:bodyPr/>
                    <a:lstStyle/>
                    <a:p>
                      <a:pPr algn="ctr"/>
                      <a:r>
                        <a:rPr lang="en-US" sz="1600" dirty="0"/>
                        <a:t>Purchased</a:t>
                      </a:r>
                    </a:p>
                  </a:txBody>
                  <a:tcPr anchor="ctr"/>
                </a:tc>
                <a:tc>
                  <a:txBody>
                    <a:bodyPr/>
                    <a:lstStyle/>
                    <a:p>
                      <a:pPr algn="ctr"/>
                      <a:r>
                        <a:rPr lang="en-US" sz="1600" dirty="0"/>
                        <a:t>Not Started</a:t>
                      </a:r>
                    </a:p>
                  </a:txBody>
                  <a:tcPr anchor="ctr">
                    <a:solidFill>
                      <a:schemeClr val="bg1">
                        <a:lumMod val="65000"/>
                      </a:schemeClr>
                    </a:solidFill>
                  </a:tcPr>
                </a:tc>
                <a:extLst>
                  <a:ext uri="{0D108BD9-81ED-4DB2-BD59-A6C34878D82A}">
                    <a16:rowId xmlns:a16="http://schemas.microsoft.com/office/drawing/2014/main" xmlns="" val="426778233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87554303"/>
              </p:ext>
            </p:extLst>
          </p:nvPr>
        </p:nvGraphicFramePr>
        <p:xfrm>
          <a:off x="109818" y="4049899"/>
          <a:ext cx="5213135" cy="2804160"/>
        </p:xfrm>
        <a:graphic>
          <a:graphicData uri="http://schemas.openxmlformats.org/drawingml/2006/table">
            <a:tbl>
              <a:tblPr firstRow="1" bandRow="1">
                <a:tableStyleId>{5C22544A-7EE6-4342-B048-85BDC9FD1C3A}</a:tableStyleId>
              </a:tblPr>
              <a:tblGrid>
                <a:gridCol w="1736057">
                  <a:extLst>
                    <a:ext uri="{9D8B030D-6E8A-4147-A177-3AD203B41FA5}">
                      <a16:colId xmlns:a16="http://schemas.microsoft.com/office/drawing/2014/main" xmlns="" val="3575532954"/>
                    </a:ext>
                  </a:extLst>
                </a:gridCol>
                <a:gridCol w="2262460">
                  <a:extLst>
                    <a:ext uri="{9D8B030D-6E8A-4147-A177-3AD203B41FA5}">
                      <a16:colId xmlns:a16="http://schemas.microsoft.com/office/drawing/2014/main" xmlns="" val="719030096"/>
                    </a:ext>
                  </a:extLst>
                </a:gridCol>
                <a:gridCol w="1214618">
                  <a:extLst>
                    <a:ext uri="{9D8B030D-6E8A-4147-A177-3AD203B41FA5}">
                      <a16:colId xmlns:a16="http://schemas.microsoft.com/office/drawing/2014/main" xmlns="" val="3294393772"/>
                    </a:ext>
                  </a:extLst>
                </a:gridCol>
              </a:tblGrid>
              <a:tr h="278685">
                <a:tc gridSpan="3">
                  <a:txBody>
                    <a:bodyPr/>
                    <a:lstStyle/>
                    <a:p>
                      <a:pPr algn="ctr"/>
                      <a:r>
                        <a:rPr lang="en-US" sz="1600" dirty="0"/>
                        <a:t>Integration</a:t>
                      </a:r>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278685">
                <a:tc>
                  <a:txBody>
                    <a:bodyPr/>
                    <a:lstStyle/>
                    <a:p>
                      <a:pPr algn="ctr"/>
                      <a:r>
                        <a:rPr lang="en-US" sz="1600" b="1" u="sng" dirty="0"/>
                        <a:t>Component</a:t>
                      </a:r>
                    </a:p>
                  </a:txBody>
                  <a:tcPr anchor="ctr">
                    <a:solidFill>
                      <a:schemeClr val="accent1">
                        <a:lumMod val="60000"/>
                        <a:lumOff val="40000"/>
                      </a:schemeClr>
                    </a:solidFill>
                  </a:tcPr>
                </a:tc>
                <a:tc>
                  <a:txBody>
                    <a:bodyPr/>
                    <a:lstStyle/>
                    <a:p>
                      <a:pPr algn="ctr"/>
                      <a:r>
                        <a:rPr lang="en-US" sz="1600" b="1" u="sng" dirty="0"/>
                        <a:t>Process</a:t>
                      </a:r>
                    </a:p>
                  </a:txBody>
                  <a:tcPr anchor="ctr">
                    <a:solidFill>
                      <a:schemeClr val="accent1">
                        <a:lumMod val="60000"/>
                        <a:lumOff val="40000"/>
                      </a:schemeClr>
                    </a:solidFill>
                  </a:tcPr>
                </a:tc>
                <a:tc>
                  <a:txBody>
                    <a:bodyPr/>
                    <a:lstStyle/>
                    <a:p>
                      <a:pPr algn="ctr"/>
                      <a:r>
                        <a:rPr lang="en-US" sz="1600" b="1" u="sng" dirty="0"/>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1089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Nose Cone,</a:t>
                      </a:r>
                      <a:r>
                        <a:rPr lang="en-US" sz="1600" baseline="0" dirty="0"/>
                        <a:t> Insert, and End Cap</a:t>
                      </a:r>
                      <a:endParaRPr lang="en-US" sz="1600" dirty="0"/>
                    </a:p>
                  </a:txBody>
                  <a:tcPr anchor="ctr"/>
                </a:tc>
                <a:tc>
                  <a:txBody>
                    <a:bodyPr/>
                    <a:lstStyle/>
                    <a:p>
                      <a:pPr algn="ctr" rtl="0"/>
                      <a:r>
                        <a:rPr lang="en-US" sz="1600" dirty="0"/>
                        <a:t>Insert will be glued</a:t>
                      </a:r>
                      <a:r>
                        <a:rPr lang="en-US" sz="1600" baseline="0" dirty="0"/>
                        <a:t> to Nose Cone internal structure. End cap will attach to insert with threads.</a:t>
                      </a:r>
                      <a:endParaRPr lang="en-US" sz="1600" dirty="0"/>
                    </a:p>
                  </a:txBody>
                  <a:tcPr anchor="ctr"/>
                </a:tc>
                <a:tc>
                  <a:txBody>
                    <a:bodyPr/>
                    <a:lstStyle/>
                    <a:p>
                      <a:pPr algn="ctr"/>
                      <a:r>
                        <a:rPr lang="en-US" sz="1600" dirty="0"/>
                        <a:t>In-Progress</a:t>
                      </a:r>
                    </a:p>
                  </a:txBody>
                  <a:tcPr anchor="ctr">
                    <a:solidFill>
                      <a:schemeClr val="accent4"/>
                    </a:solidFill>
                  </a:tcPr>
                </a:tc>
                <a:extLst>
                  <a:ext uri="{0D108BD9-81ED-4DB2-BD59-A6C34878D82A}">
                    <a16:rowId xmlns:a16="http://schemas.microsoft.com/office/drawing/2014/main" xmlns="" val="1431974447"/>
                  </a:ext>
                </a:extLst>
              </a:tr>
              <a:tr h="684045">
                <a:tc>
                  <a:txBody>
                    <a:bodyPr/>
                    <a:lstStyle/>
                    <a:p>
                      <a:pPr algn="ctr"/>
                      <a:r>
                        <a:rPr lang="en-US" sz="1600" dirty="0"/>
                        <a:t>Parachute,</a:t>
                      </a:r>
                      <a:r>
                        <a:rPr lang="en-US" sz="1600" baseline="0" dirty="0"/>
                        <a:t> Cabling, and End Cap</a:t>
                      </a:r>
                      <a:endParaRPr lang="en-US" sz="1600" dirty="0"/>
                    </a:p>
                  </a:txBody>
                  <a:tcPr anchor="ctr"/>
                </a:tc>
                <a:tc>
                  <a:txBody>
                    <a:bodyPr/>
                    <a:lstStyle/>
                    <a:p>
                      <a:pPr algn="ctr"/>
                      <a:r>
                        <a:rPr lang="en-US" sz="1600" dirty="0"/>
                        <a:t>Parachute will attach</a:t>
                      </a:r>
                      <a:r>
                        <a:rPr lang="en-US" sz="1600" baseline="0" dirty="0"/>
                        <a:t> to end cap through a weighted cabling system.</a:t>
                      </a:r>
                      <a:endParaRPr lang="en-US" sz="1600" dirty="0"/>
                    </a:p>
                  </a:txBody>
                  <a:tcPr anchor="ctr"/>
                </a:tc>
                <a:tc>
                  <a:txBody>
                    <a:bodyPr/>
                    <a:lstStyle/>
                    <a:p>
                      <a:pPr algn="ctr"/>
                      <a:r>
                        <a:rPr lang="en-US" sz="1600" dirty="0"/>
                        <a:t>Not</a:t>
                      </a:r>
                      <a:r>
                        <a:rPr lang="en-US" sz="1600" baseline="0" dirty="0"/>
                        <a:t> Started</a:t>
                      </a:r>
                      <a:endParaRPr lang="en-US" sz="1600" dirty="0"/>
                    </a:p>
                  </a:txBody>
                  <a:tcPr anchor="ctr">
                    <a:solidFill>
                      <a:schemeClr val="bg1">
                        <a:lumMod val="65000"/>
                      </a:schemeClr>
                    </a:solidFill>
                  </a:tcPr>
                </a:tc>
                <a:extLst>
                  <a:ext uri="{0D108BD9-81ED-4DB2-BD59-A6C34878D82A}">
                    <a16:rowId xmlns:a16="http://schemas.microsoft.com/office/drawing/2014/main" xmlns="" val="387423425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86898532"/>
              </p:ext>
            </p:extLst>
          </p:nvPr>
        </p:nvGraphicFramePr>
        <p:xfrm>
          <a:off x="5641726" y="1363581"/>
          <a:ext cx="6405131" cy="4846320"/>
        </p:xfrm>
        <a:graphic>
          <a:graphicData uri="http://schemas.openxmlformats.org/drawingml/2006/table">
            <a:tbl>
              <a:tblPr firstRow="1" bandRow="1">
                <a:tableStyleId>{5C22544A-7EE6-4342-B048-85BDC9FD1C3A}</a:tableStyleId>
              </a:tblPr>
              <a:tblGrid>
                <a:gridCol w="1416892">
                  <a:extLst>
                    <a:ext uri="{9D8B030D-6E8A-4147-A177-3AD203B41FA5}">
                      <a16:colId xmlns:a16="http://schemas.microsoft.com/office/drawing/2014/main" xmlns="" val="3575532954"/>
                    </a:ext>
                  </a:extLst>
                </a:gridCol>
                <a:gridCol w="1933712">
                  <a:extLst>
                    <a:ext uri="{9D8B030D-6E8A-4147-A177-3AD203B41FA5}">
                      <a16:colId xmlns:a16="http://schemas.microsoft.com/office/drawing/2014/main" xmlns="" val="2107682881"/>
                    </a:ext>
                  </a:extLst>
                </a:gridCol>
                <a:gridCol w="1613480">
                  <a:extLst>
                    <a:ext uri="{9D8B030D-6E8A-4147-A177-3AD203B41FA5}">
                      <a16:colId xmlns:a16="http://schemas.microsoft.com/office/drawing/2014/main" xmlns="" val="719030096"/>
                    </a:ext>
                  </a:extLst>
                </a:gridCol>
                <a:gridCol w="1441047">
                  <a:extLst>
                    <a:ext uri="{9D8B030D-6E8A-4147-A177-3AD203B41FA5}">
                      <a16:colId xmlns:a16="http://schemas.microsoft.com/office/drawing/2014/main" xmlns="" val="3294393772"/>
                    </a:ext>
                  </a:extLst>
                </a:gridCol>
              </a:tblGrid>
              <a:tr h="293487">
                <a:tc gridSpan="4">
                  <a:txBody>
                    <a:bodyPr/>
                    <a:lstStyle/>
                    <a:p>
                      <a:pPr algn="ctr"/>
                      <a:r>
                        <a:rPr lang="en-US" sz="1600" dirty="0"/>
                        <a:t>Testing</a:t>
                      </a:r>
                    </a:p>
                  </a:txBody>
                  <a:tcPr/>
                </a:tc>
                <a:tc hMerge="1">
                  <a:txBody>
                    <a:bodyPr/>
                    <a:lstStyle/>
                    <a:p>
                      <a:endParaRPr lang="en-US"/>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0">
                <a:tc>
                  <a:txBody>
                    <a:bodyPr/>
                    <a:lstStyle/>
                    <a:p>
                      <a:pPr algn="ctr"/>
                      <a:r>
                        <a:rPr lang="en-US" sz="1600" b="1" u="sng" dirty="0"/>
                        <a:t>Test</a:t>
                      </a:r>
                    </a:p>
                  </a:txBody>
                  <a:tcPr anchor="ctr">
                    <a:solidFill>
                      <a:schemeClr val="accent1">
                        <a:lumMod val="60000"/>
                        <a:lumOff val="40000"/>
                      </a:schemeClr>
                    </a:solidFill>
                  </a:tcPr>
                </a:tc>
                <a:tc>
                  <a:txBody>
                    <a:bodyPr/>
                    <a:lstStyle/>
                    <a:p>
                      <a:pPr algn="ctr"/>
                      <a:r>
                        <a:rPr lang="en-US" sz="1600" b="1" u="sng" dirty="0"/>
                        <a:t>Objective</a:t>
                      </a:r>
                    </a:p>
                  </a:txBody>
                  <a:tcPr anchor="ctr">
                    <a:solidFill>
                      <a:schemeClr val="accent1">
                        <a:lumMod val="60000"/>
                        <a:lumOff val="40000"/>
                      </a:schemeClr>
                    </a:solidFill>
                  </a:tcPr>
                </a:tc>
                <a:tc>
                  <a:txBody>
                    <a:bodyPr/>
                    <a:lstStyle/>
                    <a:p>
                      <a:pPr marL="0" algn="ctr" defTabSz="914400" rtl="0" eaLnBrk="1" latinLnBrk="0" hangingPunct="1"/>
                      <a:r>
                        <a:rPr lang="en-US" sz="1600" b="1" u="sng" kern="1200" dirty="0">
                          <a:solidFill>
                            <a:schemeClr val="dk1"/>
                          </a:solidFill>
                          <a:latin typeface="+mn-lt"/>
                          <a:ea typeface="+mn-ea"/>
                          <a:cs typeface="+mn-cs"/>
                        </a:rPr>
                        <a:t>Risk(s)</a:t>
                      </a:r>
                      <a:r>
                        <a:rPr lang="en-US" sz="1600" b="1" u="sng" kern="1200" baseline="0" dirty="0">
                          <a:solidFill>
                            <a:schemeClr val="dk1"/>
                          </a:solidFill>
                          <a:latin typeface="+mn-lt"/>
                          <a:ea typeface="+mn-ea"/>
                          <a:cs typeface="+mn-cs"/>
                        </a:rPr>
                        <a:t> </a:t>
                      </a:r>
                      <a:r>
                        <a:rPr lang="en-US" sz="1600" b="1" u="sng" kern="1200" dirty="0">
                          <a:solidFill>
                            <a:schemeClr val="dk1"/>
                          </a:solidFill>
                          <a:latin typeface="+mn-lt"/>
                          <a:ea typeface="+mn-ea"/>
                          <a:cs typeface="+mn-cs"/>
                        </a:rPr>
                        <a:t>Mitigated</a:t>
                      </a:r>
                    </a:p>
                  </a:txBody>
                  <a:tcPr anchor="ctr">
                    <a:solidFill>
                      <a:schemeClr val="accent1">
                        <a:lumMod val="60000"/>
                        <a:lumOff val="40000"/>
                      </a:schemeClr>
                    </a:solidFill>
                  </a:tcPr>
                </a:tc>
                <a:tc>
                  <a:txBody>
                    <a:bodyPr/>
                    <a:lstStyle/>
                    <a:p>
                      <a:pPr algn="ctr"/>
                      <a:r>
                        <a:rPr lang="en-US" sz="1600" b="1" u="sng" dirty="0"/>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5439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Drop Test</a:t>
                      </a:r>
                    </a:p>
                  </a:txBody>
                  <a:tcPr anchor="ctr"/>
                </a:tc>
                <a:tc>
                  <a:txBody>
                    <a:bodyPr/>
                    <a:lstStyle/>
                    <a:p>
                      <a:pPr marL="0" indent="0" algn="ctr">
                        <a:buFont typeface="Arial" panose="020B0604020202020204" pitchFamily="34" charset="0"/>
                        <a:buNone/>
                      </a:pPr>
                      <a:r>
                        <a:rPr lang="en-US" sz="1600" dirty="0"/>
                        <a:t>Measure impact acceleration at waterline</a:t>
                      </a:r>
                    </a:p>
                  </a:txBody>
                  <a:tcPr anchor="ctr"/>
                </a:tc>
                <a:tc>
                  <a:txBody>
                    <a:bodyPr/>
                    <a:lstStyle/>
                    <a:p>
                      <a:pPr marL="285750" indent="-285750">
                        <a:buFont typeface="Arial" panose="020B0604020202020204" pitchFamily="34" charset="0"/>
                        <a:buChar char="•"/>
                      </a:pPr>
                      <a:r>
                        <a:rPr lang="en-US" sz="1600" dirty="0"/>
                        <a:t>Electronic</a:t>
                      </a:r>
                      <a:r>
                        <a:rPr lang="en-US" sz="1600" baseline="0" dirty="0"/>
                        <a:t> component survivability</a:t>
                      </a:r>
                    </a:p>
                    <a:p>
                      <a:pPr marL="285750" indent="-285750">
                        <a:buFont typeface="Arial" panose="020B0604020202020204" pitchFamily="34" charset="0"/>
                        <a:buChar char="•"/>
                      </a:pPr>
                      <a:r>
                        <a:rPr lang="en-US" sz="1600" baseline="0" dirty="0"/>
                        <a:t>Structural survivability</a:t>
                      </a:r>
                      <a:endParaRPr lang="en-US" sz="1600" dirty="0"/>
                    </a:p>
                  </a:txBody>
                  <a:tcPr anchor="ctr"/>
                </a:tc>
                <a:tc>
                  <a:txBody>
                    <a:bodyPr/>
                    <a:lstStyle/>
                    <a:p>
                      <a:pPr algn="ctr"/>
                      <a:r>
                        <a:rPr lang="en-US" sz="1600" dirty="0"/>
                        <a:t>Not</a:t>
                      </a:r>
                      <a:r>
                        <a:rPr lang="en-US" sz="1600" baseline="0" dirty="0"/>
                        <a:t> Started</a:t>
                      </a:r>
                      <a:endParaRPr lang="en-US" sz="1600" dirty="0"/>
                    </a:p>
                  </a:txBody>
                  <a:tcPr anchor="ctr">
                    <a:solidFill>
                      <a:schemeClr val="bg1">
                        <a:lumMod val="65000"/>
                      </a:schemeClr>
                    </a:solidFill>
                  </a:tcPr>
                </a:tc>
                <a:extLst>
                  <a:ext uri="{0D108BD9-81ED-4DB2-BD59-A6C34878D82A}">
                    <a16:rowId xmlns:a16="http://schemas.microsoft.com/office/drawing/2014/main" xmlns="" val="143197444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Stability Test</a:t>
                      </a:r>
                    </a:p>
                  </a:txBody>
                  <a:tcPr anchor="ctr"/>
                </a:tc>
                <a:tc>
                  <a:txBody>
                    <a:bodyPr/>
                    <a:lstStyle/>
                    <a:p>
                      <a:pPr algn="ctr"/>
                      <a:r>
                        <a:rPr lang="en-US" sz="1600" dirty="0"/>
                        <a:t>Verify the drifter’s restoring ability when exposed to</a:t>
                      </a:r>
                      <a:r>
                        <a:rPr lang="en-US" sz="1600" baseline="0" dirty="0"/>
                        <a:t> disturbances</a:t>
                      </a:r>
                      <a:endParaRPr lang="en-US" sz="1600" dirty="0"/>
                    </a:p>
                  </a:txBody>
                  <a:tcPr anchor="ctr"/>
                </a:tc>
                <a:tc>
                  <a:txBody>
                    <a:bodyPr/>
                    <a:lstStyle/>
                    <a:p>
                      <a:pPr algn="ctr"/>
                      <a:r>
                        <a:rPr lang="en-US" sz="1600" dirty="0"/>
                        <a:t>Loss of RX and TX</a:t>
                      </a:r>
                      <a:r>
                        <a:rPr lang="en-US" sz="1600" baseline="0" dirty="0"/>
                        <a:t> capability when subjected to waves</a:t>
                      </a:r>
                      <a:endParaRPr lang="en-US" sz="1600" dirty="0"/>
                    </a:p>
                  </a:txBody>
                  <a:tcPr anchor="ctr"/>
                </a:tc>
                <a:tc>
                  <a:txBody>
                    <a:bodyPr/>
                    <a:lstStyle/>
                    <a:p>
                      <a:pPr algn="ctr"/>
                      <a:r>
                        <a:rPr lang="en-US" sz="1600" dirty="0"/>
                        <a:t>In-Progress</a:t>
                      </a:r>
                    </a:p>
                  </a:txBody>
                  <a:tcPr anchor="ctr">
                    <a:solidFill>
                      <a:schemeClr val="accent4"/>
                    </a:solidFill>
                  </a:tcPr>
                </a:tc>
                <a:extLst>
                  <a:ext uri="{0D108BD9-81ED-4DB2-BD59-A6C34878D82A}">
                    <a16:rowId xmlns:a16="http://schemas.microsoft.com/office/drawing/2014/main" xmlns="" val="1388394373"/>
                  </a:ext>
                </a:extLst>
              </a:tr>
              <a:tr h="0">
                <a:tc>
                  <a:txBody>
                    <a:bodyPr/>
                    <a:lstStyle/>
                    <a:p>
                      <a:pPr algn="ctr"/>
                      <a:r>
                        <a:rPr lang="en-US" sz="1600" dirty="0"/>
                        <a:t>Cable</a:t>
                      </a:r>
                      <a:r>
                        <a:rPr lang="en-US" sz="1600" baseline="0" dirty="0"/>
                        <a:t> Tension Test</a:t>
                      </a:r>
                      <a:endParaRPr lang="en-US" sz="1600" dirty="0"/>
                    </a:p>
                  </a:txBody>
                  <a:tcPr anchor="ctr"/>
                </a:tc>
                <a:tc>
                  <a:txBody>
                    <a:bodyPr/>
                    <a:lstStyle/>
                    <a:p>
                      <a:pPr algn="ctr"/>
                      <a:r>
                        <a:rPr lang="en-US" sz="1600" dirty="0"/>
                        <a:t>Verify thread and glue strength</a:t>
                      </a:r>
                    </a:p>
                  </a:txBody>
                  <a:tcPr anchor="ctr"/>
                </a:tc>
                <a:tc>
                  <a:txBody>
                    <a:bodyPr/>
                    <a:lstStyle/>
                    <a:p>
                      <a:pPr marL="285750" indent="-285750">
                        <a:buFont typeface="Arial" panose="020B0604020202020204" pitchFamily="34" charset="0"/>
                        <a:buChar char="•"/>
                      </a:pPr>
                      <a:r>
                        <a:rPr lang="en-US" sz="1600" dirty="0"/>
                        <a:t>Structural</a:t>
                      </a:r>
                      <a:r>
                        <a:rPr lang="en-US" sz="1600" baseline="0" dirty="0"/>
                        <a:t> failure at parachute deployment</a:t>
                      </a:r>
                    </a:p>
                    <a:p>
                      <a:pPr marL="285750" indent="-285750">
                        <a:buFont typeface="Arial" panose="020B0604020202020204" pitchFamily="34" charset="0"/>
                        <a:buChar char="•"/>
                      </a:pPr>
                      <a:r>
                        <a:rPr lang="en-US" sz="1600" baseline="0" dirty="0"/>
                        <a:t>Structural failure at water impact</a:t>
                      </a:r>
                      <a:endParaRPr lang="en-US" sz="1600" dirty="0"/>
                    </a:p>
                  </a:txBody>
                  <a:tcPr anchor="ctr"/>
                </a:tc>
                <a:tc>
                  <a:txBody>
                    <a:bodyPr/>
                    <a:lstStyle/>
                    <a:p>
                      <a:pPr algn="ctr"/>
                      <a:r>
                        <a:rPr lang="en-US" sz="1600" dirty="0"/>
                        <a:t>In-Progress</a:t>
                      </a:r>
                    </a:p>
                  </a:txBody>
                  <a:tcPr anchor="ctr">
                    <a:solidFill>
                      <a:schemeClr val="accent4"/>
                    </a:solidFill>
                  </a:tcPr>
                </a:tc>
                <a:extLst>
                  <a:ext uri="{0D108BD9-81ED-4DB2-BD59-A6C34878D82A}">
                    <a16:rowId xmlns:a16="http://schemas.microsoft.com/office/drawing/2014/main" xmlns="" val="3874234254"/>
                  </a:ext>
                </a:extLst>
              </a:tr>
            </a:tbl>
          </a:graphicData>
        </a:graphic>
      </p:graphicFrame>
      <p:sp>
        <p:nvSpPr>
          <p:cNvPr id="14" name="TextBox 13"/>
          <p:cNvSpPr txBox="1"/>
          <p:nvPr/>
        </p:nvSpPr>
        <p:spPr>
          <a:xfrm>
            <a:off x="4549679" y="276579"/>
            <a:ext cx="6908623" cy="707886"/>
          </a:xfrm>
          <a:prstGeom prst="rect">
            <a:avLst/>
          </a:prstGeom>
          <a:noFill/>
        </p:spPr>
        <p:txBody>
          <a:bodyPr wrap="none" rtlCol="0">
            <a:spAutoFit/>
          </a:bodyPr>
          <a:lstStyle/>
          <a:p>
            <a:r>
              <a:rPr lang="en-US" sz="2000" b="1">
                <a:solidFill>
                  <a:srgbClr val="FF0000"/>
                </a:solidFill>
              </a:rPr>
              <a:t>FR 1.0 – Drifter shall be capable of following water current flow</a:t>
            </a:r>
          </a:p>
          <a:p>
            <a:r>
              <a:rPr lang="en-US" sz="2000" b="1">
                <a:solidFill>
                  <a:srgbClr val="FF0000"/>
                </a:solidFill>
              </a:rPr>
              <a:t>FR 3.0 – Drifter shall be deployed from an altitude of 300 [m]</a:t>
            </a:r>
          </a:p>
        </p:txBody>
      </p:sp>
      <p:sp>
        <p:nvSpPr>
          <p:cNvPr id="15" name="Slide Number Placeholder 14"/>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565278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high confidence">
            <a:extLst>
              <a:ext uri="{FF2B5EF4-FFF2-40B4-BE49-F238E27FC236}">
                <a16:creationId xmlns:a16="http://schemas.microsoft.com/office/drawing/2014/main" xmlns="" id="{BE24AD27-824E-41B9-9B2B-D75CB7645674}"/>
              </a:ext>
            </a:extLst>
          </p:cNvPr>
          <p:cNvPicPr>
            <a:picLocks noGrp="1" noChangeAspect="1"/>
          </p:cNvPicPr>
          <p:nvPr>
            <p:ph idx="1"/>
          </p:nvPr>
        </p:nvPicPr>
        <p:blipFill rotWithShape="1">
          <a:blip r:embed="rId2"/>
          <a:srcRect l="22494" t="19238" r="22365" b="11858"/>
          <a:stretch/>
        </p:blipFill>
        <p:spPr>
          <a:xfrm>
            <a:off x="475332" y="1324687"/>
            <a:ext cx="5610578" cy="4906779"/>
          </a:xfrm>
          <a:prstGeom prst="rect">
            <a:avLst/>
          </a:prstGeom>
        </p:spPr>
      </p:pic>
      <p:sp>
        <p:nvSpPr>
          <p:cNvPr id="4" name="Slide Number Placeholder 3">
            <a:extLst>
              <a:ext uri="{FF2B5EF4-FFF2-40B4-BE49-F238E27FC236}">
                <a16:creationId xmlns:a16="http://schemas.microsoft.com/office/drawing/2014/main" xmlns="" id="{4EC586E4-7968-4A3C-B9A5-91FCABB9C60D}"/>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2" name="Title 1">
            <a:extLst>
              <a:ext uri="{FF2B5EF4-FFF2-40B4-BE49-F238E27FC236}">
                <a16:creationId xmlns:a16="http://schemas.microsoft.com/office/drawing/2014/main" xmlns="" id="{4202F708-74ED-42EC-97E9-7CF134CEFEA1}"/>
              </a:ext>
            </a:extLst>
          </p:cNvPr>
          <p:cNvSpPr>
            <a:spLocks noGrp="1"/>
          </p:cNvSpPr>
          <p:nvPr>
            <p:ph type="title"/>
          </p:nvPr>
        </p:nvSpPr>
        <p:spPr>
          <a:xfrm>
            <a:off x="610200" y="-875"/>
            <a:ext cx="10515600" cy="1325563"/>
          </a:xfrm>
        </p:spPr>
        <p:txBody>
          <a:bodyPr/>
          <a:lstStyle/>
          <a:p>
            <a:r>
              <a:rPr lang="en-US">
                <a:cs typeface="Calibri Light"/>
              </a:rPr>
              <a:t>Structures Technical Drawing</a:t>
            </a:r>
            <a:endParaRPr lang="en-US"/>
          </a:p>
        </p:txBody>
      </p:sp>
      <p:pic>
        <p:nvPicPr>
          <p:cNvPr id="6" name="Picture 5">
            <a:extLst>
              <a:ext uri="{FF2B5EF4-FFF2-40B4-BE49-F238E27FC236}">
                <a16:creationId xmlns:a16="http://schemas.microsoft.com/office/drawing/2014/main" xmlns="" id="{C1B7DB58-FD7C-DE4D-9C42-684A18683400}"/>
              </a:ext>
            </a:extLst>
          </p:cNvPr>
          <p:cNvPicPr>
            <a:picLocks noChangeAspect="1"/>
          </p:cNvPicPr>
          <p:nvPr/>
        </p:nvPicPr>
        <p:blipFill rotWithShape="1">
          <a:blip r:embed="rId3">
            <a:extLst>
              <a:ext uri="{28A0092B-C50C-407E-A947-70E740481C1C}">
                <a14:useLocalDpi xmlns:a14="http://schemas.microsoft.com/office/drawing/2010/main" val="0"/>
              </a:ext>
            </a:extLst>
          </a:blip>
          <a:srcRect l="12864" t="7914" r="18889" b="7081"/>
          <a:stretch/>
        </p:blipFill>
        <p:spPr>
          <a:xfrm>
            <a:off x="6401999" y="1324687"/>
            <a:ext cx="5428756" cy="4906778"/>
          </a:xfrm>
          <a:prstGeom prst="rect">
            <a:avLst/>
          </a:prstGeom>
        </p:spPr>
      </p:pic>
      <p:sp>
        <p:nvSpPr>
          <p:cNvPr id="7" name="TextBox 6">
            <a:extLst>
              <a:ext uri="{FF2B5EF4-FFF2-40B4-BE49-F238E27FC236}">
                <a16:creationId xmlns:a16="http://schemas.microsoft.com/office/drawing/2014/main" xmlns="" id="{1B2F79BA-9608-B64E-9D31-45FF70C93C8C}"/>
              </a:ext>
            </a:extLst>
          </p:cNvPr>
          <p:cNvSpPr txBox="1"/>
          <p:nvPr/>
        </p:nvSpPr>
        <p:spPr>
          <a:xfrm>
            <a:off x="4097867" y="3785663"/>
            <a:ext cx="1636888" cy="461665"/>
          </a:xfrm>
          <a:prstGeom prst="rect">
            <a:avLst/>
          </a:prstGeom>
          <a:noFill/>
        </p:spPr>
        <p:txBody>
          <a:bodyPr wrap="square" rtlCol="0">
            <a:spAutoFit/>
          </a:bodyPr>
          <a:lstStyle/>
          <a:p>
            <a:r>
              <a:rPr lang="en-US" sz="1200"/>
              <a:t>Thread Pitch: 0.05”</a:t>
            </a:r>
          </a:p>
          <a:p>
            <a:r>
              <a:rPr lang="en-US" sz="1200"/>
              <a:t>Thread Height: 0.043"</a:t>
            </a:r>
          </a:p>
        </p:txBody>
      </p:sp>
      <p:cxnSp>
        <p:nvCxnSpPr>
          <p:cNvPr id="9" name="Straight Arrow Connector 8">
            <a:extLst>
              <a:ext uri="{FF2B5EF4-FFF2-40B4-BE49-F238E27FC236}">
                <a16:creationId xmlns:a16="http://schemas.microsoft.com/office/drawing/2014/main" xmlns="" id="{2A713C46-97D7-7F4A-85BD-542BA8672B5D}"/>
              </a:ext>
            </a:extLst>
          </p:cNvPr>
          <p:cNvCxnSpPr/>
          <p:nvPr/>
        </p:nvCxnSpPr>
        <p:spPr>
          <a:xfrm flipH="1" flipV="1">
            <a:off x="4154311" y="2664178"/>
            <a:ext cx="214489" cy="111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20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165686"/>
            <a:ext cx="10515600" cy="1325563"/>
          </a:xfrm>
        </p:spPr>
        <p:txBody>
          <a:bodyPr/>
          <a:lstStyle/>
          <a:p>
            <a:r>
              <a:rPr lang="en-US"/>
              <a:t>Electronics &amp; Software</a:t>
            </a:r>
          </a:p>
        </p:txBody>
      </p:sp>
      <p:graphicFrame>
        <p:nvGraphicFramePr>
          <p:cNvPr id="11" name="Table 10"/>
          <p:cNvGraphicFramePr>
            <a:graphicFrameLocks noGrp="1"/>
          </p:cNvGraphicFramePr>
          <p:nvPr>
            <p:extLst>
              <p:ext uri="{D42A27DB-BD31-4B8C-83A1-F6EECF244321}">
                <p14:modId xmlns:p14="http://schemas.microsoft.com/office/powerpoint/2010/main" val="1652355286"/>
              </p:ext>
            </p:extLst>
          </p:nvPr>
        </p:nvGraphicFramePr>
        <p:xfrm>
          <a:off x="245806" y="848032"/>
          <a:ext cx="11208770" cy="2297650"/>
        </p:xfrm>
        <a:graphic>
          <a:graphicData uri="http://schemas.openxmlformats.org/drawingml/2006/table">
            <a:tbl>
              <a:tblPr firstRow="1" bandRow="1">
                <a:tableStyleId>{5C22544A-7EE6-4342-B048-85BDC9FD1C3A}</a:tableStyleId>
              </a:tblPr>
              <a:tblGrid>
                <a:gridCol w="2525660">
                  <a:extLst>
                    <a:ext uri="{9D8B030D-6E8A-4147-A177-3AD203B41FA5}">
                      <a16:colId xmlns:a16="http://schemas.microsoft.com/office/drawing/2014/main" xmlns="" val="3575532954"/>
                    </a:ext>
                  </a:extLst>
                </a:gridCol>
                <a:gridCol w="7097661">
                  <a:extLst>
                    <a:ext uri="{9D8B030D-6E8A-4147-A177-3AD203B41FA5}">
                      <a16:colId xmlns:a16="http://schemas.microsoft.com/office/drawing/2014/main" xmlns="" val="719030096"/>
                    </a:ext>
                  </a:extLst>
                </a:gridCol>
                <a:gridCol w="1585449">
                  <a:extLst>
                    <a:ext uri="{9D8B030D-6E8A-4147-A177-3AD203B41FA5}">
                      <a16:colId xmlns:a16="http://schemas.microsoft.com/office/drawing/2014/main" xmlns="" val="3294393772"/>
                    </a:ext>
                  </a:extLst>
                </a:gridCol>
              </a:tblGrid>
              <a:tr h="350274">
                <a:tc gridSpan="3">
                  <a:txBody>
                    <a:bodyPr/>
                    <a:lstStyle/>
                    <a:p>
                      <a:pPr algn="ctr"/>
                      <a:r>
                        <a:rPr lang="en-US" sz="1600" dirty="0"/>
                        <a:t>Software</a:t>
                      </a:r>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403024">
                <a:tc>
                  <a:txBody>
                    <a:bodyPr/>
                    <a:lstStyle/>
                    <a:p>
                      <a:pPr algn="ctr"/>
                      <a:r>
                        <a:rPr lang="en-US" sz="1600" b="1" u="sng" dirty="0"/>
                        <a:t>Code</a:t>
                      </a:r>
                    </a:p>
                  </a:txBody>
                  <a:tcPr anchor="ctr">
                    <a:solidFill>
                      <a:schemeClr val="accent1">
                        <a:lumMod val="60000"/>
                        <a:lumOff val="40000"/>
                      </a:schemeClr>
                    </a:solidFill>
                  </a:tcPr>
                </a:tc>
                <a:tc>
                  <a:txBody>
                    <a:bodyPr/>
                    <a:lstStyle/>
                    <a:p>
                      <a:pPr algn="ctr"/>
                      <a:r>
                        <a:rPr lang="en-US" sz="1600" b="1" u="sng" dirty="0"/>
                        <a:t>Objective</a:t>
                      </a:r>
                    </a:p>
                  </a:txBody>
                  <a:tcPr anchor="ctr">
                    <a:solidFill>
                      <a:schemeClr val="accent1">
                        <a:lumMod val="60000"/>
                        <a:lumOff val="40000"/>
                      </a:schemeClr>
                    </a:solidFill>
                  </a:tcPr>
                </a:tc>
                <a:tc>
                  <a:txBody>
                    <a:bodyPr/>
                    <a:lstStyle/>
                    <a:p>
                      <a:pPr algn="ctr"/>
                      <a:r>
                        <a:rPr lang="en-US" sz="1600" b="1" u="sng" dirty="0"/>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313403">
                <a:tc>
                  <a:txBody>
                    <a:bodyPr/>
                    <a:lstStyle/>
                    <a:p>
                      <a:pPr marL="0" marR="0" lvl="0" indent="0" algn="ctr" rtl="0">
                        <a:lnSpc>
                          <a:spcPct val="100000"/>
                        </a:lnSpc>
                        <a:spcBef>
                          <a:spcPts val="0"/>
                        </a:spcBef>
                        <a:spcAft>
                          <a:spcPts val="0"/>
                        </a:spcAft>
                        <a:buClrTx/>
                        <a:buSzTx/>
                        <a:buFontTx/>
                        <a:buNone/>
                      </a:pPr>
                      <a:r>
                        <a:rPr lang="en-US" sz="1600" dirty="0"/>
                        <a:t>GPS Interfacing</a:t>
                      </a:r>
                    </a:p>
                  </a:txBody>
                  <a:tcPr anchor="ctr"/>
                </a:tc>
                <a:tc>
                  <a:txBody>
                    <a:bodyPr/>
                    <a:lstStyle/>
                    <a:p>
                      <a:pPr algn="ctr"/>
                      <a:r>
                        <a:rPr lang="en-US" sz="1600" dirty="0"/>
                        <a:t>USART Communication with </a:t>
                      </a:r>
                      <a:r>
                        <a:rPr lang="en-US" sz="1600" dirty="0" err="1"/>
                        <a:t>Ublox</a:t>
                      </a:r>
                      <a:r>
                        <a:rPr lang="en-US" sz="1600" dirty="0"/>
                        <a:t> GPS</a:t>
                      </a:r>
                    </a:p>
                  </a:txBody>
                  <a:tcPr anchor="ctr"/>
                </a:tc>
                <a:tc>
                  <a:txBody>
                    <a:bodyPr/>
                    <a:lstStyle/>
                    <a:p>
                      <a:pPr algn="ctr"/>
                      <a:r>
                        <a:rPr lang="en-US" sz="1600" dirty="0"/>
                        <a:t>Completed</a:t>
                      </a:r>
                    </a:p>
                  </a:txBody>
                  <a:tcPr anchor="ctr">
                    <a:solidFill>
                      <a:schemeClr val="accent6"/>
                    </a:solidFill>
                  </a:tcPr>
                </a:tc>
                <a:extLst>
                  <a:ext uri="{0D108BD9-81ED-4DB2-BD59-A6C34878D82A}">
                    <a16:rowId xmlns:a16="http://schemas.microsoft.com/office/drawing/2014/main" xmlns="" val="1431974447"/>
                  </a:ext>
                </a:extLst>
              </a:tr>
              <a:tr h="403024">
                <a:tc>
                  <a:txBody>
                    <a:bodyPr/>
                    <a:lstStyle/>
                    <a:p>
                      <a:pPr algn="ctr"/>
                      <a:r>
                        <a:rPr lang="en-US" sz="1600" dirty="0"/>
                        <a:t>Data Handling</a:t>
                      </a:r>
                    </a:p>
                  </a:txBody>
                  <a:tcPr anchor="ctr"/>
                </a:tc>
                <a:tc>
                  <a:txBody>
                    <a:bodyPr/>
                    <a:lstStyle/>
                    <a:p>
                      <a:pPr algn="ctr"/>
                      <a:r>
                        <a:rPr lang="en-US" sz="1600" dirty="0"/>
                        <a:t>Parsing, compressing, storing and managing data</a:t>
                      </a:r>
                    </a:p>
                  </a:txBody>
                  <a:tcPr anchor="ctr"/>
                </a:tc>
                <a:tc>
                  <a:txBody>
                    <a:bodyPr/>
                    <a:lstStyle/>
                    <a:p>
                      <a:pPr algn="ctr"/>
                      <a:r>
                        <a:rPr lang="en-US" sz="1600" dirty="0"/>
                        <a:t>In-Progress</a:t>
                      </a:r>
                    </a:p>
                  </a:txBody>
                  <a:tcPr anchor="ctr">
                    <a:solidFill>
                      <a:schemeClr val="accent4"/>
                    </a:solidFill>
                  </a:tcPr>
                </a:tc>
                <a:extLst>
                  <a:ext uri="{0D108BD9-81ED-4DB2-BD59-A6C34878D82A}">
                    <a16:rowId xmlns:a16="http://schemas.microsoft.com/office/drawing/2014/main" xmlns="" val="3874234254"/>
                  </a:ext>
                </a:extLst>
              </a:tr>
              <a:tr h="403024">
                <a:tc>
                  <a:txBody>
                    <a:bodyPr/>
                    <a:lstStyle/>
                    <a:p>
                      <a:pPr algn="ctr"/>
                      <a:r>
                        <a:rPr lang="en-US" sz="1600" dirty="0"/>
                        <a:t>Power Management</a:t>
                      </a:r>
                    </a:p>
                  </a:txBody>
                  <a:tcPr anchor="ctr"/>
                </a:tc>
                <a:tc>
                  <a:txBody>
                    <a:bodyPr/>
                    <a:lstStyle/>
                    <a:p>
                      <a:pPr marL="0" indent="0" algn="ctr">
                        <a:buNone/>
                      </a:pPr>
                      <a:r>
                        <a:rPr lang="en-US" sz="1600" dirty="0"/>
                        <a:t>Regulating power to the devices, initiating sleep mode, monitoring current draw</a:t>
                      </a:r>
                      <a:endParaRPr lang="en-US" dirty="0"/>
                    </a:p>
                  </a:txBody>
                  <a:tcPr anchor="ctr"/>
                </a:tc>
                <a:tc>
                  <a:txBody>
                    <a:bodyPr/>
                    <a:lstStyle/>
                    <a:p>
                      <a:pPr lvl="0" algn="ctr">
                        <a:buNone/>
                      </a:pPr>
                      <a:r>
                        <a:rPr lang="en-US" sz="1600" dirty="0"/>
                        <a:t>In-Progress</a:t>
                      </a:r>
                    </a:p>
                  </a:txBody>
                  <a:tcPr anchor="ctr">
                    <a:solidFill>
                      <a:schemeClr val="accent4"/>
                    </a:solidFill>
                  </a:tcPr>
                </a:tc>
                <a:extLst>
                  <a:ext uri="{0D108BD9-81ED-4DB2-BD59-A6C34878D82A}">
                    <a16:rowId xmlns:a16="http://schemas.microsoft.com/office/drawing/2014/main" xmlns="" val="2734407618"/>
                  </a:ext>
                </a:extLst>
              </a:tr>
              <a:tr h="403024">
                <a:tc>
                  <a:txBody>
                    <a:bodyPr/>
                    <a:lstStyle/>
                    <a:p>
                      <a:pPr marL="0" marR="0" lvl="0" indent="0" algn="ctr" rtl="0">
                        <a:lnSpc>
                          <a:spcPct val="100000"/>
                        </a:lnSpc>
                        <a:spcBef>
                          <a:spcPts val="0"/>
                        </a:spcBef>
                        <a:spcAft>
                          <a:spcPts val="0"/>
                        </a:spcAft>
                        <a:buClrTx/>
                        <a:buSzTx/>
                        <a:buFontTx/>
                        <a:buNone/>
                      </a:pPr>
                      <a:r>
                        <a:rPr lang="en-US" sz="1600" dirty="0"/>
                        <a:t>Transmitter Interfacing</a:t>
                      </a:r>
                    </a:p>
                  </a:txBody>
                  <a:tcPr anchor="ctr"/>
                </a:tc>
                <a:tc>
                  <a:txBody>
                    <a:bodyPr/>
                    <a:lstStyle/>
                    <a:p>
                      <a:pPr algn="ctr"/>
                      <a:r>
                        <a:rPr lang="en-US" sz="1600" dirty="0"/>
                        <a:t>USART Communication with </a:t>
                      </a:r>
                      <a:r>
                        <a:rPr lang="en-US" sz="1600" dirty="0" err="1"/>
                        <a:t>RockBlock</a:t>
                      </a:r>
                      <a:r>
                        <a:rPr lang="en-US" sz="1600" dirty="0"/>
                        <a:t> Transmitter</a:t>
                      </a:r>
                    </a:p>
                  </a:txBody>
                  <a:tcPr anchor="ctr"/>
                </a:tc>
                <a:tc>
                  <a:txBody>
                    <a:bodyPr/>
                    <a:lstStyle/>
                    <a:p>
                      <a:pPr algn="ctr"/>
                      <a:r>
                        <a:rPr lang="en-US" sz="1600" dirty="0"/>
                        <a:t>Not Started</a:t>
                      </a:r>
                    </a:p>
                  </a:txBody>
                  <a:tcPr anchor="ctr">
                    <a:solidFill>
                      <a:schemeClr val="bg1">
                        <a:lumMod val="65000"/>
                      </a:schemeClr>
                    </a:solidFill>
                  </a:tcPr>
                </a:tc>
                <a:extLst>
                  <a:ext uri="{0D108BD9-81ED-4DB2-BD59-A6C34878D82A}">
                    <a16:rowId xmlns:a16="http://schemas.microsoft.com/office/drawing/2014/main" xmlns="" val="351269859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59750091"/>
              </p:ext>
            </p:extLst>
          </p:nvPr>
        </p:nvGraphicFramePr>
        <p:xfrm>
          <a:off x="221694" y="3244000"/>
          <a:ext cx="11264073" cy="3276354"/>
        </p:xfrm>
        <a:graphic>
          <a:graphicData uri="http://schemas.openxmlformats.org/drawingml/2006/table">
            <a:tbl>
              <a:tblPr firstRow="1" bandRow="1">
                <a:tableStyleId>{5C22544A-7EE6-4342-B048-85BDC9FD1C3A}</a:tableStyleId>
              </a:tblPr>
              <a:tblGrid>
                <a:gridCol w="3207774">
                  <a:extLst>
                    <a:ext uri="{9D8B030D-6E8A-4147-A177-3AD203B41FA5}">
                      <a16:colId xmlns:a16="http://schemas.microsoft.com/office/drawing/2014/main" xmlns="" val="3575532954"/>
                    </a:ext>
                  </a:extLst>
                </a:gridCol>
                <a:gridCol w="6009965">
                  <a:extLst>
                    <a:ext uri="{9D8B030D-6E8A-4147-A177-3AD203B41FA5}">
                      <a16:colId xmlns:a16="http://schemas.microsoft.com/office/drawing/2014/main" xmlns="" val="2107682881"/>
                    </a:ext>
                  </a:extLst>
                </a:gridCol>
                <a:gridCol w="2046334">
                  <a:extLst>
                    <a:ext uri="{9D8B030D-6E8A-4147-A177-3AD203B41FA5}">
                      <a16:colId xmlns:a16="http://schemas.microsoft.com/office/drawing/2014/main" xmlns="" val="3294393772"/>
                    </a:ext>
                  </a:extLst>
                </a:gridCol>
              </a:tblGrid>
              <a:tr h="293487">
                <a:tc gridSpan="3">
                  <a:txBody>
                    <a:bodyPr/>
                    <a:lstStyle/>
                    <a:p>
                      <a:pPr algn="ctr"/>
                      <a:r>
                        <a:rPr lang="en-US" sz="1600" dirty="0"/>
                        <a:t> Unit Testing</a:t>
                      </a:r>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0">
                <a:tc>
                  <a:txBody>
                    <a:bodyPr/>
                    <a:lstStyle/>
                    <a:p>
                      <a:pPr algn="ctr"/>
                      <a:r>
                        <a:rPr lang="en-US" sz="1600" b="1" u="sng" dirty="0"/>
                        <a:t>Test</a:t>
                      </a:r>
                    </a:p>
                  </a:txBody>
                  <a:tcPr anchor="ctr">
                    <a:solidFill>
                      <a:schemeClr val="accent1">
                        <a:lumMod val="60000"/>
                        <a:lumOff val="40000"/>
                      </a:schemeClr>
                    </a:solidFill>
                  </a:tcPr>
                </a:tc>
                <a:tc>
                  <a:txBody>
                    <a:bodyPr/>
                    <a:lstStyle/>
                    <a:p>
                      <a:pPr algn="ctr"/>
                      <a:r>
                        <a:rPr lang="en-US" sz="1600" b="1" u="sng" dirty="0"/>
                        <a:t>Objective</a:t>
                      </a:r>
                    </a:p>
                  </a:txBody>
                  <a:tcPr anchor="ctr">
                    <a:solidFill>
                      <a:schemeClr val="accent1">
                        <a:lumMod val="60000"/>
                        <a:lumOff val="40000"/>
                      </a:schemeClr>
                    </a:solidFill>
                  </a:tcPr>
                </a:tc>
                <a:tc>
                  <a:txBody>
                    <a:bodyPr/>
                    <a:lstStyle/>
                    <a:p>
                      <a:pPr algn="ctr"/>
                      <a:r>
                        <a:rPr lang="en-US" sz="1600" b="1" u="sng" dirty="0"/>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350274">
                <a:tc>
                  <a:txBody>
                    <a:bodyPr/>
                    <a:lstStyle/>
                    <a:p>
                      <a:pPr marL="0" marR="0" lvl="0" indent="0" algn="ctr" rtl="0">
                        <a:lnSpc>
                          <a:spcPct val="100000"/>
                        </a:lnSpc>
                        <a:spcBef>
                          <a:spcPts val="0"/>
                        </a:spcBef>
                        <a:spcAft>
                          <a:spcPts val="0"/>
                        </a:spcAft>
                        <a:buClrTx/>
                        <a:buSzTx/>
                        <a:buFontTx/>
                        <a:buNone/>
                      </a:pPr>
                      <a:r>
                        <a:rPr lang="en-US" sz="1600" dirty="0"/>
                        <a:t>GPS Test</a:t>
                      </a:r>
                    </a:p>
                  </a:txBody>
                  <a:tcPr anchor="ctr"/>
                </a:tc>
                <a:tc>
                  <a:txBody>
                    <a:bodyPr/>
                    <a:lstStyle/>
                    <a:p>
                      <a:pPr marL="0" indent="0" algn="ctr">
                        <a:buFont typeface="Arial" panose="020B0604020202020204" pitchFamily="34" charset="0"/>
                        <a:buNone/>
                      </a:pPr>
                      <a:r>
                        <a:rPr lang="en-US" sz="1600" dirty="0"/>
                        <a:t>Acquire fix from </a:t>
                      </a:r>
                      <a:r>
                        <a:rPr lang="en-US" sz="1600" dirty="0" err="1"/>
                        <a:t>Ublox</a:t>
                      </a:r>
                      <a:r>
                        <a:rPr lang="en-US" sz="1600" dirty="0"/>
                        <a:t> GPS and output data</a:t>
                      </a:r>
                    </a:p>
                  </a:txBody>
                  <a:tcPr anchor="ctr"/>
                </a:tc>
                <a:tc>
                  <a:txBody>
                    <a:bodyPr/>
                    <a:lstStyle/>
                    <a:p>
                      <a:pPr algn="ctr"/>
                      <a:r>
                        <a:rPr lang="en-US" sz="1600" dirty="0"/>
                        <a:t>Completed</a:t>
                      </a:r>
                    </a:p>
                  </a:txBody>
                  <a:tcPr anchor="ctr">
                    <a:solidFill>
                      <a:schemeClr val="accent6"/>
                    </a:solidFill>
                  </a:tcPr>
                </a:tc>
                <a:extLst>
                  <a:ext uri="{0D108BD9-81ED-4DB2-BD59-A6C34878D82A}">
                    <a16:rowId xmlns:a16="http://schemas.microsoft.com/office/drawing/2014/main" xmlns="" val="1431974447"/>
                  </a:ext>
                </a:extLst>
              </a:tr>
              <a:tr h="350273">
                <a:tc>
                  <a:txBody>
                    <a:bodyPr/>
                    <a:lstStyle/>
                    <a:p>
                      <a:pPr marL="0" lvl="0" indent="0" algn="ctr">
                        <a:lnSpc>
                          <a:spcPct val="100000"/>
                        </a:lnSpc>
                        <a:spcBef>
                          <a:spcPts val="0"/>
                        </a:spcBef>
                        <a:spcAft>
                          <a:spcPts val="0"/>
                        </a:spcAft>
                        <a:buNone/>
                      </a:pPr>
                      <a:r>
                        <a:rPr lang="en-US" sz="1600" dirty="0"/>
                        <a:t>Transmit Test</a:t>
                      </a:r>
                    </a:p>
                  </a:txBody>
                  <a:tcPr anchor="ctr"/>
                </a:tc>
                <a:tc>
                  <a:txBody>
                    <a:bodyPr/>
                    <a:lstStyle/>
                    <a:p>
                      <a:pPr marL="0" lvl="0" indent="0" algn="ctr">
                        <a:buNone/>
                      </a:pPr>
                      <a:r>
                        <a:rPr lang="en-US" sz="1600" dirty="0"/>
                        <a:t>Send data via USART communication to  Iridium </a:t>
                      </a:r>
                      <a:r>
                        <a:rPr lang="en-US" sz="1600" dirty="0" err="1"/>
                        <a:t>RockBlock</a:t>
                      </a:r>
                      <a:r>
                        <a:rPr lang="en-US" sz="1600" dirty="0"/>
                        <a:t> and receive from Iridium constellation</a:t>
                      </a:r>
                      <a:endParaRPr lang="en-US" sz="1600" dirty="0" err="1"/>
                    </a:p>
                  </a:txBody>
                  <a:tcPr anchor="ctr"/>
                </a:tc>
                <a:tc>
                  <a:txBody>
                    <a:bodyPr/>
                    <a:lstStyle/>
                    <a:p>
                      <a:pPr lvl="0" algn="ctr">
                        <a:buNone/>
                      </a:pPr>
                      <a:r>
                        <a:rPr lang="en-US" sz="1600" dirty="0"/>
                        <a:t>Not Started</a:t>
                      </a:r>
                    </a:p>
                  </a:txBody>
                  <a:tcPr anchor="ctr">
                    <a:solidFill>
                      <a:schemeClr val="bg1">
                        <a:lumMod val="65000"/>
                      </a:schemeClr>
                    </a:solidFill>
                  </a:tcPr>
                </a:tc>
                <a:extLst>
                  <a:ext uri="{0D108BD9-81ED-4DB2-BD59-A6C34878D82A}">
                    <a16:rowId xmlns:a16="http://schemas.microsoft.com/office/drawing/2014/main" xmlns="" val="3385970978"/>
                  </a:ext>
                </a:extLst>
              </a:tr>
              <a:tr h="0">
                <a:tc>
                  <a:txBody>
                    <a:bodyPr/>
                    <a:lstStyle/>
                    <a:p>
                      <a:pPr marL="0" marR="0" lvl="0" indent="0" algn="ctr" rtl="0">
                        <a:lnSpc>
                          <a:spcPct val="100000"/>
                        </a:lnSpc>
                        <a:spcBef>
                          <a:spcPts val="0"/>
                        </a:spcBef>
                        <a:spcAft>
                          <a:spcPts val="0"/>
                        </a:spcAft>
                        <a:buClrTx/>
                        <a:buSzTx/>
                        <a:buFontTx/>
                        <a:buNone/>
                      </a:pPr>
                      <a:r>
                        <a:rPr lang="en-US" sz="1600" dirty="0"/>
                        <a:t>Current Sensor Calibration</a:t>
                      </a:r>
                    </a:p>
                  </a:txBody>
                  <a:tcPr anchor="ctr"/>
                </a:tc>
                <a:tc>
                  <a:txBody>
                    <a:bodyPr/>
                    <a:lstStyle/>
                    <a:p>
                      <a:pPr algn="ctr"/>
                      <a:r>
                        <a:rPr lang="en-US" sz="1600" dirty="0"/>
                        <a:t>Establish relationship between output voltage and current</a:t>
                      </a:r>
                    </a:p>
                  </a:txBody>
                  <a:tcPr anchor="ctr"/>
                </a:tc>
                <a:tc>
                  <a:txBody>
                    <a:bodyPr/>
                    <a:lstStyle/>
                    <a:p>
                      <a:pPr lvl="0" algn="ctr">
                        <a:buNone/>
                      </a:pPr>
                      <a:r>
                        <a:rPr lang="en-US" sz="1600" dirty="0"/>
                        <a:t>Not Started</a:t>
                      </a:r>
                    </a:p>
                  </a:txBody>
                  <a:tcPr anchor="ctr">
                    <a:solidFill>
                      <a:schemeClr val="bg1">
                        <a:lumMod val="65000"/>
                      </a:schemeClr>
                    </a:solidFill>
                  </a:tcPr>
                </a:tc>
                <a:extLst>
                  <a:ext uri="{0D108BD9-81ED-4DB2-BD59-A6C34878D82A}">
                    <a16:rowId xmlns:a16="http://schemas.microsoft.com/office/drawing/2014/main" xmlns="" val="1388394373"/>
                  </a:ext>
                </a:extLst>
              </a:tr>
              <a:tr h="0">
                <a:tc>
                  <a:txBody>
                    <a:bodyPr/>
                    <a:lstStyle/>
                    <a:p>
                      <a:pPr algn="ctr"/>
                      <a:r>
                        <a:rPr lang="en-US" sz="1600" dirty="0"/>
                        <a:t>Voltage Booster Calibration </a:t>
                      </a:r>
                    </a:p>
                  </a:txBody>
                  <a:tcPr anchor="ctr"/>
                </a:tc>
                <a:tc>
                  <a:txBody>
                    <a:bodyPr/>
                    <a:lstStyle/>
                    <a:p>
                      <a:pPr algn="ctr"/>
                      <a:r>
                        <a:rPr lang="en-US" sz="1600" dirty="0"/>
                        <a:t>Determine efficiency and ripple voltage characteristics</a:t>
                      </a:r>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Calibri"/>
                        </a:rPr>
                        <a:t>Not Started</a:t>
                      </a:r>
                      <a:endParaRPr lang="en-US" sz="1600" b="0" i="0" u="none" strike="noStrike" noProof="0" dirty="0">
                        <a:latin typeface="Calibri"/>
                      </a:endParaRPr>
                    </a:p>
                  </a:txBody>
                  <a:tcPr anchor="ctr">
                    <a:solidFill>
                      <a:schemeClr val="bg1">
                        <a:lumMod val="65000"/>
                      </a:schemeClr>
                    </a:solidFill>
                  </a:tcPr>
                </a:tc>
                <a:extLst>
                  <a:ext uri="{0D108BD9-81ED-4DB2-BD59-A6C34878D82A}">
                    <a16:rowId xmlns:a16="http://schemas.microsoft.com/office/drawing/2014/main" xmlns="" val="3874234254"/>
                  </a:ext>
                </a:extLst>
              </a:tr>
              <a:tr h="0">
                <a:tc>
                  <a:txBody>
                    <a:bodyPr/>
                    <a:lstStyle/>
                    <a:p>
                      <a:pPr lvl="0" algn="ctr">
                        <a:buNone/>
                      </a:pPr>
                      <a:r>
                        <a:rPr lang="en-US" sz="1600" dirty="0"/>
                        <a:t>Transistor Current Test</a:t>
                      </a:r>
                    </a:p>
                  </a:txBody>
                  <a:tcPr anchor="ctr"/>
                </a:tc>
                <a:tc>
                  <a:txBody>
                    <a:bodyPr/>
                    <a:lstStyle/>
                    <a:p>
                      <a:pPr lvl="0" algn="ctr">
                        <a:buNone/>
                      </a:pPr>
                      <a:r>
                        <a:rPr lang="en-US" sz="1600" dirty="0"/>
                        <a:t>Verify performance of transistors (</a:t>
                      </a:r>
                      <a:r>
                        <a:rPr lang="en-US" sz="1600" dirty="0" err="1"/>
                        <a:t>ie</a:t>
                      </a:r>
                      <a:r>
                        <a:rPr lang="en-US" sz="1600" dirty="0"/>
                        <a:t>. Negligible leakage current)</a:t>
                      </a:r>
                    </a:p>
                  </a:txBody>
                  <a:tcPr anchor="ctr"/>
                </a:tc>
                <a:tc>
                  <a:txBody>
                    <a:bodyPr/>
                    <a:lstStyle/>
                    <a:p>
                      <a:pPr lvl="0" algn="ctr">
                        <a:buNone/>
                      </a:pPr>
                      <a:r>
                        <a:rPr lang="en-US" sz="1600" dirty="0"/>
                        <a:t>Not Started</a:t>
                      </a:r>
                      <a:endParaRPr lang="en-US" dirty="0"/>
                    </a:p>
                  </a:txBody>
                  <a:tcPr anchor="ctr">
                    <a:solidFill>
                      <a:schemeClr val="bg1">
                        <a:lumMod val="65000"/>
                      </a:schemeClr>
                    </a:solidFill>
                  </a:tcPr>
                </a:tc>
                <a:extLst>
                  <a:ext uri="{0D108BD9-81ED-4DB2-BD59-A6C34878D82A}">
                    <a16:rowId xmlns:a16="http://schemas.microsoft.com/office/drawing/2014/main" xmlns="" val="3099528087"/>
                  </a:ext>
                </a:extLst>
              </a:tr>
              <a:tr h="328705">
                <a:tc>
                  <a:txBody>
                    <a:bodyPr/>
                    <a:lstStyle/>
                    <a:p>
                      <a:pPr lvl="0" algn="ctr">
                        <a:buNone/>
                      </a:pPr>
                      <a:r>
                        <a:rPr lang="en-US" sz="1600" dirty="0"/>
                        <a:t>Microcontroller Power Cycle Test</a:t>
                      </a:r>
                    </a:p>
                  </a:txBody>
                  <a:tcPr anchor="ctr"/>
                </a:tc>
                <a:tc>
                  <a:txBody>
                    <a:bodyPr/>
                    <a:lstStyle/>
                    <a:p>
                      <a:pPr lvl="0" algn="ctr">
                        <a:buNone/>
                      </a:pPr>
                      <a:r>
                        <a:rPr lang="en-US" sz="1600" dirty="0"/>
                        <a:t>Record current demands of microcontroller over power cycle</a:t>
                      </a:r>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Calibri"/>
                        </a:rPr>
                        <a:t>Not Started</a:t>
                      </a:r>
                      <a:endParaRPr lang="en-US" sz="1600" b="0" i="0" u="none" strike="noStrike" noProof="0" dirty="0">
                        <a:latin typeface="Calibri"/>
                      </a:endParaRPr>
                    </a:p>
                  </a:txBody>
                  <a:tcPr anchor="ctr">
                    <a:solidFill>
                      <a:schemeClr val="bg1">
                        <a:lumMod val="65000"/>
                      </a:schemeClr>
                    </a:solidFill>
                  </a:tcPr>
                </a:tc>
                <a:extLst>
                  <a:ext uri="{0D108BD9-81ED-4DB2-BD59-A6C34878D82A}">
                    <a16:rowId xmlns:a16="http://schemas.microsoft.com/office/drawing/2014/main" xmlns="" val="2897597943"/>
                  </a:ext>
                </a:extLst>
              </a:tr>
              <a:tr h="0">
                <a:tc>
                  <a:txBody>
                    <a:bodyPr/>
                    <a:lstStyle/>
                    <a:p>
                      <a:pPr lvl="0" algn="ctr">
                        <a:buNone/>
                      </a:pPr>
                      <a:r>
                        <a:rPr lang="en-US" sz="1600" dirty="0"/>
                        <a:t>Battery Discharge Test</a:t>
                      </a:r>
                    </a:p>
                  </a:txBody>
                  <a:tcPr anchor="ctr"/>
                </a:tc>
                <a:tc>
                  <a:txBody>
                    <a:bodyPr/>
                    <a:lstStyle/>
                    <a:p>
                      <a:pPr lvl="0" algn="ctr">
                        <a:buNone/>
                      </a:pPr>
                      <a:r>
                        <a:rPr lang="en-US" sz="1600" dirty="0"/>
                        <a:t>Record voltage discharge of battery at expected average current draw</a:t>
                      </a:r>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Calibri"/>
                        </a:rPr>
                        <a:t>Not Started</a:t>
                      </a:r>
                    </a:p>
                  </a:txBody>
                  <a:tcPr anchor="ctr">
                    <a:solidFill>
                      <a:schemeClr val="bg1">
                        <a:lumMod val="65000"/>
                      </a:schemeClr>
                    </a:solidFill>
                  </a:tcPr>
                </a:tc>
                <a:extLst>
                  <a:ext uri="{0D108BD9-81ED-4DB2-BD59-A6C34878D82A}">
                    <a16:rowId xmlns:a16="http://schemas.microsoft.com/office/drawing/2014/main" xmlns="" val="287772008"/>
                  </a:ext>
                </a:extLst>
              </a:tr>
            </a:tbl>
          </a:graphicData>
        </a:graphic>
      </p:graphicFrame>
      <p:sp>
        <p:nvSpPr>
          <p:cNvPr id="14" name="TextBox 13"/>
          <p:cNvSpPr txBox="1"/>
          <p:nvPr/>
        </p:nvSpPr>
        <p:spPr>
          <a:xfrm>
            <a:off x="5650088" y="64938"/>
            <a:ext cx="5286301" cy="400110"/>
          </a:xfrm>
          <a:prstGeom prst="rect">
            <a:avLst/>
          </a:prstGeom>
          <a:noFill/>
        </p:spPr>
        <p:txBody>
          <a:bodyPr wrap="square" rtlCol="0" anchor="t">
            <a:spAutoFit/>
          </a:bodyPr>
          <a:lstStyle/>
          <a:p>
            <a:endParaRPr lang="en-US" sz="2000" b="1">
              <a:solidFill>
                <a:srgbClr val="FF0000"/>
              </a:solidFill>
              <a:cs typeface="Calibri"/>
            </a:endParaRPr>
          </a:p>
        </p:txBody>
      </p:sp>
      <p:sp>
        <p:nvSpPr>
          <p:cNvPr id="15" name="Slide Number Placeholder 14"/>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381154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165686"/>
            <a:ext cx="10515600" cy="1325563"/>
          </a:xfrm>
        </p:spPr>
        <p:txBody>
          <a:bodyPr/>
          <a:lstStyle/>
          <a:p>
            <a:r>
              <a:rPr lang="en-US"/>
              <a:t>Electronics &amp; Software</a:t>
            </a:r>
          </a:p>
        </p:txBody>
      </p:sp>
      <p:sp>
        <p:nvSpPr>
          <p:cNvPr id="14" name="TextBox 13"/>
          <p:cNvSpPr txBox="1"/>
          <p:nvPr/>
        </p:nvSpPr>
        <p:spPr>
          <a:xfrm>
            <a:off x="5650088" y="64938"/>
            <a:ext cx="5286301" cy="400110"/>
          </a:xfrm>
          <a:prstGeom prst="rect">
            <a:avLst/>
          </a:prstGeom>
          <a:noFill/>
        </p:spPr>
        <p:txBody>
          <a:bodyPr wrap="square" rtlCol="0" anchor="t">
            <a:spAutoFit/>
          </a:bodyPr>
          <a:lstStyle/>
          <a:p>
            <a:endParaRPr lang="en-US" sz="2000" b="1">
              <a:solidFill>
                <a:srgbClr val="FF0000"/>
              </a:solidFill>
              <a:cs typeface="Calibri"/>
            </a:endParaRPr>
          </a:p>
        </p:txBody>
      </p:sp>
      <p:graphicFrame>
        <p:nvGraphicFramePr>
          <p:cNvPr id="12" name="Table 11"/>
          <p:cNvGraphicFramePr>
            <a:graphicFrameLocks noGrp="1"/>
          </p:cNvGraphicFramePr>
          <p:nvPr>
            <p:extLst>
              <p:ext uri="{D42A27DB-BD31-4B8C-83A1-F6EECF244321}">
                <p14:modId xmlns:p14="http://schemas.microsoft.com/office/powerpoint/2010/main" val="475410054"/>
              </p:ext>
            </p:extLst>
          </p:nvPr>
        </p:nvGraphicFramePr>
        <p:xfrm>
          <a:off x="298579" y="1412118"/>
          <a:ext cx="10906911" cy="4496143"/>
        </p:xfrm>
        <a:graphic>
          <a:graphicData uri="http://schemas.openxmlformats.org/drawingml/2006/table">
            <a:tbl>
              <a:tblPr firstRow="1" bandRow="1">
                <a:tableStyleId>{5C22544A-7EE6-4342-B048-85BDC9FD1C3A}</a:tableStyleId>
              </a:tblPr>
              <a:tblGrid>
                <a:gridCol w="2783758">
                  <a:extLst>
                    <a:ext uri="{9D8B030D-6E8A-4147-A177-3AD203B41FA5}">
                      <a16:colId xmlns:a16="http://schemas.microsoft.com/office/drawing/2014/main" xmlns="" val="3575532954"/>
                    </a:ext>
                  </a:extLst>
                </a:gridCol>
                <a:gridCol w="5581931">
                  <a:extLst>
                    <a:ext uri="{9D8B030D-6E8A-4147-A177-3AD203B41FA5}">
                      <a16:colId xmlns:a16="http://schemas.microsoft.com/office/drawing/2014/main" xmlns="" val="719030096"/>
                    </a:ext>
                  </a:extLst>
                </a:gridCol>
                <a:gridCol w="2541222">
                  <a:extLst>
                    <a:ext uri="{9D8B030D-6E8A-4147-A177-3AD203B41FA5}">
                      <a16:colId xmlns:a16="http://schemas.microsoft.com/office/drawing/2014/main" xmlns="" val="3294393772"/>
                    </a:ext>
                  </a:extLst>
                </a:gridCol>
              </a:tblGrid>
              <a:tr h="278685">
                <a:tc gridSpan="3">
                  <a:txBody>
                    <a:bodyPr/>
                    <a:lstStyle/>
                    <a:p>
                      <a:pPr algn="ctr"/>
                      <a:r>
                        <a:rPr lang="en-US" sz="1600" dirty="0"/>
                        <a:t>Tabletop Integration</a:t>
                      </a:r>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xmlns="" val="497613887"/>
                  </a:ext>
                </a:extLst>
              </a:tr>
              <a:tr h="278685">
                <a:tc>
                  <a:txBody>
                    <a:bodyPr/>
                    <a:lstStyle/>
                    <a:p>
                      <a:pPr algn="ctr"/>
                      <a:r>
                        <a:rPr lang="en-US" sz="1600" b="1" u="sng" dirty="0"/>
                        <a:t>Component</a:t>
                      </a:r>
                    </a:p>
                  </a:txBody>
                  <a:tcPr anchor="ctr">
                    <a:solidFill>
                      <a:schemeClr val="accent1">
                        <a:lumMod val="60000"/>
                        <a:lumOff val="40000"/>
                      </a:schemeClr>
                    </a:solidFill>
                  </a:tcPr>
                </a:tc>
                <a:tc>
                  <a:txBody>
                    <a:bodyPr/>
                    <a:lstStyle/>
                    <a:p>
                      <a:pPr algn="ctr"/>
                      <a:r>
                        <a:rPr lang="en-US" sz="1600" b="1" u="sng" dirty="0"/>
                        <a:t>Objective</a:t>
                      </a:r>
                    </a:p>
                  </a:txBody>
                  <a:tcPr anchor="ctr">
                    <a:solidFill>
                      <a:schemeClr val="accent1">
                        <a:lumMod val="60000"/>
                        <a:lumOff val="40000"/>
                      </a:schemeClr>
                    </a:solidFill>
                  </a:tcPr>
                </a:tc>
                <a:tc>
                  <a:txBody>
                    <a:bodyPr/>
                    <a:lstStyle/>
                    <a:p>
                      <a:pPr algn="ctr"/>
                      <a:r>
                        <a:rPr lang="en-US" sz="1600" b="1" u="sng" dirty="0"/>
                        <a:t>Status</a:t>
                      </a:r>
                    </a:p>
                  </a:txBody>
                  <a:tcPr anchor="ctr">
                    <a:solidFill>
                      <a:schemeClr val="accent1">
                        <a:lumMod val="60000"/>
                        <a:lumOff val="40000"/>
                      </a:schemeClr>
                    </a:solidFill>
                  </a:tcPr>
                </a:tc>
                <a:extLst>
                  <a:ext uri="{0D108BD9-81ED-4DB2-BD59-A6C34878D82A}">
                    <a16:rowId xmlns:a16="http://schemas.microsoft.com/office/drawing/2014/main" xmlns="" val="1606316524"/>
                  </a:ext>
                </a:extLst>
              </a:tr>
              <a:tr h="1089406">
                <a:tc>
                  <a:txBody>
                    <a:bodyPr/>
                    <a:lstStyle/>
                    <a:p>
                      <a:pPr marL="0" marR="0" lvl="0" indent="0" algn="ctr" rtl="0">
                        <a:lnSpc>
                          <a:spcPct val="100000"/>
                        </a:lnSpc>
                        <a:spcBef>
                          <a:spcPts val="0"/>
                        </a:spcBef>
                        <a:spcAft>
                          <a:spcPts val="0"/>
                        </a:spcAft>
                        <a:buClrTx/>
                        <a:buSzTx/>
                        <a:buFontTx/>
                        <a:buNone/>
                      </a:pPr>
                      <a:r>
                        <a:rPr lang="en-US" sz="1600" dirty="0"/>
                        <a:t>Integrated GPS Test</a:t>
                      </a:r>
                    </a:p>
                  </a:txBody>
                  <a:tcPr anchor="ctr"/>
                </a:tc>
                <a:tc>
                  <a:txBody>
                    <a:bodyPr/>
                    <a:lstStyle/>
                    <a:p>
                      <a:pPr algn="ctr" rtl="0"/>
                      <a:r>
                        <a:rPr lang="en-US" sz="1600" dirty="0"/>
                        <a:t>Verify successful lock inside nose-cone and successful data interfacing and storage.</a:t>
                      </a:r>
                    </a:p>
                  </a:txBody>
                  <a:tcPr anchor="ctr"/>
                </a:tc>
                <a:tc>
                  <a:txBody>
                    <a:bodyPr/>
                    <a:lstStyle/>
                    <a:p>
                      <a:pPr algn="ctr"/>
                      <a:r>
                        <a:rPr lang="en-US" sz="1600" dirty="0"/>
                        <a:t>Not Started</a:t>
                      </a:r>
                    </a:p>
                  </a:txBody>
                  <a:tcPr anchor="ctr">
                    <a:solidFill>
                      <a:schemeClr val="bg1">
                        <a:lumMod val="65000"/>
                      </a:schemeClr>
                    </a:solidFill>
                  </a:tcPr>
                </a:tc>
                <a:extLst>
                  <a:ext uri="{0D108BD9-81ED-4DB2-BD59-A6C34878D82A}">
                    <a16:rowId xmlns:a16="http://schemas.microsoft.com/office/drawing/2014/main" xmlns="" val="1431974447"/>
                  </a:ext>
                </a:extLst>
              </a:tr>
              <a:tr h="684045">
                <a:tc>
                  <a:txBody>
                    <a:bodyPr/>
                    <a:lstStyle/>
                    <a:p>
                      <a:pPr algn="ctr"/>
                      <a:r>
                        <a:rPr lang="en-US" sz="1600" dirty="0"/>
                        <a:t>Integrated Iridium Test</a:t>
                      </a:r>
                    </a:p>
                  </a:txBody>
                  <a:tcPr anchor="ctr"/>
                </a:tc>
                <a:tc>
                  <a:txBody>
                    <a:bodyPr/>
                    <a:lstStyle/>
                    <a:p>
                      <a:pPr algn="ctr"/>
                      <a:r>
                        <a:rPr lang="en-US" sz="1600" baseline="0" dirty="0"/>
                        <a:t>Verify successful transmission inside nose cone as well as transmission of data.</a:t>
                      </a:r>
                      <a:endParaRPr lang="en-US" sz="1600" dirty="0"/>
                    </a:p>
                  </a:txBody>
                  <a:tcPr anchor="ctr"/>
                </a:tc>
                <a:tc>
                  <a:txBody>
                    <a:bodyPr/>
                    <a:lstStyle/>
                    <a:p>
                      <a:pPr algn="ctr"/>
                      <a:r>
                        <a:rPr lang="en-US" sz="1600" dirty="0"/>
                        <a:t> Not</a:t>
                      </a:r>
                      <a:r>
                        <a:rPr lang="en-US" sz="1600" baseline="0" dirty="0"/>
                        <a:t> Started</a:t>
                      </a:r>
                      <a:endParaRPr lang="en-US" sz="1600" dirty="0"/>
                    </a:p>
                  </a:txBody>
                  <a:tcPr anchor="ctr">
                    <a:solidFill>
                      <a:schemeClr val="bg1">
                        <a:lumMod val="65000"/>
                      </a:schemeClr>
                    </a:solidFill>
                  </a:tcPr>
                </a:tc>
                <a:extLst>
                  <a:ext uri="{0D108BD9-81ED-4DB2-BD59-A6C34878D82A}">
                    <a16:rowId xmlns:a16="http://schemas.microsoft.com/office/drawing/2014/main" xmlns="" val="3874234254"/>
                  </a:ext>
                </a:extLst>
              </a:tr>
              <a:tr h="684044">
                <a:tc>
                  <a:txBody>
                    <a:bodyPr/>
                    <a:lstStyle/>
                    <a:p>
                      <a:pPr lvl="0" algn="ctr">
                        <a:buNone/>
                      </a:pPr>
                      <a:r>
                        <a:rPr lang="en-US" sz="1600" dirty="0"/>
                        <a:t>RF Switching Test</a:t>
                      </a:r>
                    </a:p>
                  </a:txBody>
                  <a:tcPr anchor="ctr"/>
                </a:tc>
                <a:tc>
                  <a:txBody>
                    <a:bodyPr/>
                    <a:lstStyle/>
                    <a:p>
                      <a:pPr lvl="0" algn="ctr">
                        <a:buNone/>
                      </a:pPr>
                      <a:r>
                        <a:rPr lang="en-US" sz="1600" baseline="0" dirty="0"/>
                        <a:t>Verify performance of RF switch with acceptable attenuation</a:t>
                      </a:r>
                    </a:p>
                  </a:txBody>
                  <a:tcPr anchor="ctr"/>
                </a:tc>
                <a:tc>
                  <a:txBody>
                    <a:bodyPr/>
                    <a:lstStyle/>
                    <a:p>
                      <a:pPr lvl="0" algn="ctr">
                        <a:buNone/>
                      </a:pPr>
                      <a:r>
                        <a:rPr lang="en-US" sz="1600" baseline="0" dirty="0"/>
                        <a:t>Not Started</a:t>
                      </a:r>
                    </a:p>
                  </a:txBody>
                  <a:tcPr anchor="ctr">
                    <a:solidFill>
                      <a:schemeClr val="bg1">
                        <a:lumMod val="65000"/>
                      </a:schemeClr>
                    </a:solidFill>
                  </a:tcPr>
                </a:tc>
                <a:extLst>
                  <a:ext uri="{0D108BD9-81ED-4DB2-BD59-A6C34878D82A}">
                    <a16:rowId xmlns:a16="http://schemas.microsoft.com/office/drawing/2014/main" xmlns="" val="639442132"/>
                  </a:ext>
                </a:extLst>
              </a:tr>
              <a:tr h="684044">
                <a:tc>
                  <a:txBody>
                    <a:bodyPr/>
                    <a:lstStyle/>
                    <a:p>
                      <a:pPr lvl="0" algn="ctr">
                        <a:buNone/>
                      </a:pPr>
                      <a:r>
                        <a:rPr lang="en-US" sz="1600" dirty="0"/>
                        <a:t>Short Circuit Response</a:t>
                      </a:r>
                    </a:p>
                  </a:txBody>
                  <a:tcPr anchor="ctr"/>
                </a:tc>
                <a:tc>
                  <a:txBody>
                    <a:bodyPr/>
                    <a:lstStyle/>
                    <a:p>
                      <a:pPr lvl="0" algn="ctr">
                        <a:buNone/>
                      </a:pPr>
                      <a:r>
                        <a:rPr lang="en-US" sz="1600" baseline="0" dirty="0"/>
                        <a:t>Verify response of system to a current spike</a:t>
                      </a:r>
                    </a:p>
                  </a:txBody>
                  <a:tcPr anchor="ctr"/>
                </a:tc>
                <a:tc>
                  <a:txBody>
                    <a:bodyPr/>
                    <a:lstStyle/>
                    <a:p>
                      <a:pPr lvl="0" algn="ctr">
                        <a:buNone/>
                      </a:pPr>
                      <a:r>
                        <a:rPr lang="en-US" sz="1600" baseline="0" dirty="0"/>
                        <a:t>Not Started</a:t>
                      </a:r>
                    </a:p>
                  </a:txBody>
                  <a:tcPr anchor="ctr">
                    <a:solidFill>
                      <a:schemeClr val="bg1">
                        <a:lumMod val="65000"/>
                      </a:schemeClr>
                    </a:solidFill>
                  </a:tcPr>
                </a:tc>
                <a:extLst>
                  <a:ext uri="{0D108BD9-81ED-4DB2-BD59-A6C34878D82A}">
                    <a16:rowId xmlns:a16="http://schemas.microsoft.com/office/drawing/2014/main" xmlns="" val="1214481642"/>
                  </a:ext>
                </a:extLst>
              </a:tr>
              <a:tr h="684044">
                <a:tc>
                  <a:txBody>
                    <a:bodyPr/>
                    <a:lstStyle/>
                    <a:p>
                      <a:pPr lvl="0" algn="ctr">
                        <a:buNone/>
                      </a:pPr>
                      <a:r>
                        <a:rPr lang="en-US" sz="1600" dirty="0"/>
                        <a:t>Flat Day-in-the-life Test</a:t>
                      </a:r>
                    </a:p>
                  </a:txBody>
                  <a:tcPr anchor="ctr"/>
                </a:tc>
                <a:tc>
                  <a:txBody>
                    <a:bodyPr/>
                    <a:lstStyle/>
                    <a:p>
                      <a:pPr lvl="0" algn="ctr">
                        <a:buNone/>
                      </a:pPr>
                      <a:r>
                        <a:rPr lang="en-US" sz="1600" baseline="0" dirty="0"/>
                        <a:t>Run entire electronics system through day-in-the-life test</a:t>
                      </a:r>
                    </a:p>
                  </a:txBody>
                  <a:tcPr anchor="ctr"/>
                </a:tc>
                <a:tc>
                  <a:txBody>
                    <a:bodyPr/>
                    <a:lstStyle/>
                    <a:p>
                      <a:pPr lvl="0" algn="ctr">
                        <a:buNone/>
                      </a:pPr>
                      <a:r>
                        <a:rPr lang="en-US" sz="1600" baseline="0" dirty="0"/>
                        <a:t>Not Started</a:t>
                      </a:r>
                    </a:p>
                  </a:txBody>
                  <a:tcPr anchor="ctr">
                    <a:solidFill>
                      <a:schemeClr val="bg1">
                        <a:lumMod val="65000"/>
                      </a:schemeClr>
                    </a:solidFill>
                  </a:tcPr>
                </a:tc>
                <a:extLst>
                  <a:ext uri="{0D108BD9-81ED-4DB2-BD59-A6C34878D82A}">
                    <a16:rowId xmlns:a16="http://schemas.microsoft.com/office/drawing/2014/main" xmlns="" val="3607488167"/>
                  </a:ext>
                </a:extLst>
              </a:tr>
            </a:tbl>
          </a:graphicData>
        </a:graphic>
      </p:graphicFrame>
      <p:sp>
        <p:nvSpPr>
          <p:cNvPr id="15" name="Slide Number Placeholder 14"/>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3964119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A34FB-F184-4191-A1F2-A7DBB5AE0BBC}"/>
              </a:ext>
            </a:extLst>
          </p:cNvPr>
          <p:cNvSpPr>
            <a:spLocks noGrp="1"/>
          </p:cNvSpPr>
          <p:nvPr>
            <p:ph type="sldNum" sz="quarter" idx="12"/>
          </p:nvPr>
        </p:nvSpPr>
        <p:spPr/>
        <p:txBody>
          <a:bodyPr/>
          <a:lstStyle/>
          <a:p>
            <a:fld id="{330EA680-D336-4FF7-8B7A-9848BB0A1C32}" type="slidenum">
              <a:rPr lang="en-US" smtClean="0"/>
              <a:t>17</a:t>
            </a:fld>
            <a:endParaRPr lang="en-US"/>
          </a:p>
        </p:txBody>
      </p:sp>
      <p:pic>
        <p:nvPicPr>
          <p:cNvPr id="3" name="Picture 3" descr="A screenshot of a cell phone&#10;&#10;Description generated with very high confidence">
            <a:extLst>
              <a:ext uri="{FF2B5EF4-FFF2-40B4-BE49-F238E27FC236}">
                <a16:creationId xmlns:a16="http://schemas.microsoft.com/office/drawing/2014/main" xmlns="" id="{8FD5FA8A-A733-43EA-9030-19AAFB77279D}"/>
              </a:ext>
            </a:extLst>
          </p:cNvPr>
          <p:cNvPicPr>
            <a:picLocks noChangeAspect="1"/>
          </p:cNvPicPr>
          <p:nvPr/>
        </p:nvPicPr>
        <p:blipFill>
          <a:blip r:embed="rId2"/>
          <a:stretch>
            <a:fillRect/>
          </a:stretch>
        </p:blipFill>
        <p:spPr>
          <a:xfrm>
            <a:off x="90949" y="753234"/>
            <a:ext cx="9183326" cy="5966047"/>
          </a:xfrm>
          <a:prstGeom prst="rect">
            <a:avLst/>
          </a:prstGeom>
        </p:spPr>
      </p:pic>
      <p:sp>
        <p:nvSpPr>
          <p:cNvPr id="6" name="Title 1">
            <a:extLst>
              <a:ext uri="{FF2B5EF4-FFF2-40B4-BE49-F238E27FC236}">
                <a16:creationId xmlns:a16="http://schemas.microsoft.com/office/drawing/2014/main" xmlns="" id="{7D2860D7-D303-4AA4-BFD8-50973AB94C39}"/>
              </a:ext>
            </a:extLst>
          </p:cNvPr>
          <p:cNvSpPr txBox="1">
            <a:spLocks/>
          </p:cNvSpPr>
          <p:nvPr/>
        </p:nvSpPr>
        <p:spPr>
          <a:xfrm>
            <a:off x="84714" y="30960"/>
            <a:ext cx="10515600" cy="735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Electronics &amp; Software</a:t>
            </a:r>
          </a:p>
        </p:txBody>
      </p:sp>
      <p:sp>
        <p:nvSpPr>
          <p:cNvPr id="7" name="Rectangle 6">
            <a:extLst>
              <a:ext uri="{FF2B5EF4-FFF2-40B4-BE49-F238E27FC236}">
                <a16:creationId xmlns:a16="http://schemas.microsoft.com/office/drawing/2014/main" xmlns="" id="{58C9F2E6-FB7E-4279-A11E-F67FBFDCC624}"/>
              </a:ext>
            </a:extLst>
          </p:cNvPr>
          <p:cNvSpPr/>
          <p:nvPr/>
        </p:nvSpPr>
        <p:spPr>
          <a:xfrm>
            <a:off x="4286864" y="3733798"/>
            <a:ext cx="1172496" cy="6071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3CBFF4F-18B5-4759-A1B2-55EFC424B775}"/>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3" name="Picture 3" descr="A close up of a map&#10;&#10;Description generated with very high confidence">
            <a:extLst>
              <a:ext uri="{FF2B5EF4-FFF2-40B4-BE49-F238E27FC236}">
                <a16:creationId xmlns:a16="http://schemas.microsoft.com/office/drawing/2014/main" xmlns="" id="{751B50BA-D431-434B-998A-3E859F84EC56}"/>
              </a:ext>
            </a:extLst>
          </p:cNvPr>
          <p:cNvPicPr>
            <a:picLocks noChangeAspect="1"/>
          </p:cNvPicPr>
          <p:nvPr/>
        </p:nvPicPr>
        <p:blipFill>
          <a:blip r:embed="rId2"/>
          <a:stretch>
            <a:fillRect/>
          </a:stretch>
        </p:blipFill>
        <p:spPr>
          <a:xfrm>
            <a:off x="78658" y="765754"/>
            <a:ext cx="10965425" cy="5965591"/>
          </a:xfrm>
          <a:prstGeom prst="rect">
            <a:avLst/>
          </a:prstGeom>
        </p:spPr>
      </p:pic>
      <p:sp>
        <p:nvSpPr>
          <p:cNvPr id="6" name="Title 1">
            <a:extLst>
              <a:ext uri="{FF2B5EF4-FFF2-40B4-BE49-F238E27FC236}">
                <a16:creationId xmlns:a16="http://schemas.microsoft.com/office/drawing/2014/main" xmlns="" id="{A198EB6E-11E8-404B-82B8-951B93E78F8F}"/>
              </a:ext>
            </a:extLst>
          </p:cNvPr>
          <p:cNvSpPr txBox="1">
            <a:spLocks/>
          </p:cNvSpPr>
          <p:nvPr/>
        </p:nvSpPr>
        <p:spPr>
          <a:xfrm>
            <a:off x="84713" y="30960"/>
            <a:ext cx="10515600" cy="735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Electronics &amp; Software</a:t>
            </a:r>
          </a:p>
        </p:txBody>
      </p:sp>
    </p:spTree>
    <p:extLst>
      <p:ext uri="{BB962C8B-B14F-4D97-AF65-F5344CB8AC3E}">
        <p14:creationId xmlns:p14="http://schemas.microsoft.com/office/powerpoint/2010/main" val="273508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5AAAFFF-94C1-4E14-B586-15EC53FC57B0}"/>
              </a:ext>
            </a:extLst>
          </p:cNvPr>
          <p:cNvSpPr>
            <a:spLocks noGrp="1"/>
          </p:cNvSpPr>
          <p:nvPr>
            <p:ph type="sldNum" sz="quarter" idx="12"/>
          </p:nvPr>
        </p:nvSpPr>
        <p:spPr/>
        <p:txBody>
          <a:bodyPr/>
          <a:lstStyle/>
          <a:p>
            <a:fld id="{330EA680-D336-4FF7-8B7A-9848BB0A1C32}" type="slidenum">
              <a:rPr lang="en-US" smtClean="0"/>
              <a:t>19</a:t>
            </a:fld>
            <a:endParaRPr lang="en-US"/>
          </a:p>
        </p:txBody>
      </p:sp>
      <p:sp>
        <p:nvSpPr>
          <p:cNvPr id="6" name="Title 1">
            <a:extLst>
              <a:ext uri="{FF2B5EF4-FFF2-40B4-BE49-F238E27FC236}">
                <a16:creationId xmlns:a16="http://schemas.microsoft.com/office/drawing/2014/main" xmlns="" id="{54DCB696-CCB9-4A4F-BA26-0772CB5083BD}"/>
              </a:ext>
            </a:extLst>
          </p:cNvPr>
          <p:cNvSpPr txBox="1">
            <a:spLocks/>
          </p:cNvSpPr>
          <p:nvPr/>
        </p:nvSpPr>
        <p:spPr>
          <a:xfrm>
            <a:off x="84713" y="30960"/>
            <a:ext cx="10515600" cy="735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Electronics &amp; Software</a:t>
            </a:r>
          </a:p>
        </p:txBody>
      </p:sp>
      <p:pic>
        <p:nvPicPr>
          <p:cNvPr id="7" name="Picture 7" descr="A screenshot of a cell phone screen with text&#10;&#10;Description generated with high confidence">
            <a:extLst>
              <a:ext uri="{FF2B5EF4-FFF2-40B4-BE49-F238E27FC236}">
                <a16:creationId xmlns:a16="http://schemas.microsoft.com/office/drawing/2014/main" xmlns="" id="{40854D1C-4C86-4ACD-9464-7BBD9D9E8B4E}"/>
              </a:ext>
            </a:extLst>
          </p:cNvPr>
          <p:cNvPicPr>
            <a:picLocks noChangeAspect="1"/>
          </p:cNvPicPr>
          <p:nvPr/>
        </p:nvPicPr>
        <p:blipFill>
          <a:blip r:embed="rId2"/>
          <a:stretch>
            <a:fillRect/>
          </a:stretch>
        </p:blipFill>
        <p:spPr>
          <a:xfrm>
            <a:off x="78658" y="756329"/>
            <a:ext cx="11137490" cy="5984437"/>
          </a:xfrm>
          <a:prstGeom prst="rect">
            <a:avLst/>
          </a:prstGeom>
        </p:spPr>
      </p:pic>
    </p:spTree>
    <p:extLst>
      <p:ext uri="{BB962C8B-B14F-4D97-AF65-F5344CB8AC3E}">
        <p14:creationId xmlns:p14="http://schemas.microsoft.com/office/powerpoint/2010/main" val="97105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61AB6-BE2F-4CBD-8925-44371CD56E7A}"/>
              </a:ext>
            </a:extLst>
          </p:cNvPr>
          <p:cNvSpPr>
            <a:spLocks noGrp="1"/>
          </p:cNvSpPr>
          <p:nvPr>
            <p:ph type="title"/>
          </p:nvPr>
        </p:nvSpPr>
        <p:spPr/>
        <p:txBody>
          <a:bodyPr/>
          <a:lstStyle/>
          <a:p>
            <a:pPr algn="ctr"/>
            <a:r>
              <a:rPr lang="en-US">
                <a:latin typeface="Calibri Light"/>
                <a:cs typeface="Calibri Light"/>
              </a:rPr>
              <a:t>Project Objectives</a:t>
            </a:r>
          </a:p>
        </p:txBody>
      </p:sp>
      <p:sp>
        <p:nvSpPr>
          <p:cNvPr id="3" name="Content Placeholder 2">
            <a:extLst>
              <a:ext uri="{FF2B5EF4-FFF2-40B4-BE49-F238E27FC236}">
                <a16:creationId xmlns:a16="http://schemas.microsoft.com/office/drawing/2014/main" xmlns="" id="{92699753-AB39-4D77-B3A8-3FABA82B3AB4}"/>
              </a:ext>
            </a:extLst>
          </p:cNvPr>
          <p:cNvSpPr>
            <a:spLocks noGrp="1"/>
          </p:cNvSpPr>
          <p:nvPr>
            <p:ph idx="1"/>
          </p:nvPr>
        </p:nvSpPr>
        <p:spPr/>
        <p:txBody>
          <a:bodyPr vert="horz" lIns="91440" tIns="45720" rIns="91440" bIns="45720" rtlCol="0" anchor="t">
            <a:normAutofit/>
          </a:bodyPr>
          <a:lstStyle/>
          <a:p>
            <a:pPr marL="0" indent="0">
              <a:buNone/>
            </a:pPr>
            <a:r>
              <a:rPr lang="en-US" b="1" u="sng">
                <a:cs typeface="Calibri"/>
              </a:rPr>
              <a:t>Mission Statement</a:t>
            </a:r>
            <a:r>
              <a:rPr lang="en-US">
                <a:cs typeface="Calibri"/>
              </a:rPr>
              <a:t>: BEACAN will design, build, and test a miniaturized ocean drifter. The drifter shall be capable of collecting positional coordinates and transmitting coordinates to a communications satellite. Secondary, the team will develop a drifter deployment mechanism.</a:t>
            </a:r>
            <a:endParaRPr lang="en-US"/>
          </a:p>
          <a:p>
            <a:endParaRPr lang="en-US">
              <a:cs typeface="Calibri"/>
            </a:endParaRPr>
          </a:p>
          <a:p>
            <a:pPr marL="0" indent="0">
              <a:buNone/>
            </a:pPr>
            <a:r>
              <a:rPr lang="en-US" b="1" u="sng">
                <a:cs typeface="Calibri"/>
              </a:rPr>
              <a:t>Final Customer Deliverables</a:t>
            </a:r>
            <a:r>
              <a:rPr lang="en-US">
                <a:cs typeface="Calibri"/>
              </a:rPr>
              <a:t>: </a:t>
            </a:r>
          </a:p>
          <a:p>
            <a:r>
              <a:rPr lang="en-US">
                <a:cs typeface="Calibri"/>
              </a:rPr>
              <a:t>1 deployment mechanism, 2 drifters (1 for testing)</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954370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A49321E-C76F-40AD-874D-F514C5F876CC}"/>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6" name="Title 1">
            <a:extLst>
              <a:ext uri="{FF2B5EF4-FFF2-40B4-BE49-F238E27FC236}">
                <a16:creationId xmlns:a16="http://schemas.microsoft.com/office/drawing/2014/main" xmlns="" id="{D68132C4-8FD3-4E97-A1ED-C144FBFAE98F}"/>
              </a:ext>
            </a:extLst>
          </p:cNvPr>
          <p:cNvSpPr txBox="1">
            <a:spLocks/>
          </p:cNvSpPr>
          <p:nvPr/>
        </p:nvSpPr>
        <p:spPr>
          <a:xfrm>
            <a:off x="84713" y="30960"/>
            <a:ext cx="10515600" cy="735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Electronics &amp; Software</a:t>
            </a:r>
          </a:p>
        </p:txBody>
      </p:sp>
      <p:pic>
        <p:nvPicPr>
          <p:cNvPr id="7" name="Picture 7" descr="A close up of a map&#10;&#10;Description generated with very high confidence">
            <a:extLst>
              <a:ext uri="{FF2B5EF4-FFF2-40B4-BE49-F238E27FC236}">
                <a16:creationId xmlns:a16="http://schemas.microsoft.com/office/drawing/2014/main" xmlns="" id="{897BF994-FD9E-438F-BBFB-3C18A72DB491}"/>
              </a:ext>
            </a:extLst>
          </p:cNvPr>
          <p:cNvPicPr>
            <a:picLocks noChangeAspect="1"/>
          </p:cNvPicPr>
          <p:nvPr/>
        </p:nvPicPr>
        <p:blipFill>
          <a:blip r:embed="rId2"/>
          <a:stretch>
            <a:fillRect/>
          </a:stretch>
        </p:blipFill>
        <p:spPr>
          <a:xfrm>
            <a:off x="78658" y="756086"/>
            <a:ext cx="10992972" cy="5990008"/>
          </a:xfrm>
          <a:prstGeom prst="rect">
            <a:avLst/>
          </a:prstGeom>
        </p:spPr>
      </p:pic>
    </p:spTree>
    <p:extLst>
      <p:ext uri="{BB962C8B-B14F-4D97-AF65-F5344CB8AC3E}">
        <p14:creationId xmlns:p14="http://schemas.microsoft.com/office/powerpoint/2010/main" val="2008822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165686"/>
            <a:ext cx="10515600" cy="1325563"/>
          </a:xfrm>
        </p:spPr>
        <p:txBody>
          <a:bodyPr/>
          <a:lstStyle/>
          <a:p>
            <a:r>
              <a:rPr lang="en-US"/>
              <a:t>Electronics &amp; Software</a:t>
            </a:r>
          </a:p>
        </p:txBody>
      </p:sp>
      <p:sp>
        <p:nvSpPr>
          <p:cNvPr id="14" name="TextBox 13"/>
          <p:cNvSpPr txBox="1"/>
          <p:nvPr/>
        </p:nvSpPr>
        <p:spPr>
          <a:xfrm>
            <a:off x="5650088" y="64938"/>
            <a:ext cx="5286301" cy="400110"/>
          </a:xfrm>
          <a:prstGeom prst="rect">
            <a:avLst/>
          </a:prstGeom>
          <a:noFill/>
        </p:spPr>
        <p:txBody>
          <a:bodyPr wrap="square" rtlCol="0" anchor="t">
            <a:spAutoFit/>
          </a:bodyPr>
          <a:lstStyle/>
          <a:p>
            <a:endParaRPr lang="en-US" sz="2000" b="1">
              <a:solidFill>
                <a:srgbClr val="FF0000"/>
              </a:solidFill>
              <a:cs typeface="Calibri"/>
            </a:endParaRPr>
          </a:p>
        </p:txBody>
      </p:sp>
      <p:sp>
        <p:nvSpPr>
          <p:cNvPr id="15" name="Slide Number Placeholder 14"/>
          <p:cNvSpPr>
            <a:spLocks noGrp="1"/>
          </p:cNvSpPr>
          <p:nvPr>
            <p:ph type="sldNum" sz="quarter" idx="12"/>
          </p:nvPr>
        </p:nvSpPr>
        <p:spPr/>
        <p:txBody>
          <a:bodyPr/>
          <a:lstStyle/>
          <a:p>
            <a:fld id="{330EA680-D336-4FF7-8B7A-9848BB0A1C32}" type="slidenum">
              <a:rPr lang="en-US" smtClean="0"/>
              <a:t>21</a:t>
            </a:fld>
            <a:endParaRPr lang="en-US"/>
          </a:p>
        </p:txBody>
      </p:sp>
      <p:pic>
        <p:nvPicPr>
          <p:cNvPr id="3" name="Picture 3" descr="A screenshot of a cell phone&#10;&#10;Description generated with very high confidence">
            <a:extLst>
              <a:ext uri="{FF2B5EF4-FFF2-40B4-BE49-F238E27FC236}">
                <a16:creationId xmlns:a16="http://schemas.microsoft.com/office/drawing/2014/main" xmlns="" id="{2E2B978D-EBB3-4DBA-BFD4-BF4F6E66E920}"/>
              </a:ext>
            </a:extLst>
          </p:cNvPr>
          <p:cNvPicPr>
            <a:picLocks noChangeAspect="1"/>
          </p:cNvPicPr>
          <p:nvPr/>
        </p:nvPicPr>
        <p:blipFill rotWithShape="1">
          <a:blip r:embed="rId2"/>
          <a:srcRect r="73900" b="-242"/>
          <a:stretch/>
        </p:blipFill>
        <p:spPr>
          <a:xfrm>
            <a:off x="1850584" y="703366"/>
            <a:ext cx="2634058" cy="6152694"/>
          </a:xfrm>
          <a:prstGeom prst="rect">
            <a:avLst/>
          </a:prstGeom>
        </p:spPr>
      </p:pic>
      <p:pic>
        <p:nvPicPr>
          <p:cNvPr id="9" name="Picture 3" descr="A screenshot of a cell phone&#10;&#10;Description generated with very high confidence">
            <a:extLst>
              <a:ext uri="{FF2B5EF4-FFF2-40B4-BE49-F238E27FC236}">
                <a16:creationId xmlns:a16="http://schemas.microsoft.com/office/drawing/2014/main" xmlns="" id="{9B9C96ED-E19D-447B-AC72-3647EFE5F33F}"/>
              </a:ext>
            </a:extLst>
          </p:cNvPr>
          <p:cNvPicPr>
            <a:picLocks noChangeAspect="1"/>
          </p:cNvPicPr>
          <p:nvPr/>
        </p:nvPicPr>
        <p:blipFill rotWithShape="1">
          <a:blip r:embed="rId2"/>
          <a:srcRect l="44868" b="-242"/>
          <a:stretch/>
        </p:blipFill>
        <p:spPr>
          <a:xfrm>
            <a:off x="4481983" y="703365"/>
            <a:ext cx="5567793" cy="6152694"/>
          </a:xfrm>
          <a:prstGeom prst="rect">
            <a:avLst/>
          </a:prstGeom>
        </p:spPr>
      </p:pic>
    </p:spTree>
    <p:extLst>
      <p:ext uri="{BB962C8B-B14F-4D97-AF65-F5344CB8AC3E}">
        <p14:creationId xmlns:p14="http://schemas.microsoft.com/office/powerpoint/2010/main" val="1461578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97002786"/>
              </p:ext>
            </p:extLst>
          </p:nvPr>
        </p:nvGraphicFramePr>
        <p:xfrm>
          <a:off x="71886" y="143773"/>
          <a:ext cx="5833005" cy="6466541"/>
        </p:xfrm>
        <a:graphic>
          <a:graphicData uri="http://schemas.openxmlformats.org/drawingml/2006/table">
            <a:tbl>
              <a:tblPr firstRow="1" bandRow="1">
                <a:tableStyleId>{5C22544A-7EE6-4342-B048-85BDC9FD1C3A}</a:tableStyleId>
              </a:tblPr>
              <a:tblGrid>
                <a:gridCol w="2405529">
                  <a:extLst>
                    <a:ext uri="{9D8B030D-6E8A-4147-A177-3AD203B41FA5}">
                      <a16:colId xmlns:a16="http://schemas.microsoft.com/office/drawing/2014/main" xmlns="" val="992371455"/>
                    </a:ext>
                  </a:extLst>
                </a:gridCol>
                <a:gridCol w="1087633">
                  <a:extLst>
                    <a:ext uri="{9D8B030D-6E8A-4147-A177-3AD203B41FA5}">
                      <a16:colId xmlns:a16="http://schemas.microsoft.com/office/drawing/2014/main" xmlns="" val="2253027005"/>
                    </a:ext>
                  </a:extLst>
                </a:gridCol>
                <a:gridCol w="967529">
                  <a:extLst>
                    <a:ext uri="{9D8B030D-6E8A-4147-A177-3AD203B41FA5}">
                      <a16:colId xmlns:a16="http://schemas.microsoft.com/office/drawing/2014/main" xmlns="" val="392408997"/>
                    </a:ext>
                  </a:extLst>
                </a:gridCol>
                <a:gridCol w="1372314">
                  <a:extLst>
                    <a:ext uri="{9D8B030D-6E8A-4147-A177-3AD203B41FA5}">
                      <a16:colId xmlns:a16="http://schemas.microsoft.com/office/drawing/2014/main" xmlns="" val="1650133148"/>
                    </a:ext>
                  </a:extLst>
                </a:gridCol>
              </a:tblGrid>
              <a:tr h="1284941">
                <a:tc>
                  <a:txBody>
                    <a:bodyPr/>
                    <a:lstStyle/>
                    <a:p>
                      <a:pPr algn="ctr"/>
                      <a:r>
                        <a:rPr lang="en-US" sz="1600"/>
                        <a:t>Structural Component</a:t>
                      </a:r>
                    </a:p>
                  </a:txBody>
                  <a:tcPr anchor="ctr"/>
                </a:tc>
                <a:tc>
                  <a:txBody>
                    <a:bodyPr/>
                    <a:lstStyle/>
                    <a:p>
                      <a:pPr algn="ctr"/>
                      <a:r>
                        <a:rPr lang="en-US" sz="1600"/>
                        <a:t>Original</a:t>
                      </a:r>
                      <a:r>
                        <a:rPr lang="en-US" sz="1600" baseline="0" dirty="0"/>
                        <a:t> </a:t>
                      </a:r>
                      <a:r>
                        <a:rPr lang="en-US" sz="1600" baseline="0"/>
                        <a:t>Mass [g]</a:t>
                      </a:r>
                      <a:endParaRPr lang="en-US" sz="1600"/>
                    </a:p>
                  </a:txBody>
                  <a:tcPr anchor="ctr"/>
                </a:tc>
                <a:tc>
                  <a:txBody>
                    <a:bodyPr/>
                    <a:lstStyle/>
                    <a:p>
                      <a:pPr algn="ctr"/>
                      <a:r>
                        <a:rPr lang="en-US" sz="1600"/>
                        <a:t>Updated</a:t>
                      </a:r>
                      <a:r>
                        <a:rPr lang="en-US" sz="1600" baseline="0" dirty="0"/>
                        <a:t> </a:t>
                      </a:r>
                      <a:r>
                        <a:rPr lang="en-US" sz="1600"/>
                        <a:t>Mass [g]</a:t>
                      </a:r>
                    </a:p>
                  </a:txBody>
                  <a:tcPr anchor="ctr"/>
                </a:tc>
                <a:tc>
                  <a:txBody>
                    <a:bodyPr/>
                    <a:lstStyle/>
                    <a:p>
                      <a:pPr lvl="0" algn="ctr">
                        <a:buNone/>
                      </a:pPr>
                      <a:r>
                        <a:rPr lang="en-US" sz="1600"/>
                        <a:t>Obtained</a:t>
                      </a:r>
                    </a:p>
                  </a:txBody>
                  <a:tcPr anchor="ctr"/>
                </a:tc>
                <a:extLst>
                  <a:ext uri="{0D108BD9-81ED-4DB2-BD59-A6C34878D82A}">
                    <a16:rowId xmlns:a16="http://schemas.microsoft.com/office/drawing/2014/main" xmlns="" val="2876940296"/>
                  </a:ext>
                </a:extLst>
              </a:tr>
              <a:tr h="179177">
                <a:tc>
                  <a:txBody>
                    <a:bodyPr/>
                    <a:lstStyle/>
                    <a:p>
                      <a:r>
                        <a:rPr lang="en-US" sz="1600" dirty="0" smtClean="0"/>
                        <a:t>Nose Cone </a:t>
                      </a:r>
                      <a:r>
                        <a:rPr lang="en-US" sz="1600" baseline="0" dirty="0" smtClean="0"/>
                        <a:t>Float</a:t>
                      </a:r>
                      <a:endParaRPr lang="en-US" sz="1600" dirty="0"/>
                    </a:p>
                  </a:txBody>
                  <a:tcPr/>
                </a:tc>
                <a:tc>
                  <a:txBody>
                    <a:bodyPr/>
                    <a:lstStyle/>
                    <a:p>
                      <a:pPr algn="ctr"/>
                      <a:r>
                        <a:rPr lang="en-US" sz="1600"/>
                        <a:t>130</a:t>
                      </a:r>
                    </a:p>
                  </a:txBody>
                  <a:tcPr anchor="ctr"/>
                </a:tc>
                <a:tc>
                  <a:txBody>
                    <a:bodyPr/>
                    <a:lstStyle/>
                    <a:p>
                      <a:pPr algn="ctr"/>
                      <a:r>
                        <a:rPr lang="en-US" sz="1600" b="1">
                          <a:solidFill>
                            <a:schemeClr val="accent6"/>
                          </a:solidFill>
                        </a:rPr>
                        <a:t>&lt; 120.2</a:t>
                      </a:r>
                    </a:p>
                  </a:txBody>
                  <a:tcPr anchor="ctr"/>
                </a:tc>
                <a:tc>
                  <a:txBody>
                    <a:bodyPr/>
                    <a:lstStyle/>
                    <a:p>
                      <a:pPr lvl="0" algn="ctr">
                        <a:buNone/>
                      </a:pPr>
                      <a:r>
                        <a:rPr lang="en-US" sz="1600" b="1">
                          <a:solidFill>
                            <a:srgbClr val="00B050"/>
                          </a:solidFill>
                        </a:rPr>
                        <a:t>Yes</a:t>
                      </a:r>
                    </a:p>
                  </a:txBody>
                  <a:tcPr anchor="ctr"/>
                </a:tc>
                <a:extLst>
                  <a:ext uri="{0D108BD9-81ED-4DB2-BD59-A6C34878D82A}">
                    <a16:rowId xmlns:a16="http://schemas.microsoft.com/office/drawing/2014/main" xmlns="" val="2286408294"/>
                  </a:ext>
                </a:extLst>
              </a:tr>
              <a:tr h="179177">
                <a:tc>
                  <a:txBody>
                    <a:bodyPr/>
                    <a:lstStyle/>
                    <a:p>
                      <a:r>
                        <a:rPr lang="en-US" sz="1600"/>
                        <a:t>12” CFC-12 Parachute</a:t>
                      </a:r>
                    </a:p>
                  </a:txBody>
                  <a:tcPr/>
                </a:tc>
                <a:tc>
                  <a:txBody>
                    <a:bodyPr/>
                    <a:lstStyle/>
                    <a:p>
                      <a:pPr algn="ctr"/>
                      <a:r>
                        <a:rPr lang="en-US" sz="1600"/>
                        <a:t>24</a:t>
                      </a:r>
                    </a:p>
                  </a:txBody>
                  <a:tcPr anchor="ctr"/>
                </a:tc>
                <a:tc rowSpan="2">
                  <a:txBody>
                    <a:bodyPr/>
                    <a:lstStyle/>
                    <a:p>
                      <a:pPr algn="ctr"/>
                      <a:r>
                        <a:rPr lang="en-US" sz="1600" b="1">
                          <a:solidFill>
                            <a:schemeClr val="accent6"/>
                          </a:solidFill>
                        </a:rPr>
                        <a:t>41.3</a:t>
                      </a:r>
                    </a:p>
                  </a:txBody>
                  <a:tcPr anchor="ctr"/>
                </a:tc>
                <a:tc>
                  <a:txBody>
                    <a:bodyPr/>
                    <a:lstStyle/>
                    <a:p>
                      <a:pPr lvl="0" algn="ctr">
                        <a:buNone/>
                      </a:pPr>
                      <a:r>
                        <a:rPr lang="en-US" sz="1600" b="1">
                          <a:solidFill>
                            <a:srgbClr val="00B050"/>
                          </a:solidFill>
                        </a:rPr>
                        <a:t>Yes</a:t>
                      </a:r>
                    </a:p>
                  </a:txBody>
                  <a:tcPr anchor="ctr"/>
                </a:tc>
                <a:extLst>
                  <a:ext uri="{0D108BD9-81ED-4DB2-BD59-A6C34878D82A}">
                    <a16:rowId xmlns:a16="http://schemas.microsoft.com/office/drawing/2014/main" xmlns="" val="494947178"/>
                  </a:ext>
                </a:extLst>
              </a:tr>
              <a:tr h="179177">
                <a:tc>
                  <a:txBody>
                    <a:bodyPr/>
                    <a:lstStyle/>
                    <a:p>
                      <a:r>
                        <a:rPr lang="en-US" sz="1600"/>
                        <a:t>Nylon Shroud Lines &amp;</a:t>
                      </a:r>
                      <a:r>
                        <a:rPr lang="en-US" sz="1600" baseline="0" dirty="0"/>
                        <a:t> </a:t>
                      </a:r>
                      <a:r>
                        <a:rPr lang="en-US" sz="1600" baseline="0"/>
                        <a:t>Swivel</a:t>
                      </a:r>
                      <a:endParaRPr lang="en-US" sz="1600"/>
                    </a:p>
                  </a:txBody>
                  <a:tcPr/>
                </a:tc>
                <a:tc>
                  <a:txBody>
                    <a:bodyPr/>
                    <a:lstStyle/>
                    <a:p>
                      <a:pPr algn="ctr"/>
                      <a:r>
                        <a:rPr lang="en-US" sz="1600"/>
                        <a:t>31.2</a:t>
                      </a:r>
                    </a:p>
                  </a:txBody>
                  <a:tcPr anchor="ctr"/>
                </a:tc>
                <a:tc vMerge="1">
                  <a:txBody>
                    <a:bodyPr/>
                    <a:lstStyle/>
                    <a:p>
                      <a:endParaRPr lang="en-US"/>
                    </a:p>
                  </a:txBody>
                  <a:tcPr anchor="ctr"/>
                </a:tc>
                <a:tc>
                  <a:txBody>
                    <a:bodyPr/>
                    <a:lstStyle/>
                    <a:p>
                      <a:pPr lvl="0" algn="ctr">
                        <a:buNone/>
                      </a:pPr>
                      <a:r>
                        <a:rPr lang="en-US" sz="1600">
                          <a:solidFill>
                            <a:srgbClr val="00B050"/>
                          </a:solidFill>
                        </a:rPr>
                        <a:t>Yes</a:t>
                      </a:r>
                    </a:p>
                  </a:txBody>
                  <a:tcPr anchor="ctr"/>
                </a:tc>
                <a:extLst>
                  <a:ext uri="{0D108BD9-81ED-4DB2-BD59-A6C34878D82A}">
                    <a16:rowId xmlns:a16="http://schemas.microsoft.com/office/drawing/2014/main" xmlns="" val="4239431112"/>
                  </a:ext>
                </a:extLst>
              </a:tr>
              <a:tr h="179177">
                <a:tc>
                  <a:txBody>
                    <a:bodyPr/>
                    <a:lstStyle/>
                    <a:p>
                      <a:r>
                        <a:rPr lang="en-US" sz="1600" dirty="0"/>
                        <a:t>Adhesive</a:t>
                      </a:r>
                    </a:p>
                  </a:txBody>
                  <a:tcPr/>
                </a:tc>
                <a:tc>
                  <a:txBody>
                    <a:bodyPr/>
                    <a:lstStyle/>
                    <a:p>
                      <a:pPr algn="ctr"/>
                      <a:r>
                        <a:rPr lang="en-US" sz="1600" dirty="0"/>
                        <a:t>16.7</a:t>
                      </a:r>
                    </a:p>
                  </a:txBody>
                  <a:tcPr anchor="ctr"/>
                </a:tc>
                <a:tc>
                  <a:txBody>
                    <a:bodyPr/>
                    <a:lstStyle/>
                    <a:p>
                      <a:pPr algn="ctr"/>
                      <a:r>
                        <a:rPr lang="en-US" sz="1600" dirty="0"/>
                        <a:t>16.7</a:t>
                      </a:r>
                    </a:p>
                  </a:txBody>
                  <a:tcPr anchor="ctr"/>
                </a:tc>
                <a:tc>
                  <a:txBody>
                    <a:bodyPr/>
                    <a:lstStyle/>
                    <a:p>
                      <a:pPr lvl="0" algn="ctr">
                        <a:buNone/>
                      </a:pPr>
                      <a:r>
                        <a:rPr lang="en-US" sz="1600" dirty="0">
                          <a:solidFill>
                            <a:srgbClr val="00B050"/>
                          </a:solidFill>
                        </a:rPr>
                        <a:t>Yes</a:t>
                      </a:r>
                    </a:p>
                  </a:txBody>
                  <a:tcPr anchor="ctr"/>
                </a:tc>
                <a:extLst>
                  <a:ext uri="{0D108BD9-81ED-4DB2-BD59-A6C34878D82A}">
                    <a16:rowId xmlns:a16="http://schemas.microsoft.com/office/drawing/2014/main" xmlns="" val="910868621"/>
                  </a:ext>
                </a:extLst>
              </a:tr>
              <a:tr h="179177">
                <a:tc>
                  <a:txBody>
                    <a:bodyPr/>
                    <a:lstStyle/>
                    <a:p>
                      <a:r>
                        <a:rPr lang="en-US" sz="1600" dirty="0"/>
                        <a:t>Band-Connection</a:t>
                      </a:r>
                    </a:p>
                  </a:txBody>
                  <a:tcPr>
                    <a:solidFill>
                      <a:srgbClr val="FFFF00"/>
                    </a:solidFill>
                  </a:tcPr>
                </a:tc>
                <a:tc>
                  <a:txBody>
                    <a:bodyPr/>
                    <a:lstStyle/>
                    <a:p>
                      <a:pPr algn="ctr"/>
                      <a:r>
                        <a:rPr lang="en-US" sz="1600" dirty="0"/>
                        <a:t>9.6</a:t>
                      </a:r>
                    </a:p>
                  </a:txBody>
                  <a:tcPr anchor="ctr">
                    <a:solidFill>
                      <a:srgbClr val="FFFF00"/>
                    </a:solidFill>
                  </a:tcPr>
                </a:tc>
                <a:tc>
                  <a:txBody>
                    <a:bodyPr/>
                    <a:lstStyle/>
                    <a:p>
                      <a:pPr algn="ctr"/>
                      <a:r>
                        <a:rPr lang="en-US" sz="1600" dirty="0"/>
                        <a:t>--</a:t>
                      </a:r>
                    </a:p>
                  </a:txBody>
                  <a:tcPr anchor="ctr">
                    <a:solidFill>
                      <a:srgbClr val="FFFF00"/>
                    </a:solidFill>
                  </a:tcPr>
                </a:tc>
                <a:tc>
                  <a:txBody>
                    <a:bodyPr/>
                    <a:lstStyle/>
                    <a:p>
                      <a:pPr lvl="0" algn="ctr">
                        <a:buNone/>
                      </a:pPr>
                      <a:r>
                        <a:rPr lang="en-US" sz="1600" dirty="0">
                          <a:solidFill>
                            <a:srgbClr val="00B050"/>
                          </a:solidFill>
                        </a:rPr>
                        <a:t>Yes</a:t>
                      </a:r>
                    </a:p>
                  </a:txBody>
                  <a:tcPr anchor="ctr">
                    <a:solidFill>
                      <a:srgbClr val="FFFF00"/>
                    </a:solidFill>
                  </a:tcPr>
                </a:tc>
                <a:extLst>
                  <a:ext uri="{0D108BD9-81ED-4DB2-BD59-A6C34878D82A}">
                    <a16:rowId xmlns:a16="http://schemas.microsoft.com/office/drawing/2014/main" xmlns="" val="133027996"/>
                  </a:ext>
                </a:extLst>
              </a:tr>
              <a:tr h="179177">
                <a:tc>
                  <a:txBody>
                    <a:bodyPr/>
                    <a:lstStyle/>
                    <a:p>
                      <a:r>
                        <a:rPr lang="en-US" sz="1600" dirty="0"/>
                        <a:t>End</a:t>
                      </a:r>
                      <a:r>
                        <a:rPr lang="en-US" sz="1600" baseline="0" dirty="0"/>
                        <a:t> Cap</a:t>
                      </a:r>
                      <a:endParaRPr lang="en-US" sz="1600" dirty="0"/>
                    </a:p>
                  </a:txBody>
                  <a:tcPr>
                    <a:solidFill>
                      <a:srgbClr val="FFFF00"/>
                    </a:solidFill>
                  </a:tcPr>
                </a:tc>
                <a:tc>
                  <a:txBody>
                    <a:bodyPr/>
                    <a:lstStyle/>
                    <a:p>
                      <a:pPr algn="ctr"/>
                      <a:r>
                        <a:rPr lang="en-US" sz="1600"/>
                        <a:t>--</a:t>
                      </a:r>
                    </a:p>
                  </a:txBody>
                  <a:tcPr anchor="ctr">
                    <a:solidFill>
                      <a:srgbClr val="FFFF00"/>
                    </a:solidFill>
                  </a:tcPr>
                </a:tc>
                <a:tc>
                  <a:txBody>
                    <a:bodyPr/>
                    <a:lstStyle/>
                    <a:p>
                      <a:pPr algn="ctr"/>
                      <a:r>
                        <a:rPr lang="en-US" sz="1600"/>
                        <a:t>31</a:t>
                      </a:r>
                    </a:p>
                  </a:txBody>
                  <a:tcPr anchor="ctr">
                    <a:solidFill>
                      <a:srgbClr val="FFFF00"/>
                    </a:solidFill>
                  </a:tcPr>
                </a:tc>
                <a:tc>
                  <a:txBody>
                    <a:bodyPr/>
                    <a:lstStyle/>
                    <a:p>
                      <a:pPr lvl="0" algn="ctr">
                        <a:buNone/>
                      </a:pPr>
                      <a:r>
                        <a:rPr lang="en-US" sz="1600" dirty="0">
                          <a:solidFill>
                            <a:srgbClr val="00B050"/>
                          </a:solidFill>
                        </a:rPr>
                        <a:t>Yes</a:t>
                      </a:r>
                    </a:p>
                  </a:txBody>
                  <a:tcPr anchor="ctr">
                    <a:solidFill>
                      <a:srgbClr val="FFFF00"/>
                    </a:solidFill>
                  </a:tcPr>
                </a:tc>
                <a:extLst>
                  <a:ext uri="{0D108BD9-81ED-4DB2-BD59-A6C34878D82A}">
                    <a16:rowId xmlns:a16="http://schemas.microsoft.com/office/drawing/2014/main" xmlns="" val="3537715311"/>
                  </a:ext>
                </a:extLst>
              </a:tr>
              <a:tr h="179177">
                <a:tc>
                  <a:txBody>
                    <a:bodyPr/>
                    <a:lstStyle/>
                    <a:p>
                      <a:r>
                        <a:rPr lang="en-US" sz="1600" dirty="0"/>
                        <a:t>Threaded Insert</a:t>
                      </a:r>
                    </a:p>
                  </a:txBody>
                  <a:tcPr>
                    <a:solidFill>
                      <a:srgbClr val="FFFF00"/>
                    </a:solidFill>
                  </a:tcPr>
                </a:tc>
                <a:tc>
                  <a:txBody>
                    <a:bodyPr/>
                    <a:lstStyle/>
                    <a:p>
                      <a:pPr algn="ctr"/>
                      <a:endParaRPr lang="en-US" sz="1600"/>
                    </a:p>
                  </a:txBody>
                  <a:tcPr anchor="ctr">
                    <a:solidFill>
                      <a:srgbClr val="FFFF00"/>
                    </a:solidFill>
                  </a:tcPr>
                </a:tc>
                <a:tc>
                  <a:txBody>
                    <a:bodyPr/>
                    <a:lstStyle/>
                    <a:p>
                      <a:pPr algn="ctr"/>
                      <a:r>
                        <a:rPr lang="en-US" sz="1600"/>
                        <a:t>10</a:t>
                      </a:r>
                    </a:p>
                  </a:txBody>
                  <a:tcPr anchor="ctr">
                    <a:solidFill>
                      <a:srgbClr val="FFFF00"/>
                    </a:solidFill>
                  </a:tcPr>
                </a:tc>
                <a:tc>
                  <a:txBody>
                    <a:bodyPr/>
                    <a:lstStyle/>
                    <a:p>
                      <a:pPr lvl="0" algn="ctr">
                        <a:buNone/>
                      </a:pPr>
                      <a:r>
                        <a:rPr lang="en-US" sz="1600" dirty="0">
                          <a:solidFill>
                            <a:srgbClr val="00B050"/>
                          </a:solidFill>
                        </a:rPr>
                        <a:t>Yes</a:t>
                      </a:r>
                    </a:p>
                  </a:txBody>
                  <a:tcPr anchor="ctr">
                    <a:solidFill>
                      <a:srgbClr val="FFFF00"/>
                    </a:solidFill>
                  </a:tcPr>
                </a:tc>
                <a:extLst>
                  <a:ext uri="{0D108BD9-81ED-4DB2-BD59-A6C34878D82A}">
                    <a16:rowId xmlns:a16="http://schemas.microsoft.com/office/drawing/2014/main" xmlns="" val="2032479775"/>
                  </a:ext>
                </a:extLst>
              </a:tr>
              <a:tr h="179177">
                <a:tc>
                  <a:txBody>
                    <a:bodyPr/>
                    <a:lstStyle/>
                    <a:p>
                      <a:r>
                        <a:rPr lang="en-US" sz="1600" dirty="0"/>
                        <a:t>Gimbal Joint</a:t>
                      </a:r>
                    </a:p>
                  </a:txBody>
                  <a:tcPr/>
                </a:tc>
                <a:tc>
                  <a:txBody>
                    <a:bodyPr/>
                    <a:lstStyle/>
                    <a:p>
                      <a:pPr algn="ctr"/>
                      <a:r>
                        <a:rPr lang="en-US" sz="1600" dirty="0"/>
                        <a:t>30</a:t>
                      </a:r>
                    </a:p>
                  </a:txBody>
                  <a:tcPr anchor="ctr"/>
                </a:tc>
                <a:tc>
                  <a:txBody>
                    <a:bodyPr/>
                    <a:lstStyle/>
                    <a:p>
                      <a:pPr algn="ctr"/>
                      <a:r>
                        <a:rPr lang="en-US" sz="1600"/>
                        <a:t>10</a:t>
                      </a:r>
                      <a:endParaRPr lang="en-US" sz="1600" dirty="0"/>
                    </a:p>
                  </a:txBody>
                  <a:tcPr anchor="ctr"/>
                </a:tc>
                <a:tc>
                  <a:txBody>
                    <a:bodyPr/>
                    <a:lstStyle/>
                    <a:p>
                      <a:pPr lvl="0" algn="ctr">
                        <a:buNone/>
                      </a:pPr>
                      <a:r>
                        <a:rPr lang="en-US" sz="1600" dirty="0">
                          <a:solidFill>
                            <a:srgbClr val="00B050"/>
                          </a:solidFill>
                        </a:rPr>
                        <a:t>Yes</a:t>
                      </a:r>
                    </a:p>
                  </a:txBody>
                  <a:tcPr anchor="ctr"/>
                </a:tc>
                <a:extLst>
                  <a:ext uri="{0D108BD9-81ED-4DB2-BD59-A6C34878D82A}">
                    <a16:rowId xmlns:a16="http://schemas.microsoft.com/office/drawing/2014/main" xmlns="" val="1594329331"/>
                  </a:ext>
                </a:extLst>
              </a:tr>
              <a:tr h="179177">
                <a:tc>
                  <a:txBody>
                    <a:bodyPr/>
                    <a:lstStyle/>
                    <a:p>
                      <a:r>
                        <a:rPr lang="en-US" sz="1600" dirty="0"/>
                        <a:t>Gasket</a:t>
                      </a:r>
                    </a:p>
                  </a:txBody>
                  <a:tcPr/>
                </a:tc>
                <a:tc>
                  <a:txBody>
                    <a:bodyPr/>
                    <a:lstStyle/>
                    <a:p>
                      <a:pPr algn="ctr"/>
                      <a:r>
                        <a:rPr lang="en-US" sz="1600" dirty="0"/>
                        <a:t>10</a:t>
                      </a:r>
                    </a:p>
                  </a:txBody>
                  <a:tcPr anchor="ctr"/>
                </a:tc>
                <a:tc>
                  <a:txBody>
                    <a:bodyPr/>
                    <a:lstStyle/>
                    <a:p>
                      <a:pPr algn="ctr"/>
                      <a:r>
                        <a:rPr lang="en-US" sz="1600"/>
                        <a:t>4</a:t>
                      </a:r>
                    </a:p>
                  </a:txBody>
                  <a:tcPr anchor="ctr"/>
                </a:tc>
                <a:tc>
                  <a:txBody>
                    <a:bodyPr/>
                    <a:lstStyle/>
                    <a:p>
                      <a:pPr lvl="0" algn="ctr">
                        <a:buNone/>
                      </a:pPr>
                      <a:r>
                        <a:rPr lang="en-US" sz="1600">
                          <a:solidFill>
                            <a:srgbClr val="00B050"/>
                          </a:solidFill>
                        </a:rPr>
                        <a:t>Yes</a:t>
                      </a:r>
                    </a:p>
                  </a:txBody>
                  <a:tcPr anchor="ctr"/>
                </a:tc>
                <a:extLst>
                  <a:ext uri="{0D108BD9-81ED-4DB2-BD59-A6C34878D82A}">
                    <a16:rowId xmlns:a16="http://schemas.microsoft.com/office/drawing/2014/main" xmlns="" val="1567419610"/>
                  </a:ext>
                </a:extLst>
              </a:tr>
              <a:tr h="179177">
                <a:tc>
                  <a:txBody>
                    <a:bodyPr/>
                    <a:lstStyle/>
                    <a:p>
                      <a:r>
                        <a:rPr lang="en-US" sz="1600" dirty="0"/>
                        <a:t>Packing</a:t>
                      </a:r>
                      <a:r>
                        <a:rPr lang="en-US" sz="1600" baseline="0" dirty="0"/>
                        <a:t> Peanuts (Full Vol.)</a:t>
                      </a:r>
                      <a:endParaRPr lang="en-US" sz="1600" dirty="0"/>
                    </a:p>
                  </a:txBody>
                  <a:tcPr/>
                </a:tc>
                <a:tc>
                  <a:txBody>
                    <a:bodyPr/>
                    <a:lstStyle/>
                    <a:p>
                      <a:pPr algn="ctr"/>
                      <a:r>
                        <a:rPr lang="en-US" sz="1600" dirty="0"/>
                        <a:t>3</a:t>
                      </a:r>
                    </a:p>
                  </a:txBody>
                  <a:tcPr anchor="ctr"/>
                </a:tc>
                <a:tc>
                  <a:txBody>
                    <a:bodyPr/>
                    <a:lstStyle/>
                    <a:p>
                      <a:pPr algn="ctr"/>
                      <a:r>
                        <a:rPr lang="en-US" sz="1600" dirty="0"/>
                        <a:t>3</a:t>
                      </a:r>
                    </a:p>
                  </a:txBody>
                  <a:tcPr anchor="ctr"/>
                </a:tc>
                <a:tc>
                  <a:txBody>
                    <a:bodyPr/>
                    <a:lstStyle/>
                    <a:p>
                      <a:pPr lvl="0" algn="ctr">
                        <a:buNone/>
                      </a:pPr>
                      <a:r>
                        <a:rPr lang="en-US" sz="1600" dirty="0">
                          <a:solidFill>
                            <a:srgbClr val="FF0000"/>
                          </a:solidFill>
                        </a:rPr>
                        <a:t>No</a:t>
                      </a:r>
                    </a:p>
                  </a:txBody>
                  <a:tcPr anchor="ctr"/>
                </a:tc>
                <a:extLst>
                  <a:ext uri="{0D108BD9-81ED-4DB2-BD59-A6C34878D82A}">
                    <a16:rowId xmlns:a16="http://schemas.microsoft.com/office/drawing/2014/main" xmlns="" val="3403518938"/>
                  </a:ext>
                </a:extLst>
              </a:tr>
              <a:tr h="309264">
                <a:tc>
                  <a:txBody>
                    <a:bodyPr/>
                    <a:lstStyle/>
                    <a:p>
                      <a:r>
                        <a:rPr lang="en-US" sz="1600" dirty="0"/>
                        <a:t>(1/16”) Steel Cable (100 [cm]</a:t>
                      </a:r>
                      <a:r>
                        <a:rPr lang="en-US" sz="1600" baseline="0" dirty="0"/>
                        <a:t> in length</a:t>
                      </a:r>
                      <a:r>
                        <a:rPr lang="en-US" sz="1600" dirty="0"/>
                        <a:t>)</a:t>
                      </a:r>
                    </a:p>
                  </a:txBody>
                  <a:tcPr/>
                </a:tc>
                <a:tc>
                  <a:txBody>
                    <a:bodyPr/>
                    <a:lstStyle/>
                    <a:p>
                      <a:pPr algn="ctr"/>
                      <a:r>
                        <a:rPr lang="en-US" sz="1600" dirty="0"/>
                        <a:t>15</a:t>
                      </a:r>
                    </a:p>
                  </a:txBody>
                  <a:tcPr anchor="ctr"/>
                </a:tc>
                <a:tc>
                  <a:txBody>
                    <a:bodyPr/>
                    <a:lstStyle/>
                    <a:p>
                      <a:pPr algn="ctr"/>
                      <a:r>
                        <a:rPr lang="en-US" sz="1600"/>
                        <a:t>15</a:t>
                      </a:r>
                    </a:p>
                  </a:txBody>
                  <a:tcPr anchor="ctr"/>
                </a:tc>
                <a:tc>
                  <a:txBody>
                    <a:bodyPr/>
                    <a:lstStyle/>
                    <a:p>
                      <a:pPr lvl="0" algn="ctr">
                        <a:buNone/>
                      </a:pPr>
                      <a:r>
                        <a:rPr lang="en-US" sz="1600" dirty="0">
                          <a:solidFill>
                            <a:srgbClr val="00B050"/>
                          </a:solidFill>
                        </a:rPr>
                        <a:t>Yes</a:t>
                      </a:r>
                    </a:p>
                  </a:txBody>
                  <a:tcPr anchor="ctr"/>
                </a:tc>
                <a:extLst>
                  <a:ext uri="{0D108BD9-81ED-4DB2-BD59-A6C34878D82A}">
                    <a16:rowId xmlns:a16="http://schemas.microsoft.com/office/drawing/2014/main" xmlns="" val="1888158106"/>
                  </a:ext>
                </a:extLst>
              </a:tr>
              <a:tr h="179177">
                <a:tc>
                  <a:txBody>
                    <a:bodyPr/>
                    <a:lstStyle/>
                    <a:p>
                      <a:r>
                        <a:rPr lang="en-US" sz="1600" dirty="0"/>
                        <a:t>Crimp</a:t>
                      </a:r>
                    </a:p>
                  </a:txBody>
                  <a:tcPr/>
                </a:tc>
                <a:tc>
                  <a:txBody>
                    <a:bodyPr/>
                    <a:lstStyle/>
                    <a:p>
                      <a:pPr algn="ctr"/>
                      <a:r>
                        <a:rPr lang="en-US" sz="1600" dirty="0"/>
                        <a:t>2 (x2)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4</a:t>
                      </a:r>
                    </a:p>
                  </a:txBody>
                  <a:tcPr anchor="ctr"/>
                </a:tc>
                <a:tc>
                  <a:txBody>
                    <a:bodyPr/>
                    <a:lstStyle/>
                    <a:p>
                      <a:pPr marL="0" lvl="0" indent="0" algn="ctr" defTabSz="914400" eaLnBrk="1" fontAlgn="auto" latinLnBrk="0" hangingPunct="1">
                        <a:lnSpc>
                          <a:spcPct val="100000"/>
                        </a:lnSpc>
                        <a:spcBef>
                          <a:spcPts val="0"/>
                        </a:spcBef>
                        <a:spcAft>
                          <a:spcPts val="0"/>
                        </a:spcAft>
                        <a:buNone/>
                        <a:tabLst/>
                        <a:defRPr/>
                      </a:pPr>
                      <a:r>
                        <a:rPr lang="en-US" sz="1600" dirty="0">
                          <a:solidFill>
                            <a:srgbClr val="00B050"/>
                          </a:solidFill>
                        </a:rPr>
                        <a:t>Yes</a:t>
                      </a:r>
                    </a:p>
                  </a:txBody>
                  <a:tcPr anchor="ctr"/>
                </a:tc>
                <a:extLst>
                  <a:ext uri="{0D108BD9-81ED-4DB2-BD59-A6C34878D82A}">
                    <a16:rowId xmlns:a16="http://schemas.microsoft.com/office/drawing/2014/main" xmlns="" val="3150198537"/>
                  </a:ext>
                </a:extLst>
              </a:tr>
              <a:tr h="179177">
                <a:tc>
                  <a:txBody>
                    <a:bodyPr/>
                    <a:lstStyle/>
                    <a:p>
                      <a:r>
                        <a:rPr lang="en-US" sz="1600" dirty="0"/>
                        <a:t>Deployment Mechanism</a:t>
                      </a:r>
                    </a:p>
                  </a:txBody>
                  <a:tcPr/>
                </a:tc>
                <a:tc>
                  <a:txBody>
                    <a:bodyPr/>
                    <a:lstStyle/>
                    <a:p>
                      <a:pPr algn="ctr"/>
                      <a:r>
                        <a:rPr lang="en-US" sz="1600"/>
                        <a:t>139</a:t>
                      </a:r>
                      <a:r>
                        <a:rPr lang="en-US" sz="1600" baseline="0"/>
                        <a:t> (x2)</a:t>
                      </a:r>
                      <a:endParaRPr lang="en-US" sz="1600"/>
                    </a:p>
                  </a:txBody>
                  <a:tcPr anchor="ctr"/>
                </a:tc>
                <a:tc>
                  <a:txBody>
                    <a:bodyPr/>
                    <a:lstStyle/>
                    <a:p>
                      <a:pPr algn="ctr"/>
                      <a:r>
                        <a:rPr lang="en-US" sz="1600" baseline="0">
                          <a:solidFill>
                            <a:srgbClr val="00B050"/>
                          </a:solidFill>
                        </a:rPr>
                        <a:t>32(x4)</a:t>
                      </a:r>
                      <a:endParaRPr lang="en-US" sz="1600">
                        <a:solidFill>
                          <a:srgbClr val="00B050"/>
                        </a:solidFill>
                      </a:endParaRPr>
                    </a:p>
                  </a:txBody>
                  <a:tcPr anchor="ctr"/>
                </a:tc>
                <a:tc>
                  <a:txBody>
                    <a:bodyPr/>
                    <a:lstStyle/>
                    <a:p>
                      <a:pPr lvl="0" algn="ctr">
                        <a:buNone/>
                      </a:pPr>
                      <a:r>
                        <a:rPr lang="en-US" sz="1600" baseline="0" dirty="0">
                          <a:solidFill>
                            <a:srgbClr val="00B050"/>
                          </a:solidFill>
                        </a:rPr>
                        <a:t>Yes</a:t>
                      </a:r>
                      <a:endParaRPr lang="en-US" sz="1600" baseline="0" dirty="0" err="1">
                        <a:solidFill>
                          <a:srgbClr val="00B050"/>
                        </a:solidFill>
                      </a:endParaRPr>
                    </a:p>
                  </a:txBody>
                  <a:tcPr anchor="ctr"/>
                </a:tc>
                <a:extLst>
                  <a:ext uri="{0D108BD9-81ED-4DB2-BD59-A6C34878D82A}">
                    <a16:rowId xmlns:a16="http://schemas.microsoft.com/office/drawing/2014/main" xmlns="" val="4165605554"/>
                  </a:ext>
                </a:extLst>
              </a:tr>
              <a:tr h="179177">
                <a:tc>
                  <a:txBody>
                    <a:bodyPr/>
                    <a:lstStyle/>
                    <a:p>
                      <a:pPr lvl="0">
                        <a:buNone/>
                      </a:pPr>
                      <a:r>
                        <a:rPr lang="en-US" sz="1600"/>
                        <a:t>DM Logic Board</a:t>
                      </a:r>
                    </a:p>
                  </a:txBody>
                  <a:tcPr/>
                </a:tc>
                <a:tc>
                  <a:txBody>
                    <a:bodyPr/>
                    <a:lstStyle/>
                    <a:p>
                      <a:pPr lvl="0" algn="ctr">
                        <a:buNone/>
                      </a:pPr>
                      <a:r>
                        <a:rPr lang="en-US" sz="1600" baseline="0"/>
                        <a:t>25</a:t>
                      </a:r>
                    </a:p>
                  </a:txBody>
                  <a:tcPr anchor="ctr"/>
                </a:tc>
                <a:tc>
                  <a:txBody>
                    <a:bodyPr/>
                    <a:lstStyle/>
                    <a:p>
                      <a:pPr lvl="0" algn="ctr">
                        <a:buNone/>
                      </a:pPr>
                      <a:r>
                        <a:rPr lang="en-US" sz="1600" baseline="0" dirty="0" smtClean="0">
                          <a:solidFill>
                            <a:schemeClr val="tx1"/>
                          </a:solidFill>
                        </a:rPr>
                        <a:t>25</a:t>
                      </a:r>
                      <a:endParaRPr lang="en-US" sz="1600" baseline="0" dirty="0">
                        <a:solidFill>
                          <a:schemeClr val="tx1"/>
                        </a:solidFill>
                      </a:endParaRPr>
                    </a:p>
                  </a:txBody>
                  <a:tcPr anchor="ctr"/>
                </a:tc>
                <a:tc>
                  <a:txBody>
                    <a:bodyPr/>
                    <a:lstStyle/>
                    <a:p>
                      <a:pPr lvl="0" algn="ctr">
                        <a:buNone/>
                      </a:pPr>
                      <a:r>
                        <a:rPr lang="en-US" sz="1600" b="0" i="0" u="none" strike="noStrike" baseline="0" noProof="0" dirty="0">
                          <a:solidFill>
                            <a:srgbClr val="00B050"/>
                          </a:solidFill>
                          <a:latin typeface="Calibri"/>
                        </a:rPr>
                        <a:t>Yes</a:t>
                      </a:r>
                      <a:endParaRPr lang="en-US" dirty="0"/>
                    </a:p>
                  </a:txBody>
                  <a:tcPr anchor="ctr"/>
                </a:tc>
                <a:extLst>
                  <a:ext uri="{0D108BD9-81ED-4DB2-BD59-A6C34878D82A}">
                    <a16:rowId xmlns:a16="http://schemas.microsoft.com/office/drawing/2014/main" xmlns="" val="1886992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42107600"/>
              </p:ext>
            </p:extLst>
          </p:nvPr>
        </p:nvGraphicFramePr>
        <p:xfrm>
          <a:off x="5952464" y="165957"/>
          <a:ext cx="5810336" cy="6367567"/>
        </p:xfrm>
        <a:graphic>
          <a:graphicData uri="http://schemas.openxmlformats.org/drawingml/2006/table">
            <a:tbl>
              <a:tblPr firstRow="1" bandRow="1">
                <a:tableStyleId>{7DF18680-E054-41AD-8BC1-D1AEF772440D}</a:tableStyleId>
              </a:tblPr>
              <a:tblGrid>
                <a:gridCol w="2387714">
                  <a:extLst>
                    <a:ext uri="{9D8B030D-6E8A-4147-A177-3AD203B41FA5}">
                      <a16:colId xmlns:a16="http://schemas.microsoft.com/office/drawing/2014/main" xmlns="" val="4100909873"/>
                    </a:ext>
                  </a:extLst>
                </a:gridCol>
                <a:gridCol w="1112618">
                  <a:extLst>
                    <a:ext uri="{9D8B030D-6E8A-4147-A177-3AD203B41FA5}">
                      <a16:colId xmlns:a16="http://schemas.microsoft.com/office/drawing/2014/main" xmlns="" val="3746715635"/>
                    </a:ext>
                  </a:extLst>
                </a:gridCol>
                <a:gridCol w="1155002">
                  <a:extLst>
                    <a:ext uri="{9D8B030D-6E8A-4147-A177-3AD203B41FA5}">
                      <a16:colId xmlns:a16="http://schemas.microsoft.com/office/drawing/2014/main" xmlns="" val="2131195093"/>
                    </a:ext>
                  </a:extLst>
                </a:gridCol>
                <a:gridCol w="1155002">
                  <a:extLst>
                    <a:ext uri="{9D8B030D-6E8A-4147-A177-3AD203B41FA5}">
                      <a16:colId xmlns:a16="http://schemas.microsoft.com/office/drawing/2014/main" xmlns="" val="2112275588"/>
                    </a:ext>
                  </a:extLst>
                </a:gridCol>
              </a:tblGrid>
              <a:tr h="567764">
                <a:tc>
                  <a:txBody>
                    <a:bodyPr/>
                    <a:lstStyle/>
                    <a:p>
                      <a:pPr algn="ctr"/>
                      <a:r>
                        <a:rPr lang="en-US" sz="1600"/>
                        <a:t>Electronic Component</a:t>
                      </a:r>
                    </a:p>
                  </a:txBody>
                  <a:tcPr anchor="ctr"/>
                </a:tc>
                <a:tc>
                  <a:txBody>
                    <a:bodyPr/>
                    <a:lstStyle/>
                    <a:p>
                      <a:pPr algn="ctr"/>
                      <a:r>
                        <a:rPr lang="en-US" sz="1600"/>
                        <a:t>Original</a:t>
                      </a:r>
                      <a:r>
                        <a:rPr lang="en-US" sz="1600" baseline="0" dirty="0"/>
                        <a:t> </a:t>
                      </a:r>
                      <a:r>
                        <a:rPr lang="en-US" sz="1600" baseline="0"/>
                        <a:t>Mass [g]</a:t>
                      </a:r>
                      <a:endParaRPr lang="en-US" sz="1600"/>
                    </a:p>
                  </a:txBody>
                  <a:tcPr anchor="ctr"/>
                </a:tc>
                <a:tc>
                  <a:txBody>
                    <a:bodyPr/>
                    <a:lstStyle/>
                    <a:p>
                      <a:pPr algn="ctr"/>
                      <a:r>
                        <a:rPr lang="en-US" sz="1600"/>
                        <a:t>Updated</a:t>
                      </a:r>
                      <a:r>
                        <a:rPr lang="en-US" sz="1600" baseline="0" dirty="0"/>
                        <a:t> </a:t>
                      </a:r>
                      <a:r>
                        <a:rPr lang="en-US" sz="1600"/>
                        <a:t>Mass [g]</a:t>
                      </a:r>
                    </a:p>
                  </a:txBody>
                  <a:tcPr anchor="ctr"/>
                </a:tc>
                <a:tc>
                  <a:txBody>
                    <a:bodyPr/>
                    <a:lstStyle/>
                    <a:p>
                      <a:pPr lvl="0" algn="ctr">
                        <a:buNone/>
                      </a:pPr>
                      <a:r>
                        <a:rPr lang="en-US" sz="1600"/>
                        <a:t>Obtained</a:t>
                      </a:r>
                    </a:p>
                  </a:txBody>
                  <a:tcPr anchor="ctr"/>
                </a:tc>
                <a:extLst>
                  <a:ext uri="{0D108BD9-81ED-4DB2-BD59-A6C34878D82A}">
                    <a16:rowId xmlns:a16="http://schemas.microsoft.com/office/drawing/2014/main" xmlns="" val="3378268245"/>
                  </a:ext>
                </a:extLst>
              </a:tr>
              <a:tr h="301702">
                <a:tc>
                  <a:txBody>
                    <a:bodyPr/>
                    <a:lstStyle/>
                    <a:p>
                      <a:r>
                        <a:rPr lang="en-US" sz="1600" err="1"/>
                        <a:t>Toaglass</a:t>
                      </a:r>
                      <a:r>
                        <a:rPr lang="en-US" sz="1600"/>
                        <a:t> CGIP</a:t>
                      </a:r>
                    </a:p>
                  </a:txBody>
                  <a:tcPr/>
                </a:tc>
                <a:tc>
                  <a:txBody>
                    <a:bodyPr/>
                    <a:lstStyle/>
                    <a:p>
                      <a:pPr algn="ctr"/>
                      <a:r>
                        <a:rPr lang="en-US" sz="1600"/>
                        <a:t>5</a:t>
                      </a:r>
                    </a:p>
                  </a:txBody>
                  <a:tcPr anchor="ctr"/>
                </a:tc>
                <a:tc>
                  <a:txBody>
                    <a:bodyPr/>
                    <a:lstStyle/>
                    <a:p>
                      <a:pPr marL="0" algn="ctr" defTabSz="914400" rtl="0" eaLnBrk="1" latinLnBrk="0" hangingPunct="1"/>
                      <a:r>
                        <a:rPr lang="en-US" sz="1600" b="0" kern="1200">
                          <a:solidFill>
                            <a:schemeClr val="tx1"/>
                          </a:solidFill>
                          <a:latin typeface="+mn-lt"/>
                          <a:ea typeface="+mn-ea"/>
                          <a:cs typeface="+mn-cs"/>
                        </a:rPr>
                        <a:t>9.5</a:t>
                      </a:r>
                    </a:p>
                  </a:txBody>
                  <a:tcPr anchor="ctr"/>
                </a:tc>
                <a:tc>
                  <a:txBody>
                    <a:bodyPr/>
                    <a:lstStyle/>
                    <a:p>
                      <a:pPr marL="0" lvl="0" algn="ctr" defTabSz="914400" eaLnBrk="1" latinLnBrk="0" hangingPunct="1">
                        <a:buNone/>
                      </a:pPr>
                      <a:r>
                        <a:rPr lang="en-US" sz="1600" b="1" kern="1200">
                          <a:solidFill>
                            <a:srgbClr val="00B050"/>
                          </a:solidFill>
                          <a:latin typeface="+mn-lt"/>
                          <a:ea typeface="+mn-ea"/>
                          <a:cs typeface="+mn-cs"/>
                        </a:rPr>
                        <a:t>YES</a:t>
                      </a:r>
                    </a:p>
                  </a:txBody>
                  <a:tcPr anchor="ctr"/>
                </a:tc>
                <a:extLst>
                  <a:ext uri="{0D108BD9-81ED-4DB2-BD59-A6C34878D82A}">
                    <a16:rowId xmlns:a16="http://schemas.microsoft.com/office/drawing/2014/main" xmlns="" val="2826872860"/>
                  </a:ext>
                </a:extLst>
              </a:tr>
              <a:tr h="423967">
                <a:tc>
                  <a:txBody>
                    <a:bodyPr/>
                    <a:lstStyle/>
                    <a:p>
                      <a:r>
                        <a:rPr lang="en-US" sz="1600"/>
                        <a:t>Iridium</a:t>
                      </a:r>
                      <a:r>
                        <a:rPr lang="en-US" sz="1600" baseline="0" dirty="0"/>
                        <a:t> </a:t>
                      </a:r>
                      <a:r>
                        <a:rPr lang="en-US" sz="1600" baseline="0" err="1"/>
                        <a:t>RockBlock</a:t>
                      </a:r>
                      <a:r>
                        <a:rPr lang="en-US" sz="1600" baseline="0"/>
                        <a:t> 9603</a:t>
                      </a:r>
                      <a:endParaRPr lang="en-US" sz="1600"/>
                    </a:p>
                  </a:txBody>
                  <a:tcPr/>
                </a:tc>
                <a:tc>
                  <a:txBody>
                    <a:bodyPr/>
                    <a:lstStyle/>
                    <a:p>
                      <a:pPr algn="ctr"/>
                      <a:r>
                        <a:rPr lang="en-US" sz="1600"/>
                        <a:t>26</a:t>
                      </a:r>
                    </a:p>
                  </a:txBody>
                  <a:tcPr anchor="ctr"/>
                </a:tc>
                <a:tc>
                  <a:txBody>
                    <a:bodyPr/>
                    <a:lstStyle/>
                    <a:p>
                      <a:pPr marL="0" algn="ctr" defTabSz="914400" rtl="0" eaLnBrk="1" latinLnBrk="0" hangingPunct="1"/>
                      <a:r>
                        <a:rPr lang="en-US" sz="1600" b="0" kern="1200">
                          <a:solidFill>
                            <a:schemeClr val="tx1"/>
                          </a:solidFill>
                          <a:latin typeface="+mn-lt"/>
                          <a:ea typeface="+mn-ea"/>
                          <a:cs typeface="+mn-cs"/>
                        </a:rPr>
                        <a:t>39</a:t>
                      </a:r>
                    </a:p>
                  </a:txBody>
                  <a:tcPr anchor="ctr"/>
                </a:tc>
                <a:tc>
                  <a:txBody>
                    <a:bodyPr/>
                    <a:lstStyle/>
                    <a:p>
                      <a:pPr marL="0" lvl="0" algn="ctr" defTabSz="914400" eaLnBrk="1" latinLnBrk="0" hangingPunct="1">
                        <a:buNone/>
                      </a:pPr>
                      <a:r>
                        <a:rPr lang="en-US" sz="1600" b="1" kern="1200">
                          <a:solidFill>
                            <a:srgbClr val="00B050"/>
                          </a:solidFill>
                          <a:latin typeface="+mn-lt"/>
                          <a:ea typeface="+mn-ea"/>
                          <a:cs typeface="+mn-cs"/>
                        </a:rPr>
                        <a:t>YES</a:t>
                      </a:r>
                    </a:p>
                  </a:txBody>
                  <a:tcPr anchor="ctr"/>
                </a:tc>
                <a:extLst>
                  <a:ext uri="{0D108BD9-81ED-4DB2-BD59-A6C34878D82A}">
                    <a16:rowId xmlns:a16="http://schemas.microsoft.com/office/drawing/2014/main" xmlns="" val="1644923696"/>
                  </a:ext>
                </a:extLst>
              </a:tr>
              <a:tr h="301702">
                <a:tc>
                  <a:txBody>
                    <a:bodyPr/>
                    <a:lstStyle/>
                    <a:p>
                      <a:r>
                        <a:rPr lang="en-US" sz="1600"/>
                        <a:t>NEO-6M</a:t>
                      </a:r>
                      <a:r>
                        <a:rPr lang="en-US" sz="1600" baseline="0" dirty="0"/>
                        <a:t> </a:t>
                      </a:r>
                      <a:r>
                        <a:rPr lang="en-US" sz="1600" baseline="0" err="1"/>
                        <a:t>Ublox</a:t>
                      </a:r>
                      <a:endParaRPr lang="en-US" sz="1600"/>
                    </a:p>
                  </a:txBody>
                  <a:tcPr/>
                </a:tc>
                <a:tc>
                  <a:txBody>
                    <a:bodyPr/>
                    <a:lstStyle/>
                    <a:p>
                      <a:pPr algn="ctr"/>
                      <a:r>
                        <a:rPr lang="en-US" sz="1600"/>
                        <a:t>4.5</a:t>
                      </a:r>
                    </a:p>
                  </a:txBody>
                  <a:tcPr anchor="ctr"/>
                </a:tc>
                <a:tc>
                  <a:txBody>
                    <a:bodyPr/>
                    <a:lstStyle/>
                    <a:p>
                      <a:pPr algn="ctr"/>
                      <a:r>
                        <a:rPr lang="en-US" sz="1600" b="0">
                          <a:solidFill>
                            <a:schemeClr val="tx1"/>
                          </a:solidFill>
                        </a:rPr>
                        <a:t>4.5</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1885137965"/>
                  </a:ext>
                </a:extLst>
              </a:tr>
              <a:tr h="301702">
                <a:tc>
                  <a:txBody>
                    <a:bodyPr/>
                    <a:lstStyle/>
                    <a:p>
                      <a:r>
                        <a:rPr lang="en-US" sz="1600"/>
                        <a:t>PCB</a:t>
                      </a:r>
                    </a:p>
                  </a:txBody>
                  <a:tcPr/>
                </a:tc>
                <a:tc>
                  <a:txBody>
                    <a:bodyPr/>
                    <a:lstStyle/>
                    <a:p>
                      <a:pPr algn="ctr"/>
                      <a:r>
                        <a:rPr lang="en-US" sz="1600"/>
                        <a:t>5</a:t>
                      </a:r>
                    </a:p>
                  </a:txBody>
                  <a:tcPr anchor="ctr"/>
                </a:tc>
                <a:tc>
                  <a:txBody>
                    <a:bodyPr/>
                    <a:lstStyle/>
                    <a:p>
                      <a:pPr algn="ctr"/>
                      <a:r>
                        <a:rPr lang="en-US" sz="1600" b="0">
                          <a:solidFill>
                            <a:schemeClr val="tx1"/>
                          </a:solidFill>
                        </a:rPr>
                        <a:t>5</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3710782850"/>
                  </a:ext>
                </a:extLst>
              </a:tr>
              <a:tr h="301702">
                <a:tc>
                  <a:txBody>
                    <a:bodyPr/>
                    <a:lstStyle/>
                    <a:p>
                      <a:r>
                        <a:rPr lang="en-US" sz="1600"/>
                        <a:t>RF</a:t>
                      </a:r>
                      <a:r>
                        <a:rPr lang="en-US" sz="1600" baseline="0"/>
                        <a:t> Switch</a:t>
                      </a:r>
                      <a:endParaRPr lang="en-US" sz="1600"/>
                    </a:p>
                  </a:txBody>
                  <a:tcPr/>
                </a:tc>
                <a:tc>
                  <a:txBody>
                    <a:bodyPr/>
                    <a:lstStyle/>
                    <a:p>
                      <a:pPr algn="ctr"/>
                      <a:r>
                        <a:rPr lang="en-US" sz="1600"/>
                        <a:t>2.5</a:t>
                      </a:r>
                    </a:p>
                  </a:txBody>
                  <a:tcPr anchor="ctr"/>
                </a:tc>
                <a:tc>
                  <a:txBody>
                    <a:bodyPr/>
                    <a:lstStyle/>
                    <a:p>
                      <a:pPr algn="ctr"/>
                      <a:r>
                        <a:rPr lang="en-US" sz="1600" b="0">
                          <a:solidFill>
                            <a:schemeClr val="tx1"/>
                          </a:solidFill>
                        </a:rPr>
                        <a:t>2.5</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2394627806"/>
                  </a:ext>
                </a:extLst>
              </a:tr>
              <a:tr h="301702">
                <a:tc>
                  <a:txBody>
                    <a:bodyPr/>
                    <a:lstStyle/>
                    <a:p>
                      <a:r>
                        <a:rPr lang="en-US" sz="1600"/>
                        <a:t>SMA Cord</a:t>
                      </a:r>
                    </a:p>
                  </a:txBody>
                  <a:tcPr/>
                </a:tc>
                <a:tc>
                  <a:txBody>
                    <a:bodyPr/>
                    <a:lstStyle/>
                    <a:p>
                      <a:pPr algn="ctr"/>
                      <a:r>
                        <a:rPr lang="en-US" sz="1600"/>
                        <a:t>13.6 (x4)</a:t>
                      </a:r>
                    </a:p>
                  </a:txBody>
                  <a:tcPr anchor="ctr"/>
                </a:tc>
                <a:tc>
                  <a:txBody>
                    <a:bodyPr/>
                    <a:lstStyle/>
                    <a:p>
                      <a:pPr marL="0" algn="ctr" defTabSz="914400" rtl="0" eaLnBrk="1" latinLnBrk="0" hangingPunct="1"/>
                      <a:r>
                        <a:rPr lang="en-US" sz="1600" b="0" kern="1200">
                          <a:solidFill>
                            <a:schemeClr val="tx1"/>
                          </a:solidFill>
                          <a:latin typeface="+mn-lt"/>
                          <a:ea typeface="+mn-ea"/>
                          <a:cs typeface="+mn-cs"/>
                        </a:rPr>
                        <a:t>8.8 (x4)</a:t>
                      </a:r>
                    </a:p>
                  </a:txBody>
                  <a:tcPr anchor="ctr"/>
                </a:tc>
                <a:tc>
                  <a:txBody>
                    <a:bodyPr/>
                    <a:lstStyle/>
                    <a:p>
                      <a:pPr marL="0" lvl="0" algn="ctr" defTabSz="914400" eaLnBrk="1" latinLnBrk="0" hangingPunct="1">
                        <a:buNone/>
                      </a:pPr>
                      <a:r>
                        <a:rPr lang="en-US" sz="1600" b="1" i="0" u="none" strike="noStrike" kern="1200"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585374294"/>
                  </a:ext>
                </a:extLst>
              </a:tr>
              <a:tr h="301702">
                <a:tc>
                  <a:txBody>
                    <a:bodyPr/>
                    <a:lstStyle/>
                    <a:p>
                      <a:r>
                        <a:rPr lang="en-US" sz="1600"/>
                        <a:t>SMA Adapter</a:t>
                      </a:r>
                    </a:p>
                  </a:txBody>
                  <a:tcPr/>
                </a:tc>
                <a:tc>
                  <a:txBody>
                    <a:bodyPr/>
                    <a:lstStyle/>
                    <a:p>
                      <a:pPr algn="ctr"/>
                      <a:r>
                        <a:rPr lang="en-US" sz="1600"/>
                        <a:t>2.1</a:t>
                      </a:r>
                    </a:p>
                  </a:txBody>
                  <a:tcPr anchor="ctr"/>
                </a:tc>
                <a:tc>
                  <a:txBody>
                    <a:bodyPr/>
                    <a:lstStyle/>
                    <a:p>
                      <a:pPr algn="ctr"/>
                      <a:r>
                        <a:rPr lang="en-US" sz="1600" b="0">
                          <a:solidFill>
                            <a:schemeClr val="tx1"/>
                          </a:solidFill>
                        </a:rPr>
                        <a:t>2.1</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44820963"/>
                  </a:ext>
                </a:extLst>
              </a:tr>
              <a:tr h="301702">
                <a:tc>
                  <a:txBody>
                    <a:bodyPr/>
                    <a:lstStyle/>
                    <a:p>
                      <a:r>
                        <a:rPr lang="en-US" sz="1600"/>
                        <a:t>Diode</a:t>
                      </a:r>
                    </a:p>
                  </a:txBody>
                  <a:tcPr/>
                </a:tc>
                <a:tc>
                  <a:txBody>
                    <a:bodyPr/>
                    <a:lstStyle/>
                    <a:p>
                      <a:pPr algn="ctr"/>
                      <a:r>
                        <a:rPr lang="en-US" sz="1600"/>
                        <a:t>0.1 (x2)</a:t>
                      </a:r>
                    </a:p>
                  </a:txBody>
                  <a:tcPr anchor="ctr"/>
                </a:tc>
                <a:tc>
                  <a:txBody>
                    <a:bodyPr/>
                    <a:lstStyle/>
                    <a:p>
                      <a:pPr algn="ctr"/>
                      <a:r>
                        <a:rPr lang="en-US" sz="1600" b="0">
                          <a:solidFill>
                            <a:schemeClr val="tx1"/>
                          </a:solidFill>
                        </a:rPr>
                        <a:t>0.1 (x2)</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1987514026"/>
                  </a:ext>
                </a:extLst>
              </a:tr>
              <a:tr h="301702">
                <a:tc>
                  <a:txBody>
                    <a:bodyPr/>
                    <a:lstStyle/>
                    <a:p>
                      <a:r>
                        <a:rPr lang="en-US" sz="1600"/>
                        <a:t>TL-2200/S Battery</a:t>
                      </a:r>
                    </a:p>
                  </a:txBody>
                  <a:tcPr/>
                </a:tc>
                <a:tc>
                  <a:txBody>
                    <a:bodyPr/>
                    <a:lstStyle/>
                    <a:p>
                      <a:pPr algn="ctr"/>
                      <a:r>
                        <a:rPr lang="en-US" sz="1600"/>
                        <a:t>50.5 (x3)</a:t>
                      </a:r>
                    </a:p>
                  </a:txBody>
                  <a:tcPr anchor="ctr"/>
                </a:tc>
                <a:tc>
                  <a:txBody>
                    <a:bodyPr/>
                    <a:lstStyle/>
                    <a:p>
                      <a:pPr algn="ctr"/>
                      <a:r>
                        <a:rPr lang="en-US" sz="1600" b="0">
                          <a:solidFill>
                            <a:schemeClr val="tx1"/>
                          </a:solidFill>
                        </a:rPr>
                        <a:t>50.5 (x3)</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3417244842"/>
                  </a:ext>
                </a:extLst>
              </a:tr>
              <a:tr h="301702">
                <a:tc>
                  <a:txBody>
                    <a:bodyPr/>
                    <a:lstStyle/>
                    <a:p>
                      <a:r>
                        <a:rPr lang="en-US" sz="1600"/>
                        <a:t>Current Sensor</a:t>
                      </a:r>
                    </a:p>
                  </a:txBody>
                  <a:tcPr/>
                </a:tc>
                <a:tc>
                  <a:txBody>
                    <a:bodyPr/>
                    <a:lstStyle/>
                    <a:p>
                      <a:pPr algn="ctr"/>
                      <a:r>
                        <a:rPr lang="en-US" sz="1600"/>
                        <a:t>1.3</a:t>
                      </a:r>
                    </a:p>
                  </a:txBody>
                  <a:tcPr anchor="ctr"/>
                </a:tc>
                <a:tc>
                  <a:txBody>
                    <a:bodyPr/>
                    <a:lstStyle/>
                    <a:p>
                      <a:pPr algn="ctr"/>
                      <a:r>
                        <a:rPr lang="en-US" sz="1600" b="0">
                          <a:solidFill>
                            <a:schemeClr val="tx1"/>
                          </a:solidFill>
                        </a:rPr>
                        <a:t>1.3</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2218139966"/>
                  </a:ext>
                </a:extLst>
              </a:tr>
              <a:tr h="301702">
                <a:tc>
                  <a:txBody>
                    <a:bodyPr/>
                    <a:lstStyle/>
                    <a:p>
                      <a:r>
                        <a:rPr lang="en-US" sz="1600"/>
                        <a:t>Capacitor</a:t>
                      </a:r>
                    </a:p>
                  </a:txBody>
                  <a:tcPr/>
                </a:tc>
                <a:tc>
                  <a:txBody>
                    <a:bodyPr/>
                    <a:lstStyle/>
                    <a:p>
                      <a:pPr algn="ctr"/>
                      <a:r>
                        <a:rPr lang="en-US" sz="1600"/>
                        <a:t>0.1 (x4)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0.1 (x4)</a:t>
                      </a:r>
                    </a:p>
                  </a:txBody>
                  <a:tcPr anchor="ctr"/>
                </a:tc>
                <a:tc>
                  <a:txBody>
                    <a:bodyPr/>
                    <a:lstStyle/>
                    <a:p>
                      <a:pPr marL="0" lvl="0" indent="0" algn="ctr" defTabSz="914400" eaLnBrk="1" fontAlgn="auto" latinLnBrk="0" hangingPunct="1">
                        <a:lnSpc>
                          <a:spcPct val="100000"/>
                        </a:lnSpc>
                        <a:spcBef>
                          <a:spcPts val="0"/>
                        </a:spcBef>
                        <a:spcAft>
                          <a:spcPts val="0"/>
                        </a:spcAft>
                        <a:buNone/>
                        <a:tabLst/>
                        <a:defRPr/>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1579788983"/>
                  </a:ext>
                </a:extLst>
              </a:tr>
              <a:tr h="301702">
                <a:tc>
                  <a:txBody>
                    <a:bodyPr/>
                    <a:lstStyle/>
                    <a:p>
                      <a:r>
                        <a:rPr lang="en-US" sz="1600"/>
                        <a:t>STM 32L </a:t>
                      </a:r>
                      <a:r>
                        <a:rPr lang="en-US" sz="1600" err="1"/>
                        <a:t>Nucleo</a:t>
                      </a:r>
                      <a:endParaRPr lang="en-US" sz="1600"/>
                    </a:p>
                  </a:txBody>
                  <a:tcPr>
                    <a:solidFill>
                      <a:srgbClr val="FFFF00"/>
                    </a:solidFill>
                  </a:tcPr>
                </a:tc>
                <a:tc>
                  <a:txBody>
                    <a:bodyPr/>
                    <a:lstStyle/>
                    <a:p>
                      <a:pPr algn="ctr"/>
                      <a:r>
                        <a:rPr lang="en-US" sz="1600"/>
                        <a:t>7.5</a:t>
                      </a:r>
                    </a:p>
                  </a:txBody>
                  <a:tcPr anchor="ctr">
                    <a:solidFill>
                      <a:srgbClr val="FFFF00"/>
                    </a:solidFill>
                  </a:tcPr>
                </a:tc>
                <a:tc>
                  <a:txBody>
                    <a:bodyPr/>
                    <a:lstStyle/>
                    <a:p>
                      <a:pPr algn="ctr"/>
                      <a:r>
                        <a:rPr lang="en-US" sz="1600" b="0">
                          <a:solidFill>
                            <a:schemeClr val="tx1"/>
                          </a:solidFill>
                        </a:rPr>
                        <a:t>--</a:t>
                      </a:r>
                    </a:p>
                  </a:txBody>
                  <a:tcPr anchor="ctr">
                    <a:solidFill>
                      <a:srgbClr val="FFFF00"/>
                    </a:solidFill>
                  </a:tcP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solidFill>
                      <a:srgbClr val="FFFF00"/>
                    </a:solidFill>
                  </a:tcPr>
                </a:tc>
                <a:extLst>
                  <a:ext uri="{0D108BD9-81ED-4DB2-BD59-A6C34878D82A}">
                    <a16:rowId xmlns:a16="http://schemas.microsoft.com/office/drawing/2014/main" xmlns="" val="2510311567"/>
                  </a:ext>
                </a:extLst>
              </a:tr>
              <a:tr h="327112">
                <a:tc>
                  <a:txBody>
                    <a:bodyPr/>
                    <a:lstStyle/>
                    <a:p>
                      <a:r>
                        <a:rPr lang="en-US" sz="1600">
                          <a:solidFill>
                            <a:schemeClr val="tx1"/>
                          </a:solidFill>
                        </a:rPr>
                        <a:t>STM32L0538-DISCO</a:t>
                      </a:r>
                    </a:p>
                  </a:txBody>
                  <a:tcPr>
                    <a:solidFill>
                      <a:srgbClr val="FFFF00"/>
                    </a:solidFill>
                  </a:tcPr>
                </a:tc>
                <a:tc>
                  <a:txBody>
                    <a:bodyPr/>
                    <a:lstStyle/>
                    <a:p>
                      <a:pPr algn="ctr"/>
                      <a:r>
                        <a:rPr lang="en-US" sz="1600"/>
                        <a:t>--</a:t>
                      </a:r>
                    </a:p>
                  </a:txBody>
                  <a:tcPr anchor="ctr">
                    <a:solidFill>
                      <a:srgbClr val="FFFF00"/>
                    </a:solidFill>
                  </a:tcPr>
                </a:tc>
                <a:tc>
                  <a:txBody>
                    <a:bodyPr/>
                    <a:lstStyle/>
                    <a:p>
                      <a:pPr algn="ctr"/>
                      <a:r>
                        <a:rPr lang="en-US" sz="1600" b="0">
                          <a:solidFill>
                            <a:schemeClr val="tx1"/>
                          </a:solidFill>
                        </a:rPr>
                        <a:t>21</a:t>
                      </a:r>
                    </a:p>
                  </a:txBody>
                  <a:tcPr anchor="ctr">
                    <a:solidFill>
                      <a:srgbClr val="FFFF00"/>
                    </a:solidFill>
                  </a:tcP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solidFill>
                      <a:srgbClr val="FFFF00"/>
                    </a:solidFill>
                  </a:tcPr>
                </a:tc>
                <a:extLst>
                  <a:ext uri="{0D108BD9-81ED-4DB2-BD59-A6C34878D82A}">
                    <a16:rowId xmlns:a16="http://schemas.microsoft.com/office/drawing/2014/main" xmlns="" val="3681169751"/>
                  </a:ext>
                </a:extLst>
              </a:tr>
              <a:tr h="301702">
                <a:tc>
                  <a:txBody>
                    <a:bodyPr/>
                    <a:lstStyle/>
                    <a:p>
                      <a:r>
                        <a:rPr lang="en-US" sz="1600"/>
                        <a:t>BJT Transistor</a:t>
                      </a:r>
                    </a:p>
                  </a:txBody>
                  <a:tcPr/>
                </a:tc>
                <a:tc>
                  <a:txBody>
                    <a:bodyPr/>
                    <a:lstStyle/>
                    <a:p>
                      <a:pPr algn="ctr"/>
                      <a:r>
                        <a:rPr lang="en-US" sz="1600"/>
                        <a:t>0.1 (x3)</a:t>
                      </a:r>
                    </a:p>
                  </a:txBody>
                  <a:tcPr anchor="ctr"/>
                </a:tc>
                <a:tc>
                  <a:txBody>
                    <a:bodyPr/>
                    <a:lstStyle/>
                    <a:p>
                      <a:pPr algn="ctr"/>
                      <a:r>
                        <a:rPr lang="en-US" sz="1600" b="0">
                          <a:solidFill>
                            <a:schemeClr val="tx1"/>
                          </a:solidFill>
                        </a:rPr>
                        <a:t>0.1 (x3)</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389520685"/>
                  </a:ext>
                </a:extLst>
              </a:tr>
              <a:tr h="301702">
                <a:tc>
                  <a:txBody>
                    <a:bodyPr/>
                    <a:lstStyle/>
                    <a:p>
                      <a:r>
                        <a:rPr lang="en-US" sz="1600"/>
                        <a:t>Resistor</a:t>
                      </a:r>
                    </a:p>
                  </a:txBody>
                  <a:tcPr/>
                </a:tc>
                <a:tc>
                  <a:txBody>
                    <a:bodyPr/>
                    <a:lstStyle/>
                    <a:p>
                      <a:pPr algn="ctr"/>
                      <a:r>
                        <a:rPr lang="en-US" sz="1600"/>
                        <a:t>0.1 (x5)</a:t>
                      </a:r>
                    </a:p>
                  </a:txBody>
                  <a:tcPr anchor="ctr"/>
                </a:tc>
                <a:tc>
                  <a:txBody>
                    <a:bodyPr/>
                    <a:lstStyle/>
                    <a:p>
                      <a:pPr algn="ctr"/>
                      <a:r>
                        <a:rPr lang="en-US" sz="1600" b="0">
                          <a:solidFill>
                            <a:schemeClr val="tx1"/>
                          </a:solidFill>
                        </a:rPr>
                        <a:t>0.1 (x5)</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1150130439"/>
                  </a:ext>
                </a:extLst>
              </a:tr>
              <a:tr h="301702">
                <a:tc>
                  <a:txBody>
                    <a:bodyPr/>
                    <a:lstStyle/>
                    <a:p>
                      <a:r>
                        <a:rPr lang="en-US" sz="1600"/>
                        <a:t>Bipolar Transistor</a:t>
                      </a:r>
                      <a:r>
                        <a:rPr lang="en-US" sz="1600" baseline="0" dirty="0"/>
                        <a:t> </a:t>
                      </a:r>
                      <a:endParaRPr lang="en-US" sz="1600" dirty="0"/>
                    </a:p>
                  </a:txBody>
                  <a:tcPr/>
                </a:tc>
                <a:tc>
                  <a:txBody>
                    <a:bodyPr/>
                    <a:lstStyle/>
                    <a:p>
                      <a:pPr algn="ctr"/>
                      <a:r>
                        <a:rPr lang="en-US" sz="1600"/>
                        <a:t>0.1 (x2)</a:t>
                      </a:r>
                    </a:p>
                  </a:txBody>
                  <a:tcPr anchor="ctr"/>
                </a:tc>
                <a:tc>
                  <a:txBody>
                    <a:bodyPr/>
                    <a:lstStyle/>
                    <a:p>
                      <a:pPr algn="ctr"/>
                      <a:r>
                        <a:rPr lang="en-US" sz="1600" b="0">
                          <a:solidFill>
                            <a:schemeClr val="tx1"/>
                          </a:solidFill>
                        </a:rPr>
                        <a:t>0.1 (x2)</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656831223"/>
                  </a:ext>
                </a:extLst>
              </a:tr>
              <a:tr h="0">
                <a:tc>
                  <a:txBody>
                    <a:bodyPr/>
                    <a:lstStyle/>
                    <a:p>
                      <a:r>
                        <a:rPr lang="en-US" sz="1600"/>
                        <a:t>Inductor</a:t>
                      </a:r>
                    </a:p>
                  </a:txBody>
                  <a:tcPr/>
                </a:tc>
                <a:tc>
                  <a:txBody>
                    <a:bodyPr/>
                    <a:lstStyle/>
                    <a:p>
                      <a:pPr algn="ctr"/>
                      <a:r>
                        <a:rPr lang="en-US" sz="1600"/>
                        <a:t>0.1</a:t>
                      </a:r>
                    </a:p>
                  </a:txBody>
                  <a:tcPr anchor="ctr"/>
                </a:tc>
                <a:tc>
                  <a:txBody>
                    <a:bodyPr/>
                    <a:lstStyle/>
                    <a:p>
                      <a:pPr algn="ctr"/>
                      <a:r>
                        <a:rPr lang="en-US" sz="1600" b="0">
                          <a:solidFill>
                            <a:schemeClr val="tx1"/>
                          </a:solidFill>
                        </a:rPr>
                        <a:t>0.1</a:t>
                      </a:r>
                    </a:p>
                  </a:txBody>
                  <a:tcPr anchor="ctr"/>
                </a:tc>
                <a:tc>
                  <a:txBody>
                    <a:bodyPr/>
                    <a:lstStyle/>
                    <a:p>
                      <a:pPr lvl="0" algn="ctr">
                        <a:buNone/>
                      </a:pPr>
                      <a:r>
                        <a:rPr lang="en-US" sz="1600" b="1" i="0" u="none" strike="noStrike" noProof="0">
                          <a:solidFill>
                            <a:srgbClr val="00B050"/>
                          </a:solidFill>
                          <a:latin typeface="Calibri"/>
                        </a:rPr>
                        <a:t>YES</a:t>
                      </a:r>
                      <a:endParaRPr lang="en-US">
                        <a:solidFill>
                          <a:srgbClr val="00B050"/>
                        </a:solidFill>
                      </a:endParaRPr>
                    </a:p>
                  </a:txBody>
                  <a:tcPr anchor="ctr"/>
                </a:tc>
                <a:extLst>
                  <a:ext uri="{0D108BD9-81ED-4DB2-BD59-A6C34878D82A}">
                    <a16:rowId xmlns:a16="http://schemas.microsoft.com/office/drawing/2014/main" xmlns="" val="2148210020"/>
                  </a:ext>
                </a:extLst>
              </a:tr>
            </a:tbl>
          </a:graphicData>
        </a:graphic>
      </p:graphicFrame>
      <p:sp>
        <p:nvSpPr>
          <p:cNvPr id="24" name="Slide Number Placeholder 23"/>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3416165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201E300-319D-4CD1-9402-A1D082A0AC82}"/>
              </a:ext>
            </a:extLst>
          </p:cNvPr>
          <p:cNvSpPr>
            <a:spLocks noGrp="1"/>
          </p:cNvSpPr>
          <p:nvPr>
            <p:ph type="sldNum" sz="quarter" idx="12"/>
          </p:nvPr>
        </p:nvSpPr>
        <p:spPr/>
        <p:txBody>
          <a:bodyPr/>
          <a:lstStyle/>
          <a:p>
            <a:fld id="{330EA680-D336-4FF7-8B7A-9848BB0A1C32}" type="slidenum">
              <a:rPr lang="en-US" smtClean="0"/>
              <a:t>23</a:t>
            </a:fld>
            <a:endParaRPr lang="en-US"/>
          </a:p>
        </p:txBody>
      </p:sp>
      <p:graphicFrame>
        <p:nvGraphicFramePr>
          <p:cNvPr id="6" name="Content Placeholder 4">
            <a:extLst>
              <a:ext uri="{FF2B5EF4-FFF2-40B4-BE49-F238E27FC236}">
                <a16:creationId xmlns:a16="http://schemas.microsoft.com/office/drawing/2014/main" xmlns="" id="{24882D3B-759E-4354-BA7E-0625CF8F6973}"/>
              </a:ext>
            </a:extLst>
          </p:cNvPr>
          <p:cNvGraphicFramePr>
            <a:graphicFrameLocks noGrp="1"/>
          </p:cNvGraphicFramePr>
          <p:nvPr>
            <p:ph idx="1"/>
            <p:extLst>
              <p:ext uri="{D42A27DB-BD31-4B8C-83A1-F6EECF244321}">
                <p14:modId xmlns:p14="http://schemas.microsoft.com/office/powerpoint/2010/main" val="2665167900"/>
              </p:ext>
            </p:extLst>
          </p:nvPr>
        </p:nvGraphicFramePr>
        <p:xfrm>
          <a:off x="71886" y="143773"/>
          <a:ext cx="5833005" cy="4469065"/>
        </p:xfrm>
        <a:graphic>
          <a:graphicData uri="http://schemas.openxmlformats.org/drawingml/2006/table">
            <a:tbl>
              <a:tblPr firstRow="1" bandRow="1">
                <a:tableStyleId>{5C22544A-7EE6-4342-B048-85BDC9FD1C3A}</a:tableStyleId>
              </a:tblPr>
              <a:tblGrid>
                <a:gridCol w="2405529">
                  <a:extLst>
                    <a:ext uri="{9D8B030D-6E8A-4147-A177-3AD203B41FA5}">
                      <a16:colId xmlns:a16="http://schemas.microsoft.com/office/drawing/2014/main" xmlns="" val="992371455"/>
                    </a:ext>
                  </a:extLst>
                </a:gridCol>
                <a:gridCol w="1087633">
                  <a:extLst>
                    <a:ext uri="{9D8B030D-6E8A-4147-A177-3AD203B41FA5}">
                      <a16:colId xmlns:a16="http://schemas.microsoft.com/office/drawing/2014/main" xmlns="" val="2253027005"/>
                    </a:ext>
                  </a:extLst>
                </a:gridCol>
                <a:gridCol w="967529">
                  <a:extLst>
                    <a:ext uri="{9D8B030D-6E8A-4147-A177-3AD203B41FA5}">
                      <a16:colId xmlns:a16="http://schemas.microsoft.com/office/drawing/2014/main" xmlns="" val="392408997"/>
                    </a:ext>
                  </a:extLst>
                </a:gridCol>
                <a:gridCol w="1372314">
                  <a:extLst>
                    <a:ext uri="{9D8B030D-6E8A-4147-A177-3AD203B41FA5}">
                      <a16:colId xmlns:a16="http://schemas.microsoft.com/office/drawing/2014/main" xmlns="" val="1650133148"/>
                    </a:ext>
                  </a:extLst>
                </a:gridCol>
              </a:tblGrid>
              <a:tr h="821764">
                <a:tc>
                  <a:txBody>
                    <a:bodyPr/>
                    <a:lstStyle/>
                    <a:p>
                      <a:pPr algn="ctr"/>
                      <a:r>
                        <a:rPr lang="en-US" sz="1600"/>
                        <a:t>Structural Component</a:t>
                      </a:r>
                    </a:p>
                  </a:txBody>
                  <a:tcPr anchor="ctr"/>
                </a:tc>
                <a:tc>
                  <a:txBody>
                    <a:bodyPr/>
                    <a:lstStyle/>
                    <a:p>
                      <a:pPr algn="ctr"/>
                      <a:r>
                        <a:rPr lang="en-US" sz="1600"/>
                        <a:t>Unit Cost</a:t>
                      </a:r>
                      <a:endParaRPr lang="en-US" sz="1600" baseline="0"/>
                    </a:p>
                  </a:txBody>
                  <a:tcPr anchor="ctr"/>
                </a:tc>
                <a:tc>
                  <a:txBody>
                    <a:bodyPr/>
                    <a:lstStyle/>
                    <a:p>
                      <a:pPr algn="ctr"/>
                      <a:r>
                        <a:rPr lang="en-US" sz="1600"/>
                        <a:t>Amount Purchase</a:t>
                      </a:r>
                      <a:endParaRPr lang="en-US" sz="1600" baseline="0"/>
                    </a:p>
                  </a:txBody>
                  <a:tcPr anchor="ctr"/>
                </a:tc>
                <a:tc>
                  <a:txBody>
                    <a:bodyPr/>
                    <a:lstStyle/>
                    <a:p>
                      <a:pPr lvl="0" algn="ctr">
                        <a:buNone/>
                      </a:pPr>
                      <a:r>
                        <a:rPr lang="en-US" sz="1600"/>
                        <a:t>Total</a:t>
                      </a:r>
                    </a:p>
                  </a:txBody>
                  <a:tcPr anchor="ctr"/>
                </a:tc>
                <a:extLst>
                  <a:ext uri="{0D108BD9-81ED-4DB2-BD59-A6C34878D82A}">
                    <a16:rowId xmlns:a16="http://schemas.microsoft.com/office/drawing/2014/main" xmlns="" val="2876940296"/>
                  </a:ext>
                </a:extLst>
              </a:tr>
              <a:tr h="340909">
                <a:tc>
                  <a:txBody>
                    <a:bodyPr/>
                    <a:lstStyle/>
                    <a:p>
                      <a:r>
                        <a:rPr lang="en-US" sz="1600" baseline="0"/>
                        <a:t>Nose Cone Float</a:t>
                      </a:r>
                      <a:endParaRPr lang="en-US" sz="1600"/>
                    </a:p>
                  </a:txBody>
                  <a:tcPr/>
                </a:tc>
                <a:tc>
                  <a:txBody>
                    <a:bodyPr/>
                    <a:lstStyle/>
                    <a:p>
                      <a:pPr algn="ctr"/>
                      <a:r>
                        <a:rPr lang="en-US" sz="1600"/>
                        <a:t>$20.74</a:t>
                      </a:r>
                    </a:p>
                  </a:txBody>
                  <a:tcPr anchor="ctr"/>
                </a:tc>
                <a:tc>
                  <a:txBody>
                    <a:bodyPr/>
                    <a:lstStyle/>
                    <a:p>
                      <a:pPr algn="ctr"/>
                      <a:r>
                        <a:rPr lang="en-US" sz="1600" b="0">
                          <a:solidFill>
                            <a:schemeClr val="tx1"/>
                          </a:solidFill>
                        </a:rPr>
                        <a:t>3</a:t>
                      </a:r>
                    </a:p>
                  </a:txBody>
                  <a:tcPr anchor="ctr"/>
                </a:tc>
                <a:tc>
                  <a:txBody>
                    <a:bodyPr/>
                    <a:lstStyle/>
                    <a:p>
                      <a:pPr lvl="0" algn="ctr">
                        <a:buNone/>
                      </a:pPr>
                      <a:r>
                        <a:rPr lang="en-US" sz="1600" b="0">
                          <a:solidFill>
                            <a:schemeClr val="tx1"/>
                          </a:solidFill>
                        </a:rPr>
                        <a:t>$62.22</a:t>
                      </a:r>
                    </a:p>
                  </a:txBody>
                  <a:tcPr anchor="ctr"/>
                </a:tc>
                <a:extLst>
                  <a:ext uri="{0D108BD9-81ED-4DB2-BD59-A6C34878D82A}">
                    <a16:rowId xmlns:a16="http://schemas.microsoft.com/office/drawing/2014/main" xmlns="" val="2286408294"/>
                  </a:ext>
                </a:extLst>
              </a:tr>
              <a:tr h="340909">
                <a:tc>
                  <a:txBody>
                    <a:bodyPr/>
                    <a:lstStyle/>
                    <a:p>
                      <a:r>
                        <a:rPr lang="en-US" sz="1600"/>
                        <a:t>12” CFC-12 Parachute</a:t>
                      </a:r>
                    </a:p>
                  </a:txBody>
                  <a:tcPr/>
                </a:tc>
                <a:tc>
                  <a:txBody>
                    <a:bodyPr/>
                    <a:lstStyle/>
                    <a:p>
                      <a:pPr algn="ctr"/>
                      <a:r>
                        <a:rPr lang="en-US" sz="1600"/>
                        <a:t>$50.00</a:t>
                      </a:r>
                    </a:p>
                  </a:txBody>
                  <a:tcPr anchor="ctr"/>
                </a:tc>
                <a:tc>
                  <a:txBody>
                    <a:bodyPr/>
                    <a:lstStyle/>
                    <a:p>
                      <a:pPr algn="ctr"/>
                      <a:r>
                        <a:rPr lang="en-US" sz="1600" b="0">
                          <a:solidFill>
                            <a:schemeClr val="tx1"/>
                          </a:solidFill>
                        </a:rPr>
                        <a:t>2</a:t>
                      </a:r>
                    </a:p>
                  </a:txBody>
                  <a:tcPr anchor="ctr"/>
                </a:tc>
                <a:tc>
                  <a:txBody>
                    <a:bodyPr/>
                    <a:lstStyle/>
                    <a:p>
                      <a:pPr lvl="0" algn="ctr">
                        <a:buNone/>
                      </a:pPr>
                      <a:r>
                        <a:rPr lang="en-US" sz="1600" b="0">
                          <a:solidFill>
                            <a:schemeClr val="tx1"/>
                          </a:solidFill>
                        </a:rPr>
                        <a:t>$100</a:t>
                      </a:r>
                    </a:p>
                  </a:txBody>
                  <a:tcPr anchor="ctr"/>
                </a:tc>
                <a:extLst>
                  <a:ext uri="{0D108BD9-81ED-4DB2-BD59-A6C34878D82A}">
                    <a16:rowId xmlns:a16="http://schemas.microsoft.com/office/drawing/2014/main" xmlns="" val="494947178"/>
                  </a:ext>
                </a:extLst>
              </a:tr>
              <a:tr h="340909">
                <a:tc>
                  <a:txBody>
                    <a:bodyPr/>
                    <a:lstStyle/>
                    <a:p>
                      <a:r>
                        <a:rPr lang="en-US" sz="1600"/>
                        <a:t>Adhesive</a:t>
                      </a:r>
                    </a:p>
                  </a:txBody>
                  <a:tcPr/>
                </a:tc>
                <a:tc>
                  <a:txBody>
                    <a:bodyPr/>
                    <a:lstStyle/>
                    <a:p>
                      <a:pPr algn="ctr"/>
                      <a:r>
                        <a:rPr lang="en-US" sz="1600"/>
                        <a:t>$4.99</a:t>
                      </a:r>
                    </a:p>
                  </a:txBody>
                  <a:tcPr anchor="ctr"/>
                </a:tc>
                <a:tc>
                  <a:txBody>
                    <a:bodyPr/>
                    <a:lstStyle/>
                    <a:p>
                      <a:pPr algn="ctr"/>
                      <a:r>
                        <a:rPr lang="en-US" sz="1600" b="0">
                          <a:solidFill>
                            <a:schemeClr val="tx1"/>
                          </a:solidFill>
                        </a:rPr>
                        <a:t>3</a:t>
                      </a:r>
                    </a:p>
                  </a:txBody>
                  <a:tcPr anchor="ctr"/>
                </a:tc>
                <a:tc>
                  <a:txBody>
                    <a:bodyPr/>
                    <a:lstStyle/>
                    <a:p>
                      <a:pPr lvl="0" algn="ctr">
                        <a:buNone/>
                      </a:pPr>
                      <a:r>
                        <a:rPr lang="en-US" sz="1600" b="0">
                          <a:solidFill>
                            <a:schemeClr val="tx1"/>
                          </a:solidFill>
                        </a:rPr>
                        <a:t>$14.97</a:t>
                      </a:r>
                    </a:p>
                  </a:txBody>
                  <a:tcPr anchor="ctr"/>
                </a:tc>
                <a:extLst>
                  <a:ext uri="{0D108BD9-81ED-4DB2-BD59-A6C34878D82A}">
                    <a16:rowId xmlns:a16="http://schemas.microsoft.com/office/drawing/2014/main" xmlns="" val="910868621"/>
                  </a:ext>
                </a:extLst>
              </a:tr>
              <a:tr h="340909">
                <a:tc>
                  <a:txBody>
                    <a:bodyPr/>
                    <a:lstStyle/>
                    <a:p>
                      <a:r>
                        <a:rPr lang="en-US" sz="1600"/>
                        <a:t>Band-Connection</a:t>
                      </a:r>
                    </a:p>
                  </a:txBody>
                  <a:tcPr>
                    <a:solidFill>
                      <a:srgbClr val="FFFF00"/>
                    </a:solidFill>
                  </a:tcPr>
                </a:tc>
                <a:tc>
                  <a:txBody>
                    <a:bodyPr/>
                    <a:lstStyle/>
                    <a:p>
                      <a:pPr lvl="0" algn="ctr">
                        <a:buNone/>
                      </a:pPr>
                      <a:r>
                        <a:rPr lang="en-US" sz="1600"/>
                        <a:t>$2.99</a:t>
                      </a:r>
                    </a:p>
                  </a:txBody>
                  <a:tcPr anchor="ctr">
                    <a:solidFill>
                      <a:srgbClr val="FFFF00"/>
                    </a:solidFill>
                  </a:tcPr>
                </a:tc>
                <a:tc>
                  <a:txBody>
                    <a:bodyPr/>
                    <a:lstStyle/>
                    <a:p>
                      <a:pPr algn="ctr"/>
                      <a:r>
                        <a:rPr lang="en-US" sz="1600" b="0">
                          <a:solidFill>
                            <a:schemeClr val="tx1"/>
                          </a:solidFill>
                        </a:rPr>
                        <a:t>1</a:t>
                      </a:r>
                    </a:p>
                  </a:txBody>
                  <a:tcPr anchor="ctr">
                    <a:solidFill>
                      <a:srgbClr val="FFFF00"/>
                    </a:solidFill>
                  </a:tcPr>
                </a:tc>
                <a:tc>
                  <a:txBody>
                    <a:bodyPr/>
                    <a:lstStyle/>
                    <a:p>
                      <a:pPr lvl="0" algn="ctr">
                        <a:buNone/>
                      </a:pPr>
                      <a:r>
                        <a:rPr lang="en-US" sz="1600" b="0">
                          <a:solidFill>
                            <a:schemeClr val="tx1"/>
                          </a:solidFill>
                        </a:rPr>
                        <a:t>$2.99</a:t>
                      </a:r>
                    </a:p>
                  </a:txBody>
                  <a:tcPr anchor="ctr">
                    <a:solidFill>
                      <a:srgbClr val="FFFF00"/>
                    </a:solidFill>
                  </a:tcPr>
                </a:tc>
                <a:extLst>
                  <a:ext uri="{0D108BD9-81ED-4DB2-BD59-A6C34878D82A}">
                    <a16:rowId xmlns:a16="http://schemas.microsoft.com/office/drawing/2014/main" xmlns="" val="133027996"/>
                  </a:ext>
                </a:extLst>
              </a:tr>
              <a:tr h="340909">
                <a:tc>
                  <a:txBody>
                    <a:bodyPr/>
                    <a:lstStyle/>
                    <a:p>
                      <a:r>
                        <a:rPr lang="en-US" sz="1600"/>
                        <a:t>End</a:t>
                      </a:r>
                      <a:r>
                        <a:rPr lang="en-US" sz="1600" baseline="0"/>
                        <a:t> Cap Material</a:t>
                      </a:r>
                      <a:endParaRPr lang="en-US" sz="1600"/>
                    </a:p>
                  </a:txBody>
                  <a:tcPr>
                    <a:solidFill>
                      <a:srgbClr val="FFFF00"/>
                    </a:solidFill>
                  </a:tcPr>
                </a:tc>
                <a:tc>
                  <a:txBody>
                    <a:bodyPr/>
                    <a:lstStyle/>
                    <a:p>
                      <a:pPr algn="ctr"/>
                      <a:r>
                        <a:rPr lang="en-US" sz="1600"/>
                        <a:t>$33.43</a:t>
                      </a:r>
                    </a:p>
                  </a:txBody>
                  <a:tcPr anchor="ctr">
                    <a:solidFill>
                      <a:srgbClr val="FFFF00"/>
                    </a:solidFill>
                  </a:tcPr>
                </a:tc>
                <a:tc>
                  <a:txBody>
                    <a:bodyPr/>
                    <a:lstStyle/>
                    <a:p>
                      <a:pPr algn="ctr"/>
                      <a:r>
                        <a:rPr lang="en-US" sz="1600" b="0">
                          <a:solidFill>
                            <a:schemeClr val="tx1"/>
                          </a:solidFill>
                        </a:rPr>
                        <a:t>1</a:t>
                      </a:r>
                    </a:p>
                  </a:txBody>
                  <a:tcPr anchor="ctr">
                    <a:solidFill>
                      <a:srgbClr val="FFFF00"/>
                    </a:solidFill>
                  </a:tcPr>
                </a:tc>
                <a:tc>
                  <a:txBody>
                    <a:bodyPr/>
                    <a:lstStyle/>
                    <a:p>
                      <a:pPr lvl="0" algn="ctr">
                        <a:buNone/>
                      </a:pPr>
                      <a:r>
                        <a:rPr lang="en-US" sz="1600" b="0">
                          <a:solidFill>
                            <a:schemeClr val="tx1"/>
                          </a:solidFill>
                        </a:rPr>
                        <a:t>$33.43</a:t>
                      </a:r>
                    </a:p>
                  </a:txBody>
                  <a:tcPr anchor="ctr">
                    <a:solidFill>
                      <a:srgbClr val="FFFF00"/>
                    </a:solidFill>
                  </a:tcPr>
                </a:tc>
                <a:extLst>
                  <a:ext uri="{0D108BD9-81ED-4DB2-BD59-A6C34878D82A}">
                    <a16:rowId xmlns:a16="http://schemas.microsoft.com/office/drawing/2014/main" xmlns="" val="3537715311"/>
                  </a:ext>
                </a:extLst>
              </a:tr>
              <a:tr h="340909">
                <a:tc>
                  <a:txBody>
                    <a:bodyPr/>
                    <a:lstStyle/>
                    <a:p>
                      <a:r>
                        <a:rPr lang="en-US" sz="1600"/>
                        <a:t>Threaded Insert</a:t>
                      </a:r>
                    </a:p>
                  </a:txBody>
                  <a:tcPr>
                    <a:solidFill>
                      <a:srgbClr val="FFFF00"/>
                    </a:solidFill>
                  </a:tcPr>
                </a:tc>
                <a:tc>
                  <a:txBody>
                    <a:bodyPr/>
                    <a:lstStyle/>
                    <a:p>
                      <a:pPr algn="ctr"/>
                      <a:r>
                        <a:rPr lang="en-US" sz="1600"/>
                        <a:t>"</a:t>
                      </a:r>
                    </a:p>
                  </a:txBody>
                  <a:tcPr anchor="ctr">
                    <a:solidFill>
                      <a:srgbClr val="FFFF00"/>
                    </a:solidFill>
                  </a:tcPr>
                </a:tc>
                <a:tc>
                  <a:txBody>
                    <a:bodyPr/>
                    <a:lstStyle/>
                    <a:p>
                      <a:pPr algn="ctr"/>
                      <a:r>
                        <a:rPr lang="en-US" sz="1600" b="0">
                          <a:solidFill>
                            <a:schemeClr val="tx1"/>
                          </a:solidFill>
                        </a:rPr>
                        <a:t>"</a:t>
                      </a:r>
                    </a:p>
                  </a:txBody>
                  <a:tcPr anchor="ctr">
                    <a:solidFill>
                      <a:srgbClr val="FFFF00"/>
                    </a:solidFill>
                  </a:tcPr>
                </a:tc>
                <a:tc>
                  <a:txBody>
                    <a:bodyPr/>
                    <a:lstStyle/>
                    <a:p>
                      <a:pPr lvl="0" algn="ctr">
                        <a:buNone/>
                      </a:pPr>
                      <a:r>
                        <a:rPr lang="en-US" sz="1600" b="0">
                          <a:solidFill>
                            <a:schemeClr val="tx1"/>
                          </a:solidFill>
                        </a:rPr>
                        <a:t>"</a:t>
                      </a:r>
                    </a:p>
                  </a:txBody>
                  <a:tcPr anchor="ctr">
                    <a:solidFill>
                      <a:srgbClr val="FFFF00"/>
                    </a:solidFill>
                  </a:tcPr>
                </a:tc>
                <a:extLst>
                  <a:ext uri="{0D108BD9-81ED-4DB2-BD59-A6C34878D82A}">
                    <a16:rowId xmlns:a16="http://schemas.microsoft.com/office/drawing/2014/main" xmlns="" val="2032479775"/>
                  </a:ext>
                </a:extLst>
              </a:tr>
              <a:tr h="340909">
                <a:tc>
                  <a:txBody>
                    <a:bodyPr/>
                    <a:lstStyle/>
                    <a:p>
                      <a:r>
                        <a:rPr lang="en-US" sz="1600"/>
                        <a:t>Gasket Material</a:t>
                      </a:r>
                    </a:p>
                  </a:txBody>
                  <a:tcPr/>
                </a:tc>
                <a:tc>
                  <a:txBody>
                    <a:bodyPr/>
                    <a:lstStyle/>
                    <a:p>
                      <a:pPr algn="ctr"/>
                      <a:r>
                        <a:rPr lang="en-US" sz="1600"/>
                        <a:t>$3.25</a:t>
                      </a:r>
                    </a:p>
                  </a:txBody>
                  <a:tcPr anchor="ctr"/>
                </a:tc>
                <a:tc>
                  <a:txBody>
                    <a:bodyPr/>
                    <a:lstStyle/>
                    <a:p>
                      <a:pPr algn="ctr"/>
                      <a:r>
                        <a:rPr lang="en-US" sz="1600" b="0">
                          <a:solidFill>
                            <a:schemeClr val="tx1"/>
                          </a:solidFill>
                        </a:rPr>
                        <a:t>1</a:t>
                      </a:r>
                    </a:p>
                  </a:txBody>
                  <a:tcPr anchor="ctr"/>
                </a:tc>
                <a:tc>
                  <a:txBody>
                    <a:bodyPr/>
                    <a:lstStyle/>
                    <a:p>
                      <a:pPr lvl="0" algn="ctr">
                        <a:buNone/>
                      </a:pPr>
                      <a:r>
                        <a:rPr lang="en-US" sz="1600" b="0">
                          <a:solidFill>
                            <a:schemeClr val="tx1"/>
                          </a:solidFill>
                        </a:rPr>
                        <a:t>$3.25</a:t>
                      </a:r>
                    </a:p>
                  </a:txBody>
                  <a:tcPr anchor="ctr"/>
                </a:tc>
                <a:extLst>
                  <a:ext uri="{0D108BD9-81ED-4DB2-BD59-A6C34878D82A}">
                    <a16:rowId xmlns:a16="http://schemas.microsoft.com/office/drawing/2014/main" xmlns="" val="1567419610"/>
                  </a:ext>
                </a:extLst>
              </a:tr>
              <a:tr h="340909">
                <a:tc>
                  <a:txBody>
                    <a:bodyPr/>
                    <a:lstStyle/>
                    <a:p>
                      <a:r>
                        <a:rPr lang="en-US" sz="1600"/>
                        <a:t>Packing</a:t>
                      </a:r>
                      <a:r>
                        <a:rPr lang="en-US" sz="1600" baseline="0"/>
                        <a:t> Peanuts (Full Vol.)</a:t>
                      </a:r>
                      <a:endParaRPr lang="en-US" sz="1600"/>
                    </a:p>
                  </a:txBody>
                  <a:tcPr/>
                </a:tc>
                <a:tc>
                  <a:txBody>
                    <a:bodyPr/>
                    <a:lstStyle/>
                    <a:p>
                      <a:pPr algn="ctr"/>
                      <a:r>
                        <a:rPr lang="en-US" sz="1600"/>
                        <a:t>$4.95</a:t>
                      </a:r>
                    </a:p>
                  </a:txBody>
                  <a:tcPr anchor="ctr"/>
                </a:tc>
                <a:tc>
                  <a:txBody>
                    <a:bodyPr/>
                    <a:lstStyle/>
                    <a:p>
                      <a:pPr algn="ctr"/>
                      <a:r>
                        <a:rPr lang="en-US" sz="1600" b="0">
                          <a:solidFill>
                            <a:schemeClr val="tx1"/>
                          </a:solidFill>
                        </a:rPr>
                        <a:t>1</a:t>
                      </a:r>
                    </a:p>
                  </a:txBody>
                  <a:tcPr anchor="ctr"/>
                </a:tc>
                <a:tc>
                  <a:txBody>
                    <a:bodyPr/>
                    <a:lstStyle/>
                    <a:p>
                      <a:pPr lvl="0" algn="ctr">
                        <a:buNone/>
                      </a:pPr>
                      <a:r>
                        <a:rPr lang="en-US" sz="1600" b="0">
                          <a:solidFill>
                            <a:schemeClr val="tx1"/>
                          </a:solidFill>
                        </a:rPr>
                        <a:t>$4.95</a:t>
                      </a:r>
                    </a:p>
                  </a:txBody>
                  <a:tcPr anchor="ctr"/>
                </a:tc>
                <a:extLst>
                  <a:ext uri="{0D108BD9-81ED-4DB2-BD59-A6C34878D82A}">
                    <a16:rowId xmlns:a16="http://schemas.microsoft.com/office/drawing/2014/main" xmlns="" val="3403518938"/>
                  </a:ext>
                </a:extLst>
              </a:tr>
              <a:tr h="567764">
                <a:tc>
                  <a:txBody>
                    <a:bodyPr/>
                    <a:lstStyle/>
                    <a:p>
                      <a:r>
                        <a:rPr lang="en-US" sz="1600"/>
                        <a:t>(1/16”) Steel Cable (100 [cm]</a:t>
                      </a:r>
                      <a:r>
                        <a:rPr lang="en-US" sz="1600" baseline="0"/>
                        <a:t> in length</a:t>
                      </a:r>
                      <a:r>
                        <a:rPr lang="en-US" sz="1600"/>
                        <a:t>)</a:t>
                      </a:r>
                    </a:p>
                  </a:txBody>
                  <a:tcPr/>
                </a:tc>
                <a:tc>
                  <a:txBody>
                    <a:bodyPr/>
                    <a:lstStyle/>
                    <a:p>
                      <a:pPr algn="ctr"/>
                      <a:r>
                        <a:rPr lang="en-US" sz="1600"/>
                        <a:t>$6.99</a:t>
                      </a:r>
                    </a:p>
                  </a:txBody>
                  <a:tcPr anchor="ctr"/>
                </a:tc>
                <a:tc>
                  <a:txBody>
                    <a:bodyPr/>
                    <a:lstStyle/>
                    <a:p>
                      <a:pPr algn="ctr"/>
                      <a:r>
                        <a:rPr lang="en-US" sz="1600" b="0">
                          <a:solidFill>
                            <a:schemeClr val="tx1"/>
                          </a:solidFill>
                        </a:rPr>
                        <a:t>3</a:t>
                      </a:r>
                    </a:p>
                  </a:txBody>
                  <a:tcPr anchor="ctr"/>
                </a:tc>
                <a:tc>
                  <a:txBody>
                    <a:bodyPr/>
                    <a:lstStyle/>
                    <a:p>
                      <a:pPr lvl="0" algn="ctr">
                        <a:buNone/>
                      </a:pPr>
                      <a:r>
                        <a:rPr lang="en-US" sz="1600" b="0">
                          <a:solidFill>
                            <a:schemeClr val="tx1"/>
                          </a:solidFill>
                        </a:rPr>
                        <a:t>$20.97</a:t>
                      </a:r>
                    </a:p>
                  </a:txBody>
                  <a:tcPr anchor="ctr"/>
                </a:tc>
                <a:extLst>
                  <a:ext uri="{0D108BD9-81ED-4DB2-BD59-A6C34878D82A}">
                    <a16:rowId xmlns:a16="http://schemas.microsoft.com/office/drawing/2014/main" xmlns="" val="1888158106"/>
                  </a:ext>
                </a:extLst>
              </a:tr>
              <a:tr h="340909">
                <a:tc>
                  <a:txBody>
                    <a:bodyPr/>
                    <a:lstStyle/>
                    <a:p>
                      <a:r>
                        <a:rPr lang="en-US" sz="1600"/>
                        <a:t>Linear Actuator</a:t>
                      </a:r>
                    </a:p>
                  </a:txBody>
                  <a:tcPr/>
                </a:tc>
                <a:tc>
                  <a:txBody>
                    <a:bodyPr/>
                    <a:lstStyle/>
                    <a:p>
                      <a:pPr algn="ctr"/>
                      <a:r>
                        <a:rPr lang="en-US" sz="1600" baseline="0"/>
                        <a:t>$70</a:t>
                      </a:r>
                    </a:p>
                  </a:txBody>
                  <a:tcPr anchor="ctr"/>
                </a:tc>
                <a:tc>
                  <a:txBody>
                    <a:bodyPr/>
                    <a:lstStyle/>
                    <a:p>
                      <a:pPr algn="ctr"/>
                      <a:r>
                        <a:rPr lang="en-US" sz="1600" b="0" baseline="0">
                          <a:solidFill>
                            <a:schemeClr val="tx1"/>
                          </a:solidFill>
                        </a:rPr>
                        <a:t>1</a:t>
                      </a:r>
                    </a:p>
                  </a:txBody>
                  <a:tcPr anchor="ctr"/>
                </a:tc>
                <a:tc>
                  <a:txBody>
                    <a:bodyPr/>
                    <a:lstStyle/>
                    <a:p>
                      <a:pPr lvl="0" algn="ctr">
                        <a:buNone/>
                      </a:pPr>
                      <a:r>
                        <a:rPr lang="en-US" sz="1600" b="0" baseline="0">
                          <a:solidFill>
                            <a:schemeClr val="tx1"/>
                          </a:solidFill>
                        </a:rPr>
                        <a:t>$70.00</a:t>
                      </a:r>
                    </a:p>
                  </a:txBody>
                  <a:tcPr anchor="ctr"/>
                </a:tc>
                <a:extLst>
                  <a:ext uri="{0D108BD9-81ED-4DB2-BD59-A6C34878D82A}">
                    <a16:rowId xmlns:a16="http://schemas.microsoft.com/office/drawing/2014/main" xmlns="" val="4165605554"/>
                  </a:ext>
                </a:extLst>
              </a:tr>
            </a:tbl>
          </a:graphicData>
        </a:graphic>
      </p:graphicFrame>
      <p:graphicFrame>
        <p:nvGraphicFramePr>
          <p:cNvPr id="10" name="Table 9">
            <a:extLst>
              <a:ext uri="{FF2B5EF4-FFF2-40B4-BE49-F238E27FC236}">
                <a16:creationId xmlns:a16="http://schemas.microsoft.com/office/drawing/2014/main" xmlns="" id="{C0CA5C82-35BD-4126-9A23-452DEF28B7C1}"/>
              </a:ext>
            </a:extLst>
          </p:cNvPr>
          <p:cNvGraphicFramePr>
            <a:graphicFrameLocks noGrp="1"/>
          </p:cNvGraphicFramePr>
          <p:nvPr>
            <p:extLst>
              <p:ext uri="{D42A27DB-BD31-4B8C-83A1-F6EECF244321}">
                <p14:modId xmlns:p14="http://schemas.microsoft.com/office/powerpoint/2010/main" val="3957091885"/>
              </p:ext>
            </p:extLst>
          </p:nvPr>
        </p:nvGraphicFramePr>
        <p:xfrm>
          <a:off x="5952226" y="253999"/>
          <a:ext cx="5810336" cy="6614160"/>
        </p:xfrm>
        <a:graphic>
          <a:graphicData uri="http://schemas.openxmlformats.org/drawingml/2006/table">
            <a:tbl>
              <a:tblPr firstRow="1" bandRow="1">
                <a:tableStyleId>{7DF18680-E054-41AD-8BC1-D1AEF772440D}</a:tableStyleId>
              </a:tblPr>
              <a:tblGrid>
                <a:gridCol w="2387714">
                  <a:extLst>
                    <a:ext uri="{9D8B030D-6E8A-4147-A177-3AD203B41FA5}">
                      <a16:colId xmlns:a16="http://schemas.microsoft.com/office/drawing/2014/main" xmlns="" val="4100909873"/>
                    </a:ext>
                  </a:extLst>
                </a:gridCol>
                <a:gridCol w="1112618">
                  <a:extLst>
                    <a:ext uri="{9D8B030D-6E8A-4147-A177-3AD203B41FA5}">
                      <a16:colId xmlns:a16="http://schemas.microsoft.com/office/drawing/2014/main" xmlns="" val="3746715635"/>
                    </a:ext>
                  </a:extLst>
                </a:gridCol>
                <a:gridCol w="1155002">
                  <a:extLst>
                    <a:ext uri="{9D8B030D-6E8A-4147-A177-3AD203B41FA5}">
                      <a16:colId xmlns:a16="http://schemas.microsoft.com/office/drawing/2014/main" xmlns="" val="2131195093"/>
                    </a:ext>
                  </a:extLst>
                </a:gridCol>
                <a:gridCol w="1155002">
                  <a:extLst>
                    <a:ext uri="{9D8B030D-6E8A-4147-A177-3AD203B41FA5}">
                      <a16:colId xmlns:a16="http://schemas.microsoft.com/office/drawing/2014/main" xmlns="" val="2112275588"/>
                    </a:ext>
                  </a:extLst>
                </a:gridCol>
              </a:tblGrid>
              <a:tr h="519779">
                <a:tc>
                  <a:txBody>
                    <a:bodyPr/>
                    <a:lstStyle/>
                    <a:p>
                      <a:pPr algn="ctr"/>
                      <a:r>
                        <a:rPr lang="en-US" sz="1600" dirty="0"/>
                        <a:t>Electronic Component</a:t>
                      </a:r>
                    </a:p>
                  </a:txBody>
                  <a:tcPr anchor="ctr"/>
                </a:tc>
                <a:tc>
                  <a:txBody>
                    <a:bodyPr/>
                    <a:lstStyle/>
                    <a:p>
                      <a:pPr algn="ctr"/>
                      <a:r>
                        <a:rPr lang="en-US" sz="1600" baseline="0" dirty="0"/>
                        <a:t>Unit Cost</a:t>
                      </a:r>
                    </a:p>
                  </a:txBody>
                  <a:tcPr anchor="ctr"/>
                </a:tc>
                <a:tc>
                  <a:txBody>
                    <a:bodyPr/>
                    <a:lstStyle/>
                    <a:p>
                      <a:pPr algn="ctr"/>
                      <a:r>
                        <a:rPr lang="en-US" sz="1600" dirty="0"/>
                        <a:t>Amount Purchased</a:t>
                      </a:r>
                    </a:p>
                  </a:txBody>
                  <a:tcPr anchor="ctr"/>
                </a:tc>
                <a:tc>
                  <a:txBody>
                    <a:bodyPr/>
                    <a:lstStyle/>
                    <a:p>
                      <a:pPr lvl="0" algn="ctr">
                        <a:buNone/>
                      </a:pPr>
                      <a:r>
                        <a:rPr lang="en-US" sz="1600" dirty="0"/>
                        <a:t>Total</a:t>
                      </a:r>
                    </a:p>
                  </a:txBody>
                  <a:tcPr anchor="ctr"/>
                </a:tc>
                <a:extLst>
                  <a:ext uri="{0D108BD9-81ED-4DB2-BD59-A6C34878D82A}">
                    <a16:rowId xmlns:a16="http://schemas.microsoft.com/office/drawing/2014/main" xmlns="" val="3378268245"/>
                  </a:ext>
                </a:extLst>
              </a:tr>
              <a:tr h="303205">
                <a:tc>
                  <a:txBody>
                    <a:bodyPr/>
                    <a:lstStyle/>
                    <a:p>
                      <a:r>
                        <a:rPr lang="en-US" sz="1600" dirty="0" err="1"/>
                        <a:t>Toaglass</a:t>
                      </a:r>
                      <a:r>
                        <a:rPr lang="en-US" sz="1600" dirty="0"/>
                        <a:t> CGIP</a:t>
                      </a:r>
                    </a:p>
                  </a:txBody>
                  <a:tcPr/>
                </a:tc>
                <a:tc>
                  <a:txBody>
                    <a:bodyPr/>
                    <a:lstStyle/>
                    <a:p>
                      <a:pPr algn="ctr"/>
                      <a:r>
                        <a:rPr lang="en-US" sz="1600" dirty="0"/>
                        <a:t>$6.88</a:t>
                      </a:r>
                    </a:p>
                  </a:txBody>
                  <a:tcPr anchor="ctr"/>
                </a:tc>
                <a:tc>
                  <a:txBody>
                    <a:bodyPr/>
                    <a:lstStyle/>
                    <a:p>
                      <a:pPr marL="0" algn="ctr" defTabSz="914400" rtl="0" eaLnBrk="1" latinLnBrk="0" hangingPunct="1"/>
                      <a:r>
                        <a:rPr lang="en-US" sz="1600" b="0" kern="1200" dirty="0">
                          <a:solidFill>
                            <a:schemeClr val="tx1"/>
                          </a:solidFill>
                          <a:latin typeface="+mn-lt"/>
                          <a:ea typeface="+mn-ea"/>
                          <a:cs typeface="+mn-cs"/>
                        </a:rPr>
                        <a:t>2</a:t>
                      </a:r>
                    </a:p>
                  </a:txBody>
                  <a:tcPr anchor="ctr"/>
                </a:tc>
                <a:tc>
                  <a:txBody>
                    <a:bodyPr/>
                    <a:lstStyle/>
                    <a:p>
                      <a:pPr marL="0" lvl="0" algn="ctr" defTabSz="914400" eaLnBrk="1" latinLnBrk="0" hangingPunct="1">
                        <a:buNone/>
                      </a:pPr>
                      <a:r>
                        <a:rPr lang="en-US" sz="1600" b="1" kern="1200" dirty="0">
                          <a:solidFill>
                            <a:srgbClr val="00B050"/>
                          </a:solidFill>
                          <a:latin typeface="+mn-lt"/>
                          <a:ea typeface="+mn-ea"/>
                          <a:cs typeface="+mn-cs"/>
                        </a:rPr>
                        <a:t>$13.76</a:t>
                      </a:r>
                    </a:p>
                  </a:txBody>
                  <a:tcPr anchor="ctr"/>
                </a:tc>
                <a:extLst>
                  <a:ext uri="{0D108BD9-81ED-4DB2-BD59-A6C34878D82A}">
                    <a16:rowId xmlns:a16="http://schemas.microsoft.com/office/drawing/2014/main" xmlns="" val="2826872860"/>
                  </a:ext>
                </a:extLst>
              </a:tr>
              <a:tr h="303205">
                <a:tc>
                  <a:txBody>
                    <a:bodyPr/>
                    <a:lstStyle/>
                    <a:p>
                      <a:r>
                        <a:rPr lang="en-US" sz="1600" dirty="0"/>
                        <a:t>Iridium</a:t>
                      </a:r>
                      <a:r>
                        <a:rPr lang="en-US" sz="1600" baseline="0" dirty="0"/>
                        <a:t> </a:t>
                      </a:r>
                      <a:r>
                        <a:rPr lang="en-US" sz="1600" baseline="0" dirty="0" err="1"/>
                        <a:t>RockBlock</a:t>
                      </a:r>
                      <a:r>
                        <a:rPr lang="en-US" sz="1600" baseline="0" dirty="0"/>
                        <a:t> 9603</a:t>
                      </a:r>
                      <a:endParaRPr lang="en-US" sz="1600" dirty="0"/>
                    </a:p>
                  </a:txBody>
                  <a:tcPr/>
                </a:tc>
                <a:tc>
                  <a:txBody>
                    <a:bodyPr/>
                    <a:lstStyle/>
                    <a:p>
                      <a:pPr algn="ctr"/>
                      <a:r>
                        <a:rPr lang="en-US" sz="1600" dirty="0"/>
                        <a:t>$249.95</a:t>
                      </a:r>
                    </a:p>
                  </a:txBody>
                  <a:tcPr anchor="ctr"/>
                </a:tc>
                <a:tc>
                  <a:txBody>
                    <a:bodyPr/>
                    <a:lstStyle/>
                    <a:p>
                      <a:pPr marL="0" algn="ctr" defTabSz="914400" rtl="0" eaLnBrk="1" latinLnBrk="0" hangingPunct="1"/>
                      <a:r>
                        <a:rPr lang="en-US" sz="1600" b="0" kern="1200" dirty="0">
                          <a:solidFill>
                            <a:schemeClr val="tx1"/>
                          </a:solidFill>
                          <a:latin typeface="+mn-lt"/>
                          <a:ea typeface="+mn-ea"/>
                          <a:cs typeface="+mn-cs"/>
                        </a:rPr>
                        <a:t>2</a:t>
                      </a:r>
                    </a:p>
                  </a:txBody>
                  <a:tcPr anchor="ctr"/>
                </a:tc>
                <a:tc>
                  <a:txBody>
                    <a:bodyPr/>
                    <a:lstStyle/>
                    <a:p>
                      <a:pPr marL="0" lvl="0" algn="ctr" defTabSz="914400" eaLnBrk="1" latinLnBrk="0" hangingPunct="1">
                        <a:buNone/>
                      </a:pPr>
                      <a:r>
                        <a:rPr lang="en-US" sz="1600" b="1" kern="1200" dirty="0">
                          <a:solidFill>
                            <a:srgbClr val="00B050"/>
                          </a:solidFill>
                          <a:latin typeface="+mn-lt"/>
                          <a:ea typeface="+mn-ea"/>
                          <a:cs typeface="+mn-cs"/>
                        </a:rPr>
                        <a:t>$499.98</a:t>
                      </a:r>
                    </a:p>
                  </a:txBody>
                  <a:tcPr anchor="ctr"/>
                </a:tc>
                <a:extLst>
                  <a:ext uri="{0D108BD9-81ED-4DB2-BD59-A6C34878D82A}">
                    <a16:rowId xmlns:a16="http://schemas.microsoft.com/office/drawing/2014/main" xmlns="" val="1644923696"/>
                  </a:ext>
                </a:extLst>
              </a:tr>
              <a:tr h="303205">
                <a:tc>
                  <a:txBody>
                    <a:bodyPr/>
                    <a:lstStyle/>
                    <a:p>
                      <a:r>
                        <a:rPr lang="en-US" sz="1600" dirty="0"/>
                        <a:t>NEO-6M</a:t>
                      </a:r>
                      <a:r>
                        <a:rPr lang="en-US" sz="1600" baseline="0" dirty="0"/>
                        <a:t> </a:t>
                      </a:r>
                      <a:r>
                        <a:rPr lang="en-US" sz="1600" baseline="0" dirty="0" err="1"/>
                        <a:t>Ublox</a:t>
                      </a:r>
                      <a:endParaRPr lang="en-US" sz="1600" dirty="0"/>
                    </a:p>
                  </a:txBody>
                  <a:tcPr/>
                </a:tc>
                <a:tc>
                  <a:txBody>
                    <a:bodyPr/>
                    <a:lstStyle/>
                    <a:p>
                      <a:pPr algn="ctr"/>
                      <a:r>
                        <a:rPr lang="en-US" sz="1600" dirty="0"/>
                        <a:t>$24.99</a:t>
                      </a:r>
                    </a:p>
                  </a:txBody>
                  <a:tcPr anchor="ctr"/>
                </a:tc>
                <a:tc>
                  <a:txBody>
                    <a:bodyPr/>
                    <a:lstStyle/>
                    <a:p>
                      <a:pPr algn="ctr"/>
                      <a:r>
                        <a:rPr lang="en-US" sz="1600" b="0" dirty="0">
                          <a:solidFill>
                            <a:schemeClr val="tx1"/>
                          </a:solidFill>
                        </a:rPr>
                        <a:t>2</a:t>
                      </a:r>
                    </a:p>
                  </a:txBody>
                  <a:tcPr anchor="ctr"/>
                </a:tc>
                <a:tc>
                  <a:txBody>
                    <a:bodyPr/>
                    <a:lstStyle/>
                    <a:p>
                      <a:pPr lvl="0" algn="ctr">
                        <a:buNone/>
                      </a:pPr>
                      <a:r>
                        <a:rPr lang="en-US" sz="1600" b="1" i="0" u="none" strike="noStrike" noProof="0" dirty="0">
                          <a:solidFill>
                            <a:srgbClr val="00B050"/>
                          </a:solidFill>
                          <a:latin typeface="Calibri"/>
                        </a:rPr>
                        <a:t>$49.98</a:t>
                      </a:r>
                    </a:p>
                  </a:txBody>
                  <a:tcPr anchor="ctr"/>
                </a:tc>
                <a:extLst>
                  <a:ext uri="{0D108BD9-81ED-4DB2-BD59-A6C34878D82A}">
                    <a16:rowId xmlns:a16="http://schemas.microsoft.com/office/drawing/2014/main" xmlns="" val="1885137965"/>
                  </a:ext>
                </a:extLst>
              </a:tr>
              <a:tr h="303205">
                <a:tc>
                  <a:txBody>
                    <a:bodyPr/>
                    <a:lstStyle/>
                    <a:p>
                      <a:r>
                        <a:rPr lang="en-US" sz="1600" dirty="0"/>
                        <a:t>PCB</a:t>
                      </a:r>
                    </a:p>
                  </a:txBody>
                  <a:tcPr/>
                </a:tc>
                <a:tc>
                  <a:txBody>
                    <a:bodyPr/>
                    <a:lstStyle/>
                    <a:p>
                      <a:pPr algn="ctr"/>
                      <a:r>
                        <a:rPr lang="en-US" sz="1600" dirty="0"/>
                        <a:t>$2.49</a:t>
                      </a:r>
                    </a:p>
                  </a:txBody>
                  <a:tcPr anchor="ctr"/>
                </a:tc>
                <a:tc>
                  <a:txBody>
                    <a:bodyPr/>
                    <a:lstStyle/>
                    <a:p>
                      <a:pPr algn="ctr"/>
                      <a:r>
                        <a:rPr lang="en-US" sz="1600" b="0" dirty="0">
                          <a:solidFill>
                            <a:schemeClr val="tx1"/>
                          </a:solidFill>
                        </a:rPr>
                        <a:t>2</a:t>
                      </a:r>
                    </a:p>
                  </a:txBody>
                  <a:tcPr anchor="ctr"/>
                </a:tc>
                <a:tc>
                  <a:txBody>
                    <a:bodyPr/>
                    <a:lstStyle/>
                    <a:p>
                      <a:pPr lvl="0" algn="ctr">
                        <a:buNone/>
                      </a:pPr>
                      <a:r>
                        <a:rPr lang="en-US" sz="1600" b="1" i="0" u="none" strike="noStrike" noProof="0" dirty="0">
                          <a:solidFill>
                            <a:srgbClr val="00B050"/>
                          </a:solidFill>
                          <a:latin typeface="Calibri"/>
                        </a:rPr>
                        <a:t>$4.98</a:t>
                      </a:r>
                    </a:p>
                  </a:txBody>
                  <a:tcPr anchor="ctr"/>
                </a:tc>
                <a:extLst>
                  <a:ext uri="{0D108BD9-81ED-4DB2-BD59-A6C34878D82A}">
                    <a16:rowId xmlns:a16="http://schemas.microsoft.com/office/drawing/2014/main" xmlns="" val="3710782850"/>
                  </a:ext>
                </a:extLst>
              </a:tr>
              <a:tr h="303205">
                <a:tc>
                  <a:txBody>
                    <a:bodyPr/>
                    <a:lstStyle/>
                    <a:p>
                      <a:r>
                        <a:rPr lang="en-US" sz="1600" dirty="0"/>
                        <a:t>RF</a:t>
                      </a:r>
                      <a:r>
                        <a:rPr lang="en-US" sz="1600" baseline="0" dirty="0"/>
                        <a:t> Switch</a:t>
                      </a:r>
                      <a:endParaRPr lang="en-US" sz="1600" dirty="0"/>
                    </a:p>
                  </a:txBody>
                  <a:tcPr/>
                </a:tc>
                <a:tc>
                  <a:txBody>
                    <a:bodyPr/>
                    <a:lstStyle/>
                    <a:p>
                      <a:pPr algn="ctr"/>
                      <a:r>
                        <a:rPr lang="en-US" sz="1600" dirty="0"/>
                        <a:t>$111.38</a:t>
                      </a:r>
                    </a:p>
                  </a:txBody>
                  <a:tcPr anchor="ctr"/>
                </a:tc>
                <a:tc>
                  <a:txBody>
                    <a:bodyPr/>
                    <a:lstStyle/>
                    <a:p>
                      <a:pPr algn="ctr"/>
                      <a:r>
                        <a:rPr lang="en-US" sz="1600" b="0" dirty="0">
                          <a:solidFill>
                            <a:schemeClr val="tx1"/>
                          </a:solidFill>
                        </a:rPr>
                        <a:t>2</a:t>
                      </a:r>
                    </a:p>
                  </a:txBody>
                  <a:tcPr anchor="ctr"/>
                </a:tc>
                <a:tc>
                  <a:txBody>
                    <a:bodyPr/>
                    <a:lstStyle/>
                    <a:p>
                      <a:pPr lvl="0" algn="ctr">
                        <a:buNone/>
                      </a:pPr>
                      <a:r>
                        <a:rPr lang="en-US" sz="1600" b="1" i="0" u="none" strike="noStrike" noProof="0" dirty="0">
                          <a:solidFill>
                            <a:srgbClr val="00B050"/>
                          </a:solidFill>
                          <a:latin typeface="Calibri"/>
                        </a:rPr>
                        <a:t>$222.64</a:t>
                      </a:r>
                    </a:p>
                  </a:txBody>
                  <a:tcPr anchor="ctr"/>
                </a:tc>
                <a:extLst>
                  <a:ext uri="{0D108BD9-81ED-4DB2-BD59-A6C34878D82A}">
                    <a16:rowId xmlns:a16="http://schemas.microsoft.com/office/drawing/2014/main" xmlns="" val="2394627806"/>
                  </a:ext>
                </a:extLst>
              </a:tr>
              <a:tr h="303205">
                <a:tc>
                  <a:txBody>
                    <a:bodyPr/>
                    <a:lstStyle/>
                    <a:p>
                      <a:r>
                        <a:rPr lang="en-US" sz="1600" dirty="0"/>
                        <a:t>SMA Cord</a:t>
                      </a:r>
                    </a:p>
                  </a:txBody>
                  <a:tcPr/>
                </a:tc>
                <a:tc>
                  <a:txBody>
                    <a:bodyPr/>
                    <a:lstStyle/>
                    <a:p>
                      <a:pPr algn="ctr"/>
                      <a:r>
                        <a:rPr lang="en-US" sz="1600" dirty="0"/>
                        <a:t>$11.44</a:t>
                      </a:r>
                    </a:p>
                  </a:txBody>
                  <a:tcPr anchor="ctr"/>
                </a:tc>
                <a:tc>
                  <a:txBody>
                    <a:bodyPr/>
                    <a:lstStyle/>
                    <a:p>
                      <a:pPr marL="0" algn="ctr" defTabSz="914400" rtl="0" eaLnBrk="1" latinLnBrk="0" hangingPunct="1"/>
                      <a:r>
                        <a:rPr lang="en-US" sz="1600" b="0" kern="1200" dirty="0">
                          <a:solidFill>
                            <a:schemeClr val="tx1"/>
                          </a:solidFill>
                          <a:latin typeface="+mn-lt"/>
                          <a:ea typeface="+mn-ea"/>
                          <a:cs typeface="+mn-cs"/>
                        </a:rPr>
                        <a:t>6</a:t>
                      </a:r>
                    </a:p>
                  </a:txBody>
                  <a:tcPr anchor="ctr"/>
                </a:tc>
                <a:tc>
                  <a:txBody>
                    <a:bodyPr/>
                    <a:lstStyle/>
                    <a:p>
                      <a:pPr marL="0" lvl="0" algn="ctr" defTabSz="914400" eaLnBrk="1" latinLnBrk="0" hangingPunct="1">
                        <a:buNone/>
                      </a:pPr>
                      <a:r>
                        <a:rPr lang="en-US" sz="1600" b="1" i="0" u="none" strike="noStrike" kern="1200" noProof="0" dirty="0">
                          <a:solidFill>
                            <a:srgbClr val="00B050"/>
                          </a:solidFill>
                          <a:latin typeface="Calibri"/>
                        </a:rPr>
                        <a:t>$68.84</a:t>
                      </a:r>
                    </a:p>
                  </a:txBody>
                  <a:tcPr anchor="ctr"/>
                </a:tc>
                <a:extLst>
                  <a:ext uri="{0D108BD9-81ED-4DB2-BD59-A6C34878D82A}">
                    <a16:rowId xmlns:a16="http://schemas.microsoft.com/office/drawing/2014/main" xmlns="" val="585374294"/>
                  </a:ext>
                </a:extLst>
              </a:tr>
              <a:tr h="303205">
                <a:tc>
                  <a:txBody>
                    <a:bodyPr/>
                    <a:lstStyle/>
                    <a:p>
                      <a:r>
                        <a:rPr lang="en-US" sz="1600" dirty="0"/>
                        <a:t>SMA Adapter</a:t>
                      </a:r>
                    </a:p>
                  </a:txBody>
                  <a:tcPr/>
                </a:tc>
                <a:tc>
                  <a:txBody>
                    <a:bodyPr/>
                    <a:lstStyle/>
                    <a:p>
                      <a:pPr algn="ctr"/>
                      <a:r>
                        <a:rPr lang="en-US" sz="1600" dirty="0"/>
                        <a:t>$0.79</a:t>
                      </a:r>
                    </a:p>
                  </a:txBody>
                  <a:tcPr anchor="ctr"/>
                </a:tc>
                <a:tc>
                  <a:txBody>
                    <a:bodyPr/>
                    <a:lstStyle/>
                    <a:p>
                      <a:pPr algn="ctr"/>
                      <a:r>
                        <a:rPr lang="en-US" sz="1600" b="0" dirty="0">
                          <a:solidFill>
                            <a:schemeClr val="tx1"/>
                          </a:solidFill>
                        </a:rPr>
                        <a:t>2</a:t>
                      </a:r>
                    </a:p>
                  </a:txBody>
                  <a:tcPr anchor="ctr"/>
                </a:tc>
                <a:tc>
                  <a:txBody>
                    <a:bodyPr/>
                    <a:lstStyle/>
                    <a:p>
                      <a:pPr lvl="0" algn="ctr">
                        <a:buNone/>
                      </a:pPr>
                      <a:r>
                        <a:rPr lang="en-US" sz="1600" b="1" i="0" u="none" strike="noStrike" noProof="0" dirty="0">
                          <a:solidFill>
                            <a:srgbClr val="00B050"/>
                          </a:solidFill>
                          <a:latin typeface="Calibri"/>
                        </a:rPr>
                        <a:t>$1.58</a:t>
                      </a:r>
                    </a:p>
                  </a:txBody>
                  <a:tcPr anchor="ctr"/>
                </a:tc>
                <a:extLst>
                  <a:ext uri="{0D108BD9-81ED-4DB2-BD59-A6C34878D82A}">
                    <a16:rowId xmlns:a16="http://schemas.microsoft.com/office/drawing/2014/main" xmlns="" val="44820963"/>
                  </a:ext>
                </a:extLst>
              </a:tr>
              <a:tr h="303205">
                <a:tc>
                  <a:txBody>
                    <a:bodyPr/>
                    <a:lstStyle/>
                    <a:p>
                      <a:r>
                        <a:rPr lang="en-US" sz="1600" dirty="0"/>
                        <a:t>Diode</a:t>
                      </a:r>
                    </a:p>
                  </a:txBody>
                  <a:tcPr/>
                </a:tc>
                <a:tc>
                  <a:txBody>
                    <a:bodyPr/>
                    <a:lstStyle/>
                    <a:p>
                      <a:pPr algn="ctr"/>
                      <a:r>
                        <a:rPr lang="en-US" sz="1600" dirty="0"/>
                        <a:t>$0.40</a:t>
                      </a:r>
                    </a:p>
                  </a:txBody>
                  <a:tcPr anchor="ctr"/>
                </a:tc>
                <a:tc>
                  <a:txBody>
                    <a:bodyPr/>
                    <a:lstStyle/>
                    <a:p>
                      <a:pPr algn="ctr"/>
                      <a:r>
                        <a:rPr lang="en-US" sz="1600" b="0" dirty="0">
                          <a:solidFill>
                            <a:schemeClr val="tx1"/>
                          </a:solidFill>
                        </a:rPr>
                        <a:t>4</a:t>
                      </a:r>
                    </a:p>
                  </a:txBody>
                  <a:tcPr anchor="ctr"/>
                </a:tc>
                <a:tc>
                  <a:txBody>
                    <a:bodyPr/>
                    <a:lstStyle/>
                    <a:p>
                      <a:pPr lvl="0" algn="ctr">
                        <a:buNone/>
                      </a:pPr>
                      <a:r>
                        <a:rPr lang="en-US" sz="1600" b="1" i="0" u="none" strike="noStrike" noProof="0" dirty="0">
                          <a:solidFill>
                            <a:srgbClr val="00B050"/>
                          </a:solidFill>
                          <a:latin typeface="Calibri"/>
                        </a:rPr>
                        <a:t>$1.60</a:t>
                      </a:r>
                    </a:p>
                  </a:txBody>
                  <a:tcPr anchor="ctr"/>
                </a:tc>
                <a:extLst>
                  <a:ext uri="{0D108BD9-81ED-4DB2-BD59-A6C34878D82A}">
                    <a16:rowId xmlns:a16="http://schemas.microsoft.com/office/drawing/2014/main" xmlns="" val="1987514026"/>
                  </a:ext>
                </a:extLst>
              </a:tr>
              <a:tr h="303205">
                <a:tc>
                  <a:txBody>
                    <a:bodyPr/>
                    <a:lstStyle/>
                    <a:p>
                      <a:r>
                        <a:rPr lang="en-US" sz="1600" dirty="0"/>
                        <a:t>TL-2200/S Battery</a:t>
                      </a:r>
                    </a:p>
                  </a:txBody>
                  <a:tcPr/>
                </a:tc>
                <a:tc>
                  <a:txBody>
                    <a:bodyPr/>
                    <a:lstStyle/>
                    <a:p>
                      <a:pPr algn="ctr"/>
                      <a:r>
                        <a:rPr lang="en-US" sz="1600" dirty="0"/>
                        <a:t>$13.13</a:t>
                      </a:r>
                    </a:p>
                  </a:txBody>
                  <a:tcPr anchor="ctr"/>
                </a:tc>
                <a:tc>
                  <a:txBody>
                    <a:bodyPr/>
                    <a:lstStyle/>
                    <a:p>
                      <a:pPr algn="ctr"/>
                      <a:r>
                        <a:rPr lang="en-US" sz="1600" b="0" dirty="0">
                          <a:solidFill>
                            <a:schemeClr val="tx1"/>
                          </a:solidFill>
                        </a:rPr>
                        <a:t>6</a:t>
                      </a:r>
                    </a:p>
                  </a:txBody>
                  <a:tcPr anchor="ctr"/>
                </a:tc>
                <a:tc>
                  <a:txBody>
                    <a:bodyPr/>
                    <a:lstStyle/>
                    <a:p>
                      <a:pPr lvl="0" algn="ctr">
                        <a:buNone/>
                      </a:pPr>
                      <a:r>
                        <a:rPr lang="en-US" sz="1600" b="1" i="0" u="none" strike="noStrike" noProof="0" dirty="0">
                          <a:solidFill>
                            <a:srgbClr val="00B050"/>
                          </a:solidFill>
                          <a:latin typeface="Calibri"/>
                        </a:rPr>
                        <a:t>$78.78</a:t>
                      </a:r>
                    </a:p>
                  </a:txBody>
                  <a:tcPr anchor="ctr"/>
                </a:tc>
                <a:extLst>
                  <a:ext uri="{0D108BD9-81ED-4DB2-BD59-A6C34878D82A}">
                    <a16:rowId xmlns:a16="http://schemas.microsoft.com/office/drawing/2014/main" xmlns="" val="3417244842"/>
                  </a:ext>
                </a:extLst>
              </a:tr>
              <a:tr h="303205">
                <a:tc>
                  <a:txBody>
                    <a:bodyPr/>
                    <a:lstStyle/>
                    <a:p>
                      <a:r>
                        <a:rPr lang="en-US" sz="1600" dirty="0"/>
                        <a:t>Current Sensor</a:t>
                      </a:r>
                    </a:p>
                  </a:txBody>
                  <a:tcPr/>
                </a:tc>
                <a:tc>
                  <a:txBody>
                    <a:bodyPr/>
                    <a:lstStyle/>
                    <a:p>
                      <a:pPr algn="ctr"/>
                      <a:r>
                        <a:rPr lang="en-US" sz="1600" dirty="0"/>
                        <a:t>$5.30</a:t>
                      </a:r>
                    </a:p>
                  </a:txBody>
                  <a:tcPr anchor="ctr"/>
                </a:tc>
                <a:tc>
                  <a:txBody>
                    <a:bodyPr/>
                    <a:lstStyle/>
                    <a:p>
                      <a:pPr algn="ctr"/>
                      <a:r>
                        <a:rPr lang="en-US" sz="1600" b="0" dirty="0">
                          <a:solidFill>
                            <a:schemeClr val="tx1"/>
                          </a:solidFill>
                        </a:rPr>
                        <a:t>2</a:t>
                      </a:r>
                    </a:p>
                  </a:txBody>
                  <a:tcPr anchor="ctr"/>
                </a:tc>
                <a:tc>
                  <a:txBody>
                    <a:bodyPr/>
                    <a:lstStyle/>
                    <a:p>
                      <a:pPr lvl="0" algn="ctr">
                        <a:buNone/>
                      </a:pPr>
                      <a:r>
                        <a:rPr lang="en-US" sz="1600" b="1" i="0" u="none" strike="noStrike" noProof="0" dirty="0">
                          <a:solidFill>
                            <a:srgbClr val="00B050"/>
                          </a:solidFill>
                          <a:latin typeface="Calibri"/>
                        </a:rPr>
                        <a:t>$10.60</a:t>
                      </a:r>
                    </a:p>
                  </a:txBody>
                  <a:tcPr anchor="ctr"/>
                </a:tc>
                <a:extLst>
                  <a:ext uri="{0D108BD9-81ED-4DB2-BD59-A6C34878D82A}">
                    <a16:rowId xmlns:a16="http://schemas.microsoft.com/office/drawing/2014/main" xmlns="" val="2218139966"/>
                  </a:ext>
                </a:extLst>
              </a:tr>
              <a:tr h="303205">
                <a:tc>
                  <a:txBody>
                    <a:bodyPr/>
                    <a:lstStyle/>
                    <a:p>
                      <a:r>
                        <a:rPr lang="en-US" sz="1600" dirty="0"/>
                        <a:t>Capacitor</a:t>
                      </a:r>
                    </a:p>
                  </a:txBody>
                  <a:tcPr/>
                </a:tc>
                <a:tc>
                  <a:txBody>
                    <a:bodyPr/>
                    <a:lstStyle/>
                    <a:p>
                      <a:pPr algn="ctr"/>
                      <a:r>
                        <a:rPr lang="en-US" sz="1600" dirty="0"/>
                        <a:t>$1.12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4</a:t>
                      </a:r>
                    </a:p>
                  </a:txBody>
                  <a:tcPr anchor="ctr"/>
                </a:tc>
                <a:tc>
                  <a:txBody>
                    <a:bodyPr/>
                    <a:lstStyle/>
                    <a:p>
                      <a:pPr marL="0" lvl="0" indent="0" algn="ctr" defTabSz="914400" eaLnBrk="1" fontAlgn="auto" latinLnBrk="0" hangingPunct="1">
                        <a:lnSpc>
                          <a:spcPct val="100000"/>
                        </a:lnSpc>
                        <a:spcBef>
                          <a:spcPts val="0"/>
                        </a:spcBef>
                        <a:spcAft>
                          <a:spcPts val="0"/>
                        </a:spcAft>
                        <a:buNone/>
                        <a:tabLst/>
                        <a:defRPr/>
                      </a:pPr>
                      <a:r>
                        <a:rPr lang="en-US" sz="1600" b="1" i="0" u="none" strike="noStrike" noProof="0" dirty="0">
                          <a:solidFill>
                            <a:srgbClr val="00B050"/>
                          </a:solidFill>
                          <a:latin typeface="Calibri"/>
                        </a:rPr>
                        <a:t>$4.48</a:t>
                      </a:r>
                    </a:p>
                  </a:txBody>
                  <a:tcPr anchor="ctr"/>
                </a:tc>
                <a:extLst>
                  <a:ext uri="{0D108BD9-81ED-4DB2-BD59-A6C34878D82A}">
                    <a16:rowId xmlns:a16="http://schemas.microsoft.com/office/drawing/2014/main" xmlns="" val="1579788983"/>
                  </a:ext>
                </a:extLst>
              </a:tr>
              <a:tr h="303205">
                <a:tc>
                  <a:txBody>
                    <a:bodyPr/>
                    <a:lstStyle/>
                    <a:p>
                      <a:r>
                        <a:rPr lang="en-US" sz="1600" dirty="0"/>
                        <a:t>STM 32L </a:t>
                      </a:r>
                      <a:r>
                        <a:rPr lang="en-US" sz="1600" dirty="0" err="1"/>
                        <a:t>Nucleo</a:t>
                      </a:r>
                      <a:endParaRPr lang="en-US" sz="1600" dirty="0"/>
                    </a:p>
                  </a:txBody>
                  <a:tcPr>
                    <a:solidFill>
                      <a:srgbClr val="FFFF00"/>
                    </a:solidFill>
                  </a:tcPr>
                </a:tc>
                <a:tc>
                  <a:txBody>
                    <a:bodyPr/>
                    <a:lstStyle/>
                    <a:p>
                      <a:pPr algn="ctr"/>
                      <a:r>
                        <a:rPr lang="en-US" sz="1600" dirty="0"/>
                        <a:t>$10.99</a:t>
                      </a:r>
                    </a:p>
                  </a:txBody>
                  <a:tcPr anchor="ctr">
                    <a:solidFill>
                      <a:srgbClr val="FFFF00"/>
                    </a:solidFill>
                  </a:tcPr>
                </a:tc>
                <a:tc>
                  <a:txBody>
                    <a:bodyPr/>
                    <a:lstStyle/>
                    <a:p>
                      <a:pPr algn="ctr"/>
                      <a:r>
                        <a:rPr lang="en-US" sz="1600" b="0" dirty="0">
                          <a:solidFill>
                            <a:schemeClr val="tx1"/>
                          </a:solidFill>
                        </a:rPr>
                        <a:t>2</a:t>
                      </a:r>
                    </a:p>
                  </a:txBody>
                  <a:tcPr anchor="ctr">
                    <a:solidFill>
                      <a:srgbClr val="FFFF00"/>
                    </a:solidFill>
                  </a:tcPr>
                </a:tc>
                <a:tc>
                  <a:txBody>
                    <a:bodyPr/>
                    <a:lstStyle/>
                    <a:p>
                      <a:pPr lvl="0" algn="ctr">
                        <a:buNone/>
                      </a:pPr>
                      <a:r>
                        <a:rPr lang="en-US" sz="1600" b="1" i="0" u="none" strike="noStrike" noProof="0" dirty="0">
                          <a:solidFill>
                            <a:srgbClr val="00B050"/>
                          </a:solidFill>
                          <a:latin typeface="Calibri"/>
                        </a:rPr>
                        <a:t>$21.98</a:t>
                      </a:r>
                    </a:p>
                  </a:txBody>
                  <a:tcPr anchor="ctr">
                    <a:solidFill>
                      <a:srgbClr val="FFFF00"/>
                    </a:solidFill>
                  </a:tcPr>
                </a:tc>
                <a:extLst>
                  <a:ext uri="{0D108BD9-81ED-4DB2-BD59-A6C34878D82A}">
                    <a16:rowId xmlns:a16="http://schemas.microsoft.com/office/drawing/2014/main" xmlns="" val="2510311567"/>
                  </a:ext>
                </a:extLst>
              </a:tr>
              <a:tr h="303205">
                <a:tc>
                  <a:txBody>
                    <a:bodyPr/>
                    <a:lstStyle/>
                    <a:p>
                      <a:r>
                        <a:rPr lang="en-US" sz="1600" dirty="0">
                          <a:solidFill>
                            <a:schemeClr val="tx1"/>
                          </a:solidFill>
                        </a:rPr>
                        <a:t>STM32L0538-DISCO</a:t>
                      </a:r>
                    </a:p>
                  </a:txBody>
                  <a:tcPr>
                    <a:solidFill>
                      <a:srgbClr val="FFFF00"/>
                    </a:solidFill>
                  </a:tcPr>
                </a:tc>
                <a:tc>
                  <a:txBody>
                    <a:bodyPr/>
                    <a:lstStyle/>
                    <a:p>
                      <a:pPr algn="ctr"/>
                      <a:r>
                        <a:rPr lang="en-US" sz="1600" dirty="0"/>
                        <a:t>$23.38</a:t>
                      </a:r>
                    </a:p>
                  </a:txBody>
                  <a:tcPr anchor="ctr">
                    <a:solidFill>
                      <a:srgbClr val="FFFF00"/>
                    </a:solidFill>
                  </a:tcPr>
                </a:tc>
                <a:tc>
                  <a:txBody>
                    <a:bodyPr/>
                    <a:lstStyle/>
                    <a:p>
                      <a:pPr algn="ctr"/>
                      <a:r>
                        <a:rPr lang="en-US" sz="1600" b="0" dirty="0">
                          <a:solidFill>
                            <a:schemeClr val="tx1"/>
                          </a:solidFill>
                        </a:rPr>
                        <a:t>2</a:t>
                      </a:r>
                    </a:p>
                  </a:txBody>
                  <a:tcPr anchor="ctr">
                    <a:solidFill>
                      <a:srgbClr val="FFFF00"/>
                    </a:solidFill>
                  </a:tcPr>
                </a:tc>
                <a:tc>
                  <a:txBody>
                    <a:bodyPr/>
                    <a:lstStyle/>
                    <a:p>
                      <a:pPr lvl="0" algn="ctr">
                        <a:buNone/>
                      </a:pPr>
                      <a:r>
                        <a:rPr lang="en-US" sz="1600" b="1" i="0" u="none" strike="noStrike" noProof="0" dirty="0">
                          <a:solidFill>
                            <a:srgbClr val="00B050"/>
                          </a:solidFill>
                          <a:latin typeface="Calibri"/>
                        </a:rPr>
                        <a:t>$46.76</a:t>
                      </a:r>
                    </a:p>
                  </a:txBody>
                  <a:tcPr anchor="ctr">
                    <a:solidFill>
                      <a:srgbClr val="FFFF00"/>
                    </a:solidFill>
                  </a:tcPr>
                </a:tc>
                <a:extLst>
                  <a:ext uri="{0D108BD9-81ED-4DB2-BD59-A6C34878D82A}">
                    <a16:rowId xmlns:a16="http://schemas.microsoft.com/office/drawing/2014/main" xmlns="" val="3681169751"/>
                  </a:ext>
                </a:extLst>
              </a:tr>
              <a:tr h="303205">
                <a:tc>
                  <a:txBody>
                    <a:bodyPr/>
                    <a:lstStyle/>
                    <a:p>
                      <a:r>
                        <a:rPr lang="en-US" sz="1600" dirty="0"/>
                        <a:t>BJT Transistor</a:t>
                      </a:r>
                    </a:p>
                  </a:txBody>
                  <a:tcPr/>
                </a:tc>
                <a:tc>
                  <a:txBody>
                    <a:bodyPr/>
                    <a:lstStyle/>
                    <a:p>
                      <a:pPr algn="ctr"/>
                      <a:r>
                        <a:rPr lang="en-US" sz="1600" dirty="0"/>
                        <a:t>$4.95</a:t>
                      </a:r>
                    </a:p>
                  </a:txBody>
                  <a:tcPr anchor="ctr"/>
                </a:tc>
                <a:tc>
                  <a:txBody>
                    <a:bodyPr/>
                    <a:lstStyle/>
                    <a:p>
                      <a:pPr algn="ctr"/>
                      <a:r>
                        <a:rPr lang="en-US" sz="1600" b="0" dirty="0">
                          <a:solidFill>
                            <a:schemeClr val="tx1"/>
                          </a:solidFill>
                        </a:rPr>
                        <a:t>1</a:t>
                      </a:r>
                    </a:p>
                  </a:txBody>
                  <a:tcPr anchor="ctr"/>
                </a:tc>
                <a:tc>
                  <a:txBody>
                    <a:bodyPr/>
                    <a:lstStyle/>
                    <a:p>
                      <a:pPr lvl="0" algn="ctr">
                        <a:buNone/>
                      </a:pPr>
                      <a:r>
                        <a:rPr lang="en-US" sz="1600" b="1" i="0" u="none" strike="noStrike" noProof="0" dirty="0">
                          <a:solidFill>
                            <a:srgbClr val="00B050"/>
                          </a:solidFill>
                          <a:latin typeface="Calibri"/>
                        </a:rPr>
                        <a:t>$4.95</a:t>
                      </a:r>
                    </a:p>
                  </a:txBody>
                  <a:tcPr anchor="ctr"/>
                </a:tc>
                <a:extLst>
                  <a:ext uri="{0D108BD9-81ED-4DB2-BD59-A6C34878D82A}">
                    <a16:rowId xmlns:a16="http://schemas.microsoft.com/office/drawing/2014/main" xmlns="" val="389520685"/>
                  </a:ext>
                </a:extLst>
              </a:tr>
              <a:tr h="303205">
                <a:tc>
                  <a:txBody>
                    <a:bodyPr/>
                    <a:lstStyle/>
                    <a:p>
                      <a:r>
                        <a:rPr lang="en-US" sz="1600" dirty="0"/>
                        <a:t>Resistor</a:t>
                      </a:r>
                    </a:p>
                  </a:txBody>
                  <a:tcPr/>
                </a:tc>
                <a:tc>
                  <a:txBody>
                    <a:bodyPr/>
                    <a:lstStyle/>
                    <a:p>
                      <a:pPr algn="ctr"/>
                      <a:r>
                        <a:rPr lang="en-US" sz="1600" dirty="0"/>
                        <a:t>$0.75</a:t>
                      </a:r>
                    </a:p>
                  </a:txBody>
                  <a:tcPr anchor="ctr"/>
                </a:tc>
                <a:tc>
                  <a:txBody>
                    <a:bodyPr/>
                    <a:lstStyle/>
                    <a:p>
                      <a:pPr algn="ctr"/>
                      <a:r>
                        <a:rPr lang="en-US" sz="1600" b="0" dirty="0">
                          <a:solidFill>
                            <a:schemeClr val="tx1"/>
                          </a:solidFill>
                        </a:rPr>
                        <a:t>4</a:t>
                      </a:r>
                    </a:p>
                  </a:txBody>
                  <a:tcPr anchor="ctr"/>
                </a:tc>
                <a:tc>
                  <a:txBody>
                    <a:bodyPr/>
                    <a:lstStyle/>
                    <a:p>
                      <a:pPr lvl="0" algn="ctr">
                        <a:buNone/>
                      </a:pPr>
                      <a:r>
                        <a:rPr lang="en-US" sz="1600" b="1" i="0" u="none" strike="noStrike" noProof="0" dirty="0">
                          <a:solidFill>
                            <a:srgbClr val="00B050"/>
                          </a:solidFill>
                          <a:latin typeface="Calibri"/>
                        </a:rPr>
                        <a:t>$3.00</a:t>
                      </a:r>
                    </a:p>
                  </a:txBody>
                  <a:tcPr anchor="ctr"/>
                </a:tc>
                <a:extLst>
                  <a:ext uri="{0D108BD9-81ED-4DB2-BD59-A6C34878D82A}">
                    <a16:rowId xmlns:a16="http://schemas.microsoft.com/office/drawing/2014/main" xmlns="" val="1150130439"/>
                  </a:ext>
                </a:extLst>
              </a:tr>
              <a:tr h="303205">
                <a:tc>
                  <a:txBody>
                    <a:bodyPr/>
                    <a:lstStyle/>
                    <a:p>
                      <a:r>
                        <a:rPr lang="en-US" sz="1600" dirty="0"/>
                        <a:t>Inductor</a:t>
                      </a:r>
                    </a:p>
                  </a:txBody>
                  <a:tcPr/>
                </a:tc>
                <a:tc>
                  <a:txBody>
                    <a:bodyPr/>
                    <a:lstStyle/>
                    <a:p>
                      <a:pPr algn="ctr"/>
                      <a:r>
                        <a:rPr lang="en-US" sz="1600" dirty="0"/>
                        <a:t>$1.76</a:t>
                      </a:r>
                    </a:p>
                  </a:txBody>
                  <a:tcPr anchor="ctr"/>
                </a:tc>
                <a:tc>
                  <a:txBody>
                    <a:bodyPr/>
                    <a:lstStyle/>
                    <a:p>
                      <a:pPr algn="ctr"/>
                      <a:r>
                        <a:rPr lang="en-US" sz="1600" b="0" dirty="0">
                          <a:solidFill>
                            <a:schemeClr val="tx1"/>
                          </a:solidFill>
                        </a:rPr>
                        <a:t>2</a:t>
                      </a:r>
                    </a:p>
                  </a:txBody>
                  <a:tcPr anchor="ctr"/>
                </a:tc>
                <a:tc>
                  <a:txBody>
                    <a:bodyPr/>
                    <a:lstStyle/>
                    <a:p>
                      <a:pPr lvl="0" algn="ctr">
                        <a:buNone/>
                      </a:pPr>
                      <a:r>
                        <a:rPr lang="en-US" sz="1600" b="1" i="0" u="none" strike="noStrike" noProof="0" dirty="0">
                          <a:solidFill>
                            <a:srgbClr val="00B050"/>
                          </a:solidFill>
                          <a:latin typeface="Calibri"/>
                        </a:rPr>
                        <a:t>$3.52</a:t>
                      </a:r>
                    </a:p>
                  </a:txBody>
                  <a:tcPr anchor="ctr"/>
                </a:tc>
                <a:extLst>
                  <a:ext uri="{0D108BD9-81ED-4DB2-BD59-A6C34878D82A}">
                    <a16:rowId xmlns:a16="http://schemas.microsoft.com/office/drawing/2014/main" xmlns="" val="2148210020"/>
                  </a:ext>
                </a:extLst>
              </a:tr>
              <a:tr h="303205">
                <a:tc>
                  <a:txBody>
                    <a:bodyPr/>
                    <a:lstStyle/>
                    <a:p>
                      <a:pPr lvl="0">
                        <a:buNone/>
                      </a:pPr>
                      <a:r>
                        <a:rPr lang="en-US" sz="1600" dirty="0"/>
                        <a:t>Step Up Converter</a:t>
                      </a:r>
                    </a:p>
                  </a:txBody>
                  <a:tcPr/>
                </a:tc>
                <a:tc>
                  <a:txBody>
                    <a:bodyPr/>
                    <a:lstStyle/>
                    <a:p>
                      <a:pPr lvl="0" algn="ctr">
                        <a:buNone/>
                      </a:pPr>
                      <a:r>
                        <a:rPr lang="en-US" sz="1600" dirty="0"/>
                        <a:t>$.75</a:t>
                      </a:r>
                    </a:p>
                  </a:txBody>
                  <a:tcPr anchor="ctr"/>
                </a:tc>
                <a:tc>
                  <a:txBody>
                    <a:bodyPr/>
                    <a:lstStyle/>
                    <a:p>
                      <a:pPr lvl="0" algn="ctr">
                        <a:buNone/>
                      </a:pPr>
                      <a:r>
                        <a:rPr lang="en-US" sz="1600" b="0" dirty="0">
                          <a:solidFill>
                            <a:schemeClr val="tx1"/>
                          </a:solidFill>
                        </a:rPr>
                        <a:t>10</a:t>
                      </a:r>
                    </a:p>
                  </a:txBody>
                  <a:tcPr anchor="ctr"/>
                </a:tc>
                <a:tc>
                  <a:txBody>
                    <a:bodyPr/>
                    <a:lstStyle/>
                    <a:p>
                      <a:pPr lvl="0" algn="ctr">
                        <a:buNone/>
                      </a:pPr>
                      <a:r>
                        <a:rPr lang="en-US" sz="1600" b="1" i="0" u="none" strike="noStrike" noProof="0" dirty="0">
                          <a:solidFill>
                            <a:srgbClr val="00B050"/>
                          </a:solidFill>
                          <a:latin typeface="Calibri"/>
                        </a:rPr>
                        <a:t>$7.50</a:t>
                      </a:r>
                    </a:p>
                  </a:txBody>
                  <a:tcPr anchor="ctr"/>
                </a:tc>
                <a:extLst>
                  <a:ext uri="{0D108BD9-81ED-4DB2-BD59-A6C34878D82A}">
                    <a16:rowId xmlns:a16="http://schemas.microsoft.com/office/drawing/2014/main" xmlns="" val="1727257333"/>
                  </a:ext>
                </a:extLst>
              </a:tr>
              <a:tr h="303204">
                <a:tc>
                  <a:txBody>
                    <a:bodyPr/>
                    <a:lstStyle/>
                    <a:p>
                      <a:pPr lvl="0">
                        <a:buNone/>
                      </a:pPr>
                      <a:r>
                        <a:rPr lang="en-US" sz="1600"/>
                        <a:t>Future Data Package</a:t>
                      </a:r>
                      <a:endParaRPr lang="en-US" sz="1600" dirty="0"/>
                    </a:p>
                  </a:txBody>
                  <a:tcPr/>
                </a:tc>
                <a:tc>
                  <a:txBody>
                    <a:bodyPr/>
                    <a:lstStyle/>
                    <a:p>
                      <a:pPr lvl="0" algn="ctr">
                        <a:buNone/>
                      </a:pPr>
                      <a:r>
                        <a:rPr lang="en-US" sz="1600"/>
                        <a:t>$570</a:t>
                      </a:r>
                      <a:endParaRPr lang="en-US" sz="1600" dirty="0"/>
                    </a:p>
                  </a:txBody>
                  <a:tcPr anchor="ctr"/>
                </a:tc>
                <a:tc>
                  <a:txBody>
                    <a:bodyPr/>
                    <a:lstStyle/>
                    <a:p>
                      <a:pPr lvl="0" algn="ctr">
                        <a:buNone/>
                      </a:pPr>
                      <a:endParaRPr lang="en-US" sz="1600" b="0" dirty="0">
                        <a:solidFill>
                          <a:schemeClr val="tx1"/>
                        </a:solidFill>
                      </a:endParaRPr>
                    </a:p>
                  </a:txBody>
                  <a:tcPr anchor="ctr"/>
                </a:tc>
                <a:tc>
                  <a:txBody>
                    <a:bodyPr/>
                    <a:lstStyle/>
                    <a:p>
                      <a:pPr lvl="0" algn="ctr">
                        <a:buNone/>
                      </a:pPr>
                      <a:endParaRPr lang="en-US" sz="1600" b="1" i="0" u="none" strike="noStrike" noProof="0" dirty="0">
                        <a:solidFill>
                          <a:srgbClr val="00B050"/>
                        </a:solidFill>
                        <a:latin typeface="Calibri"/>
                      </a:endParaRPr>
                    </a:p>
                  </a:txBody>
                  <a:tcPr anchor="ctr"/>
                </a:tc>
                <a:extLst>
                  <a:ext uri="{0D108BD9-81ED-4DB2-BD59-A6C34878D82A}">
                    <a16:rowId xmlns:a16="http://schemas.microsoft.com/office/drawing/2014/main" xmlns="" val="2300245575"/>
                  </a:ext>
                </a:extLst>
              </a:tr>
            </a:tbl>
          </a:graphicData>
        </a:graphic>
      </p:graphicFrame>
      <p:graphicFrame>
        <p:nvGraphicFramePr>
          <p:cNvPr id="12" name="Table 11">
            <a:extLst>
              <a:ext uri="{FF2B5EF4-FFF2-40B4-BE49-F238E27FC236}">
                <a16:creationId xmlns:a16="http://schemas.microsoft.com/office/drawing/2014/main" xmlns="" id="{EF0E80DB-7092-4DB8-A3AD-09E94217AB63}"/>
              </a:ext>
            </a:extLst>
          </p:cNvPr>
          <p:cNvGraphicFramePr>
            <a:graphicFrameLocks noGrp="1"/>
          </p:cNvGraphicFramePr>
          <p:nvPr>
            <p:extLst>
              <p:ext uri="{D42A27DB-BD31-4B8C-83A1-F6EECF244321}">
                <p14:modId xmlns:p14="http://schemas.microsoft.com/office/powerpoint/2010/main" val="1101229809"/>
              </p:ext>
            </p:extLst>
          </p:nvPr>
        </p:nvGraphicFramePr>
        <p:xfrm>
          <a:off x="143773" y="4744527"/>
          <a:ext cx="3901702" cy="1867646"/>
        </p:xfrm>
        <a:graphic>
          <a:graphicData uri="http://schemas.openxmlformats.org/drawingml/2006/table">
            <a:tbl>
              <a:tblPr firstRow="1" bandRow="1">
                <a:tableStyleId>{C083E6E3-FA7D-4D7B-A595-EF9225AFEA82}</a:tableStyleId>
              </a:tblPr>
              <a:tblGrid>
                <a:gridCol w="1950851">
                  <a:extLst>
                    <a:ext uri="{9D8B030D-6E8A-4147-A177-3AD203B41FA5}">
                      <a16:colId xmlns:a16="http://schemas.microsoft.com/office/drawing/2014/main" xmlns="" val="3874411078"/>
                    </a:ext>
                  </a:extLst>
                </a:gridCol>
                <a:gridCol w="1950851">
                  <a:extLst>
                    <a:ext uri="{9D8B030D-6E8A-4147-A177-3AD203B41FA5}">
                      <a16:colId xmlns:a16="http://schemas.microsoft.com/office/drawing/2014/main" xmlns="" val="1340734854"/>
                    </a:ext>
                  </a:extLst>
                </a:gridCol>
              </a:tblGrid>
              <a:tr h="375878">
                <a:tc>
                  <a:txBody>
                    <a:bodyPr/>
                    <a:lstStyle/>
                    <a:p>
                      <a:r>
                        <a:rPr lang="en-US" sz="1800" b="0"/>
                        <a:t>Electronics</a:t>
                      </a:r>
                    </a:p>
                  </a:txBody>
                  <a:tcPr/>
                </a:tc>
                <a:tc>
                  <a:txBody>
                    <a:bodyPr/>
                    <a:lstStyle/>
                    <a:p>
                      <a:pPr lvl="0">
                        <a:buNone/>
                      </a:pPr>
                      <a:r>
                        <a:rPr lang="en-US" sz="1800" b="0"/>
                        <a:t>$1044.93</a:t>
                      </a:r>
                    </a:p>
                  </a:txBody>
                  <a:tcPr/>
                </a:tc>
                <a:extLst>
                  <a:ext uri="{0D108BD9-81ED-4DB2-BD59-A6C34878D82A}">
                    <a16:rowId xmlns:a16="http://schemas.microsoft.com/office/drawing/2014/main" xmlns="" val="2710968467"/>
                  </a:ext>
                </a:extLst>
              </a:tr>
              <a:tr h="745884">
                <a:tc>
                  <a:txBody>
                    <a:bodyPr/>
                    <a:lstStyle/>
                    <a:p>
                      <a:r>
                        <a:rPr lang="en-US" sz="1800"/>
                        <a:t>Structures</a:t>
                      </a:r>
                      <a:endParaRPr lang="en-US" sz="1800" baseline="0"/>
                    </a:p>
                  </a:txBody>
                  <a:tcPr anchor="ctr"/>
                </a:tc>
                <a:tc>
                  <a:txBody>
                    <a:bodyPr/>
                    <a:lstStyle/>
                    <a:p>
                      <a:pPr lvl="0">
                        <a:buNone/>
                      </a:pPr>
                      <a:r>
                        <a:rPr lang="en-US" sz="1800"/>
                        <a:t>$312.78</a:t>
                      </a:r>
                    </a:p>
                  </a:txBody>
                  <a:tcPr anchor="ctr"/>
                </a:tc>
                <a:extLst>
                  <a:ext uri="{0D108BD9-81ED-4DB2-BD59-A6C34878D82A}">
                    <a16:rowId xmlns:a16="http://schemas.microsoft.com/office/drawing/2014/main" xmlns="" val="434584420"/>
                  </a:ext>
                </a:extLst>
              </a:tr>
              <a:tr h="745884">
                <a:tc>
                  <a:txBody>
                    <a:bodyPr/>
                    <a:lstStyle/>
                    <a:p>
                      <a:r>
                        <a:rPr lang="en-US" sz="1800"/>
                        <a:t>Total</a:t>
                      </a:r>
                    </a:p>
                  </a:txBody>
                  <a:tcPr anchor="ctr"/>
                </a:tc>
                <a:tc>
                  <a:txBody>
                    <a:bodyPr/>
                    <a:lstStyle/>
                    <a:p>
                      <a:pPr lvl="0">
                        <a:buNone/>
                      </a:pPr>
                      <a:r>
                        <a:rPr lang="en-US" sz="1800"/>
                        <a:t>$1357.71</a:t>
                      </a:r>
                    </a:p>
                  </a:txBody>
                  <a:tcPr anchor="ctr"/>
                </a:tc>
                <a:extLst>
                  <a:ext uri="{0D108BD9-81ED-4DB2-BD59-A6C34878D82A}">
                    <a16:rowId xmlns:a16="http://schemas.microsoft.com/office/drawing/2014/main" xmlns="" val="750035702"/>
                  </a:ext>
                </a:extLst>
              </a:tr>
            </a:tbl>
          </a:graphicData>
        </a:graphic>
      </p:graphicFrame>
    </p:spTree>
    <p:extLst>
      <p:ext uri="{BB962C8B-B14F-4D97-AF65-F5344CB8AC3E}">
        <p14:creationId xmlns:p14="http://schemas.microsoft.com/office/powerpoint/2010/main" val="3617956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1859940-F656-4B5D-842E-BDF6F505FBC1}"/>
              </a:ext>
            </a:extLst>
          </p:cNvPr>
          <p:cNvSpPr>
            <a:spLocks noGrp="1"/>
          </p:cNvSpPr>
          <p:nvPr>
            <p:ph type="sldNum" sz="quarter" idx="12"/>
          </p:nvPr>
        </p:nvSpPr>
        <p:spPr/>
        <p:txBody>
          <a:bodyPr/>
          <a:lstStyle/>
          <a:p>
            <a:fld id="{330EA680-D336-4FF7-8B7A-9848BB0A1C32}" type="slidenum">
              <a:rPr lang="en-US" smtClean="0"/>
              <a:t>24</a:t>
            </a:fld>
            <a:endParaRPr lang="en-US"/>
          </a:p>
        </p:txBody>
      </p:sp>
      <p:graphicFrame>
        <p:nvGraphicFramePr>
          <p:cNvPr id="4" name="Table 3">
            <a:extLst>
              <a:ext uri="{FF2B5EF4-FFF2-40B4-BE49-F238E27FC236}">
                <a16:creationId xmlns:a16="http://schemas.microsoft.com/office/drawing/2014/main" xmlns="" id="{E98849AE-C941-4D4F-8C9F-76B1FFE08E8B}"/>
              </a:ext>
            </a:extLst>
          </p:cNvPr>
          <p:cNvGraphicFramePr>
            <a:graphicFrameLocks noGrp="1"/>
          </p:cNvGraphicFramePr>
          <p:nvPr>
            <p:extLst>
              <p:ext uri="{D42A27DB-BD31-4B8C-83A1-F6EECF244321}">
                <p14:modId xmlns:p14="http://schemas.microsoft.com/office/powerpoint/2010/main" val="2201028035"/>
              </p:ext>
            </p:extLst>
          </p:nvPr>
        </p:nvGraphicFramePr>
        <p:xfrm>
          <a:off x="445698" y="273169"/>
          <a:ext cx="6350479" cy="2712720"/>
        </p:xfrm>
        <a:graphic>
          <a:graphicData uri="http://schemas.openxmlformats.org/drawingml/2006/table">
            <a:tbl>
              <a:tblPr firstRow="1" bandRow="1">
                <a:tableStyleId>{2A488322-F2BA-4B5B-9748-0D474271808F}</a:tableStyleId>
              </a:tblPr>
              <a:tblGrid>
                <a:gridCol w="4688476">
                  <a:extLst>
                    <a:ext uri="{9D8B030D-6E8A-4147-A177-3AD203B41FA5}">
                      <a16:colId xmlns:a16="http://schemas.microsoft.com/office/drawing/2014/main" xmlns="" val="3874411078"/>
                    </a:ext>
                  </a:extLst>
                </a:gridCol>
                <a:gridCol w="1662003">
                  <a:extLst>
                    <a:ext uri="{9D8B030D-6E8A-4147-A177-3AD203B41FA5}">
                      <a16:colId xmlns:a16="http://schemas.microsoft.com/office/drawing/2014/main" xmlns="" val="326398709"/>
                    </a:ext>
                  </a:extLst>
                </a:gridCol>
              </a:tblGrid>
              <a:tr h="463176">
                <a:tc>
                  <a:txBody>
                    <a:bodyPr/>
                    <a:lstStyle/>
                    <a:p>
                      <a:r>
                        <a:rPr lang="en-US" sz="3200"/>
                        <a:t>Total Mass Limit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a:t>2,700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710968467"/>
                  </a:ext>
                </a:extLst>
              </a:tr>
              <a:tr h="926352">
                <a:tc>
                  <a:txBody>
                    <a:bodyPr/>
                    <a:lstStyle/>
                    <a:p>
                      <a:r>
                        <a:rPr lang="en-US" sz="3200"/>
                        <a:t>Original</a:t>
                      </a:r>
                      <a:r>
                        <a:rPr lang="en-US" sz="3200" baseline="0"/>
                        <a:t> Mass Projection [g]</a:t>
                      </a:r>
                      <a:endParaRPr lang="en-US" sz="3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a:t>2,393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34584420"/>
                  </a:ext>
                </a:extLst>
              </a:tr>
              <a:tr h="926352">
                <a:tc>
                  <a:txBody>
                    <a:bodyPr/>
                    <a:lstStyle/>
                    <a:p>
                      <a:r>
                        <a:rPr lang="en-US" sz="3200"/>
                        <a:t>Current Mass Projection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a:t>2,319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750035702"/>
                  </a:ext>
                </a:extLst>
              </a:tr>
            </a:tbl>
          </a:graphicData>
        </a:graphic>
      </p:graphicFrame>
      <p:graphicFrame>
        <p:nvGraphicFramePr>
          <p:cNvPr id="5" name="Table 4">
            <a:extLst>
              <a:ext uri="{FF2B5EF4-FFF2-40B4-BE49-F238E27FC236}">
                <a16:creationId xmlns:a16="http://schemas.microsoft.com/office/drawing/2014/main" xmlns="" id="{6CB793D9-EFEC-4AD9-A67D-CA4AB2C96506}"/>
              </a:ext>
            </a:extLst>
          </p:cNvPr>
          <p:cNvGraphicFramePr>
            <a:graphicFrameLocks noGrp="1"/>
          </p:cNvGraphicFramePr>
          <p:nvPr>
            <p:extLst>
              <p:ext uri="{D42A27DB-BD31-4B8C-83A1-F6EECF244321}">
                <p14:modId xmlns:p14="http://schemas.microsoft.com/office/powerpoint/2010/main" val="160441669"/>
              </p:ext>
            </p:extLst>
          </p:nvPr>
        </p:nvGraphicFramePr>
        <p:xfrm>
          <a:off x="474452" y="3349923"/>
          <a:ext cx="6320524" cy="3242231"/>
        </p:xfrm>
        <a:graphic>
          <a:graphicData uri="http://schemas.openxmlformats.org/drawingml/2006/table">
            <a:tbl>
              <a:tblPr firstRow="1" bandRow="1">
                <a:tableStyleId>{2A488322-F2BA-4B5B-9748-0D474271808F}</a:tableStyleId>
              </a:tblPr>
              <a:tblGrid>
                <a:gridCol w="4666360">
                  <a:extLst>
                    <a:ext uri="{9D8B030D-6E8A-4147-A177-3AD203B41FA5}">
                      <a16:colId xmlns:a16="http://schemas.microsoft.com/office/drawing/2014/main" xmlns="" val="3874411078"/>
                    </a:ext>
                  </a:extLst>
                </a:gridCol>
                <a:gridCol w="1654164">
                  <a:extLst>
                    <a:ext uri="{9D8B030D-6E8A-4147-A177-3AD203B41FA5}">
                      <a16:colId xmlns:a16="http://schemas.microsoft.com/office/drawing/2014/main" xmlns="" val="326398709"/>
                    </a:ext>
                  </a:extLst>
                </a:gridCol>
              </a:tblGrid>
              <a:tr h="463176">
                <a:tc>
                  <a:txBody>
                    <a:bodyPr/>
                    <a:lstStyle/>
                    <a:p>
                      <a:r>
                        <a:rPr lang="en-US" sz="2000"/>
                        <a:t>Unit Cost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710968467"/>
                  </a:ext>
                </a:extLst>
              </a:tr>
              <a:tr h="926352">
                <a:tc>
                  <a:txBody>
                    <a:bodyPr/>
                    <a:lstStyle/>
                    <a:p>
                      <a:r>
                        <a:rPr lang="en-US" sz="2000"/>
                        <a:t>Electronics/ Communications</a:t>
                      </a:r>
                      <a:endParaRPr lang="en-US" sz="20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a:t>$1030.00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34584420"/>
                  </a:ext>
                </a:extLst>
              </a:tr>
              <a:tr h="926352">
                <a:tc>
                  <a:txBody>
                    <a:bodyPr/>
                    <a:lstStyle/>
                    <a:p>
                      <a:r>
                        <a:rPr lang="en-US" sz="2000"/>
                        <a:t>Structures/ Deployment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a:t>$127.36</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750035702"/>
                  </a:ext>
                </a:extLst>
              </a:tr>
              <a:tr h="926351">
                <a:tc>
                  <a:txBody>
                    <a:bodyPr/>
                    <a:lstStyle/>
                    <a:p>
                      <a:pPr lvl="0">
                        <a:buNone/>
                      </a:pPr>
                      <a:r>
                        <a:rPr lang="en-US" sz="2000"/>
                        <a:t>Total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buNone/>
                      </a:pPr>
                      <a:r>
                        <a:rPr lang="en-US" sz="2000">
                          <a:solidFill>
                            <a:srgbClr val="FF0000"/>
                          </a:solidFill>
                        </a:rPr>
                        <a:t>$1157.36</a:t>
                      </a:r>
                      <a:endParaRPr lang="en-US" sz="20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195263439"/>
                  </a:ext>
                </a:extLst>
              </a:tr>
            </a:tbl>
          </a:graphicData>
        </a:graphic>
      </p:graphicFrame>
      <p:pic>
        <p:nvPicPr>
          <p:cNvPr id="3" name="Picture 5" descr="A picture containing holding&#10;&#10;Description generated with high confidence">
            <a:extLst>
              <a:ext uri="{FF2B5EF4-FFF2-40B4-BE49-F238E27FC236}">
                <a16:creationId xmlns:a16="http://schemas.microsoft.com/office/drawing/2014/main" xmlns="" id="{A5E892D7-1F6F-4881-873E-46F673879D23}"/>
              </a:ext>
            </a:extLst>
          </p:cNvPr>
          <p:cNvPicPr>
            <a:picLocks noChangeAspect="1"/>
          </p:cNvPicPr>
          <p:nvPr/>
        </p:nvPicPr>
        <p:blipFill>
          <a:blip r:embed="rId2"/>
          <a:stretch>
            <a:fillRect/>
          </a:stretch>
        </p:blipFill>
        <p:spPr>
          <a:xfrm>
            <a:off x="7182928" y="568029"/>
            <a:ext cx="4396596" cy="1509373"/>
          </a:xfrm>
          <a:prstGeom prst="rect">
            <a:avLst/>
          </a:prstGeom>
        </p:spPr>
      </p:pic>
      <p:pic>
        <p:nvPicPr>
          <p:cNvPr id="9" name="Picture 9" descr="A close up of a screen&#10;&#10;Description generated with high confidence">
            <a:extLst>
              <a:ext uri="{FF2B5EF4-FFF2-40B4-BE49-F238E27FC236}">
                <a16:creationId xmlns:a16="http://schemas.microsoft.com/office/drawing/2014/main" xmlns="" id="{D92D3BFE-BFA8-4C62-80FD-D56CBBE2963B}"/>
              </a:ext>
            </a:extLst>
          </p:cNvPr>
          <p:cNvPicPr>
            <a:picLocks noChangeAspect="1"/>
          </p:cNvPicPr>
          <p:nvPr/>
        </p:nvPicPr>
        <p:blipFill>
          <a:blip r:embed="rId3"/>
          <a:stretch>
            <a:fillRect/>
          </a:stretch>
        </p:blipFill>
        <p:spPr>
          <a:xfrm>
            <a:off x="7139797" y="3398733"/>
            <a:ext cx="4482861" cy="1800193"/>
          </a:xfrm>
          <a:prstGeom prst="rect">
            <a:avLst/>
          </a:prstGeom>
        </p:spPr>
      </p:pic>
    </p:spTree>
    <p:extLst>
      <p:ext uri="{BB962C8B-B14F-4D97-AF65-F5344CB8AC3E}">
        <p14:creationId xmlns:p14="http://schemas.microsoft.com/office/powerpoint/2010/main" val="335000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E5B68-F866-458D-A962-8EB8F2EFE2F4}"/>
              </a:ext>
            </a:extLst>
          </p:cNvPr>
          <p:cNvSpPr>
            <a:spLocks noGrp="1"/>
          </p:cNvSpPr>
          <p:nvPr>
            <p:ph type="title"/>
          </p:nvPr>
        </p:nvSpPr>
        <p:spPr>
          <a:xfrm>
            <a:off x="258846" y="5691"/>
            <a:ext cx="11051822" cy="817564"/>
          </a:xfrm>
        </p:spPr>
        <p:txBody>
          <a:bodyPr/>
          <a:lstStyle/>
          <a:p>
            <a:pPr algn="ctr"/>
            <a:r>
              <a:rPr lang="en-US">
                <a:latin typeface="Calibri Light"/>
                <a:cs typeface="Calibri Light"/>
              </a:rPr>
              <a:t>Customer CONOPS</a:t>
            </a:r>
          </a:p>
        </p:txBody>
      </p:sp>
      <p:pic>
        <p:nvPicPr>
          <p:cNvPr id="4" name="Picture 4" descr="A close up of a map&#10;&#10;Description generated with very high confidence">
            <a:extLst>
              <a:ext uri="{FF2B5EF4-FFF2-40B4-BE49-F238E27FC236}">
                <a16:creationId xmlns:a16="http://schemas.microsoft.com/office/drawing/2014/main" xmlns="" id="{DBFC8343-7A64-47C1-817F-30D983928572}"/>
              </a:ext>
            </a:extLst>
          </p:cNvPr>
          <p:cNvPicPr>
            <a:picLocks noChangeAspect="1"/>
          </p:cNvPicPr>
          <p:nvPr/>
        </p:nvPicPr>
        <p:blipFill rotWithShape="1">
          <a:blip r:embed="rId2"/>
          <a:srcRect l="39249" t="-510" r="-777" b="1531"/>
          <a:stretch/>
        </p:blipFill>
        <p:spPr>
          <a:xfrm>
            <a:off x="2147924" y="878769"/>
            <a:ext cx="7813196" cy="5920200"/>
          </a:xfrm>
          <a:prstGeom prst="rect">
            <a:avLst/>
          </a:prstGeom>
          <a:ln>
            <a:noFill/>
          </a:ln>
          <a:effectLst>
            <a:softEdge rad="112500"/>
          </a:effectLst>
        </p:spPr>
      </p:pic>
      <p:sp>
        <p:nvSpPr>
          <p:cNvPr id="3" name="Oval 2">
            <a:extLst>
              <a:ext uri="{FF2B5EF4-FFF2-40B4-BE49-F238E27FC236}">
                <a16:creationId xmlns:a16="http://schemas.microsoft.com/office/drawing/2014/main" xmlns="" id="{A8B61DAD-304F-4761-BF17-CEC4189E3F01}"/>
              </a:ext>
            </a:extLst>
          </p:cNvPr>
          <p:cNvSpPr/>
          <p:nvPr/>
        </p:nvSpPr>
        <p:spPr>
          <a:xfrm>
            <a:off x="2308576" y="1024466"/>
            <a:ext cx="702734" cy="547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1</a:t>
            </a:r>
            <a:endParaRPr lang="en-US"/>
          </a:p>
        </p:txBody>
      </p:sp>
      <p:sp>
        <p:nvSpPr>
          <p:cNvPr id="8" name="Oval 7">
            <a:extLst>
              <a:ext uri="{FF2B5EF4-FFF2-40B4-BE49-F238E27FC236}">
                <a16:creationId xmlns:a16="http://schemas.microsoft.com/office/drawing/2014/main" xmlns="" id="{A1C6026A-77EF-4AC9-88CD-B69878340D8E}"/>
              </a:ext>
            </a:extLst>
          </p:cNvPr>
          <p:cNvSpPr/>
          <p:nvPr/>
        </p:nvSpPr>
        <p:spPr>
          <a:xfrm>
            <a:off x="4354687" y="1024466"/>
            <a:ext cx="759178" cy="589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2</a:t>
            </a:r>
            <a:endParaRPr lang="en-US"/>
          </a:p>
        </p:txBody>
      </p:sp>
      <p:sp>
        <p:nvSpPr>
          <p:cNvPr id="9" name="Oval 8">
            <a:extLst>
              <a:ext uri="{FF2B5EF4-FFF2-40B4-BE49-F238E27FC236}">
                <a16:creationId xmlns:a16="http://schemas.microsoft.com/office/drawing/2014/main" xmlns="" id="{6B3EF463-27A6-4FCF-BA7E-AAE2BDA19C49}"/>
              </a:ext>
            </a:extLst>
          </p:cNvPr>
          <p:cNvSpPr/>
          <p:nvPr/>
        </p:nvSpPr>
        <p:spPr>
          <a:xfrm>
            <a:off x="6330243" y="1024466"/>
            <a:ext cx="759178" cy="589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3</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3</a:t>
            </a:fld>
            <a:endParaRPr lang="en-US"/>
          </a:p>
        </p:txBody>
      </p:sp>
      <p:sp>
        <p:nvSpPr>
          <p:cNvPr id="6" name="Rectangle 5">
            <a:extLst>
              <a:ext uri="{FF2B5EF4-FFF2-40B4-BE49-F238E27FC236}">
                <a16:creationId xmlns:a16="http://schemas.microsoft.com/office/drawing/2014/main" xmlns="" id="{3ACB6C51-F3D2-47A4-9A53-A67F7F78916F}"/>
              </a:ext>
            </a:extLst>
          </p:cNvPr>
          <p:cNvSpPr/>
          <p:nvPr/>
        </p:nvSpPr>
        <p:spPr>
          <a:xfrm>
            <a:off x="1495425" y="3838575"/>
            <a:ext cx="1209675" cy="20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69319" y="5771810"/>
            <a:ext cx="2026444" cy="9028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37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57BE8-4AB1-4F07-99A6-C1BFD1D01279}"/>
              </a:ext>
            </a:extLst>
          </p:cNvPr>
          <p:cNvSpPr>
            <a:spLocks noGrp="1"/>
          </p:cNvSpPr>
          <p:nvPr>
            <p:ph type="title"/>
          </p:nvPr>
        </p:nvSpPr>
        <p:spPr>
          <a:xfrm>
            <a:off x="465259" y="-229646"/>
            <a:ext cx="10515600" cy="1325563"/>
          </a:xfrm>
        </p:spPr>
        <p:txBody>
          <a:bodyPr/>
          <a:lstStyle/>
          <a:p>
            <a:pPr algn="ctr"/>
            <a:r>
              <a:rPr lang="en-US">
                <a:latin typeface="Calibri Light"/>
                <a:cs typeface="Calibri Light"/>
              </a:rPr>
              <a:t>Testing CONOPS </a:t>
            </a:r>
          </a:p>
        </p:txBody>
      </p:sp>
      <p:sp>
        <p:nvSpPr>
          <p:cNvPr id="3" name="Slide Number Placeholder 2"/>
          <p:cNvSpPr>
            <a:spLocks noGrp="1"/>
          </p:cNvSpPr>
          <p:nvPr>
            <p:ph type="sldNum" sz="quarter" idx="12"/>
          </p:nvPr>
        </p:nvSpPr>
        <p:spPr/>
        <p:txBody>
          <a:bodyPr/>
          <a:lstStyle/>
          <a:p>
            <a:fld id="{330EA680-D336-4FF7-8B7A-9848BB0A1C32}" type="slidenum">
              <a:rPr lang="en-US" smtClean="0"/>
              <a:t>4</a:t>
            </a:fld>
            <a:endParaRPr lang="en-US"/>
          </a:p>
        </p:txBody>
      </p:sp>
      <p:pic>
        <p:nvPicPr>
          <p:cNvPr id="5" name="Picture 5" descr="A screenshot of a cell phone&#10;&#10;Description generated with very high confidence">
            <a:extLst>
              <a:ext uri="{FF2B5EF4-FFF2-40B4-BE49-F238E27FC236}">
                <a16:creationId xmlns:a16="http://schemas.microsoft.com/office/drawing/2014/main" xmlns="" id="{4F9882EE-CFBB-4580-9CE9-154E6EDEAB1C}"/>
              </a:ext>
            </a:extLst>
          </p:cNvPr>
          <p:cNvPicPr>
            <a:picLocks noChangeAspect="1"/>
          </p:cNvPicPr>
          <p:nvPr/>
        </p:nvPicPr>
        <p:blipFill>
          <a:blip r:embed="rId2"/>
          <a:stretch>
            <a:fillRect/>
          </a:stretch>
        </p:blipFill>
        <p:spPr>
          <a:xfrm>
            <a:off x="2498" y="721934"/>
            <a:ext cx="11150183" cy="6850689"/>
          </a:xfrm>
          <a:prstGeom prst="rect">
            <a:avLst/>
          </a:prstGeom>
        </p:spPr>
      </p:pic>
    </p:spTree>
    <p:extLst>
      <p:ext uri="{BB962C8B-B14F-4D97-AF65-F5344CB8AC3E}">
        <p14:creationId xmlns:p14="http://schemas.microsoft.com/office/powerpoint/2010/main" val="3619710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D0869-CD88-44EF-8F4B-A7E6D2FFF408}"/>
              </a:ext>
            </a:extLst>
          </p:cNvPr>
          <p:cNvSpPr>
            <a:spLocks noGrp="1"/>
          </p:cNvSpPr>
          <p:nvPr>
            <p:ph type="title"/>
          </p:nvPr>
        </p:nvSpPr>
        <p:spPr>
          <a:xfrm>
            <a:off x="450011" y="-152460"/>
            <a:ext cx="10515600" cy="1325563"/>
          </a:xfrm>
        </p:spPr>
        <p:txBody>
          <a:bodyPr/>
          <a:lstStyle/>
          <a:p>
            <a:pPr algn="ctr"/>
            <a:r>
              <a:rPr lang="en-US">
                <a:latin typeface="Calibri Light"/>
                <a:cs typeface="Calibri Light"/>
              </a:rPr>
              <a:t>Design Solution: Functional Block Diagram</a:t>
            </a:r>
          </a:p>
        </p:txBody>
      </p:sp>
      <p:sp>
        <p:nvSpPr>
          <p:cNvPr id="4" name="Slide Number Placeholder 3"/>
          <p:cNvSpPr>
            <a:spLocks noGrp="1"/>
          </p:cNvSpPr>
          <p:nvPr>
            <p:ph type="sldNum" sz="quarter" idx="12"/>
          </p:nvPr>
        </p:nvSpPr>
        <p:spPr/>
        <p:txBody>
          <a:bodyPr/>
          <a:lstStyle/>
          <a:p>
            <a:fld id="{330EA680-D336-4FF7-8B7A-9848BB0A1C32}" type="slidenum">
              <a:rPr lang="en-US" smtClean="0"/>
              <a:t>5</a:t>
            </a:fld>
            <a:endParaRPr lang="en-US"/>
          </a:p>
        </p:txBody>
      </p:sp>
      <p:pic>
        <p:nvPicPr>
          <p:cNvPr id="6" name="Picture 5">
            <a:extLst>
              <a:ext uri="{FF2B5EF4-FFF2-40B4-BE49-F238E27FC236}">
                <a16:creationId xmlns:a16="http://schemas.microsoft.com/office/drawing/2014/main" xmlns="" id="{B3B5A8C0-7872-E34D-A0B0-2E6CF3FC69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54" y="790222"/>
            <a:ext cx="10941845" cy="6067778"/>
          </a:xfrm>
          <a:prstGeom prst="rect">
            <a:avLst/>
          </a:prstGeom>
        </p:spPr>
      </p:pic>
    </p:spTree>
    <p:extLst>
      <p:ext uri="{BB962C8B-B14F-4D97-AF65-F5344CB8AC3E}">
        <p14:creationId xmlns:p14="http://schemas.microsoft.com/office/powerpoint/2010/main" val="1105477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B2C9F-C104-4084-AFD9-D5EB848ABF87}"/>
              </a:ext>
            </a:extLst>
          </p:cNvPr>
          <p:cNvSpPr>
            <a:spLocks noGrp="1"/>
          </p:cNvSpPr>
          <p:nvPr>
            <p:ph type="title"/>
          </p:nvPr>
        </p:nvSpPr>
        <p:spPr>
          <a:xfrm>
            <a:off x="882649" y="-1011"/>
            <a:ext cx="10515600" cy="1325563"/>
          </a:xfrm>
        </p:spPr>
        <p:txBody>
          <a:bodyPr vert="horz" lIns="91440" tIns="45720" rIns="91440" bIns="45720" rtlCol="0" anchor="ctr">
            <a:normAutofit/>
          </a:bodyPr>
          <a:lstStyle/>
          <a:p>
            <a:pPr algn="ctr"/>
            <a:r>
              <a:rPr lang="en-US">
                <a:latin typeface="Calibri Light"/>
                <a:cs typeface="Calibri Light"/>
              </a:rPr>
              <a:t>CDR Baseline Design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9506645"/>
              </p:ext>
            </p:extLst>
          </p:nvPr>
        </p:nvGraphicFramePr>
        <p:xfrm>
          <a:off x="279399" y="1209992"/>
          <a:ext cx="11722101" cy="5198157"/>
        </p:xfrm>
        <a:graphic>
          <a:graphicData uri="http://schemas.openxmlformats.org/drawingml/2006/table">
            <a:tbl>
              <a:tblPr firstRow="1" bandRow="1">
                <a:tableStyleId>{2D5ABB26-0587-4C30-8999-92F81FD0307C}</a:tableStyleId>
              </a:tblPr>
              <a:tblGrid>
                <a:gridCol w="3907367">
                  <a:extLst>
                    <a:ext uri="{9D8B030D-6E8A-4147-A177-3AD203B41FA5}">
                      <a16:colId xmlns:a16="http://schemas.microsoft.com/office/drawing/2014/main" xmlns="" val="3762080210"/>
                    </a:ext>
                  </a:extLst>
                </a:gridCol>
                <a:gridCol w="3907367">
                  <a:extLst>
                    <a:ext uri="{9D8B030D-6E8A-4147-A177-3AD203B41FA5}">
                      <a16:colId xmlns:a16="http://schemas.microsoft.com/office/drawing/2014/main" xmlns="" val="211788660"/>
                    </a:ext>
                  </a:extLst>
                </a:gridCol>
                <a:gridCol w="3907367">
                  <a:extLst>
                    <a:ext uri="{9D8B030D-6E8A-4147-A177-3AD203B41FA5}">
                      <a16:colId xmlns:a16="http://schemas.microsoft.com/office/drawing/2014/main" xmlns="" val="1698195329"/>
                    </a:ext>
                  </a:extLst>
                </a:gridCol>
              </a:tblGrid>
              <a:tr h="339861">
                <a:tc>
                  <a:txBody>
                    <a:bodyPr/>
                    <a:lstStyle/>
                    <a:p>
                      <a:pPr algn="ctr"/>
                      <a:r>
                        <a:rPr lang="en-US" b="1" u="sng"/>
                        <a:t>Deployment Mechanism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u="sng"/>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u="sng"/>
                        <a:t>Electronics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54636789"/>
                  </a:ext>
                </a:extLst>
              </a:tr>
              <a:tr h="446663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79714161"/>
                  </a:ext>
                </a:extLst>
              </a:tr>
              <a:tr h="339861">
                <a:tc>
                  <a:txBody>
                    <a:bodyPr/>
                    <a:lstStyle/>
                    <a:p>
                      <a:r>
                        <a:rPr lang="en-US"/>
                        <a:t>Total Mass:</a:t>
                      </a:r>
                      <a:r>
                        <a:rPr lang="en-US" baseline="0"/>
                        <a:t> 32 [g]     Total Cost: $115</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Total Mass:</a:t>
                      </a:r>
                      <a:r>
                        <a:rPr lang="en-US" baseline="0"/>
                        <a:t> 273.5[g]   Total Cost: $90.92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Total Mass:</a:t>
                      </a:r>
                      <a:r>
                        <a:rPr lang="en-US" baseline="0"/>
                        <a:t> 290 [g]   Total Cost: $401.49</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8494360"/>
                  </a:ext>
                </a:extLst>
              </a:tr>
            </a:tbl>
          </a:graphicData>
        </a:graphic>
      </p:graphicFrame>
      <p:sp>
        <p:nvSpPr>
          <p:cNvPr id="5" name="Slide Number Placeholder 4"/>
          <p:cNvSpPr>
            <a:spLocks noGrp="1"/>
          </p:cNvSpPr>
          <p:nvPr>
            <p:ph type="sldNum" sz="quarter" idx="12"/>
          </p:nvPr>
        </p:nvSpPr>
        <p:spPr/>
        <p:txBody>
          <a:bodyPr/>
          <a:lstStyle/>
          <a:p>
            <a:fld id="{330EA680-D336-4FF7-8B7A-9848BB0A1C32}" type="slidenum">
              <a:rPr lang="en-US" smtClean="0"/>
              <a:t>6</a:t>
            </a:fld>
            <a:endParaRPr lang="en-US"/>
          </a:p>
        </p:txBody>
      </p:sp>
      <p:grpSp>
        <p:nvGrpSpPr>
          <p:cNvPr id="9" name="Group 8"/>
          <p:cNvGrpSpPr/>
          <p:nvPr/>
        </p:nvGrpSpPr>
        <p:grpSpPr>
          <a:xfrm>
            <a:off x="279398" y="1628911"/>
            <a:ext cx="4039308" cy="2026548"/>
            <a:chOff x="336119" y="2041172"/>
            <a:chExt cx="5657347" cy="2061987"/>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50" t="-822" r="-4013" b="26772"/>
            <a:stretch/>
          </p:blipFill>
          <p:spPr>
            <a:xfrm>
              <a:off x="336119" y="2041172"/>
              <a:ext cx="5657347" cy="2061987"/>
            </a:xfrm>
            <a:prstGeom prst="rect">
              <a:avLst/>
            </a:prstGeom>
            <a:ln>
              <a:solidFill>
                <a:schemeClr val="tx1"/>
              </a:solidFill>
            </a:ln>
          </p:spPr>
        </p:pic>
        <p:cxnSp>
          <p:nvCxnSpPr>
            <p:cNvPr id="11" name="Straight Arrow Connector 10"/>
            <p:cNvCxnSpPr/>
            <p:nvPr/>
          </p:nvCxnSpPr>
          <p:spPr>
            <a:xfrm flipV="1">
              <a:off x="1670742" y="2492148"/>
              <a:ext cx="1705346" cy="4617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07067" y="2122816"/>
              <a:ext cx="1704085" cy="369332"/>
            </a:xfrm>
            <a:prstGeom prst="rect">
              <a:avLst/>
            </a:prstGeom>
            <a:noFill/>
            <a:ln>
              <a:noFill/>
            </a:ln>
          </p:spPr>
          <p:txBody>
            <a:bodyPr wrap="square" rtlCol="0" anchor="t">
              <a:spAutoFit/>
            </a:bodyPr>
            <a:lstStyle/>
            <a:p>
              <a:pPr algn="ctr"/>
              <a:r>
                <a:rPr lang="en-US"/>
                <a:t>16 [cm</a:t>
              </a:r>
              <a:r>
                <a:rPr lang="en-US">
                  <a:cs typeface="Calibri"/>
                </a:rPr>
                <a:t>]</a:t>
              </a:r>
              <a:endParaRPr lang="en-US"/>
            </a:p>
          </p:txBody>
        </p:sp>
        <p:cxnSp>
          <p:nvCxnSpPr>
            <p:cNvPr id="13" name="Straight Arrow Connector 12"/>
            <p:cNvCxnSpPr/>
            <p:nvPr/>
          </p:nvCxnSpPr>
          <p:spPr>
            <a:xfrm flipV="1">
              <a:off x="3448716" y="2533109"/>
              <a:ext cx="2713" cy="40167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85742" y="2510470"/>
              <a:ext cx="1834672" cy="505771"/>
            </a:xfrm>
            <a:prstGeom prst="rect">
              <a:avLst/>
            </a:prstGeom>
            <a:noFill/>
            <a:ln>
              <a:noFill/>
            </a:ln>
          </p:spPr>
          <p:txBody>
            <a:bodyPr wrap="square" rtlCol="0" anchor="t">
              <a:spAutoFit/>
            </a:bodyPr>
            <a:lstStyle/>
            <a:p>
              <a:pPr algn="ctr"/>
              <a:r>
                <a:rPr lang="en-US"/>
                <a:t>3.4 [cm</a:t>
              </a:r>
              <a:r>
                <a:rPr lang="en-US">
                  <a:cs typeface="Calibri"/>
                </a:rPr>
                <a:t>]</a:t>
              </a:r>
              <a:endParaRPr lang="en-US"/>
            </a:p>
          </p:txBody>
        </p:sp>
      </p:grpSp>
      <p:grpSp>
        <p:nvGrpSpPr>
          <p:cNvPr id="16" name="Group 15"/>
          <p:cNvGrpSpPr/>
          <p:nvPr/>
        </p:nvGrpSpPr>
        <p:grpSpPr>
          <a:xfrm>
            <a:off x="207033" y="1768020"/>
            <a:ext cx="4187046" cy="2003166"/>
            <a:chOff x="-5630561" y="-682595"/>
            <a:chExt cx="6005192" cy="2486226"/>
          </a:xfrm>
        </p:grpSpPr>
        <p:cxnSp>
          <p:nvCxnSpPr>
            <p:cNvPr id="20" name="Straight Arrow Connector 19"/>
            <p:cNvCxnSpPr/>
            <p:nvPr/>
          </p:nvCxnSpPr>
          <p:spPr>
            <a:xfrm>
              <a:off x="-4082506" y="-284699"/>
              <a:ext cx="287334" cy="3175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30561" y="-682595"/>
              <a:ext cx="1704086" cy="369332"/>
            </a:xfrm>
            <a:prstGeom prst="rect">
              <a:avLst/>
            </a:prstGeom>
            <a:noFill/>
          </p:spPr>
          <p:txBody>
            <a:bodyPr wrap="square" rtlCol="0">
              <a:spAutoFit/>
            </a:bodyPr>
            <a:lstStyle/>
            <a:p>
              <a:pPr algn="ctr"/>
              <a:r>
                <a:rPr lang="en-US"/>
                <a:t>Parachute</a:t>
              </a:r>
            </a:p>
          </p:txBody>
        </p:sp>
        <p:cxnSp>
          <p:nvCxnSpPr>
            <p:cNvPr id="22" name="Straight Arrow Connector 21"/>
            <p:cNvCxnSpPr>
              <a:cxnSpLocks/>
            </p:cNvCxnSpPr>
            <p:nvPr/>
          </p:nvCxnSpPr>
          <p:spPr>
            <a:xfrm flipH="1" flipV="1">
              <a:off x="-2801444" y="408302"/>
              <a:ext cx="989957" cy="1074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31593" y="1282241"/>
              <a:ext cx="2506224" cy="521390"/>
            </a:xfrm>
            <a:prstGeom prst="rect">
              <a:avLst/>
            </a:prstGeom>
            <a:noFill/>
          </p:spPr>
          <p:txBody>
            <a:bodyPr wrap="square" rtlCol="0">
              <a:spAutoFit/>
            </a:bodyPr>
            <a:lstStyle/>
            <a:p>
              <a:pPr algn="ctr"/>
              <a:r>
                <a:rPr lang="en-US"/>
                <a:t>Linear Motor</a:t>
              </a:r>
            </a:p>
          </p:txBody>
        </p:sp>
        <p:cxnSp>
          <p:nvCxnSpPr>
            <p:cNvPr id="24" name="Straight Arrow Connector 23"/>
            <p:cNvCxnSpPr/>
            <p:nvPr/>
          </p:nvCxnSpPr>
          <p:spPr>
            <a:xfrm>
              <a:off x="-4272984" y="408300"/>
              <a:ext cx="167980" cy="19584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74702" y="-90382"/>
              <a:ext cx="1564294" cy="521390"/>
            </a:xfrm>
            <a:prstGeom prst="rect">
              <a:avLst/>
            </a:prstGeom>
            <a:noFill/>
          </p:spPr>
          <p:txBody>
            <a:bodyPr wrap="square" rtlCol="0">
              <a:spAutoFit/>
            </a:bodyPr>
            <a:lstStyle/>
            <a:p>
              <a:pPr algn="ctr"/>
              <a:r>
                <a:rPr lang="en-US"/>
                <a:t> 2.6 [cm]</a:t>
              </a:r>
            </a:p>
          </p:txBody>
        </p:sp>
      </p:gr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5929" t="2504" r="8068" b="6022"/>
          <a:stretch/>
        </p:blipFill>
        <p:spPr>
          <a:xfrm>
            <a:off x="279398" y="3655458"/>
            <a:ext cx="3898827" cy="2345055"/>
          </a:xfrm>
          <a:prstGeom prst="rect">
            <a:avLst/>
          </a:prstGeom>
          <a:ln>
            <a:solidFill>
              <a:schemeClr val="tx1"/>
            </a:solidFill>
          </a:ln>
        </p:spPr>
      </p:pic>
      <p:grpSp>
        <p:nvGrpSpPr>
          <p:cNvPr id="183" name="Group 182"/>
          <p:cNvGrpSpPr/>
          <p:nvPr/>
        </p:nvGrpSpPr>
        <p:grpSpPr>
          <a:xfrm>
            <a:off x="4181924" y="1564514"/>
            <a:ext cx="2184489" cy="4337643"/>
            <a:chOff x="4332918" y="1675688"/>
            <a:chExt cx="3891601" cy="4337643"/>
          </a:xfrm>
        </p:grpSpPr>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246" y="1675688"/>
              <a:ext cx="3606885" cy="4337643"/>
            </a:xfrm>
            <a:prstGeom prst="rect">
              <a:avLst/>
            </a:prstGeom>
          </p:spPr>
        </p:pic>
        <p:cxnSp>
          <p:nvCxnSpPr>
            <p:cNvPr id="38" name="Straight Arrow Connector 37"/>
            <p:cNvCxnSpPr/>
            <p:nvPr/>
          </p:nvCxnSpPr>
          <p:spPr>
            <a:xfrm>
              <a:off x="5950621" y="3382502"/>
              <a:ext cx="10162" cy="125575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07073" y="3795190"/>
              <a:ext cx="1573938" cy="307777"/>
            </a:xfrm>
            <a:prstGeom prst="rect">
              <a:avLst/>
            </a:prstGeom>
            <a:noFill/>
          </p:spPr>
          <p:txBody>
            <a:bodyPr wrap="square" rtlCol="0">
              <a:spAutoFit/>
            </a:bodyPr>
            <a:lstStyle>
              <a:defPPr>
                <a:defRPr lang="en-US"/>
              </a:defPPr>
              <a:lvl1pPr>
                <a:defRPr sz="1400"/>
              </a:lvl1pPr>
            </a:lstStyle>
            <a:p>
              <a:r>
                <a:rPr lang="en-US"/>
                <a:t>100 [cm]</a:t>
              </a:r>
            </a:p>
          </p:txBody>
        </p:sp>
        <p:cxnSp>
          <p:nvCxnSpPr>
            <p:cNvPr id="40" name="Straight Arrow Connector 39"/>
            <p:cNvCxnSpPr/>
            <p:nvPr/>
          </p:nvCxnSpPr>
          <p:spPr>
            <a:xfrm flipH="1">
              <a:off x="5408518" y="2196141"/>
              <a:ext cx="1376788" cy="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32918" y="1924445"/>
              <a:ext cx="1697336" cy="307777"/>
            </a:xfrm>
            <a:prstGeom prst="rect">
              <a:avLst/>
            </a:prstGeom>
            <a:noFill/>
          </p:spPr>
          <p:txBody>
            <a:bodyPr wrap="square" rtlCol="0">
              <a:spAutoFit/>
            </a:bodyPr>
            <a:lstStyle>
              <a:defPPr>
                <a:defRPr lang="en-US"/>
              </a:defPPr>
              <a:lvl1pPr>
                <a:defRPr sz="1400"/>
              </a:lvl1pPr>
            </a:lstStyle>
            <a:p>
              <a:r>
                <a:rPr lang="en-US"/>
                <a:t>30 [cm]</a:t>
              </a:r>
            </a:p>
          </p:txBody>
        </p:sp>
        <p:cxnSp>
          <p:nvCxnSpPr>
            <p:cNvPr id="42" name="Straight Arrow Connector 41"/>
            <p:cNvCxnSpPr/>
            <p:nvPr/>
          </p:nvCxnSpPr>
          <p:spPr>
            <a:xfrm>
              <a:off x="6738230" y="2282607"/>
              <a:ext cx="0" cy="109620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25561" y="2666115"/>
              <a:ext cx="1598958" cy="307777"/>
            </a:xfrm>
            <a:prstGeom prst="rect">
              <a:avLst/>
            </a:prstGeom>
            <a:noFill/>
          </p:spPr>
          <p:txBody>
            <a:bodyPr wrap="square" rtlCol="0">
              <a:spAutoFit/>
            </a:bodyPr>
            <a:lstStyle/>
            <a:p>
              <a:r>
                <a:rPr lang="en-US" sz="1400"/>
                <a:t>46 [cm]</a:t>
              </a:r>
            </a:p>
          </p:txBody>
        </p:sp>
        <p:cxnSp>
          <p:nvCxnSpPr>
            <p:cNvPr id="46" name="Straight Arrow Connector 45"/>
            <p:cNvCxnSpPr/>
            <p:nvPr/>
          </p:nvCxnSpPr>
          <p:spPr>
            <a:xfrm>
              <a:off x="6410302" y="4638252"/>
              <a:ext cx="0" cy="984853"/>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307148" y="4964640"/>
              <a:ext cx="1321022" cy="307777"/>
            </a:xfrm>
            <a:prstGeom prst="rect">
              <a:avLst/>
            </a:prstGeom>
            <a:noFill/>
          </p:spPr>
          <p:txBody>
            <a:bodyPr wrap="square" rtlCol="0">
              <a:spAutoFit/>
            </a:bodyPr>
            <a:lstStyle>
              <a:defPPr>
                <a:defRPr lang="en-US"/>
              </a:defPPr>
              <a:lvl1pPr>
                <a:defRPr sz="1400"/>
              </a:lvl1pPr>
            </a:lstStyle>
            <a:p>
              <a:r>
                <a:rPr lang="en-US"/>
                <a:t>38 [cm]</a:t>
              </a:r>
            </a:p>
          </p:txBody>
        </p:sp>
        <p:sp>
          <p:nvSpPr>
            <p:cNvPr id="48" name="TextBox 47"/>
            <p:cNvSpPr txBox="1"/>
            <p:nvPr/>
          </p:nvSpPr>
          <p:spPr>
            <a:xfrm>
              <a:off x="4927840" y="5498047"/>
              <a:ext cx="1208677" cy="307777"/>
            </a:xfrm>
            <a:prstGeom prst="rect">
              <a:avLst/>
            </a:prstGeom>
            <a:noFill/>
          </p:spPr>
          <p:txBody>
            <a:bodyPr wrap="square" rtlCol="0">
              <a:spAutoFit/>
            </a:bodyPr>
            <a:lstStyle>
              <a:defPPr>
                <a:defRPr lang="en-US"/>
              </a:defPPr>
              <a:lvl1pPr>
                <a:defRPr sz="1400"/>
              </a:lvl1pPr>
            </a:lstStyle>
            <a:p>
              <a:r>
                <a:rPr lang="en-US"/>
                <a:t>8 [cm]</a:t>
              </a:r>
            </a:p>
          </p:txBody>
        </p:sp>
        <p:cxnSp>
          <p:nvCxnSpPr>
            <p:cNvPr id="49" name="Straight Arrow Connector 48"/>
            <p:cNvCxnSpPr/>
            <p:nvPr/>
          </p:nvCxnSpPr>
          <p:spPr>
            <a:xfrm flipH="1">
              <a:off x="5943493" y="5669922"/>
              <a:ext cx="41166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060310" y="3003683"/>
            <a:ext cx="4349478" cy="1629628"/>
          </a:xfrm>
          <a:prstGeom prst="rect">
            <a:avLst/>
          </a:prstGeom>
        </p:spPr>
      </p:pic>
      <p:cxnSp>
        <p:nvCxnSpPr>
          <p:cNvPr id="34" name="Straight Arrow Connector 33"/>
          <p:cNvCxnSpPr/>
          <p:nvPr/>
        </p:nvCxnSpPr>
        <p:spPr>
          <a:xfrm>
            <a:off x="6809350" y="4403852"/>
            <a:ext cx="216169" cy="2178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4" idx="0"/>
          </p:cNvCxnSpPr>
          <p:nvPr/>
        </p:nvCxnSpPr>
        <p:spPr>
          <a:xfrm flipH="1" flipV="1">
            <a:off x="7208284" y="5454217"/>
            <a:ext cx="306490" cy="2694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90231" y="5113529"/>
            <a:ext cx="1343747" cy="253916"/>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50"/>
            </a:lvl1pPr>
          </a:lstStyle>
          <a:p>
            <a:r>
              <a:rPr lang="en-US"/>
              <a:t>Power Control Board</a:t>
            </a:r>
          </a:p>
        </p:txBody>
      </p:sp>
      <p:sp>
        <p:nvSpPr>
          <p:cNvPr id="44" name="TextBox 43"/>
          <p:cNvSpPr txBox="1"/>
          <p:nvPr/>
        </p:nvSpPr>
        <p:spPr>
          <a:xfrm>
            <a:off x="6979684" y="5723692"/>
            <a:ext cx="1070180" cy="253916"/>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50"/>
            </a:lvl1pPr>
          </a:lstStyle>
          <a:p>
            <a:r>
              <a:rPr lang="en-US"/>
              <a:t>C-Cell Batteries</a:t>
            </a:r>
          </a:p>
        </p:txBody>
      </p:sp>
      <p:cxnSp>
        <p:nvCxnSpPr>
          <p:cNvPr id="52" name="Connector: Curved 4">
            <a:extLst>
              <a:ext uri="{FF2B5EF4-FFF2-40B4-BE49-F238E27FC236}">
                <a16:creationId xmlns:a16="http://schemas.microsoft.com/office/drawing/2014/main" xmlns="" id="{687B215E-28A2-44E9-9FCC-869807BF4FEC}"/>
              </a:ext>
            </a:extLst>
          </p:cNvPr>
          <p:cNvCxnSpPr/>
          <p:nvPr/>
        </p:nvCxnSpPr>
        <p:spPr>
          <a:xfrm rot="16200000" flipH="1">
            <a:off x="6123333" y="3369972"/>
            <a:ext cx="2187302" cy="133350"/>
          </a:xfrm>
          <a:prstGeom prst="curvedConnector3">
            <a:avLst/>
          </a:prstGeom>
          <a:ln w="12700"/>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6" idx="0"/>
          </p:cNvCxnSpPr>
          <p:nvPr/>
        </p:nvCxnSpPr>
        <p:spPr>
          <a:xfrm flipV="1">
            <a:off x="6962105" y="4886019"/>
            <a:ext cx="269912" cy="22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583210" y="3145884"/>
            <a:ext cx="432384" cy="636551"/>
            <a:chOff x="10825806" y="2529987"/>
            <a:chExt cx="432384" cy="636551"/>
          </a:xfrm>
        </p:grpSpPr>
        <p:sp>
          <p:nvSpPr>
            <p:cNvPr id="53" name="Cloud 52">
              <a:extLst>
                <a:ext uri="{FF2B5EF4-FFF2-40B4-BE49-F238E27FC236}">
                  <a16:creationId xmlns:a16="http://schemas.microsoft.com/office/drawing/2014/main" xmlns="" id="{37AA3066-FB43-4EB5-A34F-114C097346F6}"/>
                </a:ext>
              </a:extLst>
            </p:cNvPr>
            <p:cNvSpPr/>
            <p:nvPr/>
          </p:nvSpPr>
          <p:spPr>
            <a:xfrm rot="11475420" flipH="1">
              <a:off x="10920196" y="2716739"/>
              <a:ext cx="10508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a:extLst>
                <a:ext uri="{FF2B5EF4-FFF2-40B4-BE49-F238E27FC236}">
                  <a16:creationId xmlns:a16="http://schemas.microsoft.com/office/drawing/2014/main" xmlns="" id="{DC8123B4-E0CB-4999-B6F8-A2A24C780500}"/>
                </a:ext>
              </a:extLst>
            </p:cNvPr>
            <p:cNvSpPr/>
            <p:nvPr/>
          </p:nvSpPr>
          <p:spPr>
            <a:xfrm rot="11475420">
              <a:off x="11036813" y="2639075"/>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a:extLst>
                <a:ext uri="{FF2B5EF4-FFF2-40B4-BE49-F238E27FC236}">
                  <a16:creationId xmlns:a16="http://schemas.microsoft.com/office/drawing/2014/main" xmlns="" id="{69D46B5E-0ED5-4608-A886-9751D68FF9C8}"/>
                </a:ext>
              </a:extLst>
            </p:cNvPr>
            <p:cNvSpPr/>
            <p:nvPr/>
          </p:nvSpPr>
          <p:spPr>
            <a:xfrm rot="11475420">
              <a:off x="11046514" y="2728308"/>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a:extLst>
                <a:ext uri="{FF2B5EF4-FFF2-40B4-BE49-F238E27FC236}">
                  <a16:creationId xmlns:a16="http://schemas.microsoft.com/office/drawing/2014/main" xmlns="" id="{912A643C-9DE0-4185-92DF-4FFD4F6CCF13}"/>
                </a:ext>
              </a:extLst>
            </p:cNvPr>
            <p:cNvSpPr/>
            <p:nvPr/>
          </p:nvSpPr>
          <p:spPr>
            <a:xfrm rot="11700000">
              <a:off x="10936567" y="2635506"/>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19">
              <a:extLst>
                <a:ext uri="{FF2B5EF4-FFF2-40B4-BE49-F238E27FC236}">
                  <a16:creationId xmlns:a16="http://schemas.microsoft.com/office/drawing/2014/main" xmlns="" id="{15970DEC-1354-4316-A35E-E8F734B5BAE6}"/>
                </a:ext>
              </a:extLst>
            </p:cNvPr>
            <p:cNvSpPr/>
            <p:nvPr/>
          </p:nvSpPr>
          <p:spPr>
            <a:xfrm rot="10800000">
              <a:off x="10825806" y="2529987"/>
              <a:ext cx="310438" cy="3426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a:extLst>
                <a:ext uri="{FF2B5EF4-FFF2-40B4-BE49-F238E27FC236}">
                  <a16:creationId xmlns:a16="http://schemas.microsoft.com/office/drawing/2014/main" xmlns="" id="{F6F88F12-9D93-4F3A-816C-82FFC146949F}"/>
                </a:ext>
              </a:extLst>
            </p:cNvPr>
            <p:cNvSpPr/>
            <p:nvPr/>
          </p:nvSpPr>
          <p:spPr>
            <a:xfrm rot="11475420">
              <a:off x="11036813" y="2560550"/>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a:extLst>
                <a:ext uri="{FF2B5EF4-FFF2-40B4-BE49-F238E27FC236}">
                  <a16:creationId xmlns:a16="http://schemas.microsoft.com/office/drawing/2014/main" xmlns="" id="{279C27AF-6D4F-408B-82BB-15BC81628BC3}"/>
                </a:ext>
              </a:extLst>
            </p:cNvPr>
            <p:cNvSpPr/>
            <p:nvPr/>
          </p:nvSpPr>
          <p:spPr>
            <a:xfrm rot="11475420">
              <a:off x="10949502" y="2542704"/>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a:extLst>
                <a:ext uri="{FF2B5EF4-FFF2-40B4-BE49-F238E27FC236}">
                  <a16:creationId xmlns:a16="http://schemas.microsoft.com/office/drawing/2014/main" xmlns="" id="{7C0C23C5-35EC-4A41-A3BC-3E03D5753340}"/>
                </a:ext>
              </a:extLst>
            </p:cNvPr>
            <p:cNvSpPr/>
            <p:nvPr/>
          </p:nvSpPr>
          <p:spPr>
            <a:xfrm rot="11475420">
              <a:off x="10836322" y="2546273"/>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a:extLst>
                <a:ext uri="{FF2B5EF4-FFF2-40B4-BE49-F238E27FC236}">
                  <a16:creationId xmlns:a16="http://schemas.microsoft.com/office/drawing/2014/main" xmlns="" id="{AFF6FD5D-82C9-4209-BCA9-10324478557B}"/>
                </a:ext>
              </a:extLst>
            </p:cNvPr>
            <p:cNvSpPr/>
            <p:nvPr/>
          </p:nvSpPr>
          <p:spPr>
            <a:xfrm rot="11475420">
              <a:off x="10852490" y="2621229"/>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a:extLst>
                <a:ext uri="{FF2B5EF4-FFF2-40B4-BE49-F238E27FC236}">
                  <a16:creationId xmlns:a16="http://schemas.microsoft.com/office/drawing/2014/main" xmlns="" id="{2E47CF9E-988F-4462-816E-2554B4F7BC3D}"/>
                </a:ext>
              </a:extLst>
            </p:cNvPr>
            <p:cNvSpPr/>
            <p:nvPr/>
          </p:nvSpPr>
          <p:spPr>
            <a:xfrm rot="11475420">
              <a:off x="10836322" y="2717600"/>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a:extLst>
                <a:ext uri="{FF2B5EF4-FFF2-40B4-BE49-F238E27FC236}">
                  <a16:creationId xmlns:a16="http://schemas.microsoft.com/office/drawing/2014/main" xmlns="" id="{1FDA681A-82EC-4986-A11A-22734563E141}"/>
                </a:ext>
              </a:extLst>
            </p:cNvPr>
            <p:cNvSpPr/>
            <p:nvPr/>
          </p:nvSpPr>
          <p:spPr>
            <a:xfrm rot="11475420">
              <a:off x="10978606" y="2788986"/>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a:extLst>
                <a:ext uri="{FF2B5EF4-FFF2-40B4-BE49-F238E27FC236}">
                  <a16:creationId xmlns:a16="http://schemas.microsoft.com/office/drawing/2014/main" xmlns="" id="{7D647B13-CBB4-4615-BA59-D983840292D5}"/>
                </a:ext>
              </a:extLst>
            </p:cNvPr>
            <p:cNvSpPr/>
            <p:nvPr/>
          </p:nvSpPr>
          <p:spPr>
            <a:xfrm rot="11475420">
              <a:off x="10871893" y="2792556"/>
              <a:ext cx="85710" cy="76071"/>
            </a:xfrm>
            <a:prstGeom prst="cloud">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xmlns="" id="{E7BAA7E5-0D2D-4655-A693-24C9EEB745D8}"/>
                </a:ext>
              </a:extLst>
            </p:cNvPr>
            <p:cNvCxnSpPr>
              <a:stCxn id="57" idx="0"/>
            </p:cNvCxnSpPr>
            <p:nvPr/>
          </p:nvCxnSpPr>
          <p:spPr>
            <a:xfrm>
              <a:off x="10981025" y="2872641"/>
              <a:ext cx="277165" cy="293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xmlns="" id="{5A5F6A76-BCA8-4175-A226-FEEA981F0B24}"/>
              </a:ext>
            </a:extLst>
          </p:cNvPr>
          <p:cNvSpPr txBox="1"/>
          <p:nvPr/>
        </p:nvSpPr>
        <p:spPr>
          <a:xfrm>
            <a:off x="6339862" y="2691904"/>
            <a:ext cx="840699" cy="43088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t>Polystyrene</a:t>
            </a:r>
            <a:r>
              <a:rPr lang="en-US" sz="1050">
                <a:cs typeface="Calibri"/>
              </a:rPr>
              <a:t> Packing</a:t>
            </a:r>
            <a:endParaRPr lang="en-US" sz="1050"/>
          </a:p>
        </p:txBody>
      </p:sp>
      <p:sp>
        <p:nvSpPr>
          <p:cNvPr id="67" name="TextBox 66"/>
          <p:cNvSpPr txBox="1"/>
          <p:nvPr/>
        </p:nvSpPr>
        <p:spPr>
          <a:xfrm>
            <a:off x="6468408" y="1711233"/>
            <a:ext cx="681701" cy="253916"/>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50"/>
            </a:lvl1pPr>
          </a:lstStyle>
          <a:p>
            <a:r>
              <a:rPr lang="en-US"/>
              <a:t>Antenna</a:t>
            </a:r>
          </a:p>
        </p:txBody>
      </p:sp>
      <p:sp>
        <p:nvSpPr>
          <p:cNvPr id="45" name="TextBox 44"/>
          <p:cNvSpPr txBox="1"/>
          <p:nvPr/>
        </p:nvSpPr>
        <p:spPr>
          <a:xfrm>
            <a:off x="6283583" y="4160281"/>
            <a:ext cx="1149544" cy="253916"/>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50"/>
            </a:lvl1pPr>
          </a:lstStyle>
          <a:p>
            <a:r>
              <a:rPr lang="en-US"/>
              <a:t>RF COM Boards</a:t>
            </a:r>
          </a:p>
        </p:txBody>
      </p:sp>
      <p:cxnSp>
        <p:nvCxnSpPr>
          <p:cNvPr id="70" name="Straight Arrow Connector 69"/>
          <p:cNvCxnSpPr>
            <a:stCxn id="67" idx="2"/>
          </p:cNvCxnSpPr>
          <p:nvPr/>
        </p:nvCxnSpPr>
        <p:spPr>
          <a:xfrm>
            <a:off x="6809259" y="1965149"/>
            <a:ext cx="340850" cy="3259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6" name="Picture 195"/>
          <p:cNvPicPr>
            <a:picLocks noChangeAspect="1"/>
          </p:cNvPicPr>
          <p:nvPr/>
        </p:nvPicPr>
        <p:blipFill rotWithShape="1">
          <a:blip r:embed="rId7"/>
          <a:srcRect l="25763" r="12268" b="1118"/>
          <a:stretch/>
        </p:blipFill>
        <p:spPr>
          <a:xfrm>
            <a:off x="8129662" y="1643758"/>
            <a:ext cx="3814687" cy="3326532"/>
          </a:xfrm>
          <a:prstGeom prst="rect">
            <a:avLst/>
          </a:prstGeom>
        </p:spPr>
      </p:pic>
      <p:pic>
        <p:nvPicPr>
          <p:cNvPr id="198" name="Picture 197"/>
          <p:cNvPicPr>
            <a:picLocks noChangeAspect="1"/>
          </p:cNvPicPr>
          <p:nvPr/>
        </p:nvPicPr>
        <p:blipFill rotWithShape="1">
          <a:blip r:embed="rId7"/>
          <a:srcRect l="1264" t="12524" r="74902" b="53619"/>
          <a:stretch/>
        </p:blipFill>
        <p:spPr>
          <a:xfrm>
            <a:off x="8157749" y="5028276"/>
            <a:ext cx="1204508" cy="935065"/>
          </a:xfrm>
          <a:prstGeom prst="rect">
            <a:avLst/>
          </a:prstGeom>
        </p:spPr>
      </p:pic>
      <p:pic>
        <p:nvPicPr>
          <p:cNvPr id="199" name="Picture 198"/>
          <p:cNvPicPr>
            <a:picLocks noChangeAspect="1"/>
          </p:cNvPicPr>
          <p:nvPr/>
        </p:nvPicPr>
        <p:blipFill rotWithShape="1">
          <a:blip r:embed="rId7"/>
          <a:srcRect l="1263" t="48627" r="72506" b="17294"/>
          <a:stretch/>
        </p:blipFill>
        <p:spPr>
          <a:xfrm>
            <a:off x="9470142" y="5022138"/>
            <a:ext cx="1325643" cy="941203"/>
          </a:xfrm>
          <a:prstGeom prst="rect">
            <a:avLst/>
          </a:prstGeom>
        </p:spPr>
      </p:pic>
      <p:pic>
        <p:nvPicPr>
          <p:cNvPr id="200" name="Picture 199"/>
          <p:cNvPicPr>
            <a:picLocks noChangeAspect="1"/>
          </p:cNvPicPr>
          <p:nvPr/>
        </p:nvPicPr>
        <p:blipFill rotWithShape="1">
          <a:blip r:embed="rId7"/>
          <a:srcRect l="1263" t="85395" r="72506" b="2682"/>
          <a:stretch/>
        </p:blipFill>
        <p:spPr>
          <a:xfrm>
            <a:off x="10662755" y="5308701"/>
            <a:ext cx="1325645" cy="329291"/>
          </a:xfrm>
          <a:prstGeom prst="rect">
            <a:avLst/>
          </a:prstGeom>
        </p:spPr>
      </p:pic>
      <p:sp>
        <p:nvSpPr>
          <p:cNvPr id="201" name="Rectangle 200"/>
          <p:cNvSpPr/>
          <p:nvPr/>
        </p:nvSpPr>
        <p:spPr>
          <a:xfrm>
            <a:off x="8129662" y="3298825"/>
            <a:ext cx="144388" cy="158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779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B2C9F-C104-4084-AFD9-D5EB848ABF87}"/>
              </a:ext>
            </a:extLst>
          </p:cNvPr>
          <p:cNvSpPr>
            <a:spLocks noGrp="1"/>
          </p:cNvSpPr>
          <p:nvPr>
            <p:ph type="title"/>
          </p:nvPr>
        </p:nvSpPr>
        <p:spPr>
          <a:xfrm>
            <a:off x="811435" y="-10118"/>
            <a:ext cx="10515600" cy="1325563"/>
          </a:xfrm>
        </p:spPr>
        <p:txBody>
          <a:bodyPr vert="horz" lIns="91440" tIns="45720" rIns="91440" bIns="45720" rtlCol="0" anchor="ctr">
            <a:normAutofit/>
          </a:bodyPr>
          <a:lstStyle/>
          <a:p>
            <a:pPr algn="ctr"/>
            <a:r>
              <a:rPr lang="en-US">
                <a:latin typeface="Calibri Light"/>
                <a:cs typeface="Calibri Light"/>
              </a:rPr>
              <a:t>Major Design Changes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2432054"/>
              </p:ext>
            </p:extLst>
          </p:nvPr>
        </p:nvGraphicFramePr>
        <p:xfrm>
          <a:off x="279399" y="959556"/>
          <a:ext cx="11655426" cy="5488870"/>
        </p:xfrm>
        <a:graphic>
          <a:graphicData uri="http://schemas.openxmlformats.org/drawingml/2006/table">
            <a:tbl>
              <a:tblPr firstRow="1" bandRow="1">
                <a:tableStyleId>{2D5ABB26-0587-4C30-8999-92F81FD0307C}</a:tableStyleId>
              </a:tblPr>
              <a:tblGrid>
                <a:gridCol w="7546341">
                  <a:extLst>
                    <a:ext uri="{9D8B030D-6E8A-4147-A177-3AD203B41FA5}">
                      <a16:colId xmlns:a16="http://schemas.microsoft.com/office/drawing/2014/main" xmlns="" val="3762080210"/>
                    </a:ext>
                  </a:extLst>
                </a:gridCol>
                <a:gridCol w="4109085">
                  <a:extLst>
                    <a:ext uri="{9D8B030D-6E8A-4147-A177-3AD203B41FA5}">
                      <a16:colId xmlns:a16="http://schemas.microsoft.com/office/drawing/2014/main" xmlns="" val="211788660"/>
                    </a:ext>
                  </a:extLst>
                </a:gridCol>
              </a:tblGrid>
              <a:tr h="386216">
                <a:tc>
                  <a:txBody>
                    <a:bodyPr/>
                    <a:lstStyle/>
                    <a:p>
                      <a:pPr algn="ctr"/>
                      <a:r>
                        <a:rPr lang="en-US" b="1" u="sng" dirty="0"/>
                        <a:t>Float Seal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u="sng" dirty="0"/>
                        <a:t>Microcontroller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54636789"/>
                  </a:ext>
                </a:extLst>
              </a:tr>
              <a:tr h="4716438">
                <a:tc>
                  <a:txBody>
                    <a:bodyPr/>
                    <a:lstStyle/>
                    <a:p>
                      <a:pPr marL="0" indent="0">
                        <a:buFont typeface="Arial" panose="020B0604020202020204" pitchFamily="34" charset="0"/>
                        <a:buNone/>
                      </a:pPr>
                      <a:endParaRPr lang="en-US" baseline="0"/>
                    </a:p>
                    <a:p>
                      <a:pPr marL="0" indent="0">
                        <a:buFont typeface="Arial" panose="020B0604020202020204" pitchFamily="34" charset="0"/>
                        <a:buNone/>
                      </a:pPr>
                      <a:endParaRPr lang="en-US"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79714161"/>
                  </a:ext>
                </a:extLst>
              </a:tr>
              <a:tr h="386216">
                <a:tc>
                  <a:txBody>
                    <a:bodyPr/>
                    <a:lstStyle/>
                    <a:p>
                      <a:r>
                        <a:rPr lang="en-US" b="0">
                          <a:ea typeface="Cambria Math"/>
                        </a:rPr>
                        <a:t>Design</a:t>
                      </a:r>
                      <a:r>
                        <a:rPr lang="en-US" b="0" baseline="0">
                          <a:ea typeface="Cambria Math"/>
                        </a:rPr>
                        <a:t> Requirements:         </a:t>
                      </a:r>
                      <a:r>
                        <a:rPr lang="en-US"/>
                        <a:t>Mass:</a:t>
                      </a:r>
                      <a:r>
                        <a:rPr lang="en-US" baseline="0"/>
                        <a:t> +21.6 [g]                                         Cost: +$11.00</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Mass:</a:t>
                      </a:r>
                      <a:r>
                        <a:rPr lang="en-US" baseline="0"/>
                        <a:t> +21 [g]                         Cost: +12.39$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8494360"/>
                  </a:ext>
                </a:extLst>
              </a:tr>
            </a:tbl>
          </a:graphicData>
        </a:graphic>
      </p:graphicFrame>
      <p:grpSp>
        <p:nvGrpSpPr>
          <p:cNvPr id="68" name="Group 67"/>
          <p:cNvGrpSpPr/>
          <p:nvPr/>
        </p:nvGrpSpPr>
        <p:grpSpPr>
          <a:xfrm>
            <a:off x="474393" y="2135550"/>
            <a:ext cx="2447425" cy="2820271"/>
            <a:chOff x="1389963" y="2336987"/>
            <a:chExt cx="4575233" cy="4345168"/>
          </a:xfrm>
        </p:grpSpPr>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12972" t="10587" r="5512" b="11933"/>
            <a:stretch/>
          </p:blipFill>
          <p:spPr>
            <a:xfrm>
              <a:off x="1389963" y="3553978"/>
              <a:ext cx="3995207" cy="3128177"/>
            </a:xfrm>
            <a:prstGeom prst="rect">
              <a:avLst/>
            </a:prstGeom>
          </p:spPr>
        </p:pic>
        <p:cxnSp>
          <p:nvCxnSpPr>
            <p:cNvPr id="71" name="Straight Connector 70"/>
            <p:cNvCxnSpPr/>
            <p:nvPr/>
          </p:nvCxnSpPr>
          <p:spPr>
            <a:xfrm flipV="1">
              <a:off x="3133604" y="3924727"/>
              <a:ext cx="667817" cy="10274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224358" y="6244976"/>
              <a:ext cx="667817" cy="1027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801421" y="3373656"/>
              <a:ext cx="919398" cy="5384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3892177" y="6270246"/>
              <a:ext cx="613011" cy="1804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261120" y="3004324"/>
              <a:ext cx="1704076" cy="369333"/>
            </a:xfrm>
            <a:prstGeom prst="rect">
              <a:avLst/>
            </a:prstGeom>
            <a:noFill/>
          </p:spPr>
          <p:txBody>
            <a:bodyPr wrap="square" rtlCol="0">
              <a:spAutoFit/>
            </a:bodyPr>
            <a:lstStyle/>
            <a:p>
              <a:pPr algn="ctr"/>
              <a:r>
                <a:rPr lang="en-US"/>
                <a:t>Glue</a:t>
              </a:r>
            </a:p>
          </p:txBody>
        </p:sp>
        <p:sp>
          <p:nvSpPr>
            <p:cNvPr id="76" name="TextBox 75"/>
            <p:cNvSpPr txBox="1"/>
            <p:nvPr/>
          </p:nvSpPr>
          <p:spPr>
            <a:xfrm>
              <a:off x="3980872" y="6214808"/>
              <a:ext cx="1704076" cy="369333"/>
            </a:xfrm>
            <a:prstGeom prst="rect">
              <a:avLst/>
            </a:prstGeom>
            <a:noFill/>
          </p:spPr>
          <p:txBody>
            <a:bodyPr wrap="square" rtlCol="0">
              <a:spAutoFit/>
            </a:bodyPr>
            <a:lstStyle/>
            <a:p>
              <a:pPr algn="ctr"/>
              <a:r>
                <a:rPr lang="en-US"/>
                <a:t>Glue</a:t>
              </a:r>
            </a:p>
          </p:txBody>
        </p:sp>
        <p:sp>
          <p:nvSpPr>
            <p:cNvPr id="77" name="TextBox 76"/>
            <p:cNvSpPr txBox="1"/>
            <p:nvPr/>
          </p:nvSpPr>
          <p:spPr>
            <a:xfrm>
              <a:off x="1728544" y="2336987"/>
              <a:ext cx="3187036" cy="539818"/>
            </a:xfrm>
            <a:prstGeom prst="rect">
              <a:avLst/>
            </a:prstGeom>
            <a:noFill/>
          </p:spPr>
          <p:txBody>
            <a:bodyPr wrap="square" rtlCol="0">
              <a:spAutoFit/>
            </a:bodyPr>
            <a:lstStyle/>
            <a:p>
              <a:pPr algn="ctr"/>
              <a:r>
                <a:rPr lang="en-US" u="sng"/>
                <a:t>Cross Sectional Zoom View</a:t>
              </a:r>
            </a:p>
          </p:txBody>
        </p:sp>
        <p:cxnSp>
          <p:nvCxnSpPr>
            <p:cNvPr id="78" name="Straight Connector 77"/>
            <p:cNvCxnSpPr/>
            <p:nvPr/>
          </p:nvCxnSpPr>
          <p:spPr>
            <a:xfrm>
              <a:off x="3501483" y="4027471"/>
              <a:ext cx="111511" cy="224277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751269" y="1386113"/>
            <a:ext cx="5089571" cy="3693319"/>
          </a:xfrm>
          <a:prstGeom prst="rect">
            <a:avLst/>
          </a:prstGeom>
          <a:noFill/>
        </p:spPr>
        <p:txBody>
          <a:bodyPr wrap="square" rtlCol="0" anchor="t">
            <a:spAutoFit/>
          </a:bodyPr>
          <a:lstStyle/>
          <a:p>
            <a:r>
              <a:rPr lang="en-US" b="1" u="sng"/>
              <a:t>Current Design</a:t>
            </a:r>
            <a:r>
              <a:rPr lang="en-US" b="1"/>
              <a:t>:</a:t>
            </a:r>
            <a:r>
              <a:rPr lang="en-US"/>
              <a:t> Internal Threaded Insert and Threaded End Cap</a:t>
            </a:r>
          </a:p>
          <a:p>
            <a:pPr>
              <a:tabLst>
                <a:tab pos="346075" algn="l"/>
              </a:tabLst>
            </a:pPr>
            <a:r>
              <a:rPr lang="en-US" b="1" u="sng"/>
              <a:t>Reason for Change</a:t>
            </a:r>
            <a:r>
              <a:rPr lang="en-US" b="1"/>
              <a:t>:</a:t>
            </a:r>
            <a:r>
              <a:rPr lang="en-US"/>
              <a:t> </a:t>
            </a:r>
            <a:endParaRPr lang="en-US">
              <a:cs typeface="Calibri" panose="020F0502020204030204"/>
            </a:endParaRPr>
          </a:p>
          <a:p>
            <a:pPr lvl="1" indent="-229870">
              <a:buFont typeface="Arial" panose="020B0604020202020204" pitchFamily="34" charset="0"/>
              <a:buChar char="•"/>
            </a:pPr>
            <a:r>
              <a:rPr lang="en-US">
                <a:cs typeface="Calibri" panose="020F0502020204030204"/>
              </a:rPr>
              <a:t>Create mechanical seal using gasket, does not rely on glue for waterproofing</a:t>
            </a:r>
          </a:p>
          <a:p>
            <a:pPr marL="457200" lvl="2" indent="-228600">
              <a:buFont typeface="Arial" panose="020B0604020202020204" pitchFamily="34" charset="0"/>
              <a:buChar char="•"/>
            </a:pPr>
            <a:r>
              <a:rPr lang="en-US"/>
              <a:t>Reduce testing and component installation complexities</a:t>
            </a:r>
            <a:endParaRPr lang="en-US">
              <a:cs typeface="Calibri"/>
            </a:endParaRPr>
          </a:p>
          <a:p>
            <a:pPr marL="457200" lvl="2" indent="-228600">
              <a:buFont typeface="Arial" panose="020B0604020202020204" pitchFamily="34" charset="0"/>
              <a:buChar char="•"/>
            </a:pPr>
            <a:r>
              <a:rPr lang="en-US"/>
              <a:t>Closer resemblance to customer’s final ideal product</a:t>
            </a:r>
            <a:endParaRPr lang="en-US">
              <a:cs typeface="Calibri"/>
            </a:endParaRPr>
          </a:p>
          <a:p>
            <a:pPr marL="741045" lvl="3" indent="-229870">
              <a:buFont typeface="Arial" panose="020B0604020202020204" pitchFamily="34" charset="0"/>
              <a:buChar char="•"/>
            </a:pPr>
            <a:r>
              <a:rPr lang="en-US"/>
              <a:t>Injection molded with threaded end cap</a:t>
            </a:r>
            <a:endParaRPr lang="en-US">
              <a:cs typeface="Calibri"/>
            </a:endParaRPr>
          </a:p>
          <a:p>
            <a:pPr marL="172720" indent="-172720">
              <a:buFont typeface="Arial" panose="020B0604020202020204" pitchFamily="34" charset="0"/>
              <a:buChar char="•"/>
            </a:pPr>
            <a:endParaRPr lang="en-US"/>
          </a:p>
          <a:p>
            <a:pPr marL="172720" indent="-172720">
              <a:buFont typeface="Arial" panose="020B0604020202020204" pitchFamily="34" charset="0"/>
              <a:buChar char="•"/>
            </a:pPr>
            <a:endParaRPr lang="en-US" b="1"/>
          </a:p>
          <a:p>
            <a:endParaRPr lang="en-US"/>
          </a:p>
        </p:txBody>
      </p:sp>
      <p:cxnSp>
        <p:nvCxnSpPr>
          <p:cNvPr id="79" name="Straight Arrow Connector 78"/>
          <p:cNvCxnSpPr>
            <a:cxnSpLocks/>
            <a:stCxn id="80" idx="0"/>
          </p:cNvCxnSpPr>
          <p:nvPr/>
        </p:nvCxnSpPr>
        <p:spPr>
          <a:xfrm flipV="1">
            <a:off x="1136365" y="4323535"/>
            <a:ext cx="491187" cy="8405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84032" y="5164075"/>
            <a:ext cx="1704666" cy="646331"/>
          </a:xfrm>
          <a:prstGeom prst="rect">
            <a:avLst/>
          </a:prstGeom>
          <a:noFill/>
        </p:spPr>
        <p:txBody>
          <a:bodyPr wrap="square" rtlCol="0" anchor="t">
            <a:spAutoFit/>
          </a:bodyPr>
          <a:lstStyle/>
          <a:p>
            <a:pPr algn="ctr"/>
            <a:r>
              <a:rPr lang="en-US"/>
              <a:t>Nosecone cut along line</a:t>
            </a:r>
          </a:p>
        </p:txBody>
      </p:sp>
      <p:pic>
        <p:nvPicPr>
          <p:cNvPr id="3" name="Picture 6" descr="A picture containing refrigerator&#10;&#10;Description generated with very high confidence">
            <a:extLst>
              <a:ext uri="{FF2B5EF4-FFF2-40B4-BE49-F238E27FC236}">
                <a16:creationId xmlns:a16="http://schemas.microsoft.com/office/drawing/2014/main" xmlns="" id="{726DC5A6-040B-4349-B0A9-416CBA336119}"/>
              </a:ext>
            </a:extLst>
          </p:cNvPr>
          <p:cNvPicPr>
            <a:picLocks noChangeAspect="1"/>
          </p:cNvPicPr>
          <p:nvPr/>
        </p:nvPicPr>
        <p:blipFill rotWithShape="1">
          <a:blip r:embed="rId4"/>
          <a:srcRect l="14132" r="12414" b="9341"/>
          <a:stretch/>
        </p:blipFill>
        <p:spPr>
          <a:xfrm rot="5400000">
            <a:off x="4558815" y="3076397"/>
            <a:ext cx="1604739" cy="4175356"/>
          </a:xfrm>
          <a:prstGeom prst="rect">
            <a:avLst/>
          </a:prstGeom>
        </p:spPr>
      </p:pic>
      <p:sp>
        <p:nvSpPr>
          <p:cNvPr id="11" name="TextBox 10">
            <a:extLst>
              <a:ext uri="{FF2B5EF4-FFF2-40B4-BE49-F238E27FC236}">
                <a16:creationId xmlns:a16="http://schemas.microsoft.com/office/drawing/2014/main" xmlns="" id="{BEF0A8C9-FFA4-CD4E-85A6-0484AE2A24A0}"/>
              </a:ext>
            </a:extLst>
          </p:cNvPr>
          <p:cNvSpPr txBox="1"/>
          <p:nvPr/>
        </p:nvSpPr>
        <p:spPr>
          <a:xfrm>
            <a:off x="7829876" y="2216771"/>
            <a:ext cx="3928475" cy="2585323"/>
          </a:xfrm>
          <a:prstGeom prst="rect">
            <a:avLst/>
          </a:prstGeom>
          <a:noFill/>
        </p:spPr>
        <p:txBody>
          <a:bodyPr wrap="square" rtlCol="0">
            <a:spAutoFit/>
          </a:bodyPr>
          <a:lstStyle/>
          <a:p>
            <a:pPr lvl="0">
              <a:defRPr/>
            </a:pPr>
            <a:r>
              <a:rPr lang="en-US" b="1" u="sng"/>
              <a:t>Current Design</a:t>
            </a:r>
            <a:r>
              <a:rPr lang="en-US" b="1"/>
              <a:t>:</a:t>
            </a:r>
            <a:r>
              <a:rPr lang="en-US"/>
              <a:t> STM32L0538-DISCO </a:t>
            </a:r>
          </a:p>
          <a:p>
            <a:pPr lvl="0">
              <a:defRPr/>
            </a:pPr>
            <a:endParaRPr lang="en-US"/>
          </a:p>
          <a:p>
            <a:pPr lvl="0">
              <a:defRPr/>
            </a:pPr>
            <a:r>
              <a:rPr lang="en-US" b="1" u="sng"/>
              <a:t>Reason for Change</a:t>
            </a:r>
            <a:r>
              <a:rPr lang="en-US" b="1"/>
              <a:t>:</a:t>
            </a:r>
          </a:p>
          <a:p>
            <a:pPr marL="285750" lvl="0" indent="-285750">
              <a:buFont typeface="Arial" panose="020B0604020202020204" pitchFamily="34" charset="0"/>
              <a:buChar char="•"/>
              <a:defRPr/>
            </a:pPr>
            <a:r>
              <a:rPr lang="en-US" err="1"/>
              <a:t>Nucleo</a:t>
            </a:r>
            <a:r>
              <a:rPr lang="en-US"/>
              <a:t> only supported one USART connection</a:t>
            </a:r>
          </a:p>
          <a:p>
            <a:pPr marL="285750" lvl="0" indent="-285750">
              <a:buFont typeface="Arial" panose="020B0604020202020204" pitchFamily="34" charset="0"/>
              <a:buChar char="•"/>
              <a:defRPr/>
            </a:pPr>
            <a:r>
              <a:rPr lang="en-US"/>
              <a:t>DICSO utilizes the same STM 32L microprocessor, but is incorporated onto a board that allows for two USART connections</a:t>
            </a:r>
          </a:p>
        </p:txBody>
      </p:sp>
      <p:sp>
        <p:nvSpPr>
          <p:cNvPr id="12" name="TextBox 11">
            <a:extLst>
              <a:ext uri="{FF2B5EF4-FFF2-40B4-BE49-F238E27FC236}">
                <a16:creationId xmlns:a16="http://schemas.microsoft.com/office/drawing/2014/main" xmlns="" id="{FBA06010-2870-0A4A-B58F-C5A00AB8C5B2}"/>
              </a:ext>
            </a:extLst>
          </p:cNvPr>
          <p:cNvSpPr txBox="1"/>
          <p:nvPr/>
        </p:nvSpPr>
        <p:spPr>
          <a:xfrm>
            <a:off x="311877" y="1368963"/>
            <a:ext cx="2609941" cy="646331"/>
          </a:xfrm>
          <a:prstGeom prst="rect">
            <a:avLst/>
          </a:prstGeom>
          <a:noFill/>
        </p:spPr>
        <p:txBody>
          <a:bodyPr wrap="square" rtlCol="0">
            <a:spAutoFit/>
          </a:bodyPr>
          <a:lstStyle/>
          <a:p>
            <a:r>
              <a:rPr lang="en-US" b="1" u="sng"/>
              <a:t>Original Design</a:t>
            </a:r>
            <a:r>
              <a:rPr lang="en-US" b="1"/>
              <a:t>:</a:t>
            </a:r>
            <a:r>
              <a:rPr lang="en-US"/>
              <a:t> Glued Band Connection</a:t>
            </a:r>
          </a:p>
        </p:txBody>
      </p:sp>
      <p:cxnSp>
        <p:nvCxnSpPr>
          <p:cNvPr id="14" name="Straight Connector 13">
            <a:extLst>
              <a:ext uri="{FF2B5EF4-FFF2-40B4-BE49-F238E27FC236}">
                <a16:creationId xmlns:a16="http://schemas.microsoft.com/office/drawing/2014/main" xmlns="" id="{E86A4BF9-8B54-044A-8A83-14CD0BCA9D28}"/>
              </a:ext>
            </a:extLst>
          </p:cNvPr>
          <p:cNvCxnSpPr>
            <a:cxnSpLocks/>
          </p:cNvCxnSpPr>
          <p:nvPr/>
        </p:nvCxnSpPr>
        <p:spPr>
          <a:xfrm>
            <a:off x="2760242" y="1368963"/>
            <a:ext cx="0" cy="4693170"/>
          </a:xfrm>
          <a:prstGeom prst="line">
            <a:avLst/>
          </a:prstGeom>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xmlns="" id="{A85E22E9-CC37-D640-9021-251BDF0DC9D9}"/>
              </a:ext>
            </a:extLst>
          </p:cNvPr>
          <p:cNvSpPr txBox="1"/>
          <p:nvPr/>
        </p:nvSpPr>
        <p:spPr>
          <a:xfrm>
            <a:off x="7849813" y="1314717"/>
            <a:ext cx="3503987" cy="369332"/>
          </a:xfrm>
          <a:prstGeom prst="rect">
            <a:avLst/>
          </a:prstGeom>
          <a:noFill/>
        </p:spPr>
        <p:txBody>
          <a:bodyPr wrap="square" rtlCol="0">
            <a:spAutoFit/>
          </a:bodyPr>
          <a:lstStyle/>
          <a:p>
            <a:r>
              <a:rPr lang="en-US" b="1" u="sng"/>
              <a:t>Original Design</a:t>
            </a:r>
            <a:r>
              <a:rPr lang="en-US" b="1"/>
              <a:t>:</a:t>
            </a:r>
            <a:r>
              <a:rPr lang="en-US"/>
              <a:t> STM 32L </a:t>
            </a:r>
            <a:r>
              <a:rPr lang="en-US" err="1"/>
              <a:t>Nucleo</a:t>
            </a:r>
            <a:endParaRPr lang="en-US"/>
          </a:p>
        </p:txBody>
      </p:sp>
      <p:cxnSp>
        <p:nvCxnSpPr>
          <p:cNvPr id="33" name="Straight Connector 32">
            <a:extLst>
              <a:ext uri="{FF2B5EF4-FFF2-40B4-BE49-F238E27FC236}">
                <a16:creationId xmlns:a16="http://schemas.microsoft.com/office/drawing/2014/main" xmlns="" id="{C47A6744-8CA8-CE48-8786-217CB9B362C9}"/>
              </a:ext>
            </a:extLst>
          </p:cNvPr>
          <p:cNvCxnSpPr/>
          <p:nvPr/>
        </p:nvCxnSpPr>
        <p:spPr>
          <a:xfrm>
            <a:off x="7829876" y="2135550"/>
            <a:ext cx="4104949"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xmlns="" id="{D01E568C-9D3A-AD48-93E5-2800ED14DA4D}"/>
              </a:ext>
            </a:extLst>
          </p:cNvPr>
          <p:cNvCxnSpPr/>
          <p:nvPr/>
        </p:nvCxnSpPr>
        <p:spPr>
          <a:xfrm>
            <a:off x="2760242" y="6062133"/>
            <a:ext cx="0" cy="3862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73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7CE76-34ED-4AEB-B3EB-F9B260A12720}"/>
              </a:ext>
            </a:extLst>
          </p:cNvPr>
          <p:cNvSpPr>
            <a:spLocks noGrp="1"/>
          </p:cNvSpPr>
          <p:nvPr>
            <p:ph type="title"/>
          </p:nvPr>
        </p:nvSpPr>
        <p:spPr>
          <a:xfrm>
            <a:off x="780691" y="120710"/>
            <a:ext cx="10515600" cy="1325563"/>
          </a:xfrm>
        </p:spPr>
        <p:txBody>
          <a:bodyPr>
            <a:normAutofit/>
          </a:bodyPr>
          <a:lstStyle/>
          <a:p>
            <a:pPr algn="ctr"/>
            <a:r>
              <a:rPr lang="en-US">
                <a:cs typeface="Calibri Light"/>
              </a:rPr>
              <a:t>Levels of Success Overview</a:t>
            </a:r>
          </a:p>
        </p:txBody>
      </p:sp>
      <p:graphicFrame>
        <p:nvGraphicFramePr>
          <p:cNvPr id="3" name="Table 3">
            <a:extLst>
              <a:ext uri="{FF2B5EF4-FFF2-40B4-BE49-F238E27FC236}">
                <a16:creationId xmlns:a16="http://schemas.microsoft.com/office/drawing/2014/main" xmlns="" id="{CE2C4A51-5A97-4338-B17E-535340C3B56A}"/>
              </a:ext>
            </a:extLst>
          </p:cNvPr>
          <p:cNvGraphicFramePr>
            <a:graphicFrameLocks noGrp="1"/>
          </p:cNvGraphicFramePr>
          <p:nvPr>
            <p:extLst>
              <p:ext uri="{D42A27DB-BD31-4B8C-83A1-F6EECF244321}">
                <p14:modId xmlns:p14="http://schemas.microsoft.com/office/powerpoint/2010/main" val="197599768"/>
              </p:ext>
            </p:extLst>
          </p:nvPr>
        </p:nvGraphicFramePr>
        <p:xfrm>
          <a:off x="1193320" y="2055961"/>
          <a:ext cx="9854829" cy="3132701"/>
        </p:xfrm>
        <a:graphic>
          <a:graphicData uri="http://schemas.openxmlformats.org/drawingml/2006/table">
            <a:tbl>
              <a:tblPr firstRow="1" bandRow="1">
                <a:tableStyleId>{5C22544A-7EE6-4342-B048-85BDC9FD1C3A}</a:tableStyleId>
              </a:tblPr>
              <a:tblGrid>
                <a:gridCol w="3284943">
                  <a:extLst>
                    <a:ext uri="{9D8B030D-6E8A-4147-A177-3AD203B41FA5}">
                      <a16:colId xmlns:a16="http://schemas.microsoft.com/office/drawing/2014/main" xmlns="" val="3271837296"/>
                    </a:ext>
                  </a:extLst>
                </a:gridCol>
                <a:gridCol w="3284943">
                  <a:extLst>
                    <a:ext uri="{9D8B030D-6E8A-4147-A177-3AD203B41FA5}">
                      <a16:colId xmlns:a16="http://schemas.microsoft.com/office/drawing/2014/main" xmlns="" val="1569562189"/>
                    </a:ext>
                  </a:extLst>
                </a:gridCol>
                <a:gridCol w="3284943">
                  <a:extLst>
                    <a:ext uri="{9D8B030D-6E8A-4147-A177-3AD203B41FA5}">
                      <a16:colId xmlns:a16="http://schemas.microsoft.com/office/drawing/2014/main" xmlns="" val="2925438167"/>
                    </a:ext>
                  </a:extLst>
                </a:gridCol>
              </a:tblGrid>
              <a:tr h="1404470">
                <a:tc>
                  <a:txBody>
                    <a:bodyPr/>
                    <a:lstStyle/>
                    <a:p>
                      <a:pPr algn="ctr"/>
                      <a:r>
                        <a:rPr lang="en-US" sz="2400"/>
                        <a:t>Level 1: Individual Component Selection</a:t>
                      </a:r>
                    </a:p>
                  </a:txBody>
                  <a:tcPr/>
                </a:tc>
                <a:tc>
                  <a:txBody>
                    <a:bodyPr/>
                    <a:lstStyle/>
                    <a:p>
                      <a:pPr algn="ctr"/>
                      <a:r>
                        <a:rPr lang="en-US" sz="2400"/>
                        <a:t>Level 2: Prototype</a:t>
                      </a:r>
                    </a:p>
                  </a:txBody>
                  <a:tcPr/>
                </a:tc>
                <a:tc>
                  <a:txBody>
                    <a:bodyPr/>
                    <a:lstStyle/>
                    <a:p>
                      <a:pPr algn="ctr"/>
                      <a:r>
                        <a:rPr lang="en-US" sz="2400"/>
                        <a:t>Level 3:</a:t>
                      </a:r>
                    </a:p>
                    <a:p>
                      <a:pPr lvl="0" algn="ctr">
                        <a:buNone/>
                      </a:pPr>
                      <a:r>
                        <a:rPr lang="en-US" sz="2400"/>
                        <a:t>Integration</a:t>
                      </a:r>
                    </a:p>
                  </a:txBody>
                  <a:tcPr/>
                </a:tc>
                <a:extLst>
                  <a:ext uri="{0D108BD9-81ED-4DB2-BD59-A6C34878D82A}">
                    <a16:rowId xmlns:a16="http://schemas.microsoft.com/office/drawing/2014/main" xmlns="" val="1933555260"/>
                  </a:ext>
                </a:extLst>
              </a:tr>
              <a:tr h="1728231">
                <a:tc>
                  <a:txBody>
                    <a:bodyPr/>
                    <a:lstStyle/>
                    <a:p>
                      <a:r>
                        <a:rPr lang="en-US"/>
                        <a:t>Individual design  components have been selected for each component along with validation methodology.</a:t>
                      </a:r>
                    </a:p>
                  </a:txBody>
                  <a:tcPr/>
                </a:tc>
                <a:tc>
                  <a:txBody>
                    <a:bodyPr/>
                    <a:lstStyle/>
                    <a:p>
                      <a:r>
                        <a:rPr lang="en-US"/>
                        <a:t>Individual component manufactured and pass individual component validation.</a:t>
                      </a:r>
                    </a:p>
                  </a:txBody>
                  <a:tcPr/>
                </a:tc>
                <a:tc>
                  <a:txBody>
                    <a:bodyPr/>
                    <a:lstStyle/>
                    <a:p>
                      <a:r>
                        <a:rPr lang="en-US"/>
                        <a:t>Individual components integrated together and successfully pass integrated component testing.</a:t>
                      </a:r>
                    </a:p>
                  </a:txBody>
                  <a:tcPr/>
                </a:tc>
                <a:extLst>
                  <a:ext uri="{0D108BD9-81ED-4DB2-BD59-A6C34878D82A}">
                    <a16:rowId xmlns:a16="http://schemas.microsoft.com/office/drawing/2014/main" xmlns="" val="4269697870"/>
                  </a:ext>
                </a:extLst>
              </a:tr>
            </a:tbl>
          </a:graphicData>
        </a:graphic>
      </p:graphicFrame>
      <p:sp>
        <p:nvSpPr>
          <p:cNvPr id="5" name="Slide Number Placeholder 4"/>
          <p:cNvSpPr>
            <a:spLocks noGrp="1"/>
          </p:cNvSpPr>
          <p:nvPr>
            <p:ph type="sldNum" sz="quarter" idx="12"/>
          </p:nvPr>
        </p:nvSpPr>
        <p:spPr/>
        <p:txBody>
          <a:bodyPr/>
          <a:lstStyle/>
          <a:p>
            <a:fld id="{330EA680-D336-4FF7-8B7A-9848BB0A1C32}" type="slidenum">
              <a:rPr lang="en-US" smtClean="0"/>
              <a:t>8</a:t>
            </a:fld>
            <a:endParaRPr lang="en-US"/>
          </a:p>
        </p:txBody>
      </p:sp>
      <p:sp>
        <p:nvSpPr>
          <p:cNvPr id="4" name="Multiplication Sign 3">
            <a:extLst>
              <a:ext uri="{FF2B5EF4-FFF2-40B4-BE49-F238E27FC236}">
                <a16:creationId xmlns:a16="http://schemas.microsoft.com/office/drawing/2014/main" xmlns="" id="{00C124CC-A723-42DF-AAFD-AEC92761F7A2}"/>
              </a:ext>
            </a:extLst>
          </p:cNvPr>
          <p:cNvSpPr/>
          <p:nvPr/>
        </p:nvSpPr>
        <p:spPr>
          <a:xfrm>
            <a:off x="5581290" y="2454215"/>
            <a:ext cx="914400" cy="9144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046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US" smtClean="0"/>
              <a:t>9</a:t>
            </a:fld>
            <a:endParaRPr lang="en-US"/>
          </a:p>
        </p:txBody>
      </p:sp>
      <p:pic>
        <p:nvPicPr>
          <p:cNvPr id="8" name="Picture 8" descr="A screenshot of a cell phone&#10;&#10;Description generated with very high confidence">
            <a:extLst>
              <a:ext uri="{FF2B5EF4-FFF2-40B4-BE49-F238E27FC236}">
                <a16:creationId xmlns:a16="http://schemas.microsoft.com/office/drawing/2014/main" xmlns="" id="{4B46077B-C123-49BA-8F18-F52529D664A0}"/>
              </a:ext>
            </a:extLst>
          </p:cNvPr>
          <p:cNvPicPr>
            <a:picLocks noChangeAspect="1"/>
          </p:cNvPicPr>
          <p:nvPr/>
        </p:nvPicPr>
        <p:blipFill>
          <a:blip r:embed="rId2"/>
          <a:stretch>
            <a:fillRect/>
          </a:stretch>
        </p:blipFill>
        <p:spPr>
          <a:xfrm>
            <a:off x="51758" y="26843"/>
            <a:ext cx="12016594" cy="6833070"/>
          </a:xfrm>
          <a:prstGeom prst="rect">
            <a:avLst/>
          </a:prstGeom>
        </p:spPr>
      </p:pic>
      <p:cxnSp>
        <p:nvCxnSpPr>
          <p:cNvPr id="2" name="Straight Arrow Connector 1">
            <a:extLst>
              <a:ext uri="{FF2B5EF4-FFF2-40B4-BE49-F238E27FC236}">
                <a16:creationId xmlns:a16="http://schemas.microsoft.com/office/drawing/2014/main" xmlns="" id="{AFCD0DD4-88D3-4C98-9719-CB9A009DC2C6}"/>
              </a:ext>
            </a:extLst>
          </p:cNvPr>
          <p:cNvCxnSpPr/>
          <p:nvPr/>
        </p:nvCxnSpPr>
        <p:spPr>
          <a:xfrm>
            <a:off x="103517" y="326366"/>
            <a:ext cx="6636587" cy="230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xmlns="" id="{1CBED545-2614-4173-85DA-21EBB567C99B}"/>
              </a:ext>
            </a:extLst>
          </p:cNvPr>
          <p:cNvCxnSpPr>
            <a:cxnSpLocks/>
          </p:cNvCxnSpPr>
          <p:nvPr/>
        </p:nvCxnSpPr>
        <p:spPr>
          <a:xfrm>
            <a:off x="6745857" y="340743"/>
            <a:ext cx="8626" cy="12163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xmlns="" id="{E996625D-A6AE-4390-ABF3-2A2D93115775}"/>
              </a:ext>
            </a:extLst>
          </p:cNvPr>
          <p:cNvCxnSpPr>
            <a:cxnSpLocks/>
          </p:cNvCxnSpPr>
          <p:nvPr/>
        </p:nvCxnSpPr>
        <p:spPr>
          <a:xfrm>
            <a:off x="6760234" y="1548441"/>
            <a:ext cx="2294626" cy="230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xmlns="" id="{E5B0E57B-5FE3-407E-9B45-C676FCF24405}"/>
              </a:ext>
            </a:extLst>
          </p:cNvPr>
          <p:cNvCxnSpPr>
            <a:cxnSpLocks/>
          </p:cNvCxnSpPr>
          <p:nvPr/>
        </p:nvCxnSpPr>
        <p:spPr>
          <a:xfrm>
            <a:off x="9132498" y="1476553"/>
            <a:ext cx="8625" cy="26540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xmlns="" id="{9961875C-C356-4DE0-94B4-C07C4F63F990}"/>
              </a:ext>
            </a:extLst>
          </p:cNvPr>
          <p:cNvCxnSpPr>
            <a:cxnSpLocks/>
          </p:cNvCxnSpPr>
          <p:nvPr/>
        </p:nvCxnSpPr>
        <p:spPr>
          <a:xfrm>
            <a:off x="9132498" y="4121988"/>
            <a:ext cx="2366512" cy="230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 name="Oval 3">
            <a:extLst>
              <a:ext uri="{FF2B5EF4-FFF2-40B4-BE49-F238E27FC236}">
                <a16:creationId xmlns:a16="http://schemas.microsoft.com/office/drawing/2014/main" xmlns="" id="{9E2EDBB1-CC40-4114-A6F1-E2E512B4B8B3}"/>
              </a:ext>
            </a:extLst>
          </p:cNvPr>
          <p:cNvSpPr/>
          <p:nvPr/>
        </p:nvSpPr>
        <p:spPr>
          <a:xfrm>
            <a:off x="4030896" y="302332"/>
            <a:ext cx="211199" cy="19918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8843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BB0BAC643566418366FA6FF8C39F9E" ma:contentTypeVersion="2" ma:contentTypeDescription="Create a new document." ma:contentTypeScope="" ma:versionID="55821c2632a16aa4948364cfe4e1f864">
  <xsd:schema xmlns:xsd="http://www.w3.org/2001/XMLSchema" xmlns:xs="http://www.w3.org/2001/XMLSchema" xmlns:p="http://schemas.microsoft.com/office/2006/metadata/properties" xmlns:ns2="202f8580-aca3-4ab0-b96b-67c8761e4f4d" targetNamespace="http://schemas.microsoft.com/office/2006/metadata/properties" ma:root="true" ma:fieldsID="792cc3042a710117eca25d4ae713a174" ns2:_="">
    <xsd:import namespace="202f8580-aca3-4ab0-b96b-67c8761e4f4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f8580-aca3-4ab0-b96b-67c8761e4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702217-2D0F-492A-B182-3F5ABEB9781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43DCBD-A699-4C4C-A26F-4F0A88318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f8580-aca3-4ab0-b96b-67c8761e4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6C0CFD-D8EC-482F-836B-A3AF366D05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1481</Words>
  <Application>Microsoft Macintosh PowerPoint</Application>
  <PresentationFormat>Widescreen</PresentationFormat>
  <Paragraphs>548</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PowerPoint Presentation</vt:lpstr>
      <vt:lpstr>Project Objectives</vt:lpstr>
      <vt:lpstr>Customer CONOPS</vt:lpstr>
      <vt:lpstr>Testing CONOPS </vt:lpstr>
      <vt:lpstr>Design Solution: Functional Block Diagram</vt:lpstr>
      <vt:lpstr>CDR Baseline Design </vt:lpstr>
      <vt:lpstr>Major Design Changes</vt:lpstr>
      <vt:lpstr>Levels of Success Overview</vt:lpstr>
      <vt:lpstr>PowerPoint Presentation</vt:lpstr>
      <vt:lpstr>PowerPoint Presentation</vt:lpstr>
      <vt:lpstr>Deployment Mechanism</vt:lpstr>
      <vt:lpstr>Deployment Mechanism</vt:lpstr>
      <vt:lpstr>Structure</vt:lpstr>
      <vt:lpstr>Structures Technical Drawing</vt:lpstr>
      <vt:lpstr>Electronics &amp; Software</vt:lpstr>
      <vt:lpstr>Electronics &amp; Software</vt:lpstr>
      <vt:lpstr>PowerPoint Presentation</vt:lpstr>
      <vt:lpstr>PowerPoint Presentation</vt:lpstr>
      <vt:lpstr>PowerPoint Presentation</vt:lpstr>
      <vt:lpstr>PowerPoint Presentation</vt:lpstr>
      <vt:lpstr>Electronics &amp; Software</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Elijah Linwood Landers</cp:lastModifiedBy>
  <cp:revision>244</cp:revision>
  <dcterms:created xsi:type="dcterms:W3CDTF">2013-07-15T20:26:40Z</dcterms:created>
  <dcterms:modified xsi:type="dcterms:W3CDTF">2019-02-04T19:21:09Z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6</vt:lpwstr>
  </property>
  <property fmtid="{D5CDD505-2E9C-101B-9397-08002B2CF9AE}" pid="3" name="ContentTypeId">
    <vt:lpwstr>0x01010080BB0BAC643566418366FA6FF8C39F9E</vt:lpwstr>
  </property>
</Properties>
</file>