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2"/>
  </p:notesMasterIdLst>
  <p:sldIdLst>
    <p:sldId id="258" r:id="rId2"/>
    <p:sldId id="257" r:id="rId3"/>
    <p:sldId id="427" r:id="rId4"/>
    <p:sldId id="390" r:id="rId5"/>
    <p:sldId id="411" r:id="rId6"/>
    <p:sldId id="412" r:id="rId7"/>
    <p:sldId id="413" r:id="rId8"/>
    <p:sldId id="414" r:id="rId9"/>
    <p:sldId id="375" r:id="rId10"/>
    <p:sldId id="377" r:id="rId11"/>
    <p:sldId id="391" r:id="rId12"/>
    <p:sldId id="439" r:id="rId13"/>
    <p:sldId id="409" r:id="rId14"/>
    <p:sldId id="392" r:id="rId15"/>
    <p:sldId id="410" r:id="rId16"/>
    <p:sldId id="417" r:id="rId17"/>
    <p:sldId id="394" r:id="rId18"/>
    <p:sldId id="443" r:id="rId19"/>
    <p:sldId id="438" r:id="rId20"/>
    <p:sldId id="444" r:id="rId21"/>
    <p:sldId id="449" r:id="rId22"/>
    <p:sldId id="445" r:id="rId23"/>
    <p:sldId id="395" r:id="rId24"/>
    <p:sldId id="430" r:id="rId25"/>
    <p:sldId id="428" r:id="rId26"/>
    <p:sldId id="446" r:id="rId27"/>
    <p:sldId id="429" r:id="rId28"/>
    <p:sldId id="447" r:id="rId29"/>
    <p:sldId id="448" r:id="rId30"/>
    <p:sldId id="402" r:id="rId31"/>
    <p:sldId id="426" r:id="rId32"/>
    <p:sldId id="436" r:id="rId33"/>
    <p:sldId id="437" r:id="rId34"/>
    <p:sldId id="431" r:id="rId35"/>
    <p:sldId id="396" r:id="rId36"/>
    <p:sldId id="372" r:id="rId37"/>
    <p:sldId id="415" r:id="rId38"/>
    <p:sldId id="432" r:id="rId39"/>
    <p:sldId id="435" r:id="rId40"/>
    <p:sldId id="433" r:id="rId41"/>
    <p:sldId id="434" r:id="rId42"/>
    <p:sldId id="441" r:id="rId43"/>
    <p:sldId id="442" r:id="rId44"/>
    <p:sldId id="389" r:id="rId45"/>
    <p:sldId id="388" r:id="rId46"/>
    <p:sldId id="387" r:id="rId47"/>
    <p:sldId id="386" r:id="rId48"/>
    <p:sldId id="385" r:id="rId49"/>
    <p:sldId id="384" r:id="rId50"/>
    <p:sldId id="383" r:id="rId51"/>
    <p:sldId id="382" r:id="rId52"/>
    <p:sldId id="381" r:id="rId53"/>
    <p:sldId id="380" r:id="rId54"/>
    <p:sldId id="379" r:id="rId55"/>
    <p:sldId id="418" r:id="rId56"/>
    <p:sldId id="425" r:id="rId57"/>
    <p:sldId id="416" r:id="rId58"/>
    <p:sldId id="397" r:id="rId59"/>
    <p:sldId id="440" r:id="rId60"/>
    <p:sldId id="45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astick" initials="DM" lastIdx="2" clrIdx="0">
    <p:extLst>
      <p:ext uri="{19B8F6BF-5375-455C-9EA6-DF929625EA0E}">
        <p15:presenceInfo xmlns:p15="http://schemas.microsoft.com/office/powerpoint/2012/main" userId="S::dama7832@colorado.edu::a6c5d6a8-4ff3-4d1b-9440-c4b423cca019" providerId="AD"/>
      </p:ext>
    </p:extLst>
  </p:cmAuthor>
  <p:cmAuthor id="2" name="Christopher Jared Leighton" initials="CL" lastIdx="15" clrIdx="1">
    <p:extLst>
      <p:ext uri="{19B8F6BF-5375-455C-9EA6-DF929625EA0E}">
        <p15:presenceInfo xmlns:p15="http://schemas.microsoft.com/office/powerpoint/2012/main" userId="S::chle0996@colorado.edu::82b29b57-05be-4c2b-a515-75edb006ef4c" providerId="AD"/>
      </p:ext>
    </p:extLst>
  </p:cmAuthor>
  <p:cmAuthor id="3" name="Bailey Daniel Topp" initials="BT" lastIdx="1" clrIdx="2">
    <p:extLst>
      <p:ext uri="{19B8F6BF-5375-455C-9EA6-DF929625EA0E}">
        <p15:presenceInfo xmlns:p15="http://schemas.microsoft.com/office/powerpoint/2012/main" userId="S::bato9895@colorado.edu::13a8ec44-37c2-40eb-abc3-ffb11235ac86" providerId="AD"/>
      </p:ext>
    </p:extLst>
  </p:cmAuthor>
  <p:cmAuthor id="4" name="David Andrew Kain" initials="DK" lastIdx="1" clrIdx="3">
    <p:extLst>
      <p:ext uri="{19B8F6BF-5375-455C-9EA6-DF929625EA0E}">
        <p15:presenceInfo xmlns:p15="http://schemas.microsoft.com/office/powerpoint/2012/main" userId="S::daka6760@colorado.edu::e2527b98-48c8-4412-93fd-1f0e88c40a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7B664-068C-0B38-7642-1C17184C60A5}" v="118" dt="2019-02-04T06:43:29.743"/>
    <p1510:client id="{772C612A-3390-3DDC-CF61-47EE80011E34}" v="37" dt="2019-02-04T04:34:32.482"/>
    <p1510:client id="{6C010F72-EF43-0D37-E283-24A7FFBD9CF1}" v="102" dt="2019-02-03T21:07:22.671"/>
    <p1510:client id="{53BD3414-364D-CEA5-A67D-4C4134EA765D}" v="456" dt="2019-02-04T05:45:59.056"/>
    <p1510:client id="{57A2B2A2-EDAA-48FB-2045-E3F941F28707}" v="1" dt="2019-02-04T01:40:56.404"/>
    <p1510:client id="{C772018D-4305-F5DC-9FAC-09F33F8855FF}" v="16" dt="2019-02-04T04:35:32.232"/>
    <p1510:client id="{4B837975-A086-27C1-AE8A-185831AE42F0}" v="8" dt="2019-02-04T17:38:25.459"/>
    <p1510:client id="{63FC0A40-A68E-0D5E-073A-075CF49A166B}" v="54" dt="2019-02-04T15:43:26.202"/>
    <p1510:client id="{C7BD5456-514F-9367-DFAA-91BAC23FDD63}" v="8" dt="2019-02-04T08:56:38.439"/>
    <p1510:client id="{54104E57-6DE1-E3EE-76B4-718C832D78B0}" v="64" dt="2019-02-04T16:23:04.610"/>
    <p1510:client id="{AA64AD8F-4622-1BB1-492C-1444289D8B1A}" v="7" dt="2019-02-04T16:14:37.559"/>
    <p1510:client id="{15107BE5-8310-3789-E9AA-0C3041AA280F}" v="47" dt="2019-02-04T17:26:29.037"/>
    <p1510:client id="{CAB08E4B-3131-0041-8C6F-8258B76100C9}" v="4" dt="2019-02-04T17:48:14.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3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35E39-7566-4C5C-8FAF-40C9BDDA63BA}" type="datetimeFigureOut">
              <a:rPr lang="en-US"/>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7C320-365E-4D4F-A3A5-847BAFF24674}" type="slidenum">
              <a:rPr lang="en-US"/>
              <a:t>‹#›</a:t>
            </a:fld>
            <a:endParaRPr lang="en-US"/>
          </a:p>
        </p:txBody>
      </p:sp>
    </p:spTree>
    <p:extLst>
      <p:ext uri="{BB962C8B-B14F-4D97-AF65-F5344CB8AC3E}">
        <p14:creationId xmlns:p14="http://schemas.microsoft.com/office/powerpoint/2010/main" val="272527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THOUGHTS:</a:t>
            </a:r>
          </a:p>
          <a:p>
            <a:r>
              <a:rPr lang="en-US">
                <a:cs typeface="Calibri"/>
              </a:rPr>
              <a:t>We really need to make sure that we're clear about what we're doing for Holzinger and Wingate, e.g. we need to explictly mention what ROS is and what we're using it for, carefully explain how we use (and switch between) each camera, etc</a:t>
            </a:r>
          </a:p>
        </p:txBody>
      </p:sp>
      <p:sp>
        <p:nvSpPr>
          <p:cNvPr id="4" name="Slide Number Placeholder 3"/>
          <p:cNvSpPr>
            <a:spLocks noGrp="1"/>
          </p:cNvSpPr>
          <p:nvPr>
            <p:ph type="sldNum" sz="quarter" idx="5"/>
          </p:nvPr>
        </p:nvSpPr>
        <p:spPr/>
        <p:txBody>
          <a:bodyPr/>
          <a:lstStyle/>
          <a:p>
            <a:fld id="{37B876D5-93E1-45E0-814E-52B00D5CFC46}" type="slidenum">
              <a:rPr lang="en-US"/>
              <a:t>1</a:t>
            </a:fld>
            <a:endParaRPr lang="en-US"/>
          </a:p>
        </p:txBody>
      </p:sp>
    </p:spTree>
    <p:extLst>
      <p:ext uri="{BB962C8B-B14F-4D97-AF65-F5344CB8AC3E}">
        <p14:creationId xmlns:p14="http://schemas.microsoft.com/office/powerpoint/2010/main" val="263882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Sheridan</a:t>
            </a:r>
          </a:p>
          <a:p>
            <a:r>
              <a:rPr lang="en-US">
                <a:cs typeface="Calibri"/>
              </a:rPr>
              <a:t>- update; account for slip ring</a:t>
            </a:r>
          </a:p>
          <a:p>
            <a:r>
              <a:rPr lang="en-US">
                <a:cs typeface="Calibri"/>
              </a:rPr>
              <a:t>-Working on </a:t>
            </a:r>
            <a:r>
              <a:rPr lang="en-US" err="1">
                <a:cs typeface="Calibri"/>
              </a:rPr>
              <a:t>Solidworks</a:t>
            </a:r>
            <a:r>
              <a:rPr lang="en-US">
                <a:cs typeface="Calibri"/>
              </a:rPr>
              <a:t> model of arm with slip ring and mount, ball joints on ends, will update pic when complete</a:t>
            </a:r>
          </a:p>
        </p:txBody>
      </p:sp>
      <p:sp>
        <p:nvSpPr>
          <p:cNvPr id="4" name="Slide Number Placeholder 3"/>
          <p:cNvSpPr>
            <a:spLocks noGrp="1"/>
          </p:cNvSpPr>
          <p:nvPr>
            <p:ph type="sldNum" sz="quarter" idx="5"/>
          </p:nvPr>
        </p:nvSpPr>
        <p:spPr/>
        <p:txBody>
          <a:bodyPr/>
          <a:lstStyle/>
          <a:p>
            <a:fld id="{D1C7C320-365E-4D4F-A3A5-847BAFF24674}" type="slidenum">
              <a:rPr lang="en-US"/>
              <a:t>11</a:t>
            </a:fld>
            <a:endParaRPr lang="en-US"/>
          </a:p>
        </p:txBody>
      </p:sp>
    </p:spTree>
    <p:extLst>
      <p:ext uri="{BB962C8B-B14F-4D97-AF65-F5344CB8AC3E}">
        <p14:creationId xmlns:p14="http://schemas.microsoft.com/office/powerpoint/2010/main" val="213707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Sheridan</a:t>
            </a:r>
          </a:p>
          <a:p>
            <a:r>
              <a:rPr lang="en-US">
                <a:cs typeface="Calibri"/>
              </a:rPr>
              <a:t>- update; account for slip ring</a:t>
            </a:r>
          </a:p>
          <a:p>
            <a:r>
              <a:rPr lang="en-US">
                <a:cs typeface="Calibri"/>
              </a:rPr>
              <a:t>-Working on </a:t>
            </a:r>
            <a:r>
              <a:rPr lang="en-US" err="1">
                <a:cs typeface="Calibri"/>
              </a:rPr>
              <a:t>Solidworks</a:t>
            </a:r>
            <a:r>
              <a:rPr lang="en-US">
                <a:cs typeface="Calibri"/>
              </a:rPr>
              <a:t> model of arm with slip ring and mount, ball joints on ends, will update pic when complete</a:t>
            </a:r>
          </a:p>
        </p:txBody>
      </p:sp>
      <p:sp>
        <p:nvSpPr>
          <p:cNvPr id="4" name="Slide Number Placeholder 3"/>
          <p:cNvSpPr>
            <a:spLocks noGrp="1"/>
          </p:cNvSpPr>
          <p:nvPr>
            <p:ph type="sldNum" sz="quarter" idx="5"/>
          </p:nvPr>
        </p:nvSpPr>
        <p:spPr/>
        <p:txBody>
          <a:bodyPr/>
          <a:lstStyle/>
          <a:p>
            <a:fld id="{D1C7C320-365E-4D4F-A3A5-847BAFF24674}" type="slidenum">
              <a:rPr lang="en-US"/>
              <a:t>12</a:t>
            </a:fld>
            <a:endParaRPr lang="en-US"/>
          </a:p>
        </p:txBody>
      </p:sp>
    </p:spTree>
    <p:extLst>
      <p:ext uri="{BB962C8B-B14F-4D97-AF65-F5344CB8AC3E}">
        <p14:creationId xmlns:p14="http://schemas.microsoft.com/office/powerpoint/2010/main" val="161416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Ben</a:t>
            </a:r>
          </a:p>
          <a:p>
            <a:r>
              <a:rPr lang="en-US">
                <a:cs typeface="Calibri"/>
              </a:rPr>
              <a:t>- full software block diagram</a:t>
            </a:r>
          </a:p>
        </p:txBody>
      </p:sp>
      <p:sp>
        <p:nvSpPr>
          <p:cNvPr id="4" name="Slide Number Placeholder 3"/>
          <p:cNvSpPr>
            <a:spLocks noGrp="1"/>
          </p:cNvSpPr>
          <p:nvPr>
            <p:ph type="sldNum" sz="quarter" idx="5"/>
          </p:nvPr>
        </p:nvSpPr>
        <p:spPr/>
        <p:txBody>
          <a:bodyPr/>
          <a:lstStyle/>
          <a:p>
            <a:fld id="{D1C7C320-365E-4D4F-A3A5-847BAFF24674}" type="slidenum">
              <a:rPr lang="en-US"/>
              <a:t>13</a:t>
            </a:fld>
            <a:endParaRPr lang="en-US"/>
          </a:p>
        </p:txBody>
      </p:sp>
    </p:spTree>
    <p:extLst>
      <p:ext uri="{BB962C8B-B14F-4D97-AF65-F5344CB8AC3E}">
        <p14:creationId xmlns:p14="http://schemas.microsoft.com/office/powerpoint/2010/main" val="121700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a:t>
            </a:r>
          </a:p>
        </p:txBody>
      </p:sp>
      <p:sp>
        <p:nvSpPr>
          <p:cNvPr id="4" name="Slide Number Placeholder 3"/>
          <p:cNvSpPr>
            <a:spLocks noGrp="1"/>
          </p:cNvSpPr>
          <p:nvPr>
            <p:ph type="sldNum" sz="quarter" idx="5"/>
          </p:nvPr>
        </p:nvSpPr>
        <p:spPr/>
        <p:txBody>
          <a:bodyPr/>
          <a:lstStyle/>
          <a:p>
            <a:fld id="{D1C7C320-365E-4D4F-A3A5-847BAFF24674}" type="slidenum">
              <a:rPr lang="en-US"/>
              <a:t>14</a:t>
            </a:fld>
            <a:endParaRPr lang="en-US"/>
          </a:p>
        </p:txBody>
      </p:sp>
    </p:spTree>
    <p:extLst>
      <p:ext uri="{BB962C8B-B14F-4D97-AF65-F5344CB8AC3E}">
        <p14:creationId xmlns:p14="http://schemas.microsoft.com/office/powerpoint/2010/main" val="61079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a:t>
            </a:r>
          </a:p>
        </p:txBody>
      </p:sp>
      <p:sp>
        <p:nvSpPr>
          <p:cNvPr id="4" name="Slide Number Placeholder 3"/>
          <p:cNvSpPr>
            <a:spLocks noGrp="1"/>
          </p:cNvSpPr>
          <p:nvPr>
            <p:ph type="sldNum" sz="quarter" idx="5"/>
          </p:nvPr>
        </p:nvSpPr>
        <p:spPr/>
        <p:txBody>
          <a:bodyPr/>
          <a:lstStyle/>
          <a:p>
            <a:fld id="{D1C7C320-365E-4D4F-A3A5-847BAFF24674}" type="slidenum">
              <a:rPr lang="en-US"/>
              <a:t>15</a:t>
            </a:fld>
            <a:endParaRPr lang="en-US"/>
          </a:p>
        </p:txBody>
      </p:sp>
    </p:spTree>
    <p:extLst>
      <p:ext uri="{BB962C8B-B14F-4D97-AF65-F5344CB8AC3E}">
        <p14:creationId xmlns:p14="http://schemas.microsoft.com/office/powerpoint/2010/main" val="170786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Ben</a:t>
            </a:r>
          </a:p>
          <a:p>
            <a:r>
              <a:rPr lang="en-US">
                <a:cs typeface="Calibri"/>
              </a:rPr>
              <a:t>- full software block diagram</a:t>
            </a:r>
          </a:p>
          <a:p>
            <a:endParaRPr lang="en-US">
              <a:cs typeface="Calibri"/>
            </a:endParaRPr>
          </a:p>
          <a:p>
            <a:r>
              <a:rPr lang="en-US">
                <a:cs typeface="Calibri"/>
              </a:rPr>
              <a:t>FOS changed from CDR</a:t>
            </a:r>
          </a:p>
        </p:txBody>
      </p:sp>
      <p:sp>
        <p:nvSpPr>
          <p:cNvPr id="4" name="Slide Number Placeholder 3"/>
          <p:cNvSpPr>
            <a:spLocks noGrp="1"/>
          </p:cNvSpPr>
          <p:nvPr>
            <p:ph type="sldNum" sz="quarter" idx="5"/>
          </p:nvPr>
        </p:nvSpPr>
        <p:spPr/>
        <p:txBody>
          <a:bodyPr/>
          <a:lstStyle/>
          <a:p>
            <a:fld id="{D1C7C320-365E-4D4F-A3A5-847BAFF24674}" type="slidenum">
              <a:rPr lang="en-US"/>
              <a:t>16</a:t>
            </a:fld>
            <a:endParaRPr lang="en-US"/>
          </a:p>
        </p:txBody>
      </p:sp>
    </p:spTree>
    <p:extLst>
      <p:ext uri="{BB962C8B-B14F-4D97-AF65-F5344CB8AC3E}">
        <p14:creationId xmlns:p14="http://schemas.microsoft.com/office/powerpoint/2010/main" val="347643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Caleb</a:t>
            </a:r>
          </a:p>
        </p:txBody>
      </p:sp>
      <p:sp>
        <p:nvSpPr>
          <p:cNvPr id="4" name="Slide Number Placeholder 3"/>
          <p:cNvSpPr>
            <a:spLocks noGrp="1"/>
          </p:cNvSpPr>
          <p:nvPr>
            <p:ph type="sldNum" sz="quarter" idx="5"/>
          </p:nvPr>
        </p:nvSpPr>
        <p:spPr/>
        <p:txBody>
          <a:bodyPr/>
          <a:lstStyle/>
          <a:p>
            <a:fld id="{D1C7C320-365E-4D4F-A3A5-847BAFF24674}" type="slidenum">
              <a:rPr lang="en-US"/>
              <a:t>17</a:t>
            </a:fld>
            <a:endParaRPr lang="en-US"/>
          </a:p>
        </p:txBody>
      </p:sp>
    </p:spTree>
    <p:extLst>
      <p:ext uri="{BB962C8B-B14F-4D97-AF65-F5344CB8AC3E}">
        <p14:creationId xmlns:p14="http://schemas.microsoft.com/office/powerpoint/2010/main" val="2944629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Caleb</a:t>
            </a:r>
          </a:p>
        </p:txBody>
      </p:sp>
      <p:sp>
        <p:nvSpPr>
          <p:cNvPr id="4" name="Slide Number Placeholder 3"/>
          <p:cNvSpPr>
            <a:spLocks noGrp="1"/>
          </p:cNvSpPr>
          <p:nvPr>
            <p:ph type="sldNum" sz="quarter" idx="5"/>
          </p:nvPr>
        </p:nvSpPr>
        <p:spPr/>
        <p:txBody>
          <a:bodyPr/>
          <a:lstStyle/>
          <a:p>
            <a:fld id="{D1C7C320-365E-4D4F-A3A5-847BAFF24674}" type="slidenum">
              <a:rPr lang="en-US"/>
              <a:t>18</a:t>
            </a:fld>
            <a:endParaRPr lang="en-US"/>
          </a:p>
        </p:txBody>
      </p:sp>
    </p:spTree>
    <p:extLst>
      <p:ext uri="{BB962C8B-B14F-4D97-AF65-F5344CB8AC3E}">
        <p14:creationId xmlns:p14="http://schemas.microsoft.com/office/powerpoint/2010/main" val="1437158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Sheridan, Daniel</a:t>
            </a:r>
            <a:endParaRPr lang="en-US" err="1">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19</a:t>
            </a:fld>
            <a:endParaRPr lang="en-US"/>
          </a:p>
        </p:txBody>
      </p:sp>
    </p:spTree>
    <p:extLst>
      <p:ext uri="{BB962C8B-B14F-4D97-AF65-F5344CB8AC3E}">
        <p14:creationId xmlns:p14="http://schemas.microsoft.com/office/powerpoint/2010/main" val="570513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Caleb – finishing diagram in Paint</a:t>
            </a:r>
          </a:p>
        </p:txBody>
      </p:sp>
      <p:sp>
        <p:nvSpPr>
          <p:cNvPr id="4" name="Slide Number Placeholder 3"/>
          <p:cNvSpPr>
            <a:spLocks noGrp="1"/>
          </p:cNvSpPr>
          <p:nvPr>
            <p:ph type="sldNum" sz="quarter" idx="5"/>
          </p:nvPr>
        </p:nvSpPr>
        <p:spPr/>
        <p:txBody>
          <a:bodyPr/>
          <a:lstStyle/>
          <a:p>
            <a:fld id="{D1C7C320-365E-4D4F-A3A5-847BAFF24674}" type="slidenum">
              <a:rPr lang="en-US"/>
              <a:t>20</a:t>
            </a:fld>
            <a:endParaRPr lang="en-US"/>
          </a:p>
        </p:txBody>
      </p:sp>
    </p:spTree>
    <p:extLst>
      <p:ext uri="{BB962C8B-B14F-4D97-AF65-F5344CB8AC3E}">
        <p14:creationId xmlns:p14="http://schemas.microsoft.com/office/powerpoint/2010/main" val="130017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2</a:t>
            </a:fld>
            <a:endParaRPr lang="en-US"/>
          </a:p>
        </p:txBody>
      </p:sp>
    </p:spTree>
    <p:extLst>
      <p:ext uri="{BB962C8B-B14F-4D97-AF65-F5344CB8AC3E}">
        <p14:creationId xmlns:p14="http://schemas.microsoft.com/office/powerpoint/2010/main" val="3949564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Caleb – finishing diagram in Paint</a:t>
            </a:r>
          </a:p>
        </p:txBody>
      </p:sp>
      <p:sp>
        <p:nvSpPr>
          <p:cNvPr id="4" name="Slide Number Placeholder 3"/>
          <p:cNvSpPr>
            <a:spLocks noGrp="1"/>
          </p:cNvSpPr>
          <p:nvPr>
            <p:ph type="sldNum" sz="quarter" idx="5"/>
          </p:nvPr>
        </p:nvSpPr>
        <p:spPr/>
        <p:txBody>
          <a:bodyPr/>
          <a:lstStyle/>
          <a:p>
            <a:fld id="{D1C7C320-365E-4D4F-A3A5-847BAFF24674}" type="slidenum">
              <a:rPr lang="en-US"/>
              <a:t>21</a:t>
            </a:fld>
            <a:endParaRPr lang="en-US"/>
          </a:p>
        </p:txBody>
      </p:sp>
    </p:spTree>
    <p:extLst>
      <p:ext uri="{BB962C8B-B14F-4D97-AF65-F5344CB8AC3E}">
        <p14:creationId xmlns:p14="http://schemas.microsoft.com/office/powerpoint/2010/main" val="246238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Caleb – finishing diagram in Paint</a:t>
            </a:r>
          </a:p>
        </p:txBody>
      </p:sp>
      <p:sp>
        <p:nvSpPr>
          <p:cNvPr id="4" name="Slide Number Placeholder 3"/>
          <p:cNvSpPr>
            <a:spLocks noGrp="1"/>
          </p:cNvSpPr>
          <p:nvPr>
            <p:ph type="sldNum" sz="quarter" idx="5"/>
          </p:nvPr>
        </p:nvSpPr>
        <p:spPr/>
        <p:txBody>
          <a:bodyPr/>
          <a:lstStyle/>
          <a:p>
            <a:fld id="{D1C7C320-365E-4D4F-A3A5-847BAFF24674}" type="slidenum">
              <a:rPr lang="en-US"/>
              <a:t>22</a:t>
            </a:fld>
            <a:endParaRPr lang="en-US"/>
          </a:p>
        </p:txBody>
      </p:sp>
    </p:spTree>
    <p:extLst>
      <p:ext uri="{BB962C8B-B14F-4D97-AF65-F5344CB8AC3E}">
        <p14:creationId xmlns:p14="http://schemas.microsoft.com/office/powerpoint/2010/main" val="148118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23</a:t>
            </a:fld>
            <a:endParaRPr lang="en-US"/>
          </a:p>
        </p:txBody>
      </p:sp>
    </p:spTree>
    <p:extLst>
      <p:ext uri="{BB962C8B-B14F-4D97-AF65-F5344CB8AC3E}">
        <p14:creationId xmlns:p14="http://schemas.microsoft.com/office/powerpoint/2010/main" val="317286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24</a:t>
            </a:fld>
            <a:endParaRPr lang="en-US"/>
          </a:p>
        </p:txBody>
      </p:sp>
    </p:spTree>
    <p:extLst>
      <p:ext uri="{BB962C8B-B14F-4D97-AF65-F5344CB8AC3E}">
        <p14:creationId xmlns:p14="http://schemas.microsoft.com/office/powerpoint/2010/main" val="147069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Test Bed 60% complete – still waiting on parts to be delivered</a:t>
            </a:r>
          </a:p>
          <a:p>
            <a:endParaRPr lang="en-US">
              <a:cs typeface="Calibri"/>
            </a:endParaRPr>
          </a:p>
          <a:p>
            <a:r>
              <a:rPr lang="en-US">
                <a:cs typeface="Calibri"/>
              </a:rPr>
              <a:t>Create: Sheridan, Daniel</a:t>
            </a:r>
            <a:endParaRPr lang="en-US"/>
          </a:p>
          <a:p>
            <a:endParaRPr lang="en-US">
              <a:cs typeface="Calibri"/>
            </a:endParaRPr>
          </a:p>
          <a:p>
            <a:r>
              <a:rPr lang="en-US">
                <a:cs typeface="Calibri"/>
              </a:rPr>
              <a:t>Purchased/In progress – number of hours left. Ranked tasks by completion time – green on top TODO on bottom</a:t>
            </a:r>
          </a:p>
          <a:p>
            <a:r>
              <a:rPr lang="en-US">
                <a:cs typeface="Calibri"/>
              </a:rPr>
              <a:t>-include graphics of each</a:t>
            </a:r>
          </a:p>
          <a:p>
            <a:endParaRPr lang="en-US">
              <a:cs typeface="Calibri"/>
            </a:endParaRPr>
          </a:p>
          <a:p>
            <a:r>
              <a:rPr lang="en-US">
                <a:cs typeface="Calibri"/>
              </a:rPr>
              <a:t>Click through animation for each image</a:t>
            </a:r>
          </a:p>
        </p:txBody>
      </p:sp>
      <p:sp>
        <p:nvSpPr>
          <p:cNvPr id="4" name="Slide Number Placeholder 3"/>
          <p:cNvSpPr>
            <a:spLocks noGrp="1"/>
          </p:cNvSpPr>
          <p:nvPr>
            <p:ph type="sldNum" sz="quarter" idx="5"/>
          </p:nvPr>
        </p:nvSpPr>
        <p:spPr/>
        <p:txBody>
          <a:bodyPr/>
          <a:lstStyle/>
          <a:p>
            <a:fld id="{D1C7C320-365E-4D4F-A3A5-847BAFF24674}" type="slidenum">
              <a:rPr lang="en-US"/>
              <a:t>25</a:t>
            </a:fld>
            <a:endParaRPr lang="en-US"/>
          </a:p>
        </p:txBody>
      </p:sp>
    </p:spTree>
    <p:extLst>
      <p:ext uri="{BB962C8B-B14F-4D97-AF65-F5344CB8AC3E}">
        <p14:creationId xmlns:p14="http://schemas.microsoft.com/office/powerpoint/2010/main" val="2929700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 talk about in more detail later</a:t>
            </a:r>
          </a:p>
          <a:p>
            <a:endParaRPr lang="en-US">
              <a:cs typeface="Calibri"/>
            </a:endParaRPr>
          </a:p>
          <a:p>
            <a:r>
              <a:rPr lang="en-US">
                <a:cs typeface="Calibri"/>
              </a:rPr>
              <a:t>Create: Sheridan, Daniel</a:t>
            </a:r>
            <a:endParaRPr lang="en-US"/>
          </a:p>
          <a:p>
            <a:endParaRPr lang="en-US">
              <a:cs typeface="Calibri"/>
            </a:endParaRPr>
          </a:p>
          <a:p>
            <a:r>
              <a:rPr lang="en-US">
                <a:cs typeface="Calibri"/>
              </a:rPr>
              <a:t>Purchased/In progress – number of hours left. Ranked tasks by completion time – green on top TODO on bottom</a:t>
            </a:r>
          </a:p>
          <a:p>
            <a:r>
              <a:rPr lang="en-US">
                <a:cs typeface="Calibri"/>
              </a:rPr>
              <a:t>-include graphics of each</a:t>
            </a:r>
          </a:p>
          <a:p>
            <a:endParaRPr lang="en-US">
              <a:cs typeface="Calibri"/>
            </a:endParaRPr>
          </a:p>
          <a:p>
            <a:r>
              <a:rPr lang="en-US">
                <a:cs typeface="Calibri"/>
              </a:rPr>
              <a:t>Click through animation for each image</a:t>
            </a:r>
          </a:p>
        </p:txBody>
      </p:sp>
      <p:sp>
        <p:nvSpPr>
          <p:cNvPr id="4" name="Slide Number Placeholder 3"/>
          <p:cNvSpPr>
            <a:spLocks noGrp="1"/>
          </p:cNvSpPr>
          <p:nvPr>
            <p:ph type="sldNum" sz="quarter" idx="5"/>
          </p:nvPr>
        </p:nvSpPr>
        <p:spPr/>
        <p:txBody>
          <a:bodyPr/>
          <a:lstStyle/>
          <a:p>
            <a:fld id="{D1C7C320-365E-4D4F-A3A5-847BAFF24674}" type="slidenum">
              <a:rPr lang="en-US"/>
              <a:t>26</a:t>
            </a:fld>
            <a:endParaRPr lang="en-US"/>
          </a:p>
        </p:txBody>
      </p:sp>
    </p:spTree>
    <p:extLst>
      <p:ext uri="{BB962C8B-B14F-4D97-AF65-F5344CB8AC3E}">
        <p14:creationId xmlns:p14="http://schemas.microsoft.com/office/powerpoint/2010/main" val="2141507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Create: Sheridan, Daniel</a:t>
            </a:r>
            <a:endParaRPr lang="en-US"/>
          </a:p>
          <a:p>
            <a:endParaRPr lang="en-US">
              <a:cs typeface="Calibri"/>
            </a:endParaRPr>
          </a:p>
          <a:p>
            <a:r>
              <a:rPr lang="en-US">
                <a:cs typeface="Calibri"/>
              </a:rPr>
              <a:t>Purchased/In progress – number of hours left. Ranked tasks by completion time – green on top TODO on bottom</a:t>
            </a:r>
          </a:p>
          <a:p>
            <a:r>
              <a:rPr lang="en-US">
                <a:cs typeface="Calibri"/>
              </a:rPr>
              <a:t>-include graphics of each</a:t>
            </a:r>
          </a:p>
          <a:p>
            <a:endParaRPr lang="en-US">
              <a:cs typeface="Calibri"/>
            </a:endParaRPr>
          </a:p>
          <a:p>
            <a:r>
              <a:rPr lang="en-US">
                <a:cs typeface="Calibri"/>
              </a:rPr>
              <a:t>Click through animation for each image</a:t>
            </a:r>
          </a:p>
        </p:txBody>
      </p:sp>
      <p:sp>
        <p:nvSpPr>
          <p:cNvPr id="4" name="Slide Number Placeholder 3"/>
          <p:cNvSpPr>
            <a:spLocks noGrp="1"/>
          </p:cNvSpPr>
          <p:nvPr>
            <p:ph type="sldNum" sz="quarter" idx="5"/>
          </p:nvPr>
        </p:nvSpPr>
        <p:spPr/>
        <p:txBody>
          <a:bodyPr/>
          <a:lstStyle/>
          <a:p>
            <a:fld id="{D1C7C320-365E-4D4F-A3A5-847BAFF24674}" type="slidenum">
              <a:rPr lang="en-US"/>
              <a:t>27</a:t>
            </a:fld>
            <a:endParaRPr lang="en-US"/>
          </a:p>
        </p:txBody>
      </p:sp>
    </p:spTree>
    <p:extLst>
      <p:ext uri="{BB962C8B-B14F-4D97-AF65-F5344CB8AC3E}">
        <p14:creationId xmlns:p14="http://schemas.microsoft.com/office/powerpoint/2010/main" val="2001031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Sheridan, Daniel</a:t>
            </a:r>
          </a:p>
          <a:p>
            <a:endParaRPr lang="en-US">
              <a:cs typeface="Calibri"/>
            </a:endParaRPr>
          </a:p>
          <a:p>
            <a:r>
              <a:rPr lang="en-US">
                <a:cs typeface="Calibri"/>
              </a:rPr>
              <a:t>Purchased/In progress – number of hours left. Ranked tasks by completion time – green on top TODO on bottom</a:t>
            </a:r>
          </a:p>
          <a:p>
            <a:r>
              <a:rPr lang="en-US">
                <a:cs typeface="Calibri"/>
              </a:rPr>
              <a:t>-include graphics of each</a:t>
            </a:r>
          </a:p>
          <a:p>
            <a:endParaRPr lang="en-US">
              <a:cs typeface="Calibri"/>
            </a:endParaRPr>
          </a:p>
          <a:p>
            <a:r>
              <a:rPr lang="en-US">
                <a:cs typeface="Calibri"/>
              </a:rPr>
              <a:t>Click through animation for each image</a:t>
            </a:r>
          </a:p>
        </p:txBody>
      </p:sp>
      <p:sp>
        <p:nvSpPr>
          <p:cNvPr id="4" name="Slide Number Placeholder 3"/>
          <p:cNvSpPr>
            <a:spLocks noGrp="1"/>
          </p:cNvSpPr>
          <p:nvPr>
            <p:ph type="sldNum" sz="quarter" idx="5"/>
          </p:nvPr>
        </p:nvSpPr>
        <p:spPr/>
        <p:txBody>
          <a:bodyPr/>
          <a:lstStyle/>
          <a:p>
            <a:fld id="{D1C7C320-365E-4D4F-A3A5-847BAFF24674}" type="slidenum">
              <a:rPr lang="en-US"/>
              <a:t>28</a:t>
            </a:fld>
            <a:endParaRPr lang="en-US"/>
          </a:p>
        </p:txBody>
      </p:sp>
    </p:spTree>
    <p:extLst>
      <p:ext uri="{BB962C8B-B14F-4D97-AF65-F5344CB8AC3E}">
        <p14:creationId xmlns:p14="http://schemas.microsoft.com/office/powerpoint/2010/main" val="176614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Sheridan, Daniel</a:t>
            </a:r>
          </a:p>
          <a:p>
            <a:endParaRPr lang="en-US">
              <a:cs typeface="Calibri"/>
            </a:endParaRPr>
          </a:p>
          <a:p>
            <a:r>
              <a:rPr lang="en-US">
                <a:cs typeface="Calibri"/>
              </a:rPr>
              <a:t>Purchased/In progress – number of hours left. Ranked tasks by completion time – green on top TODO on bottom</a:t>
            </a:r>
          </a:p>
          <a:p>
            <a:r>
              <a:rPr lang="en-US">
                <a:cs typeface="Calibri"/>
              </a:rPr>
              <a:t>-include graphics of each</a:t>
            </a:r>
          </a:p>
          <a:p>
            <a:endParaRPr lang="en-US">
              <a:cs typeface="Calibri"/>
            </a:endParaRPr>
          </a:p>
          <a:p>
            <a:r>
              <a:rPr lang="en-US">
                <a:cs typeface="Calibri"/>
              </a:rPr>
              <a:t>Click through animation for each image</a:t>
            </a:r>
          </a:p>
        </p:txBody>
      </p:sp>
      <p:sp>
        <p:nvSpPr>
          <p:cNvPr id="4" name="Slide Number Placeholder 3"/>
          <p:cNvSpPr>
            <a:spLocks noGrp="1"/>
          </p:cNvSpPr>
          <p:nvPr>
            <p:ph type="sldNum" sz="quarter" idx="5"/>
          </p:nvPr>
        </p:nvSpPr>
        <p:spPr/>
        <p:txBody>
          <a:bodyPr/>
          <a:lstStyle/>
          <a:p>
            <a:fld id="{D1C7C320-365E-4D4F-A3A5-847BAFF24674}" type="slidenum">
              <a:rPr lang="en-US"/>
              <a:t>29</a:t>
            </a:fld>
            <a:endParaRPr lang="en-US"/>
          </a:p>
        </p:txBody>
      </p:sp>
    </p:spTree>
    <p:extLst>
      <p:ext uri="{BB962C8B-B14F-4D97-AF65-F5344CB8AC3E}">
        <p14:creationId xmlns:p14="http://schemas.microsoft.com/office/powerpoint/2010/main" val="76529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Sheridan, Daniel</a:t>
            </a:r>
          </a:p>
          <a:p>
            <a:endParaRPr lang="en-US">
              <a:cs typeface="Calibri"/>
            </a:endParaRPr>
          </a:p>
          <a:p>
            <a:r>
              <a:rPr lang="en-US">
                <a:cs typeface="Calibri"/>
              </a:rPr>
              <a:t>Purchased/In progress – number of hours left. Ranked tasks by completion time – green on top TODO on bottom</a:t>
            </a:r>
          </a:p>
          <a:p>
            <a:r>
              <a:rPr lang="en-US">
                <a:cs typeface="Calibri"/>
              </a:rPr>
              <a:t>-include graphics of each</a:t>
            </a:r>
          </a:p>
          <a:p>
            <a:endParaRPr lang="en-US">
              <a:cs typeface="Calibri"/>
            </a:endParaRPr>
          </a:p>
          <a:p>
            <a:r>
              <a:rPr lang="en-US">
                <a:cs typeface="Calibri"/>
              </a:rPr>
              <a:t>Click through animation for each image</a:t>
            </a:r>
          </a:p>
        </p:txBody>
      </p:sp>
      <p:sp>
        <p:nvSpPr>
          <p:cNvPr id="4" name="Slide Number Placeholder 3"/>
          <p:cNvSpPr>
            <a:spLocks noGrp="1"/>
          </p:cNvSpPr>
          <p:nvPr>
            <p:ph type="sldNum" sz="quarter" idx="5"/>
          </p:nvPr>
        </p:nvSpPr>
        <p:spPr/>
        <p:txBody>
          <a:bodyPr/>
          <a:lstStyle/>
          <a:p>
            <a:fld id="{D1C7C320-365E-4D4F-A3A5-847BAFF24674}" type="slidenum">
              <a:rPr lang="en-US"/>
              <a:t>30</a:t>
            </a:fld>
            <a:endParaRPr lang="en-US"/>
          </a:p>
        </p:txBody>
      </p:sp>
    </p:spTree>
    <p:extLst>
      <p:ext uri="{BB962C8B-B14F-4D97-AF65-F5344CB8AC3E}">
        <p14:creationId xmlns:p14="http://schemas.microsoft.com/office/powerpoint/2010/main" val="142024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3</a:t>
            </a:fld>
            <a:endParaRPr lang="en-US"/>
          </a:p>
        </p:txBody>
      </p:sp>
    </p:spTree>
    <p:extLst>
      <p:ext uri="{BB962C8B-B14F-4D97-AF65-F5344CB8AC3E}">
        <p14:creationId xmlns:p14="http://schemas.microsoft.com/office/powerpoint/2010/main" val="3302033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state estimation: Chris </a:t>
            </a:r>
            <a:r>
              <a:rPr lang="en-US" i="1"/>
              <a:t>(combined uncertainties: sensor mounting stability, sensor uncertainty, calibration uncertainty, error induced by FPS, </a:t>
            </a:r>
            <a:r>
              <a:rPr lang="en-US" i="1" u="sng"/>
              <a:t>(potential) </a:t>
            </a:r>
            <a:r>
              <a:rPr lang="en-US" i="1"/>
              <a:t>error created when translating between single tags and full EE state)</a:t>
            </a:r>
          </a:p>
          <a:p>
            <a:endParaRPr lang="en-US">
              <a:cs typeface="Calibri"/>
            </a:endParaRPr>
          </a:p>
          <a:p>
            <a:r>
              <a:rPr lang="en-US">
                <a:cs typeface="Calibri"/>
              </a:rPr>
              <a:t>Reformat as a flow chart where things like "have AR tag quaternions" flows into "get EE quaternion"</a:t>
            </a:r>
          </a:p>
          <a:p>
            <a:r>
              <a:rPr lang="en-US">
                <a:cs typeface="Calibri"/>
              </a:rPr>
              <a:t>Use more detailed colors that indicate how much "in progress" a certain item is</a:t>
            </a:r>
          </a:p>
          <a:p>
            <a:r>
              <a:rPr lang="en-US">
                <a:cs typeface="Calibri"/>
              </a:rPr>
              <a:t>Try to get some time estimates on each box</a:t>
            </a:r>
          </a:p>
        </p:txBody>
      </p:sp>
      <p:sp>
        <p:nvSpPr>
          <p:cNvPr id="4" name="Slide Number Placeholder 3"/>
          <p:cNvSpPr>
            <a:spLocks noGrp="1"/>
          </p:cNvSpPr>
          <p:nvPr>
            <p:ph type="sldNum" sz="quarter" idx="5"/>
          </p:nvPr>
        </p:nvSpPr>
        <p:spPr/>
        <p:txBody>
          <a:bodyPr/>
          <a:lstStyle/>
          <a:p>
            <a:fld id="{D1C7C320-365E-4D4F-A3A5-847BAFF24674}" type="slidenum">
              <a:rPr lang="en-US"/>
              <a:t>31</a:t>
            </a:fld>
            <a:endParaRPr lang="en-US"/>
          </a:p>
        </p:txBody>
      </p:sp>
    </p:spTree>
    <p:extLst>
      <p:ext uri="{BB962C8B-B14F-4D97-AF65-F5344CB8AC3E}">
        <p14:creationId xmlns:p14="http://schemas.microsoft.com/office/powerpoint/2010/main" val="3035450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state estimation: Chris </a:t>
            </a:r>
            <a:r>
              <a:rPr lang="en-US" i="1"/>
              <a:t>(combined uncertainties: sensor mounting stability, sensor uncertainty, calibration uncertainty, error induced by FPS, </a:t>
            </a:r>
            <a:r>
              <a:rPr lang="en-US" i="1" u="sng"/>
              <a:t>(potential) </a:t>
            </a:r>
            <a:r>
              <a:rPr lang="en-US" i="1"/>
              <a:t>error created when translating between single tags and full EE state)</a:t>
            </a:r>
          </a:p>
          <a:p>
            <a:endParaRPr lang="en-US">
              <a:cs typeface="Calibri"/>
            </a:endParaRPr>
          </a:p>
          <a:p>
            <a:r>
              <a:rPr lang="en-US">
                <a:cs typeface="Calibri"/>
              </a:rPr>
              <a:t>Reformat as a flow chart where things like "have AR tag quaternions" flows into "get EE quaternion"</a:t>
            </a:r>
          </a:p>
          <a:p>
            <a:r>
              <a:rPr lang="en-US">
                <a:cs typeface="Calibri"/>
              </a:rPr>
              <a:t>Use more detailed colors that indicate how much "in progress" a certain item is</a:t>
            </a:r>
          </a:p>
          <a:p>
            <a:r>
              <a:rPr lang="en-US">
                <a:cs typeface="Calibri"/>
              </a:rPr>
              <a:t>Try to get some time estimates on each box</a:t>
            </a:r>
          </a:p>
        </p:txBody>
      </p:sp>
      <p:sp>
        <p:nvSpPr>
          <p:cNvPr id="4" name="Slide Number Placeholder 3"/>
          <p:cNvSpPr>
            <a:spLocks noGrp="1"/>
          </p:cNvSpPr>
          <p:nvPr>
            <p:ph type="sldNum" sz="quarter" idx="5"/>
          </p:nvPr>
        </p:nvSpPr>
        <p:spPr/>
        <p:txBody>
          <a:bodyPr/>
          <a:lstStyle/>
          <a:p>
            <a:fld id="{D1C7C320-365E-4D4F-A3A5-847BAFF24674}" type="slidenum">
              <a:rPr lang="en-US"/>
              <a:t>32</a:t>
            </a:fld>
            <a:endParaRPr lang="en-US"/>
          </a:p>
        </p:txBody>
      </p:sp>
    </p:spTree>
    <p:extLst>
      <p:ext uri="{BB962C8B-B14F-4D97-AF65-F5344CB8AC3E}">
        <p14:creationId xmlns:p14="http://schemas.microsoft.com/office/powerpoint/2010/main" val="1608421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Andy</a:t>
            </a:r>
          </a:p>
          <a:p>
            <a:r>
              <a:rPr lang="en-US" i="1">
                <a:cs typeface="Calibri"/>
              </a:rPr>
              <a:t>Will include a flow chart of  the pixy2 software</a:t>
            </a:r>
          </a:p>
        </p:txBody>
      </p:sp>
      <p:sp>
        <p:nvSpPr>
          <p:cNvPr id="4" name="Slide Number Placeholder 3"/>
          <p:cNvSpPr>
            <a:spLocks noGrp="1"/>
          </p:cNvSpPr>
          <p:nvPr>
            <p:ph type="sldNum" sz="quarter" idx="5"/>
          </p:nvPr>
        </p:nvSpPr>
        <p:spPr/>
        <p:txBody>
          <a:bodyPr/>
          <a:lstStyle/>
          <a:p>
            <a:fld id="{D1C7C320-365E-4D4F-A3A5-847BAFF24674}" type="slidenum">
              <a:rPr lang="en-US"/>
              <a:t>33</a:t>
            </a:fld>
            <a:endParaRPr lang="en-US"/>
          </a:p>
        </p:txBody>
      </p:sp>
    </p:spTree>
    <p:extLst>
      <p:ext uri="{BB962C8B-B14F-4D97-AF65-F5344CB8AC3E}">
        <p14:creationId xmlns:p14="http://schemas.microsoft.com/office/powerpoint/2010/main" val="941753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Caleb</a:t>
            </a:r>
          </a:p>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34</a:t>
            </a:fld>
            <a:endParaRPr lang="en-US"/>
          </a:p>
        </p:txBody>
      </p:sp>
    </p:spTree>
    <p:extLst>
      <p:ext uri="{BB962C8B-B14F-4D97-AF65-F5344CB8AC3E}">
        <p14:creationId xmlns:p14="http://schemas.microsoft.com/office/powerpoint/2010/main" val="4121909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cs typeface="Calibri"/>
              </a:rPr>
              <a:t>Not sure how you guys will like the lone green bar, I can change it if you think I should</a:t>
            </a:r>
          </a:p>
        </p:txBody>
      </p:sp>
      <p:sp>
        <p:nvSpPr>
          <p:cNvPr id="4" name="Slide Number Placeholder 3"/>
          <p:cNvSpPr>
            <a:spLocks noGrp="1"/>
          </p:cNvSpPr>
          <p:nvPr>
            <p:ph type="sldNum" sz="quarter" idx="5"/>
          </p:nvPr>
        </p:nvSpPr>
        <p:spPr/>
        <p:txBody>
          <a:bodyPr/>
          <a:lstStyle/>
          <a:p>
            <a:fld id="{D1C7C320-365E-4D4F-A3A5-847BAFF24674}" type="slidenum">
              <a:rPr lang="en-US"/>
              <a:t>35</a:t>
            </a:fld>
            <a:endParaRPr lang="en-US"/>
          </a:p>
        </p:txBody>
      </p:sp>
    </p:spTree>
    <p:extLst>
      <p:ext uri="{BB962C8B-B14F-4D97-AF65-F5344CB8AC3E}">
        <p14:creationId xmlns:p14="http://schemas.microsoft.com/office/powerpoint/2010/main" val="3659944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36</a:t>
            </a:fld>
            <a:endParaRPr lang="en-US"/>
          </a:p>
        </p:txBody>
      </p:sp>
    </p:spTree>
    <p:extLst>
      <p:ext uri="{BB962C8B-B14F-4D97-AF65-F5344CB8AC3E}">
        <p14:creationId xmlns:p14="http://schemas.microsoft.com/office/powerpoint/2010/main" val="321123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state estimation: Chris </a:t>
            </a:r>
            <a:r>
              <a:rPr lang="en-US" i="1"/>
              <a:t>(combined uncertainties: sensor mounting stability, sensor uncertainty, calibration uncertainty, error induced by FPS, </a:t>
            </a:r>
            <a:r>
              <a:rPr lang="en-US" i="1" u="sng"/>
              <a:t>(potential) </a:t>
            </a:r>
            <a:r>
              <a:rPr lang="en-US" i="1"/>
              <a:t>error created when translating between single tags and full EE state)</a:t>
            </a:r>
            <a:endParaRPr lang="en-US">
              <a:cs typeface="Calibri" panose="020F0502020204030204"/>
            </a:endParaRPr>
          </a:p>
          <a:p>
            <a:endParaRPr lang="en-US" i="1">
              <a:cs typeface="Calibri"/>
            </a:endParaRPr>
          </a:p>
          <a:p>
            <a:r>
              <a:rPr lang="en-US"/>
              <a:t>Just put a quick recap of our design on this slide and how it relates to the CPEs – maybe what do we need to accomplish, what did we do last semester toward achieving those goals</a:t>
            </a:r>
            <a:endParaRPr lang="en-US">
              <a:cs typeface="Calibri"/>
            </a:endParaRPr>
          </a:p>
          <a:p>
            <a:endParaRPr lang="en-US">
              <a:cs typeface="Calibri"/>
            </a:endParaRPr>
          </a:p>
          <a:p>
            <a:r>
              <a:rPr lang="en-US">
                <a:cs typeface="Calibri"/>
              </a:rPr>
              <a:t>Tie in how the Pixy works, how it contributes to the CPEs, what stage of the operation it kicks in during, and how we decide to switch over to it</a:t>
            </a:r>
            <a:endParaRPr lang="en-US" i="1">
              <a:cs typeface="Calibri"/>
            </a:endParaRPr>
          </a:p>
          <a:p>
            <a:endParaRPr lang="en-US" i="1">
              <a:cs typeface="Calibri"/>
            </a:endParaRPr>
          </a:p>
          <a:p>
            <a:r>
              <a:rPr lang="en-US" i="1">
                <a:cs typeface="Calibri"/>
              </a:rPr>
              <a:t>Put in backup slides</a:t>
            </a:r>
          </a:p>
        </p:txBody>
      </p:sp>
      <p:sp>
        <p:nvSpPr>
          <p:cNvPr id="4" name="Slide Number Placeholder 3"/>
          <p:cNvSpPr>
            <a:spLocks noGrp="1"/>
          </p:cNvSpPr>
          <p:nvPr>
            <p:ph type="sldNum" sz="quarter" idx="5"/>
          </p:nvPr>
        </p:nvSpPr>
        <p:spPr/>
        <p:txBody>
          <a:bodyPr/>
          <a:lstStyle/>
          <a:p>
            <a:fld id="{D1C7C320-365E-4D4F-A3A5-847BAFF24674}" type="slidenum">
              <a:rPr lang="en-US"/>
              <a:t>37</a:t>
            </a:fld>
            <a:endParaRPr lang="en-US"/>
          </a:p>
        </p:txBody>
      </p:sp>
    </p:spTree>
    <p:extLst>
      <p:ext uri="{BB962C8B-B14F-4D97-AF65-F5344CB8AC3E}">
        <p14:creationId xmlns:p14="http://schemas.microsoft.com/office/powerpoint/2010/main" val="4066221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38</a:t>
            </a:fld>
            <a:endParaRPr lang="en-US"/>
          </a:p>
        </p:txBody>
      </p:sp>
    </p:spTree>
    <p:extLst>
      <p:ext uri="{BB962C8B-B14F-4D97-AF65-F5344CB8AC3E}">
        <p14:creationId xmlns:p14="http://schemas.microsoft.com/office/powerpoint/2010/main" val="3768531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39</a:t>
            </a:fld>
            <a:endParaRPr lang="en-US"/>
          </a:p>
        </p:txBody>
      </p:sp>
    </p:spTree>
    <p:extLst>
      <p:ext uri="{BB962C8B-B14F-4D97-AF65-F5344CB8AC3E}">
        <p14:creationId xmlns:p14="http://schemas.microsoft.com/office/powerpoint/2010/main" val="3705042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40</a:t>
            </a:fld>
            <a:endParaRPr lang="en-US"/>
          </a:p>
        </p:txBody>
      </p:sp>
    </p:spTree>
    <p:extLst>
      <p:ext uri="{BB962C8B-B14F-4D97-AF65-F5344CB8AC3E}">
        <p14:creationId xmlns:p14="http://schemas.microsoft.com/office/powerpoint/2010/main" val="282125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Bailey</a:t>
            </a:r>
          </a:p>
        </p:txBody>
      </p:sp>
      <p:sp>
        <p:nvSpPr>
          <p:cNvPr id="4" name="Slide Number Placeholder 3"/>
          <p:cNvSpPr>
            <a:spLocks noGrp="1"/>
          </p:cNvSpPr>
          <p:nvPr>
            <p:ph type="sldNum" sz="quarter" idx="5"/>
          </p:nvPr>
        </p:nvSpPr>
        <p:spPr/>
        <p:txBody>
          <a:bodyPr/>
          <a:lstStyle/>
          <a:p>
            <a:fld id="{D1C7C320-365E-4D4F-A3A5-847BAFF24674}" type="slidenum">
              <a:rPr lang="en-US"/>
              <a:t>4</a:t>
            </a:fld>
            <a:endParaRPr lang="en-US"/>
          </a:p>
        </p:txBody>
      </p:sp>
    </p:spTree>
    <p:extLst>
      <p:ext uri="{BB962C8B-B14F-4D97-AF65-F5344CB8AC3E}">
        <p14:creationId xmlns:p14="http://schemas.microsoft.com/office/powerpoint/2010/main" val="4163177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41</a:t>
            </a:fld>
            <a:endParaRPr lang="en-US"/>
          </a:p>
        </p:txBody>
      </p:sp>
    </p:spTree>
    <p:extLst>
      <p:ext uri="{BB962C8B-B14F-4D97-AF65-F5344CB8AC3E}">
        <p14:creationId xmlns:p14="http://schemas.microsoft.com/office/powerpoint/2010/main" val="1900532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Cedric</a:t>
            </a:r>
          </a:p>
          <a:p>
            <a:r>
              <a:rPr lang="en-US">
                <a:cs typeface="Calibri"/>
              </a:rPr>
              <a:t>- CAD drawing files</a:t>
            </a:r>
          </a:p>
        </p:txBody>
      </p:sp>
      <p:sp>
        <p:nvSpPr>
          <p:cNvPr id="4" name="Slide Number Placeholder 3"/>
          <p:cNvSpPr>
            <a:spLocks noGrp="1"/>
          </p:cNvSpPr>
          <p:nvPr>
            <p:ph type="sldNum" sz="quarter" idx="5"/>
          </p:nvPr>
        </p:nvSpPr>
        <p:spPr/>
        <p:txBody>
          <a:bodyPr/>
          <a:lstStyle/>
          <a:p>
            <a:fld id="{D1C7C320-365E-4D4F-A3A5-847BAFF24674}" type="slidenum">
              <a:rPr lang="en-US"/>
              <a:t>42</a:t>
            </a:fld>
            <a:endParaRPr lang="en-US"/>
          </a:p>
        </p:txBody>
      </p:sp>
    </p:spTree>
    <p:extLst>
      <p:ext uri="{BB962C8B-B14F-4D97-AF65-F5344CB8AC3E}">
        <p14:creationId xmlns:p14="http://schemas.microsoft.com/office/powerpoint/2010/main" val="2867105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Cedric</a:t>
            </a:r>
          </a:p>
          <a:p>
            <a:r>
              <a:rPr lang="en-US">
                <a:cs typeface="Calibri"/>
              </a:rPr>
              <a:t>- CAD drawing files</a:t>
            </a:r>
          </a:p>
        </p:txBody>
      </p:sp>
      <p:sp>
        <p:nvSpPr>
          <p:cNvPr id="4" name="Slide Number Placeholder 3"/>
          <p:cNvSpPr>
            <a:spLocks noGrp="1"/>
          </p:cNvSpPr>
          <p:nvPr>
            <p:ph type="sldNum" sz="quarter" idx="5"/>
          </p:nvPr>
        </p:nvSpPr>
        <p:spPr/>
        <p:txBody>
          <a:bodyPr/>
          <a:lstStyle/>
          <a:p>
            <a:fld id="{D1C7C320-365E-4D4F-A3A5-847BAFF24674}" type="slidenum">
              <a:rPr lang="en-US"/>
              <a:t>43</a:t>
            </a:fld>
            <a:endParaRPr lang="en-US"/>
          </a:p>
        </p:txBody>
      </p:sp>
    </p:spTree>
    <p:extLst>
      <p:ext uri="{BB962C8B-B14F-4D97-AF65-F5344CB8AC3E}">
        <p14:creationId xmlns:p14="http://schemas.microsoft.com/office/powerpoint/2010/main" val="3615299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"Our arm will initially be hanging from its mount. The target will be located below it and will be initially rotating about one of its axes"</a:t>
            </a:r>
          </a:p>
        </p:txBody>
      </p:sp>
      <p:sp>
        <p:nvSpPr>
          <p:cNvPr id="4" name="Slide Number Placeholder 3"/>
          <p:cNvSpPr>
            <a:spLocks noGrp="1"/>
          </p:cNvSpPr>
          <p:nvPr>
            <p:ph type="sldNum" sz="quarter" idx="5"/>
          </p:nvPr>
        </p:nvSpPr>
        <p:spPr/>
        <p:txBody>
          <a:bodyPr/>
          <a:lstStyle/>
          <a:p>
            <a:fld id="{D1C7C320-365E-4D4F-A3A5-847BAFF24674}" type="slidenum">
              <a:rPr lang="en-US"/>
              <a:t>44</a:t>
            </a:fld>
            <a:endParaRPr lang="en-US"/>
          </a:p>
        </p:txBody>
      </p:sp>
    </p:spTree>
    <p:extLst>
      <p:ext uri="{BB962C8B-B14F-4D97-AF65-F5344CB8AC3E}">
        <p14:creationId xmlns:p14="http://schemas.microsoft.com/office/powerpoint/2010/main" val="1223300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"Our primary vision system, which is an IR depth camera, looks down on the system from a fixed position and identifies markers like these placed on arm and target"</a:t>
            </a:r>
          </a:p>
        </p:txBody>
      </p:sp>
      <p:sp>
        <p:nvSpPr>
          <p:cNvPr id="4" name="Slide Number Placeholder 3"/>
          <p:cNvSpPr>
            <a:spLocks noGrp="1"/>
          </p:cNvSpPr>
          <p:nvPr>
            <p:ph type="sldNum" sz="quarter" idx="5"/>
          </p:nvPr>
        </p:nvSpPr>
        <p:spPr/>
        <p:txBody>
          <a:bodyPr/>
          <a:lstStyle/>
          <a:p>
            <a:fld id="{D1C7C320-365E-4D4F-A3A5-847BAFF24674}" type="slidenum">
              <a:rPr lang="en-US"/>
              <a:t>45</a:t>
            </a:fld>
            <a:endParaRPr lang="en-US"/>
          </a:p>
        </p:txBody>
      </p:sp>
    </p:spTree>
    <p:extLst>
      <p:ext uri="{BB962C8B-B14F-4D97-AF65-F5344CB8AC3E}">
        <p14:creationId xmlns:p14="http://schemas.microsoft.com/office/powerpoint/2010/main" val="1174577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"From the state of each marker, we reconstruct the full position and orientation of the EE and GP"</a:t>
            </a:r>
          </a:p>
        </p:txBody>
      </p:sp>
      <p:sp>
        <p:nvSpPr>
          <p:cNvPr id="4" name="Slide Number Placeholder 3"/>
          <p:cNvSpPr>
            <a:spLocks noGrp="1"/>
          </p:cNvSpPr>
          <p:nvPr>
            <p:ph type="sldNum" sz="quarter" idx="5"/>
          </p:nvPr>
        </p:nvSpPr>
        <p:spPr/>
        <p:txBody>
          <a:bodyPr/>
          <a:lstStyle/>
          <a:p>
            <a:fld id="{D1C7C320-365E-4D4F-A3A5-847BAFF24674}" type="slidenum">
              <a:rPr lang="en-US"/>
              <a:t>46</a:t>
            </a:fld>
            <a:endParaRPr lang="en-US"/>
          </a:p>
        </p:txBody>
      </p:sp>
    </p:spTree>
    <p:extLst>
      <p:ext uri="{BB962C8B-B14F-4D97-AF65-F5344CB8AC3E}">
        <p14:creationId xmlns:p14="http://schemas.microsoft.com/office/powerpoint/2010/main" val="694821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"The control system then calculates a path for arm to follow to reach target and solves the inverse kinematics that determine appropriate joint angles"</a:t>
            </a:r>
          </a:p>
        </p:txBody>
      </p:sp>
      <p:sp>
        <p:nvSpPr>
          <p:cNvPr id="4" name="Slide Number Placeholder 3"/>
          <p:cNvSpPr>
            <a:spLocks noGrp="1"/>
          </p:cNvSpPr>
          <p:nvPr>
            <p:ph type="sldNum" sz="quarter" idx="5"/>
          </p:nvPr>
        </p:nvSpPr>
        <p:spPr/>
        <p:txBody>
          <a:bodyPr/>
          <a:lstStyle/>
          <a:p>
            <a:fld id="{D1C7C320-365E-4D4F-A3A5-847BAFF24674}" type="slidenum">
              <a:rPr lang="en-US"/>
              <a:t>47</a:t>
            </a:fld>
            <a:endParaRPr lang="en-US"/>
          </a:p>
        </p:txBody>
      </p:sp>
    </p:spTree>
    <p:extLst>
      <p:ext uri="{BB962C8B-B14F-4D97-AF65-F5344CB8AC3E}">
        <p14:creationId xmlns:p14="http://schemas.microsoft.com/office/powerpoint/2010/main" val="4187500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"Next, the CPU transmits the commands to the actuators..."</a:t>
            </a:r>
          </a:p>
        </p:txBody>
      </p:sp>
      <p:sp>
        <p:nvSpPr>
          <p:cNvPr id="4" name="Slide Number Placeholder 3"/>
          <p:cNvSpPr>
            <a:spLocks noGrp="1"/>
          </p:cNvSpPr>
          <p:nvPr>
            <p:ph type="sldNum" sz="quarter" idx="5"/>
          </p:nvPr>
        </p:nvSpPr>
        <p:spPr/>
        <p:txBody>
          <a:bodyPr/>
          <a:lstStyle/>
          <a:p>
            <a:fld id="{D1C7C320-365E-4D4F-A3A5-847BAFF24674}" type="slidenum">
              <a:rPr lang="en-US"/>
              <a:t>48</a:t>
            </a:fld>
            <a:endParaRPr lang="en-US"/>
          </a:p>
        </p:txBody>
      </p:sp>
    </p:spTree>
    <p:extLst>
      <p:ext uri="{BB962C8B-B14F-4D97-AF65-F5344CB8AC3E}">
        <p14:creationId xmlns:p14="http://schemas.microsoft.com/office/powerpoint/2010/main" val="695658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"...And the arm responds as commanded"</a:t>
            </a:r>
          </a:p>
        </p:txBody>
      </p:sp>
      <p:sp>
        <p:nvSpPr>
          <p:cNvPr id="4" name="Slide Number Placeholder 3"/>
          <p:cNvSpPr>
            <a:spLocks noGrp="1"/>
          </p:cNvSpPr>
          <p:nvPr>
            <p:ph type="sldNum" sz="quarter" idx="5"/>
          </p:nvPr>
        </p:nvSpPr>
        <p:spPr/>
        <p:txBody>
          <a:bodyPr/>
          <a:lstStyle/>
          <a:p>
            <a:fld id="{D1C7C320-365E-4D4F-A3A5-847BAFF24674}" type="slidenum">
              <a:rPr lang="en-US"/>
              <a:t>49</a:t>
            </a:fld>
            <a:endParaRPr lang="en-US"/>
          </a:p>
        </p:txBody>
      </p:sp>
    </p:spTree>
    <p:extLst>
      <p:ext uri="{BB962C8B-B14F-4D97-AF65-F5344CB8AC3E}">
        <p14:creationId xmlns:p14="http://schemas.microsoft.com/office/powerpoint/2010/main" val="1794482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"Next, while the arm is still actuating, the depth camera re-measures the states of the arm and target and feeds the new state of the system back into the control system, which calculates an updated path, thereby making the control system closed-loop. This loop continues until..."</a:t>
            </a:r>
          </a:p>
        </p:txBody>
      </p:sp>
      <p:sp>
        <p:nvSpPr>
          <p:cNvPr id="4" name="Slide Number Placeholder 3"/>
          <p:cNvSpPr>
            <a:spLocks noGrp="1"/>
          </p:cNvSpPr>
          <p:nvPr>
            <p:ph type="sldNum" sz="quarter" idx="5"/>
          </p:nvPr>
        </p:nvSpPr>
        <p:spPr/>
        <p:txBody>
          <a:bodyPr/>
          <a:lstStyle/>
          <a:p>
            <a:fld id="{D1C7C320-365E-4D4F-A3A5-847BAFF24674}" type="slidenum">
              <a:rPr lang="en-US"/>
              <a:t>50</a:t>
            </a:fld>
            <a:endParaRPr lang="en-US"/>
          </a:p>
        </p:txBody>
      </p:sp>
    </p:spTree>
    <p:extLst>
      <p:ext uri="{BB962C8B-B14F-4D97-AF65-F5344CB8AC3E}">
        <p14:creationId xmlns:p14="http://schemas.microsoft.com/office/powerpoint/2010/main" val="18711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Bailey</a:t>
            </a:r>
          </a:p>
        </p:txBody>
      </p:sp>
      <p:sp>
        <p:nvSpPr>
          <p:cNvPr id="4" name="Slide Number Placeholder 3"/>
          <p:cNvSpPr>
            <a:spLocks noGrp="1"/>
          </p:cNvSpPr>
          <p:nvPr>
            <p:ph type="sldNum" sz="quarter" idx="5"/>
          </p:nvPr>
        </p:nvSpPr>
        <p:spPr/>
        <p:txBody>
          <a:bodyPr/>
          <a:lstStyle/>
          <a:p>
            <a:fld id="{D1C7C320-365E-4D4F-A3A5-847BAFF24674}" type="slidenum">
              <a:rPr lang="en-US"/>
              <a:t>5</a:t>
            </a:fld>
            <a:endParaRPr lang="en-US"/>
          </a:p>
        </p:txBody>
      </p:sp>
    </p:spTree>
    <p:extLst>
      <p:ext uri="{BB962C8B-B14F-4D97-AF65-F5344CB8AC3E}">
        <p14:creationId xmlns:p14="http://schemas.microsoft.com/office/powerpoint/2010/main" val="1816233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"...The arm has converged to within 3 inches of the target. At this point, our secondary camera located just behind the end effector on a non-rotating arm segment then kicks in and determines the spin rate of the target"</a:t>
            </a:r>
          </a:p>
        </p:txBody>
      </p:sp>
      <p:sp>
        <p:nvSpPr>
          <p:cNvPr id="4" name="Slide Number Placeholder 3"/>
          <p:cNvSpPr>
            <a:spLocks noGrp="1"/>
          </p:cNvSpPr>
          <p:nvPr>
            <p:ph type="sldNum" sz="quarter" idx="5"/>
          </p:nvPr>
        </p:nvSpPr>
        <p:spPr/>
        <p:txBody>
          <a:bodyPr/>
          <a:lstStyle/>
          <a:p>
            <a:fld id="{D1C7C320-365E-4D4F-A3A5-847BAFF24674}" type="slidenum">
              <a:rPr lang="en-US"/>
              <a:t>51</a:t>
            </a:fld>
            <a:endParaRPr lang="en-US"/>
          </a:p>
        </p:txBody>
      </p:sp>
    </p:spTree>
    <p:extLst>
      <p:ext uri="{BB962C8B-B14F-4D97-AF65-F5344CB8AC3E}">
        <p14:creationId xmlns:p14="http://schemas.microsoft.com/office/powerpoint/2010/main" val="31555847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"The CPU then commands the actuator at the end of the arm to spin up and match the spin rate and angle of the target"</a:t>
            </a:r>
          </a:p>
        </p:txBody>
      </p:sp>
      <p:sp>
        <p:nvSpPr>
          <p:cNvPr id="4" name="Slide Number Placeholder 3"/>
          <p:cNvSpPr>
            <a:spLocks noGrp="1"/>
          </p:cNvSpPr>
          <p:nvPr>
            <p:ph type="sldNum" sz="quarter" idx="5"/>
          </p:nvPr>
        </p:nvSpPr>
        <p:spPr/>
        <p:txBody>
          <a:bodyPr/>
          <a:lstStyle/>
          <a:p>
            <a:fld id="{D1C7C320-365E-4D4F-A3A5-847BAFF24674}" type="slidenum">
              <a:rPr lang="en-US"/>
              <a:t>52</a:t>
            </a:fld>
            <a:endParaRPr lang="en-US"/>
          </a:p>
        </p:txBody>
      </p:sp>
    </p:spTree>
    <p:extLst>
      <p:ext uri="{BB962C8B-B14F-4D97-AF65-F5344CB8AC3E}">
        <p14:creationId xmlns:p14="http://schemas.microsoft.com/office/powerpoint/2010/main" val="1139656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Cedric</a:t>
            </a:r>
          </a:p>
          <a:p>
            <a:r>
              <a:rPr lang="en-US">
                <a:cs typeface="Calibri"/>
              </a:rPr>
              <a:t>Present: Chris</a:t>
            </a:r>
          </a:p>
          <a:p>
            <a:endParaRPr lang="en-US">
              <a:cs typeface="Calibri"/>
            </a:endParaRPr>
          </a:p>
          <a:p>
            <a:r>
              <a:rPr lang="en-US">
                <a:cs typeface="Calibri"/>
              </a:rPr>
              <a:t>"The primary depth camera then kicks back in and verifies that the end effector and target are aligned and then..."</a:t>
            </a:r>
          </a:p>
        </p:txBody>
      </p:sp>
      <p:sp>
        <p:nvSpPr>
          <p:cNvPr id="4" name="Slide Number Placeholder 3"/>
          <p:cNvSpPr>
            <a:spLocks noGrp="1"/>
          </p:cNvSpPr>
          <p:nvPr>
            <p:ph type="sldNum" sz="quarter" idx="5"/>
          </p:nvPr>
        </p:nvSpPr>
        <p:spPr/>
        <p:txBody>
          <a:bodyPr/>
          <a:lstStyle/>
          <a:p>
            <a:fld id="{D1C7C320-365E-4D4F-A3A5-847BAFF24674}" type="slidenum">
              <a:rPr lang="en-US"/>
              <a:t>53</a:t>
            </a:fld>
            <a:endParaRPr lang="en-US"/>
          </a:p>
        </p:txBody>
      </p:sp>
    </p:spTree>
    <p:extLst>
      <p:ext uri="{BB962C8B-B14F-4D97-AF65-F5344CB8AC3E}">
        <p14:creationId xmlns:p14="http://schemas.microsoft.com/office/powerpoint/2010/main" val="114768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54</a:t>
            </a:fld>
            <a:endParaRPr lang="en-US"/>
          </a:p>
        </p:txBody>
      </p:sp>
    </p:spTree>
    <p:extLst>
      <p:ext uri="{BB962C8B-B14F-4D97-AF65-F5344CB8AC3E}">
        <p14:creationId xmlns:p14="http://schemas.microsoft.com/office/powerpoint/2010/main" val="815255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Ben</a:t>
            </a:r>
          </a:p>
          <a:p>
            <a:r>
              <a:rPr lang="en-US">
                <a:cs typeface="Calibri"/>
              </a:rPr>
              <a:t>- full software block diagram</a:t>
            </a:r>
          </a:p>
        </p:txBody>
      </p:sp>
      <p:sp>
        <p:nvSpPr>
          <p:cNvPr id="4" name="Slide Number Placeholder 3"/>
          <p:cNvSpPr>
            <a:spLocks noGrp="1"/>
          </p:cNvSpPr>
          <p:nvPr>
            <p:ph type="sldNum" sz="quarter" idx="5"/>
          </p:nvPr>
        </p:nvSpPr>
        <p:spPr/>
        <p:txBody>
          <a:bodyPr/>
          <a:lstStyle/>
          <a:p>
            <a:fld id="{D1C7C320-365E-4D4F-A3A5-847BAFF24674}" type="slidenum">
              <a:rPr lang="en-US"/>
              <a:t>55</a:t>
            </a:fld>
            <a:endParaRPr lang="en-US"/>
          </a:p>
        </p:txBody>
      </p:sp>
    </p:spTree>
    <p:extLst>
      <p:ext uri="{BB962C8B-B14F-4D97-AF65-F5344CB8AC3E}">
        <p14:creationId xmlns:p14="http://schemas.microsoft.com/office/powerpoint/2010/main" val="158415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Ben</a:t>
            </a:r>
          </a:p>
          <a:p>
            <a:r>
              <a:rPr lang="en-US">
                <a:cs typeface="Calibri"/>
              </a:rPr>
              <a:t>- full software block diagram</a:t>
            </a:r>
          </a:p>
          <a:p>
            <a:endParaRPr lang="en-US">
              <a:cs typeface="Calibri"/>
            </a:endParaRPr>
          </a:p>
          <a:p>
            <a:r>
              <a:rPr lang="en-US">
                <a:cs typeface="Calibri"/>
              </a:rPr>
              <a:t>FOS changed from CDR</a:t>
            </a:r>
          </a:p>
        </p:txBody>
      </p:sp>
      <p:sp>
        <p:nvSpPr>
          <p:cNvPr id="4" name="Slide Number Placeholder 3"/>
          <p:cNvSpPr>
            <a:spLocks noGrp="1"/>
          </p:cNvSpPr>
          <p:nvPr>
            <p:ph type="sldNum" sz="quarter" idx="5"/>
          </p:nvPr>
        </p:nvSpPr>
        <p:spPr/>
        <p:txBody>
          <a:bodyPr/>
          <a:lstStyle/>
          <a:p>
            <a:fld id="{D1C7C320-365E-4D4F-A3A5-847BAFF24674}" type="slidenum">
              <a:rPr lang="en-US"/>
              <a:t>56</a:t>
            </a:fld>
            <a:endParaRPr lang="en-US"/>
          </a:p>
        </p:txBody>
      </p:sp>
    </p:spTree>
    <p:extLst>
      <p:ext uri="{BB962C8B-B14F-4D97-AF65-F5344CB8AC3E}">
        <p14:creationId xmlns:p14="http://schemas.microsoft.com/office/powerpoint/2010/main" val="3241722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Things left to </a:t>
            </a:r>
            <a:r>
              <a:rPr lang="en-US" err="1">
                <a:cs typeface="Calibri"/>
              </a:rPr>
              <a:t>buy</a:t>
            </a:r>
          </a:p>
          <a:p>
            <a:r>
              <a:rPr lang="en-US">
                <a:cs typeface="Calibri"/>
              </a:rPr>
              <a:t>3D printing material for D435, Pixy, tag mounts</a:t>
            </a:r>
          </a:p>
        </p:txBody>
      </p:sp>
      <p:sp>
        <p:nvSpPr>
          <p:cNvPr id="4" name="Slide Number Placeholder 3"/>
          <p:cNvSpPr>
            <a:spLocks noGrp="1"/>
          </p:cNvSpPr>
          <p:nvPr>
            <p:ph type="sldNum" sz="quarter" idx="5"/>
          </p:nvPr>
        </p:nvSpPr>
        <p:spPr/>
        <p:txBody>
          <a:bodyPr/>
          <a:lstStyle/>
          <a:p>
            <a:fld id="{D1C7C320-365E-4D4F-A3A5-847BAFF24674}" type="slidenum">
              <a:rPr lang="en-US"/>
              <a:t>57</a:t>
            </a:fld>
            <a:endParaRPr lang="en-US"/>
          </a:p>
        </p:txBody>
      </p:sp>
    </p:spTree>
    <p:extLst>
      <p:ext uri="{BB962C8B-B14F-4D97-AF65-F5344CB8AC3E}">
        <p14:creationId xmlns:p14="http://schemas.microsoft.com/office/powerpoint/2010/main" val="3102521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Luke, Cedric, Jack, Joe</a:t>
            </a:r>
          </a:p>
        </p:txBody>
      </p:sp>
      <p:sp>
        <p:nvSpPr>
          <p:cNvPr id="4" name="Slide Number Placeholder 3"/>
          <p:cNvSpPr>
            <a:spLocks noGrp="1"/>
          </p:cNvSpPr>
          <p:nvPr>
            <p:ph type="sldNum" sz="quarter" idx="5"/>
          </p:nvPr>
        </p:nvSpPr>
        <p:spPr/>
        <p:txBody>
          <a:bodyPr/>
          <a:lstStyle/>
          <a:p>
            <a:fld id="{D1C7C320-365E-4D4F-A3A5-847BAFF24674}" type="slidenum">
              <a:rPr lang="en-US"/>
              <a:t>58</a:t>
            </a:fld>
            <a:endParaRPr lang="en-US"/>
          </a:p>
        </p:txBody>
      </p:sp>
    </p:spTree>
    <p:extLst>
      <p:ext uri="{BB962C8B-B14F-4D97-AF65-F5344CB8AC3E}">
        <p14:creationId xmlns:p14="http://schemas.microsoft.com/office/powerpoint/2010/main" val="38884672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59</a:t>
            </a:fld>
            <a:endParaRPr lang="en-US"/>
          </a:p>
        </p:txBody>
      </p:sp>
    </p:spTree>
    <p:extLst>
      <p:ext uri="{BB962C8B-B14F-4D97-AF65-F5344CB8AC3E}">
        <p14:creationId xmlns:p14="http://schemas.microsoft.com/office/powerpoint/2010/main" val="461260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Andy</a:t>
            </a:r>
          </a:p>
          <a:p>
            <a:r>
              <a:rPr lang="en-US" i="1">
                <a:cs typeface="Calibri"/>
              </a:rPr>
              <a:t>Will include a flow chart of  the pixy2 software</a:t>
            </a:r>
          </a:p>
        </p:txBody>
      </p:sp>
      <p:sp>
        <p:nvSpPr>
          <p:cNvPr id="4" name="Slide Number Placeholder 3"/>
          <p:cNvSpPr>
            <a:spLocks noGrp="1"/>
          </p:cNvSpPr>
          <p:nvPr>
            <p:ph type="sldNum" sz="quarter" idx="5"/>
          </p:nvPr>
        </p:nvSpPr>
        <p:spPr/>
        <p:txBody>
          <a:bodyPr/>
          <a:lstStyle/>
          <a:p>
            <a:fld id="{D1C7C320-365E-4D4F-A3A5-847BAFF24674}" type="slidenum">
              <a:rPr lang="en-US"/>
              <a:t>60</a:t>
            </a:fld>
            <a:endParaRPr lang="en-US"/>
          </a:p>
        </p:txBody>
      </p:sp>
    </p:spTree>
    <p:extLst>
      <p:ext uri="{BB962C8B-B14F-4D97-AF65-F5344CB8AC3E}">
        <p14:creationId xmlns:p14="http://schemas.microsoft.com/office/powerpoint/2010/main" val="3522763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Bailey</a:t>
            </a:r>
          </a:p>
        </p:txBody>
      </p:sp>
      <p:sp>
        <p:nvSpPr>
          <p:cNvPr id="4" name="Slide Number Placeholder 3"/>
          <p:cNvSpPr>
            <a:spLocks noGrp="1"/>
          </p:cNvSpPr>
          <p:nvPr>
            <p:ph type="sldNum" sz="quarter" idx="5"/>
          </p:nvPr>
        </p:nvSpPr>
        <p:spPr/>
        <p:txBody>
          <a:bodyPr/>
          <a:lstStyle/>
          <a:p>
            <a:fld id="{D1C7C320-365E-4D4F-A3A5-847BAFF24674}" type="slidenum">
              <a:rPr lang="en-US"/>
              <a:t>6</a:t>
            </a:fld>
            <a:endParaRPr lang="en-US"/>
          </a:p>
        </p:txBody>
      </p:sp>
    </p:spTree>
    <p:extLst>
      <p:ext uri="{BB962C8B-B14F-4D97-AF65-F5344CB8AC3E}">
        <p14:creationId xmlns:p14="http://schemas.microsoft.com/office/powerpoint/2010/main" val="17513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Bailey</a:t>
            </a:r>
          </a:p>
        </p:txBody>
      </p:sp>
      <p:sp>
        <p:nvSpPr>
          <p:cNvPr id="4" name="Slide Number Placeholder 3"/>
          <p:cNvSpPr>
            <a:spLocks noGrp="1"/>
          </p:cNvSpPr>
          <p:nvPr>
            <p:ph type="sldNum" sz="quarter" idx="5"/>
          </p:nvPr>
        </p:nvSpPr>
        <p:spPr/>
        <p:txBody>
          <a:bodyPr/>
          <a:lstStyle/>
          <a:p>
            <a:fld id="{D1C7C320-365E-4D4F-A3A5-847BAFF24674}" type="slidenum">
              <a:rPr lang="en-US"/>
              <a:t>7</a:t>
            </a:fld>
            <a:endParaRPr lang="en-US"/>
          </a:p>
        </p:txBody>
      </p:sp>
    </p:spTree>
    <p:extLst>
      <p:ext uri="{BB962C8B-B14F-4D97-AF65-F5344CB8AC3E}">
        <p14:creationId xmlns:p14="http://schemas.microsoft.com/office/powerpoint/2010/main" val="223637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Create: Bailey</a:t>
            </a:r>
          </a:p>
        </p:txBody>
      </p:sp>
      <p:sp>
        <p:nvSpPr>
          <p:cNvPr id="4" name="Slide Number Placeholder 3"/>
          <p:cNvSpPr>
            <a:spLocks noGrp="1"/>
          </p:cNvSpPr>
          <p:nvPr>
            <p:ph type="sldNum" sz="quarter" idx="5"/>
          </p:nvPr>
        </p:nvSpPr>
        <p:spPr/>
        <p:txBody>
          <a:bodyPr/>
          <a:lstStyle/>
          <a:p>
            <a:fld id="{D1C7C320-365E-4D4F-A3A5-847BAFF24674}" type="slidenum">
              <a:rPr lang="en-US"/>
              <a:t>8</a:t>
            </a:fld>
            <a:endParaRPr lang="en-US"/>
          </a:p>
        </p:txBody>
      </p:sp>
    </p:spTree>
    <p:extLst>
      <p:ext uri="{BB962C8B-B14F-4D97-AF65-F5344CB8AC3E}">
        <p14:creationId xmlns:p14="http://schemas.microsoft.com/office/powerpoint/2010/main" val="405580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1C7C320-365E-4D4F-A3A5-847BAFF24674}" type="slidenum">
              <a:rPr lang="en-US"/>
              <a:t>9</a:t>
            </a:fld>
            <a:endParaRPr lang="en-US"/>
          </a:p>
        </p:txBody>
      </p:sp>
    </p:spTree>
    <p:extLst>
      <p:ext uri="{BB962C8B-B14F-4D97-AF65-F5344CB8AC3E}">
        <p14:creationId xmlns:p14="http://schemas.microsoft.com/office/powerpoint/2010/main" val="200455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93FD06E-DEC7-475F-85DC-CDF07F954370}" type="datetime1">
              <a:rPr lang="en-US" smtClean="0"/>
              <a:t>2/4/2019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30EA680-D336-4FF7-8B7A-9848BB0A1C3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40556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BC9E1-1CF3-4CF8-B0F8-5048123AB763}"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33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45758-9B01-4185-BC6D-D2F108E4C2B5}"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220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DDED9-A8EB-4A63-BA0F-D879CE580C05}"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706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30C841-4365-4325-98FD-D37C9ABA89A9}" type="datetime1">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275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11944C-53F5-433A-B145-8A55EEC2E1C1}"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95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A0AA66-DF42-4B3B-A7DB-933BE0756EE0}" type="datetime1">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83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675A3A-93C4-4A74-86D8-B7D3F4881665}" type="datetime1">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689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1AEF2-6A0C-42FF-952C-0DABA7C5FBDF}" type="datetime1">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925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AB5CF8-7CB4-4B05-BDB8-B55E7FAE4EF0}"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6146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127EFC-0BE0-437C-8FF8-456802F7C534}" type="datetime1">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503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571A00D-4904-4203-9712-A3053FF72997}" type="datetime1">
              <a:rPr lang="en-US" smtClean="0"/>
              <a:t>2/4/2019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7988639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nvas.colorado.edu/courses/21083/users/277840"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979" y="4864997"/>
            <a:ext cx="9982200" cy="914400"/>
          </a:xfrm>
        </p:spPr>
        <p:txBody>
          <a:bodyPr>
            <a:normAutofit/>
          </a:bodyPr>
          <a:lstStyle/>
          <a:p>
            <a:pPr algn="ctr"/>
            <a:r>
              <a:rPr lang="en-US" sz="4800">
                <a:cs typeface="Calibri Light"/>
              </a:rPr>
              <a:t>Manufacturing Status Review</a:t>
            </a:r>
            <a:endParaRPr lang="en-US"/>
          </a:p>
        </p:txBody>
      </p:sp>
      <p:sp>
        <p:nvSpPr>
          <p:cNvPr id="3" name="Subtitle 2"/>
          <p:cNvSpPr>
            <a:spLocks noGrp="1"/>
          </p:cNvSpPr>
          <p:nvPr>
            <p:ph type="body" sz="half" idx="2"/>
          </p:nvPr>
        </p:nvSpPr>
        <p:spPr>
          <a:xfrm>
            <a:off x="876770" y="5687564"/>
            <a:ext cx="9982200" cy="559382"/>
          </a:xfrm>
        </p:spPr>
        <p:txBody>
          <a:bodyPr vert="horz" lIns="91440" tIns="45720" rIns="91440" bIns="45720" rtlCol="0" anchor="t">
            <a:noAutofit/>
          </a:bodyPr>
          <a:lstStyle/>
          <a:p>
            <a:r>
              <a:rPr lang="en-US" sz="1400"/>
              <a:t>Presenters: </a:t>
            </a:r>
            <a:endParaRPr lang="en-US" sz="1400" i="1"/>
          </a:p>
          <a:p>
            <a:r>
              <a:rPr lang="en-US" sz="1400"/>
              <a:t>Team: </a:t>
            </a:r>
            <a:r>
              <a:rPr lang="en-US" sz="1400" i="1"/>
              <a:t>Luke Beasley, Joseph Beightol, Benjamin Elsaesser, Sheridan Godfrey, Caleb Inglis, Jack Isbill, Andy Kain, Cedric Leedy, Chris Leighton, Daniel </a:t>
            </a:r>
            <a:r>
              <a:rPr lang="en-US" sz="1400" i="1" err="1"/>
              <a:t>Mastick</a:t>
            </a:r>
            <a:r>
              <a:rPr lang="en-US" sz="1400" i="1"/>
              <a:t>, Bailey Topp</a:t>
            </a:r>
            <a:endParaRPr lang="en-US" sz="1400" i="1">
              <a:cs typeface="Calibri"/>
            </a:endParaRPr>
          </a:p>
          <a:p>
            <a:r>
              <a:rPr lang="en-US" sz="1400"/>
              <a:t>Customer: </a:t>
            </a:r>
            <a:r>
              <a:rPr lang="en-US" sz="1400" i="1"/>
              <a:t>TJ Sayer - Sierra Nevada Corporation (SNC)                                A</a:t>
            </a:r>
            <a:r>
              <a:rPr lang="en-US" sz="1400"/>
              <a:t>dvisor: </a:t>
            </a:r>
            <a:r>
              <a:rPr lang="en-US" sz="1400" i="1">
                <a:hlinkClick r:id="rId3"/>
              </a:rPr>
              <a:t>Francisco Lopez Jimenez</a:t>
            </a:r>
            <a:endParaRPr lang="en-US" sz="1400" i="1">
              <a:cs typeface="Calibri"/>
            </a:endParaRPr>
          </a:p>
        </p:txBody>
      </p:sp>
      <p:pic>
        <p:nvPicPr>
          <p:cNvPr id="4" name="Picture 4" descr="A close up of a logo&#10;&#10;Description generated with very high confidence">
            <a:extLst>
              <a:ext uri="{FF2B5EF4-FFF2-40B4-BE49-F238E27FC236}">
                <a16:creationId xmlns:a16="http://schemas.microsoft.com/office/drawing/2014/main" id="{50BDE9CD-E84F-4CF9-A136-487E9A63A8D5}"/>
              </a:ext>
            </a:extLst>
          </p:cNvPr>
          <p:cNvPicPr>
            <a:picLocks noChangeAspect="1"/>
          </p:cNvPicPr>
          <p:nvPr/>
        </p:nvPicPr>
        <p:blipFill>
          <a:blip r:embed="rId4"/>
          <a:stretch>
            <a:fillRect/>
          </a:stretch>
        </p:blipFill>
        <p:spPr>
          <a:xfrm>
            <a:off x="118782" y="86259"/>
            <a:ext cx="2743200" cy="522247"/>
          </a:xfrm>
          <a:prstGeom prst="rect">
            <a:avLst/>
          </a:prstGeom>
        </p:spPr>
      </p:pic>
      <p:sp>
        <p:nvSpPr>
          <p:cNvPr id="7" name="TextBox 6">
            <a:extLst>
              <a:ext uri="{FF2B5EF4-FFF2-40B4-BE49-F238E27FC236}">
                <a16:creationId xmlns:a16="http://schemas.microsoft.com/office/drawing/2014/main" id="{CF191C51-1C1A-4BBE-B804-6931CFEEF4AB}"/>
              </a:ext>
            </a:extLst>
          </p:cNvPr>
          <p:cNvSpPr txBox="1"/>
          <p:nvPr/>
        </p:nvSpPr>
        <p:spPr>
          <a:xfrm>
            <a:off x="516926" y="3539997"/>
            <a:ext cx="10687755"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entury Gothic"/>
                <a:cs typeface="Browallia New"/>
              </a:rPr>
              <a:t>M</a:t>
            </a:r>
            <a:r>
              <a:rPr lang="en-US" sz="4000">
                <a:latin typeface="Century Gothic"/>
                <a:cs typeface="Browallia New"/>
              </a:rPr>
              <a:t>echanically </a:t>
            </a:r>
            <a:r>
              <a:rPr lang="en-US" sz="4000" b="1">
                <a:latin typeface="Century Gothic"/>
                <a:cs typeface="Browallia New"/>
              </a:rPr>
              <a:t>E</a:t>
            </a:r>
            <a:r>
              <a:rPr lang="en-US" sz="4000">
                <a:latin typeface="Century Gothic"/>
                <a:cs typeface="Browallia New"/>
              </a:rPr>
              <a:t>ngineered </a:t>
            </a:r>
            <a:r>
              <a:rPr lang="en-US" sz="4000" b="1">
                <a:latin typeface="Century Gothic"/>
                <a:cs typeface="Browallia New"/>
              </a:rPr>
              <a:t>G</a:t>
            </a:r>
            <a:r>
              <a:rPr lang="en-US" sz="4000">
                <a:latin typeface="Century Gothic"/>
                <a:cs typeface="Browallia New"/>
              </a:rPr>
              <a:t>rappling </a:t>
            </a:r>
            <a:r>
              <a:rPr lang="en-US" sz="4000" b="1">
                <a:latin typeface="Century Gothic"/>
                <a:cs typeface="Browallia New"/>
              </a:rPr>
              <a:t>A</a:t>
            </a:r>
            <a:r>
              <a:rPr lang="en-US" sz="4000">
                <a:latin typeface="Century Gothic"/>
                <a:cs typeface="Browallia New"/>
              </a:rPr>
              <a:t>rm to </a:t>
            </a:r>
            <a:r>
              <a:rPr lang="en-US" sz="4000" b="1">
                <a:latin typeface="Century Gothic"/>
                <a:cs typeface="Browallia New"/>
              </a:rPr>
              <a:t>C</a:t>
            </a:r>
            <a:r>
              <a:rPr lang="en-US" sz="4000">
                <a:latin typeface="Century Gothic"/>
                <a:cs typeface="Browallia New"/>
              </a:rPr>
              <a:t>apture </a:t>
            </a:r>
            <a:r>
              <a:rPr lang="en-US" sz="4000" b="1">
                <a:latin typeface="Century Gothic"/>
                <a:cs typeface="Browallia New"/>
              </a:rPr>
              <a:t>L</a:t>
            </a:r>
            <a:r>
              <a:rPr lang="en-US" sz="4000">
                <a:latin typeface="Century Gothic"/>
                <a:cs typeface="Browallia New"/>
              </a:rPr>
              <a:t>itter and </a:t>
            </a:r>
            <a:r>
              <a:rPr lang="en-US" sz="4000" b="1">
                <a:latin typeface="Century Gothic"/>
                <a:cs typeface="Browallia New"/>
              </a:rPr>
              <a:t>A</a:t>
            </a:r>
            <a:r>
              <a:rPr lang="en-US" sz="4000">
                <a:latin typeface="Century Gothic"/>
                <a:cs typeface="Browallia New"/>
              </a:rPr>
              <a:t>tmospheric </a:t>
            </a:r>
            <a:r>
              <a:rPr lang="en-US" sz="4000" b="1">
                <a:latin typeface="Century Gothic"/>
                <a:cs typeface="Browallia New"/>
              </a:rPr>
              <a:t>W</a:t>
            </a:r>
            <a:r>
              <a:rPr lang="en-US" sz="4000">
                <a:latin typeface="Century Gothic"/>
                <a:cs typeface="Browallia New"/>
              </a:rPr>
              <a:t>aste</a:t>
            </a:r>
          </a:p>
        </p:txBody>
      </p:sp>
      <p:pic>
        <p:nvPicPr>
          <p:cNvPr id="8" name="Picture 8" descr="A close up of a sign&#10;&#10;Description generated with very high confidence">
            <a:extLst>
              <a:ext uri="{FF2B5EF4-FFF2-40B4-BE49-F238E27FC236}">
                <a16:creationId xmlns:a16="http://schemas.microsoft.com/office/drawing/2014/main" id="{E2D0780A-8C83-411D-BE0B-65F65781401F}"/>
              </a:ext>
            </a:extLst>
          </p:cNvPr>
          <p:cNvPicPr>
            <a:picLocks noChangeAspect="1"/>
          </p:cNvPicPr>
          <p:nvPr/>
        </p:nvPicPr>
        <p:blipFill>
          <a:blip r:embed="rId5"/>
          <a:stretch>
            <a:fillRect/>
          </a:stretch>
        </p:blipFill>
        <p:spPr>
          <a:xfrm>
            <a:off x="4330032" y="83862"/>
            <a:ext cx="3077410" cy="3574051"/>
          </a:xfrm>
          <a:prstGeom prst="rect">
            <a:avLst/>
          </a:prstGeom>
        </p:spPr>
      </p:pic>
      <p:pic>
        <p:nvPicPr>
          <p:cNvPr id="5" name="Picture 5" descr="A picture containing object&#10;&#10;Description generated with high confidence">
            <a:extLst>
              <a:ext uri="{FF2B5EF4-FFF2-40B4-BE49-F238E27FC236}">
                <a16:creationId xmlns:a16="http://schemas.microsoft.com/office/drawing/2014/main" id="{C37D174E-AF31-4521-8A55-DEF7D9C11B37}"/>
              </a:ext>
            </a:extLst>
          </p:cNvPr>
          <p:cNvPicPr>
            <a:picLocks noChangeAspect="1"/>
          </p:cNvPicPr>
          <p:nvPr/>
        </p:nvPicPr>
        <p:blipFill>
          <a:blip r:embed="rId6"/>
          <a:stretch>
            <a:fillRect/>
          </a:stretch>
        </p:blipFill>
        <p:spPr>
          <a:xfrm>
            <a:off x="2996292" y="91511"/>
            <a:ext cx="606880" cy="538156"/>
          </a:xfrm>
          <a:prstGeom prst="rect">
            <a:avLst/>
          </a:prstGeom>
        </p:spPr>
      </p:pic>
      <p:sp>
        <p:nvSpPr>
          <p:cNvPr id="6" name="Slide Number Placeholder 5">
            <a:extLst>
              <a:ext uri="{FF2B5EF4-FFF2-40B4-BE49-F238E27FC236}">
                <a16:creationId xmlns:a16="http://schemas.microsoft.com/office/drawing/2014/main" id="{2CE79D6B-1002-46E5-B945-3B1CBB146E6E}"/>
              </a:ext>
            </a:extLst>
          </p:cNvPr>
          <p:cNvSpPr>
            <a:spLocks noGrp="1"/>
          </p:cNvSpPr>
          <p:nvPr>
            <p:ph type="sldNum" sz="quarter" idx="12"/>
          </p:nvPr>
        </p:nvSpPr>
        <p:spPr/>
        <p:txBody>
          <a:bodyPr>
            <a:normAutofit lnSpcReduction="10000"/>
          </a:bodyPr>
          <a:lstStyle/>
          <a:p>
            <a:fld id="{330EA680-D336-4FF7-8B7A-9848BB0A1C32}" type="slidenum">
              <a:rPr lang="en-US" smtClean="0"/>
              <a:t>1</a:t>
            </a:fld>
            <a:endParaRPr lang="en-US"/>
          </a:p>
        </p:txBody>
      </p:sp>
    </p:spTree>
    <p:extLst>
      <p:ext uri="{BB962C8B-B14F-4D97-AF65-F5344CB8AC3E}">
        <p14:creationId xmlns:p14="http://schemas.microsoft.com/office/powerpoint/2010/main" val="191460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AB6F-7537-47C9-8DC6-1D7518B97F6A}"/>
              </a:ext>
            </a:extLst>
          </p:cNvPr>
          <p:cNvSpPr>
            <a:spLocks noGrp="1"/>
          </p:cNvSpPr>
          <p:nvPr>
            <p:ph type="title"/>
          </p:nvPr>
        </p:nvSpPr>
        <p:spPr>
          <a:xfrm>
            <a:off x="1128546" y="3655109"/>
            <a:ext cx="9223566" cy="747494"/>
          </a:xfrm>
        </p:spPr>
        <p:txBody>
          <a:bodyPr vert="horz" lIns="91440" tIns="45720" rIns="91440" bIns="45720" rtlCol="0" anchor="b">
            <a:noAutofit/>
          </a:bodyPr>
          <a:lstStyle/>
          <a:p>
            <a:pPr algn="ctr"/>
            <a:r>
              <a:rPr lang="en-US" sz="7200"/>
              <a:t>Component Baseline Design Overview</a:t>
            </a:r>
          </a:p>
        </p:txBody>
      </p:sp>
      <p:pic>
        <p:nvPicPr>
          <p:cNvPr id="9" name="Picture 5" descr="A close up of a sign&#10;&#10;Description generated with very high confidence">
            <a:extLst>
              <a:ext uri="{FF2B5EF4-FFF2-40B4-BE49-F238E27FC236}">
                <a16:creationId xmlns:a16="http://schemas.microsoft.com/office/drawing/2014/main" id="{574C5FD1-1BAB-4F5F-A24C-EF948245ADEF}"/>
              </a:ext>
            </a:extLst>
          </p:cNvPr>
          <p:cNvPicPr>
            <a:picLocks noChangeAspect="1"/>
          </p:cNvPicPr>
          <p:nvPr/>
        </p:nvPicPr>
        <p:blipFill>
          <a:blip r:embed="rId2"/>
          <a:stretch>
            <a:fillRect/>
          </a:stretch>
        </p:blipFill>
        <p:spPr>
          <a:xfrm>
            <a:off x="10089019" y="172304"/>
            <a:ext cx="1738116" cy="1982395"/>
          </a:xfrm>
          <a:prstGeom prst="rect">
            <a:avLst/>
          </a:prstGeom>
        </p:spPr>
      </p:pic>
      <p:pic>
        <p:nvPicPr>
          <p:cNvPr id="74" name="Picture 4" descr="A close up of a logo&#10;&#10;Description generated with very high confidence">
            <a:extLst>
              <a:ext uri="{FF2B5EF4-FFF2-40B4-BE49-F238E27FC236}">
                <a16:creationId xmlns:a16="http://schemas.microsoft.com/office/drawing/2014/main" id="{165EA8F1-0287-4266-A8C1-6383603F8D41}"/>
              </a:ext>
            </a:extLst>
          </p:cNvPr>
          <p:cNvPicPr>
            <a:picLocks noChangeAspect="1"/>
          </p:cNvPicPr>
          <p:nvPr/>
        </p:nvPicPr>
        <p:blipFill>
          <a:blip r:embed="rId3"/>
          <a:stretch>
            <a:fillRect/>
          </a:stretch>
        </p:blipFill>
        <p:spPr>
          <a:xfrm>
            <a:off x="118782" y="86259"/>
            <a:ext cx="2743200" cy="522247"/>
          </a:xfrm>
          <a:prstGeom prst="rect">
            <a:avLst/>
          </a:prstGeom>
        </p:spPr>
      </p:pic>
      <p:sp>
        <p:nvSpPr>
          <p:cNvPr id="13" name="Rectangle 12">
            <a:extLst>
              <a:ext uri="{FF2B5EF4-FFF2-40B4-BE49-F238E27FC236}">
                <a16:creationId xmlns:a16="http://schemas.microsoft.com/office/drawing/2014/main" id="{1DFECB83-901D-4154-AC79-174DFAB06B53}"/>
              </a:ext>
            </a:extLst>
          </p:cNvPr>
          <p:cNvSpPr/>
          <p:nvPr/>
        </p:nvSpPr>
        <p:spPr>
          <a:xfrm>
            <a:off x="11433289" y="1883619"/>
            <a:ext cx="519695" cy="49776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15969D4-27D0-4FD1-83C6-87AD504E8586}"/>
              </a:ext>
            </a:extLst>
          </p:cNvPr>
          <p:cNvSpPr>
            <a:spLocks noGrp="1"/>
          </p:cNvSpPr>
          <p:nvPr>
            <p:ph type="sldNum" sz="quarter" idx="12"/>
          </p:nvPr>
        </p:nvSpPr>
        <p:spPr/>
        <p:txBody>
          <a:bodyPr>
            <a:normAutofit lnSpcReduction="10000"/>
          </a:bodyPr>
          <a:lstStyle/>
          <a:p>
            <a:fld id="{330EA680-D336-4FF7-8B7A-9848BB0A1C32}" type="slidenum">
              <a:rPr lang="en-US" smtClean="0"/>
              <a:t>10</a:t>
            </a:fld>
            <a:endParaRPr lang="en-US"/>
          </a:p>
        </p:txBody>
      </p:sp>
      <p:pic>
        <p:nvPicPr>
          <p:cNvPr id="8" name="Picture 5" descr="A picture containing object&#10;&#10;Description generated with high confidence">
            <a:extLst>
              <a:ext uri="{FF2B5EF4-FFF2-40B4-BE49-F238E27FC236}">
                <a16:creationId xmlns:a16="http://schemas.microsoft.com/office/drawing/2014/main" id="{60F0E3B1-DEBB-41BB-91DD-583898DD542F}"/>
              </a:ext>
            </a:extLst>
          </p:cNvPr>
          <p:cNvPicPr>
            <a:picLocks noChangeAspect="1"/>
          </p:cNvPicPr>
          <p:nvPr/>
        </p:nvPicPr>
        <p:blipFill>
          <a:blip r:embed="rId4"/>
          <a:stretch>
            <a:fillRect/>
          </a:stretch>
        </p:blipFill>
        <p:spPr>
          <a:xfrm>
            <a:off x="2996292" y="91511"/>
            <a:ext cx="606880" cy="538156"/>
          </a:xfrm>
          <a:prstGeom prst="rect">
            <a:avLst/>
          </a:prstGeom>
        </p:spPr>
      </p:pic>
    </p:spTree>
    <p:extLst>
      <p:ext uri="{BB962C8B-B14F-4D97-AF65-F5344CB8AC3E}">
        <p14:creationId xmlns:p14="http://schemas.microsoft.com/office/powerpoint/2010/main" val="120476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4" descr="A picture containing sky, weapon, gun&#10;&#10;Description generated with high confidence">
            <a:extLst>
              <a:ext uri="{FF2B5EF4-FFF2-40B4-BE49-F238E27FC236}">
                <a16:creationId xmlns:a16="http://schemas.microsoft.com/office/drawing/2014/main" id="{8856538B-AC9B-473E-870B-036685A7F514}"/>
              </a:ext>
            </a:extLst>
          </p:cNvPr>
          <p:cNvPicPr>
            <a:picLocks noChangeAspect="1"/>
          </p:cNvPicPr>
          <p:nvPr/>
        </p:nvPicPr>
        <p:blipFill>
          <a:blip r:embed="rId3"/>
          <a:stretch>
            <a:fillRect/>
          </a:stretch>
        </p:blipFill>
        <p:spPr>
          <a:xfrm>
            <a:off x="523631" y="1561033"/>
            <a:ext cx="6465276" cy="2006779"/>
          </a:xfrm>
          <a:prstGeom prst="rect">
            <a:avLst/>
          </a:prstGeom>
        </p:spPr>
      </p:pic>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4"/>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5"/>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6"/>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364934" y="143510"/>
            <a:ext cx="9692640" cy="1325562"/>
          </a:xfrm>
        </p:spPr>
        <p:txBody>
          <a:bodyPr/>
          <a:lstStyle/>
          <a:p>
            <a:r>
              <a:rPr lang="en-US"/>
              <a:t>Hardware</a:t>
            </a:r>
          </a:p>
        </p:txBody>
      </p:sp>
      <p:pic>
        <p:nvPicPr>
          <p:cNvPr id="9" name="Picture 8">
            <a:extLst>
              <a:ext uri="{FF2B5EF4-FFF2-40B4-BE49-F238E27FC236}">
                <a16:creationId xmlns:a16="http://schemas.microsoft.com/office/drawing/2014/main" id="{749FBC94-5E85-4D12-93DB-39F04C152BCB}"/>
              </a:ext>
            </a:extLst>
          </p:cNvPr>
          <p:cNvPicPr>
            <a:picLocks noChangeAspect="1"/>
          </p:cNvPicPr>
          <p:nvPr/>
        </p:nvPicPr>
        <p:blipFill>
          <a:blip r:embed="rId7"/>
          <a:stretch>
            <a:fillRect/>
          </a:stretch>
        </p:blipFill>
        <p:spPr>
          <a:xfrm rot="-240000">
            <a:off x="2672428" y="2426206"/>
            <a:ext cx="262388" cy="276766"/>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119429B5-FB9E-4B3D-9E4F-DAD8B1BFA925}"/>
              </a:ext>
            </a:extLst>
          </p:cNvPr>
          <p:cNvPicPr>
            <a:picLocks noChangeAspect="1"/>
          </p:cNvPicPr>
          <p:nvPr/>
        </p:nvPicPr>
        <p:blipFill rotWithShape="1">
          <a:blip r:embed="rId7"/>
          <a:srcRect l="31604" t="37222" r="835" b="100"/>
          <a:stretch/>
        </p:blipFill>
        <p:spPr>
          <a:xfrm rot="10800000">
            <a:off x="2549622" y="2062172"/>
            <a:ext cx="249416" cy="86007"/>
          </a:xfrm>
          <a:prstGeom prst="rect">
            <a:avLst/>
          </a:prstGeom>
        </p:spPr>
      </p:pic>
      <p:pic>
        <p:nvPicPr>
          <p:cNvPr id="20" name="Picture 27" descr="A close up of a computer&#10;&#10;Description generated with high confidence">
            <a:extLst>
              <a:ext uri="{FF2B5EF4-FFF2-40B4-BE49-F238E27FC236}">
                <a16:creationId xmlns:a16="http://schemas.microsoft.com/office/drawing/2014/main" id="{32292116-5D5A-4565-984D-47AA64DDC523}"/>
              </a:ext>
            </a:extLst>
          </p:cNvPr>
          <p:cNvPicPr>
            <a:picLocks noChangeAspect="1"/>
          </p:cNvPicPr>
          <p:nvPr/>
        </p:nvPicPr>
        <p:blipFill>
          <a:blip r:embed="rId8"/>
          <a:stretch>
            <a:fillRect/>
          </a:stretch>
        </p:blipFill>
        <p:spPr>
          <a:xfrm>
            <a:off x="7945437" y="920750"/>
            <a:ext cx="1938338" cy="2859088"/>
          </a:xfrm>
          <a:prstGeom prst="rect">
            <a:avLst/>
          </a:prstGeom>
        </p:spPr>
      </p:pic>
      <p:pic>
        <p:nvPicPr>
          <p:cNvPr id="29" name="Picture 29" descr="A picture containing object&#10;&#10;Description generated with high confidence">
            <a:extLst>
              <a:ext uri="{FF2B5EF4-FFF2-40B4-BE49-F238E27FC236}">
                <a16:creationId xmlns:a16="http://schemas.microsoft.com/office/drawing/2014/main" id="{E0579CE8-5910-4846-953D-8583E4AE87C5}"/>
              </a:ext>
            </a:extLst>
          </p:cNvPr>
          <p:cNvPicPr>
            <a:picLocks noChangeAspect="1"/>
          </p:cNvPicPr>
          <p:nvPr/>
        </p:nvPicPr>
        <p:blipFill>
          <a:blip r:embed="rId9"/>
          <a:stretch>
            <a:fillRect/>
          </a:stretch>
        </p:blipFill>
        <p:spPr>
          <a:xfrm>
            <a:off x="9707563" y="1738313"/>
            <a:ext cx="176213" cy="166688"/>
          </a:xfrm>
          <a:prstGeom prst="rect">
            <a:avLst/>
          </a:prstGeom>
        </p:spPr>
      </p:pic>
      <p:pic>
        <p:nvPicPr>
          <p:cNvPr id="31" name="Picture 31" descr="A close up of a logo&#10;&#10;Description generated with high confidence">
            <a:extLst>
              <a:ext uri="{FF2B5EF4-FFF2-40B4-BE49-F238E27FC236}">
                <a16:creationId xmlns:a16="http://schemas.microsoft.com/office/drawing/2014/main" id="{0158C72F-999B-4456-BAEC-3C9C3CEC6EE9}"/>
              </a:ext>
            </a:extLst>
          </p:cNvPr>
          <p:cNvPicPr>
            <a:picLocks noChangeAspect="1"/>
          </p:cNvPicPr>
          <p:nvPr/>
        </p:nvPicPr>
        <p:blipFill>
          <a:blip r:embed="rId10"/>
          <a:stretch>
            <a:fillRect/>
          </a:stretch>
        </p:blipFill>
        <p:spPr>
          <a:xfrm>
            <a:off x="8080375" y="873125"/>
            <a:ext cx="177801" cy="166688"/>
          </a:xfrm>
          <a:prstGeom prst="rect">
            <a:avLst/>
          </a:prstGeom>
        </p:spPr>
      </p:pic>
      <p:sp>
        <p:nvSpPr>
          <p:cNvPr id="33" name="TextBox 32">
            <a:extLst>
              <a:ext uri="{FF2B5EF4-FFF2-40B4-BE49-F238E27FC236}">
                <a16:creationId xmlns:a16="http://schemas.microsoft.com/office/drawing/2014/main" id="{1081C944-FA8E-41CA-BF76-23D6FAC331E1}"/>
              </a:ext>
            </a:extLst>
          </p:cNvPr>
          <p:cNvSpPr txBox="1"/>
          <p:nvPr/>
        </p:nvSpPr>
        <p:spPr>
          <a:xfrm>
            <a:off x="717311" y="3867150"/>
            <a:ext cx="531899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Robotic Arm, Slip Ring and EE with AR tags to be sensed by the Intel D435 </a:t>
            </a:r>
            <a:r>
              <a:rPr lang="en-US" sz="1400"/>
              <a:t>(Located on GSE Base)</a:t>
            </a:r>
          </a:p>
        </p:txBody>
      </p:sp>
      <p:sp>
        <p:nvSpPr>
          <p:cNvPr id="34" name="TextBox 1">
            <a:extLst>
              <a:ext uri="{FF2B5EF4-FFF2-40B4-BE49-F238E27FC236}">
                <a16:creationId xmlns:a16="http://schemas.microsoft.com/office/drawing/2014/main" id="{7BCF0C7C-146D-4BC9-90EA-7814CF8F55BC}"/>
              </a:ext>
            </a:extLst>
          </p:cNvPr>
          <p:cNvSpPr txBox="1"/>
          <p:nvPr/>
        </p:nvSpPr>
        <p:spPr>
          <a:xfrm>
            <a:off x="3610646" y="4947006"/>
            <a:ext cx="757238"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RGB</a:t>
            </a:r>
          </a:p>
        </p:txBody>
      </p:sp>
      <p:pic>
        <p:nvPicPr>
          <p:cNvPr id="35" name="Picture 34" descr="A projector screen&#10;&#10;Description generated with high confidence">
            <a:extLst>
              <a:ext uri="{FF2B5EF4-FFF2-40B4-BE49-F238E27FC236}">
                <a16:creationId xmlns:a16="http://schemas.microsoft.com/office/drawing/2014/main" id="{33665180-A132-489F-B82B-59385B697BDA}"/>
              </a:ext>
            </a:extLst>
          </p:cNvPr>
          <p:cNvPicPr>
            <a:picLocks noChangeAspect="1"/>
          </p:cNvPicPr>
          <p:nvPr/>
        </p:nvPicPr>
        <p:blipFill>
          <a:blip r:embed="rId11"/>
          <a:stretch>
            <a:fillRect/>
          </a:stretch>
        </p:blipFill>
        <p:spPr>
          <a:xfrm>
            <a:off x="1282811" y="5498930"/>
            <a:ext cx="3035099" cy="927770"/>
          </a:xfrm>
          <a:prstGeom prst="rect">
            <a:avLst/>
          </a:prstGeom>
        </p:spPr>
      </p:pic>
      <p:sp>
        <p:nvSpPr>
          <p:cNvPr id="36" name="TextBox 3">
            <a:extLst>
              <a:ext uri="{FF2B5EF4-FFF2-40B4-BE49-F238E27FC236}">
                <a16:creationId xmlns:a16="http://schemas.microsoft.com/office/drawing/2014/main" id="{82D7B0AA-CF75-4467-8BEA-F08D1A65BC44}"/>
              </a:ext>
            </a:extLst>
          </p:cNvPr>
          <p:cNvSpPr txBox="1"/>
          <p:nvPr/>
        </p:nvSpPr>
        <p:spPr>
          <a:xfrm>
            <a:off x="1342532" y="4757579"/>
            <a:ext cx="1842505"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Depth Sensors</a:t>
            </a:r>
          </a:p>
        </p:txBody>
      </p:sp>
      <p:cxnSp>
        <p:nvCxnSpPr>
          <p:cNvPr id="37" name="Straight Arrow Connector 36">
            <a:extLst>
              <a:ext uri="{FF2B5EF4-FFF2-40B4-BE49-F238E27FC236}">
                <a16:creationId xmlns:a16="http://schemas.microsoft.com/office/drawing/2014/main" id="{EA8F355B-5FF4-40F3-918C-F9F2A03B0780}"/>
              </a:ext>
            </a:extLst>
          </p:cNvPr>
          <p:cNvCxnSpPr>
            <a:cxnSpLocks/>
          </p:cNvCxnSpPr>
          <p:nvPr/>
        </p:nvCxnSpPr>
        <p:spPr>
          <a:xfrm flipH="1">
            <a:off x="1632061" y="5143095"/>
            <a:ext cx="216929" cy="933763"/>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38" name="Straight Arrow Connector 37">
            <a:extLst>
              <a:ext uri="{FF2B5EF4-FFF2-40B4-BE49-F238E27FC236}">
                <a16:creationId xmlns:a16="http://schemas.microsoft.com/office/drawing/2014/main" id="{C3F422A0-6E15-408B-9757-FC1A5C59673F}"/>
              </a:ext>
            </a:extLst>
          </p:cNvPr>
          <p:cNvCxnSpPr>
            <a:cxnSpLocks/>
          </p:cNvCxnSpPr>
          <p:nvPr/>
        </p:nvCxnSpPr>
        <p:spPr>
          <a:xfrm>
            <a:off x="2449422" y="5098266"/>
            <a:ext cx="832207" cy="891281"/>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39" name="Straight Arrow Connector 38">
            <a:extLst>
              <a:ext uri="{FF2B5EF4-FFF2-40B4-BE49-F238E27FC236}">
                <a16:creationId xmlns:a16="http://schemas.microsoft.com/office/drawing/2014/main" id="{980D7C70-31A4-43FD-86AB-F663C3D07102}"/>
              </a:ext>
            </a:extLst>
          </p:cNvPr>
          <p:cNvCxnSpPr/>
          <p:nvPr/>
        </p:nvCxnSpPr>
        <p:spPr>
          <a:xfrm flipH="1">
            <a:off x="3957414" y="5269336"/>
            <a:ext cx="3690" cy="753235"/>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41" name="TextBox 40">
            <a:extLst>
              <a:ext uri="{FF2B5EF4-FFF2-40B4-BE49-F238E27FC236}">
                <a16:creationId xmlns:a16="http://schemas.microsoft.com/office/drawing/2014/main" id="{4DA09358-093D-45F5-9A74-1634887A4DF8}"/>
              </a:ext>
            </a:extLst>
          </p:cNvPr>
          <p:cNvSpPr txBox="1"/>
          <p:nvPr/>
        </p:nvSpPr>
        <p:spPr>
          <a:xfrm>
            <a:off x="7296150" y="3803650"/>
            <a:ext cx="374332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GP on rotating turntable with AR tags as well as colored markers to be sensed by the Pixy 2</a:t>
            </a:r>
          </a:p>
        </p:txBody>
      </p:sp>
      <p:pic>
        <p:nvPicPr>
          <p:cNvPr id="42" name="Picture 42" descr="A circuit board&#10;&#10;Description generated with very high confidence">
            <a:extLst>
              <a:ext uri="{FF2B5EF4-FFF2-40B4-BE49-F238E27FC236}">
                <a16:creationId xmlns:a16="http://schemas.microsoft.com/office/drawing/2014/main" id="{FF8138DE-0F86-4BFE-BFB6-466BC05CEDC9}"/>
              </a:ext>
            </a:extLst>
          </p:cNvPr>
          <p:cNvPicPr>
            <a:picLocks noChangeAspect="1"/>
          </p:cNvPicPr>
          <p:nvPr/>
        </p:nvPicPr>
        <p:blipFill>
          <a:blip r:embed="rId12"/>
          <a:stretch>
            <a:fillRect/>
          </a:stretch>
        </p:blipFill>
        <p:spPr>
          <a:xfrm>
            <a:off x="8116887" y="4662488"/>
            <a:ext cx="1943100" cy="1962150"/>
          </a:xfrm>
          <a:prstGeom prst="rect">
            <a:avLst/>
          </a:prstGeom>
        </p:spPr>
      </p:pic>
      <p:sp>
        <p:nvSpPr>
          <p:cNvPr id="44" name="TextBox 43">
            <a:extLst>
              <a:ext uri="{FF2B5EF4-FFF2-40B4-BE49-F238E27FC236}">
                <a16:creationId xmlns:a16="http://schemas.microsoft.com/office/drawing/2014/main" id="{CA423095-121C-4D17-BB21-411847B62879}"/>
              </a:ext>
            </a:extLst>
          </p:cNvPr>
          <p:cNvSpPr txBox="1"/>
          <p:nvPr/>
        </p:nvSpPr>
        <p:spPr>
          <a:xfrm>
            <a:off x="2531208" y="1466361"/>
            <a:ext cx="92551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Pixy 2</a:t>
            </a:r>
          </a:p>
        </p:txBody>
      </p:sp>
      <p:sp>
        <p:nvSpPr>
          <p:cNvPr id="2" name="Slide Number Placeholder 1">
            <a:extLst>
              <a:ext uri="{FF2B5EF4-FFF2-40B4-BE49-F238E27FC236}">
                <a16:creationId xmlns:a16="http://schemas.microsoft.com/office/drawing/2014/main" id="{539A32BD-04F1-4AA5-8649-A849BA53C358}"/>
              </a:ext>
            </a:extLst>
          </p:cNvPr>
          <p:cNvSpPr>
            <a:spLocks noGrp="1"/>
          </p:cNvSpPr>
          <p:nvPr>
            <p:ph type="sldNum" sz="quarter" idx="12"/>
          </p:nvPr>
        </p:nvSpPr>
        <p:spPr/>
        <p:txBody>
          <a:bodyPr>
            <a:normAutofit lnSpcReduction="10000"/>
          </a:bodyPr>
          <a:lstStyle/>
          <a:p>
            <a:fld id="{330EA680-D336-4FF7-8B7A-9848BB0A1C32}" type="slidenum">
              <a:rPr lang="en-US" smtClean="0"/>
              <a:t>11</a:t>
            </a:fld>
            <a:endParaRPr lang="en-US"/>
          </a:p>
        </p:txBody>
      </p:sp>
    </p:spTree>
    <p:extLst>
      <p:ext uri="{BB962C8B-B14F-4D97-AF65-F5344CB8AC3E}">
        <p14:creationId xmlns:p14="http://schemas.microsoft.com/office/powerpoint/2010/main" val="173143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364934" y="143510"/>
            <a:ext cx="9692640" cy="1325562"/>
          </a:xfrm>
        </p:spPr>
        <p:txBody>
          <a:bodyPr/>
          <a:lstStyle/>
          <a:p>
            <a:r>
              <a:rPr lang="en-US"/>
              <a:t>Ground Support Equipment: Testbed</a:t>
            </a:r>
          </a:p>
        </p:txBody>
      </p:sp>
      <p:pic>
        <p:nvPicPr>
          <p:cNvPr id="2" name="Picture 6" descr="A picture containing shoji, building&#10;&#10;Description generated with high confidence">
            <a:extLst>
              <a:ext uri="{FF2B5EF4-FFF2-40B4-BE49-F238E27FC236}">
                <a16:creationId xmlns:a16="http://schemas.microsoft.com/office/drawing/2014/main" id="{1E4F7F6E-2AA9-458B-ACFD-0C5AF1F973A7}"/>
              </a:ext>
            </a:extLst>
          </p:cNvPr>
          <p:cNvPicPr>
            <a:picLocks noChangeAspect="1"/>
          </p:cNvPicPr>
          <p:nvPr/>
        </p:nvPicPr>
        <p:blipFill rotWithShape="1">
          <a:blip r:embed="rId6"/>
          <a:srcRect l="6195" t="4102" r="6637" b="1026"/>
          <a:stretch/>
        </p:blipFill>
        <p:spPr>
          <a:xfrm>
            <a:off x="2614141" y="1516924"/>
            <a:ext cx="5446515" cy="5103761"/>
          </a:xfrm>
          <a:prstGeom prst="rect">
            <a:avLst/>
          </a:prstGeom>
        </p:spPr>
      </p:pic>
      <p:sp>
        <p:nvSpPr>
          <p:cNvPr id="5" name="TextBox 4">
            <a:extLst>
              <a:ext uri="{FF2B5EF4-FFF2-40B4-BE49-F238E27FC236}">
                <a16:creationId xmlns:a16="http://schemas.microsoft.com/office/drawing/2014/main" id="{B8E00D16-E598-4135-8662-D1C4CD64B8ED}"/>
              </a:ext>
            </a:extLst>
          </p:cNvPr>
          <p:cNvSpPr txBox="1"/>
          <p:nvPr/>
        </p:nvSpPr>
        <p:spPr>
          <a:xfrm>
            <a:off x="368060" y="3962400"/>
            <a:ext cx="208184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Solar Panel</a:t>
            </a:r>
          </a:p>
        </p:txBody>
      </p:sp>
      <p:sp>
        <p:nvSpPr>
          <p:cNvPr id="6" name="TextBox 5">
            <a:extLst>
              <a:ext uri="{FF2B5EF4-FFF2-40B4-BE49-F238E27FC236}">
                <a16:creationId xmlns:a16="http://schemas.microsoft.com/office/drawing/2014/main" id="{63422D5B-D39D-4A1D-B469-7BA6A15B70CA}"/>
              </a:ext>
            </a:extLst>
          </p:cNvPr>
          <p:cNvSpPr txBox="1"/>
          <p:nvPr/>
        </p:nvSpPr>
        <p:spPr>
          <a:xfrm>
            <a:off x="1272935" y="2451879"/>
            <a:ext cx="134859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Arm</a:t>
            </a:r>
          </a:p>
        </p:txBody>
      </p:sp>
      <p:sp>
        <p:nvSpPr>
          <p:cNvPr id="8" name="TextBox 7">
            <a:extLst>
              <a:ext uri="{FF2B5EF4-FFF2-40B4-BE49-F238E27FC236}">
                <a16:creationId xmlns:a16="http://schemas.microsoft.com/office/drawing/2014/main" id="{5C4DF8EA-03CC-4B14-9683-E9CE7C620A47}"/>
              </a:ext>
            </a:extLst>
          </p:cNvPr>
          <p:cNvSpPr txBox="1"/>
          <p:nvPr/>
        </p:nvSpPr>
        <p:spPr>
          <a:xfrm>
            <a:off x="8316942" y="2077169"/>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Primary Sensor: Intel D435</a:t>
            </a:r>
          </a:p>
        </p:txBody>
      </p:sp>
      <p:sp>
        <p:nvSpPr>
          <p:cNvPr id="27" name="TextBox 26">
            <a:extLst>
              <a:ext uri="{FF2B5EF4-FFF2-40B4-BE49-F238E27FC236}">
                <a16:creationId xmlns:a16="http://schemas.microsoft.com/office/drawing/2014/main" id="{44380CA4-F566-4458-82B6-F7F7E05EE99D}"/>
              </a:ext>
            </a:extLst>
          </p:cNvPr>
          <p:cNvSpPr txBox="1"/>
          <p:nvPr/>
        </p:nvSpPr>
        <p:spPr>
          <a:xfrm>
            <a:off x="8316941" y="3428640"/>
            <a:ext cx="2930105"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Secondary Sensor: Pixy2</a:t>
            </a:r>
          </a:p>
        </p:txBody>
      </p:sp>
      <p:cxnSp>
        <p:nvCxnSpPr>
          <p:cNvPr id="10" name="Straight Arrow Connector 9">
            <a:extLst>
              <a:ext uri="{FF2B5EF4-FFF2-40B4-BE49-F238E27FC236}">
                <a16:creationId xmlns:a16="http://schemas.microsoft.com/office/drawing/2014/main" id="{43679A8E-7773-4AB9-9C33-EB1299F334A8}"/>
              </a:ext>
            </a:extLst>
          </p:cNvPr>
          <p:cNvCxnSpPr/>
          <p:nvPr/>
        </p:nvCxnSpPr>
        <p:spPr>
          <a:xfrm>
            <a:off x="2185539" y="2753444"/>
            <a:ext cx="3027871" cy="948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188F26-516C-4151-86DD-3ED87CCD24D0}"/>
              </a:ext>
            </a:extLst>
          </p:cNvPr>
          <p:cNvCxnSpPr>
            <a:cxnSpLocks/>
          </p:cNvCxnSpPr>
          <p:nvPr/>
        </p:nvCxnSpPr>
        <p:spPr>
          <a:xfrm flipV="1">
            <a:off x="2185538" y="3754108"/>
            <a:ext cx="2955985" cy="3939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AFA463D-1B9F-470C-8F49-34A98EDD5624}"/>
              </a:ext>
            </a:extLst>
          </p:cNvPr>
          <p:cNvCxnSpPr>
            <a:cxnSpLocks/>
          </p:cNvCxnSpPr>
          <p:nvPr/>
        </p:nvCxnSpPr>
        <p:spPr>
          <a:xfrm flipH="1" flipV="1">
            <a:off x="5774127" y="2043201"/>
            <a:ext cx="2435523" cy="4370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EB3694B-F148-48E0-9556-4C9D9C066390}"/>
              </a:ext>
            </a:extLst>
          </p:cNvPr>
          <p:cNvCxnSpPr>
            <a:cxnSpLocks/>
          </p:cNvCxnSpPr>
          <p:nvPr/>
        </p:nvCxnSpPr>
        <p:spPr>
          <a:xfrm flipH="1" flipV="1">
            <a:off x="5299674" y="3179012"/>
            <a:ext cx="3010617" cy="5233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A37C4D-F340-4D09-BC71-06A0FA8AED3F}"/>
              </a:ext>
            </a:extLst>
          </p:cNvPr>
          <p:cNvSpPr>
            <a:spLocks noGrp="1"/>
          </p:cNvSpPr>
          <p:nvPr>
            <p:ph type="sldNum" sz="quarter" idx="12"/>
          </p:nvPr>
        </p:nvSpPr>
        <p:spPr/>
        <p:txBody>
          <a:bodyPr>
            <a:normAutofit lnSpcReduction="10000"/>
          </a:bodyPr>
          <a:lstStyle/>
          <a:p>
            <a:fld id="{330EA680-D336-4FF7-8B7A-9848BB0A1C32}" type="slidenum">
              <a:rPr lang="en-US" smtClean="0"/>
              <a:t>12</a:t>
            </a:fld>
            <a:endParaRPr lang="en-US"/>
          </a:p>
        </p:txBody>
      </p:sp>
    </p:spTree>
    <p:extLst>
      <p:ext uri="{BB962C8B-B14F-4D97-AF65-F5344CB8AC3E}">
        <p14:creationId xmlns:p14="http://schemas.microsoft.com/office/powerpoint/2010/main" val="25346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4E7A24-7DF1-4C77-A5D5-E27122CA51F5}"/>
              </a:ext>
            </a:extLst>
          </p:cNvPr>
          <p:cNvSpPr/>
          <p:nvPr/>
        </p:nvSpPr>
        <p:spPr>
          <a:xfrm>
            <a:off x="593352" y="3428440"/>
            <a:ext cx="8971429" cy="277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544696" y="489024"/>
            <a:ext cx="9423699" cy="989386"/>
          </a:xfrm>
        </p:spPr>
        <p:txBody>
          <a:bodyPr/>
          <a:lstStyle/>
          <a:p>
            <a:r>
              <a:rPr lang="en-US"/>
              <a:t>Software Overview</a:t>
            </a:r>
          </a:p>
        </p:txBody>
      </p:sp>
      <p:pic>
        <p:nvPicPr>
          <p:cNvPr id="5" name="Picture 5" descr="A screenshot of a cell phone&#10;&#10;Description generated with very high confidence">
            <a:extLst>
              <a:ext uri="{FF2B5EF4-FFF2-40B4-BE49-F238E27FC236}">
                <a16:creationId xmlns:a16="http://schemas.microsoft.com/office/drawing/2014/main" id="{8F5A0B23-D470-4A89-AAD2-45FC17B01378}"/>
              </a:ext>
            </a:extLst>
          </p:cNvPr>
          <p:cNvPicPr>
            <a:picLocks noChangeAspect="1"/>
          </p:cNvPicPr>
          <p:nvPr/>
        </p:nvPicPr>
        <p:blipFill>
          <a:blip r:embed="rId6"/>
          <a:stretch>
            <a:fillRect/>
          </a:stretch>
        </p:blipFill>
        <p:spPr>
          <a:xfrm>
            <a:off x="723900" y="3663912"/>
            <a:ext cx="8531038" cy="2258807"/>
          </a:xfrm>
          <a:prstGeom prst="rect">
            <a:avLst/>
          </a:prstGeom>
        </p:spPr>
      </p:pic>
      <p:sp>
        <p:nvSpPr>
          <p:cNvPr id="10" name="TextBox 9">
            <a:extLst>
              <a:ext uri="{FF2B5EF4-FFF2-40B4-BE49-F238E27FC236}">
                <a16:creationId xmlns:a16="http://schemas.microsoft.com/office/drawing/2014/main" id="{7944D9CD-B541-43E9-9F92-FD7FE76DAF53}"/>
              </a:ext>
            </a:extLst>
          </p:cNvPr>
          <p:cNvSpPr txBox="1"/>
          <p:nvPr/>
        </p:nvSpPr>
        <p:spPr>
          <a:xfrm>
            <a:off x="771525" y="1757643"/>
            <a:ext cx="8794375"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Control Loop represented in a software block diagram</a:t>
            </a:r>
          </a:p>
          <a:p>
            <a:pPr marL="285750" indent="-285750">
              <a:buFont typeface="Arial"/>
              <a:buChar char="•"/>
            </a:pPr>
            <a:r>
              <a:rPr lang="en-US" sz="2400"/>
              <a:t>Each function block is a software manufacturing deliverable</a:t>
            </a:r>
          </a:p>
        </p:txBody>
      </p:sp>
      <p:sp>
        <p:nvSpPr>
          <p:cNvPr id="2" name="Slide Number Placeholder 1">
            <a:extLst>
              <a:ext uri="{FF2B5EF4-FFF2-40B4-BE49-F238E27FC236}">
                <a16:creationId xmlns:a16="http://schemas.microsoft.com/office/drawing/2014/main" id="{D441A0F0-2B6B-4430-8DE5-57A6C22B0599}"/>
              </a:ext>
            </a:extLst>
          </p:cNvPr>
          <p:cNvSpPr>
            <a:spLocks noGrp="1"/>
          </p:cNvSpPr>
          <p:nvPr>
            <p:ph type="sldNum" sz="quarter" idx="12"/>
          </p:nvPr>
        </p:nvSpPr>
        <p:spPr/>
        <p:txBody>
          <a:bodyPr>
            <a:normAutofit lnSpcReduction="10000"/>
          </a:bodyPr>
          <a:lstStyle/>
          <a:p>
            <a:fld id="{330EA680-D336-4FF7-8B7A-9848BB0A1C32}" type="slidenum">
              <a:rPr lang="en-US" smtClean="0"/>
              <a:t>13</a:t>
            </a:fld>
            <a:endParaRPr lang="en-US"/>
          </a:p>
        </p:txBody>
      </p:sp>
    </p:spTree>
    <p:extLst>
      <p:ext uri="{BB962C8B-B14F-4D97-AF65-F5344CB8AC3E}">
        <p14:creationId xmlns:p14="http://schemas.microsoft.com/office/powerpoint/2010/main" val="377010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6323" y="596685"/>
            <a:ext cx="4515448" cy="855689"/>
          </a:xfrm>
        </p:spPr>
        <p:txBody>
          <a:bodyPr/>
          <a:lstStyle/>
          <a:p>
            <a:r>
              <a:rPr lang="en-US"/>
              <a:t>Project Elements</a:t>
            </a:r>
          </a:p>
        </p:txBody>
      </p:sp>
      <p:pic>
        <p:nvPicPr>
          <p:cNvPr id="2" name="Picture 5" descr="A picture containing object&#10;&#10;Description generated with high confidence">
            <a:extLst>
              <a:ext uri="{FF2B5EF4-FFF2-40B4-BE49-F238E27FC236}">
                <a16:creationId xmlns:a16="http://schemas.microsoft.com/office/drawing/2014/main" id="{06A43A0D-3E93-4BF2-8307-861A0D9C847A}"/>
              </a:ext>
            </a:extLst>
          </p:cNvPr>
          <p:cNvPicPr>
            <a:picLocks noChangeAspect="1"/>
          </p:cNvPicPr>
          <p:nvPr/>
        </p:nvPicPr>
        <p:blipFill>
          <a:blip r:embed="rId5"/>
          <a:stretch>
            <a:fillRect/>
          </a:stretch>
        </p:blipFill>
        <p:spPr>
          <a:xfrm>
            <a:off x="2996292" y="91511"/>
            <a:ext cx="606880" cy="538156"/>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E02591F0-D4C2-4ED3-A7BC-6557F0A264BF}"/>
              </a:ext>
            </a:extLst>
          </p:cNvPr>
          <p:cNvPicPr>
            <a:picLocks noChangeAspect="1"/>
          </p:cNvPicPr>
          <p:nvPr/>
        </p:nvPicPr>
        <p:blipFill>
          <a:blip r:embed="rId6"/>
          <a:stretch>
            <a:fillRect/>
          </a:stretch>
        </p:blipFill>
        <p:spPr>
          <a:xfrm>
            <a:off x="7200091" y="97677"/>
            <a:ext cx="2105025" cy="1343025"/>
          </a:xfrm>
          <a:prstGeom prst="rect">
            <a:avLst/>
          </a:prstGeom>
        </p:spPr>
      </p:pic>
      <p:pic>
        <p:nvPicPr>
          <p:cNvPr id="4" name="Picture 4" descr="A screenshot of a cell phone&#10;&#10;Description generated with high confidence">
            <a:extLst>
              <a:ext uri="{FF2B5EF4-FFF2-40B4-BE49-F238E27FC236}">
                <a16:creationId xmlns:a16="http://schemas.microsoft.com/office/drawing/2014/main" id="{F13E5339-B9C5-4B97-9BB1-E4D1B944BE30}"/>
              </a:ext>
            </a:extLst>
          </p:cNvPr>
          <p:cNvPicPr>
            <a:picLocks noChangeAspect="1"/>
          </p:cNvPicPr>
          <p:nvPr/>
        </p:nvPicPr>
        <p:blipFill>
          <a:blip r:embed="rId7"/>
          <a:stretch>
            <a:fillRect/>
          </a:stretch>
        </p:blipFill>
        <p:spPr>
          <a:xfrm>
            <a:off x="123646" y="1967753"/>
            <a:ext cx="10018142" cy="4791549"/>
          </a:xfrm>
          <a:prstGeom prst="rect">
            <a:avLst/>
          </a:prstGeom>
        </p:spPr>
      </p:pic>
      <p:sp>
        <p:nvSpPr>
          <p:cNvPr id="3" name="Slide Number Placeholder 2">
            <a:extLst>
              <a:ext uri="{FF2B5EF4-FFF2-40B4-BE49-F238E27FC236}">
                <a16:creationId xmlns:a16="http://schemas.microsoft.com/office/drawing/2014/main" id="{C537D551-5645-4120-A7A7-7988FFDD2AA7}"/>
              </a:ext>
            </a:extLst>
          </p:cNvPr>
          <p:cNvSpPr>
            <a:spLocks noGrp="1"/>
          </p:cNvSpPr>
          <p:nvPr>
            <p:ph type="sldNum" sz="quarter" idx="12"/>
          </p:nvPr>
        </p:nvSpPr>
        <p:spPr/>
        <p:txBody>
          <a:bodyPr>
            <a:normAutofit lnSpcReduction="10000"/>
          </a:bodyPr>
          <a:lstStyle/>
          <a:p>
            <a:fld id="{330EA680-D336-4FF7-8B7A-9848BB0A1C32}" type="slidenum">
              <a:rPr lang="en-US" smtClean="0"/>
              <a:t>14</a:t>
            </a:fld>
            <a:endParaRPr lang="en-US"/>
          </a:p>
        </p:txBody>
      </p:sp>
    </p:spTree>
    <p:extLst>
      <p:ext uri="{BB962C8B-B14F-4D97-AF65-F5344CB8AC3E}">
        <p14:creationId xmlns:p14="http://schemas.microsoft.com/office/powerpoint/2010/main" val="197644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6323" y="596685"/>
            <a:ext cx="4515448" cy="855689"/>
          </a:xfrm>
        </p:spPr>
        <p:txBody>
          <a:bodyPr/>
          <a:lstStyle/>
          <a:p>
            <a:r>
              <a:rPr lang="en-US"/>
              <a:t>Project Elements</a:t>
            </a:r>
          </a:p>
        </p:txBody>
      </p:sp>
      <p:pic>
        <p:nvPicPr>
          <p:cNvPr id="2" name="Picture 5" descr="A picture containing object&#10;&#10;Description generated with high confidence">
            <a:extLst>
              <a:ext uri="{FF2B5EF4-FFF2-40B4-BE49-F238E27FC236}">
                <a16:creationId xmlns:a16="http://schemas.microsoft.com/office/drawing/2014/main" id="{06A43A0D-3E93-4BF2-8307-861A0D9C847A}"/>
              </a:ext>
            </a:extLst>
          </p:cNvPr>
          <p:cNvPicPr>
            <a:picLocks noChangeAspect="1"/>
          </p:cNvPicPr>
          <p:nvPr/>
        </p:nvPicPr>
        <p:blipFill>
          <a:blip r:embed="rId5"/>
          <a:stretch>
            <a:fillRect/>
          </a:stretch>
        </p:blipFill>
        <p:spPr>
          <a:xfrm>
            <a:off x="2996292" y="91511"/>
            <a:ext cx="606880" cy="538156"/>
          </a:xfrm>
          <a:prstGeom prst="rect">
            <a:avLst/>
          </a:prstGeom>
        </p:spPr>
      </p:pic>
      <p:graphicFrame>
        <p:nvGraphicFramePr>
          <p:cNvPr id="3" name="Table 2">
            <a:extLst>
              <a:ext uri="{FF2B5EF4-FFF2-40B4-BE49-F238E27FC236}">
                <a16:creationId xmlns:a16="http://schemas.microsoft.com/office/drawing/2014/main" id="{F37ADE64-195C-4759-B8DC-C6957A2F14D4}"/>
              </a:ext>
            </a:extLst>
          </p:cNvPr>
          <p:cNvGraphicFramePr>
            <a:graphicFrameLocks noGrp="1"/>
          </p:cNvGraphicFramePr>
          <p:nvPr>
            <p:extLst>
              <p:ext uri="{D42A27DB-BD31-4B8C-83A1-F6EECF244321}">
                <p14:modId xmlns:p14="http://schemas.microsoft.com/office/powerpoint/2010/main" val="3484143635"/>
              </p:ext>
            </p:extLst>
          </p:nvPr>
        </p:nvGraphicFramePr>
        <p:xfrm>
          <a:off x="50800" y="1737360"/>
          <a:ext cx="10791214" cy="5082984"/>
        </p:xfrm>
        <a:graphic>
          <a:graphicData uri="http://schemas.openxmlformats.org/drawingml/2006/table">
            <a:tbl>
              <a:tblPr firstRow="1" bandRow="1">
                <a:tableStyleId>{5C22544A-7EE6-4342-B048-85BDC9FD1C3A}</a:tableStyleId>
              </a:tblPr>
              <a:tblGrid>
                <a:gridCol w="3444754">
                  <a:extLst>
                    <a:ext uri="{9D8B030D-6E8A-4147-A177-3AD203B41FA5}">
                      <a16:colId xmlns:a16="http://schemas.microsoft.com/office/drawing/2014/main" val="3856372905"/>
                    </a:ext>
                  </a:extLst>
                </a:gridCol>
                <a:gridCol w="3673230">
                  <a:extLst>
                    <a:ext uri="{9D8B030D-6E8A-4147-A177-3AD203B41FA5}">
                      <a16:colId xmlns:a16="http://schemas.microsoft.com/office/drawing/2014/main" val="1506217937"/>
                    </a:ext>
                  </a:extLst>
                </a:gridCol>
                <a:gridCol w="3673230">
                  <a:extLst>
                    <a:ext uri="{9D8B030D-6E8A-4147-A177-3AD203B41FA5}">
                      <a16:colId xmlns:a16="http://schemas.microsoft.com/office/drawing/2014/main" val="3838187469"/>
                    </a:ext>
                  </a:extLst>
                </a:gridCol>
              </a:tblGrid>
              <a:tr h="533400">
                <a:tc>
                  <a:txBody>
                    <a:bodyPr/>
                    <a:lstStyle/>
                    <a:p>
                      <a:pPr algn="ctr" fontAlgn="auto"/>
                      <a:r>
                        <a:rPr lang="en-US" sz="2200">
                          <a:effectLst/>
                        </a:rPr>
                        <a:t>​CPE​​</a:t>
                      </a:r>
                      <a:endParaRPr lang="en-US" sz="2200" b="1">
                        <a:solidFill>
                          <a:srgbClr val="FFFFFF"/>
                        </a:solidFill>
                        <a:effectLst/>
                      </a:endParaRPr>
                    </a:p>
                  </a:txBody>
                  <a:tcPr anchor="ctr"/>
                </a:tc>
                <a:tc>
                  <a:txBody>
                    <a:bodyPr/>
                    <a:lstStyle/>
                    <a:p>
                      <a:pPr algn="ctr" fontAlgn="auto"/>
                      <a:r>
                        <a:rPr lang="en-US" sz="2200">
                          <a:effectLst/>
                        </a:rPr>
                        <a:t>​Justification​</a:t>
                      </a:r>
                      <a:endParaRPr lang="en-US" sz="2200" b="1">
                        <a:solidFill>
                          <a:srgbClr val="FFFFFF"/>
                        </a:solidFill>
                        <a:effectLst/>
                      </a:endParaRPr>
                    </a:p>
                  </a:txBody>
                  <a:tcPr anchor="ctr"/>
                </a:tc>
                <a:tc>
                  <a:txBody>
                    <a:bodyPr/>
                    <a:lstStyle/>
                    <a:p>
                      <a:pPr lvl="0" algn="ctr">
                        <a:buNone/>
                      </a:pPr>
                      <a:r>
                        <a:rPr lang="en-US" sz="1900"/>
                        <a:t>Relation to Manufacturing</a:t>
                      </a:r>
                      <a:endParaRPr lang="en-US" sz="1900">
                        <a:effectLst/>
                      </a:endParaRPr>
                    </a:p>
                  </a:txBody>
                  <a:tcPr anchor="ctr"/>
                </a:tc>
                <a:extLst>
                  <a:ext uri="{0D108BD9-81ED-4DB2-BD59-A6C34878D82A}">
                    <a16:rowId xmlns:a16="http://schemas.microsoft.com/office/drawing/2014/main" val="3483087269"/>
                  </a:ext>
                </a:extLst>
              </a:tr>
              <a:tr h="811053">
                <a:tc>
                  <a:txBody>
                    <a:bodyPr/>
                    <a:lstStyle/>
                    <a:p>
                      <a:pPr algn="ctr"/>
                      <a:r>
                        <a:rPr lang="en-US" sz="1600"/>
                        <a:t>Sensors </a:t>
                      </a:r>
                      <a:r>
                        <a:rPr lang="en-US" sz="1600" b="0" i="0" u="none" strike="noStrike" noProof="0">
                          <a:solidFill>
                            <a:srgbClr val="000000"/>
                          </a:solidFill>
                          <a:latin typeface="Century Schoolbook"/>
                        </a:rPr>
                        <a:t>–</a:t>
                      </a:r>
                      <a:r>
                        <a:rPr lang="en-US" sz="1600">
                          <a:effectLst/>
                        </a:rPr>
                        <a:t> Accuracies​​</a:t>
                      </a:r>
                    </a:p>
                  </a:txBody>
                  <a:tcPr anchor="ctr">
                    <a:solidFill>
                      <a:srgbClr val="92D050"/>
                    </a:solidFill>
                  </a:tcPr>
                </a:tc>
                <a:tc>
                  <a:txBody>
                    <a:bodyPr/>
                    <a:lstStyle/>
                    <a:p>
                      <a:pPr algn="ctr"/>
                      <a:r>
                        <a:rPr lang="en-US" sz="1600">
                          <a:effectLst/>
                        </a:rPr>
                        <a:t>Error tolerance is very small, </a:t>
                      </a:r>
                      <a:r>
                        <a:rPr lang="en-US" sz="1600"/>
                        <a:t>multiple components</a:t>
                      </a:r>
                      <a:r>
                        <a:rPr lang="en-US" sz="1600">
                          <a:effectLst/>
                        </a:rPr>
                        <a:t> contribute​</a:t>
                      </a:r>
                    </a:p>
                  </a:txBody>
                  <a:tcPr anchor="ctr">
                    <a:solidFill>
                      <a:srgbClr val="92D050"/>
                    </a:solidFill>
                  </a:tcPr>
                </a:tc>
                <a:tc>
                  <a:txBody>
                    <a:bodyPr/>
                    <a:lstStyle/>
                    <a:p>
                      <a:pPr lvl="0" algn="ctr">
                        <a:buNone/>
                      </a:pPr>
                      <a:r>
                        <a:rPr lang="en-US" sz="1600"/>
                        <a:t>Sensor mounts must be stable, interpretation software must be accurate</a:t>
                      </a:r>
                      <a:endParaRPr lang="en-US" sz="1600">
                        <a:effectLst/>
                      </a:endParaRPr>
                    </a:p>
                  </a:txBody>
                  <a:tcPr anchor="ctr">
                    <a:solidFill>
                      <a:srgbClr val="92D050"/>
                    </a:solidFill>
                  </a:tcPr>
                </a:tc>
                <a:extLst>
                  <a:ext uri="{0D108BD9-81ED-4DB2-BD59-A6C34878D82A}">
                    <a16:rowId xmlns:a16="http://schemas.microsoft.com/office/drawing/2014/main" val="3945592371"/>
                  </a:ext>
                </a:extLst>
              </a:tr>
              <a:tr h="863600">
                <a:tc>
                  <a:txBody>
                    <a:bodyPr/>
                    <a:lstStyle/>
                    <a:p>
                      <a:pPr algn="ctr"/>
                      <a:r>
                        <a:rPr lang="en-US" sz="1600"/>
                        <a:t>Sensors – Feature Recognition</a:t>
                      </a:r>
                      <a:endParaRPr lang="en-US" sz="1600">
                        <a:effectLst/>
                      </a:endParaRPr>
                    </a:p>
                  </a:txBody>
                  <a:tcPr anchor="ctr">
                    <a:solidFill>
                      <a:srgbClr val="FFFF00"/>
                    </a:solidFill>
                  </a:tcPr>
                </a:tc>
                <a:tc>
                  <a:txBody>
                    <a:bodyPr/>
                    <a:lstStyle/>
                    <a:p>
                      <a:pPr algn="ctr"/>
                      <a:r>
                        <a:rPr lang="en-US" sz="1600"/>
                        <a:t>Inability to find AR tags prevents closed loop operation</a:t>
                      </a:r>
                      <a:endParaRPr lang="en-US" sz="1600">
                        <a:effectLst/>
                      </a:endParaRPr>
                    </a:p>
                  </a:txBody>
                  <a:tcPr anchor="ctr">
                    <a:solidFill>
                      <a:srgbClr val="FFFF00"/>
                    </a:solidFill>
                  </a:tcPr>
                </a:tc>
                <a:tc>
                  <a:txBody>
                    <a:bodyPr/>
                    <a:lstStyle/>
                    <a:p>
                      <a:pPr lvl="0" algn="ctr">
                        <a:buNone/>
                      </a:pPr>
                      <a:r>
                        <a:rPr lang="en-US" sz="1600"/>
                        <a:t>Software must be reliable enough to find AR tags in view</a:t>
                      </a:r>
                      <a:endParaRPr lang="en-US" sz="1600">
                        <a:effectLst/>
                      </a:endParaRPr>
                    </a:p>
                  </a:txBody>
                  <a:tcPr anchor="ctr">
                    <a:solidFill>
                      <a:srgbClr val="FFFF00"/>
                    </a:solidFill>
                  </a:tcPr>
                </a:tc>
                <a:extLst>
                  <a:ext uri="{0D108BD9-81ED-4DB2-BD59-A6C34878D82A}">
                    <a16:rowId xmlns:a16="http://schemas.microsoft.com/office/drawing/2014/main" val="3440075687"/>
                  </a:ext>
                </a:extLst>
              </a:tr>
              <a:tr h="973264">
                <a:tc>
                  <a:txBody>
                    <a:bodyPr/>
                    <a:lstStyle/>
                    <a:p>
                      <a:pPr lvl="0" algn="ctr">
                        <a:buNone/>
                      </a:pPr>
                      <a:r>
                        <a:rPr lang="en-US" sz="1600"/>
                        <a:t>Software – State Determination</a:t>
                      </a:r>
                      <a:endParaRPr lang="en-US" sz="1600">
                        <a:effectLst/>
                      </a:endParaRPr>
                    </a:p>
                  </a:txBody>
                  <a:tcPr anchor="ctr">
                    <a:solidFill>
                      <a:srgbClr val="FFFF00"/>
                    </a:solidFill>
                  </a:tcPr>
                </a:tc>
                <a:tc>
                  <a:txBody>
                    <a:bodyPr/>
                    <a:lstStyle/>
                    <a:p>
                      <a:pPr lvl="0" algn="ctr">
                        <a:buNone/>
                      </a:pPr>
                      <a:r>
                        <a:rPr lang="en-US" sz="1600"/>
                        <a:t>Converting sensor information to state information is sensitive</a:t>
                      </a:r>
                      <a:endParaRPr lang="en-US" sz="1600">
                        <a:effectLst/>
                      </a:endParaRPr>
                    </a:p>
                  </a:txBody>
                  <a:tcPr anchor="ctr">
                    <a:solidFill>
                      <a:srgbClr val="FFFF00"/>
                    </a:solidFill>
                  </a:tcPr>
                </a:tc>
                <a:tc>
                  <a:txBody>
                    <a:bodyPr/>
                    <a:lstStyle/>
                    <a:p>
                      <a:pPr lvl="0" algn="ctr">
                        <a:buNone/>
                      </a:pPr>
                      <a:r>
                        <a:rPr lang="en-US" sz="1600"/>
                        <a:t>All implemented software must be accurate enough to grapple target</a:t>
                      </a:r>
                      <a:endParaRPr lang="en-US" sz="1600">
                        <a:effectLst/>
                      </a:endParaRPr>
                    </a:p>
                  </a:txBody>
                  <a:tcPr anchor="ctr">
                    <a:solidFill>
                      <a:srgbClr val="FFFF00"/>
                    </a:solidFill>
                  </a:tcPr>
                </a:tc>
                <a:extLst>
                  <a:ext uri="{0D108BD9-81ED-4DB2-BD59-A6C34878D82A}">
                    <a16:rowId xmlns:a16="http://schemas.microsoft.com/office/drawing/2014/main" val="3381305799"/>
                  </a:ext>
                </a:extLst>
              </a:tr>
              <a:tr h="811053">
                <a:tc>
                  <a:txBody>
                    <a:bodyPr/>
                    <a:lstStyle/>
                    <a:p>
                      <a:pPr lvl="0" algn="ctr">
                        <a:buNone/>
                      </a:pPr>
                      <a:r>
                        <a:rPr lang="en-US" sz="1600"/>
                        <a:t>Actuator Thermal Requirements</a:t>
                      </a:r>
                      <a:endParaRPr lang="en-US" sz="1600">
                        <a:effectLst/>
                      </a:endParaRPr>
                    </a:p>
                  </a:txBody>
                  <a:tcPr anchor="ctr">
                    <a:solidFill>
                      <a:srgbClr val="00B0F0"/>
                    </a:solidFill>
                  </a:tcPr>
                </a:tc>
                <a:tc>
                  <a:txBody>
                    <a:bodyPr/>
                    <a:lstStyle/>
                    <a:p>
                      <a:pPr lvl="0" algn="ctr">
                        <a:buNone/>
                      </a:pPr>
                      <a:r>
                        <a:rPr lang="en-US" sz="1600"/>
                        <a:t>Any damage to components in the project can cause week long delays​</a:t>
                      </a:r>
                      <a:endParaRPr lang="en-US" sz="1600">
                        <a:effectLst/>
                      </a:endParaRPr>
                    </a:p>
                  </a:txBody>
                  <a:tcPr anchor="ctr">
                    <a:solidFill>
                      <a:srgbClr val="00B0F0"/>
                    </a:solidFill>
                  </a:tcPr>
                </a:tc>
                <a:tc>
                  <a:txBody>
                    <a:bodyPr/>
                    <a:lstStyle/>
                    <a:p>
                      <a:pPr lvl="0" algn="ctr">
                        <a:buNone/>
                      </a:pPr>
                      <a:r>
                        <a:rPr lang="en-US" sz="1600"/>
                        <a:t>Emergency stop button and actuator limits must be understood and utilized</a:t>
                      </a:r>
                      <a:endParaRPr lang="en-US" sz="1600">
                        <a:effectLst/>
                      </a:endParaRPr>
                    </a:p>
                  </a:txBody>
                  <a:tcPr anchor="ctr">
                    <a:solidFill>
                      <a:srgbClr val="00B0F0"/>
                    </a:solidFill>
                  </a:tcPr>
                </a:tc>
                <a:extLst>
                  <a:ext uri="{0D108BD9-81ED-4DB2-BD59-A6C34878D82A}">
                    <a16:rowId xmlns:a16="http://schemas.microsoft.com/office/drawing/2014/main" val="165260181"/>
                  </a:ext>
                </a:extLst>
              </a:tr>
              <a:tr h="761142">
                <a:tc>
                  <a:txBody>
                    <a:bodyPr/>
                    <a:lstStyle/>
                    <a:p>
                      <a:pPr lvl="0" algn="ctr">
                        <a:buNone/>
                      </a:pPr>
                      <a:r>
                        <a:rPr lang="en-US" sz="1600"/>
                        <a:t>Software </a:t>
                      </a:r>
                      <a:r>
                        <a:rPr lang="en-US" sz="1600" b="0" i="0" u="none" strike="noStrike" noProof="0">
                          <a:solidFill>
                            <a:srgbClr val="000000"/>
                          </a:solidFill>
                          <a:latin typeface="Century Schoolbook"/>
                        </a:rPr>
                        <a:t>–</a:t>
                      </a:r>
                      <a:r>
                        <a:rPr lang="en-US" sz="1600"/>
                        <a:t> Speed​​</a:t>
                      </a:r>
                      <a:endParaRPr lang="en-US">
                        <a:effectLst/>
                      </a:endParaRPr>
                    </a:p>
                  </a:txBody>
                  <a:tcPr anchor="ctr">
                    <a:solidFill>
                      <a:srgbClr val="FFFF00"/>
                    </a:solidFill>
                  </a:tcPr>
                </a:tc>
                <a:tc>
                  <a:txBody>
                    <a:bodyPr/>
                    <a:lstStyle/>
                    <a:p>
                      <a:pPr lvl="0" algn="ctr">
                        <a:buNone/>
                      </a:pPr>
                      <a:r>
                        <a:rPr lang="en-US" sz="1600"/>
                        <a:t>Image processing and 3D modeling are time intensive processes;  minimum GP angular velocity sampling rate​</a:t>
                      </a:r>
                      <a:endParaRPr lang="en-US">
                        <a:effectLst/>
                      </a:endParaRPr>
                    </a:p>
                  </a:txBody>
                  <a:tcPr anchor="ctr">
                    <a:solidFill>
                      <a:srgbClr val="FFFF00"/>
                    </a:solidFill>
                  </a:tcPr>
                </a:tc>
                <a:tc>
                  <a:txBody>
                    <a:bodyPr/>
                    <a:lstStyle/>
                    <a:p>
                      <a:pPr lvl="0" algn="ctr">
                        <a:buNone/>
                      </a:pPr>
                      <a:r>
                        <a:rPr lang="en-US" sz="1600"/>
                        <a:t>All implemented software must be fast to meet time requirements</a:t>
                      </a:r>
                      <a:endParaRPr lang="en-US" sz="1600">
                        <a:effectLst/>
                      </a:endParaRPr>
                    </a:p>
                  </a:txBody>
                  <a:tcPr anchor="ctr">
                    <a:solidFill>
                      <a:srgbClr val="FFFF00"/>
                    </a:solidFill>
                  </a:tcPr>
                </a:tc>
                <a:extLst>
                  <a:ext uri="{0D108BD9-81ED-4DB2-BD59-A6C34878D82A}">
                    <a16:rowId xmlns:a16="http://schemas.microsoft.com/office/drawing/2014/main" val="1881564709"/>
                  </a:ext>
                </a:extLst>
              </a:tr>
            </a:tbl>
          </a:graphicData>
        </a:graphic>
      </p:graphicFrame>
      <p:graphicFrame>
        <p:nvGraphicFramePr>
          <p:cNvPr id="8" name="Table 8">
            <a:extLst>
              <a:ext uri="{FF2B5EF4-FFF2-40B4-BE49-F238E27FC236}">
                <a16:creationId xmlns:a16="http://schemas.microsoft.com/office/drawing/2014/main" id="{5AF26AE6-91F1-49E4-B8A4-39BFDB8411CB}"/>
              </a:ext>
            </a:extLst>
          </p:cNvPr>
          <p:cNvGraphicFramePr>
            <a:graphicFrameLocks noGrp="1"/>
          </p:cNvGraphicFramePr>
          <p:nvPr>
            <p:extLst>
              <p:ext uri="{D42A27DB-BD31-4B8C-83A1-F6EECF244321}">
                <p14:modId xmlns:p14="http://schemas.microsoft.com/office/powerpoint/2010/main" val="2280384985"/>
              </p:ext>
            </p:extLst>
          </p:nvPr>
        </p:nvGraphicFramePr>
        <p:xfrm>
          <a:off x="4675322" y="929898"/>
          <a:ext cx="5710853" cy="370840"/>
        </p:xfrm>
        <a:graphic>
          <a:graphicData uri="http://schemas.openxmlformats.org/drawingml/2006/table">
            <a:tbl>
              <a:tblPr firstRow="1" bandRow="1">
                <a:tableStyleId>{5C22544A-7EE6-4342-B048-85BDC9FD1C3A}</a:tableStyleId>
              </a:tblPr>
              <a:tblGrid>
                <a:gridCol w="1334871">
                  <a:extLst>
                    <a:ext uri="{9D8B030D-6E8A-4147-A177-3AD203B41FA5}">
                      <a16:colId xmlns:a16="http://schemas.microsoft.com/office/drawing/2014/main" val="2700151140"/>
                    </a:ext>
                  </a:extLst>
                </a:gridCol>
                <a:gridCol w="1470050">
                  <a:extLst>
                    <a:ext uri="{9D8B030D-6E8A-4147-A177-3AD203B41FA5}">
                      <a16:colId xmlns:a16="http://schemas.microsoft.com/office/drawing/2014/main" val="369723588"/>
                    </a:ext>
                  </a:extLst>
                </a:gridCol>
                <a:gridCol w="2905932">
                  <a:extLst>
                    <a:ext uri="{9D8B030D-6E8A-4147-A177-3AD203B41FA5}">
                      <a16:colId xmlns:a16="http://schemas.microsoft.com/office/drawing/2014/main" val="433786613"/>
                    </a:ext>
                  </a:extLst>
                </a:gridCol>
              </a:tblGrid>
              <a:tr h="370840">
                <a:tc>
                  <a:txBody>
                    <a:bodyPr/>
                    <a:lstStyle/>
                    <a:p>
                      <a:r>
                        <a:rPr lang="en-US">
                          <a:solidFill>
                            <a:schemeClr val="tx1"/>
                          </a:solidFill>
                        </a:rPr>
                        <a:t>Software</a:t>
                      </a:r>
                    </a:p>
                  </a:txBody>
                  <a:tcPr>
                    <a:solidFill>
                      <a:srgbClr val="FFFF00"/>
                    </a:solidFill>
                  </a:tcPr>
                </a:tc>
                <a:tc>
                  <a:txBody>
                    <a:bodyPr/>
                    <a:lstStyle/>
                    <a:p>
                      <a:r>
                        <a:rPr lang="en-US">
                          <a:solidFill>
                            <a:schemeClr val="tx1"/>
                          </a:solidFill>
                        </a:rPr>
                        <a:t>Hardware</a:t>
                      </a:r>
                    </a:p>
                  </a:txBody>
                  <a:tcPr>
                    <a:solidFill>
                      <a:srgbClr val="00B0F0"/>
                    </a:solidFill>
                  </a:tcPr>
                </a:tc>
                <a:tc>
                  <a:txBody>
                    <a:bodyPr/>
                    <a:lstStyle/>
                    <a:p>
                      <a:pPr lvl="0">
                        <a:buNone/>
                      </a:pPr>
                      <a:r>
                        <a:rPr lang="en-US">
                          <a:solidFill>
                            <a:schemeClr val="tx1"/>
                          </a:solidFill>
                        </a:rPr>
                        <a:t>Software + Hardware</a:t>
                      </a:r>
                    </a:p>
                  </a:txBody>
                  <a:tcPr>
                    <a:solidFill>
                      <a:srgbClr val="92D050"/>
                    </a:solidFill>
                  </a:tcPr>
                </a:tc>
                <a:extLst>
                  <a:ext uri="{0D108BD9-81ED-4DB2-BD59-A6C34878D82A}">
                    <a16:rowId xmlns:a16="http://schemas.microsoft.com/office/drawing/2014/main" val="2056611740"/>
                  </a:ext>
                </a:extLst>
              </a:tr>
            </a:tbl>
          </a:graphicData>
        </a:graphic>
      </p:graphicFrame>
      <p:sp>
        <p:nvSpPr>
          <p:cNvPr id="4" name="Slide Number Placeholder 3">
            <a:extLst>
              <a:ext uri="{FF2B5EF4-FFF2-40B4-BE49-F238E27FC236}">
                <a16:creationId xmlns:a16="http://schemas.microsoft.com/office/drawing/2014/main" id="{99A40A9E-3CB4-4D42-8DCF-9111A55CCD08}"/>
              </a:ext>
            </a:extLst>
          </p:cNvPr>
          <p:cNvSpPr>
            <a:spLocks noGrp="1"/>
          </p:cNvSpPr>
          <p:nvPr>
            <p:ph type="sldNum" sz="quarter" idx="12"/>
          </p:nvPr>
        </p:nvSpPr>
        <p:spPr/>
        <p:txBody>
          <a:bodyPr>
            <a:normAutofit lnSpcReduction="10000"/>
          </a:bodyPr>
          <a:lstStyle/>
          <a:p>
            <a:fld id="{330EA680-D336-4FF7-8B7A-9848BB0A1C32}" type="slidenum">
              <a:rPr lang="en-US" smtClean="0"/>
              <a:t>15</a:t>
            </a:fld>
            <a:endParaRPr lang="en-US"/>
          </a:p>
        </p:txBody>
      </p:sp>
    </p:spTree>
    <p:extLst>
      <p:ext uri="{BB962C8B-B14F-4D97-AF65-F5344CB8AC3E}">
        <p14:creationId xmlns:p14="http://schemas.microsoft.com/office/powerpoint/2010/main" val="20872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532406" y="431669"/>
            <a:ext cx="9423699" cy="989386"/>
          </a:xfrm>
        </p:spPr>
        <p:txBody>
          <a:bodyPr/>
          <a:lstStyle/>
          <a:p>
            <a:r>
              <a:rPr lang="en-US"/>
              <a:t>Slip Ring Change from CDR</a:t>
            </a:r>
          </a:p>
        </p:txBody>
      </p:sp>
      <p:sp>
        <p:nvSpPr>
          <p:cNvPr id="2" name="TextBox 1">
            <a:extLst>
              <a:ext uri="{FF2B5EF4-FFF2-40B4-BE49-F238E27FC236}">
                <a16:creationId xmlns:a16="http://schemas.microsoft.com/office/drawing/2014/main" id="{83CBE452-42D0-4106-BB1F-AAFF23133A5E}"/>
              </a:ext>
            </a:extLst>
          </p:cNvPr>
          <p:cNvSpPr txBox="1"/>
          <p:nvPr/>
        </p:nvSpPr>
        <p:spPr>
          <a:xfrm>
            <a:off x="686582" y="1698641"/>
            <a:ext cx="520623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Century Schoolbook"/>
                <a:cs typeface="Arial"/>
              </a:rPr>
              <a:t>Slip Ring mass: 0.44 Kg</a:t>
            </a:r>
          </a:p>
          <a:p>
            <a:endParaRPr lang="en-US" sz="2400">
              <a:latin typeface="Century Schoolbook"/>
              <a:cs typeface="Arial"/>
            </a:endParaRPr>
          </a:p>
          <a:p>
            <a:pPr marL="342900" indent="-342900">
              <a:buFont typeface="Arial"/>
              <a:buChar char="•"/>
            </a:pPr>
            <a:r>
              <a:rPr lang="en-US" sz="2400">
                <a:latin typeface="Century Schoolbook"/>
                <a:cs typeface="Arial"/>
              </a:rPr>
              <a:t>FOS decreased, but still acceptable</a:t>
            </a:r>
          </a:p>
        </p:txBody>
      </p:sp>
      <p:graphicFrame>
        <p:nvGraphicFramePr>
          <p:cNvPr id="5" name="Table 5">
            <a:extLst>
              <a:ext uri="{FF2B5EF4-FFF2-40B4-BE49-F238E27FC236}">
                <a16:creationId xmlns:a16="http://schemas.microsoft.com/office/drawing/2014/main" id="{D65D27FF-1C39-428D-B8EE-5477A4C06EDA}"/>
              </a:ext>
            </a:extLst>
          </p:cNvPr>
          <p:cNvGraphicFramePr>
            <a:graphicFrameLocks noGrp="1"/>
          </p:cNvGraphicFramePr>
          <p:nvPr>
            <p:extLst>
              <p:ext uri="{D42A27DB-BD31-4B8C-83A1-F6EECF244321}">
                <p14:modId xmlns:p14="http://schemas.microsoft.com/office/powerpoint/2010/main" val="357909693"/>
              </p:ext>
            </p:extLst>
          </p:nvPr>
        </p:nvGraphicFramePr>
        <p:xfrm>
          <a:off x="4768605" y="1463173"/>
          <a:ext cx="6158415" cy="5072932"/>
        </p:xfrm>
        <a:graphic>
          <a:graphicData uri="http://schemas.openxmlformats.org/drawingml/2006/table">
            <a:tbl>
              <a:tblPr firstRow="1" bandRow="1">
                <a:tableStyleId>{5C22544A-7EE6-4342-B048-85BDC9FD1C3A}</a:tableStyleId>
              </a:tblPr>
              <a:tblGrid>
                <a:gridCol w="1231683">
                  <a:extLst>
                    <a:ext uri="{9D8B030D-6E8A-4147-A177-3AD203B41FA5}">
                      <a16:colId xmlns:a16="http://schemas.microsoft.com/office/drawing/2014/main" val="1719680739"/>
                    </a:ext>
                  </a:extLst>
                </a:gridCol>
                <a:gridCol w="1231683">
                  <a:extLst>
                    <a:ext uri="{9D8B030D-6E8A-4147-A177-3AD203B41FA5}">
                      <a16:colId xmlns:a16="http://schemas.microsoft.com/office/drawing/2014/main" val="453080051"/>
                    </a:ext>
                  </a:extLst>
                </a:gridCol>
                <a:gridCol w="1231683">
                  <a:extLst>
                    <a:ext uri="{9D8B030D-6E8A-4147-A177-3AD203B41FA5}">
                      <a16:colId xmlns:a16="http://schemas.microsoft.com/office/drawing/2014/main" val="1070067917"/>
                    </a:ext>
                  </a:extLst>
                </a:gridCol>
                <a:gridCol w="1231683">
                  <a:extLst>
                    <a:ext uri="{9D8B030D-6E8A-4147-A177-3AD203B41FA5}">
                      <a16:colId xmlns:a16="http://schemas.microsoft.com/office/drawing/2014/main" val="1402323990"/>
                    </a:ext>
                  </a:extLst>
                </a:gridCol>
                <a:gridCol w="1231683">
                  <a:extLst>
                    <a:ext uri="{9D8B030D-6E8A-4147-A177-3AD203B41FA5}">
                      <a16:colId xmlns:a16="http://schemas.microsoft.com/office/drawing/2014/main" val="3148583966"/>
                    </a:ext>
                  </a:extLst>
                </a:gridCol>
              </a:tblGrid>
              <a:tr h="875504">
                <a:tc>
                  <a:txBody>
                    <a:bodyPr/>
                    <a:lstStyle/>
                    <a:p>
                      <a:endParaRPr lang="en-US"/>
                    </a:p>
                  </a:txBody>
                  <a:tcPr/>
                </a:tc>
                <a:tc>
                  <a:txBody>
                    <a:bodyPr/>
                    <a:lstStyle/>
                    <a:p>
                      <a:r>
                        <a:rPr lang="en-US"/>
                        <a:t>MX-64T</a:t>
                      </a:r>
                    </a:p>
                  </a:txBody>
                  <a:tcPr/>
                </a:tc>
                <a:tc>
                  <a:txBody>
                    <a:bodyPr/>
                    <a:lstStyle/>
                    <a:p>
                      <a:r>
                        <a:rPr lang="en-US"/>
                        <a:t>MX-64T</a:t>
                      </a:r>
                    </a:p>
                  </a:txBody>
                  <a:tcPr/>
                </a:tc>
                <a:tc>
                  <a:txBody>
                    <a:bodyPr/>
                    <a:lstStyle/>
                    <a:p>
                      <a:r>
                        <a:rPr lang="en-US"/>
                        <a:t>MX-28T Single Axis</a:t>
                      </a:r>
                    </a:p>
                  </a:txBody>
                  <a:tcPr/>
                </a:tc>
                <a:tc>
                  <a:txBody>
                    <a:bodyPr/>
                    <a:lstStyle/>
                    <a:p>
                      <a:r>
                        <a:rPr lang="en-US"/>
                        <a:t>MX-28T Dual Axis</a:t>
                      </a:r>
                    </a:p>
                  </a:txBody>
                  <a:tcPr/>
                </a:tc>
                <a:extLst>
                  <a:ext uri="{0D108BD9-81ED-4DB2-BD59-A6C34878D82A}">
                    <a16:rowId xmlns:a16="http://schemas.microsoft.com/office/drawing/2014/main" val="2394904960"/>
                  </a:ext>
                </a:extLst>
              </a:tr>
              <a:tr h="875504">
                <a:tc>
                  <a:txBody>
                    <a:bodyPr/>
                    <a:lstStyle/>
                    <a:p>
                      <a:r>
                        <a:rPr lang="en-US" b="1"/>
                        <a:t>Stall Torque [Nm]</a:t>
                      </a:r>
                      <a:endParaRPr lang="en-US"/>
                    </a:p>
                  </a:txBody>
                  <a:tcPr/>
                </a:tc>
                <a:tc>
                  <a:txBody>
                    <a:bodyPr/>
                    <a:lstStyle/>
                    <a:p>
                      <a:r>
                        <a:rPr lang="en-US"/>
                        <a:t>6</a:t>
                      </a:r>
                    </a:p>
                  </a:txBody>
                  <a:tcPr/>
                </a:tc>
                <a:tc>
                  <a:txBody>
                    <a:bodyPr/>
                    <a:lstStyle/>
                    <a:p>
                      <a:r>
                        <a:rPr lang="en-US"/>
                        <a:t>6</a:t>
                      </a:r>
                    </a:p>
                  </a:txBody>
                  <a:tcPr/>
                </a:tc>
                <a:tc>
                  <a:txBody>
                    <a:bodyPr/>
                    <a:lstStyle/>
                    <a:p>
                      <a:r>
                        <a:rPr lang="en-US"/>
                        <a:t>2.5</a:t>
                      </a:r>
                    </a:p>
                  </a:txBody>
                  <a:tcPr/>
                </a:tc>
                <a:tc>
                  <a:txBody>
                    <a:bodyPr/>
                    <a:lstStyle/>
                    <a:p>
                      <a:r>
                        <a:rPr lang="en-US"/>
                        <a:t>2.5</a:t>
                      </a:r>
                    </a:p>
                  </a:txBody>
                  <a:tcPr/>
                </a:tc>
                <a:extLst>
                  <a:ext uri="{0D108BD9-81ED-4DB2-BD59-A6C34878D82A}">
                    <a16:rowId xmlns:a16="http://schemas.microsoft.com/office/drawing/2014/main" val="1946813336"/>
                  </a:ext>
                </a:extLst>
              </a:tr>
              <a:tr h="875504">
                <a:tc>
                  <a:txBody>
                    <a:bodyPr/>
                    <a:lstStyle/>
                    <a:p>
                      <a:r>
                        <a:rPr lang="en-US" b="1"/>
                        <a:t>CDR Torque</a:t>
                      </a:r>
                    </a:p>
                  </a:txBody>
                  <a:tcPr/>
                </a:tc>
                <a:tc>
                  <a:txBody>
                    <a:bodyPr/>
                    <a:lstStyle/>
                    <a:p>
                      <a:r>
                        <a:rPr lang="en-US"/>
                        <a:t>0.854</a:t>
                      </a:r>
                    </a:p>
                  </a:txBody>
                  <a:tcPr/>
                </a:tc>
                <a:tc>
                  <a:txBody>
                    <a:bodyPr/>
                    <a:lstStyle/>
                    <a:p>
                      <a:r>
                        <a:rPr lang="en-US"/>
                        <a:t>0.522</a:t>
                      </a:r>
                    </a:p>
                  </a:txBody>
                  <a:tcPr/>
                </a:tc>
                <a:tc>
                  <a:txBody>
                    <a:bodyPr/>
                    <a:lstStyle/>
                    <a:p>
                      <a:r>
                        <a:rPr lang="en-US"/>
                        <a:t>0.236</a:t>
                      </a:r>
                    </a:p>
                  </a:txBody>
                  <a:tcPr/>
                </a:tc>
                <a:tc>
                  <a:txBody>
                    <a:bodyPr/>
                    <a:lstStyle/>
                    <a:p>
                      <a:r>
                        <a:rPr lang="en-US"/>
                        <a:t>0.139</a:t>
                      </a:r>
                    </a:p>
                  </a:txBody>
                  <a:tcPr/>
                </a:tc>
                <a:extLst>
                  <a:ext uri="{0D108BD9-81ED-4DB2-BD59-A6C34878D82A}">
                    <a16:rowId xmlns:a16="http://schemas.microsoft.com/office/drawing/2014/main" val="1741691935"/>
                  </a:ext>
                </a:extLst>
              </a:tr>
              <a:tr h="727114">
                <a:tc>
                  <a:txBody>
                    <a:bodyPr/>
                    <a:lstStyle/>
                    <a:p>
                      <a:r>
                        <a:rPr lang="en-US" b="1"/>
                        <a:t>MSR Torque</a:t>
                      </a:r>
                    </a:p>
                    <a:p>
                      <a:pPr lvl="0">
                        <a:buNone/>
                      </a:pPr>
                      <a:endParaRPr lang="en-US" b="1"/>
                    </a:p>
                  </a:txBody>
                  <a:tcPr/>
                </a:tc>
                <a:tc>
                  <a:txBody>
                    <a:bodyPr/>
                    <a:lstStyle/>
                    <a:p>
                      <a:pPr lvl="0">
                        <a:buNone/>
                      </a:pPr>
                      <a:r>
                        <a:rPr lang="en-US" sz="1800" b="0" i="0" u="none" strike="noStrike" noProof="0">
                          <a:solidFill>
                            <a:srgbClr val="000000"/>
                          </a:solidFill>
                          <a:latin typeface="Century Schoolbook"/>
                        </a:rPr>
                        <a:t>3.072</a:t>
                      </a:r>
                      <a:endParaRPr lang="en-US"/>
                    </a:p>
                  </a:txBody>
                  <a:tcPr/>
                </a:tc>
                <a:tc>
                  <a:txBody>
                    <a:bodyPr/>
                    <a:lstStyle/>
                    <a:p>
                      <a:pPr lvl="0">
                        <a:buNone/>
                      </a:pPr>
                      <a:r>
                        <a:rPr lang="en-US" sz="1800" b="0" i="0" u="none" strike="noStrike" noProof="0">
                          <a:solidFill>
                            <a:srgbClr val="000000"/>
                          </a:solidFill>
                          <a:latin typeface="Century Schoolbook"/>
                        </a:rPr>
                        <a:t>1.238</a:t>
                      </a:r>
                      <a:endParaRPr lang="en-US"/>
                    </a:p>
                  </a:txBody>
                  <a:tcPr/>
                </a:tc>
                <a:tc>
                  <a:txBody>
                    <a:bodyPr/>
                    <a:lstStyle/>
                    <a:p>
                      <a:pPr lvl="0">
                        <a:buNone/>
                      </a:pPr>
                      <a:r>
                        <a:rPr lang="en-US" sz="1800" b="0" i="0" u="none" strike="noStrike" noProof="0">
                          <a:solidFill>
                            <a:srgbClr val="000000"/>
                          </a:solidFill>
                          <a:latin typeface="Century Schoolbook"/>
                        </a:rPr>
                        <a:t>0.539</a:t>
                      </a:r>
                      <a:endParaRPr lang="en-US"/>
                    </a:p>
                  </a:txBody>
                  <a:tcPr/>
                </a:tc>
                <a:tc>
                  <a:txBody>
                    <a:bodyPr/>
                    <a:lstStyle/>
                    <a:p>
                      <a:pPr lvl="0">
                        <a:buNone/>
                      </a:pPr>
                      <a:r>
                        <a:rPr lang="en-US" sz="1800" b="0" i="0" u="none" strike="noStrike" noProof="0">
                          <a:solidFill>
                            <a:srgbClr val="000000"/>
                          </a:solidFill>
                          <a:latin typeface="Century Schoolbook"/>
                        </a:rPr>
                        <a:t>0.355</a:t>
                      </a:r>
                      <a:endParaRPr lang="en-US"/>
                    </a:p>
                  </a:txBody>
                  <a:tcPr/>
                </a:tc>
                <a:extLst>
                  <a:ext uri="{0D108BD9-81ED-4DB2-BD59-A6C34878D82A}">
                    <a16:rowId xmlns:a16="http://schemas.microsoft.com/office/drawing/2014/main" val="2208480382"/>
                  </a:ext>
                </a:extLst>
              </a:tr>
              <a:tr h="727114">
                <a:tc>
                  <a:txBody>
                    <a:bodyPr/>
                    <a:lstStyle/>
                    <a:p>
                      <a:pPr lvl="0">
                        <a:buNone/>
                      </a:pPr>
                      <a:r>
                        <a:rPr lang="en-US" b="1"/>
                        <a:t>CDR FOS</a:t>
                      </a:r>
                    </a:p>
                  </a:txBody>
                  <a:tcPr/>
                </a:tc>
                <a:tc>
                  <a:txBody>
                    <a:bodyPr/>
                    <a:lstStyle/>
                    <a:p>
                      <a:pPr lvl="0">
                        <a:buNone/>
                      </a:pPr>
                      <a:r>
                        <a:rPr lang="en-US"/>
                        <a:t>~7</a:t>
                      </a:r>
                    </a:p>
                  </a:txBody>
                  <a:tcPr/>
                </a:tc>
                <a:tc>
                  <a:txBody>
                    <a:bodyPr/>
                    <a:lstStyle/>
                    <a:p>
                      <a:pPr lvl="0">
                        <a:buNone/>
                      </a:pPr>
                      <a:r>
                        <a:rPr lang="en-US"/>
                        <a:t>~11</a:t>
                      </a:r>
                    </a:p>
                  </a:txBody>
                  <a:tcPr/>
                </a:tc>
                <a:tc>
                  <a:txBody>
                    <a:bodyPr/>
                    <a:lstStyle/>
                    <a:p>
                      <a:pPr lvl="0">
                        <a:buNone/>
                      </a:pPr>
                      <a:r>
                        <a:rPr lang="en-US"/>
                        <a:t>~10</a:t>
                      </a:r>
                    </a:p>
                  </a:txBody>
                  <a:tcPr/>
                </a:tc>
                <a:tc>
                  <a:txBody>
                    <a:bodyPr/>
                    <a:lstStyle/>
                    <a:p>
                      <a:pPr lvl="0">
                        <a:buNone/>
                      </a:pPr>
                      <a:r>
                        <a:rPr lang="en-US"/>
                        <a:t>~18</a:t>
                      </a:r>
                    </a:p>
                  </a:txBody>
                  <a:tcPr/>
                </a:tc>
                <a:extLst>
                  <a:ext uri="{0D108BD9-81ED-4DB2-BD59-A6C34878D82A}">
                    <a16:rowId xmlns:a16="http://schemas.microsoft.com/office/drawing/2014/main" val="3657100059"/>
                  </a:ext>
                </a:extLst>
              </a:tr>
              <a:tr h="727114">
                <a:tc>
                  <a:txBody>
                    <a:bodyPr/>
                    <a:lstStyle/>
                    <a:p>
                      <a:pPr lvl="0">
                        <a:buNone/>
                      </a:pPr>
                      <a:r>
                        <a:rPr lang="en-US" b="1"/>
                        <a:t>MSR FOS</a:t>
                      </a:r>
                    </a:p>
                  </a:txBody>
                  <a:tcPr/>
                </a:tc>
                <a:tc>
                  <a:txBody>
                    <a:bodyPr/>
                    <a:lstStyle/>
                    <a:p>
                      <a:pPr lvl="0">
                        <a:buNone/>
                      </a:pPr>
                      <a:r>
                        <a:rPr lang="en-US" sz="1800" b="0" i="0" u="none" strike="noStrike" noProof="0">
                          <a:solidFill>
                            <a:srgbClr val="000000"/>
                          </a:solidFill>
                          <a:latin typeface="Century Schoolbook"/>
                        </a:rPr>
                        <a:t>~2</a:t>
                      </a:r>
                      <a:endParaRPr lang="en-US"/>
                    </a:p>
                  </a:txBody>
                  <a:tcPr/>
                </a:tc>
                <a:tc>
                  <a:txBody>
                    <a:bodyPr/>
                    <a:lstStyle/>
                    <a:p>
                      <a:pPr lvl="0">
                        <a:buNone/>
                      </a:pPr>
                      <a:r>
                        <a:rPr lang="en-US" sz="1800" b="0" i="0" u="none" strike="noStrike" noProof="0">
                          <a:solidFill>
                            <a:srgbClr val="000000"/>
                          </a:solidFill>
                          <a:latin typeface="Century Schoolbook"/>
                        </a:rPr>
                        <a:t>~5</a:t>
                      </a:r>
                      <a:endParaRPr lang="en-US"/>
                    </a:p>
                  </a:txBody>
                  <a:tcPr/>
                </a:tc>
                <a:tc>
                  <a:txBody>
                    <a:bodyPr/>
                    <a:lstStyle/>
                    <a:p>
                      <a:pPr lvl="0">
                        <a:buNone/>
                      </a:pPr>
                      <a:r>
                        <a:rPr lang="en-US" sz="1800" b="0" i="0" u="none" strike="noStrike" noProof="0">
                          <a:solidFill>
                            <a:srgbClr val="000000"/>
                          </a:solidFill>
                          <a:latin typeface="Century Schoolbook"/>
                        </a:rPr>
                        <a:t>~4.5</a:t>
                      </a:r>
                      <a:endParaRPr lang="en-US"/>
                    </a:p>
                  </a:txBody>
                  <a:tcPr/>
                </a:tc>
                <a:tc>
                  <a:txBody>
                    <a:bodyPr/>
                    <a:lstStyle/>
                    <a:p>
                      <a:pPr lvl="0">
                        <a:buNone/>
                      </a:pPr>
                      <a:r>
                        <a:rPr lang="en-US"/>
                        <a:t>~7</a:t>
                      </a:r>
                    </a:p>
                  </a:txBody>
                  <a:tcPr/>
                </a:tc>
                <a:extLst>
                  <a:ext uri="{0D108BD9-81ED-4DB2-BD59-A6C34878D82A}">
                    <a16:rowId xmlns:a16="http://schemas.microsoft.com/office/drawing/2014/main" val="2160357050"/>
                  </a:ext>
                </a:extLst>
              </a:tr>
            </a:tbl>
          </a:graphicData>
        </a:graphic>
      </p:graphicFrame>
      <p:sp>
        <p:nvSpPr>
          <p:cNvPr id="12" name="Rectangle 11">
            <a:extLst>
              <a:ext uri="{FF2B5EF4-FFF2-40B4-BE49-F238E27FC236}">
                <a16:creationId xmlns:a16="http://schemas.microsoft.com/office/drawing/2014/main" id="{4F065BBF-22BE-4A4A-8802-5E821E058E6F}"/>
              </a:ext>
            </a:extLst>
          </p:cNvPr>
          <p:cNvSpPr/>
          <p:nvPr/>
        </p:nvSpPr>
        <p:spPr>
          <a:xfrm>
            <a:off x="6041597" y="5116762"/>
            <a:ext cx="824193" cy="1266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BA443CF5-C427-4973-B39B-0A828F3C8F61}"/>
              </a:ext>
            </a:extLst>
          </p:cNvPr>
          <p:cNvSpPr/>
          <p:nvPr/>
        </p:nvSpPr>
        <p:spPr>
          <a:xfrm>
            <a:off x="7266330" y="5104270"/>
            <a:ext cx="824193" cy="1266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51FC4375-CFF2-476A-B359-120D1ED92BC3}"/>
              </a:ext>
            </a:extLst>
          </p:cNvPr>
          <p:cNvSpPr/>
          <p:nvPr/>
        </p:nvSpPr>
        <p:spPr>
          <a:xfrm>
            <a:off x="8503758" y="5112867"/>
            <a:ext cx="824193" cy="1266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7CB6CFB4-F32C-456D-9BF8-602EBE076E3B}"/>
              </a:ext>
            </a:extLst>
          </p:cNvPr>
          <p:cNvSpPr/>
          <p:nvPr/>
        </p:nvSpPr>
        <p:spPr>
          <a:xfrm>
            <a:off x="9724596" y="5112866"/>
            <a:ext cx="824193" cy="1266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5">
            <a:extLst>
              <a:ext uri="{FF2B5EF4-FFF2-40B4-BE49-F238E27FC236}">
                <a16:creationId xmlns:a16="http://schemas.microsoft.com/office/drawing/2014/main" id="{D2640841-C726-4333-A6ED-3E2AE036B7CF}"/>
              </a:ext>
            </a:extLst>
          </p:cNvPr>
          <p:cNvSpPr>
            <a:spLocks noGrp="1"/>
          </p:cNvSpPr>
          <p:nvPr>
            <p:ph type="sldNum" sz="quarter" idx="12"/>
          </p:nvPr>
        </p:nvSpPr>
        <p:spPr/>
        <p:txBody>
          <a:bodyPr>
            <a:normAutofit lnSpcReduction="10000"/>
          </a:bodyPr>
          <a:lstStyle/>
          <a:p>
            <a:fld id="{330EA680-D336-4FF7-8B7A-9848BB0A1C32}" type="slidenum">
              <a:rPr lang="en-US" smtClean="0"/>
              <a:t>16</a:t>
            </a:fld>
            <a:endParaRPr lang="en-US"/>
          </a:p>
        </p:txBody>
      </p:sp>
    </p:spTree>
    <p:extLst>
      <p:ext uri="{BB962C8B-B14F-4D97-AF65-F5344CB8AC3E}">
        <p14:creationId xmlns:p14="http://schemas.microsoft.com/office/powerpoint/2010/main" val="273357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2691072" y="2651760"/>
            <a:ext cx="6638799" cy="1498090"/>
          </a:xfrm>
        </p:spPr>
        <p:txBody>
          <a:bodyPr>
            <a:normAutofit/>
          </a:bodyPr>
          <a:lstStyle/>
          <a:p>
            <a:r>
              <a:rPr lang="en-US" sz="8000"/>
              <a:t>Schedule</a:t>
            </a:r>
          </a:p>
        </p:txBody>
      </p:sp>
      <p:sp>
        <p:nvSpPr>
          <p:cNvPr id="2" name="Slide Number Placeholder 1">
            <a:extLst>
              <a:ext uri="{FF2B5EF4-FFF2-40B4-BE49-F238E27FC236}">
                <a16:creationId xmlns:a16="http://schemas.microsoft.com/office/drawing/2014/main" id="{01F0DFC2-201F-4341-90D1-1460EE73D197}"/>
              </a:ext>
            </a:extLst>
          </p:cNvPr>
          <p:cNvSpPr>
            <a:spLocks noGrp="1"/>
          </p:cNvSpPr>
          <p:nvPr>
            <p:ph type="sldNum" sz="quarter" idx="12"/>
          </p:nvPr>
        </p:nvSpPr>
        <p:spPr/>
        <p:txBody>
          <a:bodyPr>
            <a:normAutofit lnSpcReduction="10000"/>
          </a:bodyPr>
          <a:lstStyle/>
          <a:p>
            <a:fld id="{330EA680-D336-4FF7-8B7A-9848BB0A1C32}" type="slidenum">
              <a:rPr lang="en-US" smtClean="0"/>
              <a:t>17</a:t>
            </a:fld>
            <a:endParaRPr lang="en-US"/>
          </a:p>
        </p:txBody>
      </p:sp>
    </p:spTree>
    <p:extLst>
      <p:ext uri="{BB962C8B-B14F-4D97-AF65-F5344CB8AC3E}">
        <p14:creationId xmlns:p14="http://schemas.microsoft.com/office/powerpoint/2010/main" val="424601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pic>
        <p:nvPicPr>
          <p:cNvPr id="5" name="Picture 5" descr="A screenshot of a cell phone&#10;&#10;Description generated with very high confidence">
            <a:extLst>
              <a:ext uri="{FF2B5EF4-FFF2-40B4-BE49-F238E27FC236}">
                <a16:creationId xmlns:a16="http://schemas.microsoft.com/office/drawing/2014/main" id="{BAFAAAF1-4BE9-41E5-BEBD-DDA41468ADD7}"/>
              </a:ext>
            </a:extLst>
          </p:cNvPr>
          <p:cNvPicPr>
            <a:picLocks noChangeAspect="1"/>
          </p:cNvPicPr>
          <p:nvPr/>
        </p:nvPicPr>
        <p:blipFill>
          <a:blip r:embed="rId6"/>
          <a:stretch>
            <a:fillRect/>
          </a:stretch>
        </p:blipFill>
        <p:spPr>
          <a:xfrm>
            <a:off x="1199" y="685670"/>
            <a:ext cx="10328339" cy="6170506"/>
          </a:xfrm>
          <a:prstGeom prst="rect">
            <a:avLst/>
          </a:prstGeom>
        </p:spPr>
      </p:pic>
      <p:sp>
        <p:nvSpPr>
          <p:cNvPr id="8" name="Title 2">
            <a:extLst>
              <a:ext uri="{FF2B5EF4-FFF2-40B4-BE49-F238E27FC236}">
                <a16:creationId xmlns:a16="http://schemas.microsoft.com/office/drawing/2014/main" id="{6A53495F-6D5A-4C1A-AFA8-F7DF3DA6F93D}"/>
              </a:ext>
            </a:extLst>
          </p:cNvPr>
          <p:cNvSpPr>
            <a:spLocks noGrp="1"/>
          </p:cNvSpPr>
          <p:nvPr>
            <p:ph type="title"/>
          </p:nvPr>
        </p:nvSpPr>
        <p:spPr>
          <a:xfrm>
            <a:off x="3738372" y="-699308"/>
            <a:ext cx="9692640" cy="1325562"/>
          </a:xfrm>
        </p:spPr>
        <p:txBody>
          <a:bodyPr>
            <a:normAutofit/>
          </a:bodyPr>
          <a:lstStyle/>
          <a:p>
            <a:r>
              <a:rPr lang="en-US" sz="3200"/>
              <a:t>Spring 2019 Work Plan (from FFR)</a:t>
            </a:r>
          </a:p>
        </p:txBody>
      </p:sp>
      <p:sp>
        <p:nvSpPr>
          <p:cNvPr id="2" name="Slide Number Placeholder 1">
            <a:extLst>
              <a:ext uri="{FF2B5EF4-FFF2-40B4-BE49-F238E27FC236}">
                <a16:creationId xmlns:a16="http://schemas.microsoft.com/office/drawing/2014/main" id="{B0444921-B736-4879-B9A3-8DBC848AABFB}"/>
              </a:ext>
            </a:extLst>
          </p:cNvPr>
          <p:cNvSpPr>
            <a:spLocks noGrp="1"/>
          </p:cNvSpPr>
          <p:nvPr>
            <p:ph type="sldNum" sz="quarter" idx="12"/>
          </p:nvPr>
        </p:nvSpPr>
        <p:spPr/>
        <p:txBody>
          <a:bodyPr>
            <a:normAutofit lnSpcReduction="10000"/>
          </a:bodyPr>
          <a:lstStyle/>
          <a:p>
            <a:fld id="{330EA680-D336-4FF7-8B7A-9848BB0A1C32}" type="slidenum">
              <a:rPr lang="en-US" smtClean="0"/>
              <a:t>18</a:t>
            </a:fld>
            <a:endParaRPr lang="en-US"/>
          </a:p>
        </p:txBody>
      </p:sp>
    </p:spTree>
    <p:extLst>
      <p:ext uri="{BB962C8B-B14F-4D97-AF65-F5344CB8AC3E}">
        <p14:creationId xmlns:p14="http://schemas.microsoft.com/office/powerpoint/2010/main" val="406415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443397" cy="459788"/>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4"/>
          <a:stretch>
            <a:fillRect/>
          </a:stretch>
        </p:blipFill>
        <p:spPr>
          <a:xfrm>
            <a:off x="2996292" y="91511"/>
            <a:ext cx="531930" cy="46320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345728" y="173905"/>
            <a:ext cx="9692640" cy="1081147"/>
          </a:xfrm>
        </p:spPr>
        <p:txBody>
          <a:bodyPr/>
          <a:lstStyle/>
          <a:p>
            <a:r>
              <a:rPr lang="en-US"/>
              <a:t>(Pre-) MSR Tasks – Progress Update</a:t>
            </a:r>
          </a:p>
        </p:txBody>
      </p:sp>
      <p:graphicFrame>
        <p:nvGraphicFramePr>
          <p:cNvPr id="3" name="Table 2">
            <a:extLst>
              <a:ext uri="{FF2B5EF4-FFF2-40B4-BE49-F238E27FC236}">
                <a16:creationId xmlns:a16="http://schemas.microsoft.com/office/drawing/2014/main" id="{3E100B72-D152-4CEC-9E7C-83540223E312}"/>
              </a:ext>
            </a:extLst>
          </p:cNvPr>
          <p:cNvGraphicFramePr>
            <a:graphicFrameLocks noGrp="1"/>
          </p:cNvGraphicFramePr>
          <p:nvPr>
            <p:extLst>
              <p:ext uri="{D42A27DB-BD31-4B8C-83A1-F6EECF244321}">
                <p14:modId xmlns:p14="http://schemas.microsoft.com/office/powerpoint/2010/main" val="4253896495"/>
              </p:ext>
            </p:extLst>
          </p:nvPr>
        </p:nvGraphicFramePr>
        <p:xfrm>
          <a:off x="57510" y="1207698"/>
          <a:ext cx="10766915" cy="5558605"/>
        </p:xfrm>
        <a:graphic>
          <a:graphicData uri="http://schemas.openxmlformats.org/drawingml/2006/table">
            <a:tbl>
              <a:tblPr firstRow="1" bandRow="1">
                <a:tableStyleId>{5C22544A-7EE6-4342-B048-85BDC9FD1C3A}</a:tableStyleId>
              </a:tblPr>
              <a:tblGrid>
                <a:gridCol w="4356515">
                  <a:extLst>
                    <a:ext uri="{9D8B030D-6E8A-4147-A177-3AD203B41FA5}">
                      <a16:colId xmlns:a16="http://schemas.microsoft.com/office/drawing/2014/main" val="2581892306"/>
                    </a:ext>
                  </a:extLst>
                </a:gridCol>
                <a:gridCol w="983729">
                  <a:extLst>
                    <a:ext uri="{9D8B030D-6E8A-4147-A177-3AD203B41FA5}">
                      <a16:colId xmlns:a16="http://schemas.microsoft.com/office/drawing/2014/main" val="2365412966"/>
                    </a:ext>
                  </a:extLst>
                </a:gridCol>
                <a:gridCol w="2092377">
                  <a:extLst>
                    <a:ext uri="{9D8B030D-6E8A-4147-A177-3AD203B41FA5}">
                      <a16:colId xmlns:a16="http://schemas.microsoft.com/office/drawing/2014/main" val="2608006355"/>
                    </a:ext>
                  </a:extLst>
                </a:gridCol>
                <a:gridCol w="3334294">
                  <a:extLst>
                    <a:ext uri="{9D8B030D-6E8A-4147-A177-3AD203B41FA5}">
                      <a16:colId xmlns:a16="http://schemas.microsoft.com/office/drawing/2014/main" val="2847262231"/>
                    </a:ext>
                  </a:extLst>
                </a:gridCol>
              </a:tblGrid>
              <a:tr h="690899">
                <a:tc>
                  <a:txBody>
                    <a:bodyPr/>
                    <a:lstStyle/>
                    <a:p>
                      <a:pPr lvl="0">
                        <a:buNone/>
                      </a:pPr>
                      <a:r>
                        <a:rPr lang="en-US" sz="1800"/>
                        <a:t>Task</a:t>
                      </a:r>
                    </a:p>
                  </a:txBody>
                  <a:tcPr/>
                </a:tc>
                <a:tc>
                  <a:txBody>
                    <a:bodyPr/>
                    <a:lstStyle/>
                    <a:p>
                      <a:pPr lvl="0">
                        <a:buNone/>
                      </a:pPr>
                      <a:r>
                        <a:rPr lang="en-US" sz="1800"/>
                        <a:t>Hours Left</a:t>
                      </a:r>
                    </a:p>
                  </a:txBody>
                  <a:tcPr/>
                </a:tc>
                <a:tc>
                  <a:txBody>
                    <a:bodyPr/>
                    <a:lstStyle/>
                    <a:p>
                      <a:pPr lvl="0">
                        <a:buNone/>
                      </a:pPr>
                      <a:r>
                        <a:rPr lang="en-US" sz="1800"/>
                        <a:t>Est. Completion Date</a:t>
                      </a:r>
                    </a:p>
                  </a:txBody>
                  <a:tcPr/>
                </a:tc>
                <a:tc>
                  <a:txBody>
                    <a:bodyPr/>
                    <a:lstStyle/>
                    <a:p>
                      <a:pPr lvl="0">
                        <a:buNone/>
                      </a:pPr>
                      <a:r>
                        <a:rPr lang="en-US" sz="1800"/>
                        <a:t>Notes</a:t>
                      </a:r>
                    </a:p>
                  </a:txBody>
                  <a:tcPr/>
                </a:tc>
                <a:extLst>
                  <a:ext uri="{0D108BD9-81ED-4DB2-BD59-A6C34878D82A}">
                    <a16:rowId xmlns:a16="http://schemas.microsoft.com/office/drawing/2014/main" val="1583382291"/>
                  </a:ext>
                </a:extLst>
              </a:tr>
              <a:tr h="596686">
                <a:tc>
                  <a:txBody>
                    <a:bodyPr/>
                    <a:lstStyle/>
                    <a:p>
                      <a:pPr lvl="0">
                        <a:buNone/>
                      </a:pPr>
                      <a:r>
                        <a:rPr lang="en-US" sz="1600">
                          <a:solidFill>
                            <a:schemeClr val="tx1"/>
                          </a:solidFill>
                        </a:rPr>
                        <a:t>Procurement of  all hardware components and sensors</a:t>
                      </a:r>
                    </a:p>
                  </a:txBody>
                  <a:tcPr>
                    <a:solidFill>
                      <a:srgbClr val="92D050"/>
                    </a:solidFill>
                  </a:tcPr>
                </a:tc>
                <a:tc>
                  <a:txBody>
                    <a:bodyPr/>
                    <a:lstStyle/>
                    <a:p>
                      <a:pPr lvl="0">
                        <a:buNone/>
                      </a:pPr>
                      <a:r>
                        <a:rPr lang="en-US" sz="1600">
                          <a:solidFill>
                            <a:schemeClr val="tx1"/>
                          </a:solidFill>
                        </a:rPr>
                        <a:t>0</a:t>
                      </a:r>
                    </a:p>
                  </a:txBody>
                  <a:tcPr>
                    <a:solidFill>
                      <a:srgbClr val="92D050"/>
                    </a:solidFill>
                  </a:tcPr>
                </a:tc>
                <a:tc>
                  <a:txBody>
                    <a:bodyPr/>
                    <a:lstStyle/>
                    <a:p>
                      <a:pPr lvl="0">
                        <a:buNone/>
                      </a:pPr>
                      <a:r>
                        <a:rPr lang="en-US" sz="1600">
                          <a:solidFill>
                            <a:schemeClr val="tx1"/>
                          </a:solidFill>
                        </a:rPr>
                        <a:t>Completed</a:t>
                      </a:r>
                    </a:p>
                  </a:txBody>
                  <a:tcPr>
                    <a:solidFill>
                      <a:srgbClr val="92D050"/>
                    </a:solidFill>
                  </a:tcPr>
                </a:tc>
                <a:tc>
                  <a:txBody>
                    <a:bodyPr/>
                    <a:lstStyle/>
                    <a:p>
                      <a:pPr lvl="0">
                        <a:buNone/>
                      </a:pPr>
                      <a:endParaRPr lang="en-US" sz="1600">
                        <a:solidFill>
                          <a:schemeClr val="tx1"/>
                        </a:solidFill>
                      </a:endParaRPr>
                    </a:p>
                  </a:txBody>
                  <a:tcPr>
                    <a:solidFill>
                      <a:srgbClr val="92D050"/>
                    </a:solidFill>
                  </a:tcPr>
                </a:tc>
                <a:extLst>
                  <a:ext uri="{0D108BD9-81ED-4DB2-BD59-A6C34878D82A}">
                    <a16:rowId xmlns:a16="http://schemas.microsoft.com/office/drawing/2014/main" val="2393914527"/>
                  </a:ext>
                </a:extLst>
              </a:tr>
              <a:tr h="471069">
                <a:tc>
                  <a:txBody>
                    <a:bodyPr/>
                    <a:lstStyle/>
                    <a:p>
                      <a:pPr lvl="0">
                        <a:buNone/>
                      </a:pPr>
                      <a:r>
                        <a:rPr lang="en-US" sz="1600"/>
                        <a:t>Conduct baud rate analysis</a:t>
                      </a:r>
                    </a:p>
                  </a:txBody>
                  <a:tcPr>
                    <a:solidFill>
                      <a:srgbClr val="92D050"/>
                    </a:solidFill>
                  </a:tcPr>
                </a:tc>
                <a:tc>
                  <a:txBody>
                    <a:bodyPr/>
                    <a:lstStyle/>
                    <a:p>
                      <a:pPr lvl="0">
                        <a:buNone/>
                      </a:pPr>
                      <a:r>
                        <a:rPr lang="en-US" sz="1600"/>
                        <a:t>0</a:t>
                      </a:r>
                    </a:p>
                  </a:txBody>
                  <a:tcPr>
                    <a:solidFill>
                      <a:srgbClr val="92D050"/>
                    </a:solidFill>
                  </a:tcPr>
                </a:tc>
                <a:tc>
                  <a:txBody>
                    <a:bodyPr/>
                    <a:lstStyle/>
                    <a:p>
                      <a:pPr lvl="0">
                        <a:buNone/>
                      </a:pPr>
                      <a:r>
                        <a:rPr lang="en-US" sz="1600"/>
                        <a:t>Completed</a:t>
                      </a:r>
                    </a:p>
                  </a:txBody>
                  <a:tcPr>
                    <a:solidFill>
                      <a:srgbClr val="92D050"/>
                    </a:solidFill>
                  </a:tcPr>
                </a:tc>
                <a:tc>
                  <a:txBody>
                    <a:bodyPr/>
                    <a:lstStyle/>
                    <a:p>
                      <a:pPr lvl="0">
                        <a:buNone/>
                      </a:pPr>
                      <a:endParaRPr lang="en-US" sz="1600"/>
                    </a:p>
                  </a:txBody>
                  <a:tcPr>
                    <a:solidFill>
                      <a:srgbClr val="92D050"/>
                    </a:solidFill>
                  </a:tcPr>
                </a:tc>
                <a:extLst>
                  <a:ext uri="{0D108BD9-81ED-4DB2-BD59-A6C34878D82A}">
                    <a16:rowId xmlns:a16="http://schemas.microsoft.com/office/drawing/2014/main" val="3495816456"/>
                  </a:ext>
                </a:extLst>
              </a:tr>
              <a:tr h="471069">
                <a:tc>
                  <a:txBody>
                    <a:bodyPr/>
                    <a:lstStyle/>
                    <a:p>
                      <a:pPr lvl="0">
                        <a:buNone/>
                      </a:pPr>
                      <a:r>
                        <a:rPr lang="en-US" sz="1600"/>
                        <a:t>Manufacture EE ball joint grippers</a:t>
                      </a:r>
                    </a:p>
                  </a:txBody>
                  <a:tcPr>
                    <a:solidFill>
                      <a:srgbClr val="92D050"/>
                    </a:solidFill>
                  </a:tcPr>
                </a:tc>
                <a:tc>
                  <a:txBody>
                    <a:bodyPr/>
                    <a:lstStyle/>
                    <a:p>
                      <a:pPr lvl="0">
                        <a:buNone/>
                      </a:pPr>
                      <a:r>
                        <a:rPr lang="en-US" sz="1600"/>
                        <a:t>0</a:t>
                      </a:r>
                    </a:p>
                  </a:txBody>
                  <a:tcPr>
                    <a:solidFill>
                      <a:srgbClr val="92D050"/>
                    </a:solidFill>
                  </a:tcPr>
                </a:tc>
                <a:tc>
                  <a:txBody>
                    <a:bodyPr/>
                    <a:lstStyle/>
                    <a:p>
                      <a:pPr lvl="0">
                        <a:buNone/>
                      </a:pPr>
                      <a:r>
                        <a:rPr lang="en-US" sz="1600"/>
                        <a:t>Manufactured</a:t>
                      </a:r>
                    </a:p>
                  </a:txBody>
                  <a:tcPr>
                    <a:solidFill>
                      <a:srgbClr val="92D050"/>
                    </a:solidFill>
                  </a:tcPr>
                </a:tc>
                <a:tc>
                  <a:txBody>
                    <a:bodyPr/>
                    <a:lstStyle/>
                    <a:p>
                      <a:pPr lvl="0">
                        <a:buNone/>
                      </a:pPr>
                      <a:endParaRPr lang="en-US" sz="1600"/>
                    </a:p>
                  </a:txBody>
                  <a:tcPr>
                    <a:solidFill>
                      <a:srgbClr val="92D050"/>
                    </a:solidFill>
                  </a:tcPr>
                </a:tc>
                <a:extLst>
                  <a:ext uri="{0D108BD9-81ED-4DB2-BD59-A6C34878D82A}">
                    <a16:rowId xmlns:a16="http://schemas.microsoft.com/office/drawing/2014/main" val="67127697"/>
                  </a:ext>
                </a:extLst>
              </a:tr>
              <a:tr h="596686">
                <a:tc>
                  <a:txBody>
                    <a:bodyPr/>
                    <a:lstStyle/>
                    <a:p>
                      <a:pPr lvl="0">
                        <a:buNone/>
                      </a:pPr>
                      <a:r>
                        <a:rPr lang="en-US" sz="1600"/>
                        <a:t>Machine &amp; assemble full GSE structure</a:t>
                      </a:r>
                    </a:p>
                  </a:txBody>
                  <a:tcPr>
                    <a:solidFill>
                      <a:srgbClr val="FFFF00"/>
                    </a:solidFill>
                  </a:tcPr>
                </a:tc>
                <a:tc>
                  <a:txBody>
                    <a:bodyPr/>
                    <a:lstStyle/>
                    <a:p>
                      <a:pPr lvl="0">
                        <a:buNone/>
                      </a:pPr>
                      <a:r>
                        <a:rPr lang="en-US" sz="1600">
                          <a:solidFill>
                            <a:schemeClr val="tx1"/>
                          </a:solidFill>
                        </a:rPr>
                        <a:t>4</a:t>
                      </a:r>
                      <a:endParaRPr lang="en-US" sz="1600"/>
                    </a:p>
                  </a:txBody>
                  <a:tcPr>
                    <a:solidFill>
                      <a:srgbClr val="FFFF00"/>
                    </a:solidFill>
                  </a:tcPr>
                </a:tc>
                <a:tc>
                  <a:txBody>
                    <a:bodyPr/>
                    <a:lstStyle/>
                    <a:p>
                      <a:pPr lvl="0">
                        <a:buNone/>
                      </a:pPr>
                      <a:r>
                        <a:rPr lang="en-US" sz="1600">
                          <a:solidFill>
                            <a:schemeClr val="tx1"/>
                          </a:solidFill>
                        </a:rPr>
                        <a:t>2/5</a:t>
                      </a:r>
                      <a:endParaRPr lang="en-US" sz="1600"/>
                    </a:p>
                  </a:txBody>
                  <a:tcPr>
                    <a:solidFill>
                      <a:srgbClr val="FFFF00"/>
                    </a:solidFill>
                  </a:tcPr>
                </a:tc>
                <a:tc>
                  <a:txBody>
                    <a:bodyPr/>
                    <a:lstStyle/>
                    <a:p>
                      <a:pPr lvl="0">
                        <a:buNone/>
                      </a:pPr>
                      <a:r>
                        <a:rPr lang="en-US" sz="1600"/>
                        <a:t>Parts took longer than expected to ship</a:t>
                      </a:r>
                    </a:p>
                  </a:txBody>
                  <a:tcPr>
                    <a:solidFill>
                      <a:srgbClr val="FFFF00"/>
                    </a:solidFill>
                  </a:tcPr>
                </a:tc>
                <a:extLst>
                  <a:ext uri="{0D108BD9-81ED-4DB2-BD59-A6C34878D82A}">
                    <a16:rowId xmlns:a16="http://schemas.microsoft.com/office/drawing/2014/main" val="1831726058"/>
                  </a:ext>
                </a:extLst>
              </a:tr>
              <a:tr h="596686">
                <a:tc>
                  <a:txBody>
                    <a:bodyPr/>
                    <a:lstStyle/>
                    <a:p>
                      <a:pPr lvl="0">
                        <a:buNone/>
                      </a:pPr>
                      <a:r>
                        <a:rPr lang="en-US" sz="1600"/>
                        <a:t>Design &amp; manufacture primary and auxiliary sensor mounts</a:t>
                      </a:r>
                    </a:p>
                  </a:txBody>
                  <a:tcPr>
                    <a:solidFill>
                      <a:srgbClr val="FFFF00"/>
                    </a:solidFill>
                  </a:tcPr>
                </a:tc>
                <a:tc>
                  <a:txBody>
                    <a:bodyPr/>
                    <a:lstStyle/>
                    <a:p>
                      <a:pPr lvl="0">
                        <a:buNone/>
                      </a:pPr>
                      <a:r>
                        <a:rPr lang="en-US" sz="1600"/>
                        <a:t>20</a:t>
                      </a:r>
                    </a:p>
                  </a:txBody>
                  <a:tcPr>
                    <a:solidFill>
                      <a:srgbClr val="FFFF00"/>
                    </a:solidFill>
                  </a:tcPr>
                </a:tc>
                <a:tc>
                  <a:txBody>
                    <a:bodyPr/>
                    <a:lstStyle/>
                    <a:p>
                      <a:pPr lvl="0">
                        <a:buNone/>
                      </a:pPr>
                      <a:r>
                        <a:rPr lang="en-US" sz="1600"/>
                        <a:t>2/11</a:t>
                      </a:r>
                    </a:p>
                  </a:txBody>
                  <a:tcPr>
                    <a:solidFill>
                      <a:srgbClr val="FFFF00"/>
                    </a:solidFill>
                  </a:tcPr>
                </a:tc>
                <a:tc>
                  <a:txBody>
                    <a:bodyPr/>
                    <a:lstStyle/>
                    <a:p>
                      <a:pPr lvl="0">
                        <a:buNone/>
                      </a:pPr>
                      <a:r>
                        <a:rPr lang="en-US" sz="1600"/>
                        <a:t>Design is complete, 20-hour 3D printing time</a:t>
                      </a:r>
                    </a:p>
                  </a:txBody>
                  <a:tcPr>
                    <a:solidFill>
                      <a:srgbClr val="FFFF00"/>
                    </a:solidFill>
                  </a:tcPr>
                </a:tc>
                <a:extLst>
                  <a:ext uri="{0D108BD9-81ED-4DB2-BD59-A6C34878D82A}">
                    <a16:rowId xmlns:a16="http://schemas.microsoft.com/office/drawing/2014/main" val="3829006560"/>
                  </a:ext>
                </a:extLst>
              </a:tr>
              <a:tr h="471069">
                <a:tc>
                  <a:txBody>
                    <a:bodyPr/>
                    <a:lstStyle/>
                    <a:p>
                      <a:pPr lvl="0">
                        <a:buNone/>
                      </a:pPr>
                      <a:r>
                        <a:rPr lang="en-US" sz="1600"/>
                        <a:t>Test all </a:t>
                      </a:r>
                      <a:r>
                        <a:rPr lang="en-US" sz="1600" err="1"/>
                        <a:t>CrustCrawler</a:t>
                      </a:r>
                      <a:r>
                        <a:rPr lang="en-US" sz="1600"/>
                        <a:t> actuators</a:t>
                      </a:r>
                    </a:p>
                  </a:txBody>
                  <a:tcPr>
                    <a:solidFill>
                      <a:srgbClr val="92D050"/>
                    </a:solidFill>
                  </a:tcPr>
                </a:tc>
                <a:tc>
                  <a:txBody>
                    <a:bodyPr/>
                    <a:lstStyle/>
                    <a:p>
                      <a:pPr lvl="0">
                        <a:buNone/>
                      </a:pPr>
                      <a:r>
                        <a:rPr lang="en-US" sz="1600"/>
                        <a:t>0</a:t>
                      </a:r>
                    </a:p>
                  </a:txBody>
                  <a:tcPr>
                    <a:solidFill>
                      <a:srgbClr val="92D050"/>
                    </a:solidFill>
                  </a:tcPr>
                </a:tc>
                <a:tc>
                  <a:txBody>
                    <a:bodyPr/>
                    <a:lstStyle/>
                    <a:p>
                      <a:pPr lvl="0">
                        <a:buNone/>
                      </a:pPr>
                      <a:r>
                        <a:rPr lang="en-US" sz="1600"/>
                        <a:t>Completed</a:t>
                      </a:r>
                    </a:p>
                  </a:txBody>
                  <a:tcPr>
                    <a:solidFill>
                      <a:srgbClr val="92D050"/>
                    </a:solidFill>
                  </a:tcPr>
                </a:tc>
                <a:tc>
                  <a:txBody>
                    <a:bodyPr/>
                    <a:lstStyle/>
                    <a:p>
                      <a:pPr lvl="0">
                        <a:buNone/>
                      </a:pPr>
                      <a:endParaRPr lang="en-US" sz="1600"/>
                    </a:p>
                  </a:txBody>
                  <a:tcPr>
                    <a:solidFill>
                      <a:srgbClr val="92D050"/>
                    </a:solidFill>
                  </a:tcPr>
                </a:tc>
                <a:extLst>
                  <a:ext uri="{0D108BD9-81ED-4DB2-BD59-A6C34878D82A}">
                    <a16:rowId xmlns:a16="http://schemas.microsoft.com/office/drawing/2014/main" val="2799255976"/>
                  </a:ext>
                </a:extLst>
              </a:tr>
              <a:tr h="471069">
                <a:tc>
                  <a:txBody>
                    <a:bodyPr/>
                    <a:lstStyle/>
                    <a:p>
                      <a:pPr lvl="0">
                        <a:buNone/>
                      </a:pPr>
                      <a:r>
                        <a:rPr lang="en-US" sz="1600"/>
                        <a:t>Test Moog AC4598-6 slip ring</a:t>
                      </a:r>
                    </a:p>
                  </a:txBody>
                  <a:tcPr>
                    <a:solidFill>
                      <a:srgbClr val="FFFF00"/>
                    </a:solidFill>
                  </a:tcPr>
                </a:tc>
                <a:tc>
                  <a:txBody>
                    <a:bodyPr/>
                    <a:lstStyle/>
                    <a:p>
                      <a:pPr lvl="0">
                        <a:buNone/>
                      </a:pPr>
                      <a:r>
                        <a:rPr lang="en-US" sz="1600"/>
                        <a:t>15</a:t>
                      </a:r>
                    </a:p>
                  </a:txBody>
                  <a:tcPr>
                    <a:solidFill>
                      <a:srgbClr val="FFFF00"/>
                    </a:solidFill>
                  </a:tcPr>
                </a:tc>
                <a:tc>
                  <a:txBody>
                    <a:bodyPr/>
                    <a:lstStyle/>
                    <a:p>
                      <a:pPr lvl="0">
                        <a:buNone/>
                      </a:pPr>
                      <a:r>
                        <a:rPr lang="en-US" sz="1600"/>
                        <a:t>2/8</a:t>
                      </a:r>
                    </a:p>
                  </a:txBody>
                  <a:tcPr>
                    <a:solidFill>
                      <a:srgbClr val="FFFF00"/>
                    </a:solidFill>
                  </a:tcPr>
                </a:tc>
                <a:tc>
                  <a:txBody>
                    <a:bodyPr/>
                    <a:lstStyle/>
                    <a:p>
                      <a:pPr lvl="0">
                        <a:buNone/>
                      </a:pPr>
                      <a:r>
                        <a:rPr lang="en-US" sz="1600"/>
                        <a:t>Waiting on arm assembly</a:t>
                      </a:r>
                    </a:p>
                  </a:txBody>
                  <a:tcPr>
                    <a:solidFill>
                      <a:srgbClr val="FFFF00"/>
                    </a:solidFill>
                  </a:tcPr>
                </a:tc>
                <a:extLst>
                  <a:ext uri="{0D108BD9-81ED-4DB2-BD59-A6C34878D82A}">
                    <a16:rowId xmlns:a16="http://schemas.microsoft.com/office/drawing/2014/main" val="617084588"/>
                  </a:ext>
                </a:extLst>
              </a:tr>
              <a:tr h="596686">
                <a:tc>
                  <a:txBody>
                    <a:bodyPr/>
                    <a:lstStyle/>
                    <a:p>
                      <a:pPr lvl="0">
                        <a:buNone/>
                      </a:pPr>
                      <a:r>
                        <a:rPr lang="en-US" sz="1600"/>
                        <a:t>Write primary sensor state estimation code</a:t>
                      </a:r>
                    </a:p>
                  </a:txBody>
                  <a:tcPr>
                    <a:solidFill>
                      <a:srgbClr val="FFFF00"/>
                    </a:solidFill>
                  </a:tcPr>
                </a:tc>
                <a:tc>
                  <a:txBody>
                    <a:bodyPr/>
                    <a:lstStyle/>
                    <a:p>
                      <a:pPr lvl="0">
                        <a:buNone/>
                      </a:pPr>
                      <a:r>
                        <a:rPr lang="en-US" sz="1600"/>
                        <a:t>10</a:t>
                      </a:r>
                    </a:p>
                  </a:txBody>
                  <a:tcPr>
                    <a:solidFill>
                      <a:srgbClr val="FFFF00"/>
                    </a:solidFill>
                  </a:tcPr>
                </a:tc>
                <a:tc>
                  <a:txBody>
                    <a:bodyPr/>
                    <a:lstStyle/>
                    <a:p>
                      <a:pPr lvl="0">
                        <a:buNone/>
                      </a:pPr>
                      <a:r>
                        <a:rPr lang="en-US" sz="1600"/>
                        <a:t>2/8</a:t>
                      </a:r>
                    </a:p>
                  </a:txBody>
                  <a:tcPr>
                    <a:solidFill>
                      <a:srgbClr val="FFFF00"/>
                    </a:solidFill>
                  </a:tcPr>
                </a:tc>
                <a:tc>
                  <a:txBody>
                    <a:bodyPr/>
                    <a:lstStyle/>
                    <a:p>
                      <a:pPr lvl="0">
                        <a:buNone/>
                      </a:pPr>
                      <a:r>
                        <a:rPr lang="en-US" sz="1600"/>
                        <a:t>Alternative options were tested and considered</a:t>
                      </a:r>
                    </a:p>
                  </a:txBody>
                  <a:tcPr>
                    <a:solidFill>
                      <a:srgbClr val="FFFF00"/>
                    </a:solidFill>
                  </a:tcPr>
                </a:tc>
                <a:extLst>
                  <a:ext uri="{0D108BD9-81ED-4DB2-BD59-A6C34878D82A}">
                    <a16:rowId xmlns:a16="http://schemas.microsoft.com/office/drawing/2014/main" val="1287822372"/>
                  </a:ext>
                </a:extLst>
              </a:tr>
              <a:tr h="596686">
                <a:tc>
                  <a:txBody>
                    <a:bodyPr/>
                    <a:lstStyle/>
                    <a:p>
                      <a:pPr lvl="0">
                        <a:buNone/>
                      </a:pPr>
                      <a:r>
                        <a:rPr lang="en-US" sz="1600"/>
                        <a:t>Convert and integrate GP spin axis estimation simulation </a:t>
                      </a:r>
                    </a:p>
                  </a:txBody>
                  <a:tcPr>
                    <a:solidFill>
                      <a:srgbClr val="FFFF00"/>
                    </a:solidFill>
                  </a:tcPr>
                </a:tc>
                <a:tc>
                  <a:txBody>
                    <a:bodyPr/>
                    <a:lstStyle/>
                    <a:p>
                      <a:pPr lvl="0">
                        <a:buNone/>
                      </a:pPr>
                      <a:r>
                        <a:rPr lang="en-US" sz="1600"/>
                        <a:t>2</a:t>
                      </a:r>
                    </a:p>
                  </a:txBody>
                  <a:tcPr>
                    <a:solidFill>
                      <a:srgbClr val="FFFF00"/>
                    </a:solidFill>
                  </a:tcPr>
                </a:tc>
                <a:tc>
                  <a:txBody>
                    <a:bodyPr/>
                    <a:lstStyle/>
                    <a:p>
                      <a:pPr lvl="0">
                        <a:buNone/>
                      </a:pPr>
                      <a:r>
                        <a:rPr lang="en-US" sz="1600"/>
                        <a:t>2/5</a:t>
                      </a:r>
                    </a:p>
                  </a:txBody>
                  <a:tcPr>
                    <a:solidFill>
                      <a:srgbClr val="FFFF00"/>
                    </a:solidFill>
                  </a:tcPr>
                </a:tc>
                <a:tc>
                  <a:txBody>
                    <a:bodyPr/>
                    <a:lstStyle/>
                    <a:p>
                      <a:pPr lvl="0">
                        <a:buNone/>
                      </a:pPr>
                      <a:r>
                        <a:rPr lang="en-US" sz="1600"/>
                        <a:t>Should be completed by MSR</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9" name="Table 9">
            <a:extLst>
              <a:ext uri="{FF2B5EF4-FFF2-40B4-BE49-F238E27FC236}">
                <a16:creationId xmlns:a16="http://schemas.microsoft.com/office/drawing/2014/main" id="{5642751C-54B1-4539-84AE-C3E9232A8462}"/>
              </a:ext>
            </a:extLst>
          </p:cNvPr>
          <p:cNvGraphicFramePr>
            <a:graphicFrameLocks noGrp="1"/>
          </p:cNvGraphicFramePr>
          <p:nvPr>
            <p:extLst>
              <p:ext uri="{D42A27DB-BD31-4B8C-83A1-F6EECF244321}">
                <p14:modId xmlns:p14="http://schemas.microsoft.com/office/powerpoint/2010/main" val="1473997534"/>
              </p:ext>
            </p:extLst>
          </p:nvPr>
        </p:nvGraphicFramePr>
        <p:xfrm>
          <a:off x="5846163" y="149901"/>
          <a:ext cx="4152242" cy="405983"/>
        </p:xfrm>
        <a:graphic>
          <a:graphicData uri="http://schemas.openxmlformats.org/drawingml/2006/table">
            <a:tbl>
              <a:tblPr firstRow="1" bandRow="1">
                <a:tableStyleId>{5C22544A-7EE6-4342-B048-85BDC9FD1C3A}</a:tableStyleId>
              </a:tblPr>
              <a:tblGrid>
                <a:gridCol w="2076121">
                  <a:extLst>
                    <a:ext uri="{9D8B030D-6E8A-4147-A177-3AD203B41FA5}">
                      <a16:colId xmlns:a16="http://schemas.microsoft.com/office/drawing/2014/main" val="3999371892"/>
                    </a:ext>
                  </a:extLst>
                </a:gridCol>
                <a:gridCol w="2076121">
                  <a:extLst>
                    <a:ext uri="{9D8B030D-6E8A-4147-A177-3AD203B41FA5}">
                      <a16:colId xmlns:a16="http://schemas.microsoft.com/office/drawing/2014/main" val="1876050630"/>
                    </a:ext>
                  </a:extLst>
                </a:gridCol>
              </a:tblGrid>
              <a:tr h="405983">
                <a:tc>
                  <a:txBody>
                    <a:bodyPr/>
                    <a:lstStyle/>
                    <a:p>
                      <a:pPr algn="ctr"/>
                      <a:r>
                        <a:rPr lang="en-US" sz="1600">
                          <a:solidFill>
                            <a:schemeClr val="tx1"/>
                          </a:solidFill>
                        </a:rPr>
                        <a:t>Completed</a:t>
                      </a:r>
                    </a:p>
                  </a:txBody>
                  <a:tcPr>
                    <a:solidFill>
                      <a:srgbClr val="92D050"/>
                    </a:solidFill>
                  </a:tcPr>
                </a:tc>
                <a:tc>
                  <a:txBody>
                    <a:bodyPr/>
                    <a:lstStyle/>
                    <a:p>
                      <a:pPr algn="ctr"/>
                      <a:r>
                        <a:rPr lang="en-US" sz="1600">
                          <a:solidFill>
                            <a:schemeClr val="tx1"/>
                          </a:solidFill>
                        </a:rPr>
                        <a:t>In Progress</a:t>
                      </a:r>
                    </a:p>
                  </a:txBody>
                  <a:tcPr>
                    <a:solidFill>
                      <a:srgbClr val="FFFF00"/>
                    </a:solidFill>
                  </a:tcPr>
                </a:tc>
                <a:extLst>
                  <a:ext uri="{0D108BD9-81ED-4DB2-BD59-A6C34878D82A}">
                    <a16:rowId xmlns:a16="http://schemas.microsoft.com/office/drawing/2014/main" val="2321028073"/>
                  </a:ext>
                </a:extLst>
              </a:tr>
            </a:tbl>
          </a:graphicData>
        </a:graphic>
      </p:graphicFrame>
      <p:sp>
        <p:nvSpPr>
          <p:cNvPr id="2" name="Slide Number Placeholder 1">
            <a:extLst>
              <a:ext uri="{FF2B5EF4-FFF2-40B4-BE49-F238E27FC236}">
                <a16:creationId xmlns:a16="http://schemas.microsoft.com/office/drawing/2014/main" id="{2681C348-22B2-48C9-8A95-6E67C969FA99}"/>
              </a:ext>
            </a:extLst>
          </p:cNvPr>
          <p:cNvSpPr>
            <a:spLocks noGrp="1"/>
          </p:cNvSpPr>
          <p:nvPr>
            <p:ph type="sldNum" sz="quarter" idx="12"/>
          </p:nvPr>
        </p:nvSpPr>
        <p:spPr/>
        <p:txBody>
          <a:bodyPr>
            <a:normAutofit lnSpcReduction="10000"/>
          </a:bodyPr>
          <a:lstStyle/>
          <a:p>
            <a:fld id="{330EA680-D336-4FF7-8B7A-9848BB0A1C32}" type="slidenum">
              <a:rPr lang="en-US" smtClean="0"/>
              <a:t>19</a:t>
            </a:fld>
            <a:endParaRPr lang="en-US"/>
          </a:p>
        </p:txBody>
      </p:sp>
    </p:spTree>
    <p:extLst>
      <p:ext uri="{BB962C8B-B14F-4D97-AF65-F5344CB8AC3E}">
        <p14:creationId xmlns:p14="http://schemas.microsoft.com/office/powerpoint/2010/main" val="81232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1031" name="Picture 8" descr="A close up of a sign&#10;&#10;Description generated with very high confidence">
            <a:extLst>
              <a:ext uri="{FF2B5EF4-FFF2-40B4-BE49-F238E27FC236}">
                <a16:creationId xmlns:a16="http://schemas.microsoft.com/office/drawing/2014/main" id="{E3236614-30C1-4E32-9ADE-8C855EA7DB77}"/>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11" name="Picture 5" descr="A picture containing object&#10;&#10;Description generated with high confidence">
            <a:extLst>
              <a:ext uri="{FF2B5EF4-FFF2-40B4-BE49-F238E27FC236}">
                <a16:creationId xmlns:a16="http://schemas.microsoft.com/office/drawing/2014/main" id="{9E16549C-26C1-4583-A636-9019FEF6C2BD}"/>
              </a:ext>
            </a:extLst>
          </p:cNvPr>
          <p:cNvPicPr>
            <a:picLocks noChangeAspect="1"/>
          </p:cNvPicPr>
          <p:nvPr/>
        </p:nvPicPr>
        <p:blipFill>
          <a:blip r:embed="rId5"/>
          <a:stretch>
            <a:fillRect/>
          </a:stretch>
        </p:blipFill>
        <p:spPr>
          <a:xfrm>
            <a:off x="2996292" y="91511"/>
            <a:ext cx="606880" cy="538156"/>
          </a:xfrm>
          <a:prstGeom prst="rect">
            <a:avLst/>
          </a:prstGeom>
        </p:spPr>
      </p:pic>
      <p:sp>
        <p:nvSpPr>
          <p:cNvPr id="15" name="Title 14">
            <a:extLst>
              <a:ext uri="{FF2B5EF4-FFF2-40B4-BE49-F238E27FC236}">
                <a16:creationId xmlns:a16="http://schemas.microsoft.com/office/drawing/2014/main" id="{78E6DA61-82CF-4F8E-89D3-A4C8B262B243}"/>
              </a:ext>
            </a:extLst>
          </p:cNvPr>
          <p:cNvSpPr>
            <a:spLocks noGrp="1"/>
          </p:cNvSpPr>
          <p:nvPr>
            <p:ph type="title"/>
          </p:nvPr>
        </p:nvSpPr>
        <p:spPr>
          <a:xfrm>
            <a:off x="559" y="2288432"/>
            <a:ext cx="11115998" cy="1728128"/>
          </a:xfrm>
        </p:spPr>
        <p:txBody>
          <a:bodyPr>
            <a:noAutofit/>
          </a:bodyPr>
          <a:lstStyle/>
          <a:p>
            <a:pPr algn="ctr"/>
            <a:r>
              <a:rPr lang="en-US" sz="8800"/>
              <a:t>Overview</a:t>
            </a:r>
            <a:endParaRPr lang="en-US"/>
          </a:p>
        </p:txBody>
      </p:sp>
      <p:sp>
        <p:nvSpPr>
          <p:cNvPr id="2" name="Slide Number Placeholder 1">
            <a:extLst>
              <a:ext uri="{FF2B5EF4-FFF2-40B4-BE49-F238E27FC236}">
                <a16:creationId xmlns:a16="http://schemas.microsoft.com/office/drawing/2014/main" id="{2787007E-C900-4115-BBAF-95BBFFA115BE}"/>
              </a:ext>
            </a:extLst>
          </p:cNvPr>
          <p:cNvSpPr>
            <a:spLocks noGrp="1"/>
          </p:cNvSpPr>
          <p:nvPr>
            <p:ph type="sldNum" sz="quarter" idx="12"/>
          </p:nvPr>
        </p:nvSpPr>
        <p:spPr/>
        <p:txBody>
          <a:bodyPr>
            <a:normAutofit lnSpcReduction="10000"/>
          </a:bodyPr>
          <a:lstStyle/>
          <a:p>
            <a:fld id="{330EA680-D336-4FF7-8B7A-9848BB0A1C32}" type="slidenum">
              <a:rPr lang="en-US" smtClean="0"/>
              <a:t>2</a:t>
            </a:fld>
            <a:endParaRPr lang="en-US"/>
          </a:p>
        </p:txBody>
      </p:sp>
    </p:spTree>
    <p:extLst>
      <p:ext uri="{BB962C8B-B14F-4D97-AF65-F5344CB8AC3E}">
        <p14:creationId xmlns:p14="http://schemas.microsoft.com/office/powerpoint/2010/main" val="136997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8" name="Title 2">
            <a:extLst>
              <a:ext uri="{FF2B5EF4-FFF2-40B4-BE49-F238E27FC236}">
                <a16:creationId xmlns:a16="http://schemas.microsoft.com/office/drawing/2014/main" id="{6A53495F-6D5A-4C1A-AFA8-F7DF3DA6F93D}"/>
              </a:ext>
            </a:extLst>
          </p:cNvPr>
          <p:cNvSpPr>
            <a:spLocks noGrp="1"/>
          </p:cNvSpPr>
          <p:nvPr>
            <p:ph type="title"/>
          </p:nvPr>
        </p:nvSpPr>
        <p:spPr>
          <a:xfrm>
            <a:off x="3738372" y="-699308"/>
            <a:ext cx="9692640" cy="1325562"/>
          </a:xfrm>
        </p:spPr>
        <p:txBody>
          <a:bodyPr>
            <a:normAutofit/>
          </a:bodyPr>
          <a:lstStyle/>
          <a:p>
            <a:r>
              <a:rPr lang="en-US" sz="3200"/>
              <a:t>Spring 2019 Work Plan (Updated)</a:t>
            </a:r>
          </a:p>
        </p:txBody>
      </p:sp>
      <p:pic>
        <p:nvPicPr>
          <p:cNvPr id="2" name="Picture 2" descr="A screenshot of text&#10;&#10;Description generated with very high confidence">
            <a:extLst>
              <a:ext uri="{FF2B5EF4-FFF2-40B4-BE49-F238E27FC236}">
                <a16:creationId xmlns:a16="http://schemas.microsoft.com/office/drawing/2014/main" id="{D9DED05D-0827-483F-8892-2EF87F0E420F}"/>
              </a:ext>
            </a:extLst>
          </p:cNvPr>
          <p:cNvPicPr>
            <a:picLocks noChangeAspect="1"/>
          </p:cNvPicPr>
          <p:nvPr/>
        </p:nvPicPr>
        <p:blipFill>
          <a:blip r:embed="rId6"/>
          <a:stretch>
            <a:fillRect/>
          </a:stretch>
        </p:blipFill>
        <p:spPr>
          <a:xfrm>
            <a:off x="-3497" y="717352"/>
            <a:ext cx="9476374" cy="6136489"/>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625073AE-5C94-42C7-8FBB-F7F8CA5C9EA4}"/>
              </a:ext>
            </a:extLst>
          </p:cNvPr>
          <p:cNvPicPr>
            <a:picLocks noChangeAspect="1"/>
          </p:cNvPicPr>
          <p:nvPr/>
        </p:nvPicPr>
        <p:blipFill>
          <a:blip r:embed="rId7"/>
          <a:stretch>
            <a:fillRect/>
          </a:stretch>
        </p:blipFill>
        <p:spPr>
          <a:xfrm>
            <a:off x="9475405" y="3528053"/>
            <a:ext cx="2716059" cy="3331159"/>
          </a:xfrm>
          <a:prstGeom prst="rect">
            <a:avLst/>
          </a:prstGeom>
        </p:spPr>
      </p:pic>
      <p:sp>
        <p:nvSpPr>
          <p:cNvPr id="3" name="TextBox 2">
            <a:extLst>
              <a:ext uri="{FF2B5EF4-FFF2-40B4-BE49-F238E27FC236}">
                <a16:creationId xmlns:a16="http://schemas.microsoft.com/office/drawing/2014/main" id="{7D4D5FC8-5DD1-4A8E-B521-CF715542C012}"/>
              </a:ext>
            </a:extLst>
          </p:cNvPr>
          <p:cNvSpPr txBox="1"/>
          <p:nvPr/>
        </p:nvSpPr>
        <p:spPr>
          <a:xfrm>
            <a:off x="9887953" y="2288005"/>
            <a:ext cx="10287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Up to MSR</a:t>
            </a:r>
          </a:p>
        </p:txBody>
      </p:sp>
      <p:sp>
        <p:nvSpPr>
          <p:cNvPr id="5" name="Slide Number Placeholder 4">
            <a:extLst>
              <a:ext uri="{FF2B5EF4-FFF2-40B4-BE49-F238E27FC236}">
                <a16:creationId xmlns:a16="http://schemas.microsoft.com/office/drawing/2014/main" id="{96BF4635-2325-46FC-B9A0-503942196720}"/>
              </a:ext>
            </a:extLst>
          </p:cNvPr>
          <p:cNvSpPr>
            <a:spLocks noGrp="1"/>
          </p:cNvSpPr>
          <p:nvPr>
            <p:ph type="sldNum" sz="quarter" idx="12"/>
          </p:nvPr>
        </p:nvSpPr>
        <p:spPr/>
        <p:txBody>
          <a:bodyPr>
            <a:normAutofit lnSpcReduction="10000"/>
          </a:bodyPr>
          <a:lstStyle/>
          <a:p>
            <a:fld id="{330EA680-D336-4FF7-8B7A-9848BB0A1C32}" type="slidenum">
              <a:rPr lang="en-US" smtClean="0"/>
              <a:t>20</a:t>
            </a:fld>
            <a:endParaRPr lang="en-US"/>
          </a:p>
        </p:txBody>
      </p:sp>
    </p:spTree>
    <p:extLst>
      <p:ext uri="{BB962C8B-B14F-4D97-AF65-F5344CB8AC3E}">
        <p14:creationId xmlns:p14="http://schemas.microsoft.com/office/powerpoint/2010/main" val="207546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8" name="Title 2">
            <a:extLst>
              <a:ext uri="{FF2B5EF4-FFF2-40B4-BE49-F238E27FC236}">
                <a16:creationId xmlns:a16="http://schemas.microsoft.com/office/drawing/2014/main" id="{6A53495F-6D5A-4C1A-AFA8-F7DF3DA6F93D}"/>
              </a:ext>
            </a:extLst>
          </p:cNvPr>
          <p:cNvSpPr>
            <a:spLocks noGrp="1"/>
          </p:cNvSpPr>
          <p:nvPr>
            <p:ph type="title"/>
          </p:nvPr>
        </p:nvSpPr>
        <p:spPr>
          <a:xfrm>
            <a:off x="3738372" y="-699308"/>
            <a:ext cx="9692640" cy="1325562"/>
          </a:xfrm>
        </p:spPr>
        <p:txBody>
          <a:bodyPr>
            <a:normAutofit/>
          </a:bodyPr>
          <a:lstStyle/>
          <a:p>
            <a:r>
              <a:rPr lang="en-US" sz="3200"/>
              <a:t>Spring 2019 Work Plan (Updated)</a:t>
            </a:r>
          </a:p>
        </p:txBody>
      </p:sp>
      <p:pic>
        <p:nvPicPr>
          <p:cNvPr id="2" name="Picture 2" descr="A screenshot of a cell phone&#10;&#10;Description generated with very high confidence">
            <a:extLst>
              <a:ext uri="{FF2B5EF4-FFF2-40B4-BE49-F238E27FC236}">
                <a16:creationId xmlns:a16="http://schemas.microsoft.com/office/drawing/2014/main" id="{D9DED05D-0827-483F-8892-2EF87F0E420F}"/>
              </a:ext>
            </a:extLst>
          </p:cNvPr>
          <p:cNvPicPr>
            <a:picLocks noChangeAspect="1"/>
          </p:cNvPicPr>
          <p:nvPr/>
        </p:nvPicPr>
        <p:blipFill>
          <a:blip r:embed="rId6"/>
          <a:stretch>
            <a:fillRect/>
          </a:stretch>
        </p:blipFill>
        <p:spPr>
          <a:xfrm>
            <a:off x="-3497" y="788311"/>
            <a:ext cx="9476374" cy="6064755"/>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625073AE-5C94-42C7-8FBB-F7F8CA5C9EA4}"/>
              </a:ext>
            </a:extLst>
          </p:cNvPr>
          <p:cNvPicPr>
            <a:picLocks noChangeAspect="1"/>
          </p:cNvPicPr>
          <p:nvPr/>
        </p:nvPicPr>
        <p:blipFill>
          <a:blip r:embed="rId7"/>
          <a:stretch>
            <a:fillRect/>
          </a:stretch>
        </p:blipFill>
        <p:spPr>
          <a:xfrm>
            <a:off x="9475405" y="3528053"/>
            <a:ext cx="2716059" cy="3331159"/>
          </a:xfrm>
          <a:prstGeom prst="rect">
            <a:avLst/>
          </a:prstGeom>
        </p:spPr>
      </p:pic>
      <p:sp>
        <p:nvSpPr>
          <p:cNvPr id="3" name="TextBox 2">
            <a:extLst>
              <a:ext uri="{FF2B5EF4-FFF2-40B4-BE49-F238E27FC236}">
                <a16:creationId xmlns:a16="http://schemas.microsoft.com/office/drawing/2014/main" id="{7D4D5FC8-5DD1-4A8E-B521-CF715542C012}"/>
              </a:ext>
            </a:extLst>
          </p:cNvPr>
          <p:cNvSpPr txBox="1"/>
          <p:nvPr/>
        </p:nvSpPr>
        <p:spPr>
          <a:xfrm>
            <a:off x="9887953" y="2288005"/>
            <a:ext cx="1219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MSR to TRR</a:t>
            </a:r>
            <a:endParaRPr lang="en-US"/>
          </a:p>
        </p:txBody>
      </p:sp>
      <p:sp>
        <p:nvSpPr>
          <p:cNvPr id="5" name="Slide Number Placeholder 4">
            <a:extLst>
              <a:ext uri="{FF2B5EF4-FFF2-40B4-BE49-F238E27FC236}">
                <a16:creationId xmlns:a16="http://schemas.microsoft.com/office/drawing/2014/main" id="{E89024B2-AD27-44E1-B5BF-DC7F412882CE}"/>
              </a:ext>
            </a:extLst>
          </p:cNvPr>
          <p:cNvSpPr>
            <a:spLocks noGrp="1"/>
          </p:cNvSpPr>
          <p:nvPr>
            <p:ph type="sldNum" sz="quarter" idx="12"/>
          </p:nvPr>
        </p:nvSpPr>
        <p:spPr/>
        <p:txBody>
          <a:bodyPr>
            <a:normAutofit lnSpcReduction="10000"/>
          </a:bodyPr>
          <a:lstStyle/>
          <a:p>
            <a:fld id="{330EA680-D336-4FF7-8B7A-9848BB0A1C32}" type="slidenum">
              <a:rPr lang="en-US" smtClean="0"/>
              <a:t>21</a:t>
            </a:fld>
            <a:endParaRPr lang="en-US"/>
          </a:p>
        </p:txBody>
      </p:sp>
    </p:spTree>
    <p:extLst>
      <p:ext uri="{BB962C8B-B14F-4D97-AF65-F5344CB8AC3E}">
        <p14:creationId xmlns:p14="http://schemas.microsoft.com/office/powerpoint/2010/main" val="293089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4"/>
          <a:stretch>
            <a:fillRect/>
          </a:stretch>
        </p:blipFill>
        <p:spPr>
          <a:xfrm>
            <a:off x="2996292" y="91511"/>
            <a:ext cx="606880" cy="538156"/>
          </a:xfrm>
          <a:prstGeom prst="rect">
            <a:avLst/>
          </a:prstGeom>
        </p:spPr>
      </p:pic>
      <p:sp>
        <p:nvSpPr>
          <p:cNvPr id="8" name="Title 2">
            <a:extLst>
              <a:ext uri="{FF2B5EF4-FFF2-40B4-BE49-F238E27FC236}">
                <a16:creationId xmlns:a16="http://schemas.microsoft.com/office/drawing/2014/main" id="{6A53495F-6D5A-4C1A-AFA8-F7DF3DA6F93D}"/>
              </a:ext>
            </a:extLst>
          </p:cNvPr>
          <p:cNvSpPr>
            <a:spLocks noGrp="1"/>
          </p:cNvSpPr>
          <p:nvPr>
            <p:ph type="title"/>
          </p:nvPr>
        </p:nvSpPr>
        <p:spPr>
          <a:xfrm>
            <a:off x="3738372" y="-699308"/>
            <a:ext cx="9692640" cy="1325562"/>
          </a:xfrm>
        </p:spPr>
        <p:txBody>
          <a:bodyPr>
            <a:normAutofit/>
          </a:bodyPr>
          <a:lstStyle/>
          <a:p>
            <a:r>
              <a:rPr lang="en-US" sz="3200"/>
              <a:t>Spring 2019 Work Plan - FULL (Updated)</a:t>
            </a:r>
          </a:p>
        </p:txBody>
      </p:sp>
      <p:pic>
        <p:nvPicPr>
          <p:cNvPr id="2" name="Picture 2">
            <a:extLst>
              <a:ext uri="{FF2B5EF4-FFF2-40B4-BE49-F238E27FC236}">
                <a16:creationId xmlns:a16="http://schemas.microsoft.com/office/drawing/2014/main" id="{D9DED05D-0827-483F-8892-2EF87F0E420F}"/>
              </a:ext>
            </a:extLst>
          </p:cNvPr>
          <p:cNvPicPr>
            <a:picLocks noChangeAspect="1"/>
          </p:cNvPicPr>
          <p:nvPr/>
        </p:nvPicPr>
        <p:blipFill>
          <a:blip r:embed="rId5"/>
          <a:stretch>
            <a:fillRect/>
          </a:stretch>
        </p:blipFill>
        <p:spPr>
          <a:xfrm>
            <a:off x="-3497" y="628835"/>
            <a:ext cx="12233610" cy="6233311"/>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625073AE-5C94-42C7-8FBB-F7F8CA5C9EA4}"/>
              </a:ext>
            </a:extLst>
          </p:cNvPr>
          <p:cNvPicPr>
            <a:picLocks noChangeAspect="1"/>
          </p:cNvPicPr>
          <p:nvPr/>
        </p:nvPicPr>
        <p:blipFill rotWithShape="1">
          <a:blip r:embed="rId6"/>
          <a:srcRect r="-370" b="9009"/>
          <a:stretch/>
        </p:blipFill>
        <p:spPr>
          <a:xfrm>
            <a:off x="2236405" y="3828842"/>
            <a:ext cx="2726119" cy="3031056"/>
          </a:xfrm>
          <a:prstGeom prst="rect">
            <a:avLst/>
          </a:prstGeom>
        </p:spPr>
      </p:pic>
      <p:sp>
        <p:nvSpPr>
          <p:cNvPr id="3" name="Slide Number Placeholder 2">
            <a:extLst>
              <a:ext uri="{FF2B5EF4-FFF2-40B4-BE49-F238E27FC236}">
                <a16:creationId xmlns:a16="http://schemas.microsoft.com/office/drawing/2014/main" id="{95843845-E906-4A12-86C6-E5924685B14C}"/>
              </a:ext>
            </a:extLst>
          </p:cNvPr>
          <p:cNvSpPr>
            <a:spLocks noGrp="1"/>
          </p:cNvSpPr>
          <p:nvPr>
            <p:ph type="sldNum" sz="quarter" idx="12"/>
          </p:nvPr>
        </p:nvSpPr>
        <p:spPr/>
        <p:txBody>
          <a:bodyPr>
            <a:normAutofit lnSpcReduction="10000"/>
          </a:bodyPr>
          <a:lstStyle/>
          <a:p>
            <a:fld id="{330EA680-D336-4FF7-8B7A-9848BB0A1C32}" type="slidenum">
              <a:rPr lang="en-US" smtClean="0"/>
              <a:t>22</a:t>
            </a:fld>
            <a:endParaRPr lang="en-US"/>
          </a:p>
        </p:txBody>
      </p:sp>
    </p:spTree>
    <p:extLst>
      <p:ext uri="{BB962C8B-B14F-4D97-AF65-F5344CB8AC3E}">
        <p14:creationId xmlns:p14="http://schemas.microsoft.com/office/powerpoint/2010/main" val="220969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242554" y="2627948"/>
            <a:ext cx="8928692" cy="1498090"/>
          </a:xfrm>
        </p:spPr>
        <p:txBody>
          <a:bodyPr>
            <a:normAutofit/>
          </a:bodyPr>
          <a:lstStyle/>
          <a:p>
            <a:r>
              <a:rPr lang="en-US" sz="8000"/>
              <a:t>Manufacturing</a:t>
            </a:r>
            <a:endParaRPr lang="en-US"/>
          </a:p>
        </p:txBody>
      </p:sp>
      <p:sp>
        <p:nvSpPr>
          <p:cNvPr id="2" name="Slide Number Placeholder 1">
            <a:extLst>
              <a:ext uri="{FF2B5EF4-FFF2-40B4-BE49-F238E27FC236}">
                <a16:creationId xmlns:a16="http://schemas.microsoft.com/office/drawing/2014/main" id="{841B4810-CEED-450F-A73D-025318BA7799}"/>
              </a:ext>
            </a:extLst>
          </p:cNvPr>
          <p:cNvSpPr>
            <a:spLocks noGrp="1"/>
          </p:cNvSpPr>
          <p:nvPr>
            <p:ph type="sldNum" sz="quarter" idx="12"/>
          </p:nvPr>
        </p:nvSpPr>
        <p:spPr/>
        <p:txBody>
          <a:bodyPr>
            <a:normAutofit lnSpcReduction="10000"/>
          </a:bodyPr>
          <a:lstStyle/>
          <a:p>
            <a:fld id="{330EA680-D336-4FF7-8B7A-9848BB0A1C32}" type="slidenum">
              <a:rPr lang="en-US" smtClean="0"/>
              <a:t>23</a:t>
            </a:fld>
            <a:endParaRPr lang="en-US"/>
          </a:p>
        </p:txBody>
      </p:sp>
    </p:spTree>
    <p:extLst>
      <p:ext uri="{BB962C8B-B14F-4D97-AF65-F5344CB8AC3E}">
        <p14:creationId xmlns:p14="http://schemas.microsoft.com/office/powerpoint/2010/main" val="419197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p:txBody>
          <a:bodyPr/>
          <a:lstStyle/>
          <a:p>
            <a:r>
              <a:rPr lang="en-US"/>
              <a:t>Hardware: Arm Assembly</a:t>
            </a:r>
          </a:p>
        </p:txBody>
      </p:sp>
      <p:pic>
        <p:nvPicPr>
          <p:cNvPr id="5" name="Picture 6" descr="A close up of a device&#10;&#10;Description generated with high confidence">
            <a:extLst>
              <a:ext uri="{FF2B5EF4-FFF2-40B4-BE49-F238E27FC236}">
                <a16:creationId xmlns:a16="http://schemas.microsoft.com/office/drawing/2014/main" id="{8FCC68B5-3A00-452B-8D54-8836A62D0E05}"/>
              </a:ext>
            </a:extLst>
          </p:cNvPr>
          <p:cNvPicPr>
            <a:picLocks noChangeAspect="1"/>
          </p:cNvPicPr>
          <p:nvPr/>
        </p:nvPicPr>
        <p:blipFill>
          <a:blip r:embed="rId6"/>
          <a:stretch>
            <a:fillRect/>
          </a:stretch>
        </p:blipFill>
        <p:spPr>
          <a:xfrm>
            <a:off x="162169" y="1817903"/>
            <a:ext cx="10978661" cy="3212423"/>
          </a:xfrm>
          <a:prstGeom prst="rect">
            <a:avLst/>
          </a:prstGeom>
        </p:spPr>
      </p:pic>
      <p:sp>
        <p:nvSpPr>
          <p:cNvPr id="8" name="Rectangle 7">
            <a:extLst>
              <a:ext uri="{FF2B5EF4-FFF2-40B4-BE49-F238E27FC236}">
                <a16:creationId xmlns:a16="http://schemas.microsoft.com/office/drawing/2014/main" id="{3FCE4CE0-1880-403A-8C0F-C4C96D37AF70}"/>
              </a:ext>
            </a:extLst>
          </p:cNvPr>
          <p:cNvSpPr/>
          <p:nvPr/>
        </p:nvSpPr>
        <p:spPr>
          <a:xfrm>
            <a:off x="5687646" y="1975339"/>
            <a:ext cx="914400" cy="9144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EDD9D3-9A9F-49BA-A68E-32BA21C9156D}"/>
              </a:ext>
            </a:extLst>
          </p:cNvPr>
          <p:cNvSpPr/>
          <p:nvPr/>
        </p:nvSpPr>
        <p:spPr>
          <a:xfrm>
            <a:off x="4173415" y="2493108"/>
            <a:ext cx="1510323" cy="207693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F95116-1CBB-4B06-A3B3-41DDA7A4F9D5}"/>
              </a:ext>
            </a:extLst>
          </p:cNvPr>
          <p:cNvSpPr/>
          <p:nvPr/>
        </p:nvSpPr>
        <p:spPr>
          <a:xfrm>
            <a:off x="5785337" y="2952261"/>
            <a:ext cx="5251938" cy="9144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69A493-E0C7-4AB3-9C72-063214BB622F}"/>
              </a:ext>
            </a:extLst>
          </p:cNvPr>
          <p:cNvSpPr/>
          <p:nvPr/>
        </p:nvSpPr>
        <p:spPr>
          <a:xfrm>
            <a:off x="236413" y="1975337"/>
            <a:ext cx="2545862" cy="28389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92EBFA-3C9A-4AF6-AE7B-0DD0A165AE56}"/>
              </a:ext>
            </a:extLst>
          </p:cNvPr>
          <p:cNvSpPr/>
          <p:nvPr/>
        </p:nvSpPr>
        <p:spPr>
          <a:xfrm>
            <a:off x="402489" y="2033952"/>
            <a:ext cx="855785" cy="72878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CF55A0-86F3-4BD0-9735-9A8F0E5B05DF}"/>
              </a:ext>
            </a:extLst>
          </p:cNvPr>
          <p:cNvSpPr/>
          <p:nvPr/>
        </p:nvSpPr>
        <p:spPr>
          <a:xfrm>
            <a:off x="627181" y="3899875"/>
            <a:ext cx="855785" cy="72878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5E7220-CE6F-4C87-8A3A-48F3D16FBDE1}"/>
              </a:ext>
            </a:extLst>
          </p:cNvPr>
          <p:cNvSpPr/>
          <p:nvPr/>
        </p:nvSpPr>
        <p:spPr>
          <a:xfrm>
            <a:off x="2786181" y="2922952"/>
            <a:ext cx="1334476" cy="14419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7F3E45-134D-447F-BC87-2783096D7086}"/>
              </a:ext>
            </a:extLst>
          </p:cNvPr>
          <p:cNvSpPr txBox="1"/>
          <p:nvPr/>
        </p:nvSpPr>
        <p:spPr>
          <a:xfrm>
            <a:off x="510198" y="5424121"/>
            <a:ext cx="3534506" cy="369332"/>
          </a:xfrm>
          <a:prstGeom prst="rect">
            <a:avLst/>
          </a:prstGeom>
          <a:ln w="57150">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Manufactured, assembled</a:t>
            </a:r>
          </a:p>
        </p:txBody>
      </p:sp>
      <p:sp>
        <p:nvSpPr>
          <p:cNvPr id="20" name="TextBox 19">
            <a:extLst>
              <a:ext uri="{FF2B5EF4-FFF2-40B4-BE49-F238E27FC236}">
                <a16:creationId xmlns:a16="http://schemas.microsoft.com/office/drawing/2014/main" id="{1E257D3A-32BB-424A-A9E5-E19A9F84F9EB}"/>
              </a:ext>
            </a:extLst>
          </p:cNvPr>
          <p:cNvSpPr txBox="1"/>
          <p:nvPr/>
        </p:nvSpPr>
        <p:spPr>
          <a:xfrm>
            <a:off x="4085736" y="5424120"/>
            <a:ext cx="3534506" cy="369332"/>
          </a:xfrm>
          <a:prstGeom prst="rect">
            <a:avLst/>
          </a:prstGeom>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Manufactured, Not assembled</a:t>
            </a:r>
          </a:p>
        </p:txBody>
      </p:sp>
      <p:sp>
        <p:nvSpPr>
          <p:cNvPr id="22" name="TextBox 21">
            <a:extLst>
              <a:ext uri="{FF2B5EF4-FFF2-40B4-BE49-F238E27FC236}">
                <a16:creationId xmlns:a16="http://schemas.microsoft.com/office/drawing/2014/main" id="{CB707B4E-B548-4C22-966E-F443FE999E91}"/>
              </a:ext>
            </a:extLst>
          </p:cNvPr>
          <p:cNvSpPr txBox="1"/>
          <p:nvPr/>
        </p:nvSpPr>
        <p:spPr>
          <a:xfrm>
            <a:off x="7661274" y="5424119"/>
            <a:ext cx="2489199" cy="369332"/>
          </a:xfrm>
          <a:prstGeom prst="rect">
            <a:avLst/>
          </a:prstGeom>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Not Manufactured</a:t>
            </a:r>
          </a:p>
        </p:txBody>
      </p:sp>
      <p:sp>
        <p:nvSpPr>
          <p:cNvPr id="10" name="TextBox 9">
            <a:extLst>
              <a:ext uri="{FF2B5EF4-FFF2-40B4-BE49-F238E27FC236}">
                <a16:creationId xmlns:a16="http://schemas.microsoft.com/office/drawing/2014/main" id="{8A8F8B63-2A57-4CDD-87BB-60B5A5753AD5}"/>
              </a:ext>
            </a:extLst>
          </p:cNvPr>
          <p:cNvSpPr txBox="1"/>
          <p:nvPr/>
        </p:nvSpPr>
        <p:spPr>
          <a:xfrm>
            <a:off x="1375996" y="5987073"/>
            <a:ext cx="8966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Slip ring mount designed, still to be 3-D printed. Assembly remaining ~3 hrs</a:t>
            </a:r>
          </a:p>
        </p:txBody>
      </p:sp>
      <p:sp>
        <p:nvSpPr>
          <p:cNvPr id="18" name="TextBox 17">
            <a:extLst>
              <a:ext uri="{FF2B5EF4-FFF2-40B4-BE49-F238E27FC236}">
                <a16:creationId xmlns:a16="http://schemas.microsoft.com/office/drawing/2014/main" id="{38F4F209-D9FA-479A-A742-D603E2480B2D}"/>
              </a:ext>
            </a:extLst>
          </p:cNvPr>
          <p:cNvSpPr txBox="1"/>
          <p:nvPr/>
        </p:nvSpPr>
        <p:spPr>
          <a:xfrm>
            <a:off x="298938" y="3063631"/>
            <a:ext cx="1082431"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Ball Joint Grippers</a:t>
            </a:r>
          </a:p>
        </p:txBody>
      </p:sp>
      <p:cxnSp>
        <p:nvCxnSpPr>
          <p:cNvPr id="24" name="Straight Arrow Connector 23">
            <a:extLst>
              <a:ext uri="{FF2B5EF4-FFF2-40B4-BE49-F238E27FC236}">
                <a16:creationId xmlns:a16="http://schemas.microsoft.com/office/drawing/2014/main" id="{EE12B17E-8904-4C31-80A5-8B2CC80263B7}"/>
              </a:ext>
            </a:extLst>
          </p:cNvPr>
          <p:cNvCxnSpPr/>
          <p:nvPr/>
        </p:nvCxnSpPr>
        <p:spPr>
          <a:xfrm flipV="1">
            <a:off x="707781" y="2765181"/>
            <a:ext cx="35170" cy="3360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B2B58F0-FF46-4FE5-8F49-5066BE57E8CA}"/>
              </a:ext>
            </a:extLst>
          </p:cNvPr>
          <p:cNvCxnSpPr>
            <a:cxnSpLocks/>
          </p:cNvCxnSpPr>
          <p:nvPr/>
        </p:nvCxnSpPr>
        <p:spPr>
          <a:xfrm>
            <a:off x="815242" y="3550627"/>
            <a:ext cx="93785" cy="3380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81CF20-2EA7-43CC-9774-403C6A966F46}"/>
              </a:ext>
            </a:extLst>
          </p:cNvPr>
          <p:cNvSpPr txBox="1"/>
          <p:nvPr/>
        </p:nvSpPr>
        <p:spPr>
          <a:xfrm>
            <a:off x="2867025" y="2261332"/>
            <a:ext cx="1219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t>Slip Ring Mount</a:t>
            </a:r>
            <a:endParaRPr lang="en-US"/>
          </a:p>
        </p:txBody>
      </p:sp>
      <p:cxnSp>
        <p:nvCxnSpPr>
          <p:cNvPr id="27" name="Straight Arrow Connector 26">
            <a:extLst>
              <a:ext uri="{FF2B5EF4-FFF2-40B4-BE49-F238E27FC236}">
                <a16:creationId xmlns:a16="http://schemas.microsoft.com/office/drawing/2014/main" id="{EA5937C4-4C7C-4819-B432-943BC13E1E37}"/>
              </a:ext>
            </a:extLst>
          </p:cNvPr>
          <p:cNvCxnSpPr/>
          <p:nvPr/>
        </p:nvCxnSpPr>
        <p:spPr>
          <a:xfrm flipH="1">
            <a:off x="3431931" y="2644531"/>
            <a:ext cx="3907" cy="4259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5D6FDE4-172D-4298-92FF-2EFE403A737E}"/>
              </a:ext>
            </a:extLst>
          </p:cNvPr>
          <p:cNvSpPr txBox="1"/>
          <p:nvPr/>
        </p:nvSpPr>
        <p:spPr>
          <a:xfrm>
            <a:off x="4364160" y="2097699"/>
            <a:ext cx="1131277"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Slip Ring</a:t>
            </a:r>
          </a:p>
        </p:txBody>
      </p:sp>
      <p:cxnSp>
        <p:nvCxnSpPr>
          <p:cNvPr id="30" name="Straight Arrow Connector 29">
            <a:extLst>
              <a:ext uri="{FF2B5EF4-FFF2-40B4-BE49-F238E27FC236}">
                <a16:creationId xmlns:a16="http://schemas.microsoft.com/office/drawing/2014/main" id="{5A998D34-1E9F-4265-A577-270A34823CA8}"/>
              </a:ext>
            </a:extLst>
          </p:cNvPr>
          <p:cNvCxnSpPr>
            <a:cxnSpLocks/>
          </p:cNvCxnSpPr>
          <p:nvPr/>
        </p:nvCxnSpPr>
        <p:spPr>
          <a:xfrm flipH="1">
            <a:off x="4868007" y="2341684"/>
            <a:ext cx="3907" cy="3087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E135ED-7416-4553-A123-46FE5E35794E}"/>
              </a:ext>
            </a:extLst>
          </p:cNvPr>
          <p:cNvSpPr txBox="1"/>
          <p:nvPr/>
        </p:nvSpPr>
        <p:spPr>
          <a:xfrm>
            <a:off x="6910266" y="2123342"/>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Pixy2</a:t>
            </a:r>
          </a:p>
        </p:txBody>
      </p:sp>
      <p:cxnSp>
        <p:nvCxnSpPr>
          <p:cNvPr id="32" name="Straight Arrow Connector 31">
            <a:extLst>
              <a:ext uri="{FF2B5EF4-FFF2-40B4-BE49-F238E27FC236}">
                <a16:creationId xmlns:a16="http://schemas.microsoft.com/office/drawing/2014/main" id="{94A37E4A-E0BB-4091-A50D-FFE742ADC5F5}"/>
              </a:ext>
            </a:extLst>
          </p:cNvPr>
          <p:cNvCxnSpPr>
            <a:cxnSpLocks/>
          </p:cNvCxnSpPr>
          <p:nvPr/>
        </p:nvCxnSpPr>
        <p:spPr>
          <a:xfrm flipH="1">
            <a:off x="6470160" y="2263530"/>
            <a:ext cx="443522" cy="58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437E83E-32B8-4CD2-9456-A743982AF2FF}"/>
              </a:ext>
            </a:extLst>
          </p:cNvPr>
          <p:cNvSpPr>
            <a:spLocks noGrp="1"/>
          </p:cNvSpPr>
          <p:nvPr>
            <p:ph type="sldNum" sz="quarter" idx="12"/>
          </p:nvPr>
        </p:nvSpPr>
        <p:spPr/>
        <p:txBody>
          <a:bodyPr>
            <a:normAutofit lnSpcReduction="10000"/>
          </a:bodyPr>
          <a:lstStyle/>
          <a:p>
            <a:fld id="{330EA680-D336-4FF7-8B7A-9848BB0A1C32}" type="slidenum">
              <a:rPr lang="en-US" smtClean="0"/>
              <a:t>24</a:t>
            </a:fld>
            <a:endParaRPr lang="en-US"/>
          </a:p>
        </p:txBody>
      </p:sp>
    </p:spTree>
    <p:extLst>
      <p:ext uri="{BB962C8B-B14F-4D97-AF65-F5344CB8AC3E}">
        <p14:creationId xmlns:p14="http://schemas.microsoft.com/office/powerpoint/2010/main" val="189191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69193" y="523911"/>
            <a:ext cx="9692640" cy="793600"/>
          </a:xfrm>
        </p:spPr>
        <p:txBody>
          <a:bodyPr/>
          <a:lstStyle/>
          <a:p>
            <a:r>
              <a:rPr lang="en-US"/>
              <a:t>Hardware Components Status</a:t>
            </a:r>
          </a:p>
        </p:txBody>
      </p:sp>
      <p:graphicFrame>
        <p:nvGraphicFramePr>
          <p:cNvPr id="2" name="Table 2">
            <a:extLst>
              <a:ext uri="{FF2B5EF4-FFF2-40B4-BE49-F238E27FC236}">
                <a16:creationId xmlns:a16="http://schemas.microsoft.com/office/drawing/2014/main" id="{1230A0CA-19B9-41B9-87BC-4DC698666BD6}"/>
              </a:ext>
            </a:extLst>
          </p:cNvPr>
          <p:cNvGraphicFramePr>
            <a:graphicFrameLocks noGrp="1"/>
          </p:cNvGraphicFramePr>
          <p:nvPr>
            <p:extLst>
              <p:ext uri="{D42A27DB-BD31-4B8C-83A1-F6EECF244321}">
                <p14:modId xmlns:p14="http://schemas.microsoft.com/office/powerpoint/2010/main" val="4033773947"/>
              </p:ext>
            </p:extLst>
          </p:nvPr>
        </p:nvGraphicFramePr>
        <p:xfrm>
          <a:off x="57510" y="1207698"/>
          <a:ext cx="6133373" cy="5612859"/>
        </p:xfrm>
        <a:graphic>
          <a:graphicData uri="http://schemas.openxmlformats.org/drawingml/2006/table">
            <a:tbl>
              <a:tblPr firstRow="1" bandRow="1">
                <a:tableStyleId>{5C22544A-7EE6-4342-B048-85BDC9FD1C3A}</a:tableStyleId>
              </a:tblPr>
              <a:tblGrid>
                <a:gridCol w="3424455">
                  <a:extLst>
                    <a:ext uri="{9D8B030D-6E8A-4147-A177-3AD203B41FA5}">
                      <a16:colId xmlns:a16="http://schemas.microsoft.com/office/drawing/2014/main" val="2581892306"/>
                    </a:ext>
                  </a:extLst>
                </a:gridCol>
                <a:gridCol w="960508">
                  <a:extLst>
                    <a:ext uri="{9D8B030D-6E8A-4147-A177-3AD203B41FA5}">
                      <a16:colId xmlns:a16="http://schemas.microsoft.com/office/drawing/2014/main" val="2365412966"/>
                    </a:ext>
                  </a:extLst>
                </a:gridCol>
                <a:gridCol w="1748410">
                  <a:extLst>
                    <a:ext uri="{9D8B030D-6E8A-4147-A177-3AD203B41FA5}">
                      <a16:colId xmlns:a16="http://schemas.microsoft.com/office/drawing/2014/main" val="2608006355"/>
                    </a:ext>
                  </a:extLst>
                </a:gridCol>
              </a:tblGrid>
              <a:tr h="522051">
                <a:tc>
                  <a:txBody>
                    <a:bodyPr/>
                    <a:lstStyle/>
                    <a:p>
                      <a:r>
                        <a:rPr lang="en-US"/>
                        <a:t>Components of  Project</a:t>
                      </a:r>
                    </a:p>
                  </a:txBody>
                  <a:tcPr/>
                </a:tc>
                <a:tc>
                  <a:txBody>
                    <a:bodyPr/>
                    <a:lstStyle/>
                    <a:p>
                      <a:pPr lvl="0">
                        <a:buNone/>
                      </a:pPr>
                      <a:r>
                        <a:rPr lang="en-US"/>
                        <a:t>Hours Left</a:t>
                      </a:r>
                    </a:p>
                  </a:txBody>
                  <a:tcPr/>
                </a:tc>
                <a:tc>
                  <a:txBody>
                    <a:bodyPr/>
                    <a:lstStyle/>
                    <a:p>
                      <a:pPr lvl="0">
                        <a:buNone/>
                      </a:pPr>
                      <a:r>
                        <a:rPr lang="en-US"/>
                        <a:t>Est. Completion Date</a:t>
                      </a:r>
                    </a:p>
                  </a:txBody>
                  <a:tcPr/>
                </a:tc>
                <a:extLst>
                  <a:ext uri="{0D108BD9-81ED-4DB2-BD59-A6C34878D82A}">
                    <a16:rowId xmlns:a16="http://schemas.microsoft.com/office/drawing/2014/main" val="1583382291"/>
                  </a:ext>
                </a:extLst>
              </a:tr>
              <a:tr h="522051">
                <a:tc>
                  <a:txBody>
                    <a:bodyPr/>
                    <a:lstStyle/>
                    <a:p>
                      <a:r>
                        <a:rPr lang="en-US">
                          <a:solidFill>
                            <a:schemeClr val="tx1"/>
                          </a:solidFill>
                        </a:rPr>
                        <a:t>Test Bed</a:t>
                      </a:r>
                    </a:p>
                  </a:txBody>
                  <a:tcPr>
                    <a:solidFill>
                      <a:srgbClr val="FFFF00"/>
                    </a:solidFill>
                  </a:tcPr>
                </a:tc>
                <a:tc>
                  <a:txBody>
                    <a:bodyPr/>
                    <a:lstStyle/>
                    <a:p>
                      <a:pPr lvl="0">
                        <a:buNone/>
                      </a:pPr>
                      <a:r>
                        <a:rPr lang="en-US">
                          <a:solidFill>
                            <a:schemeClr val="tx1"/>
                          </a:solidFill>
                        </a:rPr>
                        <a:t>2</a:t>
                      </a:r>
                    </a:p>
                  </a:txBody>
                  <a:tcPr>
                    <a:solidFill>
                      <a:srgbClr val="FFFF00"/>
                    </a:solidFill>
                  </a:tcPr>
                </a:tc>
                <a:tc>
                  <a:txBody>
                    <a:bodyPr/>
                    <a:lstStyle/>
                    <a:p>
                      <a:pPr lvl="0">
                        <a:buNone/>
                      </a:pPr>
                      <a:r>
                        <a:rPr lang="en-US">
                          <a:solidFill>
                            <a:schemeClr val="tx1"/>
                          </a:solidFill>
                        </a:rPr>
                        <a:t>2/5</a:t>
                      </a:r>
                    </a:p>
                  </a:txBody>
                  <a:tcPr>
                    <a:solidFill>
                      <a:srgbClr val="FFFF00"/>
                    </a:solidFill>
                  </a:tcPr>
                </a:tc>
                <a:extLst>
                  <a:ext uri="{0D108BD9-81ED-4DB2-BD59-A6C34878D82A}">
                    <a16:rowId xmlns:a16="http://schemas.microsoft.com/office/drawing/2014/main" val="2393914527"/>
                  </a:ext>
                </a:extLst>
              </a:tr>
              <a:tr h="522051">
                <a:tc>
                  <a:txBody>
                    <a:bodyPr/>
                    <a:lstStyle/>
                    <a:p>
                      <a:pPr lvl="0">
                        <a:buNone/>
                      </a:pPr>
                      <a:r>
                        <a:rPr lang="en-US"/>
                        <a:t>Pixy2 and Intel D435</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Arrived</a:t>
                      </a:r>
                    </a:p>
                  </a:txBody>
                  <a:tcPr>
                    <a:solidFill>
                      <a:srgbClr val="92D050"/>
                    </a:solidFill>
                  </a:tcPr>
                </a:tc>
                <a:extLst>
                  <a:ext uri="{0D108BD9-81ED-4DB2-BD59-A6C34878D82A}">
                    <a16:rowId xmlns:a16="http://schemas.microsoft.com/office/drawing/2014/main" val="3495816456"/>
                  </a:ext>
                </a:extLst>
              </a:tr>
              <a:tr h="522051">
                <a:tc>
                  <a:txBody>
                    <a:bodyPr/>
                    <a:lstStyle/>
                    <a:p>
                      <a:pPr lvl="0">
                        <a:buNone/>
                      </a:pPr>
                      <a:r>
                        <a:rPr lang="en-US"/>
                        <a:t>Camera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67127697"/>
                  </a:ext>
                </a:extLst>
              </a:tr>
              <a:tr h="522051">
                <a:tc>
                  <a:txBody>
                    <a:bodyPr/>
                    <a:lstStyle/>
                    <a:p>
                      <a:r>
                        <a:rPr lang="en-US"/>
                        <a:t>Ball Joint Grippers</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1831726058"/>
                  </a:ext>
                </a:extLst>
              </a:tr>
              <a:tr h="522051">
                <a:tc>
                  <a:txBody>
                    <a:bodyPr/>
                    <a:lstStyle/>
                    <a:p>
                      <a:r>
                        <a:rPr lang="en-US"/>
                        <a:t>Robotic Arm and EE</a:t>
                      </a:r>
                    </a:p>
                  </a:txBody>
                  <a:tcPr>
                    <a:solidFill>
                      <a:srgbClr val="FFFF00"/>
                    </a:solidFill>
                  </a:tcPr>
                </a:tc>
                <a:tc>
                  <a:txBody>
                    <a:bodyPr/>
                    <a:lstStyle/>
                    <a:p>
                      <a:pPr lvl="0">
                        <a:buNone/>
                      </a:pPr>
                      <a:r>
                        <a:rPr lang="en-US"/>
                        <a:t>2</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3829006560"/>
                  </a:ext>
                </a:extLst>
              </a:tr>
              <a:tr h="522051">
                <a:tc>
                  <a:txBody>
                    <a:bodyPr/>
                    <a:lstStyle/>
                    <a:p>
                      <a:pPr lvl="0">
                        <a:buNone/>
                      </a:pPr>
                      <a:r>
                        <a:rPr lang="en-US"/>
                        <a:t>AR Tags and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2799255976"/>
                  </a:ext>
                </a:extLst>
              </a:tr>
              <a:tr h="522051">
                <a:tc>
                  <a:txBody>
                    <a:bodyPr/>
                    <a:lstStyle/>
                    <a:p>
                      <a:r>
                        <a:rPr lang="en-US"/>
                        <a:t>GP and Turntable Base</a:t>
                      </a:r>
                    </a:p>
                  </a:txBody>
                  <a:tcPr>
                    <a:solidFill>
                      <a:srgbClr val="FFFF00"/>
                    </a:solidFill>
                  </a:tcPr>
                </a:tc>
                <a:tc>
                  <a:txBody>
                    <a:bodyPr/>
                    <a:lstStyle/>
                    <a:p>
                      <a:pPr lvl="0">
                        <a:buNone/>
                      </a:pPr>
                      <a:r>
                        <a:rPr lang="en-US"/>
                        <a:t>3</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617084588"/>
                  </a:ext>
                </a:extLst>
              </a:tr>
              <a:tr h="522051">
                <a:tc>
                  <a:txBody>
                    <a:bodyPr/>
                    <a:lstStyle/>
                    <a:p>
                      <a:pPr lvl="0">
                        <a:buNone/>
                      </a:pPr>
                      <a:r>
                        <a:rPr lang="en-US"/>
                        <a:t>Slip Ring Mount</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1287822372"/>
                  </a:ext>
                </a:extLst>
              </a:tr>
              <a:tr h="522051">
                <a:tc>
                  <a:txBody>
                    <a:bodyPr/>
                    <a:lstStyle/>
                    <a:p>
                      <a:pPr lvl="0">
                        <a:buNone/>
                      </a:pPr>
                      <a:r>
                        <a:rPr lang="en-US"/>
                        <a:t>Emergency Off Switch</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5" name="Table 9">
            <a:extLst>
              <a:ext uri="{FF2B5EF4-FFF2-40B4-BE49-F238E27FC236}">
                <a16:creationId xmlns:a16="http://schemas.microsoft.com/office/drawing/2014/main" id="{5B98104F-31CB-4A9A-B634-B6F839A258BC}"/>
              </a:ext>
            </a:extLst>
          </p:cNvPr>
          <p:cNvGraphicFramePr>
            <a:graphicFrameLocks noGrp="1"/>
          </p:cNvGraphicFramePr>
          <p:nvPr>
            <p:extLst/>
          </p:nvPr>
        </p:nvGraphicFramePr>
        <p:xfrm>
          <a:off x="4514490" y="158150"/>
          <a:ext cx="5200538" cy="579120"/>
        </p:xfrm>
        <a:graphic>
          <a:graphicData uri="http://schemas.openxmlformats.org/drawingml/2006/table">
            <a:tbl>
              <a:tblPr firstRow="1" bandRow="1">
                <a:tableStyleId>{5C22544A-7EE6-4342-B048-85BDC9FD1C3A}</a:tableStyleId>
              </a:tblPr>
              <a:tblGrid>
                <a:gridCol w="2600269">
                  <a:extLst>
                    <a:ext uri="{9D8B030D-6E8A-4147-A177-3AD203B41FA5}">
                      <a16:colId xmlns:a16="http://schemas.microsoft.com/office/drawing/2014/main" val="3999371892"/>
                    </a:ext>
                  </a:extLst>
                </a:gridCol>
                <a:gridCol w="2600269">
                  <a:extLst>
                    <a:ext uri="{9D8B030D-6E8A-4147-A177-3AD203B41FA5}">
                      <a16:colId xmlns:a16="http://schemas.microsoft.com/office/drawing/2014/main" val="1876050630"/>
                    </a:ext>
                  </a:extLst>
                </a:gridCol>
              </a:tblGrid>
              <a:tr h="558800">
                <a:tc>
                  <a:txBody>
                    <a:bodyPr/>
                    <a:lstStyle/>
                    <a:p>
                      <a:pPr algn="ctr"/>
                      <a:r>
                        <a:rPr lang="en-US" sz="1600">
                          <a:solidFill>
                            <a:schemeClr val="tx1"/>
                          </a:solidFill>
                        </a:rPr>
                        <a:t>Manufactured / Purchased</a:t>
                      </a:r>
                    </a:p>
                  </a:txBody>
                  <a:tcPr>
                    <a:solidFill>
                      <a:srgbClr val="92D050"/>
                    </a:solidFill>
                  </a:tcPr>
                </a:tc>
                <a:tc>
                  <a:txBody>
                    <a:bodyPr/>
                    <a:lstStyle/>
                    <a:p>
                      <a:pPr algn="ctr"/>
                      <a:r>
                        <a:rPr lang="en-US" sz="1600">
                          <a:solidFill>
                            <a:schemeClr val="tx1"/>
                          </a:solidFill>
                        </a:rPr>
                        <a:t>Manufacturing In Progress</a:t>
                      </a:r>
                    </a:p>
                  </a:txBody>
                  <a:tcPr>
                    <a:solidFill>
                      <a:srgbClr val="FFFF00"/>
                    </a:solidFill>
                  </a:tcPr>
                </a:tc>
                <a:extLst>
                  <a:ext uri="{0D108BD9-81ED-4DB2-BD59-A6C34878D82A}">
                    <a16:rowId xmlns:a16="http://schemas.microsoft.com/office/drawing/2014/main" val="2321028073"/>
                  </a:ext>
                </a:extLst>
              </a:tr>
            </a:tbl>
          </a:graphicData>
        </a:graphic>
      </p:graphicFrame>
      <p:pic>
        <p:nvPicPr>
          <p:cNvPr id="11" name="Picture 6">
            <a:extLst>
              <a:ext uri="{FF2B5EF4-FFF2-40B4-BE49-F238E27FC236}">
                <a16:creationId xmlns:a16="http://schemas.microsoft.com/office/drawing/2014/main" id="{DE9AF5ED-87D2-4557-9EDC-6AB3DB0D211A}"/>
              </a:ext>
            </a:extLst>
          </p:cNvPr>
          <p:cNvPicPr>
            <a:picLocks noChangeAspect="1"/>
          </p:cNvPicPr>
          <p:nvPr/>
        </p:nvPicPr>
        <p:blipFill rotWithShape="1">
          <a:blip r:embed="rId6"/>
          <a:srcRect l="6195" t="4102" r="6637" b="1026"/>
          <a:stretch/>
        </p:blipFill>
        <p:spPr>
          <a:xfrm>
            <a:off x="7056746" y="1804471"/>
            <a:ext cx="4066288" cy="3809799"/>
          </a:xfrm>
          <a:prstGeom prst="rect">
            <a:avLst/>
          </a:prstGeom>
        </p:spPr>
      </p:pic>
      <p:sp>
        <p:nvSpPr>
          <p:cNvPr id="16" name="Arrow: Right 15">
            <a:extLst>
              <a:ext uri="{FF2B5EF4-FFF2-40B4-BE49-F238E27FC236}">
                <a16:creationId xmlns:a16="http://schemas.microsoft.com/office/drawing/2014/main" id="{5FAA8690-7D27-4AD7-9349-6D04635A65DF}"/>
              </a:ext>
            </a:extLst>
          </p:cNvPr>
          <p:cNvSpPr/>
          <p:nvPr/>
        </p:nvSpPr>
        <p:spPr>
          <a:xfrm>
            <a:off x="5951850" y="2079625"/>
            <a:ext cx="1064672" cy="55651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1D487C5-46F6-42C6-88CF-BCC503A58965}"/>
              </a:ext>
            </a:extLst>
          </p:cNvPr>
          <p:cNvSpPr>
            <a:spLocks noGrp="1"/>
          </p:cNvSpPr>
          <p:nvPr>
            <p:ph type="sldNum" sz="quarter" idx="12"/>
          </p:nvPr>
        </p:nvSpPr>
        <p:spPr/>
        <p:txBody>
          <a:bodyPr>
            <a:normAutofit lnSpcReduction="10000"/>
          </a:bodyPr>
          <a:lstStyle/>
          <a:p>
            <a:fld id="{330EA680-D336-4FF7-8B7A-9848BB0A1C32}" type="slidenum">
              <a:rPr lang="en-US" smtClean="0"/>
              <a:t>25</a:t>
            </a:fld>
            <a:endParaRPr lang="en-US"/>
          </a:p>
        </p:txBody>
      </p:sp>
    </p:spTree>
    <p:extLst>
      <p:ext uri="{BB962C8B-B14F-4D97-AF65-F5344CB8AC3E}">
        <p14:creationId xmlns:p14="http://schemas.microsoft.com/office/powerpoint/2010/main" val="122447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69193" y="523911"/>
            <a:ext cx="9692640" cy="793600"/>
          </a:xfrm>
        </p:spPr>
        <p:txBody>
          <a:bodyPr/>
          <a:lstStyle/>
          <a:p>
            <a:r>
              <a:rPr lang="en-US"/>
              <a:t>Hardware Components Status</a:t>
            </a:r>
          </a:p>
        </p:txBody>
      </p:sp>
      <p:graphicFrame>
        <p:nvGraphicFramePr>
          <p:cNvPr id="2" name="Table 2">
            <a:extLst>
              <a:ext uri="{FF2B5EF4-FFF2-40B4-BE49-F238E27FC236}">
                <a16:creationId xmlns:a16="http://schemas.microsoft.com/office/drawing/2014/main" id="{1230A0CA-19B9-41B9-87BC-4DC698666BD6}"/>
              </a:ext>
            </a:extLst>
          </p:cNvPr>
          <p:cNvGraphicFramePr>
            <a:graphicFrameLocks noGrp="1"/>
          </p:cNvGraphicFramePr>
          <p:nvPr>
            <p:extLst/>
          </p:nvPr>
        </p:nvGraphicFramePr>
        <p:xfrm>
          <a:off x="57510" y="1207698"/>
          <a:ext cx="6133373" cy="5612859"/>
        </p:xfrm>
        <a:graphic>
          <a:graphicData uri="http://schemas.openxmlformats.org/drawingml/2006/table">
            <a:tbl>
              <a:tblPr firstRow="1" bandRow="1">
                <a:tableStyleId>{5C22544A-7EE6-4342-B048-85BDC9FD1C3A}</a:tableStyleId>
              </a:tblPr>
              <a:tblGrid>
                <a:gridCol w="3424455">
                  <a:extLst>
                    <a:ext uri="{9D8B030D-6E8A-4147-A177-3AD203B41FA5}">
                      <a16:colId xmlns:a16="http://schemas.microsoft.com/office/drawing/2014/main" val="2581892306"/>
                    </a:ext>
                  </a:extLst>
                </a:gridCol>
                <a:gridCol w="960508">
                  <a:extLst>
                    <a:ext uri="{9D8B030D-6E8A-4147-A177-3AD203B41FA5}">
                      <a16:colId xmlns:a16="http://schemas.microsoft.com/office/drawing/2014/main" val="2365412966"/>
                    </a:ext>
                  </a:extLst>
                </a:gridCol>
                <a:gridCol w="1748410">
                  <a:extLst>
                    <a:ext uri="{9D8B030D-6E8A-4147-A177-3AD203B41FA5}">
                      <a16:colId xmlns:a16="http://schemas.microsoft.com/office/drawing/2014/main" val="2608006355"/>
                    </a:ext>
                  </a:extLst>
                </a:gridCol>
              </a:tblGrid>
              <a:tr h="522051">
                <a:tc>
                  <a:txBody>
                    <a:bodyPr/>
                    <a:lstStyle/>
                    <a:p>
                      <a:r>
                        <a:rPr lang="en-US"/>
                        <a:t>Components of  Project</a:t>
                      </a:r>
                    </a:p>
                  </a:txBody>
                  <a:tcPr/>
                </a:tc>
                <a:tc>
                  <a:txBody>
                    <a:bodyPr/>
                    <a:lstStyle/>
                    <a:p>
                      <a:pPr lvl="0">
                        <a:buNone/>
                      </a:pPr>
                      <a:r>
                        <a:rPr lang="en-US"/>
                        <a:t>Hours Left</a:t>
                      </a:r>
                    </a:p>
                  </a:txBody>
                  <a:tcPr/>
                </a:tc>
                <a:tc>
                  <a:txBody>
                    <a:bodyPr/>
                    <a:lstStyle/>
                    <a:p>
                      <a:pPr lvl="0">
                        <a:buNone/>
                      </a:pPr>
                      <a:r>
                        <a:rPr lang="en-US"/>
                        <a:t>Est. Completion Date</a:t>
                      </a:r>
                    </a:p>
                  </a:txBody>
                  <a:tcPr/>
                </a:tc>
                <a:extLst>
                  <a:ext uri="{0D108BD9-81ED-4DB2-BD59-A6C34878D82A}">
                    <a16:rowId xmlns:a16="http://schemas.microsoft.com/office/drawing/2014/main" val="1583382291"/>
                  </a:ext>
                </a:extLst>
              </a:tr>
              <a:tr h="522051">
                <a:tc>
                  <a:txBody>
                    <a:bodyPr/>
                    <a:lstStyle/>
                    <a:p>
                      <a:r>
                        <a:rPr lang="en-US">
                          <a:solidFill>
                            <a:schemeClr val="tx1"/>
                          </a:solidFill>
                        </a:rPr>
                        <a:t>Test Bed</a:t>
                      </a:r>
                    </a:p>
                  </a:txBody>
                  <a:tcPr>
                    <a:solidFill>
                      <a:srgbClr val="FFFF00"/>
                    </a:solidFill>
                  </a:tcPr>
                </a:tc>
                <a:tc>
                  <a:txBody>
                    <a:bodyPr/>
                    <a:lstStyle/>
                    <a:p>
                      <a:pPr lvl="0">
                        <a:buNone/>
                      </a:pPr>
                      <a:r>
                        <a:rPr lang="en-US">
                          <a:solidFill>
                            <a:schemeClr val="tx1"/>
                          </a:solidFill>
                        </a:rPr>
                        <a:t>2</a:t>
                      </a:r>
                    </a:p>
                  </a:txBody>
                  <a:tcPr>
                    <a:solidFill>
                      <a:srgbClr val="FFFF00"/>
                    </a:solidFill>
                  </a:tcPr>
                </a:tc>
                <a:tc>
                  <a:txBody>
                    <a:bodyPr/>
                    <a:lstStyle/>
                    <a:p>
                      <a:pPr lvl="0">
                        <a:buNone/>
                      </a:pPr>
                      <a:r>
                        <a:rPr lang="en-US">
                          <a:solidFill>
                            <a:schemeClr val="tx1"/>
                          </a:solidFill>
                        </a:rPr>
                        <a:t>2/5</a:t>
                      </a:r>
                    </a:p>
                  </a:txBody>
                  <a:tcPr>
                    <a:solidFill>
                      <a:srgbClr val="FFFF00"/>
                    </a:solidFill>
                  </a:tcPr>
                </a:tc>
                <a:extLst>
                  <a:ext uri="{0D108BD9-81ED-4DB2-BD59-A6C34878D82A}">
                    <a16:rowId xmlns:a16="http://schemas.microsoft.com/office/drawing/2014/main" val="2393914527"/>
                  </a:ext>
                </a:extLst>
              </a:tr>
              <a:tr h="522051">
                <a:tc>
                  <a:txBody>
                    <a:bodyPr/>
                    <a:lstStyle/>
                    <a:p>
                      <a:pPr lvl="0">
                        <a:buNone/>
                      </a:pPr>
                      <a:r>
                        <a:rPr lang="en-US"/>
                        <a:t>Pixy2 and Intel D435</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Arrived</a:t>
                      </a:r>
                    </a:p>
                  </a:txBody>
                  <a:tcPr>
                    <a:solidFill>
                      <a:srgbClr val="92D050"/>
                    </a:solidFill>
                  </a:tcPr>
                </a:tc>
                <a:extLst>
                  <a:ext uri="{0D108BD9-81ED-4DB2-BD59-A6C34878D82A}">
                    <a16:rowId xmlns:a16="http://schemas.microsoft.com/office/drawing/2014/main" val="3495816456"/>
                  </a:ext>
                </a:extLst>
              </a:tr>
              <a:tr h="522051">
                <a:tc>
                  <a:txBody>
                    <a:bodyPr/>
                    <a:lstStyle/>
                    <a:p>
                      <a:pPr lvl="0">
                        <a:buNone/>
                      </a:pPr>
                      <a:r>
                        <a:rPr lang="en-US"/>
                        <a:t>Camera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67127697"/>
                  </a:ext>
                </a:extLst>
              </a:tr>
              <a:tr h="522051">
                <a:tc>
                  <a:txBody>
                    <a:bodyPr/>
                    <a:lstStyle/>
                    <a:p>
                      <a:r>
                        <a:rPr lang="en-US"/>
                        <a:t>Ball Joint Grippers</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1831726058"/>
                  </a:ext>
                </a:extLst>
              </a:tr>
              <a:tr h="522051">
                <a:tc>
                  <a:txBody>
                    <a:bodyPr/>
                    <a:lstStyle/>
                    <a:p>
                      <a:r>
                        <a:rPr lang="en-US"/>
                        <a:t>Robotic Arm and EE</a:t>
                      </a:r>
                    </a:p>
                  </a:txBody>
                  <a:tcPr>
                    <a:solidFill>
                      <a:srgbClr val="FFFF00"/>
                    </a:solidFill>
                  </a:tcPr>
                </a:tc>
                <a:tc>
                  <a:txBody>
                    <a:bodyPr/>
                    <a:lstStyle/>
                    <a:p>
                      <a:pPr lvl="0">
                        <a:buNone/>
                      </a:pPr>
                      <a:r>
                        <a:rPr lang="en-US"/>
                        <a:t>2</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3829006560"/>
                  </a:ext>
                </a:extLst>
              </a:tr>
              <a:tr h="522051">
                <a:tc>
                  <a:txBody>
                    <a:bodyPr/>
                    <a:lstStyle/>
                    <a:p>
                      <a:pPr lvl="0">
                        <a:buNone/>
                      </a:pPr>
                      <a:r>
                        <a:rPr lang="en-US"/>
                        <a:t>AR Tags and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2799255976"/>
                  </a:ext>
                </a:extLst>
              </a:tr>
              <a:tr h="522051">
                <a:tc>
                  <a:txBody>
                    <a:bodyPr/>
                    <a:lstStyle/>
                    <a:p>
                      <a:r>
                        <a:rPr lang="en-US"/>
                        <a:t>GP and Turntable Base</a:t>
                      </a:r>
                    </a:p>
                  </a:txBody>
                  <a:tcPr>
                    <a:solidFill>
                      <a:srgbClr val="FFFF00"/>
                    </a:solidFill>
                  </a:tcPr>
                </a:tc>
                <a:tc>
                  <a:txBody>
                    <a:bodyPr/>
                    <a:lstStyle/>
                    <a:p>
                      <a:pPr lvl="0">
                        <a:buNone/>
                      </a:pPr>
                      <a:r>
                        <a:rPr lang="en-US"/>
                        <a:t>3</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617084588"/>
                  </a:ext>
                </a:extLst>
              </a:tr>
              <a:tr h="522051">
                <a:tc>
                  <a:txBody>
                    <a:bodyPr/>
                    <a:lstStyle/>
                    <a:p>
                      <a:pPr lvl="0">
                        <a:buNone/>
                      </a:pPr>
                      <a:r>
                        <a:rPr lang="en-US"/>
                        <a:t>Slip Ring Mount</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1287822372"/>
                  </a:ext>
                </a:extLst>
              </a:tr>
              <a:tr h="522051">
                <a:tc>
                  <a:txBody>
                    <a:bodyPr/>
                    <a:lstStyle/>
                    <a:p>
                      <a:pPr lvl="0">
                        <a:buNone/>
                      </a:pPr>
                      <a:r>
                        <a:rPr lang="en-US"/>
                        <a:t>Emergency Off Switch</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5" name="Table 9">
            <a:extLst>
              <a:ext uri="{FF2B5EF4-FFF2-40B4-BE49-F238E27FC236}">
                <a16:creationId xmlns:a16="http://schemas.microsoft.com/office/drawing/2014/main" id="{5B98104F-31CB-4A9A-B634-B6F839A258BC}"/>
              </a:ext>
            </a:extLst>
          </p:cNvPr>
          <p:cNvGraphicFramePr>
            <a:graphicFrameLocks noGrp="1"/>
          </p:cNvGraphicFramePr>
          <p:nvPr>
            <p:extLst/>
          </p:nvPr>
        </p:nvGraphicFramePr>
        <p:xfrm>
          <a:off x="4514490" y="158150"/>
          <a:ext cx="5200538" cy="579120"/>
        </p:xfrm>
        <a:graphic>
          <a:graphicData uri="http://schemas.openxmlformats.org/drawingml/2006/table">
            <a:tbl>
              <a:tblPr firstRow="1" bandRow="1">
                <a:tableStyleId>{5C22544A-7EE6-4342-B048-85BDC9FD1C3A}</a:tableStyleId>
              </a:tblPr>
              <a:tblGrid>
                <a:gridCol w="2600269">
                  <a:extLst>
                    <a:ext uri="{9D8B030D-6E8A-4147-A177-3AD203B41FA5}">
                      <a16:colId xmlns:a16="http://schemas.microsoft.com/office/drawing/2014/main" val="3999371892"/>
                    </a:ext>
                  </a:extLst>
                </a:gridCol>
                <a:gridCol w="2600269">
                  <a:extLst>
                    <a:ext uri="{9D8B030D-6E8A-4147-A177-3AD203B41FA5}">
                      <a16:colId xmlns:a16="http://schemas.microsoft.com/office/drawing/2014/main" val="1876050630"/>
                    </a:ext>
                  </a:extLst>
                </a:gridCol>
              </a:tblGrid>
              <a:tr h="558800">
                <a:tc>
                  <a:txBody>
                    <a:bodyPr/>
                    <a:lstStyle/>
                    <a:p>
                      <a:pPr algn="ctr"/>
                      <a:r>
                        <a:rPr lang="en-US" sz="1600">
                          <a:solidFill>
                            <a:schemeClr val="tx1"/>
                          </a:solidFill>
                        </a:rPr>
                        <a:t>Manufactured / Purchased</a:t>
                      </a:r>
                    </a:p>
                  </a:txBody>
                  <a:tcPr>
                    <a:solidFill>
                      <a:srgbClr val="92D050"/>
                    </a:solidFill>
                  </a:tcPr>
                </a:tc>
                <a:tc>
                  <a:txBody>
                    <a:bodyPr/>
                    <a:lstStyle/>
                    <a:p>
                      <a:pPr algn="ctr"/>
                      <a:r>
                        <a:rPr lang="en-US" sz="1600">
                          <a:solidFill>
                            <a:schemeClr val="tx1"/>
                          </a:solidFill>
                        </a:rPr>
                        <a:t>Manufacturing In Progress</a:t>
                      </a:r>
                    </a:p>
                  </a:txBody>
                  <a:tcPr>
                    <a:solidFill>
                      <a:srgbClr val="FFFF00"/>
                    </a:solidFill>
                  </a:tcPr>
                </a:tc>
                <a:extLst>
                  <a:ext uri="{0D108BD9-81ED-4DB2-BD59-A6C34878D82A}">
                    <a16:rowId xmlns:a16="http://schemas.microsoft.com/office/drawing/2014/main" val="2321028073"/>
                  </a:ext>
                </a:extLst>
              </a:tr>
            </a:tbl>
          </a:graphicData>
        </a:graphic>
      </p:graphicFrame>
      <p:pic>
        <p:nvPicPr>
          <p:cNvPr id="3" name="Picture 6" descr="A picture containing screenshot&#10;&#10;Description generated with high confidence">
            <a:extLst>
              <a:ext uri="{FF2B5EF4-FFF2-40B4-BE49-F238E27FC236}">
                <a16:creationId xmlns:a16="http://schemas.microsoft.com/office/drawing/2014/main" id="{2203F582-4B10-49D4-AE0A-24E1B76B7D25}"/>
              </a:ext>
            </a:extLst>
          </p:cNvPr>
          <p:cNvPicPr>
            <a:picLocks noChangeAspect="1"/>
          </p:cNvPicPr>
          <p:nvPr/>
        </p:nvPicPr>
        <p:blipFill>
          <a:blip r:embed="rId6"/>
          <a:stretch>
            <a:fillRect/>
          </a:stretch>
        </p:blipFill>
        <p:spPr>
          <a:xfrm>
            <a:off x="6955798" y="1525380"/>
            <a:ext cx="3553828" cy="2536474"/>
          </a:xfrm>
          <a:prstGeom prst="rect">
            <a:avLst/>
          </a:prstGeom>
        </p:spPr>
      </p:pic>
      <p:pic>
        <p:nvPicPr>
          <p:cNvPr id="6" name="Picture 6" descr="A close up of a device&#10;&#10;Description generated with high confidence">
            <a:extLst>
              <a:ext uri="{FF2B5EF4-FFF2-40B4-BE49-F238E27FC236}">
                <a16:creationId xmlns:a16="http://schemas.microsoft.com/office/drawing/2014/main" id="{966AE896-5C38-4660-9C1A-7B66A05C6D1F}"/>
              </a:ext>
            </a:extLst>
          </p:cNvPr>
          <p:cNvPicPr>
            <a:picLocks noChangeAspect="1"/>
          </p:cNvPicPr>
          <p:nvPr/>
        </p:nvPicPr>
        <p:blipFill>
          <a:blip r:embed="rId7"/>
          <a:stretch>
            <a:fillRect/>
          </a:stretch>
        </p:blipFill>
        <p:spPr>
          <a:xfrm>
            <a:off x="6959803" y="4076882"/>
            <a:ext cx="3545625" cy="2737949"/>
          </a:xfrm>
          <a:prstGeom prst="rect">
            <a:avLst/>
          </a:prstGeom>
        </p:spPr>
      </p:pic>
      <p:sp>
        <p:nvSpPr>
          <p:cNvPr id="16" name="Arrow: Right 15">
            <a:extLst>
              <a:ext uri="{FF2B5EF4-FFF2-40B4-BE49-F238E27FC236}">
                <a16:creationId xmlns:a16="http://schemas.microsoft.com/office/drawing/2014/main" id="{5FAA8690-7D27-4AD7-9349-6D04635A65DF}"/>
              </a:ext>
            </a:extLst>
          </p:cNvPr>
          <p:cNvSpPr/>
          <p:nvPr/>
        </p:nvSpPr>
        <p:spPr>
          <a:xfrm>
            <a:off x="5937473" y="3129172"/>
            <a:ext cx="1064672" cy="55651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DC5E7FDE-A337-4230-BFEE-8AA81E9D7DD4}"/>
              </a:ext>
            </a:extLst>
          </p:cNvPr>
          <p:cNvSpPr>
            <a:spLocks noGrp="1"/>
          </p:cNvSpPr>
          <p:nvPr>
            <p:ph type="sldNum" sz="quarter" idx="12"/>
          </p:nvPr>
        </p:nvSpPr>
        <p:spPr/>
        <p:txBody>
          <a:bodyPr>
            <a:normAutofit lnSpcReduction="10000"/>
          </a:bodyPr>
          <a:lstStyle/>
          <a:p>
            <a:fld id="{330EA680-D336-4FF7-8B7A-9848BB0A1C32}" type="slidenum">
              <a:rPr lang="en-US" smtClean="0"/>
              <a:t>26</a:t>
            </a:fld>
            <a:endParaRPr lang="en-US"/>
          </a:p>
        </p:txBody>
      </p:sp>
    </p:spTree>
    <p:extLst>
      <p:ext uri="{BB962C8B-B14F-4D97-AF65-F5344CB8AC3E}">
        <p14:creationId xmlns:p14="http://schemas.microsoft.com/office/powerpoint/2010/main" val="178549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69193" y="523911"/>
            <a:ext cx="9692640" cy="793600"/>
          </a:xfrm>
        </p:spPr>
        <p:txBody>
          <a:bodyPr/>
          <a:lstStyle/>
          <a:p>
            <a:r>
              <a:rPr lang="en-US"/>
              <a:t>Hardware Components Status</a:t>
            </a:r>
          </a:p>
        </p:txBody>
      </p:sp>
      <p:graphicFrame>
        <p:nvGraphicFramePr>
          <p:cNvPr id="2" name="Table 2">
            <a:extLst>
              <a:ext uri="{FF2B5EF4-FFF2-40B4-BE49-F238E27FC236}">
                <a16:creationId xmlns:a16="http://schemas.microsoft.com/office/drawing/2014/main" id="{1230A0CA-19B9-41B9-87BC-4DC698666BD6}"/>
              </a:ext>
            </a:extLst>
          </p:cNvPr>
          <p:cNvGraphicFramePr>
            <a:graphicFrameLocks noGrp="1"/>
          </p:cNvGraphicFramePr>
          <p:nvPr>
            <p:extLst/>
          </p:nvPr>
        </p:nvGraphicFramePr>
        <p:xfrm>
          <a:off x="57510" y="1207698"/>
          <a:ext cx="6133373" cy="5612859"/>
        </p:xfrm>
        <a:graphic>
          <a:graphicData uri="http://schemas.openxmlformats.org/drawingml/2006/table">
            <a:tbl>
              <a:tblPr firstRow="1" bandRow="1">
                <a:tableStyleId>{5C22544A-7EE6-4342-B048-85BDC9FD1C3A}</a:tableStyleId>
              </a:tblPr>
              <a:tblGrid>
                <a:gridCol w="3424455">
                  <a:extLst>
                    <a:ext uri="{9D8B030D-6E8A-4147-A177-3AD203B41FA5}">
                      <a16:colId xmlns:a16="http://schemas.microsoft.com/office/drawing/2014/main" val="2581892306"/>
                    </a:ext>
                  </a:extLst>
                </a:gridCol>
                <a:gridCol w="960508">
                  <a:extLst>
                    <a:ext uri="{9D8B030D-6E8A-4147-A177-3AD203B41FA5}">
                      <a16:colId xmlns:a16="http://schemas.microsoft.com/office/drawing/2014/main" val="2365412966"/>
                    </a:ext>
                  </a:extLst>
                </a:gridCol>
                <a:gridCol w="1748410">
                  <a:extLst>
                    <a:ext uri="{9D8B030D-6E8A-4147-A177-3AD203B41FA5}">
                      <a16:colId xmlns:a16="http://schemas.microsoft.com/office/drawing/2014/main" val="2608006355"/>
                    </a:ext>
                  </a:extLst>
                </a:gridCol>
              </a:tblGrid>
              <a:tr h="522051">
                <a:tc>
                  <a:txBody>
                    <a:bodyPr/>
                    <a:lstStyle/>
                    <a:p>
                      <a:r>
                        <a:rPr lang="en-US"/>
                        <a:t>Components of  Project</a:t>
                      </a:r>
                    </a:p>
                  </a:txBody>
                  <a:tcPr/>
                </a:tc>
                <a:tc>
                  <a:txBody>
                    <a:bodyPr/>
                    <a:lstStyle/>
                    <a:p>
                      <a:pPr lvl="0">
                        <a:buNone/>
                      </a:pPr>
                      <a:r>
                        <a:rPr lang="en-US"/>
                        <a:t>Hours Left</a:t>
                      </a:r>
                    </a:p>
                  </a:txBody>
                  <a:tcPr/>
                </a:tc>
                <a:tc>
                  <a:txBody>
                    <a:bodyPr/>
                    <a:lstStyle/>
                    <a:p>
                      <a:pPr lvl="0">
                        <a:buNone/>
                      </a:pPr>
                      <a:r>
                        <a:rPr lang="en-US"/>
                        <a:t>Est. Completion Date</a:t>
                      </a:r>
                    </a:p>
                  </a:txBody>
                  <a:tcPr/>
                </a:tc>
                <a:extLst>
                  <a:ext uri="{0D108BD9-81ED-4DB2-BD59-A6C34878D82A}">
                    <a16:rowId xmlns:a16="http://schemas.microsoft.com/office/drawing/2014/main" val="1583382291"/>
                  </a:ext>
                </a:extLst>
              </a:tr>
              <a:tr h="522051">
                <a:tc>
                  <a:txBody>
                    <a:bodyPr/>
                    <a:lstStyle/>
                    <a:p>
                      <a:r>
                        <a:rPr lang="en-US">
                          <a:solidFill>
                            <a:schemeClr val="tx1"/>
                          </a:solidFill>
                        </a:rPr>
                        <a:t>Test Bed</a:t>
                      </a:r>
                    </a:p>
                  </a:txBody>
                  <a:tcPr>
                    <a:solidFill>
                      <a:srgbClr val="FFFF00"/>
                    </a:solidFill>
                  </a:tcPr>
                </a:tc>
                <a:tc>
                  <a:txBody>
                    <a:bodyPr/>
                    <a:lstStyle/>
                    <a:p>
                      <a:pPr lvl="0">
                        <a:buNone/>
                      </a:pPr>
                      <a:r>
                        <a:rPr lang="en-US">
                          <a:solidFill>
                            <a:schemeClr val="tx1"/>
                          </a:solidFill>
                        </a:rPr>
                        <a:t>4</a:t>
                      </a:r>
                    </a:p>
                  </a:txBody>
                  <a:tcPr>
                    <a:solidFill>
                      <a:srgbClr val="FFFF00"/>
                    </a:solidFill>
                  </a:tcPr>
                </a:tc>
                <a:tc>
                  <a:txBody>
                    <a:bodyPr/>
                    <a:lstStyle/>
                    <a:p>
                      <a:pPr lvl="0">
                        <a:buNone/>
                      </a:pPr>
                      <a:r>
                        <a:rPr lang="en-US">
                          <a:solidFill>
                            <a:schemeClr val="tx1"/>
                          </a:solidFill>
                        </a:rPr>
                        <a:t>2/5</a:t>
                      </a:r>
                    </a:p>
                  </a:txBody>
                  <a:tcPr>
                    <a:solidFill>
                      <a:srgbClr val="FFFF00"/>
                    </a:solidFill>
                  </a:tcPr>
                </a:tc>
                <a:extLst>
                  <a:ext uri="{0D108BD9-81ED-4DB2-BD59-A6C34878D82A}">
                    <a16:rowId xmlns:a16="http://schemas.microsoft.com/office/drawing/2014/main" val="2393914527"/>
                  </a:ext>
                </a:extLst>
              </a:tr>
              <a:tr h="522051">
                <a:tc>
                  <a:txBody>
                    <a:bodyPr/>
                    <a:lstStyle/>
                    <a:p>
                      <a:pPr lvl="0">
                        <a:buNone/>
                      </a:pPr>
                      <a:r>
                        <a:rPr lang="en-US"/>
                        <a:t>Pixy2 and Intel D435</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Arrived</a:t>
                      </a:r>
                    </a:p>
                  </a:txBody>
                  <a:tcPr>
                    <a:solidFill>
                      <a:srgbClr val="92D050"/>
                    </a:solidFill>
                  </a:tcPr>
                </a:tc>
                <a:extLst>
                  <a:ext uri="{0D108BD9-81ED-4DB2-BD59-A6C34878D82A}">
                    <a16:rowId xmlns:a16="http://schemas.microsoft.com/office/drawing/2014/main" val="3495816456"/>
                  </a:ext>
                </a:extLst>
              </a:tr>
              <a:tr h="522051">
                <a:tc>
                  <a:txBody>
                    <a:bodyPr/>
                    <a:lstStyle/>
                    <a:p>
                      <a:pPr lvl="0">
                        <a:buNone/>
                      </a:pPr>
                      <a:r>
                        <a:rPr lang="en-US"/>
                        <a:t>Camera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67127697"/>
                  </a:ext>
                </a:extLst>
              </a:tr>
              <a:tr h="522051">
                <a:tc>
                  <a:txBody>
                    <a:bodyPr/>
                    <a:lstStyle/>
                    <a:p>
                      <a:r>
                        <a:rPr lang="en-US"/>
                        <a:t>Ball Joint Grippers</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1831726058"/>
                  </a:ext>
                </a:extLst>
              </a:tr>
              <a:tr h="522051">
                <a:tc>
                  <a:txBody>
                    <a:bodyPr/>
                    <a:lstStyle/>
                    <a:p>
                      <a:r>
                        <a:rPr lang="en-US"/>
                        <a:t>Robotic Arm and EE</a:t>
                      </a:r>
                    </a:p>
                  </a:txBody>
                  <a:tcPr>
                    <a:solidFill>
                      <a:srgbClr val="FFFF00"/>
                    </a:solidFill>
                  </a:tcPr>
                </a:tc>
                <a:tc>
                  <a:txBody>
                    <a:bodyPr/>
                    <a:lstStyle/>
                    <a:p>
                      <a:pPr lvl="0">
                        <a:buNone/>
                      </a:pPr>
                      <a:r>
                        <a:rPr lang="en-US"/>
                        <a:t>2</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3829006560"/>
                  </a:ext>
                </a:extLst>
              </a:tr>
              <a:tr h="522051">
                <a:tc>
                  <a:txBody>
                    <a:bodyPr/>
                    <a:lstStyle/>
                    <a:p>
                      <a:pPr lvl="0">
                        <a:buNone/>
                      </a:pPr>
                      <a:r>
                        <a:rPr lang="en-US"/>
                        <a:t>AR Tags and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2799255976"/>
                  </a:ext>
                </a:extLst>
              </a:tr>
              <a:tr h="522051">
                <a:tc>
                  <a:txBody>
                    <a:bodyPr/>
                    <a:lstStyle/>
                    <a:p>
                      <a:r>
                        <a:rPr lang="en-US"/>
                        <a:t>GP and Turntable Base</a:t>
                      </a:r>
                    </a:p>
                  </a:txBody>
                  <a:tcPr>
                    <a:solidFill>
                      <a:srgbClr val="FFFF00"/>
                    </a:solidFill>
                  </a:tcPr>
                </a:tc>
                <a:tc>
                  <a:txBody>
                    <a:bodyPr/>
                    <a:lstStyle/>
                    <a:p>
                      <a:pPr lvl="0">
                        <a:buNone/>
                      </a:pPr>
                      <a:r>
                        <a:rPr lang="en-US"/>
                        <a:t>3</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617084588"/>
                  </a:ext>
                </a:extLst>
              </a:tr>
              <a:tr h="522051">
                <a:tc>
                  <a:txBody>
                    <a:bodyPr/>
                    <a:lstStyle/>
                    <a:p>
                      <a:pPr lvl="0">
                        <a:buNone/>
                      </a:pPr>
                      <a:r>
                        <a:rPr lang="en-US"/>
                        <a:t>Slip Ring Mount</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1287822372"/>
                  </a:ext>
                </a:extLst>
              </a:tr>
              <a:tr h="522051">
                <a:tc>
                  <a:txBody>
                    <a:bodyPr/>
                    <a:lstStyle/>
                    <a:p>
                      <a:pPr lvl="0">
                        <a:buNone/>
                      </a:pPr>
                      <a:r>
                        <a:rPr lang="en-US"/>
                        <a:t>Emergency Off Switch</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5" name="Table 9">
            <a:extLst>
              <a:ext uri="{FF2B5EF4-FFF2-40B4-BE49-F238E27FC236}">
                <a16:creationId xmlns:a16="http://schemas.microsoft.com/office/drawing/2014/main" id="{5B98104F-31CB-4A9A-B634-B6F839A258BC}"/>
              </a:ext>
            </a:extLst>
          </p:cNvPr>
          <p:cNvGraphicFramePr>
            <a:graphicFrameLocks noGrp="1"/>
          </p:cNvGraphicFramePr>
          <p:nvPr>
            <p:extLst/>
          </p:nvPr>
        </p:nvGraphicFramePr>
        <p:xfrm>
          <a:off x="4514490" y="158150"/>
          <a:ext cx="5200538" cy="579120"/>
        </p:xfrm>
        <a:graphic>
          <a:graphicData uri="http://schemas.openxmlformats.org/drawingml/2006/table">
            <a:tbl>
              <a:tblPr firstRow="1" bandRow="1">
                <a:tableStyleId>{5C22544A-7EE6-4342-B048-85BDC9FD1C3A}</a:tableStyleId>
              </a:tblPr>
              <a:tblGrid>
                <a:gridCol w="2600269">
                  <a:extLst>
                    <a:ext uri="{9D8B030D-6E8A-4147-A177-3AD203B41FA5}">
                      <a16:colId xmlns:a16="http://schemas.microsoft.com/office/drawing/2014/main" val="3999371892"/>
                    </a:ext>
                  </a:extLst>
                </a:gridCol>
                <a:gridCol w="2600269">
                  <a:extLst>
                    <a:ext uri="{9D8B030D-6E8A-4147-A177-3AD203B41FA5}">
                      <a16:colId xmlns:a16="http://schemas.microsoft.com/office/drawing/2014/main" val="1876050630"/>
                    </a:ext>
                  </a:extLst>
                </a:gridCol>
              </a:tblGrid>
              <a:tr h="558800">
                <a:tc>
                  <a:txBody>
                    <a:bodyPr/>
                    <a:lstStyle/>
                    <a:p>
                      <a:pPr algn="ctr"/>
                      <a:r>
                        <a:rPr lang="en-US" sz="1600">
                          <a:solidFill>
                            <a:schemeClr val="tx1"/>
                          </a:solidFill>
                        </a:rPr>
                        <a:t>Manufactured / Purchased</a:t>
                      </a:r>
                    </a:p>
                  </a:txBody>
                  <a:tcPr>
                    <a:solidFill>
                      <a:srgbClr val="92D050"/>
                    </a:solidFill>
                  </a:tcPr>
                </a:tc>
                <a:tc>
                  <a:txBody>
                    <a:bodyPr/>
                    <a:lstStyle/>
                    <a:p>
                      <a:pPr algn="ctr"/>
                      <a:r>
                        <a:rPr lang="en-US" sz="1600">
                          <a:solidFill>
                            <a:schemeClr val="tx1"/>
                          </a:solidFill>
                        </a:rPr>
                        <a:t>Manufacturing In Progress</a:t>
                      </a:r>
                    </a:p>
                  </a:txBody>
                  <a:tcPr>
                    <a:solidFill>
                      <a:srgbClr val="FFFF00"/>
                    </a:solidFill>
                  </a:tcPr>
                </a:tc>
                <a:extLst>
                  <a:ext uri="{0D108BD9-81ED-4DB2-BD59-A6C34878D82A}">
                    <a16:rowId xmlns:a16="http://schemas.microsoft.com/office/drawing/2014/main" val="2321028073"/>
                  </a:ext>
                </a:extLst>
              </a:tr>
            </a:tbl>
          </a:graphicData>
        </a:graphic>
      </p:graphicFrame>
      <p:pic>
        <p:nvPicPr>
          <p:cNvPr id="9" name="Picture 9" descr="A close up of a sign&#10;&#10;Description generated with high confidence">
            <a:extLst>
              <a:ext uri="{FF2B5EF4-FFF2-40B4-BE49-F238E27FC236}">
                <a16:creationId xmlns:a16="http://schemas.microsoft.com/office/drawing/2014/main" id="{A4DEFB47-2970-4047-99CF-7452F40CD202}"/>
              </a:ext>
            </a:extLst>
          </p:cNvPr>
          <p:cNvPicPr>
            <a:picLocks noChangeAspect="1"/>
          </p:cNvPicPr>
          <p:nvPr/>
        </p:nvPicPr>
        <p:blipFill>
          <a:blip r:embed="rId6"/>
          <a:stretch>
            <a:fillRect/>
          </a:stretch>
        </p:blipFill>
        <p:spPr>
          <a:xfrm>
            <a:off x="6602353" y="2428694"/>
            <a:ext cx="4450691" cy="3423968"/>
          </a:xfrm>
          <a:prstGeom prst="rect">
            <a:avLst/>
          </a:prstGeom>
        </p:spPr>
      </p:pic>
      <p:sp>
        <p:nvSpPr>
          <p:cNvPr id="13" name="Arrow: Right 12">
            <a:extLst>
              <a:ext uri="{FF2B5EF4-FFF2-40B4-BE49-F238E27FC236}">
                <a16:creationId xmlns:a16="http://schemas.microsoft.com/office/drawing/2014/main" id="{8691C008-5E2E-4B81-B231-615C18E71084}"/>
              </a:ext>
            </a:extLst>
          </p:cNvPr>
          <p:cNvSpPr/>
          <p:nvPr/>
        </p:nvSpPr>
        <p:spPr>
          <a:xfrm>
            <a:off x="6095625" y="3761778"/>
            <a:ext cx="604597" cy="3839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462C85B-30F8-42C6-9EF9-EEAE47094653}"/>
              </a:ext>
            </a:extLst>
          </p:cNvPr>
          <p:cNvSpPr>
            <a:spLocks noGrp="1"/>
          </p:cNvSpPr>
          <p:nvPr>
            <p:ph type="sldNum" sz="quarter" idx="12"/>
          </p:nvPr>
        </p:nvSpPr>
        <p:spPr/>
        <p:txBody>
          <a:bodyPr>
            <a:normAutofit lnSpcReduction="10000"/>
          </a:bodyPr>
          <a:lstStyle/>
          <a:p>
            <a:fld id="{330EA680-D336-4FF7-8B7A-9848BB0A1C32}" type="slidenum">
              <a:rPr lang="en-US" smtClean="0"/>
              <a:t>27</a:t>
            </a:fld>
            <a:endParaRPr lang="en-US"/>
          </a:p>
        </p:txBody>
      </p:sp>
    </p:spTree>
    <p:extLst>
      <p:ext uri="{BB962C8B-B14F-4D97-AF65-F5344CB8AC3E}">
        <p14:creationId xmlns:p14="http://schemas.microsoft.com/office/powerpoint/2010/main" val="381155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69193" y="523911"/>
            <a:ext cx="9692640" cy="793600"/>
          </a:xfrm>
        </p:spPr>
        <p:txBody>
          <a:bodyPr/>
          <a:lstStyle/>
          <a:p>
            <a:r>
              <a:rPr lang="en-US"/>
              <a:t>Hardware Components Status</a:t>
            </a:r>
          </a:p>
        </p:txBody>
      </p:sp>
      <p:graphicFrame>
        <p:nvGraphicFramePr>
          <p:cNvPr id="2" name="Table 2">
            <a:extLst>
              <a:ext uri="{FF2B5EF4-FFF2-40B4-BE49-F238E27FC236}">
                <a16:creationId xmlns:a16="http://schemas.microsoft.com/office/drawing/2014/main" id="{1230A0CA-19B9-41B9-87BC-4DC698666BD6}"/>
              </a:ext>
            </a:extLst>
          </p:cNvPr>
          <p:cNvGraphicFramePr>
            <a:graphicFrameLocks noGrp="1"/>
          </p:cNvGraphicFramePr>
          <p:nvPr>
            <p:extLst/>
          </p:nvPr>
        </p:nvGraphicFramePr>
        <p:xfrm>
          <a:off x="57510" y="1207698"/>
          <a:ext cx="6133373" cy="5612859"/>
        </p:xfrm>
        <a:graphic>
          <a:graphicData uri="http://schemas.openxmlformats.org/drawingml/2006/table">
            <a:tbl>
              <a:tblPr firstRow="1" bandRow="1">
                <a:tableStyleId>{5C22544A-7EE6-4342-B048-85BDC9FD1C3A}</a:tableStyleId>
              </a:tblPr>
              <a:tblGrid>
                <a:gridCol w="3424455">
                  <a:extLst>
                    <a:ext uri="{9D8B030D-6E8A-4147-A177-3AD203B41FA5}">
                      <a16:colId xmlns:a16="http://schemas.microsoft.com/office/drawing/2014/main" val="2581892306"/>
                    </a:ext>
                  </a:extLst>
                </a:gridCol>
                <a:gridCol w="960508">
                  <a:extLst>
                    <a:ext uri="{9D8B030D-6E8A-4147-A177-3AD203B41FA5}">
                      <a16:colId xmlns:a16="http://schemas.microsoft.com/office/drawing/2014/main" val="2365412966"/>
                    </a:ext>
                  </a:extLst>
                </a:gridCol>
                <a:gridCol w="1748410">
                  <a:extLst>
                    <a:ext uri="{9D8B030D-6E8A-4147-A177-3AD203B41FA5}">
                      <a16:colId xmlns:a16="http://schemas.microsoft.com/office/drawing/2014/main" val="2608006355"/>
                    </a:ext>
                  </a:extLst>
                </a:gridCol>
              </a:tblGrid>
              <a:tr h="522051">
                <a:tc>
                  <a:txBody>
                    <a:bodyPr/>
                    <a:lstStyle/>
                    <a:p>
                      <a:r>
                        <a:rPr lang="en-US"/>
                        <a:t>Components of  Project</a:t>
                      </a:r>
                    </a:p>
                  </a:txBody>
                  <a:tcPr/>
                </a:tc>
                <a:tc>
                  <a:txBody>
                    <a:bodyPr/>
                    <a:lstStyle/>
                    <a:p>
                      <a:pPr lvl="0">
                        <a:buNone/>
                      </a:pPr>
                      <a:r>
                        <a:rPr lang="en-US"/>
                        <a:t>Hours Left</a:t>
                      </a:r>
                    </a:p>
                  </a:txBody>
                  <a:tcPr/>
                </a:tc>
                <a:tc>
                  <a:txBody>
                    <a:bodyPr/>
                    <a:lstStyle/>
                    <a:p>
                      <a:pPr lvl="0">
                        <a:buNone/>
                      </a:pPr>
                      <a:r>
                        <a:rPr lang="en-US"/>
                        <a:t>Est. Completion Date</a:t>
                      </a:r>
                    </a:p>
                  </a:txBody>
                  <a:tcPr/>
                </a:tc>
                <a:extLst>
                  <a:ext uri="{0D108BD9-81ED-4DB2-BD59-A6C34878D82A}">
                    <a16:rowId xmlns:a16="http://schemas.microsoft.com/office/drawing/2014/main" val="1583382291"/>
                  </a:ext>
                </a:extLst>
              </a:tr>
              <a:tr h="522051">
                <a:tc>
                  <a:txBody>
                    <a:bodyPr/>
                    <a:lstStyle/>
                    <a:p>
                      <a:r>
                        <a:rPr lang="en-US">
                          <a:solidFill>
                            <a:schemeClr val="tx1"/>
                          </a:solidFill>
                        </a:rPr>
                        <a:t>Test Bed</a:t>
                      </a:r>
                    </a:p>
                  </a:txBody>
                  <a:tcPr>
                    <a:solidFill>
                      <a:srgbClr val="FFFF00"/>
                    </a:solidFill>
                  </a:tcPr>
                </a:tc>
                <a:tc>
                  <a:txBody>
                    <a:bodyPr/>
                    <a:lstStyle/>
                    <a:p>
                      <a:pPr lvl="0">
                        <a:buNone/>
                      </a:pPr>
                      <a:r>
                        <a:rPr lang="en-US">
                          <a:solidFill>
                            <a:schemeClr val="tx1"/>
                          </a:solidFill>
                        </a:rPr>
                        <a:t>4</a:t>
                      </a:r>
                    </a:p>
                  </a:txBody>
                  <a:tcPr>
                    <a:solidFill>
                      <a:srgbClr val="FFFF00"/>
                    </a:solidFill>
                  </a:tcPr>
                </a:tc>
                <a:tc>
                  <a:txBody>
                    <a:bodyPr/>
                    <a:lstStyle/>
                    <a:p>
                      <a:pPr lvl="0">
                        <a:buNone/>
                      </a:pPr>
                      <a:r>
                        <a:rPr lang="en-US">
                          <a:solidFill>
                            <a:schemeClr val="tx1"/>
                          </a:solidFill>
                        </a:rPr>
                        <a:t>2/5</a:t>
                      </a:r>
                    </a:p>
                  </a:txBody>
                  <a:tcPr>
                    <a:solidFill>
                      <a:srgbClr val="FFFF00"/>
                    </a:solidFill>
                  </a:tcPr>
                </a:tc>
                <a:extLst>
                  <a:ext uri="{0D108BD9-81ED-4DB2-BD59-A6C34878D82A}">
                    <a16:rowId xmlns:a16="http://schemas.microsoft.com/office/drawing/2014/main" val="2393914527"/>
                  </a:ext>
                </a:extLst>
              </a:tr>
              <a:tr h="522051">
                <a:tc>
                  <a:txBody>
                    <a:bodyPr/>
                    <a:lstStyle/>
                    <a:p>
                      <a:pPr lvl="0">
                        <a:buNone/>
                      </a:pPr>
                      <a:r>
                        <a:rPr lang="en-US"/>
                        <a:t>Pixy2 and Intel D435</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Arrived</a:t>
                      </a:r>
                    </a:p>
                  </a:txBody>
                  <a:tcPr>
                    <a:solidFill>
                      <a:srgbClr val="92D050"/>
                    </a:solidFill>
                  </a:tcPr>
                </a:tc>
                <a:extLst>
                  <a:ext uri="{0D108BD9-81ED-4DB2-BD59-A6C34878D82A}">
                    <a16:rowId xmlns:a16="http://schemas.microsoft.com/office/drawing/2014/main" val="3495816456"/>
                  </a:ext>
                </a:extLst>
              </a:tr>
              <a:tr h="522051">
                <a:tc>
                  <a:txBody>
                    <a:bodyPr/>
                    <a:lstStyle/>
                    <a:p>
                      <a:pPr lvl="0">
                        <a:buNone/>
                      </a:pPr>
                      <a:r>
                        <a:rPr lang="en-US"/>
                        <a:t>Camera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67127697"/>
                  </a:ext>
                </a:extLst>
              </a:tr>
              <a:tr h="522051">
                <a:tc>
                  <a:txBody>
                    <a:bodyPr/>
                    <a:lstStyle/>
                    <a:p>
                      <a:r>
                        <a:rPr lang="en-US"/>
                        <a:t>Ball Joint Grippers</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1831726058"/>
                  </a:ext>
                </a:extLst>
              </a:tr>
              <a:tr h="522051">
                <a:tc>
                  <a:txBody>
                    <a:bodyPr/>
                    <a:lstStyle/>
                    <a:p>
                      <a:r>
                        <a:rPr lang="en-US"/>
                        <a:t>Robotic Arm and EE</a:t>
                      </a:r>
                    </a:p>
                  </a:txBody>
                  <a:tcPr>
                    <a:solidFill>
                      <a:srgbClr val="FFFF00"/>
                    </a:solidFill>
                  </a:tcPr>
                </a:tc>
                <a:tc>
                  <a:txBody>
                    <a:bodyPr/>
                    <a:lstStyle/>
                    <a:p>
                      <a:pPr lvl="0">
                        <a:buNone/>
                      </a:pPr>
                      <a:r>
                        <a:rPr lang="en-US"/>
                        <a:t>2</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3829006560"/>
                  </a:ext>
                </a:extLst>
              </a:tr>
              <a:tr h="522051">
                <a:tc>
                  <a:txBody>
                    <a:bodyPr/>
                    <a:lstStyle/>
                    <a:p>
                      <a:pPr lvl="0">
                        <a:buNone/>
                      </a:pPr>
                      <a:r>
                        <a:rPr lang="en-US"/>
                        <a:t>AR Tags and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2799255976"/>
                  </a:ext>
                </a:extLst>
              </a:tr>
              <a:tr h="522051">
                <a:tc>
                  <a:txBody>
                    <a:bodyPr/>
                    <a:lstStyle/>
                    <a:p>
                      <a:r>
                        <a:rPr lang="en-US"/>
                        <a:t>GP and Turntable Base</a:t>
                      </a:r>
                    </a:p>
                  </a:txBody>
                  <a:tcPr>
                    <a:solidFill>
                      <a:srgbClr val="FFFF00"/>
                    </a:solidFill>
                  </a:tcPr>
                </a:tc>
                <a:tc>
                  <a:txBody>
                    <a:bodyPr/>
                    <a:lstStyle/>
                    <a:p>
                      <a:pPr lvl="0">
                        <a:buNone/>
                      </a:pPr>
                      <a:r>
                        <a:rPr lang="en-US"/>
                        <a:t>3</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617084588"/>
                  </a:ext>
                </a:extLst>
              </a:tr>
              <a:tr h="522051">
                <a:tc>
                  <a:txBody>
                    <a:bodyPr/>
                    <a:lstStyle/>
                    <a:p>
                      <a:pPr lvl="0">
                        <a:buNone/>
                      </a:pPr>
                      <a:r>
                        <a:rPr lang="en-US"/>
                        <a:t>Slip Ring Mount</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1287822372"/>
                  </a:ext>
                </a:extLst>
              </a:tr>
              <a:tr h="522051">
                <a:tc>
                  <a:txBody>
                    <a:bodyPr/>
                    <a:lstStyle/>
                    <a:p>
                      <a:pPr lvl="0">
                        <a:buNone/>
                      </a:pPr>
                      <a:r>
                        <a:rPr lang="en-US"/>
                        <a:t>Emergency Off Switch</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5" name="Table 9">
            <a:extLst>
              <a:ext uri="{FF2B5EF4-FFF2-40B4-BE49-F238E27FC236}">
                <a16:creationId xmlns:a16="http://schemas.microsoft.com/office/drawing/2014/main" id="{5B98104F-31CB-4A9A-B634-B6F839A258BC}"/>
              </a:ext>
            </a:extLst>
          </p:cNvPr>
          <p:cNvGraphicFramePr>
            <a:graphicFrameLocks noGrp="1"/>
          </p:cNvGraphicFramePr>
          <p:nvPr>
            <p:extLst/>
          </p:nvPr>
        </p:nvGraphicFramePr>
        <p:xfrm>
          <a:off x="4514490" y="158150"/>
          <a:ext cx="5200538" cy="579120"/>
        </p:xfrm>
        <a:graphic>
          <a:graphicData uri="http://schemas.openxmlformats.org/drawingml/2006/table">
            <a:tbl>
              <a:tblPr firstRow="1" bandRow="1">
                <a:tableStyleId>{5C22544A-7EE6-4342-B048-85BDC9FD1C3A}</a:tableStyleId>
              </a:tblPr>
              <a:tblGrid>
                <a:gridCol w="2600269">
                  <a:extLst>
                    <a:ext uri="{9D8B030D-6E8A-4147-A177-3AD203B41FA5}">
                      <a16:colId xmlns:a16="http://schemas.microsoft.com/office/drawing/2014/main" val="3999371892"/>
                    </a:ext>
                  </a:extLst>
                </a:gridCol>
                <a:gridCol w="2600269">
                  <a:extLst>
                    <a:ext uri="{9D8B030D-6E8A-4147-A177-3AD203B41FA5}">
                      <a16:colId xmlns:a16="http://schemas.microsoft.com/office/drawing/2014/main" val="1876050630"/>
                    </a:ext>
                  </a:extLst>
                </a:gridCol>
              </a:tblGrid>
              <a:tr h="558800">
                <a:tc>
                  <a:txBody>
                    <a:bodyPr/>
                    <a:lstStyle/>
                    <a:p>
                      <a:pPr algn="ctr"/>
                      <a:r>
                        <a:rPr lang="en-US" sz="1600">
                          <a:solidFill>
                            <a:schemeClr val="tx1"/>
                          </a:solidFill>
                        </a:rPr>
                        <a:t>Manufactured / Purchased</a:t>
                      </a:r>
                    </a:p>
                  </a:txBody>
                  <a:tcPr>
                    <a:solidFill>
                      <a:srgbClr val="92D050"/>
                    </a:solidFill>
                  </a:tcPr>
                </a:tc>
                <a:tc>
                  <a:txBody>
                    <a:bodyPr/>
                    <a:lstStyle/>
                    <a:p>
                      <a:pPr algn="ctr"/>
                      <a:r>
                        <a:rPr lang="en-US" sz="1600">
                          <a:solidFill>
                            <a:schemeClr val="tx1"/>
                          </a:solidFill>
                        </a:rPr>
                        <a:t>Manufacturing In Progress</a:t>
                      </a:r>
                    </a:p>
                  </a:txBody>
                  <a:tcPr>
                    <a:solidFill>
                      <a:srgbClr val="FFFF00"/>
                    </a:solidFill>
                  </a:tcPr>
                </a:tc>
                <a:extLst>
                  <a:ext uri="{0D108BD9-81ED-4DB2-BD59-A6C34878D82A}">
                    <a16:rowId xmlns:a16="http://schemas.microsoft.com/office/drawing/2014/main" val="2321028073"/>
                  </a:ext>
                </a:extLst>
              </a:tr>
            </a:tbl>
          </a:graphicData>
        </a:graphic>
      </p:graphicFrame>
      <p:sp>
        <p:nvSpPr>
          <p:cNvPr id="13" name="Arrow: Right 12">
            <a:extLst>
              <a:ext uri="{FF2B5EF4-FFF2-40B4-BE49-F238E27FC236}">
                <a16:creationId xmlns:a16="http://schemas.microsoft.com/office/drawing/2014/main" id="{8691C008-5E2E-4B81-B231-615C18E71084}"/>
              </a:ext>
            </a:extLst>
          </p:cNvPr>
          <p:cNvSpPr/>
          <p:nvPr/>
        </p:nvSpPr>
        <p:spPr>
          <a:xfrm>
            <a:off x="5951851" y="4667552"/>
            <a:ext cx="1064672" cy="52776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4E9FDC-6457-45D7-B983-25639C47D77B}"/>
              </a:ext>
            </a:extLst>
          </p:cNvPr>
          <p:cNvSpPr txBox="1"/>
          <p:nvPr/>
        </p:nvSpPr>
        <p:spPr>
          <a:xfrm>
            <a:off x="7010400" y="5630174"/>
            <a:ext cx="3303916"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Mount design still in progress</a:t>
            </a:r>
          </a:p>
        </p:txBody>
      </p:sp>
      <p:pic>
        <p:nvPicPr>
          <p:cNvPr id="6" name="Picture 7" descr="A picture containing object, clock&#10;&#10;Description generated with very high confidence">
            <a:extLst>
              <a:ext uri="{FF2B5EF4-FFF2-40B4-BE49-F238E27FC236}">
                <a16:creationId xmlns:a16="http://schemas.microsoft.com/office/drawing/2014/main" id="{D1347D72-D54F-41EC-A5E5-1D980F9AD4D8}"/>
              </a:ext>
            </a:extLst>
          </p:cNvPr>
          <p:cNvPicPr>
            <a:picLocks noChangeAspect="1"/>
          </p:cNvPicPr>
          <p:nvPr/>
        </p:nvPicPr>
        <p:blipFill>
          <a:blip r:embed="rId6"/>
          <a:stretch>
            <a:fillRect/>
          </a:stretch>
        </p:blipFill>
        <p:spPr>
          <a:xfrm>
            <a:off x="7125419" y="2675626"/>
            <a:ext cx="2743200" cy="2743200"/>
          </a:xfrm>
          <a:prstGeom prst="rect">
            <a:avLst/>
          </a:prstGeom>
        </p:spPr>
      </p:pic>
      <p:sp>
        <p:nvSpPr>
          <p:cNvPr id="8" name="Slide Number Placeholder 7">
            <a:extLst>
              <a:ext uri="{FF2B5EF4-FFF2-40B4-BE49-F238E27FC236}">
                <a16:creationId xmlns:a16="http://schemas.microsoft.com/office/drawing/2014/main" id="{6B94EE01-ACA0-4D8F-BB88-381605318667}"/>
              </a:ext>
            </a:extLst>
          </p:cNvPr>
          <p:cNvSpPr>
            <a:spLocks noGrp="1"/>
          </p:cNvSpPr>
          <p:nvPr>
            <p:ph type="sldNum" sz="quarter" idx="12"/>
          </p:nvPr>
        </p:nvSpPr>
        <p:spPr/>
        <p:txBody>
          <a:bodyPr>
            <a:normAutofit lnSpcReduction="10000"/>
          </a:bodyPr>
          <a:lstStyle/>
          <a:p>
            <a:fld id="{330EA680-D336-4FF7-8B7A-9848BB0A1C32}" type="slidenum">
              <a:rPr lang="en-US" smtClean="0"/>
              <a:t>28</a:t>
            </a:fld>
            <a:endParaRPr lang="en-US"/>
          </a:p>
        </p:txBody>
      </p:sp>
    </p:spTree>
    <p:extLst>
      <p:ext uri="{BB962C8B-B14F-4D97-AF65-F5344CB8AC3E}">
        <p14:creationId xmlns:p14="http://schemas.microsoft.com/office/powerpoint/2010/main" val="58469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69193" y="523911"/>
            <a:ext cx="9692640" cy="793600"/>
          </a:xfrm>
        </p:spPr>
        <p:txBody>
          <a:bodyPr/>
          <a:lstStyle/>
          <a:p>
            <a:r>
              <a:rPr lang="en-US"/>
              <a:t>Hardware Components Status</a:t>
            </a:r>
          </a:p>
        </p:txBody>
      </p:sp>
      <p:graphicFrame>
        <p:nvGraphicFramePr>
          <p:cNvPr id="2" name="Table 2">
            <a:extLst>
              <a:ext uri="{FF2B5EF4-FFF2-40B4-BE49-F238E27FC236}">
                <a16:creationId xmlns:a16="http://schemas.microsoft.com/office/drawing/2014/main" id="{1230A0CA-19B9-41B9-87BC-4DC698666BD6}"/>
              </a:ext>
            </a:extLst>
          </p:cNvPr>
          <p:cNvGraphicFramePr>
            <a:graphicFrameLocks noGrp="1"/>
          </p:cNvGraphicFramePr>
          <p:nvPr>
            <p:extLst/>
          </p:nvPr>
        </p:nvGraphicFramePr>
        <p:xfrm>
          <a:off x="57510" y="1207698"/>
          <a:ext cx="6133373" cy="5612859"/>
        </p:xfrm>
        <a:graphic>
          <a:graphicData uri="http://schemas.openxmlformats.org/drawingml/2006/table">
            <a:tbl>
              <a:tblPr firstRow="1" bandRow="1">
                <a:tableStyleId>{5C22544A-7EE6-4342-B048-85BDC9FD1C3A}</a:tableStyleId>
              </a:tblPr>
              <a:tblGrid>
                <a:gridCol w="3424455">
                  <a:extLst>
                    <a:ext uri="{9D8B030D-6E8A-4147-A177-3AD203B41FA5}">
                      <a16:colId xmlns:a16="http://schemas.microsoft.com/office/drawing/2014/main" val="2581892306"/>
                    </a:ext>
                  </a:extLst>
                </a:gridCol>
                <a:gridCol w="960508">
                  <a:extLst>
                    <a:ext uri="{9D8B030D-6E8A-4147-A177-3AD203B41FA5}">
                      <a16:colId xmlns:a16="http://schemas.microsoft.com/office/drawing/2014/main" val="2365412966"/>
                    </a:ext>
                  </a:extLst>
                </a:gridCol>
                <a:gridCol w="1748410">
                  <a:extLst>
                    <a:ext uri="{9D8B030D-6E8A-4147-A177-3AD203B41FA5}">
                      <a16:colId xmlns:a16="http://schemas.microsoft.com/office/drawing/2014/main" val="2608006355"/>
                    </a:ext>
                  </a:extLst>
                </a:gridCol>
              </a:tblGrid>
              <a:tr h="522051">
                <a:tc>
                  <a:txBody>
                    <a:bodyPr/>
                    <a:lstStyle/>
                    <a:p>
                      <a:r>
                        <a:rPr lang="en-US"/>
                        <a:t>Components of  Project</a:t>
                      </a:r>
                    </a:p>
                  </a:txBody>
                  <a:tcPr/>
                </a:tc>
                <a:tc>
                  <a:txBody>
                    <a:bodyPr/>
                    <a:lstStyle/>
                    <a:p>
                      <a:pPr lvl="0">
                        <a:buNone/>
                      </a:pPr>
                      <a:r>
                        <a:rPr lang="en-US"/>
                        <a:t>Hours Left</a:t>
                      </a:r>
                    </a:p>
                  </a:txBody>
                  <a:tcPr/>
                </a:tc>
                <a:tc>
                  <a:txBody>
                    <a:bodyPr/>
                    <a:lstStyle/>
                    <a:p>
                      <a:pPr lvl="0">
                        <a:buNone/>
                      </a:pPr>
                      <a:r>
                        <a:rPr lang="en-US"/>
                        <a:t>Est. Completion Date</a:t>
                      </a:r>
                    </a:p>
                  </a:txBody>
                  <a:tcPr/>
                </a:tc>
                <a:extLst>
                  <a:ext uri="{0D108BD9-81ED-4DB2-BD59-A6C34878D82A}">
                    <a16:rowId xmlns:a16="http://schemas.microsoft.com/office/drawing/2014/main" val="1583382291"/>
                  </a:ext>
                </a:extLst>
              </a:tr>
              <a:tr h="522051">
                <a:tc>
                  <a:txBody>
                    <a:bodyPr/>
                    <a:lstStyle/>
                    <a:p>
                      <a:r>
                        <a:rPr lang="en-US">
                          <a:solidFill>
                            <a:schemeClr val="tx1"/>
                          </a:solidFill>
                        </a:rPr>
                        <a:t>Test Bed</a:t>
                      </a:r>
                    </a:p>
                  </a:txBody>
                  <a:tcPr>
                    <a:solidFill>
                      <a:srgbClr val="FFFF00"/>
                    </a:solidFill>
                  </a:tcPr>
                </a:tc>
                <a:tc>
                  <a:txBody>
                    <a:bodyPr/>
                    <a:lstStyle/>
                    <a:p>
                      <a:pPr lvl="0">
                        <a:buNone/>
                      </a:pPr>
                      <a:r>
                        <a:rPr lang="en-US">
                          <a:solidFill>
                            <a:schemeClr val="tx1"/>
                          </a:solidFill>
                        </a:rPr>
                        <a:t>4</a:t>
                      </a:r>
                    </a:p>
                  </a:txBody>
                  <a:tcPr>
                    <a:solidFill>
                      <a:srgbClr val="FFFF00"/>
                    </a:solidFill>
                  </a:tcPr>
                </a:tc>
                <a:tc>
                  <a:txBody>
                    <a:bodyPr/>
                    <a:lstStyle/>
                    <a:p>
                      <a:pPr lvl="0">
                        <a:buNone/>
                      </a:pPr>
                      <a:r>
                        <a:rPr lang="en-US">
                          <a:solidFill>
                            <a:schemeClr val="tx1"/>
                          </a:solidFill>
                        </a:rPr>
                        <a:t>2/5</a:t>
                      </a:r>
                    </a:p>
                  </a:txBody>
                  <a:tcPr>
                    <a:solidFill>
                      <a:srgbClr val="FFFF00"/>
                    </a:solidFill>
                  </a:tcPr>
                </a:tc>
                <a:extLst>
                  <a:ext uri="{0D108BD9-81ED-4DB2-BD59-A6C34878D82A}">
                    <a16:rowId xmlns:a16="http://schemas.microsoft.com/office/drawing/2014/main" val="2393914527"/>
                  </a:ext>
                </a:extLst>
              </a:tr>
              <a:tr h="522051">
                <a:tc>
                  <a:txBody>
                    <a:bodyPr/>
                    <a:lstStyle/>
                    <a:p>
                      <a:pPr lvl="0">
                        <a:buNone/>
                      </a:pPr>
                      <a:r>
                        <a:rPr lang="en-US"/>
                        <a:t>Pixy2 and Intel D435</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Arrived</a:t>
                      </a:r>
                    </a:p>
                  </a:txBody>
                  <a:tcPr>
                    <a:solidFill>
                      <a:srgbClr val="92D050"/>
                    </a:solidFill>
                  </a:tcPr>
                </a:tc>
                <a:extLst>
                  <a:ext uri="{0D108BD9-81ED-4DB2-BD59-A6C34878D82A}">
                    <a16:rowId xmlns:a16="http://schemas.microsoft.com/office/drawing/2014/main" val="3495816456"/>
                  </a:ext>
                </a:extLst>
              </a:tr>
              <a:tr h="522051">
                <a:tc>
                  <a:txBody>
                    <a:bodyPr/>
                    <a:lstStyle/>
                    <a:p>
                      <a:pPr lvl="0">
                        <a:buNone/>
                      </a:pPr>
                      <a:r>
                        <a:rPr lang="en-US"/>
                        <a:t>Camera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67127697"/>
                  </a:ext>
                </a:extLst>
              </a:tr>
              <a:tr h="522051">
                <a:tc>
                  <a:txBody>
                    <a:bodyPr/>
                    <a:lstStyle/>
                    <a:p>
                      <a:r>
                        <a:rPr lang="en-US"/>
                        <a:t>Ball Joint Grippers</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1831726058"/>
                  </a:ext>
                </a:extLst>
              </a:tr>
              <a:tr h="522051">
                <a:tc>
                  <a:txBody>
                    <a:bodyPr/>
                    <a:lstStyle/>
                    <a:p>
                      <a:r>
                        <a:rPr lang="en-US"/>
                        <a:t>Robotic Arm and EE</a:t>
                      </a:r>
                    </a:p>
                  </a:txBody>
                  <a:tcPr>
                    <a:solidFill>
                      <a:srgbClr val="FFFF00"/>
                    </a:solidFill>
                  </a:tcPr>
                </a:tc>
                <a:tc>
                  <a:txBody>
                    <a:bodyPr/>
                    <a:lstStyle/>
                    <a:p>
                      <a:pPr lvl="0">
                        <a:buNone/>
                      </a:pPr>
                      <a:r>
                        <a:rPr lang="en-US"/>
                        <a:t>2</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3829006560"/>
                  </a:ext>
                </a:extLst>
              </a:tr>
              <a:tr h="522051">
                <a:tc>
                  <a:txBody>
                    <a:bodyPr/>
                    <a:lstStyle/>
                    <a:p>
                      <a:pPr lvl="0">
                        <a:buNone/>
                      </a:pPr>
                      <a:r>
                        <a:rPr lang="en-US"/>
                        <a:t>AR Tags and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2799255976"/>
                  </a:ext>
                </a:extLst>
              </a:tr>
              <a:tr h="522051">
                <a:tc>
                  <a:txBody>
                    <a:bodyPr/>
                    <a:lstStyle/>
                    <a:p>
                      <a:r>
                        <a:rPr lang="en-US"/>
                        <a:t>GP and Turntable Base</a:t>
                      </a:r>
                    </a:p>
                  </a:txBody>
                  <a:tcPr>
                    <a:solidFill>
                      <a:srgbClr val="FFFF00"/>
                    </a:solidFill>
                  </a:tcPr>
                </a:tc>
                <a:tc>
                  <a:txBody>
                    <a:bodyPr/>
                    <a:lstStyle/>
                    <a:p>
                      <a:pPr lvl="0">
                        <a:buNone/>
                      </a:pPr>
                      <a:r>
                        <a:rPr lang="en-US"/>
                        <a:t>3</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617084588"/>
                  </a:ext>
                </a:extLst>
              </a:tr>
              <a:tr h="522051">
                <a:tc>
                  <a:txBody>
                    <a:bodyPr/>
                    <a:lstStyle/>
                    <a:p>
                      <a:pPr lvl="0">
                        <a:buNone/>
                      </a:pPr>
                      <a:r>
                        <a:rPr lang="en-US"/>
                        <a:t>Slip Ring Mount</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1287822372"/>
                  </a:ext>
                </a:extLst>
              </a:tr>
              <a:tr h="522051">
                <a:tc>
                  <a:txBody>
                    <a:bodyPr/>
                    <a:lstStyle/>
                    <a:p>
                      <a:pPr lvl="0">
                        <a:buNone/>
                      </a:pPr>
                      <a:r>
                        <a:rPr lang="en-US"/>
                        <a:t>Emergency Off Switch</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5" name="Table 9">
            <a:extLst>
              <a:ext uri="{FF2B5EF4-FFF2-40B4-BE49-F238E27FC236}">
                <a16:creationId xmlns:a16="http://schemas.microsoft.com/office/drawing/2014/main" id="{5B98104F-31CB-4A9A-B634-B6F839A258BC}"/>
              </a:ext>
            </a:extLst>
          </p:cNvPr>
          <p:cNvGraphicFramePr>
            <a:graphicFrameLocks noGrp="1"/>
          </p:cNvGraphicFramePr>
          <p:nvPr>
            <p:extLst/>
          </p:nvPr>
        </p:nvGraphicFramePr>
        <p:xfrm>
          <a:off x="4514490" y="158150"/>
          <a:ext cx="5200538" cy="579120"/>
        </p:xfrm>
        <a:graphic>
          <a:graphicData uri="http://schemas.openxmlformats.org/drawingml/2006/table">
            <a:tbl>
              <a:tblPr firstRow="1" bandRow="1">
                <a:tableStyleId>{5C22544A-7EE6-4342-B048-85BDC9FD1C3A}</a:tableStyleId>
              </a:tblPr>
              <a:tblGrid>
                <a:gridCol w="2600269">
                  <a:extLst>
                    <a:ext uri="{9D8B030D-6E8A-4147-A177-3AD203B41FA5}">
                      <a16:colId xmlns:a16="http://schemas.microsoft.com/office/drawing/2014/main" val="3999371892"/>
                    </a:ext>
                  </a:extLst>
                </a:gridCol>
                <a:gridCol w="2600269">
                  <a:extLst>
                    <a:ext uri="{9D8B030D-6E8A-4147-A177-3AD203B41FA5}">
                      <a16:colId xmlns:a16="http://schemas.microsoft.com/office/drawing/2014/main" val="1876050630"/>
                    </a:ext>
                  </a:extLst>
                </a:gridCol>
              </a:tblGrid>
              <a:tr h="558800">
                <a:tc>
                  <a:txBody>
                    <a:bodyPr/>
                    <a:lstStyle/>
                    <a:p>
                      <a:pPr algn="ctr"/>
                      <a:r>
                        <a:rPr lang="en-US" sz="1600">
                          <a:solidFill>
                            <a:schemeClr val="tx1"/>
                          </a:solidFill>
                        </a:rPr>
                        <a:t>Manufactured / Purchased</a:t>
                      </a:r>
                    </a:p>
                  </a:txBody>
                  <a:tcPr>
                    <a:solidFill>
                      <a:srgbClr val="92D050"/>
                    </a:solidFill>
                  </a:tcPr>
                </a:tc>
                <a:tc>
                  <a:txBody>
                    <a:bodyPr/>
                    <a:lstStyle/>
                    <a:p>
                      <a:pPr algn="ctr"/>
                      <a:r>
                        <a:rPr lang="en-US" sz="1600">
                          <a:solidFill>
                            <a:schemeClr val="tx1"/>
                          </a:solidFill>
                        </a:rPr>
                        <a:t>Manufacturing In Progress</a:t>
                      </a:r>
                    </a:p>
                  </a:txBody>
                  <a:tcPr>
                    <a:solidFill>
                      <a:srgbClr val="FFFF00"/>
                    </a:solidFill>
                  </a:tcPr>
                </a:tc>
                <a:extLst>
                  <a:ext uri="{0D108BD9-81ED-4DB2-BD59-A6C34878D82A}">
                    <a16:rowId xmlns:a16="http://schemas.microsoft.com/office/drawing/2014/main" val="2321028073"/>
                  </a:ext>
                </a:extLst>
              </a:tr>
            </a:tbl>
          </a:graphicData>
        </a:graphic>
      </p:graphicFrame>
      <p:sp>
        <p:nvSpPr>
          <p:cNvPr id="13" name="Arrow: Right 12">
            <a:extLst>
              <a:ext uri="{FF2B5EF4-FFF2-40B4-BE49-F238E27FC236}">
                <a16:creationId xmlns:a16="http://schemas.microsoft.com/office/drawing/2014/main" id="{8691C008-5E2E-4B81-B231-615C18E71084}"/>
              </a:ext>
            </a:extLst>
          </p:cNvPr>
          <p:cNvSpPr/>
          <p:nvPr/>
        </p:nvSpPr>
        <p:spPr>
          <a:xfrm>
            <a:off x="5865587" y="5199514"/>
            <a:ext cx="1064672" cy="52776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7" descr="A close up of a computer&#10;&#10;Description generated with high confidence">
            <a:extLst>
              <a:ext uri="{FF2B5EF4-FFF2-40B4-BE49-F238E27FC236}">
                <a16:creationId xmlns:a16="http://schemas.microsoft.com/office/drawing/2014/main" id="{07492C50-6A25-4DD9-8EDA-1D81E19200EE}"/>
              </a:ext>
            </a:extLst>
          </p:cNvPr>
          <p:cNvPicPr>
            <a:picLocks noChangeAspect="1"/>
          </p:cNvPicPr>
          <p:nvPr/>
        </p:nvPicPr>
        <p:blipFill>
          <a:blip r:embed="rId6"/>
          <a:stretch>
            <a:fillRect/>
          </a:stretch>
        </p:blipFill>
        <p:spPr>
          <a:xfrm>
            <a:off x="7298456" y="2545392"/>
            <a:ext cx="2570941" cy="3779238"/>
          </a:xfrm>
          <a:prstGeom prst="rect">
            <a:avLst/>
          </a:prstGeom>
        </p:spPr>
      </p:pic>
      <p:sp>
        <p:nvSpPr>
          <p:cNvPr id="3" name="Slide Number Placeholder 2">
            <a:extLst>
              <a:ext uri="{FF2B5EF4-FFF2-40B4-BE49-F238E27FC236}">
                <a16:creationId xmlns:a16="http://schemas.microsoft.com/office/drawing/2014/main" id="{11A40CC8-3F1C-4381-A25D-5A495C2BF37D}"/>
              </a:ext>
            </a:extLst>
          </p:cNvPr>
          <p:cNvSpPr>
            <a:spLocks noGrp="1"/>
          </p:cNvSpPr>
          <p:nvPr>
            <p:ph type="sldNum" sz="quarter" idx="12"/>
          </p:nvPr>
        </p:nvSpPr>
        <p:spPr/>
        <p:txBody>
          <a:bodyPr>
            <a:normAutofit lnSpcReduction="10000"/>
          </a:bodyPr>
          <a:lstStyle/>
          <a:p>
            <a:fld id="{330EA680-D336-4FF7-8B7A-9848BB0A1C32}" type="slidenum">
              <a:rPr lang="en-US" smtClean="0"/>
              <a:t>29</a:t>
            </a:fld>
            <a:endParaRPr lang="en-US"/>
          </a:p>
        </p:txBody>
      </p:sp>
    </p:spTree>
    <p:extLst>
      <p:ext uri="{BB962C8B-B14F-4D97-AF65-F5344CB8AC3E}">
        <p14:creationId xmlns:p14="http://schemas.microsoft.com/office/powerpoint/2010/main" val="299673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39AF20DA-047D-4390-B76E-0AC8C17CDEA7}"/>
              </a:ext>
            </a:extLst>
          </p:cNvPr>
          <p:cNvSpPr>
            <a:spLocks noGrp="1"/>
          </p:cNvSpPr>
          <p:nvPr>
            <p:ph type="sldNum" sz="quarter" idx="12"/>
          </p:nvPr>
        </p:nvSpPr>
        <p:spPr/>
        <p:txBody>
          <a:bodyPr>
            <a:normAutofit lnSpcReduction="10000"/>
          </a:bodyPr>
          <a:lstStyle/>
          <a:p>
            <a:fld id="{330EA680-D336-4FF7-8B7A-9848BB0A1C32}" type="slidenum">
              <a:rPr lang="en-US" smtClean="0"/>
              <a:t>3</a:t>
            </a:fld>
            <a:endParaRPr lang="en-US"/>
          </a:p>
        </p:txBody>
      </p:sp>
    </p:spTree>
    <p:extLst>
      <p:ext uri="{BB962C8B-B14F-4D97-AF65-F5344CB8AC3E}">
        <p14:creationId xmlns:p14="http://schemas.microsoft.com/office/powerpoint/2010/main" val="2571078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8" name="Picture 8" descr="A close up of a clock&#10;&#10;Description generated with high confidence">
            <a:extLst>
              <a:ext uri="{FF2B5EF4-FFF2-40B4-BE49-F238E27FC236}">
                <a16:creationId xmlns:a16="http://schemas.microsoft.com/office/drawing/2014/main" id="{C9076715-BAE7-4B03-AE34-F5C73D8FCC69}"/>
              </a:ext>
            </a:extLst>
          </p:cNvPr>
          <p:cNvPicPr>
            <a:picLocks noChangeAspect="1"/>
          </p:cNvPicPr>
          <p:nvPr/>
        </p:nvPicPr>
        <p:blipFill>
          <a:blip r:embed="rId3"/>
          <a:stretch>
            <a:fillRect/>
          </a:stretch>
        </p:blipFill>
        <p:spPr>
          <a:xfrm>
            <a:off x="6158164" y="2597924"/>
            <a:ext cx="6031831" cy="4258968"/>
          </a:xfrm>
          <a:prstGeom prst="rect">
            <a:avLst/>
          </a:prstGeom>
        </p:spPr>
      </p:pic>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4"/>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5"/>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6"/>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169193" y="523911"/>
            <a:ext cx="9692640" cy="793600"/>
          </a:xfrm>
        </p:spPr>
        <p:txBody>
          <a:bodyPr/>
          <a:lstStyle/>
          <a:p>
            <a:r>
              <a:rPr lang="en-US"/>
              <a:t>Hardware Components Status</a:t>
            </a:r>
          </a:p>
        </p:txBody>
      </p:sp>
      <p:graphicFrame>
        <p:nvGraphicFramePr>
          <p:cNvPr id="2" name="Table 2">
            <a:extLst>
              <a:ext uri="{FF2B5EF4-FFF2-40B4-BE49-F238E27FC236}">
                <a16:creationId xmlns:a16="http://schemas.microsoft.com/office/drawing/2014/main" id="{1230A0CA-19B9-41B9-87BC-4DC698666BD6}"/>
              </a:ext>
            </a:extLst>
          </p:cNvPr>
          <p:cNvGraphicFramePr>
            <a:graphicFrameLocks noGrp="1"/>
          </p:cNvGraphicFramePr>
          <p:nvPr>
            <p:extLst>
              <p:ext uri="{D42A27DB-BD31-4B8C-83A1-F6EECF244321}">
                <p14:modId xmlns:p14="http://schemas.microsoft.com/office/powerpoint/2010/main" val="2907035661"/>
              </p:ext>
            </p:extLst>
          </p:nvPr>
        </p:nvGraphicFramePr>
        <p:xfrm>
          <a:off x="57510" y="1207698"/>
          <a:ext cx="6133373" cy="5612859"/>
        </p:xfrm>
        <a:graphic>
          <a:graphicData uri="http://schemas.openxmlformats.org/drawingml/2006/table">
            <a:tbl>
              <a:tblPr firstRow="1" bandRow="1">
                <a:tableStyleId>{5C22544A-7EE6-4342-B048-85BDC9FD1C3A}</a:tableStyleId>
              </a:tblPr>
              <a:tblGrid>
                <a:gridCol w="3424455">
                  <a:extLst>
                    <a:ext uri="{9D8B030D-6E8A-4147-A177-3AD203B41FA5}">
                      <a16:colId xmlns:a16="http://schemas.microsoft.com/office/drawing/2014/main" val="2581892306"/>
                    </a:ext>
                  </a:extLst>
                </a:gridCol>
                <a:gridCol w="960508">
                  <a:extLst>
                    <a:ext uri="{9D8B030D-6E8A-4147-A177-3AD203B41FA5}">
                      <a16:colId xmlns:a16="http://schemas.microsoft.com/office/drawing/2014/main" val="2365412966"/>
                    </a:ext>
                  </a:extLst>
                </a:gridCol>
                <a:gridCol w="1748410">
                  <a:extLst>
                    <a:ext uri="{9D8B030D-6E8A-4147-A177-3AD203B41FA5}">
                      <a16:colId xmlns:a16="http://schemas.microsoft.com/office/drawing/2014/main" val="2608006355"/>
                    </a:ext>
                  </a:extLst>
                </a:gridCol>
              </a:tblGrid>
              <a:tr h="522051">
                <a:tc>
                  <a:txBody>
                    <a:bodyPr/>
                    <a:lstStyle/>
                    <a:p>
                      <a:r>
                        <a:rPr lang="en-US"/>
                        <a:t>Components of  Project</a:t>
                      </a:r>
                    </a:p>
                  </a:txBody>
                  <a:tcPr/>
                </a:tc>
                <a:tc>
                  <a:txBody>
                    <a:bodyPr/>
                    <a:lstStyle/>
                    <a:p>
                      <a:pPr lvl="0">
                        <a:buNone/>
                      </a:pPr>
                      <a:r>
                        <a:rPr lang="en-US"/>
                        <a:t>Hours Left</a:t>
                      </a:r>
                    </a:p>
                  </a:txBody>
                  <a:tcPr/>
                </a:tc>
                <a:tc>
                  <a:txBody>
                    <a:bodyPr/>
                    <a:lstStyle/>
                    <a:p>
                      <a:pPr lvl="0">
                        <a:buNone/>
                      </a:pPr>
                      <a:r>
                        <a:rPr lang="en-US"/>
                        <a:t>Est. Completion Date</a:t>
                      </a:r>
                    </a:p>
                  </a:txBody>
                  <a:tcPr/>
                </a:tc>
                <a:extLst>
                  <a:ext uri="{0D108BD9-81ED-4DB2-BD59-A6C34878D82A}">
                    <a16:rowId xmlns:a16="http://schemas.microsoft.com/office/drawing/2014/main" val="1583382291"/>
                  </a:ext>
                </a:extLst>
              </a:tr>
              <a:tr h="522051">
                <a:tc>
                  <a:txBody>
                    <a:bodyPr/>
                    <a:lstStyle/>
                    <a:p>
                      <a:r>
                        <a:rPr lang="en-US">
                          <a:solidFill>
                            <a:schemeClr val="tx1"/>
                          </a:solidFill>
                        </a:rPr>
                        <a:t>Test Bed</a:t>
                      </a:r>
                    </a:p>
                  </a:txBody>
                  <a:tcPr>
                    <a:solidFill>
                      <a:srgbClr val="FFFF00"/>
                    </a:solidFill>
                  </a:tcPr>
                </a:tc>
                <a:tc>
                  <a:txBody>
                    <a:bodyPr/>
                    <a:lstStyle/>
                    <a:p>
                      <a:pPr lvl="0">
                        <a:buNone/>
                      </a:pPr>
                      <a:r>
                        <a:rPr lang="en-US">
                          <a:solidFill>
                            <a:schemeClr val="tx1"/>
                          </a:solidFill>
                        </a:rPr>
                        <a:t>4</a:t>
                      </a:r>
                    </a:p>
                  </a:txBody>
                  <a:tcPr>
                    <a:solidFill>
                      <a:srgbClr val="FFFF00"/>
                    </a:solidFill>
                  </a:tcPr>
                </a:tc>
                <a:tc>
                  <a:txBody>
                    <a:bodyPr/>
                    <a:lstStyle/>
                    <a:p>
                      <a:pPr lvl="0">
                        <a:buNone/>
                      </a:pPr>
                      <a:r>
                        <a:rPr lang="en-US">
                          <a:solidFill>
                            <a:schemeClr val="tx1"/>
                          </a:solidFill>
                        </a:rPr>
                        <a:t>2/5</a:t>
                      </a:r>
                    </a:p>
                  </a:txBody>
                  <a:tcPr>
                    <a:solidFill>
                      <a:srgbClr val="FFFF00"/>
                    </a:solidFill>
                  </a:tcPr>
                </a:tc>
                <a:extLst>
                  <a:ext uri="{0D108BD9-81ED-4DB2-BD59-A6C34878D82A}">
                    <a16:rowId xmlns:a16="http://schemas.microsoft.com/office/drawing/2014/main" val="2393914527"/>
                  </a:ext>
                </a:extLst>
              </a:tr>
              <a:tr h="522051">
                <a:tc>
                  <a:txBody>
                    <a:bodyPr/>
                    <a:lstStyle/>
                    <a:p>
                      <a:pPr lvl="0">
                        <a:buNone/>
                      </a:pPr>
                      <a:r>
                        <a:rPr lang="en-US"/>
                        <a:t>Pixy2 and Intel D435</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Arrived</a:t>
                      </a:r>
                    </a:p>
                  </a:txBody>
                  <a:tcPr>
                    <a:solidFill>
                      <a:srgbClr val="92D050"/>
                    </a:solidFill>
                  </a:tcPr>
                </a:tc>
                <a:extLst>
                  <a:ext uri="{0D108BD9-81ED-4DB2-BD59-A6C34878D82A}">
                    <a16:rowId xmlns:a16="http://schemas.microsoft.com/office/drawing/2014/main" val="3495816456"/>
                  </a:ext>
                </a:extLst>
              </a:tr>
              <a:tr h="522051">
                <a:tc>
                  <a:txBody>
                    <a:bodyPr/>
                    <a:lstStyle/>
                    <a:p>
                      <a:pPr lvl="0">
                        <a:buNone/>
                      </a:pPr>
                      <a:r>
                        <a:rPr lang="en-US"/>
                        <a:t>Camera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67127697"/>
                  </a:ext>
                </a:extLst>
              </a:tr>
              <a:tr h="522051">
                <a:tc>
                  <a:txBody>
                    <a:bodyPr/>
                    <a:lstStyle/>
                    <a:p>
                      <a:r>
                        <a:rPr lang="en-US"/>
                        <a:t>Ball Joint Grippers</a:t>
                      </a:r>
                    </a:p>
                  </a:txBody>
                  <a:tcPr>
                    <a:solidFill>
                      <a:srgbClr val="92D050"/>
                    </a:solidFill>
                  </a:tcPr>
                </a:tc>
                <a:tc>
                  <a:txBody>
                    <a:bodyPr/>
                    <a:lstStyle/>
                    <a:p>
                      <a:pPr lvl="0">
                        <a:buNone/>
                      </a:pPr>
                      <a:r>
                        <a:rPr lang="en-US"/>
                        <a:t>0</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1831726058"/>
                  </a:ext>
                </a:extLst>
              </a:tr>
              <a:tr h="522051">
                <a:tc>
                  <a:txBody>
                    <a:bodyPr/>
                    <a:lstStyle/>
                    <a:p>
                      <a:r>
                        <a:rPr lang="en-US"/>
                        <a:t>Robotic Arm and EE</a:t>
                      </a:r>
                    </a:p>
                  </a:txBody>
                  <a:tcPr>
                    <a:solidFill>
                      <a:srgbClr val="FFFF00"/>
                    </a:solidFill>
                  </a:tcPr>
                </a:tc>
                <a:tc>
                  <a:txBody>
                    <a:bodyPr/>
                    <a:lstStyle/>
                    <a:p>
                      <a:pPr lvl="0">
                        <a:buNone/>
                      </a:pPr>
                      <a:r>
                        <a:rPr lang="en-US"/>
                        <a:t>2</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3829006560"/>
                  </a:ext>
                </a:extLst>
              </a:tr>
              <a:tr h="522051">
                <a:tc>
                  <a:txBody>
                    <a:bodyPr/>
                    <a:lstStyle/>
                    <a:p>
                      <a:pPr lvl="0">
                        <a:buNone/>
                      </a:pPr>
                      <a:r>
                        <a:rPr lang="en-US"/>
                        <a:t>AR Tags and Mounts</a:t>
                      </a:r>
                    </a:p>
                  </a:txBody>
                  <a:tcPr>
                    <a:solidFill>
                      <a:srgbClr val="FFFF00"/>
                    </a:solidFill>
                  </a:tcPr>
                </a:tc>
                <a:tc>
                  <a:txBody>
                    <a:bodyPr/>
                    <a:lstStyle/>
                    <a:p>
                      <a:pPr lvl="0">
                        <a:buNone/>
                      </a:pPr>
                      <a:r>
                        <a:rPr lang="en-US"/>
                        <a:t>20</a:t>
                      </a:r>
                    </a:p>
                  </a:txBody>
                  <a:tcPr>
                    <a:solidFill>
                      <a:srgbClr val="FFFF00"/>
                    </a:solidFill>
                  </a:tcPr>
                </a:tc>
                <a:tc>
                  <a:txBody>
                    <a:bodyPr/>
                    <a:lstStyle/>
                    <a:p>
                      <a:pPr lvl="0">
                        <a:buNone/>
                      </a:pPr>
                      <a:r>
                        <a:rPr lang="en-US"/>
                        <a:t>2/11</a:t>
                      </a:r>
                    </a:p>
                  </a:txBody>
                  <a:tcPr>
                    <a:solidFill>
                      <a:srgbClr val="FFFF00"/>
                    </a:solidFill>
                  </a:tcPr>
                </a:tc>
                <a:extLst>
                  <a:ext uri="{0D108BD9-81ED-4DB2-BD59-A6C34878D82A}">
                    <a16:rowId xmlns:a16="http://schemas.microsoft.com/office/drawing/2014/main" val="2799255976"/>
                  </a:ext>
                </a:extLst>
              </a:tr>
              <a:tr h="522051">
                <a:tc>
                  <a:txBody>
                    <a:bodyPr/>
                    <a:lstStyle/>
                    <a:p>
                      <a:r>
                        <a:rPr lang="en-US"/>
                        <a:t>GP and Turntable Base</a:t>
                      </a:r>
                    </a:p>
                  </a:txBody>
                  <a:tcPr>
                    <a:solidFill>
                      <a:srgbClr val="FFFF00"/>
                    </a:solidFill>
                  </a:tcPr>
                </a:tc>
                <a:tc>
                  <a:txBody>
                    <a:bodyPr/>
                    <a:lstStyle/>
                    <a:p>
                      <a:pPr lvl="0">
                        <a:buNone/>
                      </a:pPr>
                      <a:r>
                        <a:rPr lang="en-US"/>
                        <a:t>3</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617084588"/>
                  </a:ext>
                </a:extLst>
              </a:tr>
              <a:tr h="522051">
                <a:tc>
                  <a:txBody>
                    <a:bodyPr/>
                    <a:lstStyle/>
                    <a:p>
                      <a:pPr lvl="0">
                        <a:buNone/>
                      </a:pPr>
                      <a:r>
                        <a:rPr lang="en-US"/>
                        <a:t>Slip Ring Mount</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2/8</a:t>
                      </a:r>
                    </a:p>
                  </a:txBody>
                  <a:tcPr>
                    <a:solidFill>
                      <a:srgbClr val="FFFF00"/>
                    </a:solidFill>
                  </a:tcPr>
                </a:tc>
                <a:extLst>
                  <a:ext uri="{0D108BD9-81ED-4DB2-BD59-A6C34878D82A}">
                    <a16:rowId xmlns:a16="http://schemas.microsoft.com/office/drawing/2014/main" val="1287822372"/>
                  </a:ext>
                </a:extLst>
              </a:tr>
              <a:tr h="522051">
                <a:tc>
                  <a:txBody>
                    <a:bodyPr/>
                    <a:lstStyle/>
                    <a:p>
                      <a:pPr lvl="0">
                        <a:buNone/>
                      </a:pPr>
                      <a:r>
                        <a:rPr lang="en-US"/>
                        <a:t>Emergency Off Switch</a:t>
                      </a:r>
                    </a:p>
                  </a:txBody>
                  <a:tcPr>
                    <a:solidFill>
                      <a:srgbClr val="FFFF00"/>
                    </a:solidFill>
                  </a:tcPr>
                </a:tc>
                <a:tc>
                  <a:txBody>
                    <a:bodyPr/>
                    <a:lstStyle/>
                    <a:p>
                      <a:pPr lvl="0">
                        <a:buNone/>
                      </a:pPr>
                      <a:r>
                        <a:rPr lang="en-US"/>
                        <a:t>15</a:t>
                      </a:r>
                    </a:p>
                  </a:txBody>
                  <a:tcPr>
                    <a:solidFill>
                      <a:srgbClr val="FFFF00"/>
                    </a:solidFill>
                  </a:tcPr>
                </a:tc>
                <a:tc>
                  <a:txBody>
                    <a:bodyPr/>
                    <a:lstStyle/>
                    <a:p>
                      <a:pPr lvl="0">
                        <a:buNone/>
                      </a:pPr>
                      <a:r>
                        <a:rPr lang="en-US"/>
                        <a:t>3/1</a:t>
                      </a:r>
                    </a:p>
                  </a:txBody>
                  <a:tcPr>
                    <a:solidFill>
                      <a:srgbClr val="FFFF00"/>
                    </a:solidFill>
                  </a:tcPr>
                </a:tc>
                <a:extLst>
                  <a:ext uri="{0D108BD9-81ED-4DB2-BD59-A6C34878D82A}">
                    <a16:rowId xmlns:a16="http://schemas.microsoft.com/office/drawing/2014/main" val="3568514275"/>
                  </a:ext>
                </a:extLst>
              </a:tr>
            </a:tbl>
          </a:graphicData>
        </a:graphic>
      </p:graphicFrame>
      <p:graphicFrame>
        <p:nvGraphicFramePr>
          <p:cNvPr id="5" name="Table 9">
            <a:extLst>
              <a:ext uri="{FF2B5EF4-FFF2-40B4-BE49-F238E27FC236}">
                <a16:creationId xmlns:a16="http://schemas.microsoft.com/office/drawing/2014/main" id="{5B98104F-31CB-4A9A-B634-B6F839A258BC}"/>
              </a:ext>
            </a:extLst>
          </p:cNvPr>
          <p:cNvGraphicFramePr>
            <a:graphicFrameLocks noGrp="1"/>
          </p:cNvGraphicFramePr>
          <p:nvPr>
            <p:extLst>
              <p:ext uri="{D42A27DB-BD31-4B8C-83A1-F6EECF244321}">
                <p14:modId xmlns:p14="http://schemas.microsoft.com/office/powerpoint/2010/main" val="2819459980"/>
              </p:ext>
            </p:extLst>
          </p:nvPr>
        </p:nvGraphicFramePr>
        <p:xfrm>
          <a:off x="4514490" y="158150"/>
          <a:ext cx="5200538" cy="579120"/>
        </p:xfrm>
        <a:graphic>
          <a:graphicData uri="http://schemas.openxmlformats.org/drawingml/2006/table">
            <a:tbl>
              <a:tblPr firstRow="1" bandRow="1">
                <a:tableStyleId>{5C22544A-7EE6-4342-B048-85BDC9FD1C3A}</a:tableStyleId>
              </a:tblPr>
              <a:tblGrid>
                <a:gridCol w="2600269">
                  <a:extLst>
                    <a:ext uri="{9D8B030D-6E8A-4147-A177-3AD203B41FA5}">
                      <a16:colId xmlns:a16="http://schemas.microsoft.com/office/drawing/2014/main" val="3999371892"/>
                    </a:ext>
                  </a:extLst>
                </a:gridCol>
                <a:gridCol w="2600269">
                  <a:extLst>
                    <a:ext uri="{9D8B030D-6E8A-4147-A177-3AD203B41FA5}">
                      <a16:colId xmlns:a16="http://schemas.microsoft.com/office/drawing/2014/main" val="1876050630"/>
                    </a:ext>
                  </a:extLst>
                </a:gridCol>
              </a:tblGrid>
              <a:tr h="558800">
                <a:tc>
                  <a:txBody>
                    <a:bodyPr/>
                    <a:lstStyle/>
                    <a:p>
                      <a:pPr algn="ctr"/>
                      <a:r>
                        <a:rPr lang="en-US" sz="1600">
                          <a:solidFill>
                            <a:schemeClr val="tx1"/>
                          </a:solidFill>
                        </a:rPr>
                        <a:t>Manufactured / Purchased</a:t>
                      </a:r>
                    </a:p>
                  </a:txBody>
                  <a:tcPr>
                    <a:solidFill>
                      <a:srgbClr val="92D050"/>
                    </a:solidFill>
                  </a:tcPr>
                </a:tc>
                <a:tc>
                  <a:txBody>
                    <a:bodyPr/>
                    <a:lstStyle/>
                    <a:p>
                      <a:pPr algn="ctr"/>
                      <a:r>
                        <a:rPr lang="en-US" sz="1600">
                          <a:solidFill>
                            <a:schemeClr val="tx1"/>
                          </a:solidFill>
                        </a:rPr>
                        <a:t>Manufacturing In Progress</a:t>
                      </a:r>
                    </a:p>
                  </a:txBody>
                  <a:tcPr>
                    <a:solidFill>
                      <a:srgbClr val="FFFF00"/>
                    </a:solidFill>
                  </a:tcPr>
                </a:tc>
                <a:extLst>
                  <a:ext uri="{0D108BD9-81ED-4DB2-BD59-A6C34878D82A}">
                    <a16:rowId xmlns:a16="http://schemas.microsoft.com/office/drawing/2014/main" val="2321028073"/>
                  </a:ext>
                </a:extLst>
              </a:tr>
            </a:tbl>
          </a:graphicData>
        </a:graphic>
      </p:graphicFrame>
      <p:sp>
        <p:nvSpPr>
          <p:cNvPr id="6" name="Arrow: Right 5">
            <a:extLst>
              <a:ext uri="{FF2B5EF4-FFF2-40B4-BE49-F238E27FC236}">
                <a16:creationId xmlns:a16="http://schemas.microsoft.com/office/drawing/2014/main" id="{B5C0B16F-77ED-4ADD-922D-4BF295E11463}"/>
              </a:ext>
            </a:extLst>
          </p:cNvPr>
          <p:cNvSpPr/>
          <p:nvPr/>
        </p:nvSpPr>
        <p:spPr>
          <a:xfrm rot="-1500000">
            <a:off x="6072924" y="5723154"/>
            <a:ext cx="776178" cy="4558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8B9136F-CA66-437F-9D80-F15948C3CDF5}"/>
              </a:ext>
            </a:extLst>
          </p:cNvPr>
          <p:cNvSpPr>
            <a:spLocks noGrp="1"/>
          </p:cNvSpPr>
          <p:nvPr>
            <p:ph type="sldNum" sz="quarter" idx="12"/>
          </p:nvPr>
        </p:nvSpPr>
        <p:spPr/>
        <p:txBody>
          <a:bodyPr>
            <a:normAutofit lnSpcReduction="10000"/>
          </a:bodyPr>
          <a:lstStyle/>
          <a:p>
            <a:fld id="{330EA680-D336-4FF7-8B7A-9848BB0A1C32}" type="slidenum">
              <a:rPr lang="en-US" smtClean="0"/>
              <a:t>30</a:t>
            </a:fld>
            <a:endParaRPr lang="en-US"/>
          </a:p>
        </p:txBody>
      </p:sp>
    </p:spTree>
    <p:extLst>
      <p:ext uri="{BB962C8B-B14F-4D97-AF65-F5344CB8AC3E}">
        <p14:creationId xmlns:p14="http://schemas.microsoft.com/office/powerpoint/2010/main" val="86794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pic>
        <p:nvPicPr>
          <p:cNvPr id="11" name="Picture 11">
            <a:extLst>
              <a:ext uri="{FF2B5EF4-FFF2-40B4-BE49-F238E27FC236}">
                <a16:creationId xmlns:a16="http://schemas.microsoft.com/office/drawing/2014/main" id="{C3290309-CF90-4A97-A463-191EE1FB673D}"/>
              </a:ext>
            </a:extLst>
          </p:cNvPr>
          <p:cNvPicPr>
            <a:picLocks noChangeAspect="1"/>
          </p:cNvPicPr>
          <p:nvPr/>
        </p:nvPicPr>
        <p:blipFill>
          <a:blip r:embed="rId6"/>
          <a:stretch>
            <a:fillRect/>
          </a:stretch>
        </p:blipFill>
        <p:spPr>
          <a:xfrm>
            <a:off x="6626255" y="236132"/>
            <a:ext cx="2997200" cy="398594"/>
          </a:xfrm>
          <a:prstGeom prst="rect">
            <a:avLst/>
          </a:prstGeom>
        </p:spPr>
      </p:pic>
      <p:sp>
        <p:nvSpPr>
          <p:cNvPr id="12" name="TextBox 11">
            <a:extLst>
              <a:ext uri="{FF2B5EF4-FFF2-40B4-BE49-F238E27FC236}">
                <a16:creationId xmlns:a16="http://schemas.microsoft.com/office/drawing/2014/main" id="{D0FFDAFD-27BF-4287-A1A4-0EDF1DD65F51}"/>
              </a:ext>
            </a:extLst>
          </p:cNvPr>
          <p:cNvSpPr txBox="1"/>
          <p:nvPr/>
        </p:nvSpPr>
        <p:spPr>
          <a:xfrm>
            <a:off x="505792" y="6005442"/>
            <a:ext cx="738146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Estimated time remaining: 30 hours</a:t>
            </a:r>
            <a:endParaRPr lang="en-US"/>
          </a:p>
        </p:txBody>
      </p:sp>
      <p:sp>
        <p:nvSpPr>
          <p:cNvPr id="20" name="Title 2">
            <a:extLst>
              <a:ext uri="{FF2B5EF4-FFF2-40B4-BE49-F238E27FC236}">
                <a16:creationId xmlns:a16="http://schemas.microsoft.com/office/drawing/2014/main" id="{389CAA1F-1729-4505-AFE3-231945E59E94}"/>
              </a:ext>
            </a:extLst>
          </p:cNvPr>
          <p:cNvSpPr txBox="1">
            <a:spLocks/>
          </p:cNvSpPr>
          <p:nvPr/>
        </p:nvSpPr>
        <p:spPr>
          <a:xfrm>
            <a:off x="626136" y="849833"/>
            <a:ext cx="10632440" cy="57202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a:t>Primary Camera – EE State Determination</a:t>
            </a:r>
          </a:p>
        </p:txBody>
      </p:sp>
      <p:pic>
        <p:nvPicPr>
          <p:cNvPr id="23" name="Picture 23" descr="A screenshot of a cell phone&#10;&#10;Description generated with very high confidence">
            <a:extLst>
              <a:ext uri="{FF2B5EF4-FFF2-40B4-BE49-F238E27FC236}">
                <a16:creationId xmlns:a16="http://schemas.microsoft.com/office/drawing/2014/main" id="{F3ED7BF4-6A87-4704-8BAC-5273B67FF8D3}"/>
              </a:ext>
            </a:extLst>
          </p:cNvPr>
          <p:cNvPicPr>
            <a:picLocks noChangeAspect="1"/>
          </p:cNvPicPr>
          <p:nvPr/>
        </p:nvPicPr>
        <p:blipFill>
          <a:blip r:embed="rId7"/>
          <a:stretch>
            <a:fillRect/>
          </a:stretch>
        </p:blipFill>
        <p:spPr>
          <a:xfrm>
            <a:off x="1245705" y="1525837"/>
            <a:ext cx="9049026" cy="4336412"/>
          </a:xfrm>
          <a:prstGeom prst="rect">
            <a:avLst/>
          </a:prstGeom>
        </p:spPr>
      </p:pic>
      <p:sp>
        <p:nvSpPr>
          <p:cNvPr id="2" name="Slide Number Placeholder 1">
            <a:extLst>
              <a:ext uri="{FF2B5EF4-FFF2-40B4-BE49-F238E27FC236}">
                <a16:creationId xmlns:a16="http://schemas.microsoft.com/office/drawing/2014/main" id="{3113C14A-8F2F-423E-A329-90B6AA6C42A2}"/>
              </a:ext>
            </a:extLst>
          </p:cNvPr>
          <p:cNvSpPr>
            <a:spLocks noGrp="1"/>
          </p:cNvSpPr>
          <p:nvPr>
            <p:ph type="sldNum" sz="quarter" idx="12"/>
          </p:nvPr>
        </p:nvSpPr>
        <p:spPr/>
        <p:txBody>
          <a:bodyPr>
            <a:normAutofit lnSpcReduction="10000"/>
          </a:bodyPr>
          <a:lstStyle/>
          <a:p>
            <a:fld id="{330EA680-D336-4FF7-8B7A-9848BB0A1C32}" type="slidenum">
              <a:rPr lang="en-US" smtClean="0"/>
              <a:t>31</a:t>
            </a:fld>
            <a:endParaRPr lang="en-US"/>
          </a:p>
        </p:txBody>
      </p:sp>
    </p:spTree>
    <p:extLst>
      <p:ext uri="{BB962C8B-B14F-4D97-AF65-F5344CB8AC3E}">
        <p14:creationId xmlns:p14="http://schemas.microsoft.com/office/powerpoint/2010/main" val="1899645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pic>
        <p:nvPicPr>
          <p:cNvPr id="11" name="Picture 11">
            <a:extLst>
              <a:ext uri="{FF2B5EF4-FFF2-40B4-BE49-F238E27FC236}">
                <a16:creationId xmlns:a16="http://schemas.microsoft.com/office/drawing/2014/main" id="{C3290309-CF90-4A97-A463-191EE1FB673D}"/>
              </a:ext>
            </a:extLst>
          </p:cNvPr>
          <p:cNvPicPr>
            <a:picLocks noChangeAspect="1"/>
          </p:cNvPicPr>
          <p:nvPr/>
        </p:nvPicPr>
        <p:blipFill>
          <a:blip r:embed="rId6"/>
          <a:stretch>
            <a:fillRect/>
          </a:stretch>
        </p:blipFill>
        <p:spPr>
          <a:xfrm>
            <a:off x="6768495" y="236132"/>
            <a:ext cx="2997200" cy="398594"/>
          </a:xfrm>
          <a:prstGeom prst="rect">
            <a:avLst/>
          </a:prstGeom>
        </p:spPr>
      </p:pic>
      <p:sp>
        <p:nvSpPr>
          <p:cNvPr id="9" name="TextBox 8">
            <a:extLst>
              <a:ext uri="{FF2B5EF4-FFF2-40B4-BE49-F238E27FC236}">
                <a16:creationId xmlns:a16="http://schemas.microsoft.com/office/drawing/2014/main" id="{8F2BBA44-5F39-4F30-AF40-E5E3B5CFF1A5}"/>
              </a:ext>
            </a:extLst>
          </p:cNvPr>
          <p:cNvSpPr txBox="1"/>
          <p:nvPr/>
        </p:nvSpPr>
        <p:spPr>
          <a:xfrm>
            <a:off x="678381" y="4218647"/>
            <a:ext cx="10289023"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Code has already been implemented and tested in MATLAB</a:t>
            </a:r>
          </a:p>
          <a:p>
            <a:pPr marL="285750" indent="-285750">
              <a:buFont typeface="Arial"/>
              <a:buChar char="•"/>
            </a:pPr>
            <a:r>
              <a:rPr lang="en-US" sz="2400"/>
              <a:t>It is being converted to Python for ease of integration with ROS.</a:t>
            </a:r>
          </a:p>
          <a:p>
            <a:pPr marL="285750" indent="-285750">
              <a:buFont typeface="Arial"/>
              <a:buChar char="•"/>
            </a:pPr>
            <a:endParaRPr lang="en-US" sz="2400"/>
          </a:p>
          <a:p>
            <a:pPr marL="285750" indent="-285750">
              <a:buFont typeface="Arial"/>
              <a:buChar char="•"/>
            </a:pPr>
            <a:r>
              <a:rPr lang="en-US" sz="2400"/>
              <a:t>Estimated time remaining: 2 hours</a:t>
            </a:r>
          </a:p>
        </p:txBody>
      </p:sp>
      <p:pic>
        <p:nvPicPr>
          <p:cNvPr id="2" name="Picture 4" descr="A close up of a logo&#10;&#10;Description generated with high confidence">
            <a:extLst>
              <a:ext uri="{FF2B5EF4-FFF2-40B4-BE49-F238E27FC236}">
                <a16:creationId xmlns:a16="http://schemas.microsoft.com/office/drawing/2014/main" id="{DA76F52C-6434-4BB1-9F6A-80DABD229BB3}"/>
              </a:ext>
            </a:extLst>
          </p:cNvPr>
          <p:cNvPicPr>
            <a:picLocks noChangeAspect="1"/>
          </p:cNvPicPr>
          <p:nvPr/>
        </p:nvPicPr>
        <p:blipFill>
          <a:blip r:embed="rId7"/>
          <a:stretch>
            <a:fillRect/>
          </a:stretch>
        </p:blipFill>
        <p:spPr>
          <a:xfrm>
            <a:off x="388419" y="2207875"/>
            <a:ext cx="10282279" cy="1538642"/>
          </a:xfrm>
          <a:prstGeom prst="rect">
            <a:avLst/>
          </a:prstGeom>
        </p:spPr>
      </p:pic>
      <p:sp>
        <p:nvSpPr>
          <p:cNvPr id="6" name="TextBox 5">
            <a:extLst>
              <a:ext uri="{FF2B5EF4-FFF2-40B4-BE49-F238E27FC236}">
                <a16:creationId xmlns:a16="http://schemas.microsoft.com/office/drawing/2014/main" id="{705258C3-A468-4C13-B767-00AF2B3DEB9D}"/>
              </a:ext>
            </a:extLst>
          </p:cNvPr>
          <p:cNvSpPr txBox="1"/>
          <p:nvPr/>
        </p:nvSpPr>
        <p:spPr>
          <a:xfrm>
            <a:off x="2856487" y="210123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hour</a:t>
            </a:r>
          </a:p>
        </p:txBody>
      </p:sp>
      <p:sp>
        <p:nvSpPr>
          <p:cNvPr id="12" name="TextBox 11">
            <a:extLst>
              <a:ext uri="{FF2B5EF4-FFF2-40B4-BE49-F238E27FC236}">
                <a16:creationId xmlns:a16="http://schemas.microsoft.com/office/drawing/2014/main" id="{C2E5F36B-B62C-4BB2-8082-8CBA3E02CD3B}"/>
              </a:ext>
            </a:extLst>
          </p:cNvPr>
          <p:cNvSpPr txBox="1"/>
          <p:nvPr/>
        </p:nvSpPr>
        <p:spPr>
          <a:xfrm>
            <a:off x="8891796" y="184498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hour</a:t>
            </a:r>
          </a:p>
        </p:txBody>
      </p:sp>
      <p:sp>
        <p:nvSpPr>
          <p:cNvPr id="13" name="Title 2">
            <a:extLst>
              <a:ext uri="{FF2B5EF4-FFF2-40B4-BE49-F238E27FC236}">
                <a16:creationId xmlns:a16="http://schemas.microsoft.com/office/drawing/2014/main" id="{D3F75ED8-48A8-4FBD-BEA0-1AE2A894A367}"/>
              </a:ext>
            </a:extLst>
          </p:cNvPr>
          <p:cNvSpPr txBox="1">
            <a:spLocks/>
          </p:cNvSpPr>
          <p:nvPr/>
        </p:nvSpPr>
        <p:spPr>
          <a:xfrm>
            <a:off x="626136" y="87833"/>
            <a:ext cx="10632440" cy="13340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a:t>Primary Camera – GP State Determination</a:t>
            </a:r>
          </a:p>
        </p:txBody>
      </p:sp>
      <p:sp>
        <p:nvSpPr>
          <p:cNvPr id="3" name="Slide Number Placeholder 2">
            <a:extLst>
              <a:ext uri="{FF2B5EF4-FFF2-40B4-BE49-F238E27FC236}">
                <a16:creationId xmlns:a16="http://schemas.microsoft.com/office/drawing/2014/main" id="{3B2AB016-D3DA-48A2-B14D-1341FA19D763}"/>
              </a:ext>
            </a:extLst>
          </p:cNvPr>
          <p:cNvSpPr>
            <a:spLocks noGrp="1"/>
          </p:cNvSpPr>
          <p:nvPr>
            <p:ph type="sldNum" sz="quarter" idx="12"/>
          </p:nvPr>
        </p:nvSpPr>
        <p:spPr/>
        <p:txBody>
          <a:bodyPr>
            <a:normAutofit lnSpcReduction="10000"/>
          </a:bodyPr>
          <a:lstStyle/>
          <a:p>
            <a:fld id="{330EA680-D336-4FF7-8B7A-9848BB0A1C32}" type="slidenum">
              <a:rPr lang="en-US" smtClean="0"/>
              <a:t>32</a:t>
            </a:fld>
            <a:endParaRPr lang="en-US"/>
          </a:p>
        </p:txBody>
      </p:sp>
    </p:spTree>
    <p:extLst>
      <p:ext uri="{BB962C8B-B14F-4D97-AF65-F5344CB8AC3E}">
        <p14:creationId xmlns:p14="http://schemas.microsoft.com/office/powerpoint/2010/main" val="160150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DBFD025D-A512-4428-BA7C-9FAF1FEF9DDD}"/>
              </a:ext>
            </a:extLst>
          </p:cNvPr>
          <p:cNvSpPr>
            <a:spLocks noGrp="1"/>
          </p:cNvSpPr>
          <p:nvPr>
            <p:ph type="title"/>
          </p:nvPr>
        </p:nvSpPr>
        <p:spPr>
          <a:xfrm>
            <a:off x="676568" y="97383"/>
            <a:ext cx="10052073" cy="1339939"/>
          </a:xfrm>
        </p:spPr>
        <p:txBody>
          <a:bodyPr>
            <a:normAutofit/>
          </a:bodyPr>
          <a:lstStyle/>
          <a:p>
            <a:r>
              <a:rPr lang="en-US" sz="3600"/>
              <a:t>Secondary Camera – Spin Rate Determination</a:t>
            </a:r>
          </a:p>
        </p:txBody>
      </p:sp>
      <p:pic>
        <p:nvPicPr>
          <p:cNvPr id="11" name="Picture 11">
            <a:extLst>
              <a:ext uri="{FF2B5EF4-FFF2-40B4-BE49-F238E27FC236}">
                <a16:creationId xmlns:a16="http://schemas.microsoft.com/office/drawing/2014/main" id="{C3290309-CF90-4A97-A463-191EE1FB673D}"/>
              </a:ext>
            </a:extLst>
          </p:cNvPr>
          <p:cNvPicPr>
            <a:picLocks noChangeAspect="1"/>
          </p:cNvPicPr>
          <p:nvPr/>
        </p:nvPicPr>
        <p:blipFill>
          <a:blip r:embed="rId6"/>
          <a:stretch>
            <a:fillRect/>
          </a:stretch>
        </p:blipFill>
        <p:spPr>
          <a:xfrm>
            <a:off x="6768495" y="236132"/>
            <a:ext cx="2997200" cy="398594"/>
          </a:xfrm>
          <a:prstGeom prst="rect">
            <a:avLst/>
          </a:prstGeom>
        </p:spPr>
      </p:pic>
      <p:sp>
        <p:nvSpPr>
          <p:cNvPr id="9" name="TextBox 8">
            <a:extLst>
              <a:ext uri="{FF2B5EF4-FFF2-40B4-BE49-F238E27FC236}">
                <a16:creationId xmlns:a16="http://schemas.microsoft.com/office/drawing/2014/main" id="{8F2BBA44-5F39-4F30-AF40-E5E3B5CFF1A5}"/>
              </a:ext>
            </a:extLst>
          </p:cNvPr>
          <p:cNvSpPr txBox="1"/>
          <p:nvPr/>
        </p:nvSpPr>
        <p:spPr>
          <a:xfrm>
            <a:off x="671311" y="5885118"/>
            <a:ext cx="10330212"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Estimated time remaining: 8 hours</a:t>
            </a:r>
          </a:p>
        </p:txBody>
      </p:sp>
      <p:pic>
        <p:nvPicPr>
          <p:cNvPr id="8" name="Picture 9" descr="A screenshot of a cell phone&#10;&#10;Description generated with very high confidence">
            <a:extLst>
              <a:ext uri="{FF2B5EF4-FFF2-40B4-BE49-F238E27FC236}">
                <a16:creationId xmlns:a16="http://schemas.microsoft.com/office/drawing/2014/main" id="{E627BC90-D8E1-471F-84D8-39777975458A}"/>
              </a:ext>
            </a:extLst>
          </p:cNvPr>
          <p:cNvPicPr>
            <a:picLocks noChangeAspect="1"/>
          </p:cNvPicPr>
          <p:nvPr/>
        </p:nvPicPr>
        <p:blipFill>
          <a:blip r:embed="rId7"/>
          <a:stretch>
            <a:fillRect/>
          </a:stretch>
        </p:blipFill>
        <p:spPr>
          <a:xfrm>
            <a:off x="675565" y="1280199"/>
            <a:ext cx="9999259" cy="5753363"/>
          </a:xfrm>
          <a:prstGeom prst="rect">
            <a:avLst/>
          </a:prstGeom>
        </p:spPr>
      </p:pic>
      <p:sp>
        <p:nvSpPr>
          <p:cNvPr id="2" name="Slide Number Placeholder 1">
            <a:extLst>
              <a:ext uri="{FF2B5EF4-FFF2-40B4-BE49-F238E27FC236}">
                <a16:creationId xmlns:a16="http://schemas.microsoft.com/office/drawing/2014/main" id="{E11E7764-2EAE-4F14-9074-E1DDF41EEBF2}"/>
              </a:ext>
            </a:extLst>
          </p:cNvPr>
          <p:cNvSpPr>
            <a:spLocks noGrp="1"/>
          </p:cNvSpPr>
          <p:nvPr>
            <p:ph type="sldNum" sz="quarter" idx="12"/>
          </p:nvPr>
        </p:nvSpPr>
        <p:spPr/>
        <p:txBody>
          <a:bodyPr>
            <a:normAutofit lnSpcReduction="10000"/>
          </a:bodyPr>
          <a:lstStyle/>
          <a:p>
            <a:fld id="{330EA680-D336-4FF7-8B7A-9848BB0A1C32}" type="slidenum">
              <a:rPr lang="en-US" smtClean="0"/>
              <a:t>33</a:t>
            </a:fld>
            <a:endParaRPr lang="en-US"/>
          </a:p>
        </p:txBody>
      </p:sp>
    </p:spTree>
    <p:extLst>
      <p:ext uri="{BB962C8B-B14F-4D97-AF65-F5344CB8AC3E}">
        <p14:creationId xmlns:p14="http://schemas.microsoft.com/office/powerpoint/2010/main" val="2228616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3734319" y="-420559"/>
            <a:ext cx="9692640" cy="1325562"/>
          </a:xfrm>
        </p:spPr>
        <p:txBody>
          <a:bodyPr/>
          <a:lstStyle/>
          <a:p>
            <a:r>
              <a:rPr lang="en-US"/>
              <a:t>Control Software</a:t>
            </a:r>
          </a:p>
        </p:txBody>
      </p:sp>
      <p:sp>
        <p:nvSpPr>
          <p:cNvPr id="2" name="Left Brace 1">
            <a:extLst>
              <a:ext uri="{FF2B5EF4-FFF2-40B4-BE49-F238E27FC236}">
                <a16:creationId xmlns:a16="http://schemas.microsoft.com/office/drawing/2014/main" id="{DE5DC112-01D4-4C7B-9462-B66CAA62FACC}"/>
              </a:ext>
            </a:extLst>
          </p:cNvPr>
          <p:cNvSpPr/>
          <p:nvPr/>
        </p:nvSpPr>
        <p:spPr>
          <a:xfrm>
            <a:off x="1817161" y="1616384"/>
            <a:ext cx="573535" cy="117739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Table 7">
            <a:extLst>
              <a:ext uri="{FF2B5EF4-FFF2-40B4-BE49-F238E27FC236}">
                <a16:creationId xmlns:a16="http://schemas.microsoft.com/office/drawing/2014/main" id="{B581ED3B-AC06-4301-B622-1DC930F76E8C}"/>
              </a:ext>
            </a:extLst>
          </p:cNvPr>
          <p:cNvGraphicFramePr>
            <a:graphicFrameLocks noGrp="1"/>
          </p:cNvGraphicFramePr>
          <p:nvPr>
            <p:extLst>
              <p:ext uri="{D42A27DB-BD31-4B8C-83A1-F6EECF244321}">
                <p14:modId xmlns:p14="http://schemas.microsoft.com/office/powerpoint/2010/main" val="2688283058"/>
              </p:ext>
            </p:extLst>
          </p:nvPr>
        </p:nvGraphicFramePr>
        <p:xfrm>
          <a:off x="2360176" y="910354"/>
          <a:ext cx="6792754" cy="5695675"/>
        </p:xfrm>
        <a:graphic>
          <a:graphicData uri="http://schemas.openxmlformats.org/drawingml/2006/table">
            <a:tbl>
              <a:tblPr firstRow="1" bandRow="1">
                <a:tableStyleId>{5C22544A-7EE6-4342-B048-85BDC9FD1C3A}</a:tableStyleId>
              </a:tblPr>
              <a:tblGrid>
                <a:gridCol w="5157153">
                  <a:extLst>
                    <a:ext uri="{9D8B030D-6E8A-4147-A177-3AD203B41FA5}">
                      <a16:colId xmlns:a16="http://schemas.microsoft.com/office/drawing/2014/main" val="850907466"/>
                    </a:ext>
                  </a:extLst>
                </a:gridCol>
                <a:gridCol w="1635601">
                  <a:extLst>
                    <a:ext uri="{9D8B030D-6E8A-4147-A177-3AD203B41FA5}">
                      <a16:colId xmlns:a16="http://schemas.microsoft.com/office/drawing/2014/main" val="3599510419"/>
                    </a:ext>
                  </a:extLst>
                </a:gridCol>
              </a:tblGrid>
              <a:tr h="550764">
                <a:tc>
                  <a:txBody>
                    <a:bodyPr/>
                    <a:lstStyle/>
                    <a:p>
                      <a:pPr lvl="0" algn="ctr">
                        <a:buNone/>
                      </a:pPr>
                      <a:r>
                        <a:rPr lang="en-US"/>
                        <a:t>Task</a:t>
                      </a:r>
                    </a:p>
                  </a:txBody>
                  <a:tcPr/>
                </a:tc>
                <a:tc>
                  <a:txBody>
                    <a:bodyPr/>
                    <a:lstStyle/>
                    <a:p>
                      <a:pPr lvl="0" algn="ctr">
                        <a:buNone/>
                      </a:pPr>
                      <a:r>
                        <a:rPr lang="en-US"/>
                        <a:t>Hours Remaining</a:t>
                      </a:r>
                    </a:p>
                  </a:txBody>
                  <a:tcPr/>
                </a:tc>
                <a:extLst>
                  <a:ext uri="{0D108BD9-81ED-4DB2-BD59-A6C34878D82A}">
                    <a16:rowId xmlns:a16="http://schemas.microsoft.com/office/drawing/2014/main" val="3324183607"/>
                  </a:ext>
                </a:extLst>
              </a:tr>
              <a:tr h="433935">
                <a:tc>
                  <a:txBody>
                    <a:bodyPr/>
                    <a:lstStyle/>
                    <a:p>
                      <a:r>
                        <a:rPr lang="en-US"/>
                        <a:t>Write publishers and subscribers</a:t>
                      </a:r>
                    </a:p>
                  </a:txBody>
                  <a:tcPr>
                    <a:solidFill>
                      <a:srgbClr val="FFC000"/>
                    </a:solidFill>
                  </a:tcPr>
                </a:tc>
                <a:tc>
                  <a:txBody>
                    <a:bodyPr/>
                    <a:lstStyle/>
                    <a:p>
                      <a:pPr lvl="0">
                        <a:buNone/>
                      </a:pPr>
                      <a:r>
                        <a:rPr lang="en-US"/>
                        <a:t>4</a:t>
                      </a:r>
                    </a:p>
                  </a:txBody>
                  <a:tcPr>
                    <a:solidFill>
                      <a:srgbClr val="FFC000"/>
                    </a:solidFill>
                  </a:tcPr>
                </a:tc>
                <a:extLst>
                  <a:ext uri="{0D108BD9-81ED-4DB2-BD59-A6C34878D82A}">
                    <a16:rowId xmlns:a16="http://schemas.microsoft.com/office/drawing/2014/main" val="1184360126"/>
                  </a:ext>
                </a:extLst>
              </a:tr>
              <a:tr h="400555">
                <a:tc>
                  <a:txBody>
                    <a:bodyPr/>
                    <a:lstStyle/>
                    <a:p>
                      <a:r>
                        <a:rPr lang="en-US"/>
                        <a:t>Write logic</a:t>
                      </a:r>
                    </a:p>
                  </a:txBody>
                  <a:tcPr>
                    <a:solidFill>
                      <a:srgbClr val="FFC000"/>
                    </a:solidFill>
                  </a:tcPr>
                </a:tc>
                <a:tc>
                  <a:txBody>
                    <a:bodyPr/>
                    <a:lstStyle/>
                    <a:p>
                      <a:pPr lvl="0">
                        <a:buNone/>
                      </a:pPr>
                      <a:r>
                        <a:rPr lang="en-US"/>
                        <a:t>4</a:t>
                      </a:r>
                    </a:p>
                  </a:txBody>
                  <a:tcPr>
                    <a:solidFill>
                      <a:srgbClr val="FFC000"/>
                    </a:solidFill>
                  </a:tcPr>
                </a:tc>
                <a:extLst>
                  <a:ext uri="{0D108BD9-81ED-4DB2-BD59-A6C34878D82A}">
                    <a16:rowId xmlns:a16="http://schemas.microsoft.com/office/drawing/2014/main" val="2100244814"/>
                  </a:ext>
                </a:extLst>
              </a:tr>
              <a:tr h="467315">
                <a:tc>
                  <a:txBody>
                    <a:bodyPr/>
                    <a:lstStyle/>
                    <a:p>
                      <a:r>
                        <a:rPr lang="en-US"/>
                        <a:t>Test Code</a:t>
                      </a:r>
                    </a:p>
                  </a:txBody>
                  <a:tcPr>
                    <a:solidFill>
                      <a:srgbClr val="FFC000"/>
                    </a:solidFill>
                  </a:tcPr>
                </a:tc>
                <a:tc>
                  <a:txBody>
                    <a:bodyPr/>
                    <a:lstStyle/>
                    <a:p>
                      <a:pPr lvl="0">
                        <a:buNone/>
                      </a:pPr>
                      <a:r>
                        <a:rPr lang="en-US"/>
                        <a:t>4</a:t>
                      </a:r>
                    </a:p>
                  </a:txBody>
                  <a:tcPr>
                    <a:solidFill>
                      <a:srgbClr val="FFC000"/>
                    </a:solidFill>
                  </a:tcPr>
                </a:tc>
                <a:extLst>
                  <a:ext uri="{0D108BD9-81ED-4DB2-BD59-A6C34878D82A}">
                    <a16:rowId xmlns:a16="http://schemas.microsoft.com/office/drawing/2014/main" val="4241226024"/>
                  </a:ext>
                </a:extLst>
              </a:tr>
              <a:tr h="500694">
                <a:tc>
                  <a:txBody>
                    <a:bodyPr/>
                    <a:lstStyle/>
                    <a:p>
                      <a:r>
                        <a:rPr lang="en-US"/>
                        <a:t>Write control logic</a:t>
                      </a:r>
                    </a:p>
                  </a:txBody>
                  <a:tcPr>
                    <a:solidFill>
                      <a:srgbClr val="92D050"/>
                    </a:solidFill>
                  </a:tcPr>
                </a:tc>
                <a:tc>
                  <a:txBody>
                    <a:bodyPr/>
                    <a:lstStyle/>
                    <a:p>
                      <a:pPr lvl="0">
                        <a:buNone/>
                      </a:pPr>
                      <a:r>
                        <a:rPr lang="en-US"/>
                        <a:t>0</a:t>
                      </a:r>
                    </a:p>
                  </a:txBody>
                  <a:tcPr>
                    <a:solidFill>
                      <a:srgbClr val="92D050"/>
                    </a:solidFill>
                  </a:tcPr>
                </a:tc>
                <a:extLst>
                  <a:ext uri="{0D108BD9-81ED-4DB2-BD59-A6C34878D82A}">
                    <a16:rowId xmlns:a16="http://schemas.microsoft.com/office/drawing/2014/main" val="2479276982"/>
                  </a:ext>
                </a:extLst>
              </a:tr>
              <a:tr h="467315">
                <a:tc>
                  <a:txBody>
                    <a:bodyPr/>
                    <a:lstStyle/>
                    <a:p>
                      <a:r>
                        <a:rPr lang="en-US"/>
                        <a:t>Tune gains</a:t>
                      </a:r>
                    </a:p>
                  </a:txBody>
                  <a:tcPr>
                    <a:solidFill>
                      <a:srgbClr val="FFC000"/>
                    </a:solidFill>
                  </a:tcPr>
                </a:tc>
                <a:tc>
                  <a:txBody>
                    <a:bodyPr/>
                    <a:lstStyle/>
                    <a:p>
                      <a:pPr lvl="0">
                        <a:buNone/>
                      </a:pPr>
                      <a:r>
                        <a:rPr lang="en-US"/>
                        <a:t>4</a:t>
                      </a:r>
                    </a:p>
                  </a:txBody>
                  <a:tcPr>
                    <a:solidFill>
                      <a:srgbClr val="FFC000"/>
                    </a:solidFill>
                  </a:tcPr>
                </a:tc>
                <a:extLst>
                  <a:ext uri="{0D108BD9-81ED-4DB2-BD59-A6C34878D82A}">
                    <a16:rowId xmlns:a16="http://schemas.microsoft.com/office/drawing/2014/main" val="31364349"/>
                  </a:ext>
                </a:extLst>
              </a:tr>
              <a:tr h="417245">
                <a:tc>
                  <a:txBody>
                    <a:bodyPr/>
                    <a:lstStyle/>
                    <a:p>
                      <a:r>
                        <a:rPr lang="en-US"/>
                        <a:t>Generate URDF of the arm</a:t>
                      </a:r>
                    </a:p>
                  </a:txBody>
                  <a:tcPr>
                    <a:solidFill>
                      <a:srgbClr val="FFFF00"/>
                    </a:solidFill>
                  </a:tcPr>
                </a:tc>
                <a:tc>
                  <a:txBody>
                    <a:bodyPr/>
                    <a:lstStyle/>
                    <a:p>
                      <a:pPr lvl="0">
                        <a:buNone/>
                      </a:pPr>
                      <a:r>
                        <a:rPr lang="en-US"/>
                        <a:t>1</a:t>
                      </a:r>
                    </a:p>
                  </a:txBody>
                  <a:tcPr>
                    <a:solidFill>
                      <a:srgbClr val="FFFF00"/>
                    </a:solidFill>
                  </a:tcPr>
                </a:tc>
                <a:extLst>
                  <a:ext uri="{0D108BD9-81ED-4DB2-BD59-A6C34878D82A}">
                    <a16:rowId xmlns:a16="http://schemas.microsoft.com/office/drawing/2014/main" val="3419056379"/>
                  </a:ext>
                </a:extLst>
              </a:tr>
              <a:tr h="367176">
                <a:tc>
                  <a:txBody>
                    <a:bodyPr/>
                    <a:lstStyle/>
                    <a:p>
                      <a:r>
                        <a:rPr lang="en-US"/>
                        <a:t>Implement </a:t>
                      </a:r>
                      <a:r>
                        <a:rPr lang="en-US" err="1"/>
                        <a:t>Moveit</a:t>
                      </a:r>
                      <a:r>
                        <a:rPr lang="en-US"/>
                        <a:t>! ROS package</a:t>
                      </a:r>
                    </a:p>
                  </a:txBody>
                  <a:tcPr>
                    <a:solidFill>
                      <a:srgbClr val="92D050"/>
                    </a:solidFill>
                  </a:tcPr>
                </a:tc>
                <a:tc>
                  <a:txBody>
                    <a:bodyPr/>
                    <a:lstStyle/>
                    <a:p>
                      <a:pPr lvl="0">
                        <a:buNone/>
                      </a:pPr>
                      <a:r>
                        <a:rPr lang="en-US"/>
                        <a:t>0</a:t>
                      </a:r>
                    </a:p>
                  </a:txBody>
                  <a:tcPr>
                    <a:solidFill>
                      <a:srgbClr val="92D050"/>
                    </a:solidFill>
                  </a:tcPr>
                </a:tc>
                <a:extLst>
                  <a:ext uri="{0D108BD9-81ED-4DB2-BD59-A6C34878D82A}">
                    <a16:rowId xmlns:a16="http://schemas.microsoft.com/office/drawing/2014/main" val="3662897524"/>
                  </a:ext>
                </a:extLst>
              </a:tr>
              <a:tr h="350486">
                <a:tc>
                  <a:txBody>
                    <a:bodyPr/>
                    <a:lstStyle/>
                    <a:p>
                      <a:pPr lvl="0">
                        <a:buNone/>
                      </a:pPr>
                      <a:r>
                        <a:rPr lang="en-US"/>
                        <a:t>Test on hardware</a:t>
                      </a:r>
                    </a:p>
                  </a:txBody>
                  <a:tcPr>
                    <a:solidFill>
                      <a:srgbClr val="FFC000"/>
                    </a:solidFill>
                  </a:tcPr>
                </a:tc>
                <a:tc>
                  <a:txBody>
                    <a:bodyPr/>
                    <a:lstStyle/>
                    <a:p>
                      <a:pPr lvl="0">
                        <a:buNone/>
                      </a:pPr>
                      <a:r>
                        <a:rPr lang="en-US"/>
                        <a:t>2</a:t>
                      </a:r>
                    </a:p>
                  </a:txBody>
                  <a:tcPr>
                    <a:solidFill>
                      <a:srgbClr val="FFC000"/>
                    </a:solidFill>
                  </a:tcPr>
                </a:tc>
                <a:extLst>
                  <a:ext uri="{0D108BD9-81ED-4DB2-BD59-A6C34878D82A}">
                    <a16:rowId xmlns:a16="http://schemas.microsoft.com/office/drawing/2014/main" val="2650970583"/>
                  </a:ext>
                </a:extLst>
              </a:tr>
              <a:tr h="400555">
                <a:tc>
                  <a:txBody>
                    <a:bodyPr/>
                    <a:lstStyle/>
                    <a:p>
                      <a:pPr lvl="0">
                        <a:buNone/>
                      </a:pPr>
                      <a:r>
                        <a:rPr lang="en-US"/>
                        <a:t>Implement </a:t>
                      </a:r>
                      <a:r>
                        <a:rPr lang="en-US" err="1"/>
                        <a:t>dynamixel_controller</a:t>
                      </a:r>
                      <a:r>
                        <a:rPr lang="en-US"/>
                        <a:t> ROS package</a:t>
                      </a:r>
                    </a:p>
                  </a:txBody>
                  <a:tcPr>
                    <a:solidFill>
                      <a:srgbClr val="92D050"/>
                    </a:solidFill>
                  </a:tcPr>
                </a:tc>
                <a:tc>
                  <a:txBody>
                    <a:bodyPr/>
                    <a:lstStyle/>
                    <a:p>
                      <a:pPr lvl="0">
                        <a:buNone/>
                      </a:pPr>
                      <a:r>
                        <a:rPr lang="en-US"/>
                        <a:t>0</a:t>
                      </a:r>
                    </a:p>
                  </a:txBody>
                  <a:tcPr>
                    <a:solidFill>
                      <a:srgbClr val="92D050"/>
                    </a:solidFill>
                  </a:tcPr>
                </a:tc>
                <a:extLst>
                  <a:ext uri="{0D108BD9-81ED-4DB2-BD59-A6C34878D82A}">
                    <a16:rowId xmlns:a16="http://schemas.microsoft.com/office/drawing/2014/main" val="3812197522"/>
                  </a:ext>
                </a:extLst>
              </a:tr>
              <a:tr h="400555">
                <a:tc>
                  <a:txBody>
                    <a:bodyPr/>
                    <a:lstStyle/>
                    <a:p>
                      <a:pPr lvl="0">
                        <a:buNone/>
                      </a:pPr>
                      <a:r>
                        <a:rPr lang="en-US" sz="1800" b="0" i="0" u="none" strike="noStrike" noProof="0">
                          <a:latin typeface="Century Schoolbook"/>
                        </a:rPr>
                        <a:t>Write and test publisher</a:t>
                      </a:r>
                      <a:endParaRPr lang="en-US"/>
                    </a:p>
                  </a:txBody>
                  <a:tcPr>
                    <a:solidFill>
                      <a:srgbClr val="92D050"/>
                    </a:solidFill>
                  </a:tcPr>
                </a:tc>
                <a:tc>
                  <a:txBody>
                    <a:bodyPr/>
                    <a:lstStyle/>
                    <a:p>
                      <a:pPr lvl="0">
                        <a:buNone/>
                      </a:pPr>
                      <a:r>
                        <a:rPr lang="en-US"/>
                        <a:t>0</a:t>
                      </a:r>
                    </a:p>
                  </a:txBody>
                  <a:tcPr>
                    <a:solidFill>
                      <a:srgbClr val="92D050"/>
                    </a:solidFill>
                  </a:tcPr>
                </a:tc>
                <a:extLst>
                  <a:ext uri="{0D108BD9-81ED-4DB2-BD59-A6C34878D82A}">
                    <a16:rowId xmlns:a16="http://schemas.microsoft.com/office/drawing/2014/main" val="1209227425"/>
                  </a:ext>
                </a:extLst>
              </a:tr>
              <a:tr h="417245">
                <a:tc>
                  <a:txBody>
                    <a:bodyPr/>
                    <a:lstStyle/>
                    <a:p>
                      <a:pPr lvl="0">
                        <a:buNone/>
                      </a:pPr>
                      <a:r>
                        <a:rPr lang="en-US" sz="1800" b="0" i="0" u="none" strike="noStrike" noProof="0">
                          <a:latin typeface="Century Schoolbook"/>
                        </a:rPr>
                        <a:t>Write and test arm controller</a:t>
                      </a:r>
                    </a:p>
                  </a:txBody>
                  <a:tcPr>
                    <a:solidFill>
                      <a:srgbClr val="FFC000"/>
                    </a:solidFill>
                  </a:tcPr>
                </a:tc>
                <a:tc>
                  <a:txBody>
                    <a:bodyPr/>
                    <a:lstStyle/>
                    <a:p>
                      <a:pPr lvl="0">
                        <a:buNone/>
                      </a:pPr>
                      <a:r>
                        <a:rPr lang="en-US"/>
                        <a:t>3</a:t>
                      </a:r>
                    </a:p>
                  </a:txBody>
                  <a:tcPr>
                    <a:solidFill>
                      <a:srgbClr val="FFC000"/>
                    </a:solidFill>
                  </a:tcPr>
                </a:tc>
                <a:extLst>
                  <a:ext uri="{0D108BD9-81ED-4DB2-BD59-A6C34878D82A}">
                    <a16:rowId xmlns:a16="http://schemas.microsoft.com/office/drawing/2014/main" val="1920706504"/>
                  </a:ext>
                </a:extLst>
              </a:tr>
              <a:tr h="417245">
                <a:tc>
                  <a:txBody>
                    <a:bodyPr/>
                    <a:lstStyle/>
                    <a:p>
                      <a:pPr lvl="0">
                        <a:buNone/>
                      </a:pPr>
                      <a:r>
                        <a:rPr lang="en-US" sz="1800" b="0" i="0" u="none" strike="noStrike" noProof="0">
                          <a:latin typeface="Century Schoolbook"/>
                        </a:rPr>
                        <a:t>Total</a:t>
                      </a:r>
                    </a:p>
                  </a:txBody>
                  <a:tcPr/>
                </a:tc>
                <a:tc>
                  <a:txBody>
                    <a:bodyPr/>
                    <a:lstStyle/>
                    <a:p>
                      <a:pPr lvl="0">
                        <a:buNone/>
                      </a:pPr>
                      <a:r>
                        <a:rPr lang="en-US"/>
                        <a:t>22</a:t>
                      </a:r>
                    </a:p>
                  </a:txBody>
                  <a:tcPr/>
                </a:tc>
                <a:extLst>
                  <a:ext uri="{0D108BD9-81ED-4DB2-BD59-A6C34878D82A}">
                    <a16:rowId xmlns:a16="http://schemas.microsoft.com/office/drawing/2014/main" val="3529384538"/>
                  </a:ext>
                </a:extLst>
              </a:tr>
            </a:tbl>
          </a:graphicData>
        </a:graphic>
      </p:graphicFrame>
      <p:sp>
        <p:nvSpPr>
          <p:cNvPr id="12" name="Left Brace 11">
            <a:extLst>
              <a:ext uri="{FF2B5EF4-FFF2-40B4-BE49-F238E27FC236}">
                <a16:creationId xmlns:a16="http://schemas.microsoft.com/office/drawing/2014/main" id="{A943B4F7-2EAA-4305-9C02-18881F173984}"/>
              </a:ext>
            </a:extLst>
          </p:cNvPr>
          <p:cNvSpPr/>
          <p:nvPr/>
        </p:nvSpPr>
        <p:spPr>
          <a:xfrm>
            <a:off x="1817160" y="2836932"/>
            <a:ext cx="560048" cy="98857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BF2B3C60-B41E-4874-AC16-AC13CFA34763}"/>
              </a:ext>
            </a:extLst>
          </p:cNvPr>
          <p:cNvSpPr/>
          <p:nvPr/>
        </p:nvSpPr>
        <p:spPr>
          <a:xfrm>
            <a:off x="1823903" y="3821462"/>
            <a:ext cx="533075" cy="112344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71E27760-AEF2-4B60-BAD4-88A6B8D36DAF}"/>
              </a:ext>
            </a:extLst>
          </p:cNvPr>
          <p:cNvSpPr/>
          <p:nvPr/>
        </p:nvSpPr>
        <p:spPr>
          <a:xfrm>
            <a:off x="1830646" y="4947604"/>
            <a:ext cx="553305" cy="119087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7">
            <a:extLst>
              <a:ext uri="{FF2B5EF4-FFF2-40B4-BE49-F238E27FC236}">
                <a16:creationId xmlns:a16="http://schemas.microsoft.com/office/drawing/2014/main" id="{CC9123E7-DB91-4F92-BC11-EF83BAD08ED1}"/>
              </a:ext>
            </a:extLst>
          </p:cNvPr>
          <p:cNvPicPr>
            <a:picLocks noChangeAspect="1"/>
          </p:cNvPicPr>
          <p:nvPr/>
        </p:nvPicPr>
        <p:blipFill>
          <a:blip r:embed="rId6"/>
          <a:stretch>
            <a:fillRect/>
          </a:stretch>
        </p:blipFill>
        <p:spPr>
          <a:xfrm>
            <a:off x="208815" y="925750"/>
            <a:ext cx="1681925" cy="5784714"/>
          </a:xfrm>
          <a:prstGeom prst="rect">
            <a:avLst/>
          </a:prstGeom>
        </p:spPr>
      </p:pic>
      <p:graphicFrame>
        <p:nvGraphicFramePr>
          <p:cNvPr id="8" name="Table 8">
            <a:extLst>
              <a:ext uri="{FF2B5EF4-FFF2-40B4-BE49-F238E27FC236}">
                <a16:creationId xmlns:a16="http://schemas.microsoft.com/office/drawing/2014/main" id="{814129A5-6A09-421E-B506-D0122F04529A}"/>
              </a:ext>
            </a:extLst>
          </p:cNvPr>
          <p:cNvGraphicFramePr>
            <a:graphicFrameLocks noGrp="1"/>
          </p:cNvGraphicFramePr>
          <p:nvPr>
            <p:extLst>
              <p:ext uri="{D42A27DB-BD31-4B8C-83A1-F6EECF244321}">
                <p14:modId xmlns:p14="http://schemas.microsoft.com/office/powerpoint/2010/main" val="3571615758"/>
              </p:ext>
            </p:extLst>
          </p:nvPr>
        </p:nvGraphicFramePr>
        <p:xfrm>
          <a:off x="9375432" y="2779102"/>
          <a:ext cx="1623717" cy="1483358"/>
        </p:xfrm>
        <a:graphic>
          <a:graphicData uri="http://schemas.openxmlformats.org/drawingml/2006/table">
            <a:tbl>
              <a:tblPr firstRow="1" bandRow="1">
                <a:tableStyleId>{5C22544A-7EE6-4342-B048-85BDC9FD1C3A}</a:tableStyleId>
              </a:tblPr>
              <a:tblGrid>
                <a:gridCol w="1623717">
                  <a:extLst>
                    <a:ext uri="{9D8B030D-6E8A-4147-A177-3AD203B41FA5}">
                      <a16:colId xmlns:a16="http://schemas.microsoft.com/office/drawing/2014/main" val="103727920"/>
                    </a:ext>
                  </a:extLst>
                </a:gridCol>
              </a:tblGrid>
              <a:tr h="370839">
                <a:tc>
                  <a:txBody>
                    <a:bodyPr/>
                    <a:lstStyle/>
                    <a:p>
                      <a:pPr lvl="0" algn="ctr">
                        <a:buNone/>
                      </a:pPr>
                      <a:r>
                        <a:rPr lang="en-US" b="1"/>
                        <a:t>Legend</a:t>
                      </a:r>
                      <a:endParaRPr lang="en-US"/>
                    </a:p>
                  </a:txBody>
                  <a:tcPr>
                    <a:solidFill>
                      <a:schemeClr val="accent1"/>
                    </a:solidFill>
                  </a:tcPr>
                </a:tc>
                <a:extLst>
                  <a:ext uri="{0D108BD9-81ED-4DB2-BD59-A6C34878D82A}">
                    <a16:rowId xmlns:a16="http://schemas.microsoft.com/office/drawing/2014/main" val="4250387071"/>
                  </a:ext>
                </a:extLst>
              </a:tr>
              <a:tr h="370840">
                <a:tc>
                  <a:txBody>
                    <a:bodyPr/>
                    <a:lstStyle/>
                    <a:p>
                      <a:pPr algn="ctr"/>
                      <a:r>
                        <a:rPr lang="en-US" b="1"/>
                        <a:t>Done</a:t>
                      </a:r>
                    </a:p>
                  </a:txBody>
                  <a:tcPr>
                    <a:solidFill>
                      <a:srgbClr val="92D050"/>
                    </a:solidFill>
                  </a:tcPr>
                </a:tc>
                <a:extLst>
                  <a:ext uri="{0D108BD9-81ED-4DB2-BD59-A6C34878D82A}">
                    <a16:rowId xmlns:a16="http://schemas.microsoft.com/office/drawing/2014/main" val="1718488850"/>
                  </a:ext>
                </a:extLst>
              </a:tr>
              <a:tr h="370839">
                <a:tc>
                  <a:txBody>
                    <a:bodyPr/>
                    <a:lstStyle/>
                    <a:p>
                      <a:pPr lvl="0" algn="ctr">
                        <a:buNone/>
                      </a:pPr>
                      <a:r>
                        <a:rPr lang="en-US" b="1"/>
                        <a:t>In Progress</a:t>
                      </a:r>
                    </a:p>
                  </a:txBody>
                  <a:tcPr anchor="ctr">
                    <a:solidFill>
                      <a:srgbClr val="FFFF00"/>
                    </a:solidFill>
                  </a:tcPr>
                </a:tc>
                <a:extLst>
                  <a:ext uri="{0D108BD9-81ED-4DB2-BD59-A6C34878D82A}">
                    <a16:rowId xmlns:a16="http://schemas.microsoft.com/office/drawing/2014/main" val="1650909262"/>
                  </a:ext>
                </a:extLst>
              </a:tr>
              <a:tr h="370840">
                <a:tc>
                  <a:txBody>
                    <a:bodyPr/>
                    <a:lstStyle/>
                    <a:p>
                      <a:pPr algn="ctr"/>
                      <a:r>
                        <a:rPr lang="en-US" b="1"/>
                        <a:t>To Do</a:t>
                      </a:r>
                    </a:p>
                  </a:txBody>
                  <a:tcPr>
                    <a:solidFill>
                      <a:srgbClr val="FFC000"/>
                    </a:solidFill>
                  </a:tcPr>
                </a:tc>
                <a:extLst>
                  <a:ext uri="{0D108BD9-81ED-4DB2-BD59-A6C34878D82A}">
                    <a16:rowId xmlns:a16="http://schemas.microsoft.com/office/drawing/2014/main" val="4238800169"/>
                  </a:ext>
                </a:extLst>
              </a:tr>
            </a:tbl>
          </a:graphicData>
        </a:graphic>
      </p:graphicFrame>
      <p:sp>
        <p:nvSpPr>
          <p:cNvPr id="5" name="Slide Number Placeholder 4">
            <a:extLst>
              <a:ext uri="{FF2B5EF4-FFF2-40B4-BE49-F238E27FC236}">
                <a16:creationId xmlns:a16="http://schemas.microsoft.com/office/drawing/2014/main" id="{24CA486E-4AEB-443F-933C-F432B770853B}"/>
              </a:ext>
            </a:extLst>
          </p:cNvPr>
          <p:cNvSpPr>
            <a:spLocks noGrp="1"/>
          </p:cNvSpPr>
          <p:nvPr>
            <p:ph type="sldNum" sz="quarter" idx="12"/>
          </p:nvPr>
        </p:nvSpPr>
        <p:spPr/>
        <p:txBody>
          <a:bodyPr>
            <a:normAutofit lnSpcReduction="10000"/>
          </a:bodyPr>
          <a:lstStyle/>
          <a:p>
            <a:fld id="{330EA680-D336-4FF7-8B7A-9848BB0A1C32}" type="slidenum">
              <a:rPr lang="en-US" smtClean="0"/>
              <a:t>34</a:t>
            </a:fld>
            <a:endParaRPr lang="en-US"/>
          </a:p>
        </p:txBody>
      </p:sp>
    </p:spTree>
    <p:extLst>
      <p:ext uri="{BB962C8B-B14F-4D97-AF65-F5344CB8AC3E}">
        <p14:creationId xmlns:p14="http://schemas.microsoft.com/office/powerpoint/2010/main" val="3606450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6" name="Title 5">
            <a:extLst>
              <a:ext uri="{FF2B5EF4-FFF2-40B4-BE49-F238E27FC236}">
                <a16:creationId xmlns:a16="http://schemas.microsoft.com/office/drawing/2014/main" id="{B8535FF9-AB8E-4903-AB2E-4A1492D31407}"/>
              </a:ext>
            </a:extLst>
          </p:cNvPr>
          <p:cNvSpPr>
            <a:spLocks noGrp="1"/>
          </p:cNvSpPr>
          <p:nvPr>
            <p:ph type="title"/>
          </p:nvPr>
        </p:nvSpPr>
        <p:spPr/>
        <p:txBody>
          <a:bodyPr/>
          <a:lstStyle/>
          <a:p>
            <a:r>
              <a:rPr lang="en-US"/>
              <a:t>Budget Updates</a:t>
            </a:r>
          </a:p>
        </p:txBody>
      </p:sp>
      <p:sp>
        <p:nvSpPr>
          <p:cNvPr id="30" name="TextBox 29">
            <a:extLst>
              <a:ext uri="{FF2B5EF4-FFF2-40B4-BE49-F238E27FC236}">
                <a16:creationId xmlns:a16="http://schemas.microsoft.com/office/drawing/2014/main" id="{7C4886DB-F1AB-4E44-B847-650E29DA31A9}"/>
              </a:ext>
            </a:extLst>
          </p:cNvPr>
          <p:cNvSpPr txBox="1"/>
          <p:nvPr/>
        </p:nvSpPr>
        <p:spPr>
          <a:xfrm>
            <a:off x="6054273" y="2422102"/>
            <a:ext cx="5114822" cy="38779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Total projected costs: $1596.43</a:t>
            </a:r>
            <a:endParaRPr lang="en-US" sz="2400" b="1"/>
          </a:p>
          <a:p>
            <a:pPr marL="342900" indent="-342900">
              <a:buFont typeface="Arial"/>
              <a:buChar char="•"/>
            </a:pPr>
            <a:endParaRPr lang="en-US" sz="2400"/>
          </a:p>
          <a:p>
            <a:pPr algn="ctr"/>
            <a:r>
              <a:rPr lang="en-US" sz="2400" b="1"/>
              <a:t>Remaining Items to Procure:</a:t>
            </a:r>
            <a:endParaRPr lang="en-US"/>
          </a:p>
          <a:p>
            <a:pPr algn="ctr"/>
            <a:r>
              <a:rPr lang="en-US" sz="600" b="1"/>
              <a:t>  </a:t>
            </a:r>
            <a:endParaRPr lang="en-US" sz="2400" b="1"/>
          </a:p>
          <a:p>
            <a:pPr marL="285750" indent="-285750">
              <a:buFont typeface="Arial"/>
              <a:buChar char="•"/>
            </a:pPr>
            <a:r>
              <a:rPr lang="en-US" sz="2400"/>
              <a:t>3D printing material for D435, Pixy2, and AR tag mounts:</a:t>
            </a:r>
            <a:endParaRPr lang="en-US" sz="2400" i="1"/>
          </a:p>
          <a:p>
            <a:pPr marL="742950" lvl="1" indent="-285750">
              <a:buFont typeface="Arial"/>
              <a:buChar char="•"/>
            </a:pPr>
            <a:r>
              <a:rPr lang="en-US" sz="2400"/>
              <a:t>$50 allotted</a:t>
            </a:r>
            <a:endParaRPr lang="en-US" sz="2400" i="1"/>
          </a:p>
          <a:p>
            <a:pPr marL="285750" indent="-285750">
              <a:buFont typeface="Arial"/>
              <a:buChar char="•"/>
            </a:pPr>
            <a:r>
              <a:rPr lang="en-US" sz="2400"/>
              <a:t>Lighting source:</a:t>
            </a:r>
          </a:p>
          <a:p>
            <a:pPr marL="742950" lvl="1" indent="-285750">
              <a:buFont typeface="Arial"/>
              <a:buChar char="•"/>
            </a:pPr>
            <a:r>
              <a:rPr lang="en-US" sz="2400"/>
              <a:t>$100 allotted</a:t>
            </a:r>
            <a:endParaRPr lang="en-US"/>
          </a:p>
          <a:p>
            <a:pPr marL="285750" indent="-285750">
              <a:buFont typeface="Arial"/>
              <a:buChar char="•"/>
            </a:pPr>
            <a:endParaRPr lang="en-US" sz="2400" i="1"/>
          </a:p>
          <a:p>
            <a:pPr marL="285750" indent="-285750">
              <a:buFont typeface="Arial"/>
              <a:buChar char="•"/>
            </a:pPr>
            <a:endParaRPr lang="en-US" sz="2400" i="1"/>
          </a:p>
        </p:txBody>
      </p:sp>
      <p:pic>
        <p:nvPicPr>
          <p:cNvPr id="31" name="Picture 31" descr="A screenshot of a cell phone&#10;&#10;Description generated with very high confidence">
            <a:extLst>
              <a:ext uri="{FF2B5EF4-FFF2-40B4-BE49-F238E27FC236}">
                <a16:creationId xmlns:a16="http://schemas.microsoft.com/office/drawing/2014/main" id="{F3611EBF-0FB2-4996-9B2E-7A2C47B13844}"/>
              </a:ext>
            </a:extLst>
          </p:cNvPr>
          <p:cNvPicPr>
            <a:picLocks noChangeAspect="1"/>
          </p:cNvPicPr>
          <p:nvPr/>
        </p:nvPicPr>
        <p:blipFill>
          <a:blip r:embed="rId6">
            <a:extLst/>
          </a:blip>
          <a:stretch>
            <a:fillRect/>
          </a:stretch>
        </p:blipFill>
        <p:spPr>
          <a:xfrm>
            <a:off x="492081" y="1697716"/>
            <a:ext cx="5643797" cy="4957811"/>
          </a:xfrm>
          <a:prstGeom prst="rect">
            <a:avLst/>
          </a:prstGeom>
        </p:spPr>
      </p:pic>
      <p:sp>
        <p:nvSpPr>
          <p:cNvPr id="2" name="Slide Number Placeholder 1">
            <a:extLst>
              <a:ext uri="{FF2B5EF4-FFF2-40B4-BE49-F238E27FC236}">
                <a16:creationId xmlns:a16="http://schemas.microsoft.com/office/drawing/2014/main" id="{0E084397-8B56-461D-BFE8-C4715288B606}"/>
              </a:ext>
            </a:extLst>
          </p:cNvPr>
          <p:cNvSpPr>
            <a:spLocks noGrp="1"/>
          </p:cNvSpPr>
          <p:nvPr>
            <p:ph type="sldNum" sz="quarter" idx="12"/>
          </p:nvPr>
        </p:nvSpPr>
        <p:spPr/>
        <p:txBody>
          <a:bodyPr>
            <a:normAutofit lnSpcReduction="10000"/>
          </a:bodyPr>
          <a:lstStyle/>
          <a:p>
            <a:fld id="{330EA680-D336-4FF7-8B7A-9848BB0A1C32}" type="slidenum">
              <a:rPr lang="en-US" smtClean="0"/>
              <a:t>35</a:t>
            </a:fld>
            <a:endParaRPr lang="en-US"/>
          </a:p>
        </p:txBody>
      </p:sp>
    </p:spTree>
    <p:extLst>
      <p:ext uri="{BB962C8B-B14F-4D97-AF65-F5344CB8AC3E}">
        <p14:creationId xmlns:p14="http://schemas.microsoft.com/office/powerpoint/2010/main" val="176092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2067004" y="2507986"/>
            <a:ext cx="7952980" cy="1325562"/>
          </a:xfrm>
        </p:spPr>
        <p:txBody>
          <a:bodyPr>
            <a:normAutofit/>
          </a:bodyPr>
          <a:lstStyle/>
          <a:p>
            <a:r>
              <a:rPr lang="en-US" sz="7200"/>
              <a:t>Back-Up Slides</a:t>
            </a:r>
          </a:p>
        </p:txBody>
      </p:sp>
      <p:sp>
        <p:nvSpPr>
          <p:cNvPr id="2" name="Slide Number Placeholder 1">
            <a:extLst>
              <a:ext uri="{FF2B5EF4-FFF2-40B4-BE49-F238E27FC236}">
                <a16:creationId xmlns:a16="http://schemas.microsoft.com/office/drawing/2014/main" id="{756AB835-7E58-4D56-B299-F443673B4D5D}"/>
              </a:ext>
            </a:extLst>
          </p:cNvPr>
          <p:cNvSpPr>
            <a:spLocks noGrp="1"/>
          </p:cNvSpPr>
          <p:nvPr>
            <p:ph type="sldNum" sz="quarter" idx="12"/>
          </p:nvPr>
        </p:nvSpPr>
        <p:spPr/>
        <p:txBody>
          <a:bodyPr>
            <a:normAutofit lnSpcReduction="10000"/>
          </a:bodyPr>
          <a:lstStyle/>
          <a:p>
            <a:fld id="{330EA680-D336-4FF7-8B7A-9848BB0A1C32}" type="slidenum">
              <a:rPr lang="en-US" smtClean="0"/>
              <a:t>36</a:t>
            </a:fld>
            <a:endParaRPr lang="en-US"/>
          </a:p>
        </p:txBody>
      </p:sp>
    </p:spTree>
    <p:extLst>
      <p:ext uri="{BB962C8B-B14F-4D97-AF65-F5344CB8AC3E}">
        <p14:creationId xmlns:p14="http://schemas.microsoft.com/office/powerpoint/2010/main" val="1640060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5" name="Title 2">
            <a:extLst>
              <a:ext uri="{FF2B5EF4-FFF2-40B4-BE49-F238E27FC236}">
                <a16:creationId xmlns:a16="http://schemas.microsoft.com/office/drawing/2014/main" id="{553754D8-5AD0-48A8-92A4-79AD3C079841}"/>
              </a:ext>
            </a:extLst>
          </p:cNvPr>
          <p:cNvSpPr txBox="1">
            <a:spLocks/>
          </p:cNvSpPr>
          <p:nvPr/>
        </p:nvSpPr>
        <p:spPr>
          <a:xfrm>
            <a:off x="453608" y="87833"/>
            <a:ext cx="10632440" cy="13340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600"/>
              <a:t>Primary Camera – EE/GP State Determination</a:t>
            </a:r>
          </a:p>
        </p:txBody>
      </p:sp>
      <p:sp>
        <p:nvSpPr>
          <p:cNvPr id="7" name="TextBox 6">
            <a:extLst>
              <a:ext uri="{FF2B5EF4-FFF2-40B4-BE49-F238E27FC236}">
                <a16:creationId xmlns:a16="http://schemas.microsoft.com/office/drawing/2014/main" id="{9BAB6C45-BDEF-4F53-A6F3-0352DF5D8959}"/>
              </a:ext>
            </a:extLst>
          </p:cNvPr>
          <p:cNvSpPr txBox="1"/>
          <p:nvPr/>
        </p:nvSpPr>
        <p:spPr>
          <a:xfrm>
            <a:off x="456544" y="2403132"/>
            <a:ext cx="9992812"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Century Schoolbook"/>
                <a:cs typeface="Arial"/>
              </a:rPr>
              <a:t>At the end of Fall:</a:t>
            </a:r>
            <a:endParaRPr lang="en-US" sz="2200"/>
          </a:p>
          <a:p>
            <a:r>
              <a:rPr lang="en-US" sz="2200">
                <a:latin typeface="Century Schoolbook"/>
                <a:cs typeface="Arial"/>
              </a:rPr>
              <a:t>measurements of </a:t>
            </a:r>
            <a:r>
              <a:rPr lang="en-US" sz="2200" i="1">
                <a:latin typeface="Century Schoolbook"/>
                <a:cs typeface="Arial"/>
              </a:rPr>
              <a:t>individual AR tags</a:t>
            </a:r>
            <a:r>
              <a:rPr lang="en-US" sz="2200">
                <a:latin typeface="Century Schoolbook"/>
                <a:cs typeface="Arial"/>
              </a:rPr>
              <a:t> met requirements (errors of 5mm, 2°).</a:t>
            </a:r>
            <a:endParaRPr lang="en-US" sz="2200"/>
          </a:p>
          <a:p>
            <a:r>
              <a:rPr lang="en-US" sz="2200" b="1">
                <a:cs typeface="Arial"/>
              </a:rPr>
              <a:t>Current work: </a:t>
            </a:r>
            <a:r>
              <a:rPr lang="en-US" sz="2200">
                <a:cs typeface="Arial"/>
              </a:rPr>
              <a:t>combining data from multiple AR tags, filtering outlier data, coordinate transformations</a:t>
            </a:r>
          </a:p>
          <a:p>
            <a:pPr marL="342900" indent="-342900">
              <a:buFont typeface="Arial"/>
              <a:buChar char="•"/>
            </a:pPr>
            <a:r>
              <a:rPr lang="en-US" sz="2200">
                <a:cs typeface="Arial"/>
              </a:rPr>
              <a:t>Biggest concerns: </a:t>
            </a:r>
            <a:r>
              <a:rPr lang="en-US" sz="2200">
                <a:highlight>
                  <a:srgbClr val="FFFF00"/>
                </a:highlight>
                <a:cs typeface="Arial"/>
              </a:rPr>
              <a:t>eliminating outlier data/fine tuning calibration enough that subsystem works with all others in practice</a:t>
            </a:r>
          </a:p>
        </p:txBody>
      </p:sp>
      <p:graphicFrame>
        <p:nvGraphicFramePr>
          <p:cNvPr id="13" name="Table 14">
            <a:extLst>
              <a:ext uri="{FF2B5EF4-FFF2-40B4-BE49-F238E27FC236}">
                <a16:creationId xmlns:a16="http://schemas.microsoft.com/office/drawing/2014/main" id="{D7B63E8F-8529-42E2-BD0C-D517AC6A713E}"/>
              </a:ext>
            </a:extLst>
          </p:cNvPr>
          <p:cNvGraphicFramePr>
            <a:graphicFrameLocks noGrp="1"/>
          </p:cNvGraphicFramePr>
          <p:nvPr>
            <p:extLst>
              <p:ext uri="{D42A27DB-BD31-4B8C-83A1-F6EECF244321}">
                <p14:modId xmlns:p14="http://schemas.microsoft.com/office/powerpoint/2010/main" val="3216054903"/>
              </p:ext>
            </p:extLst>
          </p:nvPr>
        </p:nvGraphicFramePr>
        <p:xfrm>
          <a:off x="573944" y="1541886"/>
          <a:ext cx="9707877" cy="741680"/>
        </p:xfrm>
        <a:graphic>
          <a:graphicData uri="http://schemas.openxmlformats.org/drawingml/2006/table">
            <a:tbl>
              <a:tblPr firstRow="1" lastRow="1">
                <a:tableStyleId>{5C22544A-7EE6-4342-B048-85BDC9FD1C3A}</a:tableStyleId>
              </a:tblPr>
              <a:tblGrid>
                <a:gridCol w="1173478">
                  <a:extLst>
                    <a:ext uri="{9D8B030D-6E8A-4147-A177-3AD203B41FA5}">
                      <a16:colId xmlns:a16="http://schemas.microsoft.com/office/drawing/2014/main" val="4125547989"/>
                    </a:ext>
                  </a:extLst>
                </a:gridCol>
                <a:gridCol w="8534399">
                  <a:extLst>
                    <a:ext uri="{9D8B030D-6E8A-4147-A177-3AD203B41FA5}">
                      <a16:colId xmlns:a16="http://schemas.microsoft.com/office/drawing/2014/main" val="1318446200"/>
                    </a:ext>
                  </a:extLst>
                </a:gridCol>
              </a:tblGrid>
              <a:tr h="370840">
                <a:tc>
                  <a:txBody>
                    <a:bodyPr/>
                    <a:lstStyle/>
                    <a:p>
                      <a:pPr lvl="0" algn="ctr">
                        <a:buNone/>
                      </a:pPr>
                      <a:r>
                        <a:rPr lang="en-US"/>
                        <a:t>DR 2.4</a:t>
                      </a:r>
                    </a:p>
                  </a:txBody>
                  <a:tcPr/>
                </a:tc>
                <a:tc>
                  <a:txBody>
                    <a:bodyPr/>
                    <a:lstStyle/>
                    <a:p>
                      <a:pPr lvl="0">
                        <a:buNone/>
                      </a:pPr>
                      <a:r>
                        <a:rPr lang="en-US" b="0"/>
                        <a:t>State determination error between GP and EE shall be &lt;1.45 cm</a:t>
                      </a:r>
                    </a:p>
                  </a:txBody>
                  <a:tcPr/>
                </a:tc>
                <a:extLst>
                  <a:ext uri="{0D108BD9-81ED-4DB2-BD59-A6C34878D82A}">
                    <a16:rowId xmlns:a16="http://schemas.microsoft.com/office/drawing/2014/main" val="279877636"/>
                  </a:ext>
                </a:extLst>
              </a:tr>
              <a:tr h="370840">
                <a:tc>
                  <a:txBody>
                    <a:bodyPr/>
                    <a:lstStyle/>
                    <a:p>
                      <a:pPr lvl="0" algn="ctr">
                        <a:buNone/>
                      </a:pPr>
                      <a:r>
                        <a:rPr lang="en-US"/>
                        <a:t>DR 2.5</a:t>
                      </a:r>
                    </a:p>
                  </a:txBody>
                  <a:tcPr/>
                </a:tc>
                <a:tc>
                  <a:txBody>
                    <a:bodyPr/>
                    <a:lstStyle/>
                    <a:p>
                      <a:pPr lvl="0">
                        <a:buNone/>
                      </a:pPr>
                      <a:r>
                        <a:rPr lang="en-US" b="0"/>
                        <a:t>Spin axis offset during grapple shall be &lt;10°</a:t>
                      </a:r>
                    </a:p>
                  </a:txBody>
                  <a:tcPr/>
                </a:tc>
                <a:extLst>
                  <a:ext uri="{0D108BD9-81ED-4DB2-BD59-A6C34878D82A}">
                    <a16:rowId xmlns:a16="http://schemas.microsoft.com/office/drawing/2014/main" val="2332884450"/>
                  </a:ext>
                </a:extLst>
              </a:tr>
            </a:tbl>
          </a:graphicData>
        </a:graphic>
      </p:graphicFrame>
      <p:graphicFrame>
        <p:nvGraphicFramePr>
          <p:cNvPr id="17" name="Table 17">
            <a:extLst>
              <a:ext uri="{FF2B5EF4-FFF2-40B4-BE49-F238E27FC236}">
                <a16:creationId xmlns:a16="http://schemas.microsoft.com/office/drawing/2014/main" id="{D66B5BD5-DBDF-423B-BC75-C29346F4BEB1}"/>
              </a:ext>
            </a:extLst>
          </p:cNvPr>
          <p:cNvGraphicFramePr>
            <a:graphicFrameLocks noGrp="1"/>
          </p:cNvGraphicFramePr>
          <p:nvPr>
            <p:extLst>
              <p:ext uri="{D42A27DB-BD31-4B8C-83A1-F6EECF244321}">
                <p14:modId xmlns:p14="http://schemas.microsoft.com/office/powerpoint/2010/main" val="2093507864"/>
              </p:ext>
            </p:extLst>
          </p:nvPr>
        </p:nvGraphicFramePr>
        <p:xfrm>
          <a:off x="561975" y="4876800"/>
          <a:ext cx="9705042" cy="640080"/>
        </p:xfrm>
        <a:graphic>
          <a:graphicData uri="http://schemas.openxmlformats.org/drawingml/2006/table">
            <a:tbl>
              <a:tblPr firstRow="1" bandRow="1">
                <a:tableStyleId>{5C22544A-7EE6-4342-B048-85BDC9FD1C3A}</a:tableStyleId>
              </a:tblPr>
              <a:tblGrid>
                <a:gridCol w="1186935">
                  <a:extLst>
                    <a:ext uri="{9D8B030D-6E8A-4147-A177-3AD203B41FA5}">
                      <a16:colId xmlns:a16="http://schemas.microsoft.com/office/drawing/2014/main" val="2080922642"/>
                    </a:ext>
                  </a:extLst>
                </a:gridCol>
                <a:gridCol w="8518107">
                  <a:extLst>
                    <a:ext uri="{9D8B030D-6E8A-4147-A177-3AD203B41FA5}">
                      <a16:colId xmlns:a16="http://schemas.microsoft.com/office/drawing/2014/main" val="60980229"/>
                    </a:ext>
                  </a:extLst>
                </a:gridCol>
              </a:tblGrid>
              <a:tr h="370840">
                <a:tc>
                  <a:txBody>
                    <a:bodyPr/>
                    <a:lstStyle/>
                    <a:p>
                      <a:pPr lvl="0">
                        <a:buNone/>
                      </a:pPr>
                      <a:endParaRPr lang="en-US" sz="1000" b="1" i="0" u="none" strike="noStrike" noProof="0">
                        <a:solidFill>
                          <a:srgbClr val="FFFFFF"/>
                        </a:solidFill>
                        <a:latin typeface="Century Schoolbook"/>
                      </a:endParaRPr>
                    </a:p>
                    <a:p>
                      <a:pPr lvl="0">
                        <a:buNone/>
                      </a:pPr>
                      <a:r>
                        <a:rPr lang="en-US" sz="1800" b="1" i="0" u="none" strike="noStrike" noProof="0">
                          <a:solidFill>
                            <a:srgbClr val="FFFFFF"/>
                          </a:solidFill>
                          <a:latin typeface="Century Schoolbook"/>
                        </a:rPr>
                        <a:t>DR 1.1.1</a:t>
                      </a:r>
                    </a:p>
                  </a:txBody>
                  <a:tcPr/>
                </a:tc>
                <a:tc>
                  <a:txBody>
                    <a:bodyPr/>
                    <a:lstStyle/>
                    <a:p>
                      <a:pPr lvl="0">
                        <a:buNone/>
                      </a:pPr>
                      <a:r>
                        <a:rPr lang="en-US" sz="1800" b="0" i="0" u="none" strike="noStrike" noProof="0">
                          <a:solidFill>
                            <a:srgbClr val="FFFFFF"/>
                          </a:solidFill>
                          <a:latin typeface="Century Schoolbook"/>
                        </a:rPr>
                        <a:t>Image processing shall operate at five times the Nyquist frequency of the target motion: 0.916 Hz (5*</a:t>
                      </a:r>
                      <a:r>
                        <a:rPr lang="en-US" sz="1800" b="0" i="0" u="none" strike="noStrike" noProof="0" err="1">
                          <a:solidFill>
                            <a:srgbClr val="FFFFFF"/>
                          </a:solidFill>
                          <a:latin typeface="Century Schoolbook"/>
                        </a:rPr>
                        <a:t>Fn</a:t>
                      </a:r>
                      <a:r>
                        <a:rPr lang="en-US" sz="1800" b="0" i="0" u="none" strike="noStrike" noProof="0">
                          <a:solidFill>
                            <a:srgbClr val="FFFFFF"/>
                          </a:solidFill>
                          <a:latin typeface="Century Schoolbook"/>
                        </a:rPr>
                        <a:t>)</a:t>
                      </a:r>
                      <a:endParaRPr lang="en-US"/>
                    </a:p>
                  </a:txBody>
                  <a:tcPr/>
                </a:tc>
                <a:extLst>
                  <a:ext uri="{0D108BD9-81ED-4DB2-BD59-A6C34878D82A}">
                    <a16:rowId xmlns:a16="http://schemas.microsoft.com/office/drawing/2014/main" val="1833913179"/>
                  </a:ext>
                </a:extLst>
              </a:tr>
            </a:tbl>
          </a:graphicData>
        </a:graphic>
      </p:graphicFrame>
      <p:sp>
        <p:nvSpPr>
          <p:cNvPr id="22" name="TextBox 21">
            <a:extLst>
              <a:ext uri="{FF2B5EF4-FFF2-40B4-BE49-F238E27FC236}">
                <a16:creationId xmlns:a16="http://schemas.microsoft.com/office/drawing/2014/main" id="{F87B5127-4922-4330-8F85-58C246259291}"/>
              </a:ext>
            </a:extLst>
          </p:cNvPr>
          <p:cNvSpPr txBox="1"/>
          <p:nvPr/>
        </p:nvSpPr>
        <p:spPr>
          <a:xfrm>
            <a:off x="456544" y="5641631"/>
            <a:ext cx="9821362" cy="4308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cs typeface="Arial"/>
              </a:rPr>
              <a:t>Subsystem consistently running at 15-20 Hz – speed no longer a concern.</a:t>
            </a:r>
            <a:endParaRPr lang="en-US" sz="2200"/>
          </a:p>
        </p:txBody>
      </p:sp>
      <p:sp>
        <p:nvSpPr>
          <p:cNvPr id="2" name="Slide Number Placeholder 1">
            <a:extLst>
              <a:ext uri="{FF2B5EF4-FFF2-40B4-BE49-F238E27FC236}">
                <a16:creationId xmlns:a16="http://schemas.microsoft.com/office/drawing/2014/main" id="{27C0725B-DC4A-4834-A0FF-672976C22937}"/>
              </a:ext>
            </a:extLst>
          </p:cNvPr>
          <p:cNvSpPr>
            <a:spLocks noGrp="1"/>
          </p:cNvSpPr>
          <p:nvPr>
            <p:ph type="sldNum" sz="quarter" idx="12"/>
          </p:nvPr>
        </p:nvSpPr>
        <p:spPr/>
        <p:txBody>
          <a:bodyPr>
            <a:normAutofit lnSpcReduction="10000"/>
          </a:bodyPr>
          <a:lstStyle/>
          <a:p>
            <a:fld id="{330EA680-D336-4FF7-8B7A-9848BB0A1C32}" type="slidenum">
              <a:rPr lang="en-US" smtClean="0"/>
              <a:t>37</a:t>
            </a:fld>
            <a:endParaRPr lang="en-US"/>
          </a:p>
        </p:txBody>
      </p:sp>
    </p:spTree>
    <p:extLst>
      <p:ext uri="{BB962C8B-B14F-4D97-AF65-F5344CB8AC3E}">
        <p14:creationId xmlns:p14="http://schemas.microsoft.com/office/powerpoint/2010/main" val="2200948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10" name="Title 6">
            <a:extLst>
              <a:ext uri="{FF2B5EF4-FFF2-40B4-BE49-F238E27FC236}">
                <a16:creationId xmlns:a16="http://schemas.microsoft.com/office/drawing/2014/main" id="{0A7131A9-6415-4802-8B6C-62B3ACEBB74B}"/>
              </a:ext>
            </a:extLst>
          </p:cNvPr>
          <p:cNvSpPr txBox="1">
            <a:spLocks/>
          </p:cNvSpPr>
          <p:nvPr/>
        </p:nvSpPr>
        <p:spPr>
          <a:xfrm>
            <a:off x="1491769" y="1596574"/>
            <a:ext cx="8266744" cy="262544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7200"/>
              <a:t>Supporting Software Block Diagrams</a:t>
            </a:r>
            <a:endParaRPr lang="en-US"/>
          </a:p>
        </p:txBody>
      </p:sp>
      <p:sp>
        <p:nvSpPr>
          <p:cNvPr id="2" name="Slide Number Placeholder 1">
            <a:extLst>
              <a:ext uri="{FF2B5EF4-FFF2-40B4-BE49-F238E27FC236}">
                <a16:creationId xmlns:a16="http://schemas.microsoft.com/office/drawing/2014/main" id="{95E6FCEC-3661-46DA-A557-7A5FCA2F2AA1}"/>
              </a:ext>
            </a:extLst>
          </p:cNvPr>
          <p:cNvSpPr>
            <a:spLocks noGrp="1"/>
          </p:cNvSpPr>
          <p:nvPr>
            <p:ph type="sldNum" sz="quarter" idx="12"/>
          </p:nvPr>
        </p:nvSpPr>
        <p:spPr/>
        <p:txBody>
          <a:bodyPr>
            <a:normAutofit lnSpcReduction="10000"/>
          </a:bodyPr>
          <a:lstStyle/>
          <a:p>
            <a:fld id="{330EA680-D336-4FF7-8B7A-9848BB0A1C32}" type="slidenum">
              <a:rPr lang="en-US" smtClean="0"/>
              <a:t>38</a:t>
            </a:fld>
            <a:endParaRPr lang="en-US"/>
          </a:p>
        </p:txBody>
      </p:sp>
    </p:spTree>
    <p:extLst>
      <p:ext uri="{BB962C8B-B14F-4D97-AF65-F5344CB8AC3E}">
        <p14:creationId xmlns:p14="http://schemas.microsoft.com/office/powerpoint/2010/main" val="96713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767121" y="632868"/>
            <a:ext cx="7639215" cy="825032"/>
          </a:xfrm>
        </p:spPr>
        <p:txBody>
          <a:bodyPr>
            <a:normAutofit/>
          </a:bodyPr>
          <a:lstStyle/>
          <a:p>
            <a:r>
              <a:rPr lang="en-US" sz="4000"/>
              <a:t>Planner</a:t>
            </a:r>
            <a:endParaRPr lang="en-US"/>
          </a:p>
        </p:txBody>
      </p:sp>
      <p:pic>
        <p:nvPicPr>
          <p:cNvPr id="3" name="Picture 4" descr="A close up of a logo&#10;&#10;Description generated with high confidence">
            <a:extLst>
              <a:ext uri="{FF2B5EF4-FFF2-40B4-BE49-F238E27FC236}">
                <a16:creationId xmlns:a16="http://schemas.microsoft.com/office/drawing/2014/main" id="{EC8B5EDF-D81C-47B9-84B6-EB6A5C19682B}"/>
              </a:ext>
            </a:extLst>
          </p:cNvPr>
          <p:cNvPicPr>
            <a:picLocks noChangeAspect="1"/>
          </p:cNvPicPr>
          <p:nvPr/>
        </p:nvPicPr>
        <p:blipFill>
          <a:blip r:embed="rId6"/>
          <a:stretch>
            <a:fillRect/>
          </a:stretch>
        </p:blipFill>
        <p:spPr>
          <a:xfrm>
            <a:off x="3739869" y="97723"/>
            <a:ext cx="7281482" cy="6386077"/>
          </a:xfrm>
          <a:prstGeom prst="rect">
            <a:avLst/>
          </a:prstGeom>
        </p:spPr>
      </p:pic>
      <p:sp>
        <p:nvSpPr>
          <p:cNvPr id="6" name="TextBox 5">
            <a:extLst>
              <a:ext uri="{FF2B5EF4-FFF2-40B4-BE49-F238E27FC236}">
                <a16:creationId xmlns:a16="http://schemas.microsoft.com/office/drawing/2014/main" id="{EE0A41F8-2E06-4E8E-ADAE-961321CDC13B}"/>
              </a:ext>
            </a:extLst>
          </p:cNvPr>
          <p:cNvSpPr txBox="1"/>
          <p:nvPr/>
        </p:nvSpPr>
        <p:spPr>
          <a:xfrm>
            <a:off x="766045" y="1973107"/>
            <a:ext cx="2743200" cy="2862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Notes: </a:t>
            </a:r>
          </a:p>
          <a:p>
            <a:r>
              <a:rPr lang="en-US" sz="2000"/>
              <a:t>Many of the blocks in this diagram identical and can be reused.</a:t>
            </a:r>
          </a:p>
          <a:p>
            <a:endParaRPr lang="en-US" sz="2000"/>
          </a:p>
          <a:p>
            <a:r>
              <a:rPr lang="en-US" sz="2000"/>
              <a:t>Writing and testing this code is expected to take ~12 hours.</a:t>
            </a:r>
          </a:p>
        </p:txBody>
      </p:sp>
      <p:sp>
        <p:nvSpPr>
          <p:cNvPr id="2" name="Slide Number Placeholder 1">
            <a:extLst>
              <a:ext uri="{FF2B5EF4-FFF2-40B4-BE49-F238E27FC236}">
                <a16:creationId xmlns:a16="http://schemas.microsoft.com/office/drawing/2014/main" id="{0F657746-FCDD-48B9-B0F3-3A9237D1519E}"/>
              </a:ext>
            </a:extLst>
          </p:cNvPr>
          <p:cNvSpPr>
            <a:spLocks noGrp="1"/>
          </p:cNvSpPr>
          <p:nvPr>
            <p:ph type="sldNum" sz="quarter" idx="12"/>
          </p:nvPr>
        </p:nvSpPr>
        <p:spPr/>
        <p:txBody>
          <a:bodyPr>
            <a:normAutofit lnSpcReduction="10000"/>
          </a:bodyPr>
          <a:lstStyle/>
          <a:p>
            <a:fld id="{330EA680-D336-4FF7-8B7A-9848BB0A1C32}" type="slidenum">
              <a:rPr lang="en-US" smtClean="0"/>
              <a:t>39</a:t>
            </a:fld>
            <a:endParaRPr lang="en-US"/>
          </a:p>
        </p:txBody>
      </p:sp>
    </p:spTree>
    <p:extLst>
      <p:ext uri="{BB962C8B-B14F-4D97-AF65-F5344CB8AC3E}">
        <p14:creationId xmlns:p14="http://schemas.microsoft.com/office/powerpoint/2010/main" val="159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B0AC28A8-5E18-401D-97BA-228802C450BB}"/>
              </a:ext>
            </a:extLst>
          </p:cNvPr>
          <p:cNvSpPr>
            <a:spLocks noGrp="1"/>
          </p:cNvSpPr>
          <p:nvPr>
            <p:ph type="title"/>
          </p:nvPr>
        </p:nvSpPr>
        <p:spPr>
          <a:xfrm>
            <a:off x="436372" y="87948"/>
            <a:ext cx="9692640" cy="1325562"/>
          </a:xfrm>
        </p:spPr>
        <p:txBody>
          <a:bodyPr/>
          <a:lstStyle/>
          <a:p>
            <a:r>
              <a:rPr lang="en-US"/>
              <a:t>FBD</a:t>
            </a:r>
          </a:p>
        </p:txBody>
      </p:sp>
      <p:pic>
        <p:nvPicPr>
          <p:cNvPr id="2" name="Picture 5" descr="A screenshot of a cell phone&#10;&#10;Description generated with very high confidence">
            <a:extLst>
              <a:ext uri="{FF2B5EF4-FFF2-40B4-BE49-F238E27FC236}">
                <a16:creationId xmlns:a16="http://schemas.microsoft.com/office/drawing/2014/main" id="{BCE38189-224E-41A4-A83D-2C9F6B472E34}"/>
              </a:ext>
            </a:extLst>
          </p:cNvPr>
          <p:cNvPicPr>
            <a:picLocks noChangeAspect="1"/>
          </p:cNvPicPr>
          <p:nvPr/>
        </p:nvPicPr>
        <p:blipFill>
          <a:blip r:embed="rId6"/>
          <a:stretch>
            <a:fillRect/>
          </a:stretch>
        </p:blipFill>
        <p:spPr>
          <a:xfrm>
            <a:off x="438150" y="1411164"/>
            <a:ext cx="8469405" cy="5049804"/>
          </a:xfrm>
          <a:prstGeom prst="rect">
            <a:avLst/>
          </a:prstGeom>
        </p:spPr>
      </p:pic>
      <p:sp>
        <p:nvSpPr>
          <p:cNvPr id="5" name="Slide Number Placeholder 4">
            <a:extLst>
              <a:ext uri="{FF2B5EF4-FFF2-40B4-BE49-F238E27FC236}">
                <a16:creationId xmlns:a16="http://schemas.microsoft.com/office/drawing/2014/main" id="{9CD5FA57-DC8C-4401-9F5C-45E5D881213B}"/>
              </a:ext>
            </a:extLst>
          </p:cNvPr>
          <p:cNvSpPr>
            <a:spLocks noGrp="1"/>
          </p:cNvSpPr>
          <p:nvPr>
            <p:ph type="sldNum" sz="quarter" idx="12"/>
          </p:nvPr>
        </p:nvSpPr>
        <p:spPr/>
        <p:txBody>
          <a:bodyPr>
            <a:normAutofit lnSpcReduction="10000"/>
          </a:bodyPr>
          <a:lstStyle/>
          <a:p>
            <a:fld id="{330EA680-D336-4FF7-8B7A-9848BB0A1C32}" type="slidenum">
              <a:rPr lang="en-US" smtClean="0"/>
              <a:t>4</a:t>
            </a:fld>
            <a:endParaRPr lang="en-US"/>
          </a:p>
        </p:txBody>
      </p:sp>
    </p:spTree>
    <p:extLst>
      <p:ext uri="{BB962C8B-B14F-4D97-AF65-F5344CB8AC3E}">
        <p14:creationId xmlns:p14="http://schemas.microsoft.com/office/powerpoint/2010/main" val="4024986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767121" y="632868"/>
            <a:ext cx="7639215" cy="825032"/>
          </a:xfrm>
        </p:spPr>
        <p:txBody>
          <a:bodyPr>
            <a:normAutofit/>
          </a:bodyPr>
          <a:lstStyle/>
          <a:p>
            <a:r>
              <a:rPr lang="en-US" sz="4000"/>
              <a:t>Control Block</a:t>
            </a:r>
            <a:endParaRPr lang="en-US"/>
          </a:p>
        </p:txBody>
      </p:sp>
      <p:pic>
        <p:nvPicPr>
          <p:cNvPr id="2" name="Picture 2" descr="A close up of a logo&#10;&#10;Description generated with very high confidence">
            <a:extLst>
              <a:ext uri="{FF2B5EF4-FFF2-40B4-BE49-F238E27FC236}">
                <a16:creationId xmlns:a16="http://schemas.microsoft.com/office/drawing/2014/main" id="{949A2E2F-D5DC-4F88-A687-507E86B8C6DA}"/>
              </a:ext>
            </a:extLst>
          </p:cNvPr>
          <p:cNvPicPr>
            <a:picLocks noChangeAspect="1"/>
          </p:cNvPicPr>
          <p:nvPr/>
        </p:nvPicPr>
        <p:blipFill>
          <a:blip r:embed="rId6"/>
          <a:stretch>
            <a:fillRect/>
          </a:stretch>
        </p:blipFill>
        <p:spPr>
          <a:xfrm>
            <a:off x="914400" y="1451286"/>
            <a:ext cx="9414435" cy="3835900"/>
          </a:xfrm>
          <a:prstGeom prst="rect">
            <a:avLst/>
          </a:prstGeom>
        </p:spPr>
      </p:pic>
      <p:sp>
        <p:nvSpPr>
          <p:cNvPr id="3" name="Slide Number Placeholder 2">
            <a:extLst>
              <a:ext uri="{FF2B5EF4-FFF2-40B4-BE49-F238E27FC236}">
                <a16:creationId xmlns:a16="http://schemas.microsoft.com/office/drawing/2014/main" id="{68013B4B-1452-441D-ABA8-720C11FF2E43}"/>
              </a:ext>
            </a:extLst>
          </p:cNvPr>
          <p:cNvSpPr>
            <a:spLocks noGrp="1"/>
          </p:cNvSpPr>
          <p:nvPr>
            <p:ph type="sldNum" sz="quarter" idx="12"/>
          </p:nvPr>
        </p:nvSpPr>
        <p:spPr/>
        <p:txBody>
          <a:bodyPr>
            <a:normAutofit lnSpcReduction="10000"/>
          </a:bodyPr>
          <a:lstStyle/>
          <a:p>
            <a:fld id="{330EA680-D336-4FF7-8B7A-9848BB0A1C32}" type="slidenum">
              <a:rPr lang="en-US" smtClean="0"/>
              <a:t>40</a:t>
            </a:fld>
            <a:endParaRPr lang="en-US"/>
          </a:p>
        </p:txBody>
      </p:sp>
    </p:spTree>
    <p:extLst>
      <p:ext uri="{BB962C8B-B14F-4D97-AF65-F5344CB8AC3E}">
        <p14:creationId xmlns:p14="http://schemas.microsoft.com/office/powerpoint/2010/main" val="732878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4" descr="A screenshot of a cell phone&#10;&#10;Description generated with very high confidence">
            <a:extLst>
              <a:ext uri="{FF2B5EF4-FFF2-40B4-BE49-F238E27FC236}">
                <a16:creationId xmlns:a16="http://schemas.microsoft.com/office/drawing/2014/main" id="{1AA94260-7ED3-4CB2-8B3E-5B1747850169}"/>
              </a:ext>
            </a:extLst>
          </p:cNvPr>
          <p:cNvPicPr>
            <a:picLocks noChangeAspect="1"/>
          </p:cNvPicPr>
          <p:nvPr/>
        </p:nvPicPr>
        <p:blipFill>
          <a:blip r:embed="rId3"/>
          <a:stretch>
            <a:fillRect/>
          </a:stretch>
        </p:blipFill>
        <p:spPr>
          <a:xfrm>
            <a:off x="819992" y="1761149"/>
            <a:ext cx="9452848" cy="3214321"/>
          </a:xfrm>
          <a:prstGeom prst="rect">
            <a:avLst/>
          </a:prstGeom>
        </p:spPr>
      </p:pic>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4"/>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5"/>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6"/>
          <a:stretch>
            <a:fillRect/>
          </a:stretch>
        </p:blipFill>
        <p:spPr>
          <a:xfrm>
            <a:off x="2996292" y="91511"/>
            <a:ext cx="606880" cy="538156"/>
          </a:xfrm>
          <a:prstGeom prst="rect">
            <a:avLst/>
          </a:prstGeom>
        </p:spPr>
      </p:pic>
      <p:sp>
        <p:nvSpPr>
          <p:cNvPr id="7" name="Title 6">
            <a:extLst>
              <a:ext uri="{FF2B5EF4-FFF2-40B4-BE49-F238E27FC236}">
                <a16:creationId xmlns:a16="http://schemas.microsoft.com/office/drawing/2014/main" id="{D5ECEA00-B47C-49DC-B5A4-E46E2B8BE5BE}"/>
              </a:ext>
            </a:extLst>
          </p:cNvPr>
          <p:cNvSpPr>
            <a:spLocks noGrp="1"/>
          </p:cNvSpPr>
          <p:nvPr>
            <p:ph type="title"/>
          </p:nvPr>
        </p:nvSpPr>
        <p:spPr>
          <a:xfrm>
            <a:off x="767121" y="632868"/>
            <a:ext cx="7639215" cy="825032"/>
          </a:xfrm>
        </p:spPr>
        <p:txBody>
          <a:bodyPr>
            <a:normAutofit/>
          </a:bodyPr>
          <a:lstStyle/>
          <a:p>
            <a:r>
              <a:rPr lang="en-US" sz="4000"/>
              <a:t>Joint Controller and Publisher</a:t>
            </a:r>
            <a:endParaRPr lang="en-US"/>
          </a:p>
        </p:txBody>
      </p:sp>
      <p:sp>
        <p:nvSpPr>
          <p:cNvPr id="2" name="Slide Number Placeholder 1">
            <a:extLst>
              <a:ext uri="{FF2B5EF4-FFF2-40B4-BE49-F238E27FC236}">
                <a16:creationId xmlns:a16="http://schemas.microsoft.com/office/drawing/2014/main" id="{242B446C-C46A-4601-8F3A-A14CF1AF3489}"/>
              </a:ext>
            </a:extLst>
          </p:cNvPr>
          <p:cNvSpPr>
            <a:spLocks noGrp="1"/>
          </p:cNvSpPr>
          <p:nvPr>
            <p:ph type="sldNum" sz="quarter" idx="12"/>
          </p:nvPr>
        </p:nvSpPr>
        <p:spPr/>
        <p:txBody>
          <a:bodyPr>
            <a:normAutofit lnSpcReduction="10000"/>
          </a:bodyPr>
          <a:lstStyle/>
          <a:p>
            <a:fld id="{330EA680-D336-4FF7-8B7A-9848BB0A1C32}" type="slidenum">
              <a:rPr lang="en-US" smtClean="0"/>
              <a:t>41</a:t>
            </a:fld>
            <a:endParaRPr lang="en-US"/>
          </a:p>
        </p:txBody>
      </p:sp>
    </p:spTree>
    <p:extLst>
      <p:ext uri="{BB962C8B-B14F-4D97-AF65-F5344CB8AC3E}">
        <p14:creationId xmlns:p14="http://schemas.microsoft.com/office/powerpoint/2010/main" val="4820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1343152" y="-50800"/>
            <a:ext cx="9692640" cy="1325562"/>
          </a:xfrm>
        </p:spPr>
        <p:txBody>
          <a:bodyPr/>
          <a:lstStyle/>
          <a:p>
            <a:r>
              <a:rPr lang="en-US"/>
              <a:t>Hardware – CAD Components</a:t>
            </a:r>
          </a:p>
        </p:txBody>
      </p:sp>
      <p:sp>
        <p:nvSpPr>
          <p:cNvPr id="9" name="TextBox 8">
            <a:extLst>
              <a:ext uri="{FF2B5EF4-FFF2-40B4-BE49-F238E27FC236}">
                <a16:creationId xmlns:a16="http://schemas.microsoft.com/office/drawing/2014/main" id="{1C60BB6F-9D18-426B-808E-F54031CC1D63}"/>
              </a:ext>
            </a:extLst>
          </p:cNvPr>
          <p:cNvSpPr txBox="1"/>
          <p:nvPr/>
        </p:nvSpPr>
        <p:spPr>
          <a:xfrm>
            <a:off x="7872662" y="2816725"/>
            <a:ext cx="332472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Primary Camera</a:t>
            </a:r>
          </a:p>
          <a:p>
            <a:pPr algn="ctr"/>
            <a:r>
              <a:rPr lang="en-US" sz="2400"/>
              <a:t> Adapting Mounting</a:t>
            </a:r>
          </a:p>
        </p:txBody>
      </p:sp>
      <p:pic>
        <p:nvPicPr>
          <p:cNvPr id="5" name="Picture 6" descr="A picture containing screenshot&#10;&#10;Description generated with high confidence">
            <a:extLst>
              <a:ext uri="{FF2B5EF4-FFF2-40B4-BE49-F238E27FC236}">
                <a16:creationId xmlns:a16="http://schemas.microsoft.com/office/drawing/2014/main" id="{7A6478A1-B2CE-451E-B5DD-A0DD49FBE958}"/>
              </a:ext>
            </a:extLst>
          </p:cNvPr>
          <p:cNvPicPr>
            <a:picLocks noChangeAspect="1"/>
          </p:cNvPicPr>
          <p:nvPr/>
        </p:nvPicPr>
        <p:blipFill>
          <a:blip r:embed="rId6"/>
          <a:stretch>
            <a:fillRect/>
          </a:stretch>
        </p:blipFill>
        <p:spPr>
          <a:xfrm>
            <a:off x="327835" y="1395984"/>
            <a:ext cx="7248809" cy="5153152"/>
          </a:xfrm>
          <a:prstGeom prst="rect">
            <a:avLst/>
          </a:prstGeom>
        </p:spPr>
      </p:pic>
      <p:sp>
        <p:nvSpPr>
          <p:cNvPr id="2" name="Slide Number Placeholder 1">
            <a:extLst>
              <a:ext uri="{FF2B5EF4-FFF2-40B4-BE49-F238E27FC236}">
                <a16:creationId xmlns:a16="http://schemas.microsoft.com/office/drawing/2014/main" id="{B1A7EB19-241C-41A0-B278-3D9D6679811E}"/>
              </a:ext>
            </a:extLst>
          </p:cNvPr>
          <p:cNvSpPr>
            <a:spLocks noGrp="1"/>
          </p:cNvSpPr>
          <p:nvPr>
            <p:ph type="sldNum" sz="quarter" idx="12"/>
          </p:nvPr>
        </p:nvSpPr>
        <p:spPr/>
        <p:txBody>
          <a:bodyPr>
            <a:normAutofit lnSpcReduction="10000"/>
          </a:bodyPr>
          <a:lstStyle/>
          <a:p>
            <a:fld id="{330EA680-D336-4FF7-8B7A-9848BB0A1C32}" type="slidenum">
              <a:rPr lang="en-US" smtClean="0"/>
              <a:t>42</a:t>
            </a:fld>
            <a:endParaRPr lang="en-US"/>
          </a:p>
        </p:txBody>
      </p:sp>
    </p:spTree>
    <p:extLst>
      <p:ext uri="{BB962C8B-B14F-4D97-AF65-F5344CB8AC3E}">
        <p14:creationId xmlns:p14="http://schemas.microsoft.com/office/powerpoint/2010/main" val="50646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1343152" y="-50800"/>
            <a:ext cx="9692640" cy="1325562"/>
          </a:xfrm>
        </p:spPr>
        <p:txBody>
          <a:bodyPr/>
          <a:lstStyle/>
          <a:p>
            <a:r>
              <a:rPr lang="en-US"/>
              <a:t>Hardware – CAD Components</a:t>
            </a:r>
          </a:p>
        </p:txBody>
      </p:sp>
      <p:sp>
        <p:nvSpPr>
          <p:cNvPr id="9" name="TextBox 8">
            <a:extLst>
              <a:ext uri="{FF2B5EF4-FFF2-40B4-BE49-F238E27FC236}">
                <a16:creationId xmlns:a16="http://schemas.microsoft.com/office/drawing/2014/main" id="{1C60BB6F-9D18-426B-808E-F54031CC1D63}"/>
              </a:ext>
            </a:extLst>
          </p:cNvPr>
          <p:cNvSpPr txBox="1"/>
          <p:nvPr/>
        </p:nvSpPr>
        <p:spPr>
          <a:xfrm>
            <a:off x="7872662" y="2816725"/>
            <a:ext cx="3324726"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Secondary Camera</a:t>
            </a:r>
          </a:p>
          <a:p>
            <a:pPr algn="ctr"/>
            <a:r>
              <a:rPr lang="en-US" sz="2400"/>
              <a:t> Adapting Mounting</a:t>
            </a:r>
          </a:p>
        </p:txBody>
      </p:sp>
      <p:pic>
        <p:nvPicPr>
          <p:cNvPr id="5" name="Picture 6" descr="A close up of a device&#10;&#10;Description generated with high confidence">
            <a:extLst>
              <a:ext uri="{FF2B5EF4-FFF2-40B4-BE49-F238E27FC236}">
                <a16:creationId xmlns:a16="http://schemas.microsoft.com/office/drawing/2014/main" id="{7A6478A1-B2CE-451E-B5DD-A0DD49FBE958}"/>
              </a:ext>
            </a:extLst>
          </p:cNvPr>
          <p:cNvPicPr>
            <a:picLocks noChangeAspect="1"/>
          </p:cNvPicPr>
          <p:nvPr/>
        </p:nvPicPr>
        <p:blipFill>
          <a:blip r:embed="rId6"/>
          <a:stretch>
            <a:fillRect/>
          </a:stretch>
        </p:blipFill>
        <p:spPr>
          <a:xfrm>
            <a:off x="418105" y="1345184"/>
            <a:ext cx="6895549" cy="5325872"/>
          </a:xfrm>
          <a:prstGeom prst="rect">
            <a:avLst/>
          </a:prstGeom>
        </p:spPr>
      </p:pic>
      <p:sp>
        <p:nvSpPr>
          <p:cNvPr id="2" name="Slide Number Placeholder 1">
            <a:extLst>
              <a:ext uri="{FF2B5EF4-FFF2-40B4-BE49-F238E27FC236}">
                <a16:creationId xmlns:a16="http://schemas.microsoft.com/office/drawing/2014/main" id="{839A2CAE-5A19-4F35-A5A7-58F584D6E367}"/>
              </a:ext>
            </a:extLst>
          </p:cNvPr>
          <p:cNvSpPr>
            <a:spLocks noGrp="1"/>
          </p:cNvSpPr>
          <p:nvPr>
            <p:ph type="sldNum" sz="quarter" idx="12"/>
          </p:nvPr>
        </p:nvSpPr>
        <p:spPr/>
        <p:txBody>
          <a:bodyPr>
            <a:normAutofit lnSpcReduction="10000"/>
          </a:bodyPr>
          <a:lstStyle/>
          <a:p>
            <a:fld id="{330EA680-D336-4FF7-8B7A-9848BB0A1C32}" type="slidenum">
              <a:rPr lang="en-US" smtClean="0"/>
              <a:t>43</a:t>
            </a:fld>
            <a:endParaRPr lang="en-US"/>
          </a:p>
        </p:txBody>
      </p:sp>
    </p:spTree>
    <p:extLst>
      <p:ext uri="{BB962C8B-B14F-4D97-AF65-F5344CB8AC3E}">
        <p14:creationId xmlns:p14="http://schemas.microsoft.com/office/powerpoint/2010/main" val="1120039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very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B9018A69-0770-4AF4-AFF0-BC0047F5EAE5}"/>
              </a:ext>
            </a:extLst>
          </p:cNvPr>
          <p:cNvSpPr>
            <a:spLocks noGrp="1"/>
          </p:cNvSpPr>
          <p:nvPr>
            <p:ph type="sldNum" sz="quarter" idx="12"/>
          </p:nvPr>
        </p:nvSpPr>
        <p:spPr/>
        <p:txBody>
          <a:bodyPr>
            <a:normAutofit lnSpcReduction="10000"/>
          </a:bodyPr>
          <a:lstStyle/>
          <a:p>
            <a:fld id="{330EA680-D336-4FF7-8B7A-9848BB0A1C32}" type="slidenum">
              <a:rPr lang="en-US" smtClean="0"/>
              <a:t>44</a:t>
            </a:fld>
            <a:endParaRPr lang="en-US"/>
          </a:p>
        </p:txBody>
      </p:sp>
    </p:spTree>
    <p:extLst>
      <p:ext uri="{BB962C8B-B14F-4D97-AF65-F5344CB8AC3E}">
        <p14:creationId xmlns:p14="http://schemas.microsoft.com/office/powerpoint/2010/main" val="3751110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picture containing text&#10;&#10;Description generated with very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TextBox 3">
            <a:extLst>
              <a:ext uri="{FF2B5EF4-FFF2-40B4-BE49-F238E27FC236}">
                <a16:creationId xmlns:a16="http://schemas.microsoft.com/office/drawing/2014/main" id="{1EEBD6BB-7C84-4429-94DF-5861BB94A937}"/>
              </a:ext>
            </a:extLst>
          </p:cNvPr>
          <p:cNvSpPr txBox="1"/>
          <p:nvPr/>
        </p:nvSpPr>
        <p:spPr>
          <a:xfrm>
            <a:off x="6235128" y="4584865"/>
            <a:ext cx="316014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 tag (fiducial marker)</a:t>
            </a:r>
          </a:p>
        </p:txBody>
      </p:sp>
      <p:sp>
        <p:nvSpPr>
          <p:cNvPr id="5" name="Slide Number Placeholder 4">
            <a:extLst>
              <a:ext uri="{FF2B5EF4-FFF2-40B4-BE49-F238E27FC236}">
                <a16:creationId xmlns:a16="http://schemas.microsoft.com/office/drawing/2014/main" id="{530735FF-034A-4FBF-A76F-7A4D189D6955}"/>
              </a:ext>
            </a:extLst>
          </p:cNvPr>
          <p:cNvSpPr>
            <a:spLocks noGrp="1"/>
          </p:cNvSpPr>
          <p:nvPr>
            <p:ph type="sldNum" sz="quarter" idx="12"/>
          </p:nvPr>
        </p:nvSpPr>
        <p:spPr/>
        <p:txBody>
          <a:bodyPr>
            <a:normAutofit lnSpcReduction="10000"/>
          </a:bodyPr>
          <a:lstStyle/>
          <a:p>
            <a:fld id="{330EA680-D336-4FF7-8B7A-9848BB0A1C32}" type="slidenum">
              <a:rPr lang="en-US" smtClean="0"/>
              <a:t>45</a:t>
            </a:fld>
            <a:endParaRPr lang="en-US"/>
          </a:p>
        </p:txBody>
      </p:sp>
    </p:spTree>
    <p:extLst>
      <p:ext uri="{BB962C8B-B14F-4D97-AF65-F5344CB8AC3E}">
        <p14:creationId xmlns:p14="http://schemas.microsoft.com/office/powerpoint/2010/main" val="264337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D9C98BE6-7888-4BA1-AC57-31D4E31FBE25}"/>
              </a:ext>
            </a:extLst>
          </p:cNvPr>
          <p:cNvSpPr>
            <a:spLocks noGrp="1"/>
          </p:cNvSpPr>
          <p:nvPr>
            <p:ph type="sldNum" sz="quarter" idx="12"/>
          </p:nvPr>
        </p:nvSpPr>
        <p:spPr/>
        <p:txBody>
          <a:bodyPr>
            <a:normAutofit lnSpcReduction="10000"/>
          </a:bodyPr>
          <a:lstStyle/>
          <a:p>
            <a:fld id="{330EA680-D336-4FF7-8B7A-9848BB0A1C32}" type="slidenum">
              <a:rPr lang="en-US" smtClean="0"/>
              <a:t>46</a:t>
            </a:fld>
            <a:endParaRPr lang="en-US"/>
          </a:p>
        </p:txBody>
      </p:sp>
    </p:spTree>
    <p:extLst>
      <p:ext uri="{BB962C8B-B14F-4D97-AF65-F5344CB8AC3E}">
        <p14:creationId xmlns:p14="http://schemas.microsoft.com/office/powerpoint/2010/main" val="402373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very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5D6B2AA9-23DA-4CCF-AC60-98B98198B564}"/>
              </a:ext>
            </a:extLst>
          </p:cNvPr>
          <p:cNvSpPr>
            <a:spLocks noGrp="1"/>
          </p:cNvSpPr>
          <p:nvPr>
            <p:ph type="sldNum" sz="quarter" idx="12"/>
          </p:nvPr>
        </p:nvSpPr>
        <p:spPr/>
        <p:txBody>
          <a:bodyPr>
            <a:normAutofit lnSpcReduction="10000"/>
          </a:bodyPr>
          <a:lstStyle/>
          <a:p>
            <a:fld id="{330EA680-D336-4FF7-8B7A-9848BB0A1C32}" type="slidenum">
              <a:rPr lang="en-US" smtClean="0"/>
              <a:t>47</a:t>
            </a:fld>
            <a:endParaRPr lang="en-US"/>
          </a:p>
        </p:txBody>
      </p:sp>
    </p:spTree>
    <p:extLst>
      <p:ext uri="{BB962C8B-B14F-4D97-AF65-F5344CB8AC3E}">
        <p14:creationId xmlns:p14="http://schemas.microsoft.com/office/powerpoint/2010/main" val="3800457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5EE9C2FB-A21D-46B3-B90B-3E3513202BF0}"/>
              </a:ext>
            </a:extLst>
          </p:cNvPr>
          <p:cNvSpPr>
            <a:spLocks noGrp="1"/>
          </p:cNvSpPr>
          <p:nvPr>
            <p:ph type="sldNum" sz="quarter" idx="12"/>
          </p:nvPr>
        </p:nvSpPr>
        <p:spPr/>
        <p:txBody>
          <a:bodyPr>
            <a:normAutofit lnSpcReduction="10000"/>
          </a:bodyPr>
          <a:lstStyle/>
          <a:p>
            <a:fld id="{330EA680-D336-4FF7-8B7A-9848BB0A1C32}" type="slidenum">
              <a:rPr lang="en-US" smtClean="0"/>
              <a:t>48</a:t>
            </a:fld>
            <a:endParaRPr lang="en-US"/>
          </a:p>
        </p:txBody>
      </p:sp>
    </p:spTree>
    <p:extLst>
      <p:ext uri="{BB962C8B-B14F-4D97-AF65-F5344CB8AC3E}">
        <p14:creationId xmlns:p14="http://schemas.microsoft.com/office/powerpoint/2010/main" val="2181074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very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1F6AFA17-D42B-43A9-9BE6-F22F411CCB6C}"/>
              </a:ext>
            </a:extLst>
          </p:cNvPr>
          <p:cNvSpPr>
            <a:spLocks noGrp="1"/>
          </p:cNvSpPr>
          <p:nvPr>
            <p:ph type="sldNum" sz="quarter" idx="12"/>
          </p:nvPr>
        </p:nvSpPr>
        <p:spPr/>
        <p:txBody>
          <a:bodyPr>
            <a:normAutofit lnSpcReduction="10000"/>
          </a:bodyPr>
          <a:lstStyle/>
          <a:p>
            <a:fld id="{330EA680-D336-4FF7-8B7A-9848BB0A1C32}" type="slidenum">
              <a:rPr lang="en-US" smtClean="0"/>
              <a:t>49</a:t>
            </a:fld>
            <a:endParaRPr lang="en-US"/>
          </a:p>
        </p:txBody>
      </p:sp>
    </p:spTree>
    <p:extLst>
      <p:ext uri="{BB962C8B-B14F-4D97-AF65-F5344CB8AC3E}">
        <p14:creationId xmlns:p14="http://schemas.microsoft.com/office/powerpoint/2010/main" val="328836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B0AC28A8-5E18-401D-97BA-228802C450BB}"/>
              </a:ext>
            </a:extLst>
          </p:cNvPr>
          <p:cNvSpPr>
            <a:spLocks noGrp="1"/>
          </p:cNvSpPr>
          <p:nvPr>
            <p:ph type="title"/>
          </p:nvPr>
        </p:nvSpPr>
        <p:spPr>
          <a:xfrm>
            <a:off x="436372" y="87948"/>
            <a:ext cx="9692640" cy="1325562"/>
          </a:xfrm>
        </p:spPr>
        <p:txBody>
          <a:bodyPr/>
          <a:lstStyle/>
          <a:p>
            <a:r>
              <a:rPr lang="en-US"/>
              <a:t>FBD</a:t>
            </a:r>
          </a:p>
        </p:txBody>
      </p:sp>
      <p:pic>
        <p:nvPicPr>
          <p:cNvPr id="2" name="Picture 4" descr="A screenshot of a cell phone&#10;&#10;Description generated with very high confidence">
            <a:extLst>
              <a:ext uri="{FF2B5EF4-FFF2-40B4-BE49-F238E27FC236}">
                <a16:creationId xmlns:a16="http://schemas.microsoft.com/office/drawing/2014/main" id="{B0D8C5B2-7E29-404E-98BA-A884C3855DFF}"/>
              </a:ext>
            </a:extLst>
          </p:cNvPr>
          <p:cNvPicPr>
            <a:picLocks noChangeAspect="1"/>
          </p:cNvPicPr>
          <p:nvPr/>
        </p:nvPicPr>
        <p:blipFill>
          <a:blip r:embed="rId6"/>
          <a:stretch>
            <a:fillRect/>
          </a:stretch>
        </p:blipFill>
        <p:spPr>
          <a:xfrm>
            <a:off x="439093" y="1411598"/>
            <a:ext cx="8333714" cy="4970328"/>
          </a:xfrm>
          <a:prstGeom prst="rect">
            <a:avLst/>
          </a:prstGeom>
        </p:spPr>
      </p:pic>
      <p:sp>
        <p:nvSpPr>
          <p:cNvPr id="5" name="Slide Number Placeholder 4">
            <a:extLst>
              <a:ext uri="{FF2B5EF4-FFF2-40B4-BE49-F238E27FC236}">
                <a16:creationId xmlns:a16="http://schemas.microsoft.com/office/drawing/2014/main" id="{F0F20469-9339-40C5-B69D-1FEAB3D7DF10}"/>
              </a:ext>
            </a:extLst>
          </p:cNvPr>
          <p:cNvSpPr>
            <a:spLocks noGrp="1"/>
          </p:cNvSpPr>
          <p:nvPr>
            <p:ph type="sldNum" sz="quarter" idx="12"/>
          </p:nvPr>
        </p:nvSpPr>
        <p:spPr/>
        <p:txBody>
          <a:bodyPr>
            <a:normAutofit lnSpcReduction="10000"/>
          </a:bodyPr>
          <a:lstStyle/>
          <a:p>
            <a:fld id="{330EA680-D336-4FF7-8B7A-9848BB0A1C32}" type="slidenum">
              <a:rPr lang="en-US" smtClean="0"/>
              <a:t>5</a:t>
            </a:fld>
            <a:endParaRPr lang="en-US"/>
          </a:p>
        </p:txBody>
      </p:sp>
    </p:spTree>
    <p:extLst>
      <p:ext uri="{BB962C8B-B14F-4D97-AF65-F5344CB8AC3E}">
        <p14:creationId xmlns:p14="http://schemas.microsoft.com/office/powerpoint/2010/main" val="405749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text on a black background&#10;&#10;Description generated with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C5DB422C-4CED-4DC1-A8D3-6E2A7F06BEE5}"/>
              </a:ext>
            </a:extLst>
          </p:cNvPr>
          <p:cNvSpPr>
            <a:spLocks noGrp="1"/>
          </p:cNvSpPr>
          <p:nvPr>
            <p:ph type="sldNum" sz="quarter" idx="12"/>
          </p:nvPr>
        </p:nvSpPr>
        <p:spPr/>
        <p:txBody>
          <a:bodyPr>
            <a:normAutofit lnSpcReduction="10000"/>
          </a:bodyPr>
          <a:lstStyle/>
          <a:p>
            <a:fld id="{330EA680-D336-4FF7-8B7A-9848BB0A1C32}" type="slidenum">
              <a:rPr lang="en-US" smtClean="0"/>
              <a:t>50</a:t>
            </a:fld>
            <a:endParaRPr lang="en-US"/>
          </a:p>
        </p:txBody>
      </p:sp>
    </p:spTree>
    <p:extLst>
      <p:ext uri="{BB962C8B-B14F-4D97-AF65-F5344CB8AC3E}">
        <p14:creationId xmlns:p14="http://schemas.microsoft.com/office/powerpoint/2010/main" val="3655795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B123E1C1-871A-400A-9CFE-B41EBE549DEA}"/>
              </a:ext>
            </a:extLst>
          </p:cNvPr>
          <p:cNvSpPr>
            <a:spLocks noGrp="1"/>
          </p:cNvSpPr>
          <p:nvPr>
            <p:ph type="sldNum" sz="quarter" idx="12"/>
          </p:nvPr>
        </p:nvSpPr>
        <p:spPr/>
        <p:txBody>
          <a:bodyPr>
            <a:normAutofit lnSpcReduction="10000"/>
          </a:bodyPr>
          <a:lstStyle/>
          <a:p>
            <a:fld id="{330EA680-D336-4FF7-8B7A-9848BB0A1C32}" type="slidenum">
              <a:rPr lang="en-US" smtClean="0"/>
              <a:t>51</a:t>
            </a:fld>
            <a:endParaRPr lang="en-US"/>
          </a:p>
        </p:txBody>
      </p:sp>
    </p:spTree>
    <p:extLst>
      <p:ext uri="{BB962C8B-B14F-4D97-AF65-F5344CB8AC3E}">
        <p14:creationId xmlns:p14="http://schemas.microsoft.com/office/powerpoint/2010/main" val="1007537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8B353CEF-2097-4CC4-9F6B-ABAC82878964}"/>
              </a:ext>
            </a:extLst>
          </p:cNvPr>
          <p:cNvSpPr>
            <a:spLocks noGrp="1"/>
          </p:cNvSpPr>
          <p:nvPr>
            <p:ph type="sldNum" sz="quarter" idx="12"/>
          </p:nvPr>
        </p:nvSpPr>
        <p:spPr/>
        <p:txBody>
          <a:bodyPr>
            <a:normAutofit lnSpcReduction="10000"/>
          </a:bodyPr>
          <a:lstStyle/>
          <a:p>
            <a:fld id="{330EA680-D336-4FF7-8B7A-9848BB0A1C32}" type="slidenum">
              <a:rPr lang="en-US" smtClean="0"/>
              <a:t>52</a:t>
            </a:fld>
            <a:endParaRPr lang="en-US"/>
          </a:p>
        </p:txBody>
      </p:sp>
    </p:spTree>
    <p:extLst>
      <p:ext uri="{BB962C8B-B14F-4D97-AF65-F5344CB8AC3E}">
        <p14:creationId xmlns:p14="http://schemas.microsoft.com/office/powerpoint/2010/main" val="2045390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descr="A close up of a logo&#10;&#10;Description generated with very high confidence">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FD9926E9-AB3F-4755-A413-7C2569E97CAC}"/>
              </a:ext>
            </a:extLst>
          </p:cNvPr>
          <p:cNvSpPr>
            <a:spLocks noGrp="1"/>
          </p:cNvSpPr>
          <p:nvPr>
            <p:ph type="sldNum" sz="quarter" idx="12"/>
          </p:nvPr>
        </p:nvSpPr>
        <p:spPr/>
        <p:txBody>
          <a:bodyPr>
            <a:normAutofit lnSpcReduction="10000"/>
          </a:bodyPr>
          <a:lstStyle/>
          <a:p>
            <a:fld id="{330EA680-D336-4FF7-8B7A-9848BB0A1C32}" type="slidenum">
              <a:rPr lang="en-US" smtClean="0"/>
              <a:t>53</a:t>
            </a:fld>
            <a:endParaRPr lang="en-US"/>
          </a:p>
        </p:txBody>
      </p:sp>
    </p:spTree>
    <p:extLst>
      <p:ext uri="{BB962C8B-B14F-4D97-AF65-F5344CB8AC3E}">
        <p14:creationId xmlns:p14="http://schemas.microsoft.com/office/powerpoint/2010/main" val="2481497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sp>
        <p:nvSpPr>
          <p:cNvPr id="12" name="Title 11">
            <a:extLst>
              <a:ext uri="{FF2B5EF4-FFF2-40B4-BE49-F238E27FC236}">
                <a16:creationId xmlns:a16="http://schemas.microsoft.com/office/drawing/2014/main" id="{E11D0F11-5829-45CE-8F86-585F4076D9B9}"/>
              </a:ext>
            </a:extLst>
          </p:cNvPr>
          <p:cNvSpPr>
            <a:spLocks noGrp="1"/>
          </p:cNvSpPr>
          <p:nvPr>
            <p:ph type="title"/>
          </p:nvPr>
        </p:nvSpPr>
        <p:spPr>
          <a:xfrm>
            <a:off x="119662" y="-138023"/>
            <a:ext cx="4156014" cy="2178169"/>
          </a:xfrm>
        </p:spPr>
        <p:txBody>
          <a:bodyPr>
            <a:normAutofit/>
          </a:bodyPr>
          <a:lstStyle/>
          <a:p>
            <a:r>
              <a:rPr lang="en-US"/>
              <a:t>Updated CONOPS</a:t>
            </a:r>
            <a:endParaRPr lang="en-US" err="1"/>
          </a:p>
        </p:txBody>
      </p:sp>
      <p:pic>
        <p:nvPicPr>
          <p:cNvPr id="2" name="Picture 2">
            <a:extLst>
              <a:ext uri="{FF2B5EF4-FFF2-40B4-BE49-F238E27FC236}">
                <a16:creationId xmlns:a16="http://schemas.microsoft.com/office/drawing/2014/main" id="{36CBF2DB-C470-49CC-A3EE-8DE52C96466F}"/>
              </a:ext>
            </a:extLst>
          </p:cNvPr>
          <p:cNvPicPr>
            <a:picLocks noChangeAspect="1"/>
          </p:cNvPicPr>
          <p:nvPr/>
        </p:nvPicPr>
        <p:blipFill>
          <a:blip r:embed="rId4"/>
          <a:stretch>
            <a:fillRect/>
          </a:stretch>
        </p:blipFill>
        <p:spPr>
          <a:xfrm>
            <a:off x="2222645" y="42521"/>
            <a:ext cx="9029460" cy="6772095"/>
          </a:xfrm>
          <a:prstGeom prst="rect">
            <a:avLst/>
          </a:prstGeom>
        </p:spPr>
      </p:pic>
      <p:pic>
        <p:nvPicPr>
          <p:cNvPr id="3" name="Picture 5" descr="A picture containing object&#10;&#10;Description generated with high confidence">
            <a:extLst>
              <a:ext uri="{FF2B5EF4-FFF2-40B4-BE49-F238E27FC236}">
                <a16:creationId xmlns:a16="http://schemas.microsoft.com/office/drawing/2014/main" id="{540C6071-63A9-4F40-9CEA-9CDD3FA818C6}"/>
              </a:ext>
            </a:extLst>
          </p:cNvPr>
          <p:cNvPicPr>
            <a:picLocks noChangeAspect="1"/>
          </p:cNvPicPr>
          <p:nvPr/>
        </p:nvPicPr>
        <p:blipFill>
          <a:blip r:embed="rId5"/>
          <a:stretch>
            <a:fillRect/>
          </a:stretch>
        </p:blipFill>
        <p:spPr>
          <a:xfrm>
            <a:off x="2996292" y="91511"/>
            <a:ext cx="606880" cy="538156"/>
          </a:xfrm>
          <a:prstGeom prst="rect">
            <a:avLst/>
          </a:prstGeom>
        </p:spPr>
      </p:pic>
      <p:sp>
        <p:nvSpPr>
          <p:cNvPr id="4" name="Slide Number Placeholder 3">
            <a:extLst>
              <a:ext uri="{FF2B5EF4-FFF2-40B4-BE49-F238E27FC236}">
                <a16:creationId xmlns:a16="http://schemas.microsoft.com/office/drawing/2014/main" id="{E3B609BB-AB90-419C-9D74-735AEA97BD59}"/>
              </a:ext>
            </a:extLst>
          </p:cNvPr>
          <p:cNvSpPr>
            <a:spLocks noGrp="1"/>
          </p:cNvSpPr>
          <p:nvPr>
            <p:ph type="sldNum" sz="quarter" idx="12"/>
          </p:nvPr>
        </p:nvSpPr>
        <p:spPr/>
        <p:txBody>
          <a:bodyPr>
            <a:normAutofit lnSpcReduction="10000"/>
          </a:bodyPr>
          <a:lstStyle/>
          <a:p>
            <a:fld id="{330EA680-D336-4FF7-8B7A-9848BB0A1C32}" type="slidenum">
              <a:rPr lang="en-US" smtClean="0"/>
              <a:t>54</a:t>
            </a:fld>
            <a:endParaRPr lang="en-US"/>
          </a:p>
        </p:txBody>
      </p:sp>
    </p:spTree>
    <p:extLst>
      <p:ext uri="{BB962C8B-B14F-4D97-AF65-F5344CB8AC3E}">
        <p14:creationId xmlns:p14="http://schemas.microsoft.com/office/powerpoint/2010/main" val="823292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544696" y="489024"/>
            <a:ext cx="9423699" cy="989386"/>
          </a:xfrm>
        </p:spPr>
        <p:txBody>
          <a:bodyPr/>
          <a:lstStyle/>
          <a:p>
            <a:r>
              <a:rPr lang="en-US"/>
              <a:t>Actuator Testing</a:t>
            </a:r>
          </a:p>
        </p:txBody>
      </p:sp>
      <p:sp>
        <p:nvSpPr>
          <p:cNvPr id="2" name="TextBox 1">
            <a:extLst>
              <a:ext uri="{FF2B5EF4-FFF2-40B4-BE49-F238E27FC236}">
                <a16:creationId xmlns:a16="http://schemas.microsoft.com/office/drawing/2014/main" id="{83CBE452-42D0-4106-BB1F-AAFF23133A5E}"/>
              </a:ext>
            </a:extLst>
          </p:cNvPr>
          <p:cNvSpPr txBox="1"/>
          <p:nvPr/>
        </p:nvSpPr>
        <p:spPr>
          <a:xfrm>
            <a:off x="699074" y="1779434"/>
            <a:ext cx="5206230"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3200">
                <a:latin typeface="Century Schoolbook"/>
                <a:cs typeface="Arial"/>
              </a:rPr>
              <a:t>All inherited actuators tested for commanded accuracy</a:t>
            </a:r>
          </a:p>
        </p:txBody>
      </p:sp>
      <p:pic>
        <p:nvPicPr>
          <p:cNvPr id="5" name="Picture 5" descr="A picture containing indoor, wall, next&#10;&#10;Description generated with high confidence">
            <a:extLst>
              <a:ext uri="{FF2B5EF4-FFF2-40B4-BE49-F238E27FC236}">
                <a16:creationId xmlns:a16="http://schemas.microsoft.com/office/drawing/2014/main" id="{82215E40-ED2F-4C8E-8ACA-6656B46235FD}"/>
              </a:ext>
            </a:extLst>
          </p:cNvPr>
          <p:cNvPicPr>
            <a:picLocks noChangeAspect="1"/>
          </p:cNvPicPr>
          <p:nvPr/>
        </p:nvPicPr>
        <p:blipFill>
          <a:blip r:embed="rId6"/>
          <a:stretch>
            <a:fillRect/>
          </a:stretch>
        </p:blipFill>
        <p:spPr>
          <a:xfrm>
            <a:off x="6723397" y="1471863"/>
            <a:ext cx="2314575" cy="4114800"/>
          </a:xfrm>
          <a:prstGeom prst="rect">
            <a:avLst/>
          </a:prstGeom>
        </p:spPr>
      </p:pic>
      <p:sp>
        <p:nvSpPr>
          <p:cNvPr id="6" name="Slide Number Placeholder 5">
            <a:extLst>
              <a:ext uri="{FF2B5EF4-FFF2-40B4-BE49-F238E27FC236}">
                <a16:creationId xmlns:a16="http://schemas.microsoft.com/office/drawing/2014/main" id="{0F1026B6-D685-459F-8D24-53CA49003091}"/>
              </a:ext>
            </a:extLst>
          </p:cNvPr>
          <p:cNvSpPr>
            <a:spLocks noGrp="1"/>
          </p:cNvSpPr>
          <p:nvPr>
            <p:ph type="sldNum" sz="quarter" idx="12"/>
          </p:nvPr>
        </p:nvSpPr>
        <p:spPr/>
        <p:txBody>
          <a:bodyPr>
            <a:normAutofit lnSpcReduction="10000"/>
          </a:bodyPr>
          <a:lstStyle/>
          <a:p>
            <a:fld id="{330EA680-D336-4FF7-8B7A-9848BB0A1C32}" type="slidenum">
              <a:rPr lang="en-US" smtClean="0"/>
              <a:t>55</a:t>
            </a:fld>
            <a:endParaRPr lang="en-US"/>
          </a:p>
        </p:txBody>
      </p:sp>
    </p:spTree>
    <p:extLst>
      <p:ext uri="{BB962C8B-B14F-4D97-AF65-F5344CB8AC3E}">
        <p14:creationId xmlns:p14="http://schemas.microsoft.com/office/powerpoint/2010/main" val="1868952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a:xfrm>
            <a:off x="544696" y="489024"/>
            <a:ext cx="9423699" cy="989386"/>
          </a:xfrm>
        </p:spPr>
        <p:txBody>
          <a:bodyPr/>
          <a:lstStyle/>
          <a:p>
            <a:r>
              <a:rPr lang="en-US"/>
              <a:t>Stall Torque With New Design</a:t>
            </a:r>
          </a:p>
        </p:txBody>
      </p:sp>
      <p:sp>
        <p:nvSpPr>
          <p:cNvPr id="2" name="TextBox 1">
            <a:extLst>
              <a:ext uri="{FF2B5EF4-FFF2-40B4-BE49-F238E27FC236}">
                <a16:creationId xmlns:a16="http://schemas.microsoft.com/office/drawing/2014/main" id="{83CBE452-42D0-4106-BB1F-AAFF23133A5E}"/>
              </a:ext>
            </a:extLst>
          </p:cNvPr>
          <p:cNvSpPr txBox="1"/>
          <p:nvPr/>
        </p:nvSpPr>
        <p:spPr>
          <a:xfrm>
            <a:off x="699074" y="1779434"/>
            <a:ext cx="520623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entury Schoolbook"/>
              <a:cs typeface="Arial"/>
            </a:endParaRPr>
          </a:p>
        </p:txBody>
      </p:sp>
      <p:graphicFrame>
        <p:nvGraphicFramePr>
          <p:cNvPr id="5" name="Table 5">
            <a:extLst>
              <a:ext uri="{FF2B5EF4-FFF2-40B4-BE49-F238E27FC236}">
                <a16:creationId xmlns:a16="http://schemas.microsoft.com/office/drawing/2014/main" id="{D65D27FF-1C39-428D-B8EE-5477A4C06EDA}"/>
              </a:ext>
            </a:extLst>
          </p:cNvPr>
          <p:cNvGraphicFramePr>
            <a:graphicFrameLocks noGrp="1"/>
          </p:cNvGraphicFramePr>
          <p:nvPr>
            <p:extLst/>
          </p:nvPr>
        </p:nvGraphicFramePr>
        <p:xfrm>
          <a:off x="205618" y="1790095"/>
          <a:ext cx="11085147" cy="4924542"/>
        </p:xfrm>
        <a:graphic>
          <a:graphicData uri="http://schemas.openxmlformats.org/drawingml/2006/table">
            <a:tbl>
              <a:tblPr firstRow="1" bandRow="1">
                <a:tableStyleId>{5C22544A-7EE6-4342-B048-85BDC9FD1C3A}</a:tableStyleId>
              </a:tblPr>
              <a:tblGrid>
                <a:gridCol w="1231683">
                  <a:extLst>
                    <a:ext uri="{9D8B030D-6E8A-4147-A177-3AD203B41FA5}">
                      <a16:colId xmlns:a16="http://schemas.microsoft.com/office/drawing/2014/main" val="1719680739"/>
                    </a:ext>
                  </a:extLst>
                </a:gridCol>
                <a:gridCol w="1231683">
                  <a:extLst>
                    <a:ext uri="{9D8B030D-6E8A-4147-A177-3AD203B41FA5}">
                      <a16:colId xmlns:a16="http://schemas.microsoft.com/office/drawing/2014/main" val="453080051"/>
                    </a:ext>
                  </a:extLst>
                </a:gridCol>
                <a:gridCol w="1231683">
                  <a:extLst>
                    <a:ext uri="{9D8B030D-6E8A-4147-A177-3AD203B41FA5}">
                      <a16:colId xmlns:a16="http://schemas.microsoft.com/office/drawing/2014/main" val="1453207434"/>
                    </a:ext>
                  </a:extLst>
                </a:gridCol>
                <a:gridCol w="1231683">
                  <a:extLst>
                    <a:ext uri="{9D8B030D-6E8A-4147-A177-3AD203B41FA5}">
                      <a16:colId xmlns:a16="http://schemas.microsoft.com/office/drawing/2014/main" val="1070067917"/>
                    </a:ext>
                  </a:extLst>
                </a:gridCol>
                <a:gridCol w="1231683">
                  <a:extLst>
                    <a:ext uri="{9D8B030D-6E8A-4147-A177-3AD203B41FA5}">
                      <a16:colId xmlns:a16="http://schemas.microsoft.com/office/drawing/2014/main" val="2868371267"/>
                    </a:ext>
                  </a:extLst>
                </a:gridCol>
                <a:gridCol w="1231683">
                  <a:extLst>
                    <a:ext uri="{9D8B030D-6E8A-4147-A177-3AD203B41FA5}">
                      <a16:colId xmlns:a16="http://schemas.microsoft.com/office/drawing/2014/main" val="1402323990"/>
                    </a:ext>
                  </a:extLst>
                </a:gridCol>
                <a:gridCol w="1231683">
                  <a:extLst>
                    <a:ext uri="{9D8B030D-6E8A-4147-A177-3AD203B41FA5}">
                      <a16:colId xmlns:a16="http://schemas.microsoft.com/office/drawing/2014/main" val="3148583966"/>
                    </a:ext>
                  </a:extLst>
                </a:gridCol>
                <a:gridCol w="1231683">
                  <a:extLst>
                    <a:ext uri="{9D8B030D-6E8A-4147-A177-3AD203B41FA5}">
                      <a16:colId xmlns:a16="http://schemas.microsoft.com/office/drawing/2014/main" val="2626139177"/>
                    </a:ext>
                  </a:extLst>
                </a:gridCol>
                <a:gridCol w="1231683">
                  <a:extLst>
                    <a:ext uri="{9D8B030D-6E8A-4147-A177-3AD203B41FA5}">
                      <a16:colId xmlns:a16="http://schemas.microsoft.com/office/drawing/2014/main" val="1725926582"/>
                    </a:ext>
                  </a:extLst>
                </a:gridCol>
              </a:tblGrid>
              <a:tr h="875504">
                <a:tc>
                  <a:txBody>
                    <a:bodyPr/>
                    <a:lstStyle/>
                    <a:p>
                      <a:endParaRPr lang="en-US"/>
                    </a:p>
                  </a:txBody>
                  <a:tcPr/>
                </a:tc>
                <a:tc>
                  <a:txBody>
                    <a:bodyPr/>
                    <a:lstStyle/>
                    <a:p>
                      <a:r>
                        <a:rPr lang="en-US"/>
                        <a:t>MX-64T</a:t>
                      </a:r>
                    </a:p>
                  </a:txBody>
                  <a:tcPr/>
                </a:tc>
                <a:tc>
                  <a:txBody>
                    <a:bodyPr/>
                    <a:lstStyle/>
                    <a:p>
                      <a:r>
                        <a:rPr lang="en-US"/>
                        <a:t>12.7cm Girder</a:t>
                      </a:r>
                    </a:p>
                  </a:txBody>
                  <a:tcPr/>
                </a:tc>
                <a:tc>
                  <a:txBody>
                    <a:bodyPr/>
                    <a:lstStyle/>
                    <a:p>
                      <a:r>
                        <a:rPr lang="en-US"/>
                        <a:t>MX-64T</a:t>
                      </a:r>
                    </a:p>
                  </a:txBody>
                  <a:tcPr/>
                </a:tc>
                <a:tc>
                  <a:txBody>
                    <a:bodyPr/>
                    <a:lstStyle/>
                    <a:p>
                      <a:r>
                        <a:rPr lang="en-US"/>
                        <a:t>6.35cm Girder</a:t>
                      </a:r>
                    </a:p>
                  </a:txBody>
                  <a:tcPr/>
                </a:tc>
                <a:tc>
                  <a:txBody>
                    <a:bodyPr/>
                    <a:lstStyle/>
                    <a:p>
                      <a:r>
                        <a:rPr lang="en-US"/>
                        <a:t>MX-28T Single Axis</a:t>
                      </a:r>
                    </a:p>
                  </a:txBody>
                  <a:tcPr/>
                </a:tc>
                <a:tc>
                  <a:txBody>
                    <a:bodyPr/>
                    <a:lstStyle/>
                    <a:p>
                      <a:r>
                        <a:rPr lang="en-US"/>
                        <a:t>MX-28T Dual Axis</a:t>
                      </a:r>
                    </a:p>
                  </a:txBody>
                  <a:tcPr/>
                </a:tc>
                <a:tc>
                  <a:txBody>
                    <a:bodyPr/>
                    <a:lstStyle/>
                    <a:p>
                      <a:r>
                        <a:rPr lang="en-US"/>
                        <a:t>Slip Ring</a:t>
                      </a:r>
                    </a:p>
                  </a:txBody>
                  <a:tcPr/>
                </a:tc>
                <a:tc>
                  <a:txBody>
                    <a:bodyPr/>
                    <a:lstStyle/>
                    <a:p>
                      <a:r>
                        <a:rPr lang="en-US"/>
                        <a:t>AX-12A Dual Gripper</a:t>
                      </a:r>
                    </a:p>
                  </a:txBody>
                  <a:tcPr/>
                </a:tc>
                <a:extLst>
                  <a:ext uri="{0D108BD9-81ED-4DB2-BD59-A6C34878D82A}">
                    <a16:rowId xmlns:a16="http://schemas.microsoft.com/office/drawing/2014/main" val="2394904960"/>
                  </a:ext>
                </a:extLst>
              </a:tr>
              <a:tr h="727114">
                <a:tc>
                  <a:txBody>
                    <a:bodyPr/>
                    <a:lstStyle/>
                    <a:p>
                      <a:r>
                        <a:rPr lang="en-US" b="1"/>
                        <a:t>Mass [kg]</a:t>
                      </a:r>
                      <a:endParaRPr lang="en-US"/>
                    </a:p>
                  </a:txBody>
                  <a:tcPr/>
                </a:tc>
                <a:tc>
                  <a:txBody>
                    <a:bodyPr/>
                    <a:lstStyle/>
                    <a:p>
                      <a:r>
                        <a:rPr lang="en-US"/>
                        <a:t>0.126</a:t>
                      </a:r>
                    </a:p>
                  </a:txBody>
                  <a:tcPr/>
                </a:tc>
                <a:tc>
                  <a:txBody>
                    <a:bodyPr/>
                    <a:lstStyle/>
                    <a:p>
                      <a:r>
                        <a:rPr lang="en-US"/>
                        <a:t>0.037</a:t>
                      </a:r>
                    </a:p>
                  </a:txBody>
                  <a:tcPr/>
                </a:tc>
                <a:tc>
                  <a:txBody>
                    <a:bodyPr/>
                    <a:lstStyle/>
                    <a:p>
                      <a:r>
                        <a:rPr lang="en-US"/>
                        <a:t>0.126</a:t>
                      </a:r>
                    </a:p>
                  </a:txBody>
                  <a:tcPr/>
                </a:tc>
                <a:tc>
                  <a:txBody>
                    <a:bodyPr/>
                    <a:lstStyle/>
                    <a:p>
                      <a:r>
                        <a:rPr lang="en-US"/>
                        <a:t>0.022</a:t>
                      </a:r>
                    </a:p>
                  </a:txBody>
                  <a:tcPr/>
                </a:tc>
                <a:tc>
                  <a:txBody>
                    <a:bodyPr/>
                    <a:lstStyle/>
                    <a:p>
                      <a:r>
                        <a:rPr lang="en-US"/>
                        <a:t>0.072</a:t>
                      </a:r>
                    </a:p>
                  </a:txBody>
                  <a:tcPr/>
                </a:tc>
                <a:tc>
                  <a:txBody>
                    <a:bodyPr/>
                    <a:lstStyle/>
                    <a:p>
                      <a:r>
                        <a:rPr lang="en-US"/>
                        <a:t>0.072</a:t>
                      </a:r>
                    </a:p>
                  </a:txBody>
                  <a:tcPr/>
                </a:tc>
                <a:tc>
                  <a:txBody>
                    <a:bodyPr/>
                    <a:lstStyle/>
                    <a:p>
                      <a:r>
                        <a:rPr lang="en-US"/>
                        <a:t>0.44</a:t>
                      </a:r>
                    </a:p>
                  </a:txBody>
                  <a:tcPr/>
                </a:tc>
                <a:tc>
                  <a:txBody>
                    <a:bodyPr/>
                    <a:lstStyle/>
                    <a:p>
                      <a:r>
                        <a:rPr lang="en-US"/>
                        <a:t>0.187</a:t>
                      </a:r>
                    </a:p>
                  </a:txBody>
                  <a:tcPr/>
                </a:tc>
                <a:extLst>
                  <a:ext uri="{0D108BD9-81ED-4DB2-BD59-A6C34878D82A}">
                    <a16:rowId xmlns:a16="http://schemas.microsoft.com/office/drawing/2014/main" val="4267960251"/>
                  </a:ext>
                </a:extLst>
              </a:tr>
              <a:tr h="727114">
                <a:tc>
                  <a:txBody>
                    <a:bodyPr/>
                    <a:lstStyle/>
                    <a:p>
                      <a:r>
                        <a:rPr lang="en-US" b="1"/>
                        <a:t>Length [m]</a:t>
                      </a:r>
                      <a:endParaRPr lang="en-US"/>
                    </a:p>
                  </a:txBody>
                  <a:tcPr/>
                </a:tc>
                <a:tc>
                  <a:txBody>
                    <a:bodyPr/>
                    <a:lstStyle/>
                    <a:p>
                      <a:r>
                        <a:rPr lang="en-US"/>
                        <a:t>0.061</a:t>
                      </a:r>
                    </a:p>
                  </a:txBody>
                  <a:tcPr/>
                </a:tc>
                <a:tc>
                  <a:txBody>
                    <a:bodyPr/>
                    <a:lstStyle/>
                    <a:p>
                      <a:r>
                        <a:rPr lang="en-US"/>
                        <a:t>0.127</a:t>
                      </a:r>
                    </a:p>
                  </a:txBody>
                  <a:tcPr/>
                </a:tc>
                <a:tc>
                  <a:txBody>
                    <a:bodyPr/>
                    <a:lstStyle/>
                    <a:p>
                      <a:r>
                        <a:rPr lang="en-US"/>
                        <a:t>0.061</a:t>
                      </a:r>
                    </a:p>
                  </a:txBody>
                  <a:tcPr/>
                </a:tc>
                <a:tc>
                  <a:txBody>
                    <a:bodyPr/>
                    <a:lstStyle/>
                    <a:p>
                      <a:r>
                        <a:rPr lang="en-US"/>
                        <a:t>0.0635</a:t>
                      </a:r>
                    </a:p>
                  </a:txBody>
                  <a:tcPr/>
                </a:tc>
                <a:tc>
                  <a:txBody>
                    <a:bodyPr/>
                    <a:lstStyle/>
                    <a:p>
                      <a:r>
                        <a:rPr lang="en-US"/>
                        <a:t>0.051</a:t>
                      </a:r>
                    </a:p>
                  </a:txBody>
                  <a:tcPr/>
                </a:tc>
                <a:tc>
                  <a:txBody>
                    <a:bodyPr/>
                    <a:lstStyle/>
                    <a:p>
                      <a:r>
                        <a:rPr lang="en-US"/>
                        <a:t>0.0355</a:t>
                      </a:r>
                    </a:p>
                  </a:txBody>
                  <a:tcPr/>
                </a:tc>
                <a:tc>
                  <a:txBody>
                    <a:bodyPr/>
                    <a:lstStyle/>
                    <a:p>
                      <a:r>
                        <a:rPr lang="en-US"/>
                        <a:t>0.054102</a:t>
                      </a:r>
                    </a:p>
                  </a:txBody>
                  <a:tcPr/>
                </a:tc>
                <a:tc>
                  <a:txBody>
                    <a:bodyPr/>
                    <a:lstStyle/>
                    <a:p>
                      <a:r>
                        <a:rPr lang="en-US"/>
                        <a:t>0.1516</a:t>
                      </a:r>
                    </a:p>
                  </a:txBody>
                  <a:tcPr/>
                </a:tc>
                <a:extLst>
                  <a:ext uri="{0D108BD9-81ED-4DB2-BD59-A6C34878D82A}">
                    <a16:rowId xmlns:a16="http://schemas.microsoft.com/office/drawing/2014/main" val="4262711999"/>
                  </a:ext>
                </a:extLst>
              </a:tr>
              <a:tr h="875504">
                <a:tc>
                  <a:txBody>
                    <a:bodyPr/>
                    <a:lstStyle/>
                    <a:p>
                      <a:r>
                        <a:rPr lang="en-US" b="1"/>
                        <a:t>Stall Torque [Nm]</a:t>
                      </a:r>
                      <a:endParaRPr lang="en-US"/>
                    </a:p>
                  </a:txBody>
                  <a:tcPr/>
                </a:tc>
                <a:tc>
                  <a:txBody>
                    <a:bodyPr/>
                    <a:lstStyle/>
                    <a:p>
                      <a:r>
                        <a:rPr lang="en-US"/>
                        <a:t>6</a:t>
                      </a:r>
                    </a:p>
                  </a:txBody>
                  <a:tcPr/>
                </a:tc>
                <a:tc>
                  <a:txBody>
                    <a:bodyPr/>
                    <a:lstStyle/>
                    <a:p>
                      <a:pPr algn="l"/>
                      <a:r>
                        <a:rPr lang="en-US"/>
                        <a:t>N/A</a:t>
                      </a:r>
                    </a:p>
                  </a:txBody>
                  <a:tcPr/>
                </a:tc>
                <a:tc>
                  <a:txBody>
                    <a:bodyPr/>
                    <a:lstStyle/>
                    <a:p>
                      <a:r>
                        <a:rPr lang="en-US"/>
                        <a:t>6</a:t>
                      </a:r>
                    </a:p>
                  </a:txBody>
                  <a:tcPr/>
                </a:tc>
                <a:tc>
                  <a:txBody>
                    <a:bodyPr/>
                    <a:lstStyle/>
                    <a:p>
                      <a:pPr algn="l"/>
                      <a:r>
                        <a:rPr lang="en-US"/>
                        <a:t>N/A</a:t>
                      </a:r>
                    </a:p>
                  </a:txBody>
                  <a:tcPr/>
                </a:tc>
                <a:tc>
                  <a:txBody>
                    <a:bodyPr/>
                    <a:lstStyle/>
                    <a:p>
                      <a:r>
                        <a:rPr lang="en-US"/>
                        <a:t>2.5</a:t>
                      </a:r>
                    </a:p>
                  </a:txBody>
                  <a:tcPr/>
                </a:tc>
                <a:tc>
                  <a:txBody>
                    <a:bodyPr/>
                    <a:lstStyle/>
                    <a:p>
                      <a:r>
                        <a:rPr lang="en-US"/>
                        <a:t>2.5</a:t>
                      </a:r>
                    </a:p>
                  </a:txBody>
                  <a:tcPr/>
                </a:tc>
                <a:tc>
                  <a:txBody>
                    <a:bodyPr/>
                    <a:lstStyle/>
                    <a:p>
                      <a:pPr algn="l"/>
                      <a:r>
                        <a:rPr lang="en-US"/>
                        <a:t>N/A</a:t>
                      </a:r>
                    </a:p>
                  </a:txBody>
                  <a:tcPr/>
                </a:tc>
                <a:tc>
                  <a:txBody>
                    <a:bodyPr/>
                    <a:lstStyle/>
                    <a:p>
                      <a:pPr algn="l"/>
                      <a:r>
                        <a:rPr lang="en-US"/>
                        <a:t>N/A</a:t>
                      </a:r>
                    </a:p>
                  </a:txBody>
                  <a:tcPr/>
                </a:tc>
                <a:extLst>
                  <a:ext uri="{0D108BD9-81ED-4DB2-BD59-A6C34878D82A}">
                    <a16:rowId xmlns:a16="http://schemas.microsoft.com/office/drawing/2014/main" val="1946813336"/>
                  </a:ext>
                </a:extLst>
              </a:tr>
              <a:tr h="875504">
                <a:tc>
                  <a:txBody>
                    <a:bodyPr/>
                    <a:lstStyle/>
                    <a:p>
                      <a:r>
                        <a:rPr lang="en-US" b="1"/>
                        <a:t>Torque Applied [Nm]</a:t>
                      </a:r>
                    </a:p>
                  </a:txBody>
                  <a:tcPr/>
                </a:tc>
                <a:tc>
                  <a:txBody>
                    <a:bodyPr/>
                    <a:lstStyle/>
                    <a:p>
                      <a:r>
                        <a:rPr lang="en-US"/>
                        <a:t>3.072</a:t>
                      </a:r>
                    </a:p>
                  </a:txBody>
                  <a:tcPr/>
                </a:tc>
                <a:tc>
                  <a:txBody>
                    <a:bodyPr/>
                    <a:lstStyle/>
                    <a:p>
                      <a:pPr algn="l"/>
                      <a:r>
                        <a:rPr lang="en-US"/>
                        <a:t>N/A</a:t>
                      </a:r>
                    </a:p>
                  </a:txBody>
                  <a:tcPr/>
                </a:tc>
                <a:tc>
                  <a:txBody>
                    <a:bodyPr/>
                    <a:lstStyle/>
                    <a:p>
                      <a:r>
                        <a:rPr lang="en-US"/>
                        <a:t>1.238</a:t>
                      </a:r>
                    </a:p>
                  </a:txBody>
                  <a:tcPr/>
                </a:tc>
                <a:tc>
                  <a:txBody>
                    <a:bodyPr/>
                    <a:lstStyle/>
                    <a:p>
                      <a:pPr lvl="0">
                        <a:buNone/>
                      </a:pPr>
                      <a:r>
                        <a:rPr lang="en-US" sz="1800" b="0" i="0" u="none" strike="noStrike" noProof="0">
                          <a:solidFill>
                            <a:srgbClr val="000000"/>
                          </a:solidFill>
                          <a:latin typeface="Century Schoolbook"/>
                        </a:rPr>
                        <a:t>N/A</a:t>
                      </a:r>
                      <a:endParaRPr lang="en-US"/>
                    </a:p>
                  </a:txBody>
                  <a:tcPr/>
                </a:tc>
                <a:tc>
                  <a:txBody>
                    <a:bodyPr/>
                    <a:lstStyle/>
                    <a:p>
                      <a:r>
                        <a:rPr lang="en-US"/>
                        <a:t>0.539</a:t>
                      </a:r>
                    </a:p>
                  </a:txBody>
                  <a:tcPr/>
                </a:tc>
                <a:tc>
                  <a:txBody>
                    <a:bodyPr/>
                    <a:lstStyle/>
                    <a:p>
                      <a:r>
                        <a:rPr lang="en-US"/>
                        <a:t>0.355</a:t>
                      </a:r>
                    </a:p>
                  </a:txBody>
                  <a:tcPr/>
                </a:tc>
                <a:tc>
                  <a:txBody>
                    <a:bodyPr/>
                    <a:lstStyle/>
                    <a:p>
                      <a:pPr lvl="0">
                        <a:buNone/>
                      </a:pPr>
                      <a:r>
                        <a:rPr lang="en-US" sz="1800" b="0" i="0" u="none" strike="noStrike" noProof="0">
                          <a:solidFill>
                            <a:srgbClr val="000000"/>
                          </a:solidFill>
                          <a:latin typeface="Century Schoolbook"/>
                        </a:rPr>
                        <a:t>N/A</a:t>
                      </a:r>
                      <a:endParaRPr lang="en-US"/>
                    </a:p>
                  </a:txBody>
                  <a:tcPr/>
                </a:tc>
                <a:tc>
                  <a:txBody>
                    <a:bodyPr/>
                    <a:lstStyle/>
                    <a:p>
                      <a:pPr lvl="0">
                        <a:buNone/>
                      </a:pPr>
                      <a:r>
                        <a:rPr lang="en-US" sz="1800" b="0" i="0" u="none" strike="noStrike" noProof="0">
                          <a:solidFill>
                            <a:srgbClr val="000000"/>
                          </a:solidFill>
                          <a:latin typeface="Century Schoolbook"/>
                        </a:rPr>
                        <a:t>N/A</a:t>
                      </a:r>
                      <a:endParaRPr lang="en-US"/>
                    </a:p>
                  </a:txBody>
                  <a:tcPr/>
                </a:tc>
                <a:extLst>
                  <a:ext uri="{0D108BD9-81ED-4DB2-BD59-A6C34878D82A}">
                    <a16:rowId xmlns:a16="http://schemas.microsoft.com/office/drawing/2014/main" val="1741691935"/>
                  </a:ext>
                </a:extLst>
              </a:tr>
              <a:tr h="727114">
                <a:tc>
                  <a:txBody>
                    <a:bodyPr/>
                    <a:lstStyle/>
                    <a:p>
                      <a:r>
                        <a:rPr lang="en-US" b="1"/>
                        <a:t>FOS</a:t>
                      </a:r>
                      <a:endParaRPr lang="en-US"/>
                    </a:p>
                  </a:txBody>
                  <a:tcPr/>
                </a:tc>
                <a:tc>
                  <a:txBody>
                    <a:bodyPr/>
                    <a:lstStyle/>
                    <a:p>
                      <a:r>
                        <a:rPr lang="en-US"/>
                        <a:t>1.95</a:t>
                      </a:r>
                    </a:p>
                  </a:txBody>
                  <a:tcPr/>
                </a:tc>
                <a:tc>
                  <a:txBody>
                    <a:bodyPr/>
                    <a:lstStyle/>
                    <a:p>
                      <a:pPr lvl="0">
                        <a:buNone/>
                      </a:pPr>
                      <a:r>
                        <a:rPr lang="en-US" sz="1800" b="0" i="0" u="none" strike="noStrike" noProof="0">
                          <a:solidFill>
                            <a:srgbClr val="000000"/>
                          </a:solidFill>
                          <a:latin typeface="Century Schoolbook"/>
                        </a:rPr>
                        <a:t>N/A</a:t>
                      </a:r>
                      <a:endParaRPr lang="en-US"/>
                    </a:p>
                  </a:txBody>
                  <a:tcPr/>
                </a:tc>
                <a:tc>
                  <a:txBody>
                    <a:bodyPr/>
                    <a:lstStyle/>
                    <a:p>
                      <a:r>
                        <a:rPr lang="en-US"/>
                        <a:t>4.85</a:t>
                      </a:r>
                    </a:p>
                  </a:txBody>
                  <a:tcPr/>
                </a:tc>
                <a:tc>
                  <a:txBody>
                    <a:bodyPr/>
                    <a:lstStyle/>
                    <a:p>
                      <a:pPr lvl="0">
                        <a:buNone/>
                      </a:pPr>
                      <a:r>
                        <a:rPr lang="en-US" sz="1800" b="0" i="0" u="none" strike="noStrike" noProof="0">
                          <a:solidFill>
                            <a:srgbClr val="000000"/>
                          </a:solidFill>
                          <a:latin typeface="Century Schoolbook"/>
                        </a:rPr>
                        <a:t>N/A</a:t>
                      </a:r>
                      <a:endParaRPr lang="en-US"/>
                    </a:p>
                  </a:txBody>
                  <a:tcPr/>
                </a:tc>
                <a:tc>
                  <a:txBody>
                    <a:bodyPr/>
                    <a:lstStyle/>
                    <a:p>
                      <a:r>
                        <a:rPr lang="en-US"/>
                        <a:t>4.64</a:t>
                      </a:r>
                    </a:p>
                  </a:txBody>
                  <a:tcPr/>
                </a:tc>
                <a:tc>
                  <a:txBody>
                    <a:bodyPr/>
                    <a:lstStyle/>
                    <a:p>
                      <a:r>
                        <a:rPr lang="en-US"/>
                        <a:t>7.05</a:t>
                      </a:r>
                    </a:p>
                  </a:txBody>
                  <a:tcPr/>
                </a:tc>
                <a:tc>
                  <a:txBody>
                    <a:bodyPr/>
                    <a:lstStyle/>
                    <a:p>
                      <a:pPr lvl="0">
                        <a:buNone/>
                      </a:pPr>
                      <a:r>
                        <a:rPr lang="en-US" sz="1800" b="0" i="0" u="none" strike="noStrike" noProof="0">
                          <a:solidFill>
                            <a:srgbClr val="000000"/>
                          </a:solidFill>
                          <a:latin typeface="Century Schoolbook"/>
                        </a:rPr>
                        <a:t>N/A</a:t>
                      </a:r>
                      <a:endParaRPr lang="en-US"/>
                    </a:p>
                  </a:txBody>
                  <a:tcPr/>
                </a:tc>
                <a:tc>
                  <a:txBody>
                    <a:bodyPr/>
                    <a:lstStyle/>
                    <a:p>
                      <a:pPr lvl="0">
                        <a:buNone/>
                      </a:pPr>
                      <a:r>
                        <a:rPr lang="en-US" sz="1800" b="0" i="0" u="none" strike="noStrike" noProof="0">
                          <a:solidFill>
                            <a:srgbClr val="000000"/>
                          </a:solidFill>
                          <a:latin typeface="Century Schoolbook"/>
                        </a:rPr>
                        <a:t>N/A</a:t>
                      </a:r>
                      <a:endParaRPr lang="en-US"/>
                    </a:p>
                  </a:txBody>
                  <a:tcPr/>
                </a:tc>
                <a:extLst>
                  <a:ext uri="{0D108BD9-81ED-4DB2-BD59-A6C34878D82A}">
                    <a16:rowId xmlns:a16="http://schemas.microsoft.com/office/drawing/2014/main" val="2208480382"/>
                  </a:ext>
                </a:extLst>
              </a:tr>
            </a:tbl>
          </a:graphicData>
        </a:graphic>
      </p:graphicFrame>
      <p:sp>
        <p:nvSpPr>
          <p:cNvPr id="6" name="Slide Number Placeholder 5">
            <a:extLst>
              <a:ext uri="{FF2B5EF4-FFF2-40B4-BE49-F238E27FC236}">
                <a16:creationId xmlns:a16="http://schemas.microsoft.com/office/drawing/2014/main" id="{24D6E839-CCD6-48C0-9A34-791C9C759553}"/>
              </a:ext>
            </a:extLst>
          </p:cNvPr>
          <p:cNvSpPr>
            <a:spLocks noGrp="1"/>
          </p:cNvSpPr>
          <p:nvPr>
            <p:ph type="sldNum" sz="quarter" idx="12"/>
          </p:nvPr>
        </p:nvSpPr>
        <p:spPr/>
        <p:txBody>
          <a:bodyPr>
            <a:normAutofit lnSpcReduction="10000"/>
          </a:bodyPr>
          <a:lstStyle/>
          <a:p>
            <a:fld id="{330EA680-D336-4FF7-8B7A-9848BB0A1C32}" type="slidenum">
              <a:rPr lang="en-US" smtClean="0"/>
              <a:t>56</a:t>
            </a:fld>
            <a:endParaRPr lang="en-US"/>
          </a:p>
        </p:txBody>
      </p:sp>
    </p:spTree>
    <p:extLst>
      <p:ext uri="{BB962C8B-B14F-4D97-AF65-F5344CB8AC3E}">
        <p14:creationId xmlns:p14="http://schemas.microsoft.com/office/powerpoint/2010/main" val="3289147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graphicFrame>
        <p:nvGraphicFramePr>
          <p:cNvPr id="2" name="Table 2">
            <a:extLst>
              <a:ext uri="{FF2B5EF4-FFF2-40B4-BE49-F238E27FC236}">
                <a16:creationId xmlns:a16="http://schemas.microsoft.com/office/drawing/2014/main" id="{54DECBA0-CDD1-45E0-8A4A-05CD31B188EC}"/>
              </a:ext>
            </a:extLst>
          </p:cNvPr>
          <p:cNvGraphicFramePr>
            <a:graphicFrameLocks noGrp="1"/>
          </p:cNvGraphicFramePr>
          <p:nvPr>
            <p:extLst>
              <p:ext uri="{D42A27DB-BD31-4B8C-83A1-F6EECF244321}">
                <p14:modId xmlns:p14="http://schemas.microsoft.com/office/powerpoint/2010/main" val="3892791050"/>
              </p:ext>
            </p:extLst>
          </p:nvPr>
        </p:nvGraphicFramePr>
        <p:xfrm>
          <a:off x="457105" y="937572"/>
          <a:ext cx="5703921" cy="6101071"/>
        </p:xfrm>
        <a:graphic>
          <a:graphicData uri="http://schemas.openxmlformats.org/drawingml/2006/table">
            <a:tbl>
              <a:tblPr firstRow="1" bandRow="1">
                <a:tableStyleId>{5C22544A-7EE6-4342-B048-85BDC9FD1C3A}</a:tableStyleId>
              </a:tblPr>
              <a:tblGrid>
                <a:gridCol w="4214518">
                  <a:extLst>
                    <a:ext uri="{9D8B030D-6E8A-4147-A177-3AD203B41FA5}">
                      <a16:colId xmlns:a16="http://schemas.microsoft.com/office/drawing/2014/main" val="861720842"/>
                    </a:ext>
                  </a:extLst>
                </a:gridCol>
                <a:gridCol w="1489403">
                  <a:extLst>
                    <a:ext uri="{9D8B030D-6E8A-4147-A177-3AD203B41FA5}">
                      <a16:colId xmlns:a16="http://schemas.microsoft.com/office/drawing/2014/main" val="3317702690"/>
                    </a:ext>
                  </a:extLst>
                </a:gridCol>
              </a:tblGrid>
              <a:tr h="370840">
                <a:tc>
                  <a:txBody>
                    <a:bodyPr/>
                    <a:lstStyle/>
                    <a:p>
                      <a:r>
                        <a:rPr lang="en-US"/>
                        <a:t>Item</a:t>
                      </a:r>
                    </a:p>
                  </a:txBody>
                  <a:tcPr/>
                </a:tc>
                <a:tc>
                  <a:txBody>
                    <a:bodyPr/>
                    <a:lstStyle/>
                    <a:p>
                      <a:r>
                        <a:rPr lang="en-US"/>
                        <a:t>Cost (USD)</a:t>
                      </a:r>
                    </a:p>
                  </a:txBody>
                  <a:tcPr/>
                </a:tc>
                <a:extLst>
                  <a:ext uri="{0D108BD9-81ED-4DB2-BD59-A6C34878D82A}">
                    <a16:rowId xmlns:a16="http://schemas.microsoft.com/office/drawing/2014/main" val="2063965857"/>
                  </a:ext>
                </a:extLst>
              </a:tr>
              <a:tr h="370840">
                <a:tc>
                  <a:txBody>
                    <a:bodyPr/>
                    <a:lstStyle/>
                    <a:p>
                      <a:r>
                        <a:rPr lang="en-US"/>
                        <a:t>GitHub Pro</a:t>
                      </a:r>
                    </a:p>
                  </a:txBody>
                  <a:tcPr/>
                </a:tc>
                <a:tc>
                  <a:txBody>
                    <a:bodyPr/>
                    <a:lstStyle/>
                    <a:p>
                      <a:r>
                        <a:rPr lang="en-US"/>
                        <a:t>7.00</a:t>
                      </a:r>
                    </a:p>
                  </a:txBody>
                  <a:tcPr/>
                </a:tc>
                <a:extLst>
                  <a:ext uri="{0D108BD9-81ED-4DB2-BD59-A6C34878D82A}">
                    <a16:rowId xmlns:a16="http://schemas.microsoft.com/office/drawing/2014/main" val="2538423914"/>
                  </a:ext>
                </a:extLst>
              </a:tr>
              <a:tr h="370840">
                <a:tc>
                  <a:txBody>
                    <a:bodyPr/>
                    <a:lstStyle/>
                    <a:p>
                      <a:r>
                        <a:rPr lang="en-US"/>
                        <a:t>FFR printing</a:t>
                      </a:r>
                    </a:p>
                  </a:txBody>
                  <a:tcPr/>
                </a:tc>
                <a:tc>
                  <a:txBody>
                    <a:bodyPr/>
                    <a:lstStyle/>
                    <a:p>
                      <a:r>
                        <a:rPr lang="en-US"/>
                        <a:t>73.87</a:t>
                      </a:r>
                    </a:p>
                  </a:txBody>
                  <a:tcPr/>
                </a:tc>
                <a:extLst>
                  <a:ext uri="{0D108BD9-81ED-4DB2-BD59-A6C34878D82A}">
                    <a16:rowId xmlns:a16="http://schemas.microsoft.com/office/drawing/2014/main" val="1304589698"/>
                  </a:ext>
                </a:extLst>
              </a:tr>
              <a:tr h="370840">
                <a:tc>
                  <a:txBody>
                    <a:bodyPr/>
                    <a:lstStyle/>
                    <a:p>
                      <a:r>
                        <a:rPr lang="en-US"/>
                        <a:t>Moog AC4598 slip ring</a:t>
                      </a:r>
                    </a:p>
                  </a:txBody>
                  <a:tcPr/>
                </a:tc>
                <a:tc>
                  <a:txBody>
                    <a:bodyPr/>
                    <a:lstStyle/>
                    <a:p>
                      <a:pPr lvl="0">
                        <a:buNone/>
                      </a:pPr>
                      <a:r>
                        <a:rPr lang="en-US" sz="1800" b="0" i="0" u="none" strike="noStrike" noProof="0">
                          <a:solidFill>
                            <a:srgbClr val="000000"/>
                          </a:solidFill>
                          <a:latin typeface="Century Schoolbook"/>
                        </a:rPr>
                        <a:t>380.95</a:t>
                      </a:r>
                      <a:endParaRPr lang="en-US"/>
                    </a:p>
                  </a:txBody>
                  <a:tcPr/>
                </a:tc>
                <a:extLst>
                  <a:ext uri="{0D108BD9-81ED-4DB2-BD59-A6C34878D82A}">
                    <a16:rowId xmlns:a16="http://schemas.microsoft.com/office/drawing/2014/main" val="1017468241"/>
                  </a:ext>
                </a:extLst>
              </a:tr>
              <a:tr h="370839">
                <a:tc>
                  <a:txBody>
                    <a:bodyPr/>
                    <a:lstStyle/>
                    <a:p>
                      <a:pPr lvl="0">
                        <a:buNone/>
                      </a:pPr>
                      <a:r>
                        <a:rPr lang="en-US" sz="1800" b="0" i="0" u="none" strike="noStrike" noProof="0">
                          <a:solidFill>
                            <a:srgbClr val="000000"/>
                          </a:solidFill>
                          <a:latin typeface="Century Schoolbook"/>
                        </a:rPr>
                        <a:t>Arduino Mega Rev3</a:t>
                      </a:r>
                      <a:endParaRPr lang="en-US"/>
                    </a:p>
                  </a:txBody>
                  <a:tcPr/>
                </a:tc>
                <a:tc>
                  <a:txBody>
                    <a:bodyPr/>
                    <a:lstStyle/>
                    <a:p>
                      <a:pPr lvl="0">
                        <a:buNone/>
                      </a:pPr>
                      <a:r>
                        <a:rPr lang="en-US"/>
                        <a:t>38.50</a:t>
                      </a:r>
                    </a:p>
                  </a:txBody>
                  <a:tcPr/>
                </a:tc>
                <a:extLst>
                  <a:ext uri="{0D108BD9-81ED-4DB2-BD59-A6C34878D82A}">
                    <a16:rowId xmlns:a16="http://schemas.microsoft.com/office/drawing/2014/main" val="1912357372"/>
                  </a:ext>
                </a:extLst>
              </a:tr>
              <a:tr h="370840">
                <a:tc>
                  <a:txBody>
                    <a:bodyPr/>
                    <a:lstStyle/>
                    <a:p>
                      <a:r>
                        <a:rPr lang="en-US"/>
                        <a:t>Ball joint 3D printing material</a:t>
                      </a:r>
                    </a:p>
                  </a:txBody>
                  <a:tcPr/>
                </a:tc>
                <a:tc>
                  <a:txBody>
                    <a:bodyPr/>
                    <a:lstStyle/>
                    <a:p>
                      <a:pPr lvl="0">
                        <a:buNone/>
                      </a:pPr>
                      <a:r>
                        <a:rPr lang="en-US"/>
                        <a:t>15.60</a:t>
                      </a:r>
                    </a:p>
                  </a:txBody>
                  <a:tcPr/>
                </a:tc>
                <a:extLst>
                  <a:ext uri="{0D108BD9-81ED-4DB2-BD59-A6C34878D82A}">
                    <a16:rowId xmlns:a16="http://schemas.microsoft.com/office/drawing/2014/main" val="3932287583"/>
                  </a:ext>
                </a:extLst>
              </a:tr>
              <a:tr h="370840">
                <a:tc>
                  <a:txBody>
                    <a:bodyPr/>
                    <a:lstStyle/>
                    <a:p>
                      <a:r>
                        <a:rPr lang="en-US" err="1"/>
                        <a:t>Polulu</a:t>
                      </a:r>
                      <a:r>
                        <a:rPr lang="en-US"/>
                        <a:t> force sensors                       (</a:t>
                      </a:r>
                      <a:r>
                        <a:rPr lang="en-US" sz="1800" b="0" i="0" u="none" strike="noStrike" noProof="0">
                          <a:solidFill>
                            <a:srgbClr val="000000"/>
                          </a:solidFill>
                          <a:latin typeface="Century Schoolbook"/>
                        </a:rPr>
                        <a:t>×4)</a:t>
                      </a:r>
                      <a:endParaRPr lang="en-US"/>
                    </a:p>
                  </a:txBody>
                  <a:tcPr/>
                </a:tc>
                <a:tc>
                  <a:txBody>
                    <a:bodyPr/>
                    <a:lstStyle/>
                    <a:p>
                      <a:r>
                        <a:rPr lang="en-US"/>
                        <a:t>35.30</a:t>
                      </a:r>
                    </a:p>
                  </a:txBody>
                  <a:tcPr/>
                </a:tc>
                <a:extLst>
                  <a:ext uri="{0D108BD9-81ED-4DB2-BD59-A6C34878D82A}">
                    <a16:rowId xmlns:a16="http://schemas.microsoft.com/office/drawing/2014/main" val="3317598613"/>
                  </a:ext>
                </a:extLst>
              </a:tr>
              <a:tr h="370838">
                <a:tc>
                  <a:txBody>
                    <a:bodyPr/>
                    <a:lstStyle/>
                    <a:p>
                      <a:pPr lvl="0">
                        <a:buNone/>
                      </a:pPr>
                      <a:r>
                        <a:rPr lang="en-US"/>
                        <a:t>80/20 72" aluminum bars              (</a:t>
                      </a:r>
                      <a:r>
                        <a:rPr lang="en-US" sz="1800" b="0" i="0" u="none" strike="noStrike" noProof="0">
                          <a:solidFill>
                            <a:srgbClr val="000000"/>
                          </a:solidFill>
                          <a:latin typeface="Century Schoolbook"/>
                        </a:rPr>
                        <a:t>×7)</a:t>
                      </a:r>
                      <a:endParaRPr lang="en-US"/>
                    </a:p>
                  </a:txBody>
                  <a:tcPr/>
                </a:tc>
                <a:tc>
                  <a:txBody>
                    <a:bodyPr/>
                    <a:lstStyle/>
                    <a:p>
                      <a:pPr lvl="0">
                        <a:buNone/>
                      </a:pPr>
                      <a:r>
                        <a:rPr lang="en-US"/>
                        <a:t>163.03</a:t>
                      </a:r>
                    </a:p>
                  </a:txBody>
                  <a:tcPr/>
                </a:tc>
                <a:extLst>
                  <a:ext uri="{0D108BD9-81ED-4DB2-BD59-A6C34878D82A}">
                    <a16:rowId xmlns:a16="http://schemas.microsoft.com/office/drawing/2014/main" val="1888214073"/>
                  </a:ext>
                </a:extLst>
              </a:tr>
              <a:tr h="370838">
                <a:tc>
                  <a:txBody>
                    <a:bodyPr/>
                    <a:lstStyle/>
                    <a:p>
                      <a:pPr lvl="0">
                        <a:buNone/>
                      </a:pPr>
                      <a:r>
                        <a:rPr lang="en-US"/>
                        <a:t>80/20 2-hole corner bracket        (</a:t>
                      </a:r>
                      <a:r>
                        <a:rPr lang="en-US" sz="1800" b="0" i="0" u="none" strike="noStrike" noProof="0">
                          <a:solidFill>
                            <a:srgbClr val="000000"/>
                          </a:solidFill>
                          <a:latin typeface="Century Schoolbook"/>
                        </a:rPr>
                        <a:t>×10)</a:t>
                      </a:r>
                      <a:endParaRPr lang="en-US"/>
                    </a:p>
                  </a:txBody>
                  <a:tcPr/>
                </a:tc>
                <a:tc>
                  <a:txBody>
                    <a:bodyPr/>
                    <a:lstStyle/>
                    <a:p>
                      <a:pPr lvl="0">
                        <a:buNone/>
                      </a:pPr>
                      <a:r>
                        <a:rPr lang="en-US"/>
                        <a:t>35.30</a:t>
                      </a:r>
                    </a:p>
                  </a:txBody>
                  <a:tcPr/>
                </a:tc>
                <a:extLst>
                  <a:ext uri="{0D108BD9-81ED-4DB2-BD59-A6C34878D82A}">
                    <a16:rowId xmlns:a16="http://schemas.microsoft.com/office/drawing/2014/main" val="3418050112"/>
                  </a:ext>
                </a:extLst>
              </a:tr>
              <a:tr h="370838">
                <a:tc>
                  <a:txBody>
                    <a:bodyPr/>
                    <a:lstStyle/>
                    <a:p>
                      <a:pPr lvl="0">
                        <a:buNone/>
                      </a:pPr>
                      <a:r>
                        <a:rPr lang="en-US"/>
                        <a:t>Hex screws / T-nuts                      (</a:t>
                      </a:r>
                      <a:r>
                        <a:rPr lang="en-US" sz="1800" b="0" i="0" u="none" strike="noStrike" noProof="0">
                          <a:solidFill>
                            <a:srgbClr val="000000"/>
                          </a:solidFill>
                          <a:latin typeface="Century Schoolbook"/>
                        </a:rPr>
                        <a:t>×30)</a:t>
                      </a:r>
                      <a:endParaRPr lang="en-US"/>
                    </a:p>
                  </a:txBody>
                  <a:tcPr/>
                </a:tc>
                <a:tc>
                  <a:txBody>
                    <a:bodyPr/>
                    <a:lstStyle/>
                    <a:p>
                      <a:pPr lvl="0">
                        <a:buNone/>
                      </a:pPr>
                      <a:r>
                        <a:rPr lang="en-US"/>
                        <a:t>18.26</a:t>
                      </a:r>
                    </a:p>
                  </a:txBody>
                  <a:tcPr/>
                </a:tc>
                <a:extLst>
                  <a:ext uri="{0D108BD9-81ED-4DB2-BD59-A6C34878D82A}">
                    <a16:rowId xmlns:a16="http://schemas.microsoft.com/office/drawing/2014/main" val="1279788853"/>
                  </a:ext>
                </a:extLst>
              </a:tr>
              <a:tr h="370838">
                <a:tc>
                  <a:txBody>
                    <a:bodyPr/>
                    <a:lstStyle/>
                    <a:p>
                      <a:pPr lvl="0">
                        <a:buNone/>
                      </a:pPr>
                      <a:r>
                        <a:rPr lang="en-US"/>
                        <a:t>5-hole T joining plates                 (</a:t>
                      </a:r>
                      <a:r>
                        <a:rPr lang="en-US" sz="1800" b="0" i="0" u="none" strike="noStrike" noProof="0">
                          <a:solidFill>
                            <a:srgbClr val="000000"/>
                          </a:solidFill>
                          <a:latin typeface="Century Schoolbook"/>
                        </a:rPr>
                        <a:t>×10)</a:t>
                      </a:r>
                      <a:endParaRPr lang="en-US"/>
                    </a:p>
                  </a:txBody>
                  <a:tcPr/>
                </a:tc>
                <a:tc>
                  <a:txBody>
                    <a:bodyPr/>
                    <a:lstStyle/>
                    <a:p>
                      <a:pPr lvl="0">
                        <a:buNone/>
                      </a:pPr>
                      <a:r>
                        <a:rPr lang="en-US"/>
                        <a:t>107.90</a:t>
                      </a:r>
                    </a:p>
                  </a:txBody>
                  <a:tcPr/>
                </a:tc>
                <a:extLst>
                  <a:ext uri="{0D108BD9-81ED-4DB2-BD59-A6C34878D82A}">
                    <a16:rowId xmlns:a16="http://schemas.microsoft.com/office/drawing/2014/main" val="1947193057"/>
                  </a:ext>
                </a:extLst>
              </a:tr>
              <a:tr h="370838">
                <a:tc>
                  <a:txBody>
                    <a:bodyPr/>
                    <a:lstStyle/>
                    <a:p>
                      <a:pPr lvl="0">
                        <a:buNone/>
                      </a:pPr>
                      <a:r>
                        <a:rPr lang="en-US"/>
                        <a:t>5-hole corner joining plates        (</a:t>
                      </a:r>
                      <a:r>
                        <a:rPr lang="en-US" sz="1800" b="0" i="0" u="none" strike="noStrike" noProof="0">
                          <a:solidFill>
                            <a:srgbClr val="000000"/>
                          </a:solidFill>
                          <a:latin typeface="Century Schoolbook"/>
                        </a:rPr>
                        <a:t>×10)</a:t>
                      </a:r>
                      <a:endParaRPr lang="en-US"/>
                    </a:p>
                  </a:txBody>
                  <a:tcPr/>
                </a:tc>
                <a:tc>
                  <a:txBody>
                    <a:bodyPr/>
                    <a:lstStyle/>
                    <a:p>
                      <a:pPr lvl="0">
                        <a:buNone/>
                      </a:pPr>
                      <a:r>
                        <a:rPr lang="en-US"/>
                        <a:t>69.90</a:t>
                      </a:r>
                    </a:p>
                  </a:txBody>
                  <a:tcPr/>
                </a:tc>
                <a:extLst>
                  <a:ext uri="{0D108BD9-81ED-4DB2-BD59-A6C34878D82A}">
                    <a16:rowId xmlns:a16="http://schemas.microsoft.com/office/drawing/2014/main" val="840763320"/>
                  </a:ext>
                </a:extLst>
              </a:tr>
              <a:tr h="370839">
                <a:tc>
                  <a:txBody>
                    <a:bodyPr/>
                    <a:lstStyle/>
                    <a:p>
                      <a:pPr lvl="0">
                        <a:buNone/>
                      </a:pPr>
                      <a:r>
                        <a:rPr lang="en-US" err="1"/>
                        <a:t>PixyCam</a:t>
                      </a:r>
                      <a:r>
                        <a:rPr lang="en-US"/>
                        <a:t> Pixy2                                (</a:t>
                      </a:r>
                      <a:r>
                        <a:rPr lang="en-US" sz="1800" b="0" i="0" u="none" strike="noStrike" noProof="0">
                          <a:solidFill>
                            <a:srgbClr val="000000"/>
                          </a:solidFill>
                          <a:latin typeface="Century Schoolbook"/>
                        </a:rPr>
                        <a:t>×2)</a:t>
                      </a:r>
                      <a:endParaRPr lang="en-US"/>
                    </a:p>
                  </a:txBody>
                  <a:tcPr/>
                </a:tc>
                <a:tc>
                  <a:txBody>
                    <a:bodyPr/>
                    <a:lstStyle/>
                    <a:p>
                      <a:pPr lvl="0">
                        <a:buNone/>
                      </a:pPr>
                      <a:r>
                        <a:rPr lang="en-US"/>
                        <a:t>119.80</a:t>
                      </a:r>
                    </a:p>
                  </a:txBody>
                  <a:tcPr/>
                </a:tc>
                <a:extLst>
                  <a:ext uri="{0D108BD9-81ED-4DB2-BD59-A6C34878D82A}">
                    <a16:rowId xmlns:a16="http://schemas.microsoft.com/office/drawing/2014/main" val="19764873"/>
                  </a:ext>
                </a:extLst>
              </a:tr>
              <a:tr h="370840">
                <a:tc>
                  <a:txBody>
                    <a:bodyPr/>
                    <a:lstStyle/>
                    <a:p>
                      <a:r>
                        <a:rPr lang="en-US"/>
                        <a:t>Intel RealSense D435                    (</a:t>
                      </a:r>
                      <a:r>
                        <a:rPr lang="en-US" sz="1800" b="0" i="0" u="none" strike="noStrike" noProof="0">
                          <a:solidFill>
                            <a:srgbClr val="000000"/>
                          </a:solidFill>
                          <a:latin typeface="Century Schoolbook"/>
                        </a:rPr>
                        <a:t>×2)</a:t>
                      </a:r>
                    </a:p>
                  </a:txBody>
                  <a:tcPr/>
                </a:tc>
                <a:tc>
                  <a:txBody>
                    <a:bodyPr/>
                    <a:lstStyle/>
                    <a:p>
                      <a:r>
                        <a:rPr lang="en-US"/>
                        <a:t>381.02</a:t>
                      </a:r>
                    </a:p>
                  </a:txBody>
                  <a:tcPr/>
                </a:tc>
                <a:extLst>
                  <a:ext uri="{0D108BD9-81ED-4DB2-BD59-A6C34878D82A}">
                    <a16:rowId xmlns:a16="http://schemas.microsoft.com/office/drawing/2014/main" val="763366820"/>
                  </a:ext>
                </a:extLst>
              </a:tr>
              <a:tr h="370840">
                <a:tc>
                  <a:txBody>
                    <a:bodyPr/>
                    <a:lstStyle/>
                    <a:p>
                      <a:r>
                        <a:rPr lang="en-US" b="1"/>
                        <a:t>Total</a:t>
                      </a:r>
                      <a:endParaRPr lang="en-US"/>
                    </a:p>
                  </a:txBody>
                  <a:tcPr/>
                </a:tc>
                <a:tc>
                  <a:txBody>
                    <a:bodyPr/>
                    <a:lstStyle/>
                    <a:p>
                      <a:r>
                        <a:rPr lang="en-US" b="1"/>
                        <a:t>1446.43</a:t>
                      </a:r>
                    </a:p>
                  </a:txBody>
                  <a:tcPr/>
                </a:tc>
                <a:extLst>
                  <a:ext uri="{0D108BD9-81ED-4DB2-BD59-A6C34878D82A}">
                    <a16:rowId xmlns:a16="http://schemas.microsoft.com/office/drawing/2014/main" val="2731842992"/>
                  </a:ext>
                </a:extLst>
              </a:tr>
            </a:tbl>
          </a:graphicData>
        </a:graphic>
      </p:graphicFrame>
      <p:sp>
        <p:nvSpPr>
          <p:cNvPr id="3" name="TextBox 2">
            <a:extLst>
              <a:ext uri="{FF2B5EF4-FFF2-40B4-BE49-F238E27FC236}">
                <a16:creationId xmlns:a16="http://schemas.microsoft.com/office/drawing/2014/main" id="{3AF4496A-1B4E-4232-9640-4252F8E9111F}"/>
              </a:ext>
            </a:extLst>
          </p:cNvPr>
          <p:cNvSpPr txBox="1"/>
          <p:nvPr/>
        </p:nvSpPr>
        <p:spPr>
          <a:xfrm>
            <a:off x="6302493" y="2031530"/>
            <a:ext cx="4869273" cy="12618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Remaining Items to Procure</a:t>
            </a:r>
          </a:p>
          <a:p>
            <a:pPr marL="457200" indent="-457200">
              <a:buFont typeface="Arial"/>
              <a:buChar char="•"/>
            </a:pPr>
            <a:r>
              <a:rPr lang="en-US" sz="2400"/>
              <a:t>3D printing material</a:t>
            </a:r>
          </a:p>
          <a:p>
            <a:pPr marL="457200" indent="-457200">
              <a:buFont typeface="Arial"/>
              <a:buChar char="•"/>
            </a:pPr>
            <a:r>
              <a:rPr lang="en-US" sz="2400"/>
              <a:t>Lighting source</a:t>
            </a:r>
          </a:p>
        </p:txBody>
      </p:sp>
      <p:sp>
        <p:nvSpPr>
          <p:cNvPr id="5" name="Slide Number Placeholder 4">
            <a:extLst>
              <a:ext uri="{FF2B5EF4-FFF2-40B4-BE49-F238E27FC236}">
                <a16:creationId xmlns:a16="http://schemas.microsoft.com/office/drawing/2014/main" id="{0F250DA1-0DE5-41A6-AC50-AD3BB17A63E7}"/>
              </a:ext>
            </a:extLst>
          </p:cNvPr>
          <p:cNvSpPr>
            <a:spLocks noGrp="1"/>
          </p:cNvSpPr>
          <p:nvPr>
            <p:ph type="sldNum" sz="quarter" idx="12"/>
          </p:nvPr>
        </p:nvSpPr>
        <p:spPr/>
        <p:txBody>
          <a:bodyPr>
            <a:normAutofit lnSpcReduction="10000"/>
          </a:bodyPr>
          <a:lstStyle/>
          <a:p>
            <a:fld id="{330EA680-D336-4FF7-8B7A-9848BB0A1C32}" type="slidenum">
              <a:rPr lang="en-US" smtClean="0"/>
              <a:t>57</a:t>
            </a:fld>
            <a:endParaRPr lang="en-US"/>
          </a:p>
        </p:txBody>
      </p:sp>
    </p:spTree>
    <p:extLst>
      <p:ext uri="{BB962C8B-B14F-4D97-AF65-F5344CB8AC3E}">
        <p14:creationId xmlns:p14="http://schemas.microsoft.com/office/powerpoint/2010/main" val="2357793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p:txBody>
          <a:bodyPr/>
          <a:lstStyle/>
          <a:p>
            <a:r>
              <a:rPr lang="en-US"/>
              <a:t>Manufacturing Tasks</a:t>
            </a:r>
          </a:p>
        </p:txBody>
      </p:sp>
      <p:graphicFrame>
        <p:nvGraphicFramePr>
          <p:cNvPr id="7" name="Table 9">
            <a:extLst>
              <a:ext uri="{FF2B5EF4-FFF2-40B4-BE49-F238E27FC236}">
                <a16:creationId xmlns:a16="http://schemas.microsoft.com/office/drawing/2014/main" id="{43B9F8C7-7583-4CCD-BF1A-E28785D7C49D}"/>
              </a:ext>
            </a:extLst>
          </p:cNvPr>
          <p:cNvGraphicFramePr>
            <a:graphicFrameLocks noGrp="1"/>
          </p:cNvGraphicFramePr>
          <p:nvPr>
            <p:extLst>
              <p:ext uri="{D42A27DB-BD31-4B8C-83A1-F6EECF244321}">
                <p14:modId xmlns:p14="http://schemas.microsoft.com/office/powerpoint/2010/main" val="294550666"/>
              </p:ext>
            </p:extLst>
          </p:nvPr>
        </p:nvGraphicFramePr>
        <p:xfrm>
          <a:off x="5529557" y="262991"/>
          <a:ext cx="4876890" cy="365760"/>
        </p:xfrm>
        <a:graphic>
          <a:graphicData uri="http://schemas.openxmlformats.org/drawingml/2006/table">
            <a:tbl>
              <a:tblPr firstRow="1" bandRow="1">
                <a:tableStyleId>{5C22544A-7EE6-4342-B048-85BDC9FD1C3A}</a:tableStyleId>
              </a:tblPr>
              <a:tblGrid>
                <a:gridCol w="1625630">
                  <a:extLst>
                    <a:ext uri="{9D8B030D-6E8A-4147-A177-3AD203B41FA5}">
                      <a16:colId xmlns:a16="http://schemas.microsoft.com/office/drawing/2014/main" val="3999371892"/>
                    </a:ext>
                  </a:extLst>
                </a:gridCol>
                <a:gridCol w="1625630">
                  <a:extLst>
                    <a:ext uri="{9D8B030D-6E8A-4147-A177-3AD203B41FA5}">
                      <a16:colId xmlns:a16="http://schemas.microsoft.com/office/drawing/2014/main" val="1876050630"/>
                    </a:ext>
                  </a:extLst>
                </a:gridCol>
                <a:gridCol w="1625630">
                  <a:extLst>
                    <a:ext uri="{9D8B030D-6E8A-4147-A177-3AD203B41FA5}">
                      <a16:colId xmlns:a16="http://schemas.microsoft.com/office/drawing/2014/main" val="2303609854"/>
                    </a:ext>
                  </a:extLst>
                </a:gridCol>
              </a:tblGrid>
              <a:tr h="316467">
                <a:tc>
                  <a:txBody>
                    <a:bodyPr/>
                    <a:lstStyle/>
                    <a:p>
                      <a:pPr algn="ctr"/>
                      <a:r>
                        <a:rPr lang="en-US">
                          <a:solidFill>
                            <a:schemeClr val="tx1"/>
                          </a:solidFill>
                        </a:rPr>
                        <a:t>Done</a:t>
                      </a:r>
                    </a:p>
                  </a:txBody>
                  <a:tcPr>
                    <a:solidFill>
                      <a:srgbClr val="92D050"/>
                    </a:solidFill>
                  </a:tcPr>
                </a:tc>
                <a:tc>
                  <a:txBody>
                    <a:bodyPr/>
                    <a:lstStyle/>
                    <a:p>
                      <a:pPr algn="ctr"/>
                      <a:r>
                        <a:rPr lang="en-US">
                          <a:solidFill>
                            <a:schemeClr val="tx1"/>
                          </a:solidFill>
                        </a:rPr>
                        <a:t>In Progress</a:t>
                      </a:r>
                    </a:p>
                  </a:txBody>
                  <a:tcPr>
                    <a:solidFill>
                      <a:srgbClr val="FFFF00"/>
                    </a:solidFill>
                  </a:tcPr>
                </a:tc>
                <a:tc>
                  <a:txBody>
                    <a:bodyPr/>
                    <a:lstStyle/>
                    <a:p>
                      <a:pPr algn="ctr"/>
                      <a:r>
                        <a:rPr lang="en-US">
                          <a:solidFill>
                            <a:schemeClr val="tx1"/>
                          </a:solidFill>
                        </a:rPr>
                        <a:t>To Do</a:t>
                      </a:r>
                    </a:p>
                  </a:txBody>
                  <a:tcPr>
                    <a:solidFill>
                      <a:srgbClr val="FFC000"/>
                    </a:solidFill>
                  </a:tcPr>
                </a:tc>
                <a:extLst>
                  <a:ext uri="{0D108BD9-81ED-4DB2-BD59-A6C34878D82A}">
                    <a16:rowId xmlns:a16="http://schemas.microsoft.com/office/drawing/2014/main" val="2321028073"/>
                  </a:ext>
                </a:extLst>
              </a:tr>
            </a:tbl>
          </a:graphicData>
        </a:graphic>
      </p:graphicFrame>
      <p:graphicFrame>
        <p:nvGraphicFramePr>
          <p:cNvPr id="9" name="Table 2">
            <a:extLst>
              <a:ext uri="{FF2B5EF4-FFF2-40B4-BE49-F238E27FC236}">
                <a16:creationId xmlns:a16="http://schemas.microsoft.com/office/drawing/2014/main" id="{85C58CF4-5001-4CE6-AA0D-FF681C24B174}"/>
              </a:ext>
            </a:extLst>
          </p:cNvPr>
          <p:cNvGraphicFramePr>
            <a:graphicFrameLocks noGrp="1"/>
          </p:cNvGraphicFramePr>
          <p:nvPr>
            <p:extLst>
              <p:ext uri="{D42A27DB-BD31-4B8C-83A1-F6EECF244321}">
                <p14:modId xmlns:p14="http://schemas.microsoft.com/office/powerpoint/2010/main" val="2912789375"/>
              </p:ext>
            </p:extLst>
          </p:nvPr>
        </p:nvGraphicFramePr>
        <p:xfrm>
          <a:off x="820833" y="1894217"/>
          <a:ext cx="9589612" cy="2088204"/>
        </p:xfrm>
        <a:graphic>
          <a:graphicData uri="http://schemas.openxmlformats.org/drawingml/2006/table">
            <a:tbl>
              <a:tblPr firstRow="1" bandRow="1">
                <a:tableStyleId>{5C22544A-7EE6-4342-B048-85BDC9FD1C3A}</a:tableStyleId>
              </a:tblPr>
              <a:tblGrid>
                <a:gridCol w="4794806">
                  <a:extLst>
                    <a:ext uri="{9D8B030D-6E8A-4147-A177-3AD203B41FA5}">
                      <a16:colId xmlns:a16="http://schemas.microsoft.com/office/drawing/2014/main" val="2581892306"/>
                    </a:ext>
                  </a:extLst>
                </a:gridCol>
                <a:gridCol w="4794806">
                  <a:extLst>
                    <a:ext uri="{9D8B030D-6E8A-4147-A177-3AD203B41FA5}">
                      <a16:colId xmlns:a16="http://schemas.microsoft.com/office/drawing/2014/main" val="4159024355"/>
                    </a:ext>
                  </a:extLst>
                </a:gridCol>
              </a:tblGrid>
              <a:tr h="522051">
                <a:tc>
                  <a:txBody>
                    <a:bodyPr/>
                    <a:lstStyle/>
                    <a:p>
                      <a:r>
                        <a:rPr lang="en-US"/>
                        <a:t>Components of Overall Project</a:t>
                      </a:r>
                    </a:p>
                  </a:txBody>
                  <a:tcPr/>
                </a:tc>
                <a:tc>
                  <a:txBody>
                    <a:bodyPr/>
                    <a:lstStyle/>
                    <a:p>
                      <a:pPr lvl="0">
                        <a:buNone/>
                      </a:pPr>
                      <a:r>
                        <a:rPr lang="en-US"/>
                        <a:t>Status</a:t>
                      </a:r>
                    </a:p>
                  </a:txBody>
                  <a:tcPr/>
                </a:tc>
                <a:extLst>
                  <a:ext uri="{0D108BD9-81ED-4DB2-BD59-A6C34878D82A}">
                    <a16:rowId xmlns:a16="http://schemas.microsoft.com/office/drawing/2014/main" val="1583382291"/>
                  </a:ext>
                </a:extLst>
              </a:tr>
              <a:tr h="522051">
                <a:tc>
                  <a:txBody>
                    <a:bodyPr/>
                    <a:lstStyle/>
                    <a:p>
                      <a:pPr lvl="0">
                        <a:buNone/>
                      </a:pPr>
                      <a:r>
                        <a:rPr lang="en-US"/>
                        <a:t>Slip Ring Adapting Mount</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3495816456"/>
                  </a:ext>
                </a:extLst>
              </a:tr>
              <a:tr h="522051">
                <a:tc>
                  <a:txBody>
                    <a:bodyPr/>
                    <a:lstStyle/>
                    <a:p>
                      <a:r>
                        <a:rPr lang="en-US"/>
                        <a:t>AR Tag Mountings</a:t>
                      </a:r>
                    </a:p>
                  </a:txBody>
                  <a:tcPr>
                    <a:solidFill>
                      <a:srgbClr val="92D050"/>
                    </a:solidFill>
                  </a:tcPr>
                </a:tc>
                <a:tc>
                  <a:txBody>
                    <a:bodyPr/>
                    <a:lstStyle/>
                    <a:p>
                      <a:pPr lvl="0">
                        <a:buNone/>
                      </a:pPr>
                      <a:r>
                        <a:rPr lang="en-US"/>
                        <a:t>Manufactured</a:t>
                      </a:r>
                    </a:p>
                  </a:txBody>
                  <a:tcPr>
                    <a:solidFill>
                      <a:srgbClr val="92D050"/>
                    </a:solidFill>
                  </a:tcPr>
                </a:tc>
                <a:extLst>
                  <a:ext uri="{0D108BD9-81ED-4DB2-BD59-A6C34878D82A}">
                    <a16:rowId xmlns:a16="http://schemas.microsoft.com/office/drawing/2014/main" val="3829006560"/>
                  </a:ext>
                </a:extLst>
              </a:tr>
              <a:tr h="522051">
                <a:tc>
                  <a:txBody>
                    <a:bodyPr/>
                    <a:lstStyle/>
                    <a:p>
                      <a:pPr lvl="0">
                        <a:buNone/>
                      </a:pPr>
                      <a:r>
                        <a:rPr lang="en-US"/>
                        <a:t>GSE (Testbed)</a:t>
                      </a:r>
                    </a:p>
                  </a:txBody>
                  <a:tcPr>
                    <a:solidFill>
                      <a:srgbClr val="92D050"/>
                    </a:solidFill>
                  </a:tcPr>
                </a:tc>
                <a:tc>
                  <a:txBody>
                    <a:bodyPr/>
                    <a:lstStyle/>
                    <a:p>
                      <a:pPr lvl="0">
                        <a:buNone/>
                      </a:pPr>
                      <a:r>
                        <a:rPr lang="en-US"/>
                        <a:t>Assembled</a:t>
                      </a:r>
                    </a:p>
                  </a:txBody>
                  <a:tcPr>
                    <a:solidFill>
                      <a:srgbClr val="92D050"/>
                    </a:solidFill>
                  </a:tcPr>
                </a:tc>
                <a:extLst>
                  <a:ext uri="{0D108BD9-81ED-4DB2-BD59-A6C34878D82A}">
                    <a16:rowId xmlns:a16="http://schemas.microsoft.com/office/drawing/2014/main" val="1287822372"/>
                  </a:ext>
                </a:extLst>
              </a:tr>
            </a:tbl>
          </a:graphicData>
        </a:graphic>
      </p:graphicFrame>
      <p:sp>
        <p:nvSpPr>
          <p:cNvPr id="2" name="Slide Number Placeholder 1">
            <a:extLst>
              <a:ext uri="{FF2B5EF4-FFF2-40B4-BE49-F238E27FC236}">
                <a16:creationId xmlns:a16="http://schemas.microsoft.com/office/drawing/2014/main" id="{6AF94279-8879-4732-93E1-12638E2848A8}"/>
              </a:ext>
            </a:extLst>
          </p:cNvPr>
          <p:cNvSpPr>
            <a:spLocks noGrp="1"/>
          </p:cNvSpPr>
          <p:nvPr>
            <p:ph type="sldNum" sz="quarter" idx="12"/>
          </p:nvPr>
        </p:nvSpPr>
        <p:spPr/>
        <p:txBody>
          <a:bodyPr>
            <a:normAutofit lnSpcReduction="10000"/>
          </a:bodyPr>
          <a:lstStyle/>
          <a:p>
            <a:fld id="{330EA680-D336-4FF7-8B7A-9848BB0A1C32}" type="slidenum">
              <a:rPr lang="en-US" smtClean="0"/>
              <a:t>58</a:t>
            </a:fld>
            <a:endParaRPr lang="en-US"/>
          </a:p>
        </p:txBody>
      </p:sp>
    </p:spTree>
    <p:extLst>
      <p:ext uri="{BB962C8B-B14F-4D97-AF65-F5344CB8AC3E}">
        <p14:creationId xmlns:p14="http://schemas.microsoft.com/office/powerpoint/2010/main" val="3115759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206511CF-F4DA-445E-BDA3-F7A96453C30B}"/>
              </a:ext>
            </a:extLst>
          </p:cNvPr>
          <p:cNvSpPr>
            <a:spLocks noGrp="1"/>
          </p:cNvSpPr>
          <p:nvPr>
            <p:ph type="title"/>
          </p:nvPr>
        </p:nvSpPr>
        <p:spPr/>
        <p:txBody>
          <a:bodyPr/>
          <a:lstStyle/>
          <a:p>
            <a:r>
              <a:rPr lang="en-US"/>
              <a:t>Electronics Tasks</a:t>
            </a:r>
          </a:p>
        </p:txBody>
      </p:sp>
      <p:graphicFrame>
        <p:nvGraphicFramePr>
          <p:cNvPr id="7" name="Table 9">
            <a:extLst>
              <a:ext uri="{FF2B5EF4-FFF2-40B4-BE49-F238E27FC236}">
                <a16:creationId xmlns:a16="http://schemas.microsoft.com/office/drawing/2014/main" id="{43B9F8C7-7583-4CCD-BF1A-E28785D7C49D}"/>
              </a:ext>
            </a:extLst>
          </p:cNvPr>
          <p:cNvGraphicFramePr>
            <a:graphicFrameLocks noGrp="1"/>
          </p:cNvGraphicFramePr>
          <p:nvPr>
            <p:extLst>
              <p:ext uri="{D42A27DB-BD31-4B8C-83A1-F6EECF244321}">
                <p14:modId xmlns:p14="http://schemas.microsoft.com/office/powerpoint/2010/main" val="3085614356"/>
              </p:ext>
            </p:extLst>
          </p:nvPr>
        </p:nvGraphicFramePr>
        <p:xfrm>
          <a:off x="5529557" y="262991"/>
          <a:ext cx="4876890" cy="365760"/>
        </p:xfrm>
        <a:graphic>
          <a:graphicData uri="http://schemas.openxmlformats.org/drawingml/2006/table">
            <a:tbl>
              <a:tblPr firstRow="1" bandRow="1">
                <a:tableStyleId>{5C22544A-7EE6-4342-B048-85BDC9FD1C3A}</a:tableStyleId>
              </a:tblPr>
              <a:tblGrid>
                <a:gridCol w="1625630">
                  <a:extLst>
                    <a:ext uri="{9D8B030D-6E8A-4147-A177-3AD203B41FA5}">
                      <a16:colId xmlns:a16="http://schemas.microsoft.com/office/drawing/2014/main" val="3999371892"/>
                    </a:ext>
                  </a:extLst>
                </a:gridCol>
                <a:gridCol w="1625630">
                  <a:extLst>
                    <a:ext uri="{9D8B030D-6E8A-4147-A177-3AD203B41FA5}">
                      <a16:colId xmlns:a16="http://schemas.microsoft.com/office/drawing/2014/main" val="1876050630"/>
                    </a:ext>
                  </a:extLst>
                </a:gridCol>
                <a:gridCol w="1625630">
                  <a:extLst>
                    <a:ext uri="{9D8B030D-6E8A-4147-A177-3AD203B41FA5}">
                      <a16:colId xmlns:a16="http://schemas.microsoft.com/office/drawing/2014/main" val="2303609854"/>
                    </a:ext>
                  </a:extLst>
                </a:gridCol>
              </a:tblGrid>
              <a:tr h="316467">
                <a:tc>
                  <a:txBody>
                    <a:bodyPr/>
                    <a:lstStyle/>
                    <a:p>
                      <a:pPr algn="ctr"/>
                      <a:r>
                        <a:rPr lang="en-US">
                          <a:solidFill>
                            <a:schemeClr val="tx1"/>
                          </a:solidFill>
                        </a:rPr>
                        <a:t>Done</a:t>
                      </a:r>
                    </a:p>
                  </a:txBody>
                  <a:tcPr>
                    <a:solidFill>
                      <a:srgbClr val="92D050"/>
                    </a:solidFill>
                  </a:tcPr>
                </a:tc>
                <a:tc>
                  <a:txBody>
                    <a:bodyPr/>
                    <a:lstStyle/>
                    <a:p>
                      <a:pPr algn="ctr"/>
                      <a:r>
                        <a:rPr lang="en-US">
                          <a:solidFill>
                            <a:schemeClr val="tx1"/>
                          </a:solidFill>
                        </a:rPr>
                        <a:t>In Progress</a:t>
                      </a:r>
                    </a:p>
                  </a:txBody>
                  <a:tcPr>
                    <a:solidFill>
                      <a:srgbClr val="FFFF00"/>
                    </a:solidFill>
                  </a:tcPr>
                </a:tc>
                <a:tc>
                  <a:txBody>
                    <a:bodyPr/>
                    <a:lstStyle/>
                    <a:p>
                      <a:pPr algn="ctr"/>
                      <a:r>
                        <a:rPr lang="en-US">
                          <a:solidFill>
                            <a:schemeClr val="tx1"/>
                          </a:solidFill>
                        </a:rPr>
                        <a:t>To Do</a:t>
                      </a:r>
                    </a:p>
                  </a:txBody>
                  <a:tcPr>
                    <a:solidFill>
                      <a:srgbClr val="FFC000"/>
                    </a:solidFill>
                  </a:tcPr>
                </a:tc>
                <a:extLst>
                  <a:ext uri="{0D108BD9-81ED-4DB2-BD59-A6C34878D82A}">
                    <a16:rowId xmlns:a16="http://schemas.microsoft.com/office/drawing/2014/main" val="2321028073"/>
                  </a:ext>
                </a:extLst>
              </a:tr>
            </a:tbl>
          </a:graphicData>
        </a:graphic>
      </p:graphicFrame>
      <p:graphicFrame>
        <p:nvGraphicFramePr>
          <p:cNvPr id="9" name="Table 2">
            <a:extLst>
              <a:ext uri="{FF2B5EF4-FFF2-40B4-BE49-F238E27FC236}">
                <a16:creationId xmlns:a16="http://schemas.microsoft.com/office/drawing/2014/main" id="{85C58CF4-5001-4CE6-AA0D-FF681C24B174}"/>
              </a:ext>
            </a:extLst>
          </p:cNvPr>
          <p:cNvGraphicFramePr>
            <a:graphicFrameLocks noGrp="1"/>
          </p:cNvGraphicFramePr>
          <p:nvPr>
            <p:extLst>
              <p:ext uri="{D42A27DB-BD31-4B8C-83A1-F6EECF244321}">
                <p14:modId xmlns:p14="http://schemas.microsoft.com/office/powerpoint/2010/main" val="368659960"/>
              </p:ext>
            </p:extLst>
          </p:nvPr>
        </p:nvGraphicFramePr>
        <p:xfrm>
          <a:off x="820833" y="1894217"/>
          <a:ext cx="9589612" cy="2442291"/>
        </p:xfrm>
        <a:graphic>
          <a:graphicData uri="http://schemas.openxmlformats.org/drawingml/2006/table">
            <a:tbl>
              <a:tblPr firstRow="1" bandRow="1">
                <a:tableStyleId>{5C22544A-7EE6-4342-B048-85BDC9FD1C3A}</a:tableStyleId>
              </a:tblPr>
              <a:tblGrid>
                <a:gridCol w="4794806">
                  <a:extLst>
                    <a:ext uri="{9D8B030D-6E8A-4147-A177-3AD203B41FA5}">
                      <a16:colId xmlns:a16="http://schemas.microsoft.com/office/drawing/2014/main" val="2581892306"/>
                    </a:ext>
                  </a:extLst>
                </a:gridCol>
                <a:gridCol w="4794806">
                  <a:extLst>
                    <a:ext uri="{9D8B030D-6E8A-4147-A177-3AD203B41FA5}">
                      <a16:colId xmlns:a16="http://schemas.microsoft.com/office/drawing/2014/main" val="4159024355"/>
                    </a:ext>
                  </a:extLst>
                </a:gridCol>
              </a:tblGrid>
              <a:tr h="522051">
                <a:tc>
                  <a:txBody>
                    <a:bodyPr/>
                    <a:lstStyle/>
                    <a:p>
                      <a:pPr lvl="0">
                        <a:buNone/>
                      </a:pPr>
                      <a:r>
                        <a:rPr lang="en-US"/>
                        <a:t>Task</a:t>
                      </a:r>
                    </a:p>
                  </a:txBody>
                  <a:tcPr/>
                </a:tc>
                <a:tc>
                  <a:txBody>
                    <a:bodyPr/>
                    <a:lstStyle/>
                    <a:p>
                      <a:pPr lvl="0">
                        <a:buNone/>
                      </a:pPr>
                      <a:r>
                        <a:rPr lang="en-US" sz="1800" b="1" i="0" u="none" strike="noStrike" noProof="0">
                          <a:solidFill>
                            <a:srgbClr val="FFFFFF"/>
                          </a:solidFill>
                          <a:latin typeface="Century Schoolbook"/>
                        </a:rPr>
                        <a:t>Notes / Updated Plan</a:t>
                      </a:r>
                      <a:endParaRPr lang="en-US"/>
                    </a:p>
                  </a:txBody>
                  <a:tcPr/>
                </a:tc>
                <a:extLst>
                  <a:ext uri="{0D108BD9-81ED-4DB2-BD59-A6C34878D82A}">
                    <a16:rowId xmlns:a16="http://schemas.microsoft.com/office/drawing/2014/main" val="1583382291"/>
                  </a:ext>
                </a:extLst>
              </a:tr>
              <a:tr h="522051">
                <a:tc>
                  <a:txBody>
                    <a:bodyPr/>
                    <a:lstStyle/>
                    <a:p>
                      <a:pPr lvl="0">
                        <a:buNone/>
                      </a:pPr>
                      <a:r>
                        <a:rPr lang="en-US"/>
                        <a:t>Integrate Force Sensors with the Arduino Mega</a:t>
                      </a:r>
                    </a:p>
                  </a:txBody>
                  <a:tcPr>
                    <a:solidFill>
                      <a:srgbClr val="FFFF00"/>
                    </a:solidFill>
                  </a:tcPr>
                </a:tc>
                <a:tc>
                  <a:txBody>
                    <a:bodyPr/>
                    <a:lstStyle/>
                    <a:p>
                      <a:pPr lvl="0">
                        <a:buNone/>
                      </a:pPr>
                      <a:r>
                        <a:rPr lang="en-US"/>
                        <a:t>Use Arduino to read the voltage from the Force Sensors.  </a:t>
                      </a:r>
                    </a:p>
                  </a:txBody>
                  <a:tcPr>
                    <a:solidFill>
                      <a:srgbClr val="FFFF00"/>
                    </a:solidFill>
                  </a:tcPr>
                </a:tc>
                <a:extLst>
                  <a:ext uri="{0D108BD9-81ED-4DB2-BD59-A6C34878D82A}">
                    <a16:rowId xmlns:a16="http://schemas.microsoft.com/office/drawing/2014/main" val="3495816456"/>
                  </a:ext>
                </a:extLst>
              </a:tr>
              <a:tr h="522051">
                <a:tc>
                  <a:txBody>
                    <a:bodyPr/>
                    <a:lstStyle/>
                    <a:p>
                      <a:pPr lvl="0">
                        <a:buNone/>
                      </a:pPr>
                      <a:r>
                        <a:rPr lang="en-US" sz="1800" b="0" i="0" u="none" strike="noStrike" noProof="0">
                          <a:solidFill>
                            <a:srgbClr val="000000"/>
                          </a:solidFill>
                          <a:latin typeface="Century Schoolbook"/>
                        </a:rPr>
                        <a:t>Determine voltage to be used as a binary switch for successful grapple.  </a:t>
                      </a:r>
                      <a:endParaRPr lang="en-US"/>
                    </a:p>
                  </a:txBody>
                  <a:tcPr>
                    <a:solidFill>
                      <a:srgbClr val="FFC000"/>
                    </a:solidFill>
                  </a:tcPr>
                </a:tc>
                <a:tc>
                  <a:txBody>
                    <a:bodyPr/>
                    <a:lstStyle/>
                    <a:p>
                      <a:pPr lvl="0">
                        <a:buNone/>
                      </a:pPr>
                      <a:endParaRPr lang="en-US"/>
                    </a:p>
                  </a:txBody>
                  <a:tcPr>
                    <a:solidFill>
                      <a:srgbClr val="FFC000"/>
                    </a:solidFill>
                  </a:tcPr>
                </a:tc>
                <a:extLst>
                  <a:ext uri="{0D108BD9-81ED-4DB2-BD59-A6C34878D82A}">
                    <a16:rowId xmlns:a16="http://schemas.microsoft.com/office/drawing/2014/main" val="3829006560"/>
                  </a:ext>
                </a:extLst>
              </a:tr>
              <a:tr h="522051">
                <a:tc>
                  <a:txBody>
                    <a:bodyPr/>
                    <a:lstStyle/>
                    <a:p>
                      <a:pPr lvl="0">
                        <a:buNone/>
                      </a:pPr>
                      <a:r>
                        <a:rPr lang="en-US" sz="1800" b="0" i="0" u="none" strike="noStrike" noProof="0">
                          <a:solidFill>
                            <a:srgbClr val="000000"/>
                          </a:solidFill>
                          <a:latin typeface="Century Schoolbook"/>
                        </a:rPr>
                        <a:t>Solder Force Sensors and Actuators to Slip Ring</a:t>
                      </a:r>
                      <a:endParaRPr lang="en-US"/>
                    </a:p>
                  </a:txBody>
                  <a:tcPr>
                    <a:solidFill>
                      <a:srgbClr val="FFC000"/>
                    </a:solidFill>
                  </a:tcPr>
                </a:tc>
                <a:tc>
                  <a:txBody>
                    <a:bodyPr/>
                    <a:lstStyle/>
                    <a:p>
                      <a:pPr lvl="0">
                        <a:buNone/>
                      </a:pPr>
                      <a:endParaRPr lang="en-US"/>
                    </a:p>
                  </a:txBody>
                  <a:tcPr>
                    <a:solidFill>
                      <a:srgbClr val="FFC000"/>
                    </a:solidFill>
                  </a:tcPr>
                </a:tc>
                <a:extLst>
                  <a:ext uri="{0D108BD9-81ED-4DB2-BD59-A6C34878D82A}">
                    <a16:rowId xmlns:a16="http://schemas.microsoft.com/office/drawing/2014/main" val="1287822372"/>
                  </a:ext>
                </a:extLst>
              </a:tr>
            </a:tbl>
          </a:graphicData>
        </a:graphic>
      </p:graphicFrame>
      <p:sp>
        <p:nvSpPr>
          <p:cNvPr id="2" name="Slide Number Placeholder 1">
            <a:extLst>
              <a:ext uri="{FF2B5EF4-FFF2-40B4-BE49-F238E27FC236}">
                <a16:creationId xmlns:a16="http://schemas.microsoft.com/office/drawing/2014/main" id="{4803166C-AACD-46FB-A770-659332A85A6E}"/>
              </a:ext>
            </a:extLst>
          </p:cNvPr>
          <p:cNvSpPr>
            <a:spLocks noGrp="1"/>
          </p:cNvSpPr>
          <p:nvPr>
            <p:ph type="sldNum" sz="quarter" idx="12"/>
          </p:nvPr>
        </p:nvSpPr>
        <p:spPr/>
        <p:txBody>
          <a:bodyPr>
            <a:normAutofit lnSpcReduction="10000"/>
          </a:bodyPr>
          <a:lstStyle/>
          <a:p>
            <a:fld id="{330EA680-D336-4FF7-8B7A-9848BB0A1C32}" type="slidenum">
              <a:rPr lang="en-US" smtClean="0"/>
              <a:t>59</a:t>
            </a:fld>
            <a:endParaRPr lang="en-US"/>
          </a:p>
        </p:txBody>
      </p:sp>
    </p:spTree>
    <p:extLst>
      <p:ext uri="{BB962C8B-B14F-4D97-AF65-F5344CB8AC3E}">
        <p14:creationId xmlns:p14="http://schemas.microsoft.com/office/powerpoint/2010/main" val="72224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B0AC28A8-5E18-401D-97BA-228802C450BB}"/>
              </a:ext>
            </a:extLst>
          </p:cNvPr>
          <p:cNvSpPr>
            <a:spLocks noGrp="1"/>
          </p:cNvSpPr>
          <p:nvPr>
            <p:ph type="title"/>
          </p:nvPr>
        </p:nvSpPr>
        <p:spPr>
          <a:xfrm>
            <a:off x="436372" y="87948"/>
            <a:ext cx="9692640" cy="1325562"/>
          </a:xfrm>
        </p:spPr>
        <p:txBody>
          <a:bodyPr/>
          <a:lstStyle/>
          <a:p>
            <a:r>
              <a:rPr lang="en-US"/>
              <a:t>FBD</a:t>
            </a:r>
          </a:p>
        </p:txBody>
      </p:sp>
      <p:pic>
        <p:nvPicPr>
          <p:cNvPr id="2" name="Picture 4" descr="A screenshot of a cell phone&#10;&#10;Description generated with very high confidence">
            <a:extLst>
              <a:ext uri="{FF2B5EF4-FFF2-40B4-BE49-F238E27FC236}">
                <a16:creationId xmlns:a16="http://schemas.microsoft.com/office/drawing/2014/main" id="{84C04DAF-7B41-4268-8BA1-B83F633D206F}"/>
              </a:ext>
            </a:extLst>
          </p:cNvPr>
          <p:cNvPicPr>
            <a:picLocks noChangeAspect="1"/>
          </p:cNvPicPr>
          <p:nvPr/>
        </p:nvPicPr>
        <p:blipFill>
          <a:blip r:embed="rId6"/>
          <a:stretch>
            <a:fillRect/>
          </a:stretch>
        </p:blipFill>
        <p:spPr>
          <a:xfrm>
            <a:off x="439093" y="1404832"/>
            <a:ext cx="8439338" cy="5029128"/>
          </a:xfrm>
          <a:prstGeom prst="rect">
            <a:avLst/>
          </a:prstGeom>
        </p:spPr>
      </p:pic>
      <p:sp>
        <p:nvSpPr>
          <p:cNvPr id="5" name="Slide Number Placeholder 4">
            <a:extLst>
              <a:ext uri="{FF2B5EF4-FFF2-40B4-BE49-F238E27FC236}">
                <a16:creationId xmlns:a16="http://schemas.microsoft.com/office/drawing/2014/main" id="{4FB24535-A29A-4DDA-95EA-E367A93ADC81}"/>
              </a:ext>
            </a:extLst>
          </p:cNvPr>
          <p:cNvSpPr>
            <a:spLocks noGrp="1"/>
          </p:cNvSpPr>
          <p:nvPr>
            <p:ph type="sldNum" sz="quarter" idx="12"/>
          </p:nvPr>
        </p:nvSpPr>
        <p:spPr/>
        <p:txBody>
          <a:bodyPr>
            <a:normAutofit lnSpcReduction="10000"/>
          </a:bodyPr>
          <a:lstStyle/>
          <a:p>
            <a:fld id="{330EA680-D336-4FF7-8B7A-9848BB0A1C32}" type="slidenum">
              <a:rPr lang="en-US" smtClean="0"/>
              <a:t>6</a:t>
            </a:fld>
            <a:endParaRPr lang="en-US"/>
          </a:p>
        </p:txBody>
      </p:sp>
    </p:spTree>
    <p:extLst>
      <p:ext uri="{BB962C8B-B14F-4D97-AF65-F5344CB8AC3E}">
        <p14:creationId xmlns:p14="http://schemas.microsoft.com/office/powerpoint/2010/main" val="2078322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DBFD025D-A512-4428-BA7C-9FAF1FEF9DDD}"/>
              </a:ext>
            </a:extLst>
          </p:cNvPr>
          <p:cNvSpPr>
            <a:spLocks noGrp="1"/>
          </p:cNvSpPr>
          <p:nvPr>
            <p:ph type="title"/>
          </p:nvPr>
        </p:nvSpPr>
        <p:spPr>
          <a:xfrm>
            <a:off x="676568" y="97383"/>
            <a:ext cx="10052073" cy="1339939"/>
          </a:xfrm>
        </p:spPr>
        <p:txBody>
          <a:bodyPr>
            <a:normAutofit/>
          </a:bodyPr>
          <a:lstStyle/>
          <a:p>
            <a:r>
              <a:rPr lang="en-US" sz="3600"/>
              <a:t>Secondary Camera – Spin Axis Alignment </a:t>
            </a:r>
          </a:p>
        </p:txBody>
      </p:sp>
      <p:pic>
        <p:nvPicPr>
          <p:cNvPr id="11" name="Picture 11">
            <a:extLst>
              <a:ext uri="{FF2B5EF4-FFF2-40B4-BE49-F238E27FC236}">
                <a16:creationId xmlns:a16="http://schemas.microsoft.com/office/drawing/2014/main" id="{C3290309-CF90-4A97-A463-191EE1FB673D}"/>
              </a:ext>
            </a:extLst>
          </p:cNvPr>
          <p:cNvPicPr>
            <a:picLocks noChangeAspect="1"/>
          </p:cNvPicPr>
          <p:nvPr/>
        </p:nvPicPr>
        <p:blipFill>
          <a:blip r:embed="rId6"/>
          <a:stretch>
            <a:fillRect/>
          </a:stretch>
        </p:blipFill>
        <p:spPr>
          <a:xfrm>
            <a:off x="6768495" y="236132"/>
            <a:ext cx="2997200" cy="398594"/>
          </a:xfrm>
          <a:prstGeom prst="rect">
            <a:avLst/>
          </a:prstGeom>
        </p:spPr>
      </p:pic>
      <p:sp>
        <p:nvSpPr>
          <p:cNvPr id="9" name="TextBox 8">
            <a:extLst>
              <a:ext uri="{FF2B5EF4-FFF2-40B4-BE49-F238E27FC236}">
                <a16:creationId xmlns:a16="http://schemas.microsoft.com/office/drawing/2014/main" id="{8F2BBA44-5F39-4F30-AF40-E5E3B5CFF1A5}"/>
              </a:ext>
            </a:extLst>
          </p:cNvPr>
          <p:cNvSpPr txBox="1"/>
          <p:nvPr/>
        </p:nvSpPr>
        <p:spPr>
          <a:xfrm>
            <a:off x="671311" y="5885118"/>
            <a:ext cx="10330212"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Estimated time remaining: 10 hours</a:t>
            </a:r>
          </a:p>
        </p:txBody>
      </p:sp>
      <p:pic>
        <p:nvPicPr>
          <p:cNvPr id="2" name="Picture 4" descr="A screenshot of a cell phone&#10;&#10;Description generated with very high confidence">
            <a:extLst>
              <a:ext uri="{FF2B5EF4-FFF2-40B4-BE49-F238E27FC236}">
                <a16:creationId xmlns:a16="http://schemas.microsoft.com/office/drawing/2014/main" id="{2C4EBC34-95CA-4D21-A716-7D76DB51E06F}"/>
              </a:ext>
            </a:extLst>
          </p:cNvPr>
          <p:cNvPicPr>
            <a:picLocks noChangeAspect="1"/>
          </p:cNvPicPr>
          <p:nvPr/>
        </p:nvPicPr>
        <p:blipFill>
          <a:blip r:embed="rId7"/>
          <a:stretch>
            <a:fillRect/>
          </a:stretch>
        </p:blipFill>
        <p:spPr>
          <a:xfrm>
            <a:off x="361950" y="1385827"/>
            <a:ext cx="10077450" cy="5867521"/>
          </a:xfrm>
          <a:prstGeom prst="rect">
            <a:avLst/>
          </a:prstGeom>
        </p:spPr>
      </p:pic>
      <p:sp>
        <p:nvSpPr>
          <p:cNvPr id="5" name="Slide Number Placeholder 4">
            <a:extLst>
              <a:ext uri="{FF2B5EF4-FFF2-40B4-BE49-F238E27FC236}">
                <a16:creationId xmlns:a16="http://schemas.microsoft.com/office/drawing/2014/main" id="{B93EAF05-33A2-47F7-8854-3922715E9748}"/>
              </a:ext>
            </a:extLst>
          </p:cNvPr>
          <p:cNvSpPr>
            <a:spLocks noGrp="1"/>
          </p:cNvSpPr>
          <p:nvPr>
            <p:ph type="sldNum" sz="quarter" idx="12"/>
          </p:nvPr>
        </p:nvSpPr>
        <p:spPr/>
        <p:txBody>
          <a:bodyPr>
            <a:normAutofit lnSpcReduction="10000"/>
          </a:bodyPr>
          <a:lstStyle/>
          <a:p>
            <a:fld id="{330EA680-D336-4FF7-8B7A-9848BB0A1C32}" type="slidenum">
              <a:rPr lang="en-US" smtClean="0"/>
              <a:t>60</a:t>
            </a:fld>
            <a:endParaRPr lang="en-US"/>
          </a:p>
        </p:txBody>
      </p:sp>
    </p:spTree>
    <p:extLst>
      <p:ext uri="{BB962C8B-B14F-4D97-AF65-F5344CB8AC3E}">
        <p14:creationId xmlns:p14="http://schemas.microsoft.com/office/powerpoint/2010/main" val="211589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B0AC28A8-5E18-401D-97BA-228802C450BB}"/>
              </a:ext>
            </a:extLst>
          </p:cNvPr>
          <p:cNvSpPr>
            <a:spLocks noGrp="1"/>
          </p:cNvSpPr>
          <p:nvPr>
            <p:ph type="title"/>
          </p:nvPr>
        </p:nvSpPr>
        <p:spPr>
          <a:xfrm>
            <a:off x="436372" y="87948"/>
            <a:ext cx="9692640" cy="1325562"/>
          </a:xfrm>
        </p:spPr>
        <p:txBody>
          <a:bodyPr/>
          <a:lstStyle/>
          <a:p>
            <a:r>
              <a:rPr lang="en-US"/>
              <a:t>FBD</a:t>
            </a:r>
          </a:p>
        </p:txBody>
      </p:sp>
      <p:pic>
        <p:nvPicPr>
          <p:cNvPr id="2" name="Picture 4" descr="A screenshot of a cell phone&#10;&#10;Description generated with very high confidence">
            <a:extLst>
              <a:ext uri="{FF2B5EF4-FFF2-40B4-BE49-F238E27FC236}">
                <a16:creationId xmlns:a16="http://schemas.microsoft.com/office/drawing/2014/main" id="{C6BC757B-2840-4128-95E2-05EE648344A2}"/>
              </a:ext>
            </a:extLst>
          </p:cNvPr>
          <p:cNvPicPr>
            <a:picLocks noChangeAspect="1"/>
          </p:cNvPicPr>
          <p:nvPr/>
        </p:nvPicPr>
        <p:blipFill>
          <a:blip r:embed="rId6"/>
          <a:stretch>
            <a:fillRect/>
          </a:stretch>
        </p:blipFill>
        <p:spPr>
          <a:xfrm>
            <a:off x="439093" y="1411598"/>
            <a:ext cx="8461972" cy="5045773"/>
          </a:xfrm>
          <a:prstGeom prst="rect">
            <a:avLst/>
          </a:prstGeom>
        </p:spPr>
      </p:pic>
      <p:sp>
        <p:nvSpPr>
          <p:cNvPr id="5" name="Slide Number Placeholder 4">
            <a:extLst>
              <a:ext uri="{FF2B5EF4-FFF2-40B4-BE49-F238E27FC236}">
                <a16:creationId xmlns:a16="http://schemas.microsoft.com/office/drawing/2014/main" id="{07465118-D494-4F73-A426-10D3463682C0}"/>
              </a:ext>
            </a:extLst>
          </p:cNvPr>
          <p:cNvSpPr>
            <a:spLocks noGrp="1"/>
          </p:cNvSpPr>
          <p:nvPr>
            <p:ph type="sldNum" sz="quarter" idx="12"/>
          </p:nvPr>
        </p:nvSpPr>
        <p:spPr/>
        <p:txBody>
          <a:bodyPr>
            <a:normAutofit lnSpcReduction="10000"/>
          </a:bodyPr>
          <a:lstStyle/>
          <a:p>
            <a:fld id="{330EA680-D336-4FF7-8B7A-9848BB0A1C32}" type="slidenum">
              <a:rPr lang="en-US" smtClean="0"/>
              <a:t>7</a:t>
            </a:fld>
            <a:endParaRPr lang="en-US"/>
          </a:p>
        </p:txBody>
      </p:sp>
    </p:spTree>
    <p:extLst>
      <p:ext uri="{BB962C8B-B14F-4D97-AF65-F5344CB8AC3E}">
        <p14:creationId xmlns:p14="http://schemas.microsoft.com/office/powerpoint/2010/main" val="121977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sp>
        <p:nvSpPr>
          <p:cNvPr id="3" name="Title 2">
            <a:extLst>
              <a:ext uri="{FF2B5EF4-FFF2-40B4-BE49-F238E27FC236}">
                <a16:creationId xmlns:a16="http://schemas.microsoft.com/office/drawing/2014/main" id="{B0AC28A8-5E18-401D-97BA-228802C450BB}"/>
              </a:ext>
            </a:extLst>
          </p:cNvPr>
          <p:cNvSpPr>
            <a:spLocks noGrp="1"/>
          </p:cNvSpPr>
          <p:nvPr>
            <p:ph type="title"/>
          </p:nvPr>
        </p:nvSpPr>
        <p:spPr>
          <a:xfrm>
            <a:off x="436372" y="87948"/>
            <a:ext cx="9692640" cy="1325562"/>
          </a:xfrm>
        </p:spPr>
        <p:txBody>
          <a:bodyPr/>
          <a:lstStyle/>
          <a:p>
            <a:r>
              <a:rPr lang="en-US"/>
              <a:t>FBD</a:t>
            </a:r>
          </a:p>
        </p:txBody>
      </p:sp>
      <p:pic>
        <p:nvPicPr>
          <p:cNvPr id="2" name="Picture 4" descr="A screenshot of a cell phone&#10;&#10;Description generated with very high confidence">
            <a:extLst>
              <a:ext uri="{FF2B5EF4-FFF2-40B4-BE49-F238E27FC236}">
                <a16:creationId xmlns:a16="http://schemas.microsoft.com/office/drawing/2014/main" id="{CB1BB778-787F-4B44-92D6-946B696C4243}"/>
              </a:ext>
            </a:extLst>
          </p:cNvPr>
          <p:cNvPicPr>
            <a:picLocks noChangeAspect="1"/>
          </p:cNvPicPr>
          <p:nvPr/>
        </p:nvPicPr>
        <p:blipFill>
          <a:blip r:embed="rId6"/>
          <a:stretch>
            <a:fillRect/>
          </a:stretch>
        </p:blipFill>
        <p:spPr>
          <a:xfrm>
            <a:off x="439093" y="1406805"/>
            <a:ext cx="8386526" cy="4995003"/>
          </a:xfrm>
          <a:prstGeom prst="rect">
            <a:avLst/>
          </a:prstGeom>
        </p:spPr>
      </p:pic>
      <p:sp>
        <p:nvSpPr>
          <p:cNvPr id="5" name="Slide Number Placeholder 4">
            <a:extLst>
              <a:ext uri="{FF2B5EF4-FFF2-40B4-BE49-F238E27FC236}">
                <a16:creationId xmlns:a16="http://schemas.microsoft.com/office/drawing/2014/main" id="{B1E17F9C-C056-4574-96C6-412674B6244F}"/>
              </a:ext>
            </a:extLst>
          </p:cNvPr>
          <p:cNvSpPr>
            <a:spLocks noGrp="1"/>
          </p:cNvSpPr>
          <p:nvPr>
            <p:ph type="sldNum" sz="quarter" idx="12"/>
          </p:nvPr>
        </p:nvSpPr>
        <p:spPr/>
        <p:txBody>
          <a:bodyPr>
            <a:normAutofit lnSpcReduction="10000"/>
          </a:bodyPr>
          <a:lstStyle/>
          <a:p>
            <a:fld id="{330EA680-D336-4FF7-8B7A-9848BB0A1C32}" type="slidenum">
              <a:rPr lang="en-US" smtClean="0"/>
              <a:t>8</a:t>
            </a:fld>
            <a:endParaRPr lang="en-US"/>
          </a:p>
        </p:txBody>
      </p:sp>
    </p:spTree>
    <p:extLst>
      <p:ext uri="{BB962C8B-B14F-4D97-AF65-F5344CB8AC3E}">
        <p14:creationId xmlns:p14="http://schemas.microsoft.com/office/powerpoint/2010/main" val="129613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 name="Picture 4" descr="A close up of a logo&#10;&#10;Description generated with very high confidence">
            <a:extLst>
              <a:ext uri="{FF2B5EF4-FFF2-40B4-BE49-F238E27FC236}">
                <a16:creationId xmlns:a16="http://schemas.microsoft.com/office/drawing/2014/main" id="{38E3307F-0CFA-477A-B747-490F777DBCDE}"/>
              </a:ext>
            </a:extLst>
          </p:cNvPr>
          <p:cNvPicPr>
            <a:picLocks noChangeAspect="1"/>
          </p:cNvPicPr>
          <p:nvPr/>
        </p:nvPicPr>
        <p:blipFill>
          <a:blip r:embed="rId3"/>
          <a:stretch>
            <a:fillRect/>
          </a:stretch>
        </p:blipFill>
        <p:spPr>
          <a:xfrm>
            <a:off x="118782" y="86259"/>
            <a:ext cx="2743200" cy="522247"/>
          </a:xfrm>
          <a:prstGeom prst="rect">
            <a:avLst/>
          </a:prstGeom>
        </p:spPr>
      </p:pic>
      <p:pic>
        <p:nvPicPr>
          <p:cNvPr id="21" name="Picture 8" descr="A close up of a sign&#10;&#10;Description generated with very high confidence">
            <a:extLst>
              <a:ext uri="{FF2B5EF4-FFF2-40B4-BE49-F238E27FC236}">
                <a16:creationId xmlns:a16="http://schemas.microsoft.com/office/drawing/2014/main" id="{32C79187-F30F-4965-A6CF-43920FFAA1B2}"/>
              </a:ext>
            </a:extLst>
          </p:cNvPr>
          <p:cNvPicPr>
            <a:picLocks noChangeAspect="1"/>
          </p:cNvPicPr>
          <p:nvPr/>
        </p:nvPicPr>
        <p:blipFill>
          <a:blip r:embed="rId4"/>
          <a:stretch>
            <a:fillRect/>
          </a:stretch>
        </p:blipFill>
        <p:spPr>
          <a:xfrm>
            <a:off x="10502232" y="3808"/>
            <a:ext cx="1685490" cy="1968771"/>
          </a:xfrm>
          <a:prstGeom prst="rect">
            <a:avLst/>
          </a:prstGeom>
        </p:spPr>
      </p:pic>
      <p:pic>
        <p:nvPicPr>
          <p:cNvPr id="4" name="Picture 5" descr="A picture containing object&#10;&#10;Description generated with high confidence">
            <a:extLst>
              <a:ext uri="{FF2B5EF4-FFF2-40B4-BE49-F238E27FC236}">
                <a16:creationId xmlns:a16="http://schemas.microsoft.com/office/drawing/2014/main" id="{3E917662-9365-46AE-A5FF-60F644EAEAE9}"/>
              </a:ext>
            </a:extLst>
          </p:cNvPr>
          <p:cNvPicPr>
            <a:picLocks noChangeAspect="1"/>
          </p:cNvPicPr>
          <p:nvPr/>
        </p:nvPicPr>
        <p:blipFill>
          <a:blip r:embed="rId5"/>
          <a:stretch>
            <a:fillRect/>
          </a:stretch>
        </p:blipFill>
        <p:spPr>
          <a:xfrm>
            <a:off x="2996292" y="91511"/>
            <a:ext cx="606880" cy="538156"/>
          </a:xfrm>
          <a:prstGeom prst="rect">
            <a:avLst/>
          </a:prstGeom>
        </p:spPr>
      </p:pic>
      <p:graphicFrame>
        <p:nvGraphicFramePr>
          <p:cNvPr id="9" name="Table 10">
            <a:extLst>
              <a:ext uri="{FF2B5EF4-FFF2-40B4-BE49-F238E27FC236}">
                <a16:creationId xmlns:a16="http://schemas.microsoft.com/office/drawing/2014/main" id="{11B42BD5-8989-40B2-9DF7-1304C2F37DB5}"/>
              </a:ext>
            </a:extLst>
          </p:cNvPr>
          <p:cNvGraphicFramePr>
            <a:graphicFrameLocks noGrp="1"/>
          </p:cNvGraphicFramePr>
          <p:nvPr>
            <p:extLst>
              <p:ext uri="{D42A27DB-BD31-4B8C-83A1-F6EECF244321}">
                <p14:modId xmlns:p14="http://schemas.microsoft.com/office/powerpoint/2010/main" val="856460379"/>
              </p:ext>
            </p:extLst>
          </p:nvPr>
        </p:nvGraphicFramePr>
        <p:xfrm>
          <a:off x="74930" y="1373251"/>
          <a:ext cx="10432614" cy="5389566"/>
        </p:xfrm>
        <a:graphic>
          <a:graphicData uri="http://schemas.openxmlformats.org/drawingml/2006/table">
            <a:tbl>
              <a:tblPr firstRow="1" bandRow="1">
                <a:tableStyleId>{5C22544A-7EE6-4342-B048-85BDC9FD1C3A}</a:tableStyleId>
              </a:tblPr>
              <a:tblGrid>
                <a:gridCol w="3477538">
                  <a:extLst>
                    <a:ext uri="{9D8B030D-6E8A-4147-A177-3AD203B41FA5}">
                      <a16:colId xmlns:a16="http://schemas.microsoft.com/office/drawing/2014/main" val="1634930364"/>
                    </a:ext>
                  </a:extLst>
                </a:gridCol>
                <a:gridCol w="3477538">
                  <a:extLst>
                    <a:ext uri="{9D8B030D-6E8A-4147-A177-3AD203B41FA5}">
                      <a16:colId xmlns:a16="http://schemas.microsoft.com/office/drawing/2014/main" val="2662701117"/>
                    </a:ext>
                  </a:extLst>
                </a:gridCol>
                <a:gridCol w="3477538">
                  <a:extLst>
                    <a:ext uri="{9D8B030D-6E8A-4147-A177-3AD203B41FA5}">
                      <a16:colId xmlns:a16="http://schemas.microsoft.com/office/drawing/2014/main" val="2778804192"/>
                    </a:ext>
                  </a:extLst>
                </a:gridCol>
              </a:tblGrid>
              <a:tr h="411850">
                <a:tc>
                  <a:txBody>
                    <a:bodyPr/>
                    <a:lstStyle/>
                    <a:p>
                      <a:endParaRPr lang="en-US"/>
                    </a:p>
                  </a:txBody>
                  <a:tcPr/>
                </a:tc>
                <a:tc>
                  <a:txBody>
                    <a:bodyPr/>
                    <a:lstStyle/>
                    <a:p>
                      <a:pPr lvl="0">
                        <a:buNone/>
                      </a:pPr>
                      <a:r>
                        <a:rPr lang="en-US"/>
                        <a:t>Control Loop Input</a:t>
                      </a:r>
                    </a:p>
                  </a:txBody>
                  <a:tcPr/>
                </a:tc>
                <a:tc>
                  <a:txBody>
                    <a:bodyPr/>
                    <a:lstStyle/>
                    <a:p>
                      <a:r>
                        <a:rPr lang="en-US"/>
                        <a:t>Control Loop Execution</a:t>
                      </a:r>
                    </a:p>
                  </a:txBody>
                  <a:tcPr/>
                </a:tc>
                <a:extLst>
                  <a:ext uri="{0D108BD9-81ED-4DB2-BD59-A6C34878D82A}">
                    <a16:rowId xmlns:a16="http://schemas.microsoft.com/office/drawing/2014/main" val="1422047644"/>
                  </a:ext>
                </a:extLst>
              </a:tr>
              <a:tr h="1079333">
                <a:tc>
                  <a:txBody>
                    <a:bodyPr/>
                    <a:lstStyle/>
                    <a:p>
                      <a:pPr lvl="0">
                        <a:buNone/>
                      </a:pPr>
                      <a:r>
                        <a:rPr lang="en-US" sz="1800" b="0" i="0" u="none" strike="noStrike" noProof="0">
                          <a:solidFill>
                            <a:srgbClr val="000000"/>
                          </a:solidFill>
                          <a:latin typeface="Century Schoolbook"/>
                        </a:rPr>
                        <a:t>Level 1 Success </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entury Schoolbook"/>
                        </a:rPr>
                        <a:t>Identify and report EE location at a rate of 0.916 [Hz] with a tolerance of 1.5 [cm]</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entury Schoolbook"/>
                        </a:rPr>
                        <a:t>EE responds to given controlled input position, converging within 1.5 [cm]</a:t>
                      </a:r>
                      <a:endParaRPr lang="en-US"/>
                    </a:p>
                  </a:txBody>
                  <a:tcPr/>
                </a:tc>
                <a:extLst>
                  <a:ext uri="{0D108BD9-81ED-4DB2-BD59-A6C34878D82A}">
                    <a16:rowId xmlns:a16="http://schemas.microsoft.com/office/drawing/2014/main" val="1375401807"/>
                  </a:ext>
                </a:extLst>
              </a:tr>
              <a:tr h="1576395">
                <a:tc>
                  <a:txBody>
                    <a:bodyPr/>
                    <a:lstStyle/>
                    <a:p>
                      <a:pPr lvl="0">
                        <a:buNone/>
                      </a:pPr>
                      <a:r>
                        <a:rPr lang="en-US" sz="1800" b="0" i="0" u="none" strike="noStrike" noProof="0">
                          <a:solidFill>
                            <a:srgbClr val="000000"/>
                          </a:solidFill>
                          <a:latin typeface="Century Schoolbook"/>
                        </a:rPr>
                        <a:t>Level 2 Success </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entury Schoolbook"/>
                        </a:rPr>
                        <a:t>Identify and report EE location, and location of stationary GP at a rate of 0.916 [Hz] with a tolerance of 1.5 [cm]</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entury Schoolbook"/>
                        </a:rPr>
                        <a:t>EE makes arbitrary contact with stationary GP on object within 255 [s]</a:t>
                      </a:r>
                      <a:endParaRPr lang="en-US"/>
                    </a:p>
                  </a:txBody>
                  <a:tcPr/>
                </a:tc>
                <a:extLst>
                  <a:ext uri="{0D108BD9-81ED-4DB2-BD59-A6C34878D82A}">
                    <a16:rowId xmlns:a16="http://schemas.microsoft.com/office/drawing/2014/main" val="2359264279"/>
                  </a:ext>
                </a:extLst>
              </a:tr>
              <a:tr h="2321988">
                <a:tc>
                  <a:txBody>
                    <a:bodyPr/>
                    <a:lstStyle/>
                    <a:p>
                      <a:pPr lvl="0">
                        <a:buNone/>
                      </a:pPr>
                      <a:r>
                        <a:rPr lang="en-US" sz="1800" b="0" i="0" u="none" strike="noStrike" noProof="0">
                          <a:solidFill>
                            <a:srgbClr val="000000"/>
                          </a:solidFill>
                          <a:latin typeface="Century Schoolbook"/>
                        </a:rPr>
                        <a:t>Level 3 Success </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entury Schoolbook"/>
                        </a:rPr>
                        <a:t>Identify and report EE location (with a tolerance of 1.5 [cm]) and angle (with a tolerance of 10 degrees), as well as rotating GP revolving at 0.578 [rad/s], at 0.916 [Hz] rate within 1.5 [cm]</a:t>
                      </a:r>
                      <a:endParaRPr lang="en-US"/>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entury Schoolbook"/>
                        </a:rPr>
                        <a:t>Successful grapple of rotating GP at 0.578 [rad/s], confirmed using force sensors on EE</a:t>
                      </a:r>
                      <a:endParaRPr lang="en-US"/>
                    </a:p>
                  </a:txBody>
                  <a:tcPr/>
                </a:tc>
                <a:extLst>
                  <a:ext uri="{0D108BD9-81ED-4DB2-BD59-A6C34878D82A}">
                    <a16:rowId xmlns:a16="http://schemas.microsoft.com/office/drawing/2014/main" val="777718962"/>
                  </a:ext>
                </a:extLst>
              </a:tr>
            </a:tbl>
          </a:graphicData>
        </a:graphic>
      </p:graphicFrame>
      <p:sp>
        <p:nvSpPr>
          <p:cNvPr id="12" name="Title 11">
            <a:extLst>
              <a:ext uri="{FF2B5EF4-FFF2-40B4-BE49-F238E27FC236}">
                <a16:creationId xmlns:a16="http://schemas.microsoft.com/office/drawing/2014/main" id="{6AA14833-1DB9-4BBC-AFB0-C39C2C930AC2}"/>
              </a:ext>
            </a:extLst>
          </p:cNvPr>
          <p:cNvSpPr txBox="1">
            <a:spLocks/>
          </p:cNvSpPr>
          <p:nvPr/>
        </p:nvSpPr>
        <p:spPr>
          <a:xfrm>
            <a:off x="-6323" y="596685"/>
            <a:ext cx="4515448" cy="855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t>Levels of Success</a:t>
            </a:r>
          </a:p>
        </p:txBody>
      </p:sp>
      <p:sp>
        <p:nvSpPr>
          <p:cNvPr id="2" name="Slide Number Placeholder 1">
            <a:extLst>
              <a:ext uri="{FF2B5EF4-FFF2-40B4-BE49-F238E27FC236}">
                <a16:creationId xmlns:a16="http://schemas.microsoft.com/office/drawing/2014/main" id="{5AF3C2BC-165F-4E7F-8953-A7A1E0B546B5}"/>
              </a:ext>
            </a:extLst>
          </p:cNvPr>
          <p:cNvSpPr>
            <a:spLocks noGrp="1"/>
          </p:cNvSpPr>
          <p:nvPr>
            <p:ph type="sldNum" sz="quarter" idx="12"/>
          </p:nvPr>
        </p:nvSpPr>
        <p:spPr/>
        <p:txBody>
          <a:bodyPr>
            <a:normAutofit lnSpcReduction="10000"/>
          </a:bodyPr>
          <a:lstStyle/>
          <a:p>
            <a:fld id="{330EA680-D336-4FF7-8B7A-9848BB0A1C32}" type="slidenum">
              <a:rPr lang="en-US" smtClean="0"/>
              <a:t>9</a:t>
            </a:fld>
            <a:endParaRPr lang="en-US"/>
          </a:p>
        </p:txBody>
      </p:sp>
    </p:spTree>
    <p:extLst>
      <p:ext uri="{BB962C8B-B14F-4D97-AF65-F5344CB8AC3E}">
        <p14:creationId xmlns:p14="http://schemas.microsoft.com/office/powerpoint/2010/main" val="280824185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0</TotalTime>
  <Words>2758</Words>
  <Application>Microsoft Office PowerPoint</Application>
  <PresentationFormat>Widescreen</PresentationFormat>
  <Paragraphs>818</Paragraphs>
  <Slides>60</Slides>
  <Notes>59</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Century Gothic</vt:lpstr>
      <vt:lpstr>Century Schoolbook</vt:lpstr>
      <vt:lpstr>Wingdings 2</vt:lpstr>
      <vt:lpstr>View</vt:lpstr>
      <vt:lpstr>Manufacturing Status Review</vt:lpstr>
      <vt:lpstr>Overview</vt:lpstr>
      <vt:lpstr>Updated CONOPS</vt:lpstr>
      <vt:lpstr>FBD</vt:lpstr>
      <vt:lpstr>FBD</vt:lpstr>
      <vt:lpstr>FBD</vt:lpstr>
      <vt:lpstr>FBD</vt:lpstr>
      <vt:lpstr>FBD</vt:lpstr>
      <vt:lpstr>PowerPoint Presentation</vt:lpstr>
      <vt:lpstr>Component Baseline Design Overview</vt:lpstr>
      <vt:lpstr>Hardware</vt:lpstr>
      <vt:lpstr>Ground Support Equipment: Testbed</vt:lpstr>
      <vt:lpstr>Software Overview</vt:lpstr>
      <vt:lpstr>Project Elements</vt:lpstr>
      <vt:lpstr>Project Elements</vt:lpstr>
      <vt:lpstr>Slip Ring Change from CDR</vt:lpstr>
      <vt:lpstr>Schedule</vt:lpstr>
      <vt:lpstr>Spring 2019 Work Plan (from FFR)</vt:lpstr>
      <vt:lpstr>(Pre-) MSR Tasks – Progress Update</vt:lpstr>
      <vt:lpstr>Spring 2019 Work Plan (Updated)</vt:lpstr>
      <vt:lpstr>Spring 2019 Work Plan (Updated)</vt:lpstr>
      <vt:lpstr>Spring 2019 Work Plan - FULL (Updated)</vt:lpstr>
      <vt:lpstr>Manufacturing</vt:lpstr>
      <vt:lpstr>Hardware: Arm Assembly</vt:lpstr>
      <vt:lpstr>Hardware Components Status</vt:lpstr>
      <vt:lpstr>Hardware Components Status</vt:lpstr>
      <vt:lpstr>Hardware Components Status</vt:lpstr>
      <vt:lpstr>Hardware Components Status</vt:lpstr>
      <vt:lpstr>Hardware Components Status</vt:lpstr>
      <vt:lpstr>Hardware Components Status</vt:lpstr>
      <vt:lpstr>PowerPoint Presentation</vt:lpstr>
      <vt:lpstr>PowerPoint Presentation</vt:lpstr>
      <vt:lpstr>Secondary Camera – Spin Rate Determination</vt:lpstr>
      <vt:lpstr>Control Software</vt:lpstr>
      <vt:lpstr>Budget Updates</vt:lpstr>
      <vt:lpstr>Back-Up Slides</vt:lpstr>
      <vt:lpstr>PowerPoint Presentation</vt:lpstr>
      <vt:lpstr>PowerPoint Presentation</vt:lpstr>
      <vt:lpstr>Planner</vt:lpstr>
      <vt:lpstr>Control Block</vt:lpstr>
      <vt:lpstr>Joint Controller and Publisher</vt:lpstr>
      <vt:lpstr>Hardware – CAD Components</vt:lpstr>
      <vt:lpstr>Hardware – CAD Components</vt:lpstr>
      <vt:lpstr>Updated CONOPS</vt:lpstr>
      <vt:lpstr>Updated CONOPS</vt:lpstr>
      <vt:lpstr>Updated CONOPS</vt:lpstr>
      <vt:lpstr>Updated CONOPS</vt:lpstr>
      <vt:lpstr>Updated CONOPS</vt:lpstr>
      <vt:lpstr>Updated CONOPS</vt:lpstr>
      <vt:lpstr>Updated CONOPS</vt:lpstr>
      <vt:lpstr>Updated CONOPS</vt:lpstr>
      <vt:lpstr>Updated CONOPS</vt:lpstr>
      <vt:lpstr>Updated CONOPS</vt:lpstr>
      <vt:lpstr>Updated CONOPS</vt:lpstr>
      <vt:lpstr>Actuator Testing</vt:lpstr>
      <vt:lpstr>Stall Torque With New Design</vt:lpstr>
      <vt:lpstr>PowerPoint Presentation</vt:lpstr>
      <vt:lpstr>Manufacturing Tasks</vt:lpstr>
      <vt:lpstr>Electronics Tasks</vt:lpstr>
      <vt:lpstr>Secondary Camera – Spin Axis Alignment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Beightol</dc:creator>
  <cp:lastModifiedBy>Joe Beightol</cp:lastModifiedBy>
  <cp:revision>3</cp:revision>
  <dcterms:created xsi:type="dcterms:W3CDTF">2013-07-15T20:26:40Z</dcterms:created>
  <dcterms:modified xsi:type="dcterms:W3CDTF">2019-02-04T19:04:27Z</dcterms:modified>
</cp:coreProperties>
</file>