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Lst>
  <p:sldSz cy="5143500" cx="9144000"/>
  <p:notesSz cx="6858000" cy="9144000"/>
  <p:embeddedFontLst>
    <p:embeddedFont>
      <p:font typeface="Roboto"/>
      <p:regular r:id="rId118"/>
      <p:bold r:id="rId119"/>
      <p:italic r:id="rId120"/>
      <p:boldItalic r:id="rId121"/>
    </p:embeddedFont>
    <p:embeddedFont>
      <p:font typeface="Oswald"/>
      <p:regular r:id="rId122"/>
      <p:bold r:id="rId123"/>
    </p:embeddedFont>
    <p:embeddedFont>
      <p:font typeface="Open Sans"/>
      <p:regular r:id="rId124"/>
      <p:bold r:id="rId125"/>
      <p:italic r:id="rId126"/>
      <p:boldItalic r:id="rId1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Neal Nol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3E32BE5-77A0-4220-BFF3-8BB8E3EFED27}">
  <a:tblStyle styleId="{33E32BE5-77A0-4220-BFF3-8BB8E3EFED2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BEDEBCB-E958-4417-B31C-84D5BBB78CDA}"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7" Type="http://schemas.openxmlformats.org/officeDocument/2006/relationships/font" Target="fonts/OpenSans-boldItalic.fntdata"/><Relationship Id="rId126" Type="http://schemas.openxmlformats.org/officeDocument/2006/relationships/font" Target="fonts/OpenSans-italic.fntdata"/><Relationship Id="rId26" Type="http://schemas.openxmlformats.org/officeDocument/2006/relationships/slide" Target="slides/slide19.xml"/><Relationship Id="rId121" Type="http://schemas.openxmlformats.org/officeDocument/2006/relationships/font" Target="fonts/Roboto-boldItalic.fntdata"/><Relationship Id="rId25" Type="http://schemas.openxmlformats.org/officeDocument/2006/relationships/slide" Target="slides/slide18.xml"/><Relationship Id="rId120" Type="http://schemas.openxmlformats.org/officeDocument/2006/relationships/font" Target="fonts/Roboto-italic.fntdata"/><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font" Target="fonts/OpenSans-bold.fntdata"/><Relationship Id="rId29" Type="http://schemas.openxmlformats.org/officeDocument/2006/relationships/slide" Target="slides/slide22.xml"/><Relationship Id="rId124" Type="http://schemas.openxmlformats.org/officeDocument/2006/relationships/font" Target="fonts/OpenSans-regular.fntdata"/><Relationship Id="rId123" Type="http://schemas.openxmlformats.org/officeDocument/2006/relationships/font" Target="fonts/Oswald-bold.fntdata"/><Relationship Id="rId122" Type="http://schemas.openxmlformats.org/officeDocument/2006/relationships/font" Target="fonts/Oswald-regular.fntdata"/><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font" Target="fonts/Roboto-regular.fntdata"/><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font" Target="fonts/Roboto-bold.fntdata"/><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11-22T22:07:52.786">
    <p:pos x="6000" y="0"/>
    <p:text>Add covid risks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llburt.com/products/accessories/cable-management/" TargetMode="Externa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gupubs.onlinelibrary.wiley.com/doi/pdf/10.1029/2002RS002758" TargetMode="External"/><Relationship Id="rId3" Type="http://schemas.openxmlformats.org/officeDocument/2006/relationships/hyperlink" Target="https://www.ncbi.nlm.nih.gov/pmc/articles/PMC6572486/" TargetMode="External"/><Relationship Id="rId4" Type="http://schemas.openxmlformats.org/officeDocument/2006/relationships/hyperlink" Target="https://ieeexplore.ieee.org/abstract/document/5751639" TargetMode="External"/><Relationship Id="rId5" Type="http://schemas.openxmlformats.org/officeDocument/2006/relationships/hyperlink" Target="https://agupubs.onlinelibrary.wiley.com/doi/10.1029/2002RS002758"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yre.umeoce.maine.edu/data/gomoos/buoy/php/variable_description.php?variable=wind_speed" TargetMode="External"/><Relationship Id="rId3" Type="http://schemas.openxmlformats.org/officeDocument/2006/relationships/hyperlink" Target="https://en.wikipedia.org/wiki/Reynolds_number"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url?sa=i&amp;url=http%3A%2F%2Fwww.kerrywong.com%2F2011%2F01%2F22%2Fa-sensitive-diy-ultrasonic-range-sensor%2F&amp;psig=AOvVaw0UVOa2lOg5_UrfR0_aBsa6&amp;ust=1604424042032000&amp;source=images&amp;cd=vfe&amp;ved=0CA0QjhxqFwoTCPDKqLuv5OwCFQAAAAAdAAAAABAD"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amtec.com/en/Lidar/A2" TargetMode="External"/><Relationship Id="rId3" Type="http://schemas.openxmlformats.org/officeDocument/2006/relationships/hyperlink" Target="https://www.webpages.uidaho.edu/niatt_labmanual/chapters/geometricdesign/theoryandconcepts/brakingdistance.htm" TargetMode="Externa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amtec.com/en/Lidar/A2"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a5fc3d91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a5fc3d91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ab5ade4dc7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ab5ade4dc7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2" name="Shape 2392"/>
        <p:cNvGrpSpPr/>
        <p:nvPr/>
      </p:nvGrpSpPr>
      <p:grpSpPr>
        <a:xfrm>
          <a:off x="0" y="0"/>
          <a:ext cx="0" cy="0"/>
          <a:chOff x="0" y="0"/>
          <a:chExt cx="0" cy="0"/>
        </a:xfrm>
      </p:grpSpPr>
      <p:sp>
        <p:nvSpPr>
          <p:cNvPr id="2393" name="Google Shape;2393;ga2b2308b67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4" name="Google Shape;2394;ga2b2308b67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3" name="Shape 2443"/>
        <p:cNvGrpSpPr/>
        <p:nvPr/>
      </p:nvGrpSpPr>
      <p:grpSpPr>
        <a:xfrm>
          <a:off x="0" y="0"/>
          <a:ext cx="0" cy="0"/>
          <a:chOff x="0" y="0"/>
          <a:chExt cx="0" cy="0"/>
        </a:xfrm>
      </p:grpSpPr>
      <p:sp>
        <p:nvSpPr>
          <p:cNvPr id="2444" name="Google Shape;2444;ga2b2308b67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5" name="Google Shape;2445;ga2b2308b67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8" name="Shape 2468"/>
        <p:cNvGrpSpPr/>
        <p:nvPr/>
      </p:nvGrpSpPr>
      <p:grpSpPr>
        <a:xfrm>
          <a:off x="0" y="0"/>
          <a:ext cx="0" cy="0"/>
          <a:chOff x="0" y="0"/>
          <a:chExt cx="0" cy="0"/>
        </a:xfrm>
      </p:grpSpPr>
      <p:sp>
        <p:nvSpPr>
          <p:cNvPr id="2469" name="Google Shape;2469;gacc91dbb36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0" name="Google Shape;2470;gacc91dbb36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https://www.willburt.com/products/accessories/cable-management/</a:t>
            </a:r>
            <a:endParaRPr/>
          </a:p>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9" name="Shape 2489"/>
        <p:cNvGrpSpPr/>
        <p:nvPr/>
      </p:nvGrpSpPr>
      <p:grpSpPr>
        <a:xfrm>
          <a:off x="0" y="0"/>
          <a:ext cx="0" cy="0"/>
          <a:chOff x="0" y="0"/>
          <a:chExt cx="0" cy="0"/>
        </a:xfrm>
      </p:grpSpPr>
      <p:sp>
        <p:nvSpPr>
          <p:cNvPr id="2490" name="Google Shape;2490;gacee59711d_2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1" name="Google Shape;2491;gacee59711d_2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2" name="Shape 2512"/>
        <p:cNvGrpSpPr/>
        <p:nvPr/>
      </p:nvGrpSpPr>
      <p:grpSpPr>
        <a:xfrm>
          <a:off x="0" y="0"/>
          <a:ext cx="0" cy="0"/>
          <a:chOff x="0" y="0"/>
          <a:chExt cx="0" cy="0"/>
        </a:xfrm>
      </p:grpSpPr>
      <p:sp>
        <p:nvSpPr>
          <p:cNvPr id="2513" name="Google Shape;2513;gac42aa8f4c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4" name="Google Shape;2514;gac42aa8f4c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9" name="Shape 2519"/>
        <p:cNvGrpSpPr/>
        <p:nvPr/>
      </p:nvGrpSpPr>
      <p:grpSpPr>
        <a:xfrm>
          <a:off x="0" y="0"/>
          <a:ext cx="0" cy="0"/>
          <a:chOff x="0" y="0"/>
          <a:chExt cx="0" cy="0"/>
        </a:xfrm>
      </p:grpSpPr>
      <p:sp>
        <p:nvSpPr>
          <p:cNvPr id="2520" name="Google Shape;2520;gac434b5139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1" name="Google Shape;2521;gac434b5139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5" name="Shape 2525"/>
        <p:cNvGrpSpPr/>
        <p:nvPr/>
      </p:nvGrpSpPr>
      <p:grpSpPr>
        <a:xfrm>
          <a:off x="0" y="0"/>
          <a:ext cx="0" cy="0"/>
          <a:chOff x="0" y="0"/>
          <a:chExt cx="0" cy="0"/>
        </a:xfrm>
      </p:grpSpPr>
      <p:sp>
        <p:nvSpPr>
          <p:cNvPr id="2526" name="Google Shape;2526;gacee59711d_2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7" name="Google Shape;2527;gacee59711d_2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1" name="Shape 2531"/>
        <p:cNvGrpSpPr/>
        <p:nvPr/>
      </p:nvGrpSpPr>
      <p:grpSpPr>
        <a:xfrm>
          <a:off x="0" y="0"/>
          <a:ext cx="0" cy="0"/>
          <a:chOff x="0" y="0"/>
          <a:chExt cx="0" cy="0"/>
        </a:xfrm>
      </p:grpSpPr>
      <p:sp>
        <p:nvSpPr>
          <p:cNvPr id="2532" name="Google Shape;2532;ga2b2308b67_0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3" name="Google Shape;2533;ga2b2308b67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1" name="Shape 2551"/>
        <p:cNvGrpSpPr/>
        <p:nvPr/>
      </p:nvGrpSpPr>
      <p:grpSpPr>
        <a:xfrm>
          <a:off x="0" y="0"/>
          <a:ext cx="0" cy="0"/>
          <a:chOff x="0" y="0"/>
          <a:chExt cx="0" cy="0"/>
        </a:xfrm>
      </p:grpSpPr>
      <p:sp>
        <p:nvSpPr>
          <p:cNvPr id="2552" name="Google Shape;2552;ga2b2308b67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3" name="Google Shape;2553;ga2b2308b67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8" name="Shape 2558"/>
        <p:cNvGrpSpPr/>
        <p:nvPr/>
      </p:nvGrpSpPr>
      <p:grpSpPr>
        <a:xfrm>
          <a:off x="0" y="0"/>
          <a:ext cx="0" cy="0"/>
          <a:chOff x="0" y="0"/>
          <a:chExt cx="0" cy="0"/>
        </a:xfrm>
      </p:grpSpPr>
      <p:sp>
        <p:nvSpPr>
          <p:cNvPr id="2559" name="Google Shape;2559;gacee59711d_2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0" name="Google Shape;2560;gacee59711d_2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acee59711d_9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acee59711d_9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2 motors total with 6 wheels, motors attached between middle and back wheels, wheels and motors connected through gear train</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6" name="Shape 2566"/>
        <p:cNvGrpSpPr/>
        <p:nvPr/>
      </p:nvGrpSpPr>
      <p:grpSpPr>
        <a:xfrm>
          <a:off x="0" y="0"/>
          <a:ext cx="0" cy="0"/>
          <a:chOff x="0" y="0"/>
          <a:chExt cx="0" cy="0"/>
        </a:xfrm>
      </p:grpSpPr>
      <p:sp>
        <p:nvSpPr>
          <p:cNvPr id="2567" name="Google Shape;2567;gad0f3f23d7_1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8" name="Google Shape;2568;gad0f3f23d7_1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acee59711d_9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acee59711d_9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Final design of the mast</a:t>
            </a:r>
            <a:endParaRPr/>
          </a:p>
          <a:p>
            <a:pPr indent="-298450" lvl="0" marL="457200" rtl="0" algn="l">
              <a:spcBef>
                <a:spcPts val="0"/>
              </a:spcBef>
              <a:spcAft>
                <a:spcPts val="0"/>
              </a:spcAft>
              <a:buSzPts val="1100"/>
              <a:buChar char="-"/>
            </a:pPr>
            <a:r>
              <a:rPr lang="en"/>
              <a:t>It is a 4 stage single acting hydraulic system which connects to a two-way pump and a tank</a:t>
            </a:r>
            <a:endParaRPr/>
          </a:p>
          <a:p>
            <a:pPr indent="-298450" lvl="0" marL="457200" rtl="0" algn="l">
              <a:spcBef>
                <a:spcPts val="0"/>
              </a:spcBef>
              <a:spcAft>
                <a:spcPts val="0"/>
              </a:spcAft>
              <a:buSzPts val="1100"/>
              <a:buChar char="-"/>
            </a:pPr>
            <a:r>
              <a:rPr lang="en"/>
              <a:t>We do have multiple manufacturing concerns with this design though and that’s why we decided to first build a hydraulic test rig</a:t>
            </a:r>
            <a:endParaRPr/>
          </a:p>
          <a:p>
            <a:pPr indent="-298450" lvl="0" marL="457200" rtl="0" algn="l">
              <a:spcBef>
                <a:spcPts val="0"/>
              </a:spcBef>
              <a:spcAft>
                <a:spcPts val="0"/>
              </a:spcAft>
              <a:buSzPts val="1100"/>
              <a:buChar char="-"/>
            </a:pPr>
            <a:r>
              <a:rPr lang="en"/>
              <a:t>The test rig will consist of the top two sections of the full size mast and we’ll use it to check the fuctioning of the seals and wear rings</a:t>
            </a:r>
            <a:endParaRPr/>
          </a:p>
          <a:p>
            <a:pPr indent="-298450" lvl="0" marL="457200" rtl="0" algn="l">
              <a:spcBef>
                <a:spcPts val="0"/>
              </a:spcBef>
              <a:spcAft>
                <a:spcPts val="0"/>
              </a:spcAft>
              <a:buSzPts val="1100"/>
              <a:buChar char="-"/>
            </a:pPr>
            <a:r>
              <a:rPr lang="en"/>
              <a:t>We will go into more detail on this in the verification and validation section</a:t>
            </a:r>
            <a:endParaRPr/>
          </a:p>
          <a:p>
            <a:pPr indent="-298450" lvl="0" marL="457200" rtl="0" algn="l">
              <a:spcBef>
                <a:spcPts val="0"/>
              </a:spcBef>
              <a:spcAft>
                <a:spcPts val="0"/>
              </a:spcAft>
              <a:buSzPts val="1100"/>
              <a:buChar char="-"/>
            </a:pPr>
            <a:r>
              <a:rPr lang="en"/>
              <a:t>If the test rig fails in operation, we do have an off-ramp mast but it was placed in the backup slides due to time constraints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acee59711d_9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acee59711d_9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final design for the surveillance camera is this sunba 405 series that sits at the top of the mast</a:t>
            </a:r>
            <a:endParaRPr/>
          </a:p>
          <a:p>
            <a:pPr indent="-298450" lvl="0" marL="457200" rtl="0" algn="l">
              <a:spcBef>
                <a:spcPts val="0"/>
              </a:spcBef>
              <a:spcAft>
                <a:spcPts val="0"/>
              </a:spcAft>
              <a:buSzPts val="1100"/>
              <a:buChar char="-"/>
            </a:pPr>
            <a:r>
              <a:rPr lang="en"/>
              <a:t>It is controlled manually from the ground station operator to pan, tilt and turn on and off when it’s time to deploy or collapse the mast</a:t>
            </a:r>
            <a:endParaRPr/>
          </a:p>
          <a:p>
            <a:pPr indent="-298450" lvl="0" marL="457200" rtl="0" algn="l">
              <a:spcBef>
                <a:spcPts val="0"/>
              </a:spcBef>
              <a:spcAft>
                <a:spcPts val="0"/>
              </a:spcAft>
              <a:buSzPts val="1100"/>
              <a:buChar char="-"/>
            </a:pPr>
            <a:r>
              <a:rPr lang="en"/>
              <a:t>You can see a simplified diagram of the camera’s wiring to the rover system on the right and the main item to note is that the camera sends data and receives power through a single power over ethernet cable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acee59711d_9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acee59711d_9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acee59711d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acee59711d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acee59711d_9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acee59711d_9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acee59711d_9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acee59711d_9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acee59711d_9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acee59711d_9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not a full list of design requirements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acee59711d_9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acee59711d_9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functional requirement here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a5fc3d913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a5fc3d913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a5fc3d9132_1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a5fc3d9132_1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Detailed circuit diagram?</a:t>
            </a:r>
            <a:endParaRPr/>
          </a:p>
          <a:p>
            <a:pPr indent="0" lvl="0" marL="0" rtl="0" algn="l">
              <a:spcBef>
                <a:spcPts val="0"/>
              </a:spcBef>
              <a:spcAft>
                <a:spcPts val="0"/>
              </a:spcAft>
              <a:buNone/>
            </a:pPr>
            <a:r>
              <a:rPr lang="en"/>
              <a:t>Repeat what each design requirement was</a:t>
            </a:r>
            <a:endParaRPr/>
          </a:p>
          <a:p>
            <a:pPr indent="0" lvl="0" marL="0" rtl="0" algn="l">
              <a:spcBef>
                <a:spcPts val="0"/>
              </a:spcBef>
              <a:spcAft>
                <a:spcPts val="0"/>
              </a:spcAft>
              <a:buNone/>
            </a:pPr>
            <a:r>
              <a:rPr lang="en"/>
              <a:t>Mention studies were done with updated assumptions</a:t>
            </a:r>
            <a:endParaRPr/>
          </a:p>
          <a:p>
            <a:pPr indent="0" lvl="0" marL="0" rtl="0" algn="l">
              <a:spcBef>
                <a:spcPts val="0"/>
              </a:spcBef>
              <a:spcAft>
                <a:spcPts val="0"/>
              </a:spcAft>
              <a:buNone/>
            </a:pPr>
            <a:r>
              <a:rPr lang="en"/>
              <a:t>Mention three cases for obstacles: </a:t>
            </a:r>
            <a:r>
              <a:rPr lang="en"/>
              <a:t>collision</a:t>
            </a:r>
            <a:r>
              <a:rPr lang="en"/>
              <a:t> on front, middle, and back wheels</a:t>
            </a:r>
            <a:endParaRPr/>
          </a:p>
          <a:p>
            <a:pPr indent="0" lvl="0" marL="0" rtl="0" algn="l">
              <a:spcBef>
                <a:spcPts val="0"/>
              </a:spcBef>
              <a:spcAft>
                <a:spcPts val="0"/>
              </a:spcAft>
              <a:buNone/>
            </a:pPr>
            <a:r>
              <a:rPr lang="en"/>
              <a:t>Expand on how power study was done if a diagram doesn’t make sense</a:t>
            </a:r>
            <a:endParaRPr/>
          </a:p>
          <a:p>
            <a:pPr indent="0" lvl="0" marL="0" rtl="0" algn="l">
              <a:spcBef>
                <a:spcPts val="0"/>
              </a:spcBef>
              <a:spcAft>
                <a:spcPts val="0"/>
              </a:spcAft>
              <a:buNone/>
            </a:pPr>
            <a:r>
              <a:rPr lang="en"/>
              <a:t>Might need a separate slide for power study if you think that would work better</a:t>
            </a:r>
            <a:endParaRPr/>
          </a:p>
          <a:p>
            <a:pPr indent="0" lvl="0" marL="0" rtl="0" algn="l">
              <a:spcBef>
                <a:spcPts val="0"/>
              </a:spcBef>
              <a:spcAft>
                <a:spcPts val="0"/>
              </a:spcAft>
              <a:buNone/>
            </a:pPr>
            <a:r>
              <a:rPr lang="en"/>
              <a:t>Verbally describe the power study</a:t>
            </a:r>
            <a:endParaRPr/>
          </a:p>
          <a:p>
            <a:pPr indent="0" lvl="0" marL="0" rtl="0" algn="l">
              <a:spcBef>
                <a:spcPts val="0"/>
              </a:spcBef>
              <a:spcAft>
                <a:spcPts val="0"/>
              </a:spcAft>
              <a:buNone/>
            </a:pPr>
            <a:r>
              <a:rPr lang="en"/>
              <a:t>Needed radius is already taking into account a factor of safety of around 1.35</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acee59711d_9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acee59711d_9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functional requirement here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aafa70ad7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aafa70ad7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Detailed circuit diagram?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ac42aa8f4c_6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ac42aa8f4c_6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Detailed circuit diagram?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ab5566bf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ab5566bf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that the kalman filter gets us a mean distance from the true position of 3.61 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ac42aa8f4c_6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ac42aa8f4c_6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Various user functions that will be controlled through the graphical user interface. The graphical user interface will also display sensor information such as: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acee59711d_1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acee59711d_1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Here we investigate the design requirement satisfaction of the surveillance camera</a:t>
            </a:r>
            <a:endParaRPr/>
          </a:p>
          <a:p>
            <a:pPr indent="-298450" lvl="0" marL="457200" rtl="0" algn="l">
              <a:spcBef>
                <a:spcPts val="0"/>
              </a:spcBef>
              <a:spcAft>
                <a:spcPts val="0"/>
              </a:spcAft>
              <a:buSzPts val="1100"/>
              <a:buChar char="-"/>
            </a:pPr>
            <a:r>
              <a:rPr lang="en"/>
              <a:t>The first design requirement is that the camera needs to have greater than 100 degrees of field of view, allowing for pan and tilt to achieve this total field of view</a:t>
            </a:r>
            <a:endParaRPr/>
          </a:p>
          <a:p>
            <a:pPr indent="-298450" lvl="0" marL="457200" rtl="0" algn="l">
              <a:spcBef>
                <a:spcPts val="0"/>
              </a:spcBef>
              <a:spcAft>
                <a:spcPts val="0"/>
              </a:spcAft>
              <a:buSzPts val="1100"/>
              <a:buChar char="-"/>
            </a:pPr>
            <a:r>
              <a:rPr lang="en"/>
              <a:t>With our 95 degrees of vertical tilt range we calculated that the camera’s total vertical field of view is about 136 degrees</a:t>
            </a:r>
            <a:endParaRPr/>
          </a:p>
          <a:p>
            <a:pPr indent="-298450" lvl="0" marL="457200" rtl="0" algn="l">
              <a:spcBef>
                <a:spcPts val="0"/>
              </a:spcBef>
              <a:spcAft>
                <a:spcPts val="0"/>
              </a:spcAft>
              <a:buSzPts val="1100"/>
              <a:buChar char="-"/>
            </a:pPr>
            <a:r>
              <a:rPr lang="en"/>
              <a:t>Likewise with our 360 degree horizontal pan range we calculated that the camera’s total horizontal field of view is about 315 degrees</a:t>
            </a:r>
            <a:endParaRPr/>
          </a:p>
          <a:p>
            <a:pPr indent="-298450" lvl="0" marL="457200" rtl="0" algn="l">
              <a:spcBef>
                <a:spcPts val="0"/>
              </a:spcBef>
              <a:spcAft>
                <a:spcPts val="0"/>
              </a:spcAft>
              <a:buSzPts val="1100"/>
              <a:buChar char="-"/>
            </a:pPr>
            <a:r>
              <a:rPr lang="en"/>
              <a:t>The other design requirement that was investigated was that the 1 meter fire front take a minimum of 20% of the vertical range of image</a:t>
            </a:r>
            <a:endParaRPr/>
          </a:p>
          <a:p>
            <a:pPr indent="-298450" lvl="0" marL="457200" rtl="0" algn="l">
              <a:spcBef>
                <a:spcPts val="0"/>
              </a:spcBef>
              <a:spcAft>
                <a:spcPts val="0"/>
              </a:spcAft>
              <a:buSzPts val="1100"/>
              <a:buChar char="-"/>
            </a:pPr>
            <a:r>
              <a:rPr lang="en"/>
              <a:t>And this camera was calculated to be able to achieve that from anywhere up to 132 meters from the flame front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acee59711d_9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acee59711d_9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functional requirement here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acee59711d_5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acee59711d_5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So the mast has to satisfy first the design requirement that is can extend up to 2m and collapse down to less than half of its height within an error range of 0.2m</a:t>
            </a:r>
            <a:endParaRPr/>
          </a:p>
          <a:p>
            <a:pPr indent="-298450" lvl="0" marL="457200" rtl="0" algn="l">
              <a:spcBef>
                <a:spcPts val="0"/>
              </a:spcBef>
              <a:spcAft>
                <a:spcPts val="0"/>
              </a:spcAft>
              <a:buSzPts val="1100"/>
              <a:buChar char="-"/>
            </a:pPr>
            <a:r>
              <a:rPr lang="en"/>
              <a:t>This is satisfied by the hydraulic mast design through the model’s geometry which results in an extension height of 1.86m and a compacted height of 0.56m</a:t>
            </a:r>
            <a:endParaRPr/>
          </a:p>
          <a:p>
            <a:pPr indent="-298450" lvl="0" marL="457200" rtl="0" algn="l">
              <a:spcBef>
                <a:spcPts val="0"/>
              </a:spcBef>
              <a:spcAft>
                <a:spcPts val="0"/>
              </a:spcAft>
              <a:buSzPts val="1100"/>
              <a:buChar char="-"/>
            </a:pPr>
            <a:r>
              <a:rPr lang="en"/>
              <a:t>The other design requirement that the mast has to satisfy is it must support a load of 10kg at its top</a:t>
            </a:r>
            <a:endParaRPr/>
          </a:p>
          <a:p>
            <a:pPr indent="-298450" lvl="0" marL="457200" rtl="0" algn="l">
              <a:spcBef>
                <a:spcPts val="0"/>
              </a:spcBef>
              <a:spcAft>
                <a:spcPts val="0"/>
              </a:spcAft>
              <a:buSzPts val="1100"/>
              <a:buChar char="-"/>
            </a:pPr>
            <a:r>
              <a:rPr lang="en"/>
              <a:t>This is satisfied by the internal fluid pressure balancing the force of gravity</a:t>
            </a:r>
            <a:endParaRPr/>
          </a:p>
          <a:p>
            <a:pPr indent="-298450" lvl="0" marL="457200" rtl="0" algn="l">
              <a:spcBef>
                <a:spcPts val="0"/>
              </a:spcBef>
              <a:spcAft>
                <a:spcPts val="0"/>
              </a:spcAft>
              <a:buSzPts val="1100"/>
              <a:buChar char="-"/>
            </a:pPr>
            <a:r>
              <a:rPr lang="en"/>
              <a:t>We determined that the mast requires 38 psi to support a 10kg payload and the selected hydraulic pump pressure is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acee59711d_9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acee59711d_9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functional requirement here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a5fc3d9132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a5fc3d9132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aafa70ad7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aafa70ad7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really the actual bandwidth ( probably around 10Mbs)</a:t>
            </a:r>
            <a:endParaRPr/>
          </a:p>
          <a:p>
            <a:pPr indent="0" lvl="0" marL="0" rtl="0" algn="l">
              <a:spcBef>
                <a:spcPts val="0"/>
              </a:spcBef>
              <a:spcAft>
                <a:spcPts val="0"/>
              </a:spcAft>
              <a:buClr>
                <a:schemeClr val="dk1"/>
              </a:buClr>
              <a:buSzPts val="1100"/>
              <a:buFont typeface="Arial"/>
              <a:buNone/>
            </a:pPr>
            <a:r>
              <a:rPr lang="en" sz="1200">
                <a:solidFill>
                  <a:schemeClr val="dk1"/>
                </a:solidFill>
              </a:rPr>
              <a:t>-one DC Male to open ends supple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ac78b3283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ac78b3283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a5fc3d9132_1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a5fc3d9132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Risks were specific and credible for this project, and reflect a good understanding of the issues of concern (9-10 pts)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ac42aa8f4c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ac42aa8f4c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ac42aa8f4c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ac42aa8f4c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risk matrix and remove totals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ac42aa8f4c_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ac42aa8f4c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a5fc3d9132_1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a5fc3d9132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Model development is appropriate, experiments to verify the design and validate model are clearly described, and characterization test objectives and methods are well-defined (17-20 pts)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a2b2308b67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a2b2308b67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a2b2308b67_0_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a2b2308b67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a2b2308b67_0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a2b2308b67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a5fc3d9132_1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a5fc3d9132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a5fc3d9132_1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a5fc3d9132_1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clear plan for carrying out the project in the Spring term is required. Your presentation should include the following planning components: • Organizational Chart (OC), showing the leadership roles of all team members (2 pts) • Work Breakdown Structure (WBS), showing all the work products for the project (5 pts) • Work Plan (WP), showing the main tasks to accomplish the WBS products, along with their scheduling, in the form of a Gantt chart (5 pts) • Cost Plan (CP), in the form of a financial budget, for all major items in the project, highlighting uncertainties and corresponding budget margins. (4 pts)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a9b9026cc4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a9b9026cc4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a9b9026cc4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a9b9026cc4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margins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a29e7f68a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a29e7f68a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a9b9026cc4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a9b9026cc4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sz="1500">
              <a:solidFill>
                <a:srgbClr val="595959"/>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a9b9026cc4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a9b9026cc4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a29e7f68a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a29e7f68a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a29e7f68a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a29e7f68a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a9b9026cc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a9b9026cc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a2b2308b67_0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a2b2308b67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Coms websites-</a:t>
            </a:r>
            <a:r>
              <a:rPr lang="en" sz="800" u="sng">
                <a:solidFill>
                  <a:srgbClr val="0097A7"/>
                </a:solidFill>
                <a:hlinkClick r:id="rId2">
                  <a:extLst>
                    <a:ext uri="{A12FA001-AC4F-418D-AE19-62706E023703}">
                      <ahyp:hlinkClr val="tx"/>
                    </a:ext>
                  </a:extLst>
                </a:hlinkClick>
              </a:rPr>
              <a:t>https://agupubs.onlinelibrary.wiley.com/doi/pdf/10.1029/2002RS002758</a:t>
            </a:r>
            <a:endParaRPr sz="800" u="sng">
              <a:solidFill>
                <a:srgbClr val="0097A7"/>
              </a:solidFill>
            </a:endParaRPr>
          </a:p>
          <a:p>
            <a:pPr indent="0" lvl="0" marL="0" rtl="0" algn="l">
              <a:lnSpc>
                <a:spcPct val="115000"/>
              </a:lnSpc>
              <a:spcBef>
                <a:spcPts val="0"/>
              </a:spcBef>
              <a:spcAft>
                <a:spcPts val="0"/>
              </a:spcAft>
              <a:buClr>
                <a:schemeClr val="dk1"/>
              </a:buClr>
              <a:buSzPts val="1100"/>
              <a:buFont typeface="Arial"/>
              <a:buNone/>
            </a:pPr>
            <a:r>
              <a:rPr lang="en" sz="800" u="sng">
                <a:solidFill>
                  <a:srgbClr val="0097A7"/>
                </a:solidFill>
                <a:hlinkClick r:id="rId3">
                  <a:extLst>
                    <a:ext uri="{A12FA001-AC4F-418D-AE19-62706E023703}">
                      <ahyp:hlinkClr val="tx"/>
                    </a:ext>
                  </a:extLst>
                </a:hlinkClick>
              </a:rPr>
              <a:t>https://www.ncbi.nlm.nih.gov/pmc/articles/PMC6572486/</a:t>
            </a:r>
            <a:endParaRPr sz="800" u="sng">
              <a:solidFill>
                <a:srgbClr val="0097A7"/>
              </a:solidFill>
            </a:endParaRPr>
          </a:p>
          <a:p>
            <a:pPr indent="0" lvl="0" marL="0" rtl="0" algn="l">
              <a:lnSpc>
                <a:spcPct val="115000"/>
              </a:lnSpc>
              <a:spcBef>
                <a:spcPts val="0"/>
              </a:spcBef>
              <a:spcAft>
                <a:spcPts val="0"/>
              </a:spcAft>
              <a:buClr>
                <a:schemeClr val="dk1"/>
              </a:buClr>
              <a:buSzPts val="1100"/>
              <a:buFont typeface="Arial"/>
              <a:buNone/>
            </a:pPr>
            <a:r>
              <a:rPr lang="en" sz="800" u="sng">
                <a:solidFill>
                  <a:srgbClr val="0097A7"/>
                </a:solidFill>
                <a:hlinkClick r:id="rId4">
                  <a:extLst>
                    <a:ext uri="{A12FA001-AC4F-418D-AE19-62706E023703}">
                      <ahyp:hlinkClr val="tx"/>
                    </a:ext>
                  </a:extLst>
                </a:hlinkClick>
              </a:rPr>
              <a:t>https://ieeexplore.ieee.org/abstract/document/5751639</a:t>
            </a:r>
            <a:endParaRPr sz="800" u="sng">
              <a:solidFill>
                <a:srgbClr val="0097A7"/>
              </a:solidFill>
            </a:endParaRPr>
          </a:p>
          <a:p>
            <a:pPr indent="0" lvl="0" marL="0" rtl="0" algn="l">
              <a:lnSpc>
                <a:spcPct val="115000"/>
              </a:lnSpc>
              <a:spcBef>
                <a:spcPts val="0"/>
              </a:spcBef>
              <a:spcAft>
                <a:spcPts val="0"/>
              </a:spcAft>
              <a:buClr>
                <a:schemeClr val="dk1"/>
              </a:buClr>
              <a:buSzPts val="1100"/>
              <a:buFont typeface="Arial"/>
              <a:buNone/>
            </a:pPr>
            <a:r>
              <a:rPr lang="en" sz="800" u="sng">
                <a:solidFill>
                  <a:srgbClr val="0097A7"/>
                </a:solidFill>
                <a:hlinkClick r:id="rId5">
                  <a:extLst>
                    <a:ext uri="{A12FA001-AC4F-418D-AE19-62706E023703}">
                      <ahyp:hlinkClr val="tx"/>
                    </a:ext>
                  </a:extLst>
                </a:hlinkClick>
              </a:rPr>
              <a:t>https://agupubs.onlinelibrary.wiley.com/doi/10.1029/2002RS002758</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a301b086f3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a301b086f3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Emphasize manual control</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a2b2308b67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a2b2308b67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a5fc3d9132_1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a5fc3d9132_1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a5fc3d9132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a5fc3d9132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ac020ed1c5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ac020ed1c5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ac020ed1c5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ac020ed1c5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ac020ed1c5_3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ac020ed1c5_3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ac020ed1c5_3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0" name="Google Shape;1290;gac020ed1c5_3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a9b9026cc4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a9b9026cc4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acdb844a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acdb844a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aafa70ad7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aafa70ad7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functional requirement here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9f14d20f6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9f14d20f6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ab4136eb1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0" name="Google Shape;1370;gab4136eb1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a301b086f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a301b086f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ab5a64c25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6" name="Google Shape;1416;gab5a64c25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ab5a64c25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5" name="Google Shape;1435;gab5a64c25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aafa70ad74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aafa70ad74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functional requirement here</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acee59711d_1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3" name="Google Shape;1473;gacee59711d_1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ab5566bf0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ab5566bf0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gad0f3f23d7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2" name="Google Shape;1532;gad0f3f23d7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that the kalman filter gets us a mean distance from the true position of 3.61 m</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acee59711d_1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2" name="Google Shape;1552;gacee59711d_1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Detailed circuit diagram?</a:t>
            </a:r>
            <a:endParaRPr/>
          </a:p>
          <a:p>
            <a:pPr indent="0" lvl="0" marL="0" rtl="0" algn="l">
              <a:spcBef>
                <a:spcPts val="0"/>
              </a:spcBef>
              <a:spcAft>
                <a:spcPts val="0"/>
              </a:spcAft>
              <a:buNone/>
            </a:pPr>
            <a:r>
              <a:rPr lang="en"/>
              <a:t>Repeat what each design requirement was</a:t>
            </a:r>
            <a:endParaRPr/>
          </a:p>
          <a:p>
            <a:pPr indent="0" lvl="0" marL="0" rtl="0" algn="l">
              <a:spcBef>
                <a:spcPts val="0"/>
              </a:spcBef>
              <a:spcAft>
                <a:spcPts val="0"/>
              </a:spcAft>
              <a:buNone/>
            </a:pPr>
            <a:r>
              <a:rPr lang="en"/>
              <a:t>Mention studies were done with updated assumptions</a:t>
            </a:r>
            <a:endParaRPr/>
          </a:p>
          <a:p>
            <a:pPr indent="0" lvl="0" marL="0" rtl="0" algn="l">
              <a:spcBef>
                <a:spcPts val="0"/>
              </a:spcBef>
              <a:spcAft>
                <a:spcPts val="0"/>
              </a:spcAft>
              <a:buNone/>
            </a:pPr>
            <a:r>
              <a:rPr lang="en"/>
              <a:t>Mention three cases for obstacles: collision on front, middle, and back wheels</a:t>
            </a:r>
            <a:endParaRPr/>
          </a:p>
          <a:p>
            <a:pPr indent="0" lvl="0" marL="0" rtl="0" algn="l">
              <a:spcBef>
                <a:spcPts val="0"/>
              </a:spcBef>
              <a:spcAft>
                <a:spcPts val="0"/>
              </a:spcAft>
              <a:buNone/>
            </a:pPr>
            <a:r>
              <a:rPr lang="en"/>
              <a:t>Expand on how power study was done if a diagram doesn’t make sense</a:t>
            </a:r>
            <a:endParaRPr/>
          </a:p>
          <a:p>
            <a:pPr indent="0" lvl="0" marL="0" rtl="0" algn="l">
              <a:spcBef>
                <a:spcPts val="0"/>
              </a:spcBef>
              <a:spcAft>
                <a:spcPts val="0"/>
              </a:spcAft>
              <a:buNone/>
            </a:pPr>
            <a:r>
              <a:rPr lang="en"/>
              <a:t>Might need a separate slide for power study if you think that would work better</a:t>
            </a:r>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aafa70ad74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4" name="Google Shape;1574;gaafa70ad74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functional requirement here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a5fc3d9132_1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a5fc3d9132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a301b086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3" name="Google Shape;1593;ga301b086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additional info should I have or take away from this slide (I ripped it straight from delta pdr)</a:t>
            </a:r>
            <a:endParaRPr/>
          </a:p>
          <a:p>
            <a:pPr indent="0" lvl="0" marL="0" rtl="0" algn="l">
              <a:spcBef>
                <a:spcPts val="0"/>
              </a:spcBef>
              <a:spcAft>
                <a:spcPts val="0"/>
              </a:spcAft>
              <a:buNone/>
            </a:pPr>
            <a:r>
              <a:rPr b="1" lang="en"/>
              <a:t>Mention when we would switch to COTS</a:t>
            </a:r>
            <a:endParaRPr b="1"/>
          </a:p>
          <a:p>
            <a:pPr indent="0" lvl="0" marL="0" rtl="0" algn="l">
              <a:spcBef>
                <a:spcPts val="0"/>
              </a:spcBef>
              <a:spcAft>
                <a:spcPts val="0"/>
              </a:spcAft>
              <a:buNone/>
            </a:pPr>
            <a:r>
              <a:rPr lang="en"/>
              <a:t>Oh ya thanks</a:t>
            </a:r>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acee59711d_5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6" name="Google Shape;1616;gacee59711d_5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Detailed circuit diagram?</a:t>
            </a:r>
            <a:endParaRPr/>
          </a:p>
          <a:p>
            <a:pPr indent="0" lvl="0" marL="0" rtl="0" algn="l">
              <a:spcBef>
                <a:spcPts val="0"/>
              </a:spcBef>
              <a:spcAft>
                <a:spcPts val="0"/>
              </a:spcAft>
              <a:buNone/>
            </a:pPr>
            <a:r>
              <a:rPr lang="en"/>
              <a:t>Repeat what each design requirement was</a:t>
            </a:r>
            <a:endParaRPr/>
          </a:p>
          <a:p>
            <a:pPr indent="0" lvl="0" marL="0" rtl="0" algn="l">
              <a:spcBef>
                <a:spcPts val="0"/>
              </a:spcBef>
              <a:spcAft>
                <a:spcPts val="0"/>
              </a:spcAft>
              <a:buNone/>
            </a:pPr>
            <a:r>
              <a:rPr lang="en"/>
              <a:t>Mention studies were done with updated assumptions</a:t>
            </a:r>
            <a:endParaRPr/>
          </a:p>
          <a:p>
            <a:pPr indent="0" lvl="0" marL="0" rtl="0" algn="l">
              <a:spcBef>
                <a:spcPts val="0"/>
              </a:spcBef>
              <a:spcAft>
                <a:spcPts val="0"/>
              </a:spcAft>
              <a:buNone/>
            </a:pPr>
            <a:r>
              <a:rPr lang="en"/>
              <a:t>Mention three cases for obstacles: collision on front, middle, and back wheels</a:t>
            </a:r>
            <a:endParaRPr/>
          </a:p>
          <a:p>
            <a:pPr indent="0" lvl="0" marL="0" rtl="0" algn="l">
              <a:spcBef>
                <a:spcPts val="0"/>
              </a:spcBef>
              <a:spcAft>
                <a:spcPts val="0"/>
              </a:spcAft>
              <a:buNone/>
            </a:pPr>
            <a:r>
              <a:rPr lang="en"/>
              <a:t>Expand on how power study was done if a diagram doesn’t make sense</a:t>
            </a:r>
            <a:endParaRPr/>
          </a:p>
          <a:p>
            <a:pPr indent="0" lvl="0" marL="0" rtl="0" algn="l">
              <a:spcBef>
                <a:spcPts val="0"/>
              </a:spcBef>
              <a:spcAft>
                <a:spcPts val="0"/>
              </a:spcAft>
              <a:buNone/>
            </a:pPr>
            <a:r>
              <a:rPr lang="en"/>
              <a:t>Might need a separate slide for power study if you think that would work better</a:t>
            </a:r>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aafa70ad74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4" name="Google Shape;1654;gaafa70ad74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functional requirement here</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gacc91dbb36_2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0" name="Google Shape;1700;gacc91dbb36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http://gyre.umeoce.maine.edu/data/gomoos/buoy/php/variable_description.php?variable=wind_speed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https://en.wikipedia.org/wiki/Reynolds_number</a:t>
            </a:r>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gaafa70ad74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1" name="Google Shape;1721;gaafa70ad74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functional requirement here</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a23d2fc029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0" name="Google Shape;1740;ga23d2fc029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GPS:~24 bits</a:t>
            </a:r>
            <a:endParaRPr/>
          </a:p>
          <a:p>
            <a:pPr indent="0" lvl="0" marL="0" rtl="0" algn="l">
              <a:spcBef>
                <a:spcPts val="0"/>
              </a:spcBef>
              <a:spcAft>
                <a:spcPts val="0"/>
              </a:spcAft>
              <a:buNone/>
            </a:pPr>
            <a:r>
              <a:rPr lang="en"/>
              <a:t>Motor Encoder: 12x4 b</a:t>
            </a:r>
            <a:r>
              <a:rPr lang="en"/>
              <a:t>its</a:t>
            </a:r>
            <a:endParaRPr/>
          </a:p>
          <a:p>
            <a:pPr indent="0" lvl="0" marL="0" rtl="0" algn="l">
              <a:spcBef>
                <a:spcPts val="0"/>
              </a:spcBef>
              <a:spcAft>
                <a:spcPts val="0"/>
              </a:spcAft>
              <a:buNone/>
            </a:pPr>
            <a:r>
              <a:rPr lang="en"/>
              <a:t>IMU: ~16 </a:t>
            </a:r>
            <a:r>
              <a:rPr lang="en"/>
              <a:t>bits</a:t>
            </a:r>
            <a:endParaRPr/>
          </a:p>
          <a:p>
            <a:pPr indent="0" lvl="0" marL="0" rtl="0" algn="l">
              <a:spcBef>
                <a:spcPts val="0"/>
              </a:spcBef>
              <a:spcAft>
                <a:spcPts val="0"/>
              </a:spcAft>
              <a:buNone/>
            </a:pPr>
            <a:r>
              <a:rPr lang="en"/>
              <a:t>Lidar: 115200 bps</a:t>
            </a:r>
            <a:endParaRPr/>
          </a:p>
          <a:p>
            <a:pPr indent="0" lvl="0" marL="0" rtl="0" algn="l">
              <a:spcBef>
                <a:spcPts val="0"/>
              </a:spcBef>
              <a:spcAft>
                <a:spcPts val="0"/>
              </a:spcAft>
              <a:buNone/>
            </a:pPr>
            <a:r>
              <a:rPr lang="en"/>
              <a:t>Ultrasonic range finder: 8x4 bit</a:t>
            </a:r>
            <a:endParaRPr/>
          </a:p>
          <a:p>
            <a:pPr indent="0" lvl="0" marL="0" rtl="0" algn="l">
              <a:spcBef>
                <a:spcPts val="0"/>
              </a:spcBef>
              <a:spcAft>
                <a:spcPts val="0"/>
              </a:spcAft>
              <a:buNone/>
            </a:pPr>
            <a:r>
              <a:rPr lang="en"/>
              <a:t>User command: ~ 16 bits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Feedback control block diagram</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gad0f3f23d7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9" name="Google Shape;1759;gad0f3f23d7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GPS:~24 bits</a:t>
            </a:r>
            <a:endParaRPr/>
          </a:p>
          <a:p>
            <a:pPr indent="0" lvl="0" marL="0" rtl="0" algn="l">
              <a:spcBef>
                <a:spcPts val="0"/>
              </a:spcBef>
              <a:spcAft>
                <a:spcPts val="0"/>
              </a:spcAft>
              <a:buNone/>
            </a:pPr>
            <a:r>
              <a:rPr lang="en"/>
              <a:t>Motor Encoder: 12x4 bits</a:t>
            </a:r>
            <a:endParaRPr/>
          </a:p>
          <a:p>
            <a:pPr indent="0" lvl="0" marL="0" rtl="0" algn="l">
              <a:spcBef>
                <a:spcPts val="0"/>
              </a:spcBef>
              <a:spcAft>
                <a:spcPts val="0"/>
              </a:spcAft>
              <a:buNone/>
            </a:pPr>
            <a:r>
              <a:rPr lang="en"/>
              <a:t>IMU: ~16 bits</a:t>
            </a:r>
            <a:endParaRPr/>
          </a:p>
          <a:p>
            <a:pPr indent="0" lvl="0" marL="0" rtl="0" algn="l">
              <a:spcBef>
                <a:spcPts val="0"/>
              </a:spcBef>
              <a:spcAft>
                <a:spcPts val="0"/>
              </a:spcAft>
              <a:buNone/>
            </a:pPr>
            <a:r>
              <a:rPr lang="en"/>
              <a:t>Lidar: 115200 bps</a:t>
            </a:r>
            <a:endParaRPr/>
          </a:p>
          <a:p>
            <a:pPr indent="0" lvl="0" marL="0" rtl="0" algn="l">
              <a:spcBef>
                <a:spcPts val="0"/>
              </a:spcBef>
              <a:spcAft>
                <a:spcPts val="0"/>
              </a:spcAft>
              <a:buNone/>
            </a:pPr>
            <a:r>
              <a:rPr lang="en"/>
              <a:t>Ultrasonic range finder: 8x4 bit</a:t>
            </a:r>
            <a:endParaRPr/>
          </a:p>
          <a:p>
            <a:pPr indent="0" lvl="0" marL="0" rtl="0" algn="l">
              <a:spcBef>
                <a:spcPts val="0"/>
              </a:spcBef>
              <a:spcAft>
                <a:spcPts val="0"/>
              </a:spcAft>
              <a:buNone/>
            </a:pPr>
            <a:r>
              <a:rPr lang="en"/>
              <a:t>User command: ~ 16 bits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Feedback control block diagram</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gad0f3f23d7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8" name="Google Shape;1778;gad0f3f23d7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GPS:~24 bits</a:t>
            </a:r>
            <a:endParaRPr/>
          </a:p>
          <a:p>
            <a:pPr indent="0" lvl="0" marL="0" rtl="0" algn="l">
              <a:spcBef>
                <a:spcPts val="0"/>
              </a:spcBef>
              <a:spcAft>
                <a:spcPts val="0"/>
              </a:spcAft>
              <a:buNone/>
            </a:pPr>
            <a:r>
              <a:rPr lang="en"/>
              <a:t>Motor Encoder: 12x4 bits</a:t>
            </a:r>
            <a:endParaRPr/>
          </a:p>
          <a:p>
            <a:pPr indent="0" lvl="0" marL="0" rtl="0" algn="l">
              <a:spcBef>
                <a:spcPts val="0"/>
              </a:spcBef>
              <a:spcAft>
                <a:spcPts val="0"/>
              </a:spcAft>
              <a:buNone/>
            </a:pPr>
            <a:r>
              <a:rPr lang="en"/>
              <a:t>IMU: ~16 bits</a:t>
            </a:r>
            <a:endParaRPr/>
          </a:p>
          <a:p>
            <a:pPr indent="0" lvl="0" marL="0" rtl="0" algn="l">
              <a:spcBef>
                <a:spcPts val="0"/>
              </a:spcBef>
              <a:spcAft>
                <a:spcPts val="0"/>
              </a:spcAft>
              <a:buNone/>
            </a:pPr>
            <a:r>
              <a:rPr lang="en"/>
              <a:t>Lidar: 115200 bps</a:t>
            </a:r>
            <a:endParaRPr/>
          </a:p>
          <a:p>
            <a:pPr indent="0" lvl="0" marL="0" rtl="0" algn="l">
              <a:spcBef>
                <a:spcPts val="0"/>
              </a:spcBef>
              <a:spcAft>
                <a:spcPts val="0"/>
              </a:spcAft>
              <a:buNone/>
            </a:pPr>
            <a:r>
              <a:rPr lang="en"/>
              <a:t>Ultrasonic range finder: 8x4 bit</a:t>
            </a:r>
            <a:endParaRPr/>
          </a:p>
          <a:p>
            <a:pPr indent="0" lvl="0" marL="0" rtl="0" algn="l">
              <a:spcBef>
                <a:spcPts val="0"/>
              </a:spcBef>
              <a:spcAft>
                <a:spcPts val="0"/>
              </a:spcAft>
              <a:buNone/>
            </a:pPr>
            <a:r>
              <a:rPr lang="en"/>
              <a:t>User command: ~ 16 bits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Feedback control block diagram</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ga2b2308b6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7" name="Google Shape;1797;ga2b2308b6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ga2b2308b6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5" name="Google Shape;1825;ga2b2308b6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595959"/>
              </a:solidFill>
            </a:endParaRPr>
          </a:p>
          <a:p>
            <a:pPr indent="0" lvl="0" marL="0" rtl="0" algn="l">
              <a:spcBef>
                <a:spcPts val="0"/>
              </a:spcBef>
              <a:spcAft>
                <a:spcPts val="0"/>
              </a:spcAft>
              <a:buNone/>
            </a:pPr>
            <a:r>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a5fc3d9132_1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a5fc3d9132_1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Clear what all major elements of the design are, and how the design works at a top level (8-10 pts)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ga2b2308b6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4" name="Google Shape;1854;ga2b2308b6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4" name="Shape 1884"/>
        <p:cNvGrpSpPr/>
        <p:nvPr/>
      </p:nvGrpSpPr>
      <p:grpSpPr>
        <a:xfrm>
          <a:off x="0" y="0"/>
          <a:ext cx="0" cy="0"/>
          <a:chOff x="0" y="0"/>
          <a:chExt cx="0" cy="0"/>
        </a:xfrm>
      </p:grpSpPr>
      <p:sp>
        <p:nvSpPr>
          <p:cNvPr id="1885" name="Google Shape;1885;ga2b2308b67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6" name="Google Shape;1886;ga2b2308b67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rgbClr val="595959"/>
              </a:solidFill>
            </a:endParaRPr>
          </a:p>
          <a:p>
            <a:pPr indent="0" lvl="0" marL="0" rtl="0" algn="l">
              <a:spcBef>
                <a:spcPts val="1600"/>
              </a:spcBef>
              <a:spcAft>
                <a:spcPts val="0"/>
              </a:spcAft>
              <a:buNone/>
            </a:pPr>
            <a:r>
              <a:t/>
            </a:r>
            <a:endParaRPr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4" name="Shape 1914"/>
        <p:cNvGrpSpPr/>
        <p:nvPr/>
      </p:nvGrpSpPr>
      <p:grpSpPr>
        <a:xfrm>
          <a:off x="0" y="0"/>
          <a:ext cx="0" cy="0"/>
          <a:chOff x="0" y="0"/>
          <a:chExt cx="0" cy="0"/>
        </a:xfrm>
      </p:grpSpPr>
      <p:sp>
        <p:nvSpPr>
          <p:cNvPr id="1915" name="Google Shape;1915;ga2b2308b67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6" name="Google Shape;1916;ga2b2308b67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595959"/>
                </a:solidFill>
              </a:rPr>
              <a:t>Sampling: 10 Hz - 8000 per time samples</a:t>
            </a:r>
            <a:endParaRPr sz="1200">
              <a:solidFill>
                <a:srgbClr val="595959"/>
              </a:solidFill>
            </a:endParaRPr>
          </a:p>
          <a:p>
            <a:pPr indent="0" lvl="0" marL="0" rtl="0" algn="l">
              <a:lnSpc>
                <a:spcPct val="115000"/>
              </a:lnSpc>
              <a:spcBef>
                <a:spcPts val="1600"/>
              </a:spcBef>
              <a:spcAft>
                <a:spcPts val="0"/>
              </a:spcAft>
              <a:buClr>
                <a:schemeClr val="dk1"/>
              </a:buClr>
              <a:buSzPts val="1100"/>
              <a:buFont typeface="Arial"/>
              <a:buNone/>
            </a:pPr>
            <a:r>
              <a:t/>
            </a:r>
            <a:endParaRPr sz="1200">
              <a:solidFill>
                <a:srgbClr val="595959"/>
              </a:solidFill>
            </a:endParaRPr>
          </a:p>
          <a:p>
            <a:pPr indent="0" lvl="0" marL="0" rtl="0" algn="l">
              <a:spcBef>
                <a:spcPts val="1600"/>
              </a:spcBef>
              <a:spcAft>
                <a:spcPts val="0"/>
              </a:spcAft>
              <a:buNone/>
            </a:pPr>
            <a:r>
              <a:t/>
            </a:r>
            <a:endParaRPr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6" name="Shape 1946"/>
        <p:cNvGrpSpPr/>
        <p:nvPr/>
      </p:nvGrpSpPr>
      <p:grpSpPr>
        <a:xfrm>
          <a:off x="0" y="0"/>
          <a:ext cx="0" cy="0"/>
          <a:chOff x="0" y="0"/>
          <a:chExt cx="0" cy="0"/>
        </a:xfrm>
      </p:grpSpPr>
      <p:sp>
        <p:nvSpPr>
          <p:cNvPr id="1947" name="Google Shape;1947;ga2b2308b67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8" name="Google Shape;1948;ga2b2308b67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595959"/>
                </a:solidFill>
              </a:rPr>
              <a:t>Output: I2C</a:t>
            </a:r>
            <a:endParaRPr sz="1200">
              <a:solidFill>
                <a:srgbClr val="595959"/>
              </a:solidFill>
            </a:endParaRPr>
          </a:p>
          <a:p>
            <a:pPr indent="0" lvl="0" marL="0" rtl="0" algn="l">
              <a:lnSpc>
                <a:spcPct val="115000"/>
              </a:lnSpc>
              <a:spcBef>
                <a:spcPts val="0"/>
              </a:spcBef>
              <a:spcAft>
                <a:spcPts val="0"/>
              </a:spcAft>
              <a:buNone/>
            </a:pPr>
            <a:r>
              <a:rPr lang="en" sz="1200">
                <a:solidFill>
                  <a:srgbClr val="595959"/>
                </a:solidFill>
              </a:rPr>
              <a:t>Sampling: 60 kHz</a:t>
            </a:r>
            <a:endParaRPr sz="1200">
              <a:solidFill>
                <a:srgbClr val="595959"/>
              </a:solidFill>
            </a:endParaRPr>
          </a:p>
          <a:p>
            <a:pPr indent="0" lvl="0" marL="0" rtl="0" algn="l">
              <a:lnSpc>
                <a:spcPct val="115000"/>
              </a:lnSpc>
              <a:spcBef>
                <a:spcPts val="0"/>
              </a:spcBef>
              <a:spcAft>
                <a:spcPts val="0"/>
              </a:spcAft>
              <a:buNone/>
            </a:pPr>
            <a:r>
              <a:t/>
            </a:r>
            <a:endParaRPr sz="1200">
              <a:solidFill>
                <a:srgbClr val="595959"/>
              </a:solidFill>
            </a:endParaRPr>
          </a:p>
          <a:p>
            <a:pPr indent="0" lvl="0" marL="0" rtl="0" algn="l">
              <a:lnSpc>
                <a:spcPct val="115000"/>
              </a:lnSpc>
              <a:spcBef>
                <a:spcPts val="0"/>
              </a:spcBef>
              <a:spcAft>
                <a:spcPts val="0"/>
              </a:spcAft>
              <a:buNone/>
            </a:pPr>
            <a:r>
              <a:t/>
            </a:r>
            <a:endParaRPr sz="1200">
              <a:solidFill>
                <a:srgbClr val="595959"/>
              </a:solidFill>
            </a:endParaRPr>
          </a:p>
          <a:p>
            <a:pPr indent="0" lvl="0" marL="0" rtl="0" algn="l">
              <a:lnSpc>
                <a:spcPct val="115000"/>
              </a:lnSpc>
              <a:spcBef>
                <a:spcPts val="0"/>
              </a:spcBef>
              <a:spcAft>
                <a:spcPts val="0"/>
              </a:spcAft>
              <a:buNone/>
            </a:pPr>
            <a:r>
              <a:rPr lang="en" sz="1200">
                <a:solidFill>
                  <a:srgbClr val="595959"/>
                </a:solidFill>
              </a:rPr>
              <a:t>Figure source: </a:t>
            </a:r>
            <a:r>
              <a:rPr lang="en" sz="1200" u="sng">
                <a:solidFill>
                  <a:schemeClr val="hlink"/>
                </a:solidFill>
                <a:hlinkClick r:id="rId2"/>
              </a:rPr>
              <a:t>https://www.google.com/url?sa=i&amp;url=http%3A%2F%2Fwww.kerrywong.com%2F2011%2F01%2F22%2Fa-sensitive-diy-ultrasonic-range-sensor%2F&amp;psig=AOvVaw0UVOa2lOg5_UrfR0_aBsa6&amp;ust=1604424042032000&amp;source=images&amp;cd=vfe&amp;ved=0CA0QjhxqFwoTCPDKqLuv5OwCFQAAAAAdAAAAABAD</a:t>
            </a:r>
            <a:r>
              <a:rPr lang="en" sz="1200">
                <a:solidFill>
                  <a:srgbClr val="595959"/>
                </a:solidFill>
              </a:rPr>
              <a:t> </a:t>
            </a:r>
            <a:endParaRPr sz="1200">
              <a:solidFill>
                <a:srgbClr val="595959"/>
              </a:solidFill>
            </a:endParaRPr>
          </a:p>
          <a:p>
            <a:pPr indent="0" lvl="0" marL="0" rtl="0" algn="l">
              <a:lnSpc>
                <a:spcPct val="115000"/>
              </a:lnSpc>
              <a:spcBef>
                <a:spcPts val="0"/>
              </a:spcBef>
              <a:spcAft>
                <a:spcPts val="0"/>
              </a:spcAft>
              <a:buNone/>
            </a:pPr>
            <a:r>
              <a:t/>
            </a:r>
            <a:endParaRPr sz="1200">
              <a:solidFill>
                <a:srgbClr val="595959"/>
              </a:solidFill>
            </a:endParaRPr>
          </a:p>
          <a:p>
            <a:pPr indent="0" lvl="0" marL="0" rtl="0" algn="l">
              <a:lnSpc>
                <a:spcPct val="115000"/>
              </a:lnSpc>
              <a:spcBef>
                <a:spcPts val="1600"/>
              </a:spcBef>
              <a:spcAft>
                <a:spcPts val="0"/>
              </a:spcAft>
              <a:buClr>
                <a:schemeClr val="dk1"/>
              </a:buClr>
              <a:buSzPts val="1100"/>
              <a:buFont typeface="Arial"/>
              <a:buNone/>
            </a:pPr>
            <a:r>
              <a:t/>
            </a:r>
            <a:endParaRPr sz="1200">
              <a:solidFill>
                <a:srgbClr val="595959"/>
              </a:solidFill>
            </a:endParaRPr>
          </a:p>
          <a:p>
            <a:pPr indent="0" lvl="0" marL="0" rtl="0" algn="l">
              <a:spcBef>
                <a:spcPts val="1600"/>
              </a:spcBef>
              <a:spcAft>
                <a:spcPts val="0"/>
              </a:spcAft>
              <a:buNone/>
            </a:pPr>
            <a:r>
              <a:t/>
            </a:r>
            <a:endParaRPr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ga2b2308b67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1" name="Google Shape;1981;ga2b2308b67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Not organized</a:t>
            </a:r>
            <a:endParaRPr sz="1200"/>
          </a:p>
          <a:p>
            <a:pPr indent="0" lvl="0" marL="0" rtl="0" algn="l">
              <a:spcBef>
                <a:spcPts val="0"/>
              </a:spcBef>
              <a:spcAft>
                <a:spcPts val="0"/>
              </a:spcAft>
              <a:buNone/>
            </a:pPr>
            <a:r>
              <a:t/>
            </a:r>
            <a:endParaRPr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ga2b2308b67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2" name="Google Shape;2012;ga2b2308b67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595959"/>
                </a:solidFill>
              </a:rPr>
              <a:t>Our comms selection can provide RTK</a:t>
            </a:r>
            <a:endParaRPr sz="1200">
              <a:solidFill>
                <a:srgbClr val="595959"/>
              </a:solidFill>
            </a:endParaRPr>
          </a:p>
          <a:p>
            <a:pPr indent="0" lvl="0" marL="0" rtl="0" algn="l">
              <a:spcBef>
                <a:spcPts val="1600"/>
              </a:spcBef>
              <a:spcAft>
                <a:spcPts val="0"/>
              </a:spcAft>
              <a:buNone/>
            </a:pPr>
            <a:r>
              <a:t/>
            </a:r>
            <a:endParaRPr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0" name="Shape 2040"/>
        <p:cNvGrpSpPr/>
        <p:nvPr/>
      </p:nvGrpSpPr>
      <p:grpSpPr>
        <a:xfrm>
          <a:off x="0" y="0"/>
          <a:ext cx="0" cy="0"/>
          <a:chOff x="0" y="0"/>
          <a:chExt cx="0" cy="0"/>
        </a:xfrm>
      </p:grpSpPr>
      <p:sp>
        <p:nvSpPr>
          <p:cNvPr id="2041" name="Google Shape;2041;gab5566bf0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2" name="Google Shape;2042;gab5566bf0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595959"/>
                </a:solidFill>
              </a:rPr>
              <a:t>-add where this is on rover</a:t>
            </a:r>
            <a:endParaRPr sz="1200">
              <a:solidFill>
                <a:srgbClr val="595959"/>
              </a:solidFill>
            </a:endParaRPr>
          </a:p>
          <a:p>
            <a:pPr indent="0" lvl="0" marL="0" rtl="0" algn="l">
              <a:lnSpc>
                <a:spcPct val="115000"/>
              </a:lnSpc>
              <a:spcBef>
                <a:spcPts val="1600"/>
              </a:spcBef>
              <a:spcAft>
                <a:spcPts val="0"/>
              </a:spcAft>
              <a:buClr>
                <a:schemeClr val="dk1"/>
              </a:buClr>
              <a:buSzPts val="1100"/>
              <a:buFont typeface="Arial"/>
              <a:buNone/>
            </a:pPr>
            <a:r>
              <a:rPr lang="en" sz="1200">
                <a:solidFill>
                  <a:srgbClr val="595959"/>
                </a:solidFill>
              </a:rPr>
              <a:t>-picture of sensor</a:t>
            </a:r>
            <a:endParaRPr sz="1200">
              <a:solidFill>
                <a:srgbClr val="595959"/>
              </a:solidFill>
            </a:endParaRPr>
          </a:p>
          <a:p>
            <a:pPr indent="0" lvl="0" marL="0" rtl="0" algn="l">
              <a:lnSpc>
                <a:spcPct val="115000"/>
              </a:lnSpc>
              <a:spcBef>
                <a:spcPts val="1600"/>
              </a:spcBef>
              <a:spcAft>
                <a:spcPts val="0"/>
              </a:spcAft>
              <a:buNone/>
            </a:pPr>
            <a:r>
              <a:rPr lang="en" sz="1050">
                <a:solidFill>
                  <a:srgbClr val="333333"/>
                </a:solidFill>
                <a:highlight>
                  <a:srgbClr val="FFFFFF"/>
                </a:highlight>
              </a:rPr>
              <a:t>±0.15°C (max) from –40°C to 70°C</a:t>
            </a:r>
            <a:endParaRPr sz="1050">
              <a:solidFill>
                <a:srgbClr val="333333"/>
              </a:solidFill>
              <a:highlight>
                <a:srgbClr val="FFFFFF"/>
              </a:highlight>
            </a:endParaRPr>
          </a:p>
          <a:p>
            <a:pPr indent="0" lvl="0" marL="0" rtl="0" algn="l">
              <a:lnSpc>
                <a:spcPct val="115000"/>
              </a:lnSpc>
              <a:spcBef>
                <a:spcPts val="0"/>
              </a:spcBef>
              <a:spcAft>
                <a:spcPts val="0"/>
              </a:spcAft>
              <a:buNone/>
            </a:pPr>
            <a:r>
              <a:t/>
            </a:r>
            <a:endParaRPr sz="1050">
              <a:solidFill>
                <a:srgbClr val="333333"/>
              </a:solidFill>
              <a:highlight>
                <a:srgbClr val="FFFFFF"/>
              </a:highlight>
            </a:endParaRPr>
          </a:p>
          <a:p>
            <a:pPr indent="0" lvl="0" marL="0" rtl="0" algn="l">
              <a:spcBef>
                <a:spcPts val="0"/>
              </a:spcBef>
              <a:spcAft>
                <a:spcPts val="0"/>
              </a:spcAft>
              <a:buNone/>
            </a:pPr>
            <a:r>
              <a:t/>
            </a:r>
            <a:endParaRPr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ga2b2308b67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8" name="Google Shape;2068;ga2b2308b67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rgbClr val="595959"/>
              </a:solidFill>
            </a:endParaRPr>
          </a:p>
          <a:p>
            <a:pPr indent="0" lvl="0" marL="0" rtl="0" algn="l">
              <a:spcBef>
                <a:spcPts val="1600"/>
              </a:spcBef>
              <a:spcAft>
                <a:spcPts val="0"/>
              </a:spcAft>
              <a:buNone/>
            </a:pPr>
            <a:r>
              <a:t/>
            </a:r>
            <a:endParaRPr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ga2b2308b67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0" name="Google Shape;2100;ga2b2308b67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7" name="Shape 2127"/>
        <p:cNvGrpSpPr/>
        <p:nvPr/>
      </p:nvGrpSpPr>
      <p:grpSpPr>
        <a:xfrm>
          <a:off x="0" y="0"/>
          <a:ext cx="0" cy="0"/>
          <a:chOff x="0" y="0"/>
          <a:chExt cx="0" cy="0"/>
        </a:xfrm>
      </p:grpSpPr>
      <p:sp>
        <p:nvSpPr>
          <p:cNvPr id="2128" name="Google Shape;2128;ga2b2308b67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9" name="Google Shape;2129;ga2b2308b67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a5fc3d9132_1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a5fc3d9132_1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4" name="Shape 2154"/>
        <p:cNvGrpSpPr/>
        <p:nvPr/>
      </p:nvGrpSpPr>
      <p:grpSpPr>
        <a:xfrm>
          <a:off x="0" y="0"/>
          <a:ext cx="0" cy="0"/>
          <a:chOff x="0" y="0"/>
          <a:chExt cx="0" cy="0"/>
        </a:xfrm>
      </p:grpSpPr>
      <p:sp>
        <p:nvSpPr>
          <p:cNvPr id="2155" name="Google Shape;2155;ga2b2308b67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6" name="Google Shape;2156;ga2b2308b67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0" name="Shape 2180"/>
        <p:cNvGrpSpPr/>
        <p:nvPr/>
      </p:nvGrpSpPr>
      <p:grpSpPr>
        <a:xfrm>
          <a:off x="0" y="0"/>
          <a:ext cx="0" cy="0"/>
          <a:chOff x="0" y="0"/>
          <a:chExt cx="0" cy="0"/>
        </a:xfrm>
      </p:grpSpPr>
      <p:sp>
        <p:nvSpPr>
          <p:cNvPr id="2181" name="Google Shape;2181;ga2b2308b67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2" name="Google Shape;2182;ga2b2308b67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Need to validate the 1 rad/s (took from PDR, is this value true)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1 rad/s, maximum achievable angular velocity for a 360 degree turn</a:t>
            </a:r>
            <a:endParaRPr sz="1200"/>
          </a:p>
          <a:p>
            <a:pPr indent="0" lvl="0" marL="0" rtl="0" algn="l">
              <a:spcBef>
                <a:spcPts val="0"/>
              </a:spcBef>
              <a:spcAft>
                <a:spcPts val="0"/>
              </a:spcAft>
              <a:buNone/>
            </a:pPr>
            <a:r>
              <a:rPr lang="en" sz="1200"/>
              <a:t>0.61 m, the minimum obstacle width</a:t>
            </a:r>
            <a:endParaRPr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ga2b2308b67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9" name="Google Shape;2209;ga2b2308b67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Worst case for stopping as there is no breaking</a:t>
            </a:r>
            <a:endParaRPr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5" name="Shape 2235"/>
        <p:cNvGrpSpPr/>
        <p:nvPr/>
      </p:nvGrpSpPr>
      <p:grpSpPr>
        <a:xfrm>
          <a:off x="0" y="0"/>
          <a:ext cx="0" cy="0"/>
          <a:chOff x="0" y="0"/>
          <a:chExt cx="0" cy="0"/>
        </a:xfrm>
      </p:grpSpPr>
      <p:sp>
        <p:nvSpPr>
          <p:cNvPr id="2236" name="Google Shape;2236;ga2b2308b67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7" name="Google Shape;2237;ga2b2308b67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0" name="Shape 2260"/>
        <p:cNvGrpSpPr/>
        <p:nvPr/>
      </p:nvGrpSpPr>
      <p:grpSpPr>
        <a:xfrm>
          <a:off x="0" y="0"/>
          <a:ext cx="0" cy="0"/>
          <a:chOff x="0" y="0"/>
          <a:chExt cx="0" cy="0"/>
        </a:xfrm>
      </p:grpSpPr>
      <p:sp>
        <p:nvSpPr>
          <p:cNvPr id="2261" name="Google Shape;2261;ga2b2308b67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2" name="Google Shape;2262;ga2b2308b67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5" name="Shape 2285"/>
        <p:cNvGrpSpPr/>
        <p:nvPr/>
      </p:nvGrpSpPr>
      <p:grpSpPr>
        <a:xfrm>
          <a:off x="0" y="0"/>
          <a:ext cx="0" cy="0"/>
          <a:chOff x="0" y="0"/>
          <a:chExt cx="0" cy="0"/>
        </a:xfrm>
      </p:grpSpPr>
      <p:sp>
        <p:nvSpPr>
          <p:cNvPr id="2286" name="Google Shape;2286;ga23d2fc029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7" name="Google Shape;2287;ga23d2fc029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4" name="Shape 2304"/>
        <p:cNvGrpSpPr/>
        <p:nvPr/>
      </p:nvGrpSpPr>
      <p:grpSpPr>
        <a:xfrm>
          <a:off x="0" y="0"/>
          <a:ext cx="0" cy="0"/>
          <a:chOff x="0" y="0"/>
          <a:chExt cx="0" cy="0"/>
        </a:xfrm>
      </p:grpSpPr>
      <p:sp>
        <p:nvSpPr>
          <p:cNvPr id="2305" name="Google Shape;2305;ga2b2308b67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6" name="Google Shape;2306;ga2b2308b67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ga2b2308b67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6" name="Google Shape;2326;ga2b2308b67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5" name="Shape 2345"/>
        <p:cNvGrpSpPr/>
        <p:nvPr/>
      </p:nvGrpSpPr>
      <p:grpSpPr>
        <a:xfrm>
          <a:off x="0" y="0"/>
          <a:ext cx="0" cy="0"/>
          <a:chOff x="0" y="0"/>
          <a:chExt cx="0" cy="0"/>
        </a:xfrm>
      </p:grpSpPr>
      <p:sp>
        <p:nvSpPr>
          <p:cNvPr id="2346" name="Google Shape;2346;ga2b2308b67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7" name="Google Shape;2347;ga2b2308b67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https://www.slamtec.com/en/Lidar/A2</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https://www.webpages.uidaho.edu/niatt_labmanual/chapters/geometricdesign/theoryandconcepts/brakingdistance.htm</a:t>
            </a:r>
            <a:r>
              <a:rPr lang="en"/>
              <a:t>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0" name="Shape 2370"/>
        <p:cNvGrpSpPr/>
        <p:nvPr/>
      </p:nvGrpSpPr>
      <p:grpSpPr>
        <a:xfrm>
          <a:off x="0" y="0"/>
          <a:ext cx="0" cy="0"/>
          <a:chOff x="0" y="0"/>
          <a:chExt cx="0" cy="0"/>
        </a:xfrm>
      </p:grpSpPr>
      <p:sp>
        <p:nvSpPr>
          <p:cNvPr id="2371" name="Google Shape;2371;ga2b2308b67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2" name="Google Shape;2372;ga2b2308b67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https://www.slamtec.com/en/Lidar/A2</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image" Target="../media/image2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22.png"/><Relationship Id="rId4" Type="http://schemas.openxmlformats.org/officeDocument/2006/relationships/image" Target="../media/image128.gif"/><Relationship Id="rId11" Type="http://schemas.openxmlformats.org/officeDocument/2006/relationships/image" Target="../media/image3.png"/><Relationship Id="rId10" Type="http://schemas.openxmlformats.org/officeDocument/2006/relationships/image" Target="../media/image130.png"/><Relationship Id="rId12" Type="http://schemas.openxmlformats.org/officeDocument/2006/relationships/image" Target="../media/image2.png"/><Relationship Id="rId9" Type="http://schemas.openxmlformats.org/officeDocument/2006/relationships/image" Target="../media/image132.png"/><Relationship Id="rId5" Type="http://schemas.openxmlformats.org/officeDocument/2006/relationships/image" Target="../media/image129.gif"/><Relationship Id="rId6" Type="http://schemas.openxmlformats.org/officeDocument/2006/relationships/image" Target="../media/image127.gif"/><Relationship Id="rId7" Type="http://schemas.openxmlformats.org/officeDocument/2006/relationships/image" Target="../media/image131.png"/><Relationship Id="rId8" Type="http://schemas.openxmlformats.org/officeDocument/2006/relationships/image" Target="../media/image12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35.jpg"/><Relationship Id="rId4" Type="http://schemas.openxmlformats.org/officeDocument/2006/relationships/image" Target="../media/image3.png"/><Relationship Id="rId5"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33.jpg"/><Relationship Id="rId4" Type="http://schemas.openxmlformats.org/officeDocument/2006/relationships/image" Target="../media/image3.png"/><Relationship Id="rId5" Type="http://schemas.openxmlformats.org/officeDocument/2006/relationships/image" Target="../media/image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3.png"/><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hyperlink" Target="https://www.mcmaster.com/1453N24/"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hyperlink" Target="https://www.mcmaster.com/91223A311/" TargetMode="External"/><Relationship Id="rId4" Type="http://schemas.openxmlformats.org/officeDocument/2006/relationships/hyperlink" Target="https://www.mcmaster.com/91223A312/" TargetMode="External"/><Relationship Id="rId5" Type="http://schemas.openxmlformats.org/officeDocument/2006/relationships/hyperlink" Target="https://www.mcmaster.com/9056K14-9056K143/" TargetMode="External"/><Relationship Id="rId6" Type="http://schemas.openxmlformats.org/officeDocument/2006/relationships/hyperlink" Target="https://www.mcmaster.com/9056K16-9056K163/" TargetMode="External"/><Relationship Id="rId7" Type="http://schemas.openxmlformats.org/officeDocument/2006/relationships/hyperlink" Target="https://www.mcmaster.com/1716N14/" TargetMode="External"/><Relationship Id="rId8" Type="http://schemas.openxmlformats.org/officeDocument/2006/relationships/hyperlink" Target="https://www.mcmaster.com/9452K78/"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38.png"/><Relationship Id="rId4" Type="http://schemas.openxmlformats.org/officeDocument/2006/relationships/image" Target="../media/image3.png"/><Relationship Id="rId5" Type="http://schemas.openxmlformats.org/officeDocument/2006/relationships/image" Target="../media/image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14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jp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12.jpg"/><Relationship Id="rId8" Type="http://schemas.openxmlformats.org/officeDocument/2006/relationships/image" Target="../media/image15.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17.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png"/><Relationship Id="rId11" Type="http://schemas.openxmlformats.org/officeDocument/2006/relationships/image" Target="../media/image28.png"/><Relationship Id="rId10" Type="http://schemas.openxmlformats.org/officeDocument/2006/relationships/image" Target="../media/image27.jpg"/><Relationship Id="rId9" Type="http://schemas.openxmlformats.org/officeDocument/2006/relationships/image" Target="../media/image26.jpg"/><Relationship Id="rId5" Type="http://schemas.openxmlformats.org/officeDocument/2006/relationships/image" Target="../media/image14.jp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png"/><Relationship Id="rId11" Type="http://schemas.openxmlformats.org/officeDocument/2006/relationships/image" Target="../media/image34.png"/><Relationship Id="rId10" Type="http://schemas.openxmlformats.org/officeDocument/2006/relationships/image" Target="../media/image26.jpg"/><Relationship Id="rId9" Type="http://schemas.openxmlformats.org/officeDocument/2006/relationships/image" Target="../media/image28.png"/><Relationship Id="rId5" Type="http://schemas.openxmlformats.org/officeDocument/2006/relationships/image" Target="../media/image33.png"/><Relationship Id="rId6" Type="http://schemas.openxmlformats.org/officeDocument/2006/relationships/image" Target="../media/image21.jpg"/><Relationship Id="rId7" Type="http://schemas.openxmlformats.org/officeDocument/2006/relationships/image" Target="../media/image29.jpg"/><Relationship Id="rId8"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1.jpg"/><Relationship Id="rId6"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0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51.png"/><Relationship Id="rId6"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5.png"/><Relationship Id="rId6"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3.png"/><Relationship Id="rId5"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comments" Target="../comments/comment1.xml"/><Relationship Id="rId4" Type="http://schemas.openxmlformats.org/officeDocument/2006/relationships/image" Target="../media/image3.png"/><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9.png"/><Relationship Id="rId4" Type="http://schemas.openxmlformats.org/officeDocument/2006/relationships/image" Target="../media/image3.png"/><Relationship Id="rId10" Type="http://schemas.openxmlformats.org/officeDocument/2006/relationships/image" Target="../media/image43.png"/><Relationship Id="rId9" Type="http://schemas.openxmlformats.org/officeDocument/2006/relationships/image" Target="../media/image44.gif"/><Relationship Id="rId5" Type="http://schemas.openxmlformats.org/officeDocument/2006/relationships/image" Target="../media/image2.png"/><Relationship Id="rId6" Type="http://schemas.openxmlformats.org/officeDocument/2006/relationships/image" Target="../media/image40.png"/><Relationship Id="rId7" Type="http://schemas.openxmlformats.org/officeDocument/2006/relationships/image" Target="../media/image36.png"/><Relationship Id="rId8"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4.png"/><Relationship Id="rId6"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1.png"/><Relationship Id="rId6"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9.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68.png"/><Relationship Id="rId5" Type="http://schemas.openxmlformats.org/officeDocument/2006/relationships/image" Target="../media/image53.png"/><Relationship Id="rId6" Type="http://schemas.openxmlformats.org/officeDocument/2006/relationships/image" Target="../media/image50.png"/><Relationship Id="rId7" Type="http://schemas.openxmlformats.org/officeDocument/2006/relationships/image" Target="../media/image54.png"/><Relationship Id="rId8" Type="http://schemas.openxmlformats.org/officeDocument/2006/relationships/image" Target="../media/image5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www.ros.org" TargetMode="External"/><Relationship Id="rId4" Type="http://schemas.openxmlformats.org/officeDocument/2006/relationships/hyperlink" Target="https://www.colonialseal.com/downloads/press-releases/Seal_tolerances.pdf" TargetMode="External"/><Relationship Id="rId5" Type="http://schemas.openxmlformats.org/officeDocument/2006/relationships/image" Target="../media/image3.png"/><Relationship Id="rId6"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9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3.jpg"/><Relationship Id="rId4" Type="http://schemas.openxmlformats.org/officeDocument/2006/relationships/image" Target="../media/image59.jpg"/><Relationship Id="rId10" Type="http://schemas.openxmlformats.org/officeDocument/2006/relationships/image" Target="../media/image31.jpg"/><Relationship Id="rId9" Type="http://schemas.openxmlformats.org/officeDocument/2006/relationships/image" Target="../media/image2.png"/><Relationship Id="rId5" Type="http://schemas.openxmlformats.org/officeDocument/2006/relationships/image" Target="../media/image12.jpg"/><Relationship Id="rId6" Type="http://schemas.openxmlformats.org/officeDocument/2006/relationships/image" Target="../media/image15.jpg"/><Relationship Id="rId7" Type="http://schemas.openxmlformats.org/officeDocument/2006/relationships/image" Target="../media/image9.jpg"/><Relationship Id="rId8"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8.jpg"/><Relationship Id="rId4" Type="http://schemas.openxmlformats.org/officeDocument/2006/relationships/image" Target="../media/image65.jpg"/><Relationship Id="rId5" Type="http://schemas.openxmlformats.org/officeDocument/2006/relationships/image" Target="../media/image57.jpg"/><Relationship Id="rId6" Type="http://schemas.openxmlformats.org/officeDocument/2006/relationships/image" Target="../media/image67.jpg"/><Relationship Id="rId7"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1.png"/><Relationship Id="rId5" Type="http://schemas.openxmlformats.org/officeDocument/2006/relationships/image" Target="../media/image92.png"/><Relationship Id="rId6" Type="http://schemas.openxmlformats.org/officeDocument/2006/relationships/image" Target="../media/image51.png"/><Relationship Id="rId7" Type="http://schemas.openxmlformats.org/officeDocument/2006/relationships/image" Target="../media/image75.gif"/><Relationship Id="rId8" Type="http://schemas.openxmlformats.org/officeDocument/2006/relationships/image" Target="../media/image73.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8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image" Target="../media/image144.png"/><Relationship Id="rId7" Type="http://schemas.openxmlformats.org/officeDocument/2006/relationships/image" Target="../media/image8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70.png"/><Relationship Id="rId6" Type="http://schemas.openxmlformats.org/officeDocument/2006/relationships/image" Target="../media/image8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4.jpg"/><Relationship Id="rId4" Type="http://schemas.openxmlformats.org/officeDocument/2006/relationships/image" Target="../media/image3.png"/><Relationship Id="rId5"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9.png"/><Relationship Id="rId4" Type="http://schemas.openxmlformats.org/officeDocument/2006/relationships/image" Target="../media/image3.png"/><Relationship Id="rId5"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98.png"/><Relationship Id="rId4" Type="http://schemas.openxmlformats.org/officeDocument/2006/relationships/image" Target="../media/image3.png"/><Relationship Id="rId5"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3.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3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7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77.jpg"/><Relationship Id="rId4" Type="http://schemas.openxmlformats.org/officeDocument/2006/relationships/image" Target="../media/image81.png"/><Relationship Id="rId5" Type="http://schemas.openxmlformats.org/officeDocument/2006/relationships/image" Target="../media/image87.png"/><Relationship Id="rId6" Type="http://schemas.openxmlformats.org/officeDocument/2006/relationships/image" Target="../media/image3.png"/><Relationship Id="rId7" Type="http://schemas.openxmlformats.org/officeDocument/2006/relationships/image" Target="../media/image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4.png"/><Relationship Id="rId4" Type="http://schemas.openxmlformats.org/officeDocument/2006/relationships/image" Target="../media/image29.jpg"/><Relationship Id="rId5" Type="http://schemas.openxmlformats.org/officeDocument/2006/relationships/image" Target="../media/image97.png"/><Relationship Id="rId6" Type="http://schemas.openxmlformats.org/officeDocument/2006/relationships/image" Target="../media/image3.png"/><Relationship Id="rId7"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82.png"/><Relationship Id="rId4" Type="http://schemas.openxmlformats.org/officeDocument/2006/relationships/image" Target="../media/image86.jpg"/><Relationship Id="rId5" Type="http://schemas.openxmlformats.org/officeDocument/2006/relationships/image" Target="../media/image90.jpg"/><Relationship Id="rId6" Type="http://schemas.openxmlformats.org/officeDocument/2006/relationships/image" Target="../media/image99.png"/><Relationship Id="rId7" Type="http://schemas.openxmlformats.org/officeDocument/2006/relationships/image" Target="../media/image3.png"/><Relationship Id="rId8"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38.jpg"/><Relationship Id="rId4" Type="http://schemas.openxmlformats.org/officeDocument/2006/relationships/image" Target="../media/image84.png"/><Relationship Id="rId5" Type="http://schemas.openxmlformats.org/officeDocument/2006/relationships/image" Target="../media/image100.png"/><Relationship Id="rId6" Type="http://schemas.openxmlformats.org/officeDocument/2006/relationships/image" Target="../media/image95.jpg"/><Relationship Id="rId7" Type="http://schemas.openxmlformats.org/officeDocument/2006/relationships/image" Target="../media/image3.png"/><Relationship Id="rId8"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96.png"/><Relationship Id="rId4" Type="http://schemas.openxmlformats.org/officeDocument/2006/relationships/image" Target="../media/image91.jpg"/><Relationship Id="rId5" Type="http://schemas.openxmlformats.org/officeDocument/2006/relationships/image" Target="../media/image89.jpg"/><Relationship Id="rId6" Type="http://schemas.openxmlformats.org/officeDocument/2006/relationships/image" Target="../media/image102.png"/><Relationship Id="rId7" Type="http://schemas.openxmlformats.org/officeDocument/2006/relationships/image" Target="../media/image3.png"/><Relationship Id="rId8"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94.png"/><Relationship Id="rId4" Type="http://schemas.openxmlformats.org/officeDocument/2006/relationships/image" Target="../media/image105.jp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3.png"/><Relationship Id="rId8" Type="http://schemas.openxmlformats.org/officeDocument/2006/relationships/image" Target="../media/image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36.png"/><Relationship Id="rId4" Type="http://schemas.openxmlformats.org/officeDocument/2006/relationships/image" Target="../media/image87.png"/><Relationship Id="rId5" Type="http://schemas.openxmlformats.org/officeDocument/2006/relationships/image" Target="../media/image3.png"/><Relationship Id="rId6" Type="http://schemas.openxmlformats.org/officeDocument/2006/relationships/image" Target="../media/image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03.jpg"/><Relationship Id="rId4" Type="http://schemas.openxmlformats.org/officeDocument/2006/relationships/image" Target="../media/image104.jpg"/><Relationship Id="rId5" Type="http://schemas.openxmlformats.org/officeDocument/2006/relationships/image" Target="../media/image97.png"/><Relationship Id="rId6" Type="http://schemas.openxmlformats.org/officeDocument/2006/relationships/image" Target="../media/image3.png"/><Relationship Id="rId7" Type="http://schemas.openxmlformats.org/officeDocument/2006/relationships/image" Target="../media/image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70.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8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06.png"/><Relationship Id="rId4" Type="http://schemas.openxmlformats.org/officeDocument/2006/relationships/image" Target="../media/image99.png"/><Relationship Id="rId5" Type="http://schemas.openxmlformats.org/officeDocument/2006/relationships/image" Target="../media/image3.png"/><Relationship Id="rId6" Type="http://schemas.openxmlformats.org/officeDocument/2006/relationships/image" Target="../media/image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17.png"/><Relationship Id="rId4" Type="http://schemas.openxmlformats.org/officeDocument/2006/relationships/image" Target="../media/image134.png"/><Relationship Id="rId5" Type="http://schemas.openxmlformats.org/officeDocument/2006/relationships/image" Target="../media/image109.png"/><Relationship Id="rId6" Type="http://schemas.openxmlformats.org/officeDocument/2006/relationships/image" Target="../media/image100.png"/><Relationship Id="rId7" Type="http://schemas.openxmlformats.org/officeDocument/2006/relationships/image" Target="../media/image3.png"/><Relationship Id="rId8" Type="http://schemas.openxmlformats.org/officeDocument/2006/relationships/image" Target="../media/image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00.png"/><Relationship Id="rId4" Type="http://schemas.openxmlformats.org/officeDocument/2006/relationships/image" Target="../media/image108.png"/><Relationship Id="rId5" Type="http://schemas.openxmlformats.org/officeDocument/2006/relationships/image" Target="../media/image115.jpg"/><Relationship Id="rId6" Type="http://schemas.openxmlformats.org/officeDocument/2006/relationships/image" Target="../media/image3.png"/><Relationship Id="rId7"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11.png"/><Relationship Id="rId4" Type="http://schemas.openxmlformats.org/officeDocument/2006/relationships/image" Target="../media/image3.png"/><Relationship Id="rId5" Type="http://schemas.openxmlformats.org/officeDocument/2006/relationships/image" Target="../media/image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12.png"/><Relationship Id="rId4" Type="http://schemas.openxmlformats.org/officeDocument/2006/relationships/image" Target="../media/image102.png"/><Relationship Id="rId5" Type="http://schemas.openxmlformats.org/officeDocument/2006/relationships/image" Target="../media/image3.png"/><Relationship Id="rId6" Type="http://schemas.openxmlformats.org/officeDocument/2006/relationships/image" Target="../media/image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10.png"/><Relationship Id="rId4" Type="http://schemas.openxmlformats.org/officeDocument/2006/relationships/image" Target="../media/image120.png"/><Relationship Id="rId5" Type="http://schemas.openxmlformats.org/officeDocument/2006/relationships/image" Target="../media/image102.png"/><Relationship Id="rId6" Type="http://schemas.openxmlformats.org/officeDocument/2006/relationships/image" Target="../media/image3.png"/><Relationship Id="rId7" Type="http://schemas.openxmlformats.org/officeDocument/2006/relationships/image" Target="../media/image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40.png"/><Relationship Id="rId4" Type="http://schemas.openxmlformats.org/officeDocument/2006/relationships/image" Target="../media/image3.png"/><Relationship Id="rId5" Type="http://schemas.openxmlformats.org/officeDocument/2006/relationships/image" Target="../media/image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16.png"/><Relationship Id="rId4" Type="http://schemas.openxmlformats.org/officeDocument/2006/relationships/image" Target="../media/image119.png"/><Relationship Id="rId5" Type="http://schemas.openxmlformats.org/officeDocument/2006/relationships/image" Target="../media/image114.jpg"/><Relationship Id="rId6" Type="http://schemas.openxmlformats.org/officeDocument/2006/relationships/image" Target="../media/image3.png"/><Relationship Id="rId7" Type="http://schemas.openxmlformats.org/officeDocument/2006/relationships/image" Target="../media/image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43.png"/><Relationship Id="rId4" Type="http://schemas.openxmlformats.org/officeDocument/2006/relationships/image" Target="../media/image3.png"/><Relationship Id="rId5" Type="http://schemas.openxmlformats.org/officeDocument/2006/relationships/image" Target="../media/image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23.png"/><Relationship Id="rId4" Type="http://schemas.openxmlformats.org/officeDocument/2006/relationships/image" Target="../media/image3.png"/><Relationship Id="rId5" Type="http://schemas.openxmlformats.org/officeDocument/2006/relationships/image" Target="../media/image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13.png"/><Relationship Id="rId4" Type="http://schemas.openxmlformats.org/officeDocument/2006/relationships/image" Target="../media/image3.png"/><Relationship Id="rId5" Type="http://schemas.openxmlformats.org/officeDocument/2006/relationships/image" Target="../media/image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21.png"/><Relationship Id="rId4" Type="http://schemas.openxmlformats.org/officeDocument/2006/relationships/image" Target="../media/image118.png"/><Relationship Id="rId5" Type="http://schemas.openxmlformats.org/officeDocument/2006/relationships/image" Target="../media/image142.png"/><Relationship Id="rId6" Type="http://schemas.openxmlformats.org/officeDocument/2006/relationships/image" Target="../media/image3.png"/><Relationship Id="rId7" Type="http://schemas.openxmlformats.org/officeDocument/2006/relationships/image" Target="../media/image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3.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373800" y="575875"/>
            <a:ext cx="2396400" cy="1212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000">
                <a:latin typeface="Oswald"/>
                <a:ea typeface="Oswald"/>
                <a:cs typeface="Oswald"/>
                <a:sym typeface="Oswald"/>
              </a:rPr>
              <a:t>ARGOS</a:t>
            </a:r>
            <a:endParaRPr sz="5000">
              <a:latin typeface="Oswald"/>
              <a:ea typeface="Oswald"/>
              <a:cs typeface="Oswald"/>
              <a:sym typeface="Oswald"/>
            </a:endParaRPr>
          </a:p>
          <a:p>
            <a:pPr indent="0" lvl="0" marL="0" rtl="0" algn="ctr">
              <a:spcBef>
                <a:spcPts val="0"/>
              </a:spcBef>
              <a:spcAft>
                <a:spcPts val="0"/>
              </a:spcAft>
              <a:buNone/>
            </a:pPr>
            <a:r>
              <a:t/>
            </a:r>
            <a:endParaRPr/>
          </a:p>
        </p:txBody>
      </p:sp>
      <p:sp>
        <p:nvSpPr>
          <p:cNvPr id="55" name="Google Shape;55;p13"/>
          <p:cNvSpPr txBox="1"/>
          <p:nvPr>
            <p:ph idx="1" type="subTitle"/>
          </p:nvPr>
        </p:nvSpPr>
        <p:spPr>
          <a:xfrm>
            <a:off x="226050" y="2175438"/>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Critical Design Review</a:t>
            </a:r>
            <a:endParaRPr/>
          </a:p>
        </p:txBody>
      </p:sp>
      <p:pic>
        <p:nvPicPr>
          <p:cNvPr id="56" name="Google Shape;56;p13"/>
          <p:cNvPicPr preferRelativeResize="0"/>
          <p:nvPr/>
        </p:nvPicPr>
        <p:blipFill>
          <a:blip r:embed="rId3">
            <a:alphaModFix/>
          </a:blip>
          <a:stretch>
            <a:fillRect/>
          </a:stretch>
        </p:blipFill>
        <p:spPr>
          <a:xfrm>
            <a:off x="152400" y="4198500"/>
            <a:ext cx="1615482" cy="792600"/>
          </a:xfrm>
          <a:prstGeom prst="rect">
            <a:avLst/>
          </a:prstGeom>
          <a:noFill/>
          <a:ln>
            <a:noFill/>
          </a:ln>
        </p:spPr>
      </p:pic>
      <p:pic>
        <p:nvPicPr>
          <p:cNvPr id="57" name="Google Shape;57;p13"/>
          <p:cNvPicPr preferRelativeResize="0"/>
          <p:nvPr/>
        </p:nvPicPr>
        <p:blipFill>
          <a:blip r:embed="rId4">
            <a:alphaModFix/>
          </a:blip>
          <a:stretch>
            <a:fillRect/>
          </a:stretch>
        </p:blipFill>
        <p:spPr>
          <a:xfrm>
            <a:off x="7496675" y="4336700"/>
            <a:ext cx="1461500" cy="654400"/>
          </a:xfrm>
          <a:prstGeom prst="rect">
            <a:avLst/>
          </a:prstGeom>
          <a:noFill/>
          <a:ln>
            <a:noFill/>
          </a:ln>
        </p:spPr>
      </p:pic>
      <p:sp>
        <p:nvSpPr>
          <p:cNvPr id="58" name="Google Shape;58;p13"/>
          <p:cNvSpPr txBox="1"/>
          <p:nvPr/>
        </p:nvSpPr>
        <p:spPr>
          <a:xfrm>
            <a:off x="311700" y="651775"/>
            <a:ext cx="8727300" cy="10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700">
                <a:solidFill>
                  <a:srgbClr val="434343"/>
                </a:solidFill>
                <a:latin typeface="Oswald"/>
                <a:ea typeface="Oswald"/>
                <a:cs typeface="Oswald"/>
                <a:sym typeface="Oswald"/>
              </a:rPr>
              <a:t>Autonomous Rover for Ground-based Optical Surveillance </a:t>
            </a:r>
            <a:endParaRPr sz="900">
              <a:solidFill>
                <a:srgbClr val="434343"/>
              </a:solidFill>
              <a:latin typeface="Oswald"/>
              <a:ea typeface="Oswald"/>
              <a:cs typeface="Oswald"/>
              <a:sym typeface="Oswald"/>
            </a:endParaRPr>
          </a:p>
        </p:txBody>
      </p:sp>
      <p:sp>
        <p:nvSpPr>
          <p:cNvPr id="59" name="Google Shape;59;p13"/>
          <p:cNvSpPr txBox="1"/>
          <p:nvPr/>
        </p:nvSpPr>
        <p:spPr>
          <a:xfrm>
            <a:off x="311700" y="2585825"/>
            <a:ext cx="8349300" cy="3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666666"/>
                </a:solidFill>
              </a:rPr>
              <a:t>November 23, 2020</a:t>
            </a:r>
            <a:endParaRPr sz="100">
              <a:solidFill>
                <a:srgbClr val="666666"/>
              </a:solidFill>
            </a:endParaRPr>
          </a:p>
        </p:txBody>
      </p:sp>
      <p:cxnSp>
        <p:nvCxnSpPr>
          <p:cNvPr id="60" name="Google Shape;60;p13"/>
          <p:cNvCxnSpPr/>
          <p:nvPr/>
        </p:nvCxnSpPr>
        <p:spPr>
          <a:xfrm>
            <a:off x="444900" y="467825"/>
            <a:ext cx="3114000" cy="0"/>
          </a:xfrm>
          <a:prstGeom prst="straightConnector1">
            <a:avLst/>
          </a:prstGeom>
          <a:noFill/>
          <a:ln cap="flat" cmpd="sng" w="9525">
            <a:solidFill>
              <a:schemeClr val="dk2"/>
            </a:solidFill>
            <a:prstDash val="solid"/>
            <a:round/>
            <a:headEnd len="med" w="med" type="none"/>
            <a:tailEnd len="med" w="med" type="none"/>
          </a:ln>
        </p:spPr>
      </p:cxnSp>
      <p:cxnSp>
        <p:nvCxnSpPr>
          <p:cNvPr id="61" name="Google Shape;61;p13"/>
          <p:cNvCxnSpPr/>
          <p:nvPr/>
        </p:nvCxnSpPr>
        <p:spPr>
          <a:xfrm>
            <a:off x="5488550" y="467825"/>
            <a:ext cx="3114000" cy="0"/>
          </a:xfrm>
          <a:prstGeom prst="straightConnector1">
            <a:avLst/>
          </a:prstGeom>
          <a:noFill/>
          <a:ln cap="flat" cmpd="sng" w="9525">
            <a:solidFill>
              <a:schemeClr val="dk2"/>
            </a:solidFill>
            <a:prstDash val="solid"/>
            <a:round/>
            <a:headEnd len="med" w="med" type="none"/>
            <a:tailEnd len="med" w="med" type="none"/>
          </a:ln>
        </p:spPr>
      </p:cxnSp>
      <p:cxnSp>
        <p:nvCxnSpPr>
          <p:cNvPr id="62" name="Google Shape;62;p13"/>
          <p:cNvCxnSpPr/>
          <p:nvPr/>
        </p:nvCxnSpPr>
        <p:spPr>
          <a:xfrm>
            <a:off x="444900" y="2233900"/>
            <a:ext cx="8254200" cy="0"/>
          </a:xfrm>
          <a:prstGeom prst="straightConnector1">
            <a:avLst/>
          </a:prstGeom>
          <a:noFill/>
          <a:ln cap="flat" cmpd="sng" w="9525">
            <a:solidFill>
              <a:schemeClr val="dk2"/>
            </a:solidFill>
            <a:prstDash val="solid"/>
            <a:round/>
            <a:headEnd len="med" w="med" type="none"/>
            <a:tailEnd len="med" w="med" type="none"/>
          </a:ln>
        </p:spPr>
      </p:cxnSp>
      <p:pic>
        <p:nvPicPr>
          <p:cNvPr id="63" name="Google Shape;63;p13"/>
          <p:cNvPicPr preferRelativeResize="0"/>
          <p:nvPr/>
        </p:nvPicPr>
        <p:blipFill>
          <a:blip r:embed="rId5">
            <a:alphaModFix/>
          </a:blip>
          <a:stretch>
            <a:fillRect/>
          </a:stretch>
        </p:blipFill>
        <p:spPr>
          <a:xfrm>
            <a:off x="5488550" y="281375"/>
            <a:ext cx="6569599" cy="4927199"/>
          </a:xfrm>
          <a:prstGeom prst="rect">
            <a:avLst/>
          </a:prstGeom>
          <a:noFill/>
          <a:ln>
            <a:noFill/>
          </a:ln>
        </p:spPr>
      </p:pic>
      <p:sp>
        <p:nvSpPr>
          <p:cNvPr id="64" name="Google Shape;64;p13"/>
          <p:cNvSpPr txBox="1"/>
          <p:nvPr/>
        </p:nvSpPr>
        <p:spPr>
          <a:xfrm>
            <a:off x="956100" y="3032550"/>
            <a:ext cx="7060500" cy="14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u="sng">
                <a:solidFill>
                  <a:srgbClr val="444444"/>
                </a:solidFill>
                <a:highlight>
                  <a:srgbClr val="FFFFFF"/>
                </a:highlight>
              </a:rPr>
              <a:t>Presenters</a:t>
            </a:r>
            <a:r>
              <a:rPr b="1" lang="en" sz="1300">
                <a:solidFill>
                  <a:srgbClr val="444444"/>
                </a:solidFill>
                <a:highlight>
                  <a:srgbClr val="FFFFFF"/>
                </a:highlight>
              </a:rPr>
              <a:t>: </a:t>
            </a:r>
            <a:r>
              <a:rPr b="1" lang="en" sz="1300">
                <a:solidFill>
                  <a:srgbClr val="444444"/>
                </a:solidFill>
                <a:highlight>
                  <a:schemeClr val="lt1"/>
                </a:highlight>
              </a:rPr>
              <a:t>Niko de Boucaud, Nick Kuljis, Margaux McFarland, Thomas Noll, Dan Stojsavljevic, Jarrod Teige</a:t>
            </a:r>
            <a:endParaRPr b="1" sz="1300">
              <a:solidFill>
                <a:srgbClr val="444444"/>
              </a:solidFill>
              <a:highlight>
                <a:srgbClr val="FFFFFF"/>
              </a:highlight>
            </a:endParaRPr>
          </a:p>
          <a:p>
            <a:pPr indent="0" lvl="0" marL="0" rtl="0" algn="l">
              <a:spcBef>
                <a:spcPts val="0"/>
              </a:spcBef>
              <a:spcAft>
                <a:spcPts val="0"/>
              </a:spcAft>
              <a:buNone/>
            </a:pPr>
            <a:r>
              <a:rPr b="1" lang="en" sz="1300" u="sng">
                <a:solidFill>
                  <a:srgbClr val="444444"/>
                </a:solidFill>
                <a:highlight>
                  <a:srgbClr val="FFFFFF"/>
                </a:highlight>
              </a:rPr>
              <a:t>Customer</a:t>
            </a:r>
            <a:r>
              <a:rPr b="1" lang="en" sz="1300">
                <a:solidFill>
                  <a:srgbClr val="444444"/>
                </a:solidFill>
                <a:highlight>
                  <a:srgbClr val="FFFFFF"/>
                </a:highlight>
              </a:rPr>
              <a:t>: Barbara Streiffert and Jet Propulsion Laboratory</a:t>
            </a:r>
            <a:endParaRPr b="1" sz="1300">
              <a:solidFill>
                <a:srgbClr val="444444"/>
              </a:solidFill>
              <a:highlight>
                <a:srgbClr val="FFFFFF"/>
              </a:highlight>
            </a:endParaRPr>
          </a:p>
          <a:p>
            <a:pPr indent="0" lvl="0" marL="0" rtl="0" algn="l">
              <a:spcBef>
                <a:spcPts val="0"/>
              </a:spcBef>
              <a:spcAft>
                <a:spcPts val="0"/>
              </a:spcAft>
              <a:buNone/>
            </a:pPr>
            <a:r>
              <a:rPr b="1" lang="en" sz="1300" u="sng">
                <a:solidFill>
                  <a:srgbClr val="444444"/>
                </a:solidFill>
                <a:highlight>
                  <a:srgbClr val="FFFFFF"/>
                </a:highlight>
              </a:rPr>
              <a:t>Advisor</a:t>
            </a:r>
            <a:r>
              <a:rPr b="1" lang="en" sz="1300">
                <a:solidFill>
                  <a:srgbClr val="444444"/>
                </a:solidFill>
                <a:highlight>
                  <a:srgbClr val="FFFFFF"/>
                </a:highlight>
              </a:rPr>
              <a:t>: Dr. Donna Gerren</a:t>
            </a:r>
            <a:endParaRPr b="1" sz="1300">
              <a:solidFill>
                <a:srgbClr val="444444"/>
              </a:solidFill>
              <a:highlight>
                <a:srgbClr val="FFFFFF"/>
              </a:highlight>
            </a:endParaRPr>
          </a:p>
          <a:p>
            <a:pPr indent="0" lvl="0" marL="0" rtl="0" algn="l">
              <a:spcBef>
                <a:spcPts val="0"/>
              </a:spcBef>
              <a:spcAft>
                <a:spcPts val="0"/>
              </a:spcAft>
              <a:buNone/>
            </a:pPr>
            <a:r>
              <a:rPr b="1" lang="en" sz="1300" u="sng">
                <a:solidFill>
                  <a:srgbClr val="444444"/>
                </a:solidFill>
                <a:highlight>
                  <a:srgbClr val="FFFFFF"/>
                </a:highlight>
              </a:rPr>
              <a:t>Team</a:t>
            </a:r>
            <a:r>
              <a:rPr b="1" lang="en" sz="1300">
                <a:solidFill>
                  <a:srgbClr val="444444"/>
                </a:solidFill>
                <a:highlight>
                  <a:srgbClr val="FFFFFF"/>
                </a:highlight>
              </a:rPr>
              <a:t>: Niko de Boucaud, Henry Felstiner, Harrison Fitch, Victoria Gonzales, Nick Kuljis, Luca Kushner, Margaux McFarland, Thomas Noll, Trevor Slack, Dan Stojsavljevic, Jarrod Teige</a:t>
            </a:r>
            <a:endParaRPr b="1" sz="1300">
              <a:solidFill>
                <a:srgbClr val="444444"/>
              </a:solidFill>
              <a:highlight>
                <a:srgbClr val="FFFFFF"/>
              </a:highlight>
            </a:endParaRPr>
          </a:p>
          <a:p>
            <a:pPr indent="0" lvl="0" marL="0" rtl="0" algn="l">
              <a:spcBef>
                <a:spcPts val="0"/>
              </a:spcBef>
              <a:spcAft>
                <a:spcPts val="0"/>
              </a:spcAft>
              <a:buNone/>
            </a:pPr>
            <a:r>
              <a:t/>
            </a:r>
            <a:endParaRPr b="1" sz="1300">
              <a:solidFill>
                <a:srgbClr val="444444"/>
              </a:solidFill>
              <a:highlight>
                <a:srgbClr val="FFFFFF"/>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2"/>
          <p:cNvSpPr txBox="1"/>
          <p:nvPr>
            <p:ph type="title"/>
          </p:nvPr>
        </p:nvSpPr>
        <p:spPr>
          <a:xfrm>
            <a:off x="311700" y="117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Design: Overview</a:t>
            </a:r>
            <a:endParaRPr/>
          </a:p>
        </p:txBody>
      </p:sp>
      <p:sp>
        <p:nvSpPr>
          <p:cNvPr id="220" name="Google Shape;220;p22"/>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21" name="Google Shape;221;p22"/>
          <p:cNvSpPr/>
          <p:nvPr/>
        </p:nvSpPr>
        <p:spPr>
          <a:xfrm>
            <a:off x="1341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22" name="Google Shape;222;p22"/>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23" name="Google Shape;223;p22"/>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24" name="Google Shape;224;p22"/>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25" name="Google Shape;225;p22"/>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26" name="Google Shape;226;p22"/>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27" name="Google Shape;227;p22"/>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28" name="Google Shape;228;p22"/>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229" name="Google Shape;229;p22"/>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230" name="Google Shape;230;p22"/>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1" name="Google Shape;231;p22"/>
          <p:cNvPicPr preferRelativeResize="0"/>
          <p:nvPr/>
        </p:nvPicPr>
        <p:blipFill>
          <a:blip r:embed="rId5">
            <a:alphaModFix/>
          </a:blip>
          <a:stretch>
            <a:fillRect/>
          </a:stretch>
        </p:blipFill>
        <p:spPr>
          <a:xfrm>
            <a:off x="6824050" y="827600"/>
            <a:ext cx="2008249" cy="1699151"/>
          </a:xfrm>
          <a:prstGeom prst="rect">
            <a:avLst/>
          </a:prstGeom>
          <a:noFill/>
          <a:ln>
            <a:noFill/>
          </a:ln>
        </p:spPr>
      </p:pic>
      <p:pic>
        <p:nvPicPr>
          <p:cNvPr id="232" name="Google Shape;232;p22"/>
          <p:cNvPicPr preferRelativeResize="0"/>
          <p:nvPr/>
        </p:nvPicPr>
        <p:blipFill rotWithShape="1">
          <a:blip r:embed="rId6">
            <a:alphaModFix/>
          </a:blip>
          <a:srcRect b="0" l="18593" r="34795" t="0"/>
          <a:stretch/>
        </p:blipFill>
        <p:spPr>
          <a:xfrm>
            <a:off x="311700" y="827612"/>
            <a:ext cx="1868574" cy="3400475"/>
          </a:xfrm>
          <a:prstGeom prst="rect">
            <a:avLst/>
          </a:prstGeom>
          <a:noFill/>
          <a:ln>
            <a:noFill/>
          </a:ln>
        </p:spPr>
      </p:pic>
      <p:cxnSp>
        <p:nvCxnSpPr>
          <p:cNvPr id="233" name="Google Shape;233;p22"/>
          <p:cNvCxnSpPr/>
          <p:nvPr/>
        </p:nvCxnSpPr>
        <p:spPr>
          <a:xfrm>
            <a:off x="1153575" y="980225"/>
            <a:ext cx="2122800" cy="0"/>
          </a:xfrm>
          <a:prstGeom prst="straightConnector1">
            <a:avLst/>
          </a:prstGeom>
          <a:noFill/>
          <a:ln cap="flat" cmpd="sng" w="19050">
            <a:solidFill>
              <a:srgbClr val="000000"/>
            </a:solidFill>
            <a:prstDash val="solid"/>
            <a:round/>
            <a:headEnd len="med" w="med" type="none"/>
            <a:tailEnd len="med" w="med" type="none"/>
          </a:ln>
        </p:spPr>
      </p:cxnSp>
      <p:cxnSp>
        <p:nvCxnSpPr>
          <p:cNvPr id="234" name="Google Shape;234;p22"/>
          <p:cNvCxnSpPr/>
          <p:nvPr/>
        </p:nvCxnSpPr>
        <p:spPr>
          <a:xfrm>
            <a:off x="3276300" y="986075"/>
            <a:ext cx="0" cy="3183300"/>
          </a:xfrm>
          <a:prstGeom prst="straightConnector1">
            <a:avLst/>
          </a:prstGeom>
          <a:noFill/>
          <a:ln cap="flat" cmpd="sng" w="19050">
            <a:solidFill>
              <a:srgbClr val="000000"/>
            </a:solidFill>
            <a:prstDash val="dashDot"/>
            <a:round/>
            <a:headEnd len="med" w="med" type="none"/>
            <a:tailEnd len="med" w="med" type="none"/>
          </a:ln>
        </p:spPr>
      </p:cxnSp>
      <p:cxnSp>
        <p:nvCxnSpPr>
          <p:cNvPr id="235" name="Google Shape;235;p22"/>
          <p:cNvCxnSpPr/>
          <p:nvPr/>
        </p:nvCxnSpPr>
        <p:spPr>
          <a:xfrm>
            <a:off x="1795850" y="4169300"/>
            <a:ext cx="1486200" cy="0"/>
          </a:xfrm>
          <a:prstGeom prst="straightConnector1">
            <a:avLst/>
          </a:prstGeom>
          <a:noFill/>
          <a:ln cap="flat" cmpd="sng" w="19050">
            <a:solidFill>
              <a:srgbClr val="000000"/>
            </a:solidFill>
            <a:prstDash val="solid"/>
            <a:round/>
            <a:headEnd len="med" w="med" type="none"/>
            <a:tailEnd len="med" w="med" type="none"/>
          </a:ln>
        </p:spPr>
      </p:cxnSp>
      <p:cxnSp>
        <p:nvCxnSpPr>
          <p:cNvPr id="236" name="Google Shape;236;p22"/>
          <p:cNvCxnSpPr/>
          <p:nvPr/>
        </p:nvCxnSpPr>
        <p:spPr>
          <a:xfrm>
            <a:off x="1146325" y="1226250"/>
            <a:ext cx="1199700" cy="0"/>
          </a:xfrm>
          <a:prstGeom prst="straightConnector1">
            <a:avLst/>
          </a:prstGeom>
          <a:noFill/>
          <a:ln cap="flat" cmpd="sng" w="19050">
            <a:solidFill>
              <a:srgbClr val="000000"/>
            </a:solidFill>
            <a:prstDash val="solid"/>
            <a:round/>
            <a:headEnd len="med" w="med" type="none"/>
            <a:tailEnd len="med" w="med" type="none"/>
          </a:ln>
        </p:spPr>
      </p:cxnSp>
      <p:cxnSp>
        <p:nvCxnSpPr>
          <p:cNvPr id="237" name="Google Shape;237;p22"/>
          <p:cNvCxnSpPr/>
          <p:nvPr/>
        </p:nvCxnSpPr>
        <p:spPr>
          <a:xfrm>
            <a:off x="2340725" y="1232100"/>
            <a:ext cx="0" cy="2937300"/>
          </a:xfrm>
          <a:prstGeom prst="straightConnector1">
            <a:avLst/>
          </a:prstGeom>
          <a:noFill/>
          <a:ln cap="flat" cmpd="sng" w="19050">
            <a:solidFill>
              <a:srgbClr val="000000"/>
            </a:solidFill>
            <a:prstDash val="dashDot"/>
            <a:round/>
            <a:headEnd len="med" w="med" type="none"/>
            <a:tailEnd len="med" w="med" type="none"/>
          </a:ln>
        </p:spPr>
      </p:cxnSp>
      <p:sp>
        <p:nvSpPr>
          <p:cNvPr id="238" name="Google Shape;238;p22"/>
          <p:cNvSpPr txBox="1"/>
          <p:nvPr/>
        </p:nvSpPr>
        <p:spPr>
          <a:xfrm>
            <a:off x="3820500" y="1029600"/>
            <a:ext cx="2276100" cy="39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rPr>
              <a:t>Total Extended</a:t>
            </a:r>
            <a:r>
              <a:rPr lang="en" sz="1200">
                <a:solidFill>
                  <a:schemeClr val="dk2"/>
                </a:solidFill>
              </a:rPr>
              <a:t> Height: 2.28m</a:t>
            </a:r>
            <a:endParaRPr sz="1200">
              <a:solidFill>
                <a:schemeClr val="dk2"/>
              </a:solidFill>
            </a:endParaRPr>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rPr lang="en" sz="1200">
                <a:solidFill>
                  <a:schemeClr val="dk2"/>
                </a:solidFill>
              </a:rPr>
              <a:t>Camera Height: 2.10m</a:t>
            </a:r>
            <a:endParaRPr sz="1200">
              <a:solidFill>
                <a:schemeClr val="dk2"/>
              </a:solidFill>
            </a:endParaRPr>
          </a:p>
          <a:p>
            <a:pPr indent="0" lvl="0" marL="0" rtl="0" algn="ctr">
              <a:spcBef>
                <a:spcPts val="0"/>
              </a:spcBef>
              <a:spcAft>
                <a:spcPts val="0"/>
              </a:spcAft>
              <a:buNone/>
            </a:pPr>
            <a:r>
              <a:t/>
            </a:r>
            <a:endParaRPr sz="1100">
              <a:solidFill>
                <a:schemeClr val="dk1"/>
              </a:solidFill>
            </a:endParaRPr>
          </a:p>
          <a:p>
            <a:pPr indent="0" lvl="0" marL="0" rtl="0" algn="ctr">
              <a:spcBef>
                <a:spcPts val="0"/>
              </a:spcBef>
              <a:spcAft>
                <a:spcPts val="0"/>
              </a:spcAft>
              <a:buNone/>
            </a:pPr>
            <a:r>
              <a:t/>
            </a:r>
            <a:endParaRPr sz="1100">
              <a:solidFill>
                <a:schemeClr val="dk1"/>
              </a:solidFill>
            </a:endParaRPr>
          </a:p>
          <a:p>
            <a:pPr indent="0" lvl="0" marL="0" rtl="0" algn="ctr">
              <a:spcBef>
                <a:spcPts val="0"/>
              </a:spcBef>
              <a:spcAft>
                <a:spcPts val="0"/>
              </a:spcAft>
              <a:buNone/>
            </a:pPr>
            <a:r>
              <a:rPr lang="en" sz="1200">
                <a:solidFill>
                  <a:schemeClr val="dk2"/>
                </a:solidFill>
              </a:rPr>
              <a:t>Total Width: 0.65m</a:t>
            </a:r>
            <a:endParaRPr sz="1200">
              <a:solidFill>
                <a:schemeClr val="dk2"/>
              </a:solidFill>
            </a:endParaRPr>
          </a:p>
          <a:p>
            <a:pPr indent="0" lvl="0" marL="0" rtl="0" algn="ctr">
              <a:spcBef>
                <a:spcPts val="0"/>
              </a:spcBef>
              <a:spcAft>
                <a:spcPts val="0"/>
              </a:spcAft>
              <a:buNone/>
            </a:pPr>
            <a:r>
              <a:t/>
            </a:r>
            <a:endParaRPr sz="1100">
              <a:solidFill>
                <a:schemeClr val="dk1"/>
              </a:solidFill>
            </a:endParaRPr>
          </a:p>
          <a:p>
            <a:pPr indent="0" lvl="0" marL="0" rtl="0" algn="ctr">
              <a:spcBef>
                <a:spcPts val="0"/>
              </a:spcBef>
              <a:spcAft>
                <a:spcPts val="0"/>
              </a:spcAft>
              <a:buNone/>
            </a:pPr>
            <a:r>
              <a:t/>
            </a:r>
            <a:endParaRPr sz="1100">
              <a:solidFill>
                <a:schemeClr val="dk1"/>
              </a:solidFill>
            </a:endParaRPr>
          </a:p>
          <a:p>
            <a:pPr indent="0" lvl="0" marL="0" rtl="0" algn="ctr">
              <a:spcBef>
                <a:spcPts val="0"/>
              </a:spcBef>
              <a:spcAft>
                <a:spcPts val="0"/>
              </a:spcAft>
              <a:buNone/>
            </a:pPr>
            <a:r>
              <a:rPr lang="en" sz="1200">
                <a:solidFill>
                  <a:schemeClr val="dk2"/>
                </a:solidFill>
              </a:rPr>
              <a:t>Total Length: 1.15m</a:t>
            </a:r>
            <a:endParaRPr sz="1200">
              <a:solidFill>
                <a:schemeClr val="dk2"/>
              </a:solidFill>
            </a:endParaRPr>
          </a:p>
          <a:p>
            <a:pPr indent="0" lvl="0" marL="0" rtl="0" algn="ctr">
              <a:spcBef>
                <a:spcPts val="0"/>
              </a:spcBef>
              <a:spcAft>
                <a:spcPts val="0"/>
              </a:spcAft>
              <a:buNone/>
            </a:pPr>
            <a:r>
              <a:t/>
            </a:r>
            <a:endParaRPr sz="1100">
              <a:solidFill>
                <a:schemeClr val="dk1"/>
              </a:solidFill>
            </a:endParaRPr>
          </a:p>
          <a:p>
            <a:pPr indent="0" lvl="0" marL="0" rtl="0" algn="ctr">
              <a:spcBef>
                <a:spcPts val="0"/>
              </a:spcBef>
              <a:spcAft>
                <a:spcPts val="0"/>
              </a:spcAft>
              <a:buNone/>
            </a:pPr>
            <a:r>
              <a:t/>
            </a:r>
            <a:endParaRPr sz="1100">
              <a:solidFill>
                <a:schemeClr val="dk1"/>
              </a:solidFill>
            </a:endParaRPr>
          </a:p>
          <a:p>
            <a:pPr indent="0" lvl="0" marL="0" rtl="0" algn="ctr">
              <a:spcBef>
                <a:spcPts val="0"/>
              </a:spcBef>
              <a:spcAft>
                <a:spcPts val="0"/>
              </a:spcAft>
              <a:buClr>
                <a:schemeClr val="dk1"/>
              </a:buClr>
              <a:buSzPts val="1100"/>
              <a:buFont typeface="Arial"/>
              <a:buNone/>
            </a:pPr>
            <a:r>
              <a:rPr lang="en" sz="1200">
                <a:solidFill>
                  <a:schemeClr val="dk2"/>
                </a:solidFill>
              </a:rPr>
              <a:t>Total Unextended Height: 0.98m</a:t>
            </a:r>
            <a:endParaRPr sz="1200">
              <a:solidFill>
                <a:schemeClr val="dk2"/>
              </a:solidFill>
            </a:endParaRPr>
          </a:p>
        </p:txBody>
      </p:sp>
      <p:cxnSp>
        <p:nvCxnSpPr>
          <p:cNvPr id="239" name="Google Shape;239;p22"/>
          <p:cNvCxnSpPr/>
          <p:nvPr/>
        </p:nvCxnSpPr>
        <p:spPr>
          <a:xfrm flipH="1" rot="10800000">
            <a:off x="3282150" y="1208500"/>
            <a:ext cx="719700" cy="245700"/>
          </a:xfrm>
          <a:prstGeom prst="straightConnector1">
            <a:avLst/>
          </a:prstGeom>
          <a:noFill/>
          <a:ln cap="flat" cmpd="sng" w="19050">
            <a:solidFill>
              <a:srgbClr val="000000"/>
            </a:solidFill>
            <a:prstDash val="solid"/>
            <a:round/>
            <a:headEnd len="med" w="med" type="none"/>
            <a:tailEnd len="med" w="med" type="none"/>
          </a:ln>
        </p:spPr>
      </p:cxnSp>
      <p:cxnSp>
        <p:nvCxnSpPr>
          <p:cNvPr id="240" name="Google Shape;240;p22"/>
          <p:cNvCxnSpPr/>
          <p:nvPr/>
        </p:nvCxnSpPr>
        <p:spPr>
          <a:xfrm flipH="1" rot="10800000">
            <a:off x="2345900" y="1723425"/>
            <a:ext cx="1849200" cy="801600"/>
          </a:xfrm>
          <a:prstGeom prst="straightConnector1">
            <a:avLst/>
          </a:prstGeom>
          <a:noFill/>
          <a:ln cap="flat" cmpd="sng" w="19050">
            <a:solidFill>
              <a:srgbClr val="000000"/>
            </a:solidFill>
            <a:prstDash val="solid"/>
            <a:round/>
            <a:headEnd len="med" w="med" type="none"/>
            <a:tailEnd len="med" w="med" type="none"/>
          </a:ln>
        </p:spPr>
      </p:cxnSp>
      <p:cxnSp>
        <p:nvCxnSpPr>
          <p:cNvPr id="241" name="Google Shape;241;p22"/>
          <p:cNvCxnSpPr/>
          <p:nvPr/>
        </p:nvCxnSpPr>
        <p:spPr>
          <a:xfrm>
            <a:off x="7044625" y="2107825"/>
            <a:ext cx="585300" cy="377400"/>
          </a:xfrm>
          <a:prstGeom prst="straightConnector1">
            <a:avLst/>
          </a:prstGeom>
          <a:noFill/>
          <a:ln cap="flat" cmpd="sng" w="19050">
            <a:solidFill>
              <a:srgbClr val="000000"/>
            </a:solidFill>
            <a:prstDash val="dashDot"/>
            <a:round/>
            <a:headEnd len="med" w="med" type="none"/>
            <a:tailEnd len="med" w="med" type="none"/>
          </a:ln>
        </p:spPr>
      </p:cxnSp>
      <p:pic>
        <p:nvPicPr>
          <p:cNvPr id="242" name="Google Shape;242;p22"/>
          <p:cNvPicPr preferRelativeResize="0"/>
          <p:nvPr/>
        </p:nvPicPr>
        <p:blipFill>
          <a:blip r:embed="rId7">
            <a:alphaModFix/>
          </a:blip>
          <a:stretch>
            <a:fillRect/>
          </a:stretch>
        </p:blipFill>
        <p:spPr>
          <a:xfrm>
            <a:off x="6824052" y="2527312"/>
            <a:ext cx="2008247" cy="1700762"/>
          </a:xfrm>
          <a:prstGeom prst="rect">
            <a:avLst/>
          </a:prstGeom>
          <a:noFill/>
          <a:ln>
            <a:noFill/>
          </a:ln>
        </p:spPr>
      </p:pic>
      <p:cxnSp>
        <p:nvCxnSpPr>
          <p:cNvPr id="243" name="Google Shape;243;p22"/>
          <p:cNvCxnSpPr/>
          <p:nvPr/>
        </p:nvCxnSpPr>
        <p:spPr>
          <a:xfrm rot="10800000">
            <a:off x="6828200" y="4070100"/>
            <a:ext cx="368700" cy="0"/>
          </a:xfrm>
          <a:prstGeom prst="straightConnector1">
            <a:avLst/>
          </a:prstGeom>
          <a:noFill/>
          <a:ln cap="flat" cmpd="sng" w="19050">
            <a:solidFill>
              <a:srgbClr val="000000"/>
            </a:solidFill>
            <a:prstDash val="solid"/>
            <a:round/>
            <a:headEnd len="med" w="med" type="none"/>
            <a:tailEnd len="med" w="med" type="none"/>
          </a:ln>
        </p:spPr>
      </p:cxnSp>
      <p:cxnSp>
        <p:nvCxnSpPr>
          <p:cNvPr id="244" name="Google Shape;244;p22"/>
          <p:cNvCxnSpPr/>
          <p:nvPr/>
        </p:nvCxnSpPr>
        <p:spPr>
          <a:xfrm flipH="1">
            <a:off x="7706000" y="1898900"/>
            <a:ext cx="965400" cy="620400"/>
          </a:xfrm>
          <a:prstGeom prst="straightConnector1">
            <a:avLst/>
          </a:prstGeom>
          <a:noFill/>
          <a:ln cap="flat" cmpd="sng" w="19050">
            <a:solidFill>
              <a:srgbClr val="000000"/>
            </a:solidFill>
            <a:prstDash val="dashDot"/>
            <a:round/>
            <a:headEnd len="med" w="med" type="none"/>
            <a:tailEnd len="med" w="med" type="none"/>
          </a:ln>
        </p:spPr>
      </p:cxnSp>
      <p:cxnSp>
        <p:nvCxnSpPr>
          <p:cNvPr id="245" name="Google Shape;245;p22"/>
          <p:cNvCxnSpPr/>
          <p:nvPr/>
        </p:nvCxnSpPr>
        <p:spPr>
          <a:xfrm rot="10800000">
            <a:off x="6810725" y="2665700"/>
            <a:ext cx="616200" cy="0"/>
          </a:xfrm>
          <a:prstGeom prst="straightConnector1">
            <a:avLst/>
          </a:prstGeom>
          <a:noFill/>
          <a:ln cap="flat" cmpd="sng" w="19050">
            <a:solidFill>
              <a:srgbClr val="000000"/>
            </a:solidFill>
            <a:prstDash val="solid"/>
            <a:round/>
            <a:headEnd len="med" w="med" type="none"/>
            <a:tailEnd len="med" w="med" type="none"/>
          </a:ln>
        </p:spPr>
      </p:cxnSp>
      <p:cxnSp>
        <p:nvCxnSpPr>
          <p:cNvPr id="246" name="Google Shape;246;p22"/>
          <p:cNvCxnSpPr/>
          <p:nvPr/>
        </p:nvCxnSpPr>
        <p:spPr>
          <a:xfrm>
            <a:off x="6824038" y="2665700"/>
            <a:ext cx="0" cy="1410000"/>
          </a:xfrm>
          <a:prstGeom prst="straightConnector1">
            <a:avLst/>
          </a:prstGeom>
          <a:noFill/>
          <a:ln cap="flat" cmpd="sng" w="19050">
            <a:solidFill>
              <a:srgbClr val="000000"/>
            </a:solidFill>
            <a:prstDash val="dashDot"/>
            <a:round/>
            <a:headEnd len="med" w="med" type="none"/>
            <a:tailEnd len="med" w="med" type="none"/>
          </a:ln>
        </p:spPr>
      </p:cxnSp>
      <p:cxnSp>
        <p:nvCxnSpPr>
          <p:cNvPr id="247" name="Google Shape;247;p22"/>
          <p:cNvCxnSpPr/>
          <p:nvPr/>
        </p:nvCxnSpPr>
        <p:spPr>
          <a:xfrm flipH="1">
            <a:off x="5593575" y="2109550"/>
            <a:ext cx="1451100" cy="117000"/>
          </a:xfrm>
          <a:prstGeom prst="straightConnector1">
            <a:avLst/>
          </a:prstGeom>
          <a:noFill/>
          <a:ln cap="flat" cmpd="sng" w="19050">
            <a:solidFill>
              <a:srgbClr val="000000"/>
            </a:solidFill>
            <a:prstDash val="solid"/>
            <a:round/>
            <a:headEnd len="med" w="med" type="none"/>
            <a:tailEnd len="med" w="med" type="none"/>
          </a:ln>
        </p:spPr>
      </p:cxnSp>
      <p:cxnSp>
        <p:nvCxnSpPr>
          <p:cNvPr id="248" name="Google Shape;248;p22"/>
          <p:cNvCxnSpPr/>
          <p:nvPr/>
        </p:nvCxnSpPr>
        <p:spPr>
          <a:xfrm flipH="1">
            <a:off x="5634400" y="2501625"/>
            <a:ext cx="2094900" cy="257400"/>
          </a:xfrm>
          <a:prstGeom prst="straightConnector1">
            <a:avLst/>
          </a:prstGeom>
          <a:noFill/>
          <a:ln cap="flat" cmpd="sng" w="19050">
            <a:solidFill>
              <a:srgbClr val="000000"/>
            </a:solidFill>
            <a:prstDash val="solid"/>
            <a:round/>
            <a:headEnd len="med" w="med" type="none"/>
            <a:tailEnd len="med" w="med" type="none"/>
          </a:ln>
        </p:spPr>
      </p:cxnSp>
      <p:cxnSp>
        <p:nvCxnSpPr>
          <p:cNvPr id="249" name="Google Shape;249;p22"/>
          <p:cNvCxnSpPr/>
          <p:nvPr/>
        </p:nvCxnSpPr>
        <p:spPr>
          <a:xfrm rot="10800000">
            <a:off x="6026275" y="3268175"/>
            <a:ext cx="801900" cy="0"/>
          </a:xfrm>
          <a:prstGeom prst="straightConnector1">
            <a:avLst/>
          </a:prstGeom>
          <a:noFill/>
          <a:ln cap="flat" cmpd="sng" w="19050">
            <a:solidFill>
              <a:srgbClr val="000000"/>
            </a:solidFill>
            <a:prstDash val="solid"/>
            <a:round/>
            <a:headEnd len="med" w="med" type="none"/>
            <a:tailEnd len="med" w="med" type="none"/>
          </a:ln>
        </p:spPr>
      </p:cxn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5" name="Shape 2395"/>
        <p:cNvGrpSpPr/>
        <p:nvPr/>
      </p:nvGrpSpPr>
      <p:grpSpPr>
        <a:xfrm>
          <a:off x="0" y="0"/>
          <a:ext cx="0" cy="0"/>
          <a:chOff x="0" y="0"/>
          <a:chExt cx="0" cy="0"/>
        </a:xfrm>
      </p:grpSpPr>
      <p:sp>
        <p:nvSpPr>
          <p:cNvPr id="2396" name="Google Shape;2396;p112"/>
          <p:cNvSpPr txBox="1"/>
          <p:nvPr>
            <p:ph type="title"/>
          </p:nvPr>
        </p:nvSpPr>
        <p:spPr>
          <a:xfrm>
            <a:off x="311700" y="199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Model</a:t>
            </a:r>
            <a:endParaRPr/>
          </a:p>
        </p:txBody>
      </p:sp>
      <p:sp>
        <p:nvSpPr>
          <p:cNvPr id="2397" name="Google Shape;2397;p112"/>
          <p:cNvSpPr txBox="1"/>
          <p:nvPr>
            <p:ph idx="1" type="body"/>
          </p:nvPr>
        </p:nvSpPr>
        <p:spPr>
          <a:xfrm>
            <a:off x="0" y="1137800"/>
            <a:ext cx="4196400" cy="2980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sz="1400"/>
              <a:t>Validation</a:t>
            </a:r>
            <a:endParaRPr b="1" sz="1400"/>
          </a:p>
          <a:p>
            <a:pPr indent="-317500" lvl="1" marL="914400" rtl="0" algn="l">
              <a:spcBef>
                <a:spcPts val="0"/>
              </a:spcBef>
              <a:spcAft>
                <a:spcPts val="0"/>
              </a:spcAft>
              <a:buSzPts val="1400"/>
              <a:buChar char="○"/>
            </a:pPr>
            <a:r>
              <a:rPr lang="en"/>
              <a:t>What temperatures will the rover experience at various distances from the flame front?</a:t>
            </a:r>
            <a:endParaRPr sz="1400"/>
          </a:p>
          <a:p>
            <a:pPr indent="-317500" lvl="0" marL="457200" rtl="0" algn="l">
              <a:spcBef>
                <a:spcPts val="0"/>
              </a:spcBef>
              <a:spcAft>
                <a:spcPts val="0"/>
              </a:spcAft>
              <a:buSzPts val="1400"/>
              <a:buChar char="●"/>
            </a:pPr>
            <a:r>
              <a:rPr b="1" lang="en" sz="1400"/>
              <a:t>Assumptions</a:t>
            </a:r>
            <a:endParaRPr b="1" sz="1400"/>
          </a:p>
          <a:p>
            <a:pPr indent="-317500" lvl="1" marL="914400" rtl="0" algn="l">
              <a:spcBef>
                <a:spcPts val="0"/>
              </a:spcBef>
              <a:spcAft>
                <a:spcPts val="0"/>
              </a:spcAft>
              <a:buSzPts val="1400"/>
              <a:buChar char="○"/>
            </a:pPr>
            <a:r>
              <a:rPr lang="en" sz="1400"/>
              <a:t>Safety Factor (SF) : 2</a:t>
            </a:r>
            <a:endParaRPr sz="1400"/>
          </a:p>
          <a:p>
            <a:pPr indent="-317500" lvl="1" marL="914400" rtl="0" algn="l">
              <a:spcBef>
                <a:spcPts val="0"/>
              </a:spcBef>
              <a:spcAft>
                <a:spcPts val="0"/>
              </a:spcAft>
              <a:buSzPts val="1400"/>
              <a:buChar char="○"/>
            </a:pPr>
            <a:r>
              <a:rPr lang="en" sz="1400"/>
              <a:t>Temp of Fire (Ts) : 1073K * SF</a:t>
            </a:r>
            <a:endParaRPr sz="1400"/>
          </a:p>
          <a:p>
            <a:pPr indent="-317500" lvl="1" marL="914400" rtl="0" algn="l">
              <a:spcBef>
                <a:spcPts val="0"/>
              </a:spcBef>
              <a:spcAft>
                <a:spcPts val="0"/>
              </a:spcAft>
              <a:buSzPts val="1400"/>
              <a:buChar char="○"/>
            </a:pPr>
            <a:r>
              <a:rPr lang="en" sz="1400"/>
              <a:t>Fire Size : 1m x 100m</a:t>
            </a:r>
            <a:endParaRPr sz="1400"/>
          </a:p>
          <a:p>
            <a:pPr indent="-317500" lvl="1" marL="914400" rtl="0" algn="l">
              <a:spcBef>
                <a:spcPts val="0"/>
              </a:spcBef>
              <a:spcAft>
                <a:spcPts val="0"/>
              </a:spcAft>
              <a:buSzPts val="1400"/>
              <a:buChar char="○"/>
            </a:pPr>
            <a:r>
              <a:rPr lang="en" sz="1400"/>
              <a:t>Wind Speed : 7m/s</a:t>
            </a:r>
            <a:endParaRPr sz="1400"/>
          </a:p>
          <a:p>
            <a:pPr indent="-317500" lvl="1" marL="914400" rtl="0" algn="l">
              <a:spcBef>
                <a:spcPts val="0"/>
              </a:spcBef>
              <a:spcAft>
                <a:spcPts val="0"/>
              </a:spcAft>
              <a:buSzPts val="1400"/>
              <a:buChar char="○"/>
            </a:pPr>
            <a:r>
              <a:rPr lang="en" sz="1400"/>
              <a:t>All natural and forced convection is transferred to rover</a:t>
            </a:r>
            <a:endParaRPr sz="1400"/>
          </a:p>
          <a:p>
            <a:pPr indent="-317500" lvl="1" marL="914400" rtl="0" algn="l">
              <a:spcBef>
                <a:spcPts val="0"/>
              </a:spcBef>
              <a:spcAft>
                <a:spcPts val="0"/>
              </a:spcAft>
              <a:buSzPts val="1400"/>
              <a:buChar char="○"/>
            </a:pPr>
            <a:r>
              <a:rPr lang="en" sz="1400"/>
              <a:t>View Factor : 0.003</a:t>
            </a:r>
            <a:endParaRPr sz="1400"/>
          </a:p>
        </p:txBody>
      </p:sp>
      <p:pic>
        <p:nvPicPr>
          <p:cNvPr id="2398" name="Google Shape;2398;p112"/>
          <p:cNvPicPr preferRelativeResize="0"/>
          <p:nvPr/>
        </p:nvPicPr>
        <p:blipFill>
          <a:blip r:embed="rId3">
            <a:alphaModFix/>
          </a:blip>
          <a:stretch>
            <a:fillRect/>
          </a:stretch>
        </p:blipFill>
        <p:spPr>
          <a:xfrm>
            <a:off x="4360325" y="199569"/>
            <a:ext cx="1441243" cy="1166158"/>
          </a:xfrm>
          <a:prstGeom prst="rect">
            <a:avLst/>
          </a:prstGeom>
          <a:noFill/>
          <a:ln>
            <a:noFill/>
          </a:ln>
        </p:spPr>
      </p:pic>
      <p:cxnSp>
        <p:nvCxnSpPr>
          <p:cNvPr id="2399" name="Google Shape;2399;p112"/>
          <p:cNvCxnSpPr>
            <a:stCxn id="2398" idx="2"/>
            <a:endCxn id="2400" idx="2"/>
          </p:cNvCxnSpPr>
          <p:nvPr/>
        </p:nvCxnSpPr>
        <p:spPr>
          <a:xfrm rot="-5400000">
            <a:off x="6014247" y="240127"/>
            <a:ext cx="192300" cy="2058900"/>
          </a:xfrm>
          <a:prstGeom prst="bentConnector3">
            <a:avLst>
              <a:gd fmla="val -31824" name="adj1"/>
            </a:avLst>
          </a:prstGeom>
          <a:noFill/>
          <a:ln cap="flat" cmpd="sng" w="28575">
            <a:solidFill>
              <a:srgbClr val="000000"/>
            </a:solidFill>
            <a:prstDash val="solid"/>
            <a:round/>
            <a:headEnd len="med" w="med" type="none"/>
            <a:tailEnd len="med" w="med" type="none"/>
          </a:ln>
        </p:spPr>
      </p:cxnSp>
      <p:sp>
        <p:nvSpPr>
          <p:cNvPr id="2401" name="Google Shape;2401;p112"/>
          <p:cNvSpPr txBox="1"/>
          <p:nvPr/>
        </p:nvSpPr>
        <p:spPr>
          <a:xfrm>
            <a:off x="5988136" y="1120422"/>
            <a:ext cx="545400" cy="2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Δx</a:t>
            </a:r>
            <a:endParaRPr/>
          </a:p>
        </p:txBody>
      </p:sp>
      <p:sp>
        <p:nvSpPr>
          <p:cNvPr id="2402" name="Google Shape;2402;p112"/>
          <p:cNvSpPr/>
          <p:nvPr/>
        </p:nvSpPr>
        <p:spPr>
          <a:xfrm>
            <a:off x="5777600" y="920649"/>
            <a:ext cx="269700" cy="104400"/>
          </a:xfrm>
          <a:prstGeom prst="rightArrow">
            <a:avLst>
              <a:gd fmla="val 50000" name="adj1"/>
              <a:gd fmla="val 50000" name="adj2"/>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112"/>
          <p:cNvSpPr txBox="1"/>
          <p:nvPr/>
        </p:nvSpPr>
        <p:spPr>
          <a:xfrm>
            <a:off x="5684300" y="611974"/>
            <a:ext cx="363000" cy="2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42729"/>
                </a:solidFill>
                <a:highlight>
                  <a:srgbClr val="FFFFFF"/>
                </a:highlight>
              </a:rPr>
              <a:t>Q̇</a:t>
            </a:r>
            <a:endParaRPr/>
          </a:p>
        </p:txBody>
      </p:sp>
      <p:pic>
        <p:nvPicPr>
          <p:cNvPr id="2404" name="Google Shape;2404;p112"/>
          <p:cNvPicPr preferRelativeResize="0"/>
          <p:nvPr/>
        </p:nvPicPr>
        <p:blipFill>
          <a:blip r:embed="rId4">
            <a:alphaModFix/>
          </a:blip>
          <a:stretch>
            <a:fillRect/>
          </a:stretch>
        </p:blipFill>
        <p:spPr>
          <a:xfrm>
            <a:off x="5965022" y="199579"/>
            <a:ext cx="290766" cy="127082"/>
          </a:xfrm>
          <a:prstGeom prst="rect">
            <a:avLst/>
          </a:prstGeom>
          <a:noFill/>
          <a:ln>
            <a:noFill/>
          </a:ln>
        </p:spPr>
      </p:pic>
      <p:pic>
        <p:nvPicPr>
          <p:cNvPr id="2405" name="Google Shape;2405;p112"/>
          <p:cNvPicPr preferRelativeResize="0"/>
          <p:nvPr/>
        </p:nvPicPr>
        <p:blipFill>
          <a:blip r:embed="rId5">
            <a:alphaModFix/>
          </a:blip>
          <a:stretch>
            <a:fillRect/>
          </a:stretch>
        </p:blipFill>
        <p:spPr>
          <a:xfrm>
            <a:off x="6727861" y="410467"/>
            <a:ext cx="411918" cy="150910"/>
          </a:xfrm>
          <a:prstGeom prst="rect">
            <a:avLst/>
          </a:prstGeom>
          <a:noFill/>
          <a:ln>
            <a:noFill/>
          </a:ln>
        </p:spPr>
      </p:pic>
      <p:pic>
        <p:nvPicPr>
          <p:cNvPr id="2406" name="Google Shape;2406;p112"/>
          <p:cNvPicPr preferRelativeResize="0"/>
          <p:nvPr/>
        </p:nvPicPr>
        <p:blipFill>
          <a:blip r:embed="rId6">
            <a:alphaModFix/>
          </a:blip>
          <a:stretch>
            <a:fillRect/>
          </a:stretch>
        </p:blipFill>
        <p:spPr>
          <a:xfrm>
            <a:off x="5472757" y="485740"/>
            <a:ext cx="129229" cy="127082"/>
          </a:xfrm>
          <a:prstGeom prst="rect">
            <a:avLst/>
          </a:prstGeom>
          <a:noFill/>
          <a:ln>
            <a:noFill/>
          </a:ln>
        </p:spPr>
      </p:pic>
      <p:sp>
        <p:nvSpPr>
          <p:cNvPr id="2407" name="Google Shape;2407;p112"/>
          <p:cNvSpPr/>
          <p:nvPr/>
        </p:nvSpPr>
        <p:spPr>
          <a:xfrm>
            <a:off x="6551175" y="359027"/>
            <a:ext cx="765300" cy="213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08" name="Google Shape;2408;p112"/>
          <p:cNvGrpSpPr/>
          <p:nvPr/>
        </p:nvGrpSpPr>
        <p:grpSpPr>
          <a:xfrm>
            <a:off x="6931961" y="199577"/>
            <a:ext cx="1239378" cy="973731"/>
            <a:chOff x="510650" y="330899"/>
            <a:chExt cx="2615825" cy="2541051"/>
          </a:xfrm>
        </p:grpSpPr>
        <p:grpSp>
          <p:nvGrpSpPr>
            <p:cNvPr id="2409" name="Google Shape;2409;p112"/>
            <p:cNvGrpSpPr/>
            <p:nvPr/>
          </p:nvGrpSpPr>
          <p:grpSpPr>
            <a:xfrm>
              <a:off x="510650" y="1437775"/>
              <a:ext cx="2615825" cy="1434175"/>
              <a:chOff x="1229550" y="696075"/>
              <a:chExt cx="2615825" cy="1434175"/>
            </a:xfrm>
          </p:grpSpPr>
          <p:pic>
            <p:nvPicPr>
              <p:cNvPr id="2410" name="Google Shape;2410;p112"/>
              <p:cNvPicPr preferRelativeResize="0"/>
              <p:nvPr/>
            </p:nvPicPr>
            <p:blipFill rotWithShape="1">
              <a:blip r:embed="rId7">
                <a:alphaModFix/>
              </a:blip>
              <a:srcRect b="0" l="63612" r="0" t="0"/>
              <a:stretch/>
            </p:blipFill>
            <p:spPr>
              <a:xfrm>
                <a:off x="3526000" y="913825"/>
                <a:ext cx="319375" cy="877700"/>
              </a:xfrm>
              <a:prstGeom prst="rect">
                <a:avLst/>
              </a:prstGeom>
              <a:noFill/>
              <a:ln>
                <a:noFill/>
              </a:ln>
            </p:spPr>
          </p:pic>
          <p:pic>
            <p:nvPicPr>
              <p:cNvPr id="2411" name="Google Shape;2411;p112"/>
              <p:cNvPicPr preferRelativeResize="0"/>
              <p:nvPr/>
            </p:nvPicPr>
            <p:blipFill rotWithShape="1">
              <a:blip r:embed="rId7">
                <a:alphaModFix/>
              </a:blip>
              <a:srcRect b="0" l="72695" r="0" t="0"/>
              <a:stretch/>
            </p:blipFill>
            <p:spPr>
              <a:xfrm>
                <a:off x="2107250" y="913825"/>
                <a:ext cx="239650" cy="877700"/>
              </a:xfrm>
              <a:prstGeom prst="rect">
                <a:avLst/>
              </a:prstGeom>
              <a:noFill/>
              <a:ln>
                <a:noFill/>
              </a:ln>
            </p:spPr>
          </p:pic>
          <p:sp>
            <p:nvSpPr>
              <p:cNvPr id="2412" name="Google Shape;2412;p112"/>
              <p:cNvSpPr/>
              <p:nvPr/>
            </p:nvSpPr>
            <p:spPr>
              <a:xfrm>
                <a:off x="1232375" y="696075"/>
                <a:ext cx="2613000" cy="877800"/>
              </a:xfrm>
              <a:prstGeom prst="cube">
                <a:avLst>
                  <a:gd fmla="val 25000" name="adj"/>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3" name="Google Shape;2413;p112"/>
              <p:cNvPicPr preferRelativeResize="0"/>
              <p:nvPr/>
            </p:nvPicPr>
            <p:blipFill>
              <a:blip r:embed="rId7">
                <a:alphaModFix/>
              </a:blip>
              <a:stretch>
                <a:fillRect/>
              </a:stretch>
            </p:blipFill>
            <p:spPr>
              <a:xfrm>
                <a:off x="2750850" y="1252550"/>
                <a:ext cx="877700" cy="877700"/>
              </a:xfrm>
              <a:prstGeom prst="rect">
                <a:avLst/>
              </a:prstGeom>
              <a:noFill/>
              <a:ln>
                <a:noFill/>
              </a:ln>
            </p:spPr>
          </p:pic>
          <p:pic>
            <p:nvPicPr>
              <p:cNvPr id="2400" name="Google Shape;2400;p112"/>
              <p:cNvPicPr preferRelativeResize="0"/>
              <p:nvPr/>
            </p:nvPicPr>
            <p:blipFill>
              <a:blip r:embed="rId7">
                <a:alphaModFix/>
              </a:blip>
              <a:stretch>
                <a:fillRect/>
              </a:stretch>
            </p:blipFill>
            <p:spPr>
              <a:xfrm>
                <a:off x="1229550" y="1252550"/>
                <a:ext cx="877700" cy="877700"/>
              </a:xfrm>
              <a:prstGeom prst="rect">
                <a:avLst/>
              </a:prstGeom>
              <a:noFill/>
              <a:ln>
                <a:noFill/>
              </a:ln>
            </p:spPr>
          </p:pic>
        </p:grpSp>
        <p:grpSp>
          <p:nvGrpSpPr>
            <p:cNvPr id="2414" name="Google Shape;2414;p112"/>
            <p:cNvGrpSpPr/>
            <p:nvPr/>
          </p:nvGrpSpPr>
          <p:grpSpPr>
            <a:xfrm>
              <a:off x="2173423" y="330899"/>
              <a:ext cx="823703" cy="1238842"/>
              <a:chOff x="6709625" y="426113"/>
              <a:chExt cx="1293300" cy="1945112"/>
            </a:xfrm>
          </p:grpSpPr>
          <p:sp>
            <p:nvSpPr>
              <p:cNvPr id="2415" name="Google Shape;2415;p112"/>
              <p:cNvSpPr/>
              <p:nvPr/>
            </p:nvSpPr>
            <p:spPr>
              <a:xfrm>
                <a:off x="7142375" y="1892424"/>
                <a:ext cx="385200" cy="478800"/>
              </a:xfrm>
              <a:prstGeom prst="can">
                <a:avLst>
                  <a:gd fmla="val 25000" name="adj"/>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112"/>
              <p:cNvSpPr/>
              <p:nvPr/>
            </p:nvSpPr>
            <p:spPr>
              <a:xfrm>
                <a:off x="7157228" y="1459275"/>
                <a:ext cx="355500" cy="478800"/>
              </a:xfrm>
              <a:prstGeom prst="can">
                <a:avLst>
                  <a:gd fmla="val 25000" name="adj"/>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112"/>
              <p:cNvSpPr/>
              <p:nvPr/>
            </p:nvSpPr>
            <p:spPr>
              <a:xfrm>
                <a:off x="7186785" y="1027175"/>
                <a:ext cx="296400" cy="478800"/>
              </a:xfrm>
              <a:prstGeom prst="can">
                <a:avLst>
                  <a:gd fmla="val 25000" name="adj"/>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18" name="Google Shape;2418;p112"/>
              <p:cNvGrpSpPr/>
              <p:nvPr/>
            </p:nvGrpSpPr>
            <p:grpSpPr>
              <a:xfrm flipH="1">
                <a:off x="6709625" y="426113"/>
                <a:ext cx="1293300" cy="665425"/>
                <a:chOff x="1396100" y="247400"/>
                <a:chExt cx="1293300" cy="665425"/>
              </a:xfrm>
            </p:grpSpPr>
            <p:sp>
              <p:nvSpPr>
                <p:cNvPr id="2419" name="Google Shape;2419;p112"/>
                <p:cNvSpPr/>
                <p:nvPr/>
              </p:nvSpPr>
              <p:spPr>
                <a:xfrm>
                  <a:off x="1882800" y="247425"/>
                  <a:ext cx="806400" cy="665400"/>
                </a:xfrm>
                <a:prstGeom prst="snip2SameRect">
                  <a:avLst>
                    <a:gd fmla="val 16667" name="adj1"/>
                    <a:gd fmla="val 0" name="adj2"/>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112"/>
                <p:cNvSpPr/>
                <p:nvPr/>
              </p:nvSpPr>
              <p:spPr>
                <a:xfrm>
                  <a:off x="1396100" y="247400"/>
                  <a:ext cx="1000200" cy="665400"/>
                </a:xfrm>
                <a:prstGeom prst="snip2SameRect">
                  <a:avLst>
                    <a:gd fmla="val 16667" name="adj1"/>
                    <a:gd fmla="val 0" name="adj2"/>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112"/>
                <p:cNvSpPr/>
                <p:nvPr/>
              </p:nvSpPr>
              <p:spPr>
                <a:xfrm>
                  <a:off x="2396300" y="353600"/>
                  <a:ext cx="293100" cy="559200"/>
                </a:xfrm>
                <a:prstGeom prst="rect">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2" name="Google Shape;2422;p112"/>
              <p:cNvSpPr/>
              <p:nvPr/>
            </p:nvSpPr>
            <p:spPr>
              <a:xfrm rot="5400000">
                <a:off x="7185125" y="650375"/>
                <a:ext cx="342300" cy="342300"/>
              </a:xfrm>
              <a:prstGeom prst="can">
                <a:avLst>
                  <a:gd fmla="val 50000" name="adj"/>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23" name="Google Shape;2423;p112"/>
              <p:cNvCxnSpPr/>
              <p:nvPr/>
            </p:nvCxnSpPr>
            <p:spPr>
              <a:xfrm>
                <a:off x="6766700" y="650375"/>
                <a:ext cx="0" cy="376800"/>
              </a:xfrm>
              <a:prstGeom prst="straightConnector1">
                <a:avLst/>
              </a:prstGeom>
              <a:noFill/>
              <a:ln cap="flat" cmpd="sng" w="9525">
                <a:solidFill>
                  <a:srgbClr val="000000"/>
                </a:solidFill>
                <a:prstDash val="solid"/>
                <a:round/>
                <a:headEnd len="med" w="med" type="none"/>
                <a:tailEnd len="med" w="med" type="none"/>
              </a:ln>
            </p:spPr>
          </p:cxnSp>
          <p:cxnSp>
            <p:nvCxnSpPr>
              <p:cNvPr id="2424" name="Google Shape;2424;p112"/>
              <p:cNvCxnSpPr/>
              <p:nvPr/>
            </p:nvCxnSpPr>
            <p:spPr>
              <a:xfrm>
                <a:off x="6839225" y="650375"/>
                <a:ext cx="0" cy="376800"/>
              </a:xfrm>
              <a:prstGeom prst="straightConnector1">
                <a:avLst/>
              </a:prstGeom>
              <a:noFill/>
              <a:ln cap="flat" cmpd="sng" w="9525">
                <a:solidFill>
                  <a:srgbClr val="000000"/>
                </a:solidFill>
                <a:prstDash val="solid"/>
                <a:round/>
                <a:headEnd len="med" w="med" type="none"/>
                <a:tailEnd len="med" w="med" type="none"/>
              </a:ln>
            </p:spPr>
          </p:cxnSp>
          <p:cxnSp>
            <p:nvCxnSpPr>
              <p:cNvPr id="2425" name="Google Shape;2425;p112"/>
              <p:cNvCxnSpPr/>
              <p:nvPr/>
            </p:nvCxnSpPr>
            <p:spPr>
              <a:xfrm>
                <a:off x="6923175" y="650375"/>
                <a:ext cx="0" cy="376800"/>
              </a:xfrm>
              <a:prstGeom prst="straightConnector1">
                <a:avLst/>
              </a:prstGeom>
              <a:noFill/>
              <a:ln cap="flat" cmpd="sng" w="9525">
                <a:solidFill>
                  <a:srgbClr val="000000"/>
                </a:solidFill>
                <a:prstDash val="solid"/>
                <a:round/>
                <a:headEnd len="med" w="med" type="none"/>
                <a:tailEnd len="med" w="med" type="none"/>
              </a:ln>
            </p:spPr>
          </p:cxnSp>
        </p:grpSp>
      </p:grpSp>
      <p:pic>
        <p:nvPicPr>
          <p:cNvPr id="2426" name="Google Shape;2426;p112"/>
          <p:cNvPicPr preferRelativeResize="0"/>
          <p:nvPr/>
        </p:nvPicPr>
        <p:blipFill>
          <a:blip r:embed="rId8">
            <a:alphaModFix/>
          </a:blip>
          <a:stretch>
            <a:fillRect/>
          </a:stretch>
        </p:blipFill>
        <p:spPr>
          <a:xfrm>
            <a:off x="7316475" y="850346"/>
            <a:ext cx="411925" cy="361654"/>
          </a:xfrm>
          <a:prstGeom prst="rect">
            <a:avLst/>
          </a:prstGeom>
          <a:noFill/>
          <a:ln>
            <a:noFill/>
          </a:ln>
        </p:spPr>
      </p:pic>
      <p:pic>
        <p:nvPicPr>
          <p:cNvPr id="2427" name="Google Shape;2427;p112"/>
          <p:cNvPicPr preferRelativeResize="0"/>
          <p:nvPr/>
        </p:nvPicPr>
        <p:blipFill>
          <a:blip r:embed="rId9">
            <a:alphaModFix/>
          </a:blip>
          <a:stretch>
            <a:fillRect/>
          </a:stretch>
        </p:blipFill>
        <p:spPr>
          <a:xfrm>
            <a:off x="4196400" y="1773138"/>
            <a:ext cx="4472366" cy="2364775"/>
          </a:xfrm>
          <a:prstGeom prst="rect">
            <a:avLst/>
          </a:prstGeom>
          <a:noFill/>
          <a:ln>
            <a:noFill/>
          </a:ln>
        </p:spPr>
      </p:pic>
      <p:pic>
        <p:nvPicPr>
          <p:cNvPr id="2428" name="Google Shape;2428;p112"/>
          <p:cNvPicPr preferRelativeResize="0"/>
          <p:nvPr/>
        </p:nvPicPr>
        <p:blipFill>
          <a:blip r:embed="rId10">
            <a:alphaModFix/>
          </a:blip>
          <a:stretch>
            <a:fillRect/>
          </a:stretch>
        </p:blipFill>
        <p:spPr>
          <a:xfrm>
            <a:off x="4026600" y="3568075"/>
            <a:ext cx="4667250" cy="666750"/>
          </a:xfrm>
          <a:prstGeom prst="rect">
            <a:avLst/>
          </a:prstGeom>
          <a:noFill/>
          <a:ln>
            <a:noFill/>
          </a:ln>
        </p:spPr>
      </p:pic>
      <p:sp>
        <p:nvSpPr>
          <p:cNvPr id="2429" name="Google Shape;2429;p1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30" name="Google Shape;2430;p112"/>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431" name="Google Shape;2431;p112"/>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432" name="Google Shape;2432;p112"/>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433" name="Google Shape;2433;p112"/>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434" name="Google Shape;2434;p112"/>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435" name="Google Shape;2435;p112"/>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436" name="Google Shape;2436;p112"/>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437" name="Google Shape;2437;p112"/>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438" name="Google Shape;2438;p112"/>
          <p:cNvPicPr preferRelativeResize="0"/>
          <p:nvPr/>
        </p:nvPicPr>
        <p:blipFill>
          <a:blip r:embed="rId11">
            <a:alphaModFix/>
          </a:blip>
          <a:stretch>
            <a:fillRect/>
          </a:stretch>
        </p:blipFill>
        <p:spPr>
          <a:xfrm>
            <a:off x="53350" y="4779450"/>
            <a:ext cx="669950" cy="328700"/>
          </a:xfrm>
          <a:prstGeom prst="rect">
            <a:avLst/>
          </a:prstGeom>
          <a:noFill/>
          <a:ln>
            <a:noFill/>
          </a:ln>
        </p:spPr>
      </p:pic>
      <p:pic>
        <p:nvPicPr>
          <p:cNvPr id="2439" name="Google Shape;2439;p112"/>
          <p:cNvPicPr preferRelativeResize="0"/>
          <p:nvPr/>
        </p:nvPicPr>
        <p:blipFill>
          <a:blip r:embed="rId12">
            <a:alphaModFix/>
          </a:blip>
          <a:stretch>
            <a:fillRect/>
          </a:stretch>
        </p:blipFill>
        <p:spPr>
          <a:xfrm>
            <a:off x="8390542" y="4771800"/>
            <a:ext cx="753458" cy="371700"/>
          </a:xfrm>
          <a:prstGeom prst="rect">
            <a:avLst/>
          </a:prstGeom>
          <a:noFill/>
          <a:ln>
            <a:noFill/>
          </a:ln>
        </p:spPr>
      </p:pic>
      <p:sp>
        <p:nvSpPr>
          <p:cNvPr id="2440" name="Google Shape;2440;p1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41" name="Google Shape;2441;p112"/>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442" name="Google Shape;2442;p112"/>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6" name="Shape 2446"/>
        <p:cNvGrpSpPr/>
        <p:nvPr/>
      </p:nvGrpSpPr>
      <p:grpSpPr>
        <a:xfrm>
          <a:off x="0" y="0"/>
          <a:ext cx="0" cy="0"/>
          <a:chOff x="0" y="0"/>
          <a:chExt cx="0" cy="0"/>
        </a:xfrm>
      </p:grpSpPr>
      <p:pic>
        <p:nvPicPr>
          <p:cNvPr id="2447" name="Google Shape;2447;p113"/>
          <p:cNvPicPr preferRelativeResize="0"/>
          <p:nvPr/>
        </p:nvPicPr>
        <p:blipFill>
          <a:blip r:embed="rId3">
            <a:alphaModFix/>
          </a:blip>
          <a:stretch>
            <a:fillRect/>
          </a:stretch>
        </p:blipFill>
        <p:spPr>
          <a:xfrm>
            <a:off x="3729700" y="270993"/>
            <a:ext cx="5414300" cy="4060732"/>
          </a:xfrm>
          <a:prstGeom prst="rect">
            <a:avLst/>
          </a:prstGeom>
          <a:noFill/>
          <a:ln>
            <a:noFill/>
          </a:ln>
        </p:spPr>
      </p:pic>
      <p:sp>
        <p:nvSpPr>
          <p:cNvPr id="2448" name="Google Shape;2448;p113"/>
          <p:cNvSpPr txBox="1"/>
          <p:nvPr>
            <p:ph type="title"/>
          </p:nvPr>
        </p:nvSpPr>
        <p:spPr>
          <a:xfrm>
            <a:off x="311700" y="199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Model</a:t>
            </a:r>
            <a:endParaRPr/>
          </a:p>
        </p:txBody>
      </p:sp>
      <p:sp>
        <p:nvSpPr>
          <p:cNvPr id="2449" name="Google Shape;2449;p1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50" name="Google Shape;2450;p113"/>
          <p:cNvSpPr txBox="1"/>
          <p:nvPr/>
        </p:nvSpPr>
        <p:spPr>
          <a:xfrm>
            <a:off x="6381813" y="2178150"/>
            <a:ext cx="2391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451" name="Google Shape;2451;p113"/>
          <p:cNvSpPr txBox="1"/>
          <p:nvPr/>
        </p:nvSpPr>
        <p:spPr>
          <a:xfrm>
            <a:off x="256750" y="1472450"/>
            <a:ext cx="3697200" cy="20388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Char char="●"/>
            </a:pPr>
            <a:r>
              <a:rPr lang="en" sz="1500">
                <a:solidFill>
                  <a:schemeClr val="dk2"/>
                </a:solidFill>
              </a:rPr>
              <a:t>Min allowable distance: </a:t>
            </a:r>
            <a:r>
              <a:rPr b="1" lang="en" sz="1500">
                <a:solidFill>
                  <a:schemeClr val="dk2"/>
                </a:solidFill>
              </a:rPr>
              <a:t>9m to 22m</a:t>
            </a:r>
            <a:endParaRPr b="1" sz="1500">
              <a:solidFill>
                <a:schemeClr val="dk2"/>
              </a:solidFill>
            </a:endParaRPr>
          </a:p>
          <a:p>
            <a:pPr indent="-323850" lvl="1" marL="914400" rtl="0" algn="l">
              <a:spcBef>
                <a:spcPts val="0"/>
              </a:spcBef>
              <a:spcAft>
                <a:spcPts val="0"/>
              </a:spcAft>
              <a:buClr>
                <a:schemeClr val="dk2"/>
              </a:buClr>
              <a:buSzPts val="1500"/>
              <a:buChar char="○"/>
            </a:pPr>
            <a:r>
              <a:rPr lang="en" sz="1500">
                <a:solidFill>
                  <a:schemeClr val="dk2"/>
                </a:solidFill>
              </a:rPr>
              <a:t>Black body: 22m</a:t>
            </a:r>
            <a:endParaRPr sz="1500">
              <a:solidFill>
                <a:schemeClr val="dk2"/>
              </a:solidFill>
            </a:endParaRPr>
          </a:p>
          <a:p>
            <a:pPr indent="-323850" lvl="1" marL="914400" rtl="0" algn="l">
              <a:spcBef>
                <a:spcPts val="0"/>
              </a:spcBef>
              <a:spcAft>
                <a:spcPts val="0"/>
              </a:spcAft>
              <a:buClr>
                <a:schemeClr val="dk2"/>
              </a:buClr>
              <a:buSzPts val="1500"/>
              <a:buChar char="○"/>
            </a:pPr>
            <a:r>
              <a:rPr lang="en" sz="1500">
                <a:solidFill>
                  <a:schemeClr val="dk2"/>
                </a:solidFill>
              </a:rPr>
              <a:t>Polished Al Body: &lt;9m</a:t>
            </a:r>
            <a:endParaRPr sz="1500">
              <a:solidFill>
                <a:schemeClr val="dk2"/>
              </a:solidFill>
            </a:endParaRPr>
          </a:p>
          <a:p>
            <a:pPr indent="-323850" lvl="2" marL="1371600" rtl="0" algn="l">
              <a:spcBef>
                <a:spcPts val="0"/>
              </a:spcBef>
              <a:spcAft>
                <a:spcPts val="0"/>
              </a:spcAft>
              <a:buClr>
                <a:schemeClr val="dk2"/>
              </a:buClr>
              <a:buSzPts val="1500"/>
              <a:buChar char="■"/>
            </a:pPr>
            <a:r>
              <a:rPr lang="en" sz="1500">
                <a:solidFill>
                  <a:schemeClr val="dk2"/>
                </a:solidFill>
              </a:rPr>
              <a:t>Absorptivity of 6061-T6 Al  &lt; 0.1 </a:t>
            </a:r>
            <a:endParaRPr sz="1500">
              <a:solidFill>
                <a:schemeClr val="dk2"/>
              </a:solidFill>
            </a:endParaRPr>
          </a:p>
          <a:p>
            <a:pPr indent="0" lvl="0" marL="457200" rtl="0" algn="l">
              <a:spcBef>
                <a:spcPts val="1600"/>
              </a:spcBef>
              <a:spcAft>
                <a:spcPts val="1600"/>
              </a:spcAft>
              <a:buNone/>
            </a:pPr>
            <a:r>
              <a:t/>
            </a:r>
            <a:endParaRPr sz="1300">
              <a:solidFill>
                <a:schemeClr val="dk2"/>
              </a:solidFill>
            </a:endParaRPr>
          </a:p>
        </p:txBody>
      </p:sp>
      <p:sp>
        <p:nvSpPr>
          <p:cNvPr id="2452" name="Google Shape;2452;p113"/>
          <p:cNvSpPr txBox="1"/>
          <p:nvPr/>
        </p:nvSpPr>
        <p:spPr>
          <a:xfrm>
            <a:off x="7302625" y="3300875"/>
            <a:ext cx="2723700" cy="1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Commercial Temp Limit</a:t>
            </a:r>
            <a:endParaRPr sz="900"/>
          </a:p>
        </p:txBody>
      </p:sp>
      <p:sp>
        <p:nvSpPr>
          <p:cNvPr id="2453" name="Google Shape;2453;p113"/>
          <p:cNvSpPr txBox="1"/>
          <p:nvPr/>
        </p:nvSpPr>
        <p:spPr>
          <a:xfrm>
            <a:off x="7302625" y="2898938"/>
            <a:ext cx="1355700" cy="22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rPr>
              <a:t>Melting Point of Acrylic</a:t>
            </a:r>
            <a:endParaRPr sz="900">
              <a:solidFill>
                <a:schemeClr val="dk1"/>
              </a:solidFill>
            </a:endParaRPr>
          </a:p>
        </p:txBody>
      </p:sp>
      <p:sp>
        <p:nvSpPr>
          <p:cNvPr id="2454" name="Google Shape;2454;p113"/>
          <p:cNvSpPr txBox="1"/>
          <p:nvPr/>
        </p:nvSpPr>
        <p:spPr>
          <a:xfrm>
            <a:off x="6085075" y="479738"/>
            <a:ext cx="1355700" cy="22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rPr>
              <a:t>Melting Point of Al</a:t>
            </a:r>
            <a:endParaRPr sz="900">
              <a:solidFill>
                <a:schemeClr val="dk1"/>
              </a:solidFill>
            </a:endParaRPr>
          </a:p>
        </p:txBody>
      </p:sp>
      <p:sp>
        <p:nvSpPr>
          <p:cNvPr id="2455" name="Google Shape;2455;p113"/>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456" name="Google Shape;2456;p113"/>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457" name="Google Shape;2457;p113"/>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458" name="Google Shape;2458;p113"/>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459" name="Google Shape;2459;p113"/>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460" name="Google Shape;2460;p113"/>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461" name="Google Shape;2461;p113"/>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462" name="Google Shape;2462;p113"/>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463" name="Google Shape;2463;p113"/>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2464" name="Google Shape;2464;p113"/>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2465" name="Google Shape;2465;p1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66" name="Google Shape;2466;p113"/>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467" name="Google Shape;2467;p113"/>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1" name="Shape 2471"/>
        <p:cNvGrpSpPr/>
        <p:nvPr/>
      </p:nvGrpSpPr>
      <p:grpSpPr>
        <a:xfrm>
          <a:off x="0" y="0"/>
          <a:ext cx="0" cy="0"/>
          <a:chOff x="0" y="0"/>
          <a:chExt cx="0" cy="0"/>
        </a:xfrm>
      </p:grpSpPr>
      <p:sp>
        <p:nvSpPr>
          <p:cNvPr id="2472" name="Google Shape;2472;p1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Camera </a:t>
            </a:r>
            <a:r>
              <a:rPr lang="en"/>
              <a:t>wiring</a:t>
            </a:r>
            <a:endParaRPr/>
          </a:p>
        </p:txBody>
      </p:sp>
      <p:sp>
        <p:nvSpPr>
          <p:cNvPr id="2473" name="Google Shape;2473;p114"/>
          <p:cNvSpPr txBox="1"/>
          <p:nvPr>
            <p:ph idx="1" type="body"/>
          </p:nvPr>
        </p:nvSpPr>
        <p:spPr>
          <a:xfrm>
            <a:off x="311700" y="1152475"/>
            <a:ext cx="6463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NYCOIL® Cable Conduit</a:t>
            </a:r>
            <a:endParaRPr/>
          </a:p>
          <a:p>
            <a:pPr indent="0" lvl="0" marL="0" rtl="0" algn="l">
              <a:spcBef>
                <a:spcPts val="1600"/>
              </a:spcBef>
              <a:spcAft>
                <a:spcPts val="1600"/>
              </a:spcAft>
              <a:buNone/>
            </a:pPr>
            <a:r>
              <a:rPr lang="en"/>
              <a:t>coiled hose used to house electrical wiring or antenna RF and positioner cable.</a:t>
            </a:r>
            <a:endParaRPr/>
          </a:p>
        </p:txBody>
      </p:sp>
      <p:sp>
        <p:nvSpPr>
          <p:cNvPr id="2474" name="Google Shape;2474;p1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Will-Burt Cable Management accessories automatically retract to protect data and power cables" id="2475" name="Google Shape;2475;p114"/>
          <p:cNvPicPr preferRelativeResize="0"/>
          <p:nvPr/>
        </p:nvPicPr>
        <p:blipFill>
          <a:blip r:embed="rId3">
            <a:alphaModFix/>
          </a:blip>
          <a:stretch>
            <a:fillRect/>
          </a:stretch>
        </p:blipFill>
        <p:spPr>
          <a:xfrm>
            <a:off x="7158000" y="812525"/>
            <a:ext cx="1314450" cy="2857500"/>
          </a:xfrm>
          <a:prstGeom prst="rect">
            <a:avLst/>
          </a:prstGeom>
          <a:noFill/>
          <a:ln>
            <a:noFill/>
          </a:ln>
        </p:spPr>
      </p:pic>
      <p:sp>
        <p:nvSpPr>
          <p:cNvPr id="2476" name="Google Shape;2476;p114"/>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477" name="Google Shape;2477;p114"/>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478" name="Google Shape;2478;p114"/>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479" name="Google Shape;2479;p114"/>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480" name="Google Shape;2480;p114"/>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481" name="Google Shape;2481;p114"/>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482" name="Google Shape;2482;p114"/>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483" name="Google Shape;2483;p114"/>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484" name="Google Shape;2484;p114"/>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2485" name="Google Shape;2485;p114"/>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2486" name="Google Shape;2486;p1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87" name="Google Shape;2487;p114"/>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488" name="Google Shape;2488;p114"/>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2" name="Shape 2492"/>
        <p:cNvGrpSpPr/>
        <p:nvPr/>
      </p:nvGrpSpPr>
      <p:grpSpPr>
        <a:xfrm>
          <a:off x="0" y="0"/>
          <a:ext cx="0" cy="0"/>
          <a:chOff x="0" y="0"/>
          <a:chExt cx="0" cy="0"/>
        </a:xfrm>
      </p:grpSpPr>
      <p:sp>
        <p:nvSpPr>
          <p:cNvPr id="2493" name="Google Shape;2493;p115"/>
          <p:cNvSpPr txBox="1"/>
          <p:nvPr>
            <p:ph type="title"/>
          </p:nvPr>
        </p:nvSpPr>
        <p:spPr>
          <a:xfrm>
            <a:off x="311700" y="278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Subsystem Breakdown</a:t>
            </a:r>
            <a:endParaRPr/>
          </a:p>
        </p:txBody>
      </p:sp>
      <p:sp>
        <p:nvSpPr>
          <p:cNvPr id="2494" name="Google Shape;2494;p1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95" name="Google Shape;2495;p115"/>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496" name="Google Shape;2496;p115"/>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497" name="Google Shape;2497;p115"/>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498" name="Google Shape;2498;p115"/>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499" name="Google Shape;2499;p115"/>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500" name="Google Shape;2500;p115"/>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501" name="Google Shape;2501;p115"/>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502" name="Google Shape;2502;p115"/>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503" name="Google Shape;2503;p115"/>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2504" name="Google Shape;2504;p115"/>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2505" name="Google Shape;2505;p1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06" name="Google Shape;2506;p115"/>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507" name="Google Shape;2507;p115"/>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graphicFrame>
        <p:nvGraphicFramePr>
          <p:cNvPr id="2508" name="Google Shape;2508;p115"/>
          <p:cNvGraphicFramePr/>
          <p:nvPr/>
        </p:nvGraphicFramePr>
        <p:xfrm>
          <a:off x="1337300" y="1204550"/>
          <a:ext cx="3000000" cy="3000000"/>
        </p:xfrm>
        <a:graphic>
          <a:graphicData uri="http://schemas.openxmlformats.org/drawingml/2006/table">
            <a:tbl>
              <a:tblPr>
                <a:noFill/>
                <a:tableStyleId>{CBEDEBCB-E958-4417-B31C-84D5BBB78CDA}</a:tableStyleId>
              </a:tblPr>
              <a:tblGrid>
                <a:gridCol w="1247575"/>
                <a:gridCol w="1176975"/>
              </a:tblGrid>
              <a:tr h="231875">
                <a:tc>
                  <a:txBody>
                    <a:bodyPr/>
                    <a:lstStyle/>
                    <a:p>
                      <a:pPr indent="0" lvl="0" marL="0" rtl="0" algn="l">
                        <a:lnSpc>
                          <a:spcPct val="115000"/>
                        </a:lnSpc>
                        <a:spcBef>
                          <a:spcPts val="0"/>
                        </a:spcBef>
                        <a:spcAft>
                          <a:spcPts val="0"/>
                        </a:spcAft>
                        <a:buNone/>
                      </a:pPr>
                      <a:r>
                        <a:rPr b="1" lang="en" sz="1000"/>
                        <a:t>Subsystem</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lnSpc>
                          <a:spcPct val="115000"/>
                        </a:lnSpc>
                        <a:spcBef>
                          <a:spcPts val="0"/>
                        </a:spcBef>
                        <a:spcAft>
                          <a:spcPts val="0"/>
                        </a:spcAft>
                        <a:buNone/>
                      </a:pPr>
                      <a:r>
                        <a:rPr b="1" lang="en" sz="1000"/>
                        <a:t>Total</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r>
              <a:tr h="231875">
                <a:tc>
                  <a:txBody>
                    <a:bodyPr/>
                    <a:lstStyle/>
                    <a:p>
                      <a:pPr indent="0" lvl="0" marL="0" rtl="0" algn="l">
                        <a:lnSpc>
                          <a:spcPct val="115000"/>
                        </a:lnSpc>
                        <a:spcBef>
                          <a:spcPts val="0"/>
                        </a:spcBef>
                        <a:spcAft>
                          <a:spcPts val="0"/>
                        </a:spcAft>
                        <a:buNone/>
                      </a:pPr>
                      <a:r>
                        <a:rPr lang="en" sz="1000"/>
                        <a:t>Sensors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$773.64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$547.81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$1,048.49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Chassis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$142.79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Camera</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$269.99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Test Rig</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$218.62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Hydraulic Mast</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$400.00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Communications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$306.46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b="1" lang="en" sz="1000"/>
                        <a:t>Total</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rtl="0" algn="r">
                        <a:lnSpc>
                          <a:spcPct val="115000"/>
                        </a:lnSpc>
                        <a:spcBef>
                          <a:spcPts val="0"/>
                        </a:spcBef>
                        <a:spcAft>
                          <a:spcPts val="0"/>
                        </a:spcAft>
                        <a:buNone/>
                      </a:pPr>
                      <a:r>
                        <a:rPr b="1" lang="en" sz="1000"/>
                        <a:t>$3,707.80</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r>
              <a:tr h="231875">
                <a:tc>
                  <a:txBody>
                    <a:bodyPr/>
                    <a:lstStyle/>
                    <a:p>
                      <a:pPr indent="0" lvl="0" marL="0" rtl="0" algn="l">
                        <a:lnSpc>
                          <a:spcPct val="115000"/>
                        </a:lnSpc>
                        <a:spcBef>
                          <a:spcPts val="0"/>
                        </a:spcBef>
                        <a:spcAft>
                          <a:spcPts val="0"/>
                        </a:spcAft>
                        <a:buNone/>
                      </a:pPr>
                      <a:r>
                        <a:rPr b="1" lang="en" sz="1000"/>
                        <a:t>Remaining</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rtl="0" algn="r">
                        <a:lnSpc>
                          <a:spcPct val="115000"/>
                        </a:lnSpc>
                        <a:spcBef>
                          <a:spcPts val="0"/>
                        </a:spcBef>
                        <a:spcAft>
                          <a:spcPts val="0"/>
                        </a:spcAft>
                        <a:buNone/>
                      </a:pPr>
                      <a:r>
                        <a:rPr b="1" lang="en" sz="1000"/>
                        <a:t>$1,292.20</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r>
            </a:tbl>
          </a:graphicData>
        </a:graphic>
      </p:graphicFrame>
      <p:graphicFrame>
        <p:nvGraphicFramePr>
          <p:cNvPr id="2509" name="Google Shape;2509;p115"/>
          <p:cNvGraphicFramePr/>
          <p:nvPr/>
        </p:nvGraphicFramePr>
        <p:xfrm>
          <a:off x="5378050" y="1204550"/>
          <a:ext cx="3000000" cy="3000000"/>
        </p:xfrm>
        <a:graphic>
          <a:graphicData uri="http://schemas.openxmlformats.org/drawingml/2006/table">
            <a:tbl>
              <a:tblPr>
                <a:noFill/>
                <a:tableStyleId>{CBEDEBCB-E958-4417-B31C-84D5BBB78CDA}</a:tableStyleId>
              </a:tblPr>
              <a:tblGrid>
                <a:gridCol w="1247575"/>
                <a:gridCol w="1176975"/>
              </a:tblGrid>
              <a:tr h="231875">
                <a:tc>
                  <a:txBody>
                    <a:bodyPr/>
                    <a:lstStyle/>
                    <a:p>
                      <a:pPr indent="0" lvl="0" marL="0" rtl="0" algn="l">
                        <a:lnSpc>
                          <a:spcPct val="115000"/>
                        </a:lnSpc>
                        <a:spcBef>
                          <a:spcPts val="0"/>
                        </a:spcBef>
                        <a:spcAft>
                          <a:spcPts val="0"/>
                        </a:spcAft>
                        <a:buNone/>
                      </a:pPr>
                      <a:r>
                        <a:rPr b="1" lang="en" sz="1000"/>
                        <a:t>Subsystem</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l">
                        <a:lnSpc>
                          <a:spcPct val="115000"/>
                        </a:lnSpc>
                        <a:spcBef>
                          <a:spcPts val="0"/>
                        </a:spcBef>
                        <a:spcAft>
                          <a:spcPts val="0"/>
                        </a:spcAft>
                        <a:buNone/>
                      </a:pPr>
                      <a:r>
                        <a:rPr b="1" lang="en" sz="1000"/>
                        <a:t>Total</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r>
              <a:tr h="231875">
                <a:tc>
                  <a:txBody>
                    <a:bodyPr/>
                    <a:lstStyle/>
                    <a:p>
                      <a:pPr indent="0" lvl="0" marL="0" rtl="0" algn="l">
                        <a:lnSpc>
                          <a:spcPct val="115000"/>
                        </a:lnSpc>
                        <a:spcBef>
                          <a:spcPts val="0"/>
                        </a:spcBef>
                        <a:spcAft>
                          <a:spcPts val="0"/>
                        </a:spcAft>
                        <a:buNone/>
                      </a:pPr>
                      <a:r>
                        <a:rPr lang="en" sz="1000"/>
                        <a:t>Sensors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$773.64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$547.81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$1,048.49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Chassis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$142.79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Camera</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$269.99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Test Rig</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$218.62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Off Ramp Mast</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$900.00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lang="en" sz="1000"/>
                        <a:t>Communications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$306.46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1875">
                <a:tc>
                  <a:txBody>
                    <a:bodyPr/>
                    <a:lstStyle/>
                    <a:p>
                      <a:pPr indent="0" lvl="0" marL="0" rtl="0" algn="l">
                        <a:lnSpc>
                          <a:spcPct val="115000"/>
                        </a:lnSpc>
                        <a:spcBef>
                          <a:spcPts val="0"/>
                        </a:spcBef>
                        <a:spcAft>
                          <a:spcPts val="0"/>
                        </a:spcAft>
                        <a:buNone/>
                      </a:pPr>
                      <a:r>
                        <a:rPr b="1" lang="en" sz="1000"/>
                        <a:t>Total</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rtl="0" algn="r">
                        <a:lnSpc>
                          <a:spcPct val="115000"/>
                        </a:lnSpc>
                        <a:spcBef>
                          <a:spcPts val="0"/>
                        </a:spcBef>
                        <a:spcAft>
                          <a:spcPts val="0"/>
                        </a:spcAft>
                        <a:buNone/>
                      </a:pPr>
                      <a:r>
                        <a:rPr b="1" lang="en" sz="1000"/>
                        <a:t>$4,207.80</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r>
              <a:tr h="231875">
                <a:tc>
                  <a:txBody>
                    <a:bodyPr/>
                    <a:lstStyle/>
                    <a:p>
                      <a:pPr indent="0" lvl="0" marL="0" rtl="0" algn="l">
                        <a:lnSpc>
                          <a:spcPct val="115000"/>
                        </a:lnSpc>
                        <a:spcBef>
                          <a:spcPts val="0"/>
                        </a:spcBef>
                        <a:spcAft>
                          <a:spcPts val="0"/>
                        </a:spcAft>
                        <a:buNone/>
                      </a:pPr>
                      <a:r>
                        <a:rPr b="1" lang="en" sz="1000"/>
                        <a:t>Remaining</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rtl="0" algn="r">
                        <a:lnSpc>
                          <a:spcPct val="115000"/>
                        </a:lnSpc>
                        <a:spcBef>
                          <a:spcPts val="0"/>
                        </a:spcBef>
                        <a:spcAft>
                          <a:spcPts val="0"/>
                        </a:spcAft>
                        <a:buNone/>
                      </a:pPr>
                      <a:r>
                        <a:rPr b="1" lang="en" sz="1000"/>
                        <a:t>$792.20</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r>
            </a:tbl>
          </a:graphicData>
        </a:graphic>
      </p:graphicFrame>
      <p:sp>
        <p:nvSpPr>
          <p:cNvPr id="2510" name="Google Shape;2510;p115"/>
          <p:cNvSpPr txBox="1"/>
          <p:nvPr/>
        </p:nvSpPr>
        <p:spPr>
          <a:xfrm>
            <a:off x="1337300" y="851475"/>
            <a:ext cx="1953600" cy="2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Hydraulic Mast</a:t>
            </a:r>
            <a:endParaRPr/>
          </a:p>
        </p:txBody>
      </p:sp>
      <p:sp>
        <p:nvSpPr>
          <p:cNvPr id="2511" name="Google Shape;2511;p115"/>
          <p:cNvSpPr txBox="1"/>
          <p:nvPr/>
        </p:nvSpPr>
        <p:spPr>
          <a:xfrm>
            <a:off x="5378050" y="851463"/>
            <a:ext cx="1953600" cy="2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Off-Ramp Mast</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5" name="Shape 2515"/>
        <p:cNvGrpSpPr/>
        <p:nvPr/>
      </p:nvGrpSpPr>
      <p:grpSpPr>
        <a:xfrm>
          <a:off x="0" y="0"/>
          <a:ext cx="0" cy="0"/>
          <a:chOff x="0" y="0"/>
          <a:chExt cx="0" cy="0"/>
        </a:xfrm>
      </p:grpSpPr>
      <p:sp>
        <p:nvSpPr>
          <p:cNvPr id="2516" name="Google Shape;2516;p116"/>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Bill Of Materials</a:t>
            </a:r>
            <a:endParaRPr/>
          </a:p>
        </p:txBody>
      </p:sp>
      <p:graphicFrame>
        <p:nvGraphicFramePr>
          <p:cNvPr id="2517" name="Google Shape;2517;p116"/>
          <p:cNvGraphicFramePr/>
          <p:nvPr/>
        </p:nvGraphicFramePr>
        <p:xfrm>
          <a:off x="66375" y="455297"/>
          <a:ext cx="3000000" cy="3000000"/>
        </p:xfrm>
        <a:graphic>
          <a:graphicData uri="http://schemas.openxmlformats.org/drawingml/2006/table">
            <a:tbl>
              <a:tblPr>
                <a:noFill/>
                <a:tableStyleId>{CBEDEBCB-E958-4417-B31C-84D5BBB78CDA}</a:tableStyleId>
              </a:tblPr>
              <a:tblGrid>
                <a:gridCol w="3420675"/>
                <a:gridCol w="870725"/>
                <a:gridCol w="764100"/>
                <a:gridCol w="764100"/>
                <a:gridCol w="764100"/>
                <a:gridCol w="764100"/>
                <a:gridCol w="1172800"/>
              </a:tblGrid>
              <a:tr h="166700">
                <a:tc>
                  <a:txBody>
                    <a:bodyPr/>
                    <a:lstStyle/>
                    <a:p>
                      <a:pPr indent="0" lvl="0" marL="0" rtl="0" algn="l">
                        <a:lnSpc>
                          <a:spcPct val="115000"/>
                        </a:lnSpc>
                        <a:spcBef>
                          <a:spcPts val="0"/>
                        </a:spcBef>
                        <a:spcAft>
                          <a:spcPts val="0"/>
                        </a:spcAft>
                        <a:buNone/>
                      </a:pPr>
                      <a:r>
                        <a:rPr lang="en" sz="1000"/>
                        <a:t>Component</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l">
                        <a:lnSpc>
                          <a:spcPct val="115000"/>
                        </a:lnSpc>
                        <a:spcBef>
                          <a:spcPts val="0"/>
                        </a:spcBef>
                        <a:spcAft>
                          <a:spcPts val="0"/>
                        </a:spcAft>
                        <a:buNone/>
                      </a:pPr>
                      <a:r>
                        <a:rPr lang="en" sz="1000"/>
                        <a:t>Distributer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l">
                        <a:lnSpc>
                          <a:spcPct val="115000"/>
                        </a:lnSpc>
                        <a:spcBef>
                          <a:spcPts val="0"/>
                        </a:spcBef>
                        <a:spcAft>
                          <a:spcPts val="0"/>
                        </a:spcAft>
                        <a:buNone/>
                      </a:pPr>
                      <a:r>
                        <a:rPr lang="en" sz="1000"/>
                        <a:t>Quantity</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l">
                        <a:lnSpc>
                          <a:spcPct val="115000"/>
                        </a:lnSpc>
                        <a:spcBef>
                          <a:spcPts val="0"/>
                        </a:spcBef>
                        <a:spcAft>
                          <a:spcPts val="0"/>
                        </a:spcAft>
                        <a:buNone/>
                      </a:pPr>
                      <a:r>
                        <a:rPr lang="en" sz="1000"/>
                        <a:t>Unit Price</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l">
                        <a:lnSpc>
                          <a:spcPct val="115000"/>
                        </a:lnSpc>
                        <a:spcBef>
                          <a:spcPts val="0"/>
                        </a:spcBef>
                        <a:spcAft>
                          <a:spcPts val="0"/>
                        </a:spcAft>
                        <a:buNone/>
                      </a:pPr>
                      <a:r>
                        <a:rPr lang="en" sz="1000"/>
                        <a:t>Shipping</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l">
                        <a:lnSpc>
                          <a:spcPct val="115000"/>
                        </a:lnSpc>
                        <a:spcBef>
                          <a:spcPts val="0"/>
                        </a:spcBef>
                        <a:spcAft>
                          <a:spcPts val="0"/>
                        </a:spcAft>
                        <a:buNone/>
                      </a:pPr>
                      <a:r>
                        <a:rPr lang="en" sz="1000"/>
                        <a:t>Total Price</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l">
                        <a:lnSpc>
                          <a:spcPct val="115000"/>
                        </a:lnSpc>
                        <a:spcBef>
                          <a:spcPts val="0"/>
                        </a:spcBef>
                        <a:spcAft>
                          <a:spcPts val="0"/>
                        </a:spcAft>
                        <a:buNone/>
                      </a:pPr>
                      <a:r>
                        <a:rPr lang="en" sz="1000"/>
                        <a:t>Subsystem</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r>
              <a:tr h="251450">
                <a:tc>
                  <a:txBody>
                    <a:bodyPr/>
                    <a:lstStyle/>
                    <a:p>
                      <a:pPr indent="0" lvl="0" marL="0" rtl="0" algn="l">
                        <a:lnSpc>
                          <a:spcPct val="115000"/>
                        </a:lnSpc>
                        <a:spcBef>
                          <a:spcPts val="0"/>
                        </a:spcBef>
                        <a:spcAft>
                          <a:spcPts val="0"/>
                        </a:spcAft>
                        <a:buNone/>
                      </a:pPr>
                      <a:r>
                        <a:rPr lang="en" sz="1000"/>
                        <a:t>GPS-RTK-SMA Breakout - ZED-F9P</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Sparkfun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219.95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219.95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Sensors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RedLine Encoder Kit</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AndyMark</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47</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Sensors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Zio Ultrasonic Distance Sensor - HC-SR04 (Qwiic)</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Sparkfun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13.95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55.8</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Sensors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SLAMTEC A2M8</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SAMTEC</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319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319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Sensors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Runcam Nano 2 FPV Camera</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Flight Test</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19.99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19.99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Sensors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Infrared Thermometer - MLX90614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Sparkfun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29.95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29.95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Sensors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SparkFun VR IMU Breakout - BNO080 (Qwiic)</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Sparkfun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34.95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34.95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Sensors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Arduino Due</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amazon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Intel NUc</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Intel</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247</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257</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Kingston A400 120G Internal SSD M.2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amazon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19.99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19.99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GPS/GNSS Magnetic Mount Antenna</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Sparkfun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12.95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12.95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SPARK Brushed DC Motor Controller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AndyMark</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1450">
                <a:tc>
                  <a:txBody>
                    <a:bodyPr/>
                    <a:lstStyle/>
                    <a:p>
                      <a:pPr indent="0" lvl="0" marL="0" rtl="0" algn="l">
                        <a:lnSpc>
                          <a:spcPct val="115000"/>
                        </a:lnSpc>
                        <a:spcBef>
                          <a:spcPts val="0"/>
                        </a:spcBef>
                        <a:spcAft>
                          <a:spcPts val="0"/>
                        </a:spcAft>
                        <a:buNone/>
                      </a:pPr>
                      <a:r>
                        <a:rPr lang="en" sz="1000"/>
                        <a:t>NETGEAR 5-Port Gigabit Ethernet Unmanaged Switch (GS305)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amazon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50">
                <a:tc>
                  <a:txBody>
                    <a:bodyPr/>
                    <a:lstStyle/>
                    <a:p>
                      <a:pPr indent="0" lvl="0" marL="0" rtl="0" algn="l">
                        <a:lnSpc>
                          <a:spcPct val="115000"/>
                        </a:lnSpc>
                        <a:spcBef>
                          <a:spcPts val="0"/>
                        </a:spcBef>
                        <a:spcAft>
                          <a:spcPts val="0"/>
                        </a:spcAft>
                        <a:buNone/>
                      </a:pPr>
                      <a:r>
                        <a:rPr lang="en" sz="1000"/>
                        <a:t>REDGO Video Audio VHS VCR USB Video Capture Card to DVD Converter Capture Card Adapter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amazon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50">
                <a:tc>
                  <a:txBody>
                    <a:bodyPr/>
                    <a:lstStyle/>
                    <a:p>
                      <a:pPr indent="0" lvl="0" marL="0" rtl="0" algn="l">
                        <a:lnSpc>
                          <a:spcPct val="115000"/>
                        </a:lnSpc>
                        <a:spcBef>
                          <a:spcPts val="0"/>
                        </a:spcBef>
                        <a:spcAft>
                          <a:spcPts val="0"/>
                        </a:spcAft>
                        <a:buNone/>
                      </a:pPr>
                      <a:r>
                        <a:rPr lang="en" sz="1000"/>
                        <a:t>SMAKN Waterproof DC/DC Converter 12V (10-30V) Step UP to 48V/4A 192W Power Supply Module</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Amazon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29.99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29.99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050">
                <a:tc>
                  <a:txBody>
                    <a:bodyPr/>
                    <a:lstStyle/>
                    <a:p>
                      <a:pPr indent="0" lvl="0" marL="0" rtl="0" algn="l">
                        <a:lnSpc>
                          <a:spcPct val="115000"/>
                        </a:lnSpc>
                        <a:spcBef>
                          <a:spcPts val="0"/>
                        </a:spcBef>
                        <a:spcAft>
                          <a:spcPts val="0"/>
                        </a:spcAft>
                        <a:buNone/>
                      </a:pPr>
                      <a:r>
                        <a:rPr lang="en" sz="1000"/>
                        <a:t>12V 16Ah Deep Cycle LiFePO4 Battery</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Amazon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49.99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49.99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518" name="Google Shape;2518;p1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2" name="Shape 2522"/>
        <p:cNvGrpSpPr/>
        <p:nvPr/>
      </p:nvGrpSpPr>
      <p:grpSpPr>
        <a:xfrm>
          <a:off x="0" y="0"/>
          <a:ext cx="0" cy="0"/>
          <a:chOff x="0" y="0"/>
          <a:chExt cx="0" cy="0"/>
        </a:xfrm>
      </p:grpSpPr>
      <p:sp>
        <p:nvSpPr>
          <p:cNvPr id="2523" name="Google Shape;2523;p1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524" name="Google Shape;2524;p117"/>
          <p:cNvGraphicFramePr/>
          <p:nvPr/>
        </p:nvGraphicFramePr>
        <p:xfrm>
          <a:off x="152400" y="152400"/>
          <a:ext cx="3000000" cy="3000000"/>
        </p:xfrm>
        <a:graphic>
          <a:graphicData uri="http://schemas.openxmlformats.org/drawingml/2006/table">
            <a:tbl>
              <a:tblPr>
                <a:noFill/>
                <a:tableStyleId>{CBEDEBCB-E958-4417-B31C-84D5BBB78CDA}</a:tableStyleId>
              </a:tblPr>
              <a:tblGrid>
                <a:gridCol w="3560425"/>
                <a:gridCol w="906300"/>
                <a:gridCol w="795325"/>
                <a:gridCol w="795325"/>
                <a:gridCol w="795325"/>
                <a:gridCol w="795325"/>
                <a:gridCol w="1220725"/>
              </a:tblGrid>
              <a:tr h="268400">
                <a:tc>
                  <a:txBody>
                    <a:bodyPr/>
                    <a:lstStyle/>
                    <a:p>
                      <a:pPr indent="0" lvl="0" marL="0" rtl="0" algn="l">
                        <a:lnSpc>
                          <a:spcPct val="115000"/>
                        </a:lnSpc>
                        <a:spcBef>
                          <a:spcPts val="0"/>
                        </a:spcBef>
                        <a:spcAft>
                          <a:spcPts val="0"/>
                        </a:spcAft>
                        <a:buNone/>
                      </a:pPr>
                      <a:r>
                        <a:rPr lang="en" sz="1000"/>
                        <a:t>Qwiic JST Connector - SMD 4-pin (Horizontal)</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spark fun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electronics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8400">
                <a:tc>
                  <a:txBody>
                    <a:bodyPr/>
                    <a:lstStyle/>
                    <a:p>
                      <a:pPr indent="0" lvl="0" marL="0" rtl="0" algn="l">
                        <a:lnSpc>
                          <a:spcPct val="115000"/>
                        </a:lnSpc>
                        <a:spcBef>
                          <a:spcPts val="0"/>
                        </a:spcBef>
                        <a:spcAft>
                          <a:spcPts val="0"/>
                        </a:spcAft>
                        <a:buNone/>
                      </a:pPr>
                      <a:r>
                        <a:rPr lang="en" sz="1000"/>
                        <a:t>2-Bolt Flange Bearing</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Grainger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19.35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12.83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128.93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2075">
                <a:tc>
                  <a:txBody>
                    <a:bodyPr/>
                    <a:lstStyle/>
                    <a:p>
                      <a:pPr indent="0" lvl="0" marL="0" rtl="0" algn="l">
                        <a:lnSpc>
                          <a:spcPct val="115000"/>
                        </a:lnSpc>
                        <a:spcBef>
                          <a:spcPts val="0"/>
                        </a:spcBef>
                        <a:spcAft>
                          <a:spcPts val="0"/>
                        </a:spcAft>
                        <a:buNone/>
                      </a:pPr>
                      <a:r>
                        <a:rPr lang="en" sz="1000"/>
                        <a:t>Metal Gear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McMaster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60.4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8400">
                <a:tc>
                  <a:txBody>
                    <a:bodyPr/>
                    <a:lstStyle/>
                    <a:p>
                      <a:pPr indent="0" lvl="0" marL="0" rtl="0" algn="l">
                        <a:lnSpc>
                          <a:spcPct val="115000"/>
                        </a:lnSpc>
                        <a:spcBef>
                          <a:spcPts val="0"/>
                        </a:spcBef>
                        <a:spcAft>
                          <a:spcPts val="0"/>
                        </a:spcAft>
                        <a:buNone/>
                      </a:pPr>
                      <a:r>
                        <a:rPr lang="en" sz="1000"/>
                        <a:t>Standard Sprocket</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Misuni</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8.19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13.4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95.3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8400">
                <a:tc>
                  <a:txBody>
                    <a:bodyPr/>
                    <a:lstStyle/>
                    <a:p>
                      <a:pPr indent="0" lvl="0" marL="0" rtl="0" algn="l">
                        <a:lnSpc>
                          <a:spcPct val="115000"/>
                        </a:lnSpc>
                        <a:spcBef>
                          <a:spcPts val="0"/>
                        </a:spcBef>
                        <a:spcAft>
                          <a:spcPts val="0"/>
                        </a:spcAft>
                        <a:buNone/>
                      </a:pPr>
                      <a:r>
                        <a:rPr lang="en" sz="1000"/>
                        <a:t>Pillow Block Bearing</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Grainger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126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8400">
                <a:tc>
                  <a:txBody>
                    <a:bodyPr/>
                    <a:lstStyle/>
                    <a:p>
                      <a:pPr indent="0" lvl="0" marL="0" rtl="0" algn="l">
                        <a:lnSpc>
                          <a:spcPct val="115000"/>
                        </a:lnSpc>
                        <a:spcBef>
                          <a:spcPts val="0"/>
                        </a:spcBef>
                        <a:spcAft>
                          <a:spcPts val="0"/>
                        </a:spcAft>
                        <a:buNone/>
                      </a:pPr>
                      <a:r>
                        <a:rPr lang="en" sz="1000"/>
                        <a:t>Talon SRX Speed Controller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AndyMark</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198</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8400">
                <a:tc>
                  <a:txBody>
                    <a:bodyPr/>
                    <a:lstStyle/>
                    <a:p>
                      <a:pPr indent="0" lvl="0" marL="0" rtl="0" algn="l">
                        <a:lnSpc>
                          <a:spcPct val="115000"/>
                        </a:lnSpc>
                        <a:spcBef>
                          <a:spcPts val="0"/>
                        </a:spcBef>
                        <a:spcAft>
                          <a:spcPts val="0"/>
                        </a:spcAft>
                        <a:buNone/>
                      </a:pPr>
                      <a:r>
                        <a:rPr lang="en" sz="1000"/>
                        <a:t>Ventilation Spacer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AndyMark</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2075">
                <a:tc>
                  <a:txBody>
                    <a:bodyPr/>
                    <a:lstStyle/>
                    <a:p>
                      <a:pPr indent="0" lvl="0" marL="0" rtl="0" algn="l">
                        <a:lnSpc>
                          <a:spcPct val="115000"/>
                        </a:lnSpc>
                        <a:spcBef>
                          <a:spcPts val="0"/>
                        </a:spcBef>
                        <a:spcAft>
                          <a:spcPts val="0"/>
                        </a:spcAft>
                        <a:buNone/>
                      </a:pPr>
                      <a:r>
                        <a:rPr lang="en" sz="1000"/>
                        <a:t>1/2" Shaft</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McMaster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8.71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52.26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2075">
                <a:tc>
                  <a:txBody>
                    <a:bodyPr/>
                    <a:lstStyle/>
                    <a:p>
                      <a:pPr indent="0" lvl="0" marL="0" rtl="0" algn="l">
                        <a:lnSpc>
                          <a:spcPct val="115000"/>
                        </a:lnSpc>
                        <a:spcBef>
                          <a:spcPts val="0"/>
                        </a:spcBef>
                        <a:spcAft>
                          <a:spcPts val="0"/>
                        </a:spcAft>
                        <a:buNone/>
                      </a:pPr>
                      <a:r>
                        <a:rPr lang="en" sz="1000"/>
                        <a:t>Chain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McMaster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5.49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54.9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8400">
                <a:tc>
                  <a:txBody>
                    <a:bodyPr/>
                    <a:lstStyle/>
                    <a:p>
                      <a:pPr indent="0" lvl="0" marL="0" rtl="0" algn="l">
                        <a:lnSpc>
                          <a:spcPct val="115000"/>
                        </a:lnSpc>
                        <a:spcBef>
                          <a:spcPts val="0"/>
                        </a:spcBef>
                        <a:spcAft>
                          <a:spcPts val="0"/>
                        </a:spcAft>
                        <a:buNone/>
                      </a:pPr>
                      <a:r>
                        <a:rPr lang="en" sz="1000"/>
                        <a:t>775 Redline Motor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AndyMark</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46.5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8400">
                <a:tc>
                  <a:txBody>
                    <a:bodyPr/>
                    <a:lstStyle/>
                    <a:p>
                      <a:pPr indent="0" lvl="0" marL="0" rtl="0" algn="l">
                        <a:lnSpc>
                          <a:spcPct val="115000"/>
                        </a:lnSpc>
                        <a:spcBef>
                          <a:spcPts val="0"/>
                        </a:spcBef>
                        <a:spcAft>
                          <a:spcPts val="0"/>
                        </a:spcAft>
                        <a:buNone/>
                      </a:pPr>
                      <a:r>
                        <a:rPr lang="en" sz="1000"/>
                        <a:t>Swisher 13.75 in Rear Wheel</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Lowe's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24.1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144.6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8400">
                <a:tc>
                  <a:txBody>
                    <a:bodyPr/>
                    <a:lstStyle/>
                    <a:p>
                      <a:pPr indent="0" lvl="0" marL="0" rtl="0" algn="l">
                        <a:lnSpc>
                          <a:spcPct val="115000"/>
                        </a:lnSpc>
                        <a:spcBef>
                          <a:spcPts val="0"/>
                        </a:spcBef>
                        <a:spcAft>
                          <a:spcPts val="0"/>
                        </a:spcAft>
                        <a:buNone/>
                      </a:pPr>
                      <a:r>
                        <a:rPr lang="en" sz="1000"/>
                        <a:t>57 Sport Gearbox</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AndyMark</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192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38475">
                <a:tc>
                  <a:txBody>
                    <a:bodyPr/>
                    <a:lstStyle/>
                    <a:p>
                      <a:pPr indent="0" lvl="0" marL="0" rtl="0" algn="l">
                        <a:lnSpc>
                          <a:spcPct val="115000"/>
                        </a:lnSpc>
                        <a:spcBef>
                          <a:spcPts val="0"/>
                        </a:spcBef>
                        <a:spcAft>
                          <a:spcPts val="0"/>
                        </a:spcAft>
                        <a:buNone/>
                      </a:pPr>
                      <a:r>
                        <a:rPr lang="en" sz="1000"/>
                        <a:t>6061 Aluminum Sheet 20x36.5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MidWest Steel &amp; Aluminum</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52.33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10.48</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62.81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 - Chassis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8400">
                <a:tc>
                  <a:txBody>
                    <a:bodyPr/>
                    <a:lstStyle/>
                    <a:p>
                      <a:pPr indent="0" lvl="0" marL="0" rtl="0" algn="l">
                        <a:lnSpc>
                          <a:spcPct val="115000"/>
                        </a:lnSpc>
                        <a:spcBef>
                          <a:spcPts val="0"/>
                        </a:spcBef>
                        <a:spcAft>
                          <a:spcPts val="0"/>
                        </a:spcAft>
                        <a:buNone/>
                      </a:pPr>
                      <a:r>
                        <a:rPr lang="en" sz="1000"/>
                        <a:t>Plexiglass Black Acrylic Plate 24inx36inx1/8in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Home Depot</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39.99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79.98</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Drivetrain - Chassis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2075">
                <a:tc>
                  <a:txBody>
                    <a:bodyPr/>
                    <a:lstStyle/>
                    <a:p>
                      <a:pPr indent="0" lvl="0" marL="0" rtl="0" algn="l">
                        <a:lnSpc>
                          <a:spcPct val="115000"/>
                        </a:lnSpc>
                        <a:spcBef>
                          <a:spcPts val="0"/>
                        </a:spcBef>
                        <a:spcAft>
                          <a:spcPts val="0"/>
                        </a:spcAft>
                        <a:buNone/>
                      </a:pPr>
                      <a:r>
                        <a:rPr lang="en" sz="1000" u="sng">
                          <a:solidFill>
                            <a:schemeClr val="hlink"/>
                          </a:solidFill>
                          <a:hlinkClick r:id="rId3"/>
                        </a:rPr>
                        <a:t>1-3/4" Bore Wear Ring</a:t>
                      </a:r>
                      <a:endParaRPr sz="1000" u="sng">
                        <a:solidFill>
                          <a:schemeClr val="hlink"/>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McMaster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4.73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9.46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Mast</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8" name="Shape 2528"/>
        <p:cNvGrpSpPr/>
        <p:nvPr/>
      </p:nvGrpSpPr>
      <p:grpSpPr>
        <a:xfrm>
          <a:off x="0" y="0"/>
          <a:ext cx="0" cy="0"/>
          <a:chOff x="0" y="0"/>
          <a:chExt cx="0" cy="0"/>
        </a:xfrm>
      </p:grpSpPr>
      <p:sp>
        <p:nvSpPr>
          <p:cNvPr id="2529" name="Google Shape;2529;p1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530" name="Google Shape;2530;p118"/>
          <p:cNvGraphicFramePr/>
          <p:nvPr/>
        </p:nvGraphicFramePr>
        <p:xfrm>
          <a:off x="137650" y="-12"/>
          <a:ext cx="3000000" cy="3000000"/>
        </p:xfrm>
        <a:graphic>
          <a:graphicData uri="http://schemas.openxmlformats.org/drawingml/2006/table">
            <a:tbl>
              <a:tblPr>
                <a:noFill/>
                <a:tableStyleId>{CBEDEBCB-E958-4417-B31C-84D5BBB78CDA}</a:tableStyleId>
              </a:tblPr>
              <a:tblGrid>
                <a:gridCol w="3560450"/>
                <a:gridCol w="906300"/>
                <a:gridCol w="795300"/>
                <a:gridCol w="795300"/>
                <a:gridCol w="795300"/>
                <a:gridCol w="795300"/>
                <a:gridCol w="1220750"/>
              </a:tblGrid>
              <a:tr h="230025">
                <a:tc>
                  <a:txBody>
                    <a:bodyPr/>
                    <a:lstStyle/>
                    <a:p>
                      <a:pPr indent="0" lvl="0" marL="0" rtl="0" algn="l">
                        <a:lnSpc>
                          <a:spcPct val="115000"/>
                        </a:lnSpc>
                        <a:spcBef>
                          <a:spcPts val="0"/>
                        </a:spcBef>
                        <a:spcAft>
                          <a:spcPts val="0"/>
                        </a:spcAft>
                        <a:buNone/>
                      </a:pPr>
                      <a:r>
                        <a:rPr lang="en" sz="900" u="sng">
                          <a:solidFill>
                            <a:schemeClr val="hlink"/>
                          </a:solidFill>
                          <a:hlinkClick r:id="rId3"/>
                        </a:rPr>
                        <a:t>1/4 Machine Screws</a:t>
                      </a:r>
                      <a:endParaRPr sz="900" u="sng">
                        <a:solidFill>
                          <a:schemeClr val="hlink"/>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McMaster</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2</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2.83</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5.66</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Mast</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a:txBody>
                    <a:bodyPr/>
                    <a:lstStyle/>
                    <a:p>
                      <a:pPr indent="0" lvl="0" marL="0" rtl="0" algn="l">
                        <a:lnSpc>
                          <a:spcPct val="115000"/>
                        </a:lnSpc>
                        <a:spcBef>
                          <a:spcPts val="0"/>
                        </a:spcBef>
                        <a:spcAft>
                          <a:spcPts val="0"/>
                        </a:spcAft>
                        <a:buNone/>
                      </a:pPr>
                      <a:r>
                        <a:rPr lang="en" sz="900" u="sng">
                          <a:solidFill>
                            <a:schemeClr val="hlink"/>
                          </a:solidFill>
                          <a:hlinkClick r:id="rId4"/>
                        </a:rPr>
                        <a:t>3/8 Machine Screws</a:t>
                      </a:r>
                      <a:endParaRPr sz="900" u="sng">
                        <a:solidFill>
                          <a:schemeClr val="hlink"/>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McMaster</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2</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2.74</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5.48</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Mast</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a:txBody>
                    <a:bodyPr/>
                    <a:lstStyle/>
                    <a:p>
                      <a:pPr indent="0" lvl="0" marL="0" rtl="0" algn="l">
                        <a:lnSpc>
                          <a:spcPct val="115000"/>
                        </a:lnSpc>
                        <a:spcBef>
                          <a:spcPts val="0"/>
                        </a:spcBef>
                        <a:spcAft>
                          <a:spcPts val="0"/>
                        </a:spcAft>
                        <a:buNone/>
                      </a:pPr>
                      <a:r>
                        <a:rPr lang="en" sz="900" u="sng">
                          <a:solidFill>
                            <a:schemeClr val="hlink"/>
                          </a:solidFill>
                          <a:hlinkClick r:id="rId5"/>
                        </a:rPr>
                        <a:t>2" OD 1.25" ID Aluminum Tube</a:t>
                      </a:r>
                      <a:endParaRPr sz="900" u="sng">
                        <a:solidFill>
                          <a:schemeClr val="hlink"/>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McMaster</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95.58</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95.58</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Mast</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a:txBody>
                    <a:bodyPr/>
                    <a:lstStyle/>
                    <a:p>
                      <a:pPr indent="0" lvl="0" marL="0" rtl="0" algn="l">
                        <a:lnSpc>
                          <a:spcPct val="115000"/>
                        </a:lnSpc>
                        <a:spcBef>
                          <a:spcPts val="0"/>
                        </a:spcBef>
                        <a:spcAft>
                          <a:spcPts val="0"/>
                        </a:spcAft>
                        <a:buNone/>
                      </a:pPr>
                      <a:r>
                        <a:rPr lang="en" sz="900" u="sng">
                          <a:solidFill>
                            <a:schemeClr val="hlink"/>
                          </a:solidFill>
                          <a:hlinkClick r:id="rId6"/>
                        </a:rPr>
                        <a:t>2.25" OD 1.75" ID Aluminum Tube</a:t>
                      </a:r>
                      <a:endParaRPr sz="900" u="sng">
                        <a:solidFill>
                          <a:schemeClr val="hlink"/>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McMaster</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78.26</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78.26</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Mast</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a:txBody>
                    <a:bodyPr/>
                    <a:lstStyle/>
                    <a:p>
                      <a:pPr indent="0" lvl="0" marL="0" rtl="0" algn="l">
                        <a:lnSpc>
                          <a:spcPct val="115000"/>
                        </a:lnSpc>
                        <a:spcBef>
                          <a:spcPts val="0"/>
                        </a:spcBef>
                        <a:spcAft>
                          <a:spcPts val="0"/>
                        </a:spcAft>
                        <a:buNone/>
                      </a:pPr>
                      <a:r>
                        <a:rPr lang="en" sz="900" u="sng">
                          <a:solidFill>
                            <a:schemeClr val="hlink"/>
                          </a:solidFill>
                          <a:hlinkClick r:id="rId7"/>
                        </a:rPr>
                        <a:t>1-3/4" Bore Dynamic Seal</a:t>
                      </a:r>
                      <a:endParaRPr sz="900" u="sng">
                        <a:solidFill>
                          <a:schemeClr val="hlink"/>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McMaster</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5.93</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5.93</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Mast</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a:txBody>
                    <a:bodyPr/>
                    <a:lstStyle/>
                    <a:p>
                      <a:pPr indent="0" lvl="0" marL="0" rtl="0" algn="l">
                        <a:lnSpc>
                          <a:spcPct val="115000"/>
                        </a:lnSpc>
                        <a:spcBef>
                          <a:spcPts val="0"/>
                        </a:spcBef>
                        <a:spcAft>
                          <a:spcPts val="0"/>
                        </a:spcAft>
                        <a:buNone/>
                      </a:pPr>
                      <a:r>
                        <a:rPr lang="en" sz="900" u="sng">
                          <a:solidFill>
                            <a:schemeClr val="hlink"/>
                          </a:solidFill>
                          <a:hlinkClick r:id="rId8"/>
                        </a:rPr>
                        <a:t>O-ring 1.25" bore</a:t>
                      </a:r>
                      <a:r>
                        <a:rPr lang="en" sz="900" u="sng"/>
                        <a:t> x100 for whatever reason</a:t>
                      </a:r>
                      <a:endParaRPr sz="900" u="sng"/>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McMaster</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6.95</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6.95</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Mast</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a:txBody>
                    <a:bodyPr/>
                    <a:lstStyle/>
                    <a:p>
                      <a:pPr indent="0" lvl="0" marL="0" rtl="0" algn="l">
                        <a:lnSpc>
                          <a:spcPct val="115000"/>
                        </a:lnSpc>
                        <a:spcBef>
                          <a:spcPts val="0"/>
                        </a:spcBef>
                        <a:spcAft>
                          <a:spcPts val="0"/>
                        </a:spcAft>
                        <a:buNone/>
                      </a:pPr>
                      <a:r>
                        <a:rPr lang="en" sz="900"/>
                        <a:t>Quick Disconnect Fitting</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McMaster</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11.3</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11.3</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Mast</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a:txBody>
                    <a:bodyPr/>
                    <a:lstStyle/>
                    <a:p>
                      <a:pPr indent="0" lvl="0" marL="0" rtl="0" algn="l">
                        <a:lnSpc>
                          <a:spcPct val="115000"/>
                        </a:lnSpc>
                        <a:spcBef>
                          <a:spcPts val="0"/>
                        </a:spcBef>
                        <a:spcAft>
                          <a:spcPts val="0"/>
                        </a:spcAft>
                        <a:buNone/>
                      </a:pPr>
                      <a:r>
                        <a:rPr lang="en" sz="900"/>
                        <a:t>SUNBA 601-D25X</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Amazon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269.99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269.99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Camera</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a:txBody>
                    <a:bodyPr/>
                    <a:lstStyle/>
                    <a:p>
                      <a:pPr indent="0" lvl="0" marL="0" rtl="0" algn="l">
                        <a:lnSpc>
                          <a:spcPct val="115000"/>
                        </a:lnSpc>
                        <a:spcBef>
                          <a:spcPts val="0"/>
                        </a:spcBef>
                        <a:spcAft>
                          <a:spcPts val="0"/>
                        </a:spcAft>
                        <a:buNone/>
                      </a:pPr>
                      <a:r>
                        <a:rPr lang="en" sz="900"/>
                        <a:t>Rocket M2</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Ubiquiti</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2</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80</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160</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Communication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a:txBody>
                    <a:bodyPr/>
                    <a:lstStyle/>
                    <a:p>
                      <a:pPr indent="0" lvl="0" marL="0" rtl="0" algn="l">
                        <a:lnSpc>
                          <a:spcPct val="115000"/>
                        </a:lnSpc>
                        <a:spcBef>
                          <a:spcPts val="0"/>
                        </a:spcBef>
                        <a:spcAft>
                          <a:spcPts val="0"/>
                        </a:spcAft>
                        <a:buNone/>
                      </a:pPr>
                      <a:r>
                        <a:rPr lang="en" sz="900"/>
                        <a:t>POE TP-DCDC-1224 Adapter</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PoETexas</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2</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5.49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10.98</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Communication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8525">
                <a:tc>
                  <a:txBody>
                    <a:bodyPr/>
                    <a:lstStyle/>
                    <a:p>
                      <a:pPr indent="0" lvl="0" marL="0" rtl="0" algn="l">
                        <a:lnSpc>
                          <a:spcPct val="115000"/>
                        </a:lnSpc>
                        <a:spcBef>
                          <a:spcPts val="0"/>
                        </a:spcBef>
                        <a:spcAft>
                          <a:spcPts val="0"/>
                        </a:spcAft>
                        <a:buNone/>
                      </a:pPr>
                      <a:r>
                        <a:rPr lang="en" sz="900"/>
                        <a:t>TRENDnet Reverse SMA Female to N-Type Male Weatherproof Connector Cable (6.5ft, 2M), TEW-L202</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Trendnet</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Communication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8525">
                <a:tc>
                  <a:txBody>
                    <a:bodyPr/>
                    <a:lstStyle/>
                    <a:p>
                      <a:pPr indent="0" lvl="0" marL="0" rtl="0" algn="l">
                        <a:lnSpc>
                          <a:spcPct val="115000"/>
                        </a:lnSpc>
                        <a:spcBef>
                          <a:spcPts val="0"/>
                        </a:spcBef>
                        <a:spcAft>
                          <a:spcPts val="0"/>
                        </a:spcAft>
                        <a:buNone/>
                      </a:pPr>
                      <a:r>
                        <a:rPr lang="en" sz="900"/>
                        <a:t>	</a:t>
                      </a:r>
                      <a:endParaRPr sz="900"/>
                    </a:p>
                    <a:p>
                      <a:pPr indent="0" lvl="0" marL="0" rtl="0" algn="l">
                        <a:lnSpc>
                          <a:spcPct val="115000"/>
                        </a:lnSpc>
                        <a:spcBef>
                          <a:spcPts val="0"/>
                        </a:spcBef>
                        <a:spcAft>
                          <a:spcPts val="0"/>
                        </a:spcAft>
                        <a:buNone/>
                      </a:pPr>
                      <a:r>
                        <a:rPr lang="en" sz="900"/>
                        <a:t>Antenna 2.4GHz 12dBi Omni-Directional WiFi w/ RP-TNC</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Data Alliance</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8.99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8.99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Communication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8525">
                <a:tc>
                  <a:txBody>
                    <a:bodyPr/>
                    <a:lstStyle/>
                    <a:p>
                      <a:pPr indent="0" lvl="0" marL="0" rtl="0" algn="l">
                        <a:lnSpc>
                          <a:spcPct val="115000"/>
                        </a:lnSpc>
                        <a:spcBef>
                          <a:spcPts val="0"/>
                        </a:spcBef>
                        <a:spcAft>
                          <a:spcPts val="0"/>
                        </a:spcAft>
                        <a:buNone/>
                      </a:pPr>
                      <a:r>
                        <a:rPr lang="en" sz="900"/>
                        <a:t>1ft Cat6 550 MHz UTP Snagless Ethernet Network Patch Cable, Blue</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Cable Leader</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2</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0.77</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1.54</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Communication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8525">
                <a:tc>
                  <a:txBody>
                    <a:bodyPr/>
                    <a:lstStyle/>
                    <a:p>
                      <a:pPr indent="0" lvl="0" marL="0" rtl="0" algn="l">
                        <a:lnSpc>
                          <a:spcPct val="115000"/>
                        </a:lnSpc>
                        <a:spcBef>
                          <a:spcPts val="0"/>
                        </a:spcBef>
                        <a:spcAft>
                          <a:spcPts val="0"/>
                        </a:spcAft>
                        <a:buNone/>
                      </a:pPr>
                      <a:r>
                        <a:rPr lang="en" sz="900"/>
                        <a:t>1 Foot Male to Male 2.1mm x 5.5mm Plug DC Power Adapter Cable 18GA</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Valley Enterprises</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3.99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3.99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Communication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8525">
                <a:tc>
                  <a:txBody>
                    <a:bodyPr/>
                    <a:lstStyle/>
                    <a:p>
                      <a:pPr indent="0" lvl="0" marL="0" rtl="0" algn="l">
                        <a:lnSpc>
                          <a:spcPct val="115000"/>
                        </a:lnSpc>
                        <a:spcBef>
                          <a:spcPts val="0"/>
                        </a:spcBef>
                        <a:spcAft>
                          <a:spcPts val="0"/>
                        </a:spcAft>
                        <a:buNone/>
                      </a:pPr>
                      <a:r>
                        <a:rPr lang="en" sz="900"/>
                        <a:t>Tupavco tp511 Panel Antenna 2.4 GHz 20 dBi directional antenna</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Tupavco</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54.98</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54.98</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Communication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a:txBody>
                    <a:bodyPr/>
                    <a:lstStyle/>
                    <a:p>
                      <a:pPr indent="0" lvl="0" marL="0" rtl="0" algn="l">
                        <a:lnSpc>
                          <a:spcPct val="115000"/>
                        </a:lnSpc>
                        <a:spcBef>
                          <a:spcPts val="0"/>
                        </a:spcBef>
                        <a:spcAft>
                          <a:spcPts val="0"/>
                        </a:spcAft>
                        <a:buNone/>
                      </a:pPr>
                      <a:r>
                        <a:rPr lang="en" sz="900"/>
                        <a:t>TP-Link 5 Port Fast Ethernet 10/100Mbps PoE Switch</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Amazon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34.99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34.99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Communication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a:txBody>
                    <a:bodyPr/>
                    <a:lstStyle/>
                    <a:p>
                      <a:pPr indent="0" lvl="0" marL="0" rtl="0" algn="l">
                        <a:lnSpc>
                          <a:spcPct val="115000"/>
                        </a:lnSpc>
                        <a:spcBef>
                          <a:spcPts val="0"/>
                        </a:spcBef>
                        <a:spcAft>
                          <a:spcPts val="0"/>
                        </a:spcAft>
                        <a:buNone/>
                      </a:pPr>
                      <a:r>
                        <a:rPr lang="en" sz="900"/>
                        <a:t>USB 2.0 Audio/Video Converter</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Amazon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11.99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900"/>
                        <a:t>11.99</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Communication</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0025">
                <a:tc gridSpan="4">
                  <a:txBody>
                    <a:bodyPr/>
                    <a:lstStyle/>
                    <a:p>
                      <a:pPr indent="0" lvl="0" marL="0" rtl="0" algn="l">
                        <a:lnSpc>
                          <a:spcPct val="115000"/>
                        </a:lnSpc>
                        <a:spcBef>
                          <a:spcPts val="0"/>
                        </a:spcBef>
                        <a:spcAft>
                          <a:spcPts val="0"/>
                        </a:spcAft>
                        <a:buNone/>
                      </a:pPr>
                      <a:r>
                        <a:rPr lang="en" sz="900"/>
                        <a:t>Total</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hMerge="1"/>
                <a:tc hMerge="1"/>
                <a:tc hMerge="1"/>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rtl="0" algn="r">
                        <a:lnSpc>
                          <a:spcPct val="115000"/>
                        </a:lnSpc>
                        <a:spcBef>
                          <a:spcPts val="0"/>
                        </a:spcBef>
                        <a:spcAft>
                          <a:spcPts val="0"/>
                        </a:spcAft>
                        <a:buNone/>
                      </a:pPr>
                      <a:r>
                        <a:rPr lang="en" sz="900"/>
                        <a:t>3307.8</a:t>
                      </a:r>
                      <a:endParaRPr sz="9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t/>
                      </a:r>
                      <a:endParaRPr sz="13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4" name="Shape 2534"/>
        <p:cNvGrpSpPr/>
        <p:nvPr/>
      </p:nvGrpSpPr>
      <p:grpSpPr>
        <a:xfrm>
          <a:off x="0" y="0"/>
          <a:ext cx="0" cy="0"/>
          <a:chOff x="0" y="0"/>
          <a:chExt cx="0" cy="0"/>
        </a:xfrm>
      </p:grpSpPr>
      <p:sp>
        <p:nvSpPr>
          <p:cNvPr id="2535" name="Google Shape;2535;p119"/>
          <p:cNvSpPr txBox="1"/>
          <p:nvPr>
            <p:ph type="title"/>
          </p:nvPr>
        </p:nvSpPr>
        <p:spPr>
          <a:xfrm>
            <a:off x="251425" y="133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Forest Research : Trees</a:t>
            </a:r>
            <a:endParaRPr/>
          </a:p>
        </p:txBody>
      </p:sp>
      <p:pic>
        <p:nvPicPr>
          <p:cNvPr id="2536" name="Google Shape;2536;p119"/>
          <p:cNvPicPr preferRelativeResize="0"/>
          <p:nvPr/>
        </p:nvPicPr>
        <p:blipFill>
          <a:blip r:embed="rId3">
            <a:alphaModFix/>
          </a:blip>
          <a:stretch>
            <a:fillRect/>
          </a:stretch>
        </p:blipFill>
        <p:spPr>
          <a:xfrm>
            <a:off x="2182863" y="842475"/>
            <a:ext cx="4657725" cy="2609850"/>
          </a:xfrm>
          <a:prstGeom prst="rect">
            <a:avLst/>
          </a:prstGeom>
          <a:noFill/>
          <a:ln>
            <a:noFill/>
          </a:ln>
        </p:spPr>
      </p:pic>
      <p:sp>
        <p:nvSpPr>
          <p:cNvPr id="2537" name="Google Shape;2537;p1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38" name="Google Shape;2538;p119"/>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539" name="Google Shape;2539;p119"/>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540" name="Google Shape;2540;p119"/>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541" name="Google Shape;2541;p119"/>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542" name="Google Shape;2542;p119"/>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543" name="Google Shape;2543;p119"/>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544" name="Google Shape;2544;p119"/>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545" name="Google Shape;2545;p119"/>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546" name="Google Shape;2546;p119"/>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2547" name="Google Shape;2547;p119"/>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2548" name="Google Shape;2548;p1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49" name="Google Shape;2549;p119"/>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550" name="Google Shape;2550;p119"/>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4" name="Shape 2554"/>
        <p:cNvGrpSpPr/>
        <p:nvPr/>
      </p:nvGrpSpPr>
      <p:grpSpPr>
        <a:xfrm>
          <a:off x="0" y="0"/>
          <a:ext cx="0" cy="0"/>
          <a:chOff x="0" y="0"/>
          <a:chExt cx="0" cy="0"/>
        </a:xfrm>
      </p:grpSpPr>
      <p:sp>
        <p:nvSpPr>
          <p:cNvPr id="2555" name="Google Shape;2555;p120"/>
          <p:cNvSpPr txBox="1"/>
          <p:nvPr>
            <p:ph type="title"/>
          </p:nvPr>
        </p:nvSpPr>
        <p:spPr>
          <a:xfrm>
            <a:off x="311700" y="114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Forest Research : Shrubs/Bushes</a:t>
            </a:r>
            <a:endParaRPr/>
          </a:p>
        </p:txBody>
      </p:sp>
      <p:pic>
        <p:nvPicPr>
          <p:cNvPr id="2556" name="Google Shape;2556;p120"/>
          <p:cNvPicPr preferRelativeResize="0"/>
          <p:nvPr/>
        </p:nvPicPr>
        <p:blipFill>
          <a:blip r:embed="rId3">
            <a:alphaModFix/>
          </a:blip>
          <a:stretch>
            <a:fillRect/>
          </a:stretch>
        </p:blipFill>
        <p:spPr>
          <a:xfrm>
            <a:off x="1510286" y="818073"/>
            <a:ext cx="6123424" cy="3926550"/>
          </a:xfrm>
          <a:prstGeom prst="rect">
            <a:avLst/>
          </a:prstGeom>
          <a:noFill/>
          <a:ln>
            <a:noFill/>
          </a:ln>
        </p:spPr>
      </p:pic>
      <p:sp>
        <p:nvSpPr>
          <p:cNvPr id="2557" name="Google Shape;2557;p1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1" name="Shape 2561"/>
        <p:cNvGrpSpPr/>
        <p:nvPr/>
      </p:nvGrpSpPr>
      <p:grpSpPr>
        <a:xfrm>
          <a:off x="0" y="0"/>
          <a:ext cx="0" cy="0"/>
          <a:chOff x="0" y="0"/>
          <a:chExt cx="0" cy="0"/>
        </a:xfrm>
      </p:grpSpPr>
      <p:sp>
        <p:nvSpPr>
          <p:cNvPr id="2562" name="Google Shape;2562;p1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Power Diagram</a:t>
            </a:r>
            <a:endParaRPr/>
          </a:p>
        </p:txBody>
      </p:sp>
      <p:sp>
        <p:nvSpPr>
          <p:cNvPr id="2563" name="Google Shape;2563;p1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64" name="Google Shape;2564;p121"/>
          <p:cNvSpPr txBox="1"/>
          <p:nvPr/>
        </p:nvSpPr>
        <p:spPr>
          <a:xfrm>
            <a:off x="494775" y="1520375"/>
            <a:ext cx="29685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565" name="Google Shape;2565;p121"/>
          <p:cNvPicPr preferRelativeResize="0"/>
          <p:nvPr/>
        </p:nvPicPr>
        <p:blipFill>
          <a:blip r:embed="rId3">
            <a:alphaModFix/>
          </a:blip>
          <a:stretch>
            <a:fillRect/>
          </a:stretch>
        </p:blipFill>
        <p:spPr>
          <a:xfrm>
            <a:off x="983594" y="1192425"/>
            <a:ext cx="7672874" cy="57546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3"/>
          <p:cNvSpPr txBox="1"/>
          <p:nvPr>
            <p:ph type="title"/>
          </p:nvPr>
        </p:nvSpPr>
        <p:spPr>
          <a:xfrm>
            <a:off x="311700" y="117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Design: </a:t>
            </a:r>
            <a:r>
              <a:rPr lang="en"/>
              <a:t>Drivetrain</a:t>
            </a:r>
            <a:endParaRPr/>
          </a:p>
        </p:txBody>
      </p:sp>
      <p:sp>
        <p:nvSpPr>
          <p:cNvPr id="255" name="Google Shape;255;p23"/>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56" name="Google Shape;256;p23"/>
          <p:cNvSpPr/>
          <p:nvPr/>
        </p:nvSpPr>
        <p:spPr>
          <a:xfrm>
            <a:off x="1341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57" name="Google Shape;257;p23"/>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58" name="Google Shape;258;p23"/>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59" name="Google Shape;259;p23"/>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60" name="Google Shape;260;p23"/>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61" name="Google Shape;261;p23"/>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62" name="Google Shape;262;p23"/>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63" name="Google Shape;263;p23"/>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264" name="Google Shape;264;p23"/>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265" name="Google Shape;265;p23"/>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6" name="Google Shape;266;p23"/>
          <p:cNvPicPr preferRelativeResize="0"/>
          <p:nvPr/>
        </p:nvPicPr>
        <p:blipFill rotWithShape="1">
          <a:blip r:embed="rId5">
            <a:alphaModFix/>
          </a:blip>
          <a:srcRect b="0" l="20840" r="30604" t="5482"/>
          <a:stretch/>
        </p:blipFill>
        <p:spPr>
          <a:xfrm rot="10800000">
            <a:off x="3946402" y="1063975"/>
            <a:ext cx="1923897" cy="3172075"/>
          </a:xfrm>
          <a:prstGeom prst="rect">
            <a:avLst/>
          </a:prstGeom>
          <a:noFill/>
          <a:ln>
            <a:noFill/>
          </a:ln>
        </p:spPr>
      </p:pic>
      <p:pic>
        <p:nvPicPr>
          <p:cNvPr id="267" name="Google Shape;267;p23"/>
          <p:cNvPicPr preferRelativeResize="0"/>
          <p:nvPr/>
        </p:nvPicPr>
        <p:blipFill rotWithShape="1">
          <a:blip r:embed="rId6">
            <a:alphaModFix/>
          </a:blip>
          <a:srcRect b="12846" l="8846" r="14431" t="6612"/>
          <a:stretch/>
        </p:blipFill>
        <p:spPr>
          <a:xfrm>
            <a:off x="5954150" y="1236275"/>
            <a:ext cx="2697550" cy="2397724"/>
          </a:xfrm>
          <a:prstGeom prst="rect">
            <a:avLst/>
          </a:prstGeom>
          <a:noFill/>
          <a:ln>
            <a:noFill/>
          </a:ln>
        </p:spPr>
      </p:pic>
      <p:pic>
        <p:nvPicPr>
          <p:cNvPr id="268" name="Google Shape;268;p23"/>
          <p:cNvPicPr preferRelativeResize="0"/>
          <p:nvPr/>
        </p:nvPicPr>
        <p:blipFill rotWithShape="1">
          <a:blip r:embed="rId7">
            <a:alphaModFix/>
          </a:blip>
          <a:srcRect b="0" l="13065" r="11971" t="0"/>
          <a:stretch/>
        </p:blipFill>
        <p:spPr>
          <a:xfrm>
            <a:off x="2589225" y="925875"/>
            <a:ext cx="988851" cy="1183375"/>
          </a:xfrm>
          <a:prstGeom prst="rect">
            <a:avLst/>
          </a:prstGeom>
          <a:noFill/>
          <a:ln>
            <a:noFill/>
          </a:ln>
        </p:spPr>
      </p:pic>
      <p:sp>
        <p:nvSpPr>
          <p:cNvPr id="269" name="Google Shape;269;p23"/>
          <p:cNvSpPr txBox="1"/>
          <p:nvPr/>
        </p:nvSpPr>
        <p:spPr>
          <a:xfrm>
            <a:off x="311688" y="1063963"/>
            <a:ext cx="2278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Swisher Wheels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34.925 cm Diameter</a:t>
            </a:r>
            <a:endParaRPr>
              <a:solidFill>
                <a:schemeClr val="dk2"/>
              </a:solidFill>
            </a:endParaRPr>
          </a:p>
        </p:txBody>
      </p:sp>
      <p:pic>
        <p:nvPicPr>
          <p:cNvPr id="270" name="Google Shape;270;p23"/>
          <p:cNvPicPr preferRelativeResize="0"/>
          <p:nvPr/>
        </p:nvPicPr>
        <p:blipFill>
          <a:blip r:embed="rId8">
            <a:alphaModFix/>
          </a:blip>
          <a:stretch>
            <a:fillRect/>
          </a:stretch>
        </p:blipFill>
        <p:spPr>
          <a:xfrm>
            <a:off x="2589900" y="2212775"/>
            <a:ext cx="1146771" cy="874487"/>
          </a:xfrm>
          <a:prstGeom prst="rect">
            <a:avLst/>
          </a:prstGeom>
          <a:noFill/>
          <a:ln>
            <a:noFill/>
          </a:ln>
        </p:spPr>
      </p:pic>
      <p:pic>
        <p:nvPicPr>
          <p:cNvPr id="271" name="Google Shape;271;p23"/>
          <p:cNvPicPr preferRelativeResize="0"/>
          <p:nvPr/>
        </p:nvPicPr>
        <p:blipFill rotWithShape="1">
          <a:blip r:embed="rId9">
            <a:alphaModFix/>
          </a:blip>
          <a:srcRect b="0" l="6542" r="0" t="0"/>
          <a:stretch/>
        </p:blipFill>
        <p:spPr>
          <a:xfrm>
            <a:off x="2589900" y="3087250"/>
            <a:ext cx="1146774" cy="1065409"/>
          </a:xfrm>
          <a:prstGeom prst="rect">
            <a:avLst/>
          </a:prstGeom>
          <a:noFill/>
          <a:ln>
            <a:noFill/>
          </a:ln>
        </p:spPr>
      </p:pic>
      <p:sp>
        <p:nvSpPr>
          <p:cNvPr id="272" name="Google Shape;272;p23"/>
          <p:cNvSpPr txBox="1"/>
          <p:nvPr/>
        </p:nvSpPr>
        <p:spPr>
          <a:xfrm>
            <a:off x="311700" y="2239300"/>
            <a:ext cx="2460000" cy="71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AndyMark 775 Redline Motor </a:t>
            </a:r>
            <a:endParaRPr>
              <a:solidFill>
                <a:schemeClr val="dk2"/>
              </a:solidFill>
            </a:endParaRPr>
          </a:p>
        </p:txBody>
      </p:sp>
      <p:sp>
        <p:nvSpPr>
          <p:cNvPr id="273" name="Google Shape;273;p23"/>
          <p:cNvSpPr txBox="1"/>
          <p:nvPr/>
        </p:nvSpPr>
        <p:spPr>
          <a:xfrm>
            <a:off x="311700" y="3374900"/>
            <a:ext cx="2096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57 Sport Gearbox</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64:1 Gear Ratio</a:t>
            </a:r>
            <a:endParaRPr>
              <a:solidFill>
                <a:schemeClr val="dk2"/>
              </a:solidFill>
            </a:endParaRPr>
          </a:p>
        </p:txBody>
      </p:sp>
      <p:cxnSp>
        <p:nvCxnSpPr>
          <p:cNvPr id="274" name="Google Shape;274;p23"/>
          <p:cNvCxnSpPr/>
          <p:nvPr/>
        </p:nvCxnSpPr>
        <p:spPr>
          <a:xfrm flipH="1">
            <a:off x="3801774" y="3158854"/>
            <a:ext cx="545100" cy="181500"/>
          </a:xfrm>
          <a:prstGeom prst="straightConnector1">
            <a:avLst/>
          </a:prstGeom>
          <a:noFill/>
          <a:ln cap="flat" cmpd="sng" w="19050">
            <a:solidFill>
              <a:srgbClr val="0000FF"/>
            </a:solidFill>
            <a:prstDash val="solid"/>
            <a:round/>
            <a:headEnd len="med" w="med" type="none"/>
            <a:tailEnd len="med" w="med" type="triangle"/>
          </a:ln>
        </p:spPr>
      </p:cxnSp>
      <p:cxnSp>
        <p:nvCxnSpPr>
          <p:cNvPr id="275" name="Google Shape;275;p23"/>
          <p:cNvCxnSpPr>
            <a:endCxn id="270" idx="3"/>
          </p:cNvCxnSpPr>
          <p:nvPr/>
        </p:nvCxnSpPr>
        <p:spPr>
          <a:xfrm rot="10800000">
            <a:off x="3736671" y="2650019"/>
            <a:ext cx="861600" cy="522600"/>
          </a:xfrm>
          <a:prstGeom prst="straightConnector1">
            <a:avLst/>
          </a:prstGeom>
          <a:noFill/>
          <a:ln cap="flat" cmpd="sng" w="19050">
            <a:solidFill>
              <a:srgbClr val="0000FF"/>
            </a:solidFill>
            <a:prstDash val="solid"/>
            <a:round/>
            <a:headEnd len="med" w="med" type="none"/>
            <a:tailEnd len="med" w="med" type="triangle"/>
          </a:ln>
        </p:spPr>
      </p:cxnSp>
      <p:cxnSp>
        <p:nvCxnSpPr>
          <p:cNvPr id="276" name="Google Shape;276;p23"/>
          <p:cNvCxnSpPr>
            <a:endCxn id="268" idx="3"/>
          </p:cNvCxnSpPr>
          <p:nvPr/>
        </p:nvCxnSpPr>
        <p:spPr>
          <a:xfrm rot="10800000">
            <a:off x="3578076" y="1517562"/>
            <a:ext cx="531000" cy="187500"/>
          </a:xfrm>
          <a:prstGeom prst="straightConnector1">
            <a:avLst/>
          </a:prstGeom>
          <a:noFill/>
          <a:ln cap="flat" cmpd="sng" w="19050">
            <a:solidFill>
              <a:srgbClr val="0000FF"/>
            </a:solidFill>
            <a:prstDash val="solid"/>
            <a:round/>
            <a:headEnd len="med" w="med" type="none"/>
            <a:tailEnd len="med" w="med" type="triangle"/>
          </a:ln>
        </p:spPr>
      </p:cxn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9" name="Shape 2569"/>
        <p:cNvGrpSpPr/>
        <p:nvPr/>
      </p:nvGrpSpPr>
      <p:grpSpPr>
        <a:xfrm>
          <a:off x="0" y="0"/>
          <a:ext cx="0" cy="0"/>
          <a:chOff x="0" y="0"/>
          <a:chExt cx="0" cy="0"/>
        </a:xfrm>
      </p:grpSpPr>
      <p:sp>
        <p:nvSpPr>
          <p:cNvPr id="2570" name="Google Shape;2570;p1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Arduino Pinout and Serial Ability</a:t>
            </a:r>
            <a:endParaRPr/>
          </a:p>
        </p:txBody>
      </p:sp>
      <p:sp>
        <p:nvSpPr>
          <p:cNvPr id="2571" name="Google Shape;2571;p1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572" name="Google Shape;2572;p122"/>
          <p:cNvGraphicFramePr/>
          <p:nvPr/>
        </p:nvGraphicFramePr>
        <p:xfrm>
          <a:off x="681038" y="1340925"/>
          <a:ext cx="3000000" cy="3000000"/>
        </p:xfrm>
        <a:graphic>
          <a:graphicData uri="http://schemas.openxmlformats.org/drawingml/2006/table">
            <a:tbl>
              <a:tblPr>
                <a:noFill/>
                <a:tableStyleId>{CBEDEBCB-E958-4417-B31C-84D5BBB78CDA}</a:tableStyleId>
              </a:tblPr>
              <a:tblGrid>
                <a:gridCol w="952500"/>
                <a:gridCol w="952500"/>
                <a:gridCol w="952500"/>
                <a:gridCol w="952500"/>
                <a:gridCol w="952500"/>
                <a:gridCol w="952500"/>
                <a:gridCol w="952500"/>
                <a:gridCol w="1114425"/>
              </a:tblGrid>
              <a:tr h="333375">
                <a:tc>
                  <a:txBody>
                    <a:bodyPr/>
                    <a:lstStyle/>
                    <a:p>
                      <a:pPr indent="0" lvl="0" marL="0" rtl="0" algn="l">
                        <a:lnSpc>
                          <a:spcPct val="115000"/>
                        </a:lnSpc>
                        <a:spcBef>
                          <a:spcPts val="0"/>
                        </a:spcBef>
                        <a:spcAft>
                          <a:spcPts val="0"/>
                        </a:spcAft>
                        <a:buNone/>
                      </a:pPr>
                      <a:r>
                        <a:rPr lang="en" sz="1000"/>
                        <a:t>Pin Number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DBDBD"/>
                    </a:solidFill>
                  </a:tcPr>
                </a:tc>
                <a:tc>
                  <a:txBody>
                    <a:bodyPr/>
                    <a:lstStyle/>
                    <a:p>
                      <a:pPr indent="0" lvl="0" marL="0" rtl="0" algn="l">
                        <a:lnSpc>
                          <a:spcPct val="115000"/>
                        </a:lnSpc>
                        <a:spcBef>
                          <a:spcPts val="0"/>
                        </a:spcBef>
                        <a:spcAft>
                          <a:spcPts val="0"/>
                        </a:spcAft>
                        <a:buNone/>
                      </a:pPr>
                      <a:r>
                        <a:rPr lang="en" sz="1000"/>
                        <a:t>Device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DBDBD"/>
                    </a:solidFill>
                  </a:tcPr>
                </a:tc>
                <a:tc>
                  <a:txBody>
                    <a:bodyPr/>
                    <a:lstStyle/>
                    <a:p>
                      <a:pPr indent="0" lvl="0" marL="0" rtl="0" algn="l">
                        <a:lnSpc>
                          <a:spcPct val="115000"/>
                        </a:lnSpc>
                        <a:spcBef>
                          <a:spcPts val="0"/>
                        </a:spcBef>
                        <a:spcAft>
                          <a:spcPts val="0"/>
                        </a:spcAft>
                        <a:buNone/>
                      </a:pPr>
                      <a:r>
                        <a:rPr lang="en" sz="1000"/>
                        <a:t>I/O</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DBDBD"/>
                    </a:solidFill>
                  </a:tcPr>
                </a:tc>
                <a:tc>
                  <a:txBody>
                    <a:bodyPr/>
                    <a:lstStyle/>
                    <a:p>
                      <a:pPr indent="0" lvl="0" marL="0" rtl="0" algn="l">
                        <a:lnSpc>
                          <a:spcPct val="115000"/>
                        </a:lnSpc>
                        <a:spcBef>
                          <a:spcPts val="0"/>
                        </a:spcBef>
                        <a:spcAft>
                          <a:spcPts val="0"/>
                        </a:spcAft>
                        <a:buNone/>
                      </a:pPr>
                      <a:r>
                        <a:rPr lang="en" sz="1000"/>
                        <a:t>Additional</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DBDBD"/>
                    </a:solidFill>
                  </a:tcPr>
                </a:tc>
                <a:tc>
                  <a:txBody>
                    <a:bodyPr/>
                    <a:lstStyle/>
                    <a:p>
                      <a:pPr indent="0" lvl="0" marL="0" rtl="0" algn="l">
                        <a:lnSpc>
                          <a:spcPct val="115000"/>
                        </a:lnSpc>
                        <a:spcBef>
                          <a:spcPts val="0"/>
                        </a:spcBef>
                        <a:spcAft>
                          <a:spcPts val="0"/>
                        </a:spcAft>
                        <a:buNone/>
                      </a:pPr>
                      <a:r>
                        <a:rPr lang="en" sz="1000"/>
                        <a:t>Sensor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tcPr>
                </a:tc>
                <a:tc>
                  <a:txBody>
                    <a:bodyPr/>
                    <a:lstStyle/>
                    <a:p>
                      <a:pPr indent="0" lvl="0" marL="0" rtl="0" algn="l">
                        <a:lnSpc>
                          <a:spcPct val="115000"/>
                        </a:lnSpc>
                        <a:spcBef>
                          <a:spcPts val="0"/>
                        </a:spcBef>
                        <a:spcAft>
                          <a:spcPts val="0"/>
                        </a:spcAft>
                        <a:buNone/>
                      </a:pPr>
                      <a:r>
                        <a:rPr lang="en" sz="1000"/>
                        <a:t>Speed(KHZ)</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tcPr>
                </a:tc>
                <a:tc>
                  <a:txBody>
                    <a:bodyPr/>
                    <a:lstStyle/>
                    <a:p>
                      <a:pPr indent="0" lvl="0" marL="0" rtl="0" algn="l">
                        <a:lnSpc>
                          <a:spcPct val="115000"/>
                        </a:lnSpc>
                        <a:spcBef>
                          <a:spcPts val="0"/>
                        </a:spcBef>
                        <a:spcAft>
                          <a:spcPts val="0"/>
                        </a:spcAft>
                        <a:buNone/>
                      </a:pPr>
                      <a:r>
                        <a:rPr lang="en" sz="1000"/>
                        <a:t>number of sensors</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tcPr>
                </a:tc>
                <a:tc>
                  <a:txBody>
                    <a:bodyPr/>
                    <a:lstStyle/>
                    <a:p>
                      <a:pPr indent="0" lvl="0" marL="0" rtl="0" algn="l">
                        <a:lnSpc>
                          <a:spcPct val="115000"/>
                        </a:lnSpc>
                        <a:spcBef>
                          <a:spcPts val="0"/>
                        </a:spcBef>
                        <a:spcAft>
                          <a:spcPts val="0"/>
                        </a:spcAft>
                        <a:buNone/>
                      </a:pPr>
                      <a:r>
                        <a:rPr lang="en" sz="1000"/>
                        <a:t>total</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tcPr>
                </a:tc>
              </a:tr>
              <a:tr h="200025">
                <a:tc>
                  <a:txBody>
                    <a:bodyPr/>
                    <a:lstStyle/>
                    <a:p>
                      <a:pPr indent="0" lvl="0" marL="0" rtl="0" algn="r">
                        <a:lnSpc>
                          <a:spcPct val="115000"/>
                        </a:lnSpc>
                        <a:spcBef>
                          <a:spcPts val="0"/>
                        </a:spcBef>
                        <a:spcAft>
                          <a:spcPts val="0"/>
                        </a:spcAft>
                        <a:buNone/>
                      </a:pPr>
                      <a:r>
                        <a:rPr lang="en" sz="1000"/>
                        <a:t>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MC 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O</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PWM</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GPS</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25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MC 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O</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PWM</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IMU</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r">
                        <a:lnSpc>
                          <a:spcPct val="115000"/>
                        </a:lnSpc>
                        <a:spcBef>
                          <a:spcPts val="0"/>
                        </a:spcBef>
                        <a:spcAft>
                          <a:spcPts val="0"/>
                        </a:spcAft>
                        <a:buNone/>
                      </a:pPr>
                      <a:r>
                        <a:rPr lang="en" sz="1000"/>
                        <a:t>3.00E+06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3.00E+06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PC</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O</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PWM</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Encoder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512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2048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MOSFET</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O</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URF</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r">
                        <a:lnSpc>
                          <a:spcPct val="115000"/>
                        </a:lnSpc>
                        <a:spcBef>
                          <a:spcPts val="0"/>
                        </a:spcBef>
                        <a:spcAft>
                          <a:spcPts val="0"/>
                        </a:spcAft>
                        <a:buNone/>
                      </a:pPr>
                      <a:r>
                        <a:rPr lang="en" sz="1000"/>
                        <a:t>0.00017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0.00068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33375">
                <a:tc>
                  <a:txBody>
                    <a:bodyPr/>
                    <a:lstStyle/>
                    <a:p>
                      <a:pPr indent="0" lvl="0" marL="0" rtl="0" algn="r">
                        <a:lnSpc>
                          <a:spcPct val="115000"/>
                        </a:lnSpc>
                        <a:spcBef>
                          <a:spcPts val="0"/>
                        </a:spcBef>
                        <a:spcAft>
                          <a:spcPts val="0"/>
                        </a:spcAft>
                        <a:buNone/>
                      </a:pPr>
                      <a:r>
                        <a:rPr lang="en" sz="1000"/>
                        <a:t>20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Serial Chain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I</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SCL</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Motor Controller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100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21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Serial Chain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O</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SDA</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Pump </a:t>
                      </a:r>
                      <a:r>
                        <a:rPr lang="en" sz="1000"/>
                        <a:t>controller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r">
                        <a:lnSpc>
                          <a:spcPct val="115000"/>
                        </a:lnSpc>
                        <a:spcBef>
                          <a:spcPts val="0"/>
                        </a:spcBef>
                        <a:spcAft>
                          <a:spcPts val="0"/>
                        </a:spcAft>
                        <a:buNone/>
                      </a:pPr>
                      <a:r>
                        <a:rPr lang="en" sz="1000"/>
                        <a:t>100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23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MC 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O</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DIR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Total: [MHz]</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3.002573001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24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MC 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O</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DIR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Available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10 MHz</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25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PC</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O</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DIR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30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ME 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I</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 sz="1000"/>
                        <a:t>PWM</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31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ME 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I</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t>PWM</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4"/>
          <p:cNvPicPr preferRelativeResize="0"/>
          <p:nvPr/>
        </p:nvPicPr>
        <p:blipFill>
          <a:blip r:embed="rId3">
            <a:alphaModFix/>
          </a:blip>
          <a:stretch>
            <a:fillRect/>
          </a:stretch>
        </p:blipFill>
        <p:spPr>
          <a:xfrm>
            <a:off x="2956425" y="3595809"/>
            <a:ext cx="753451" cy="471145"/>
          </a:xfrm>
          <a:prstGeom prst="rect">
            <a:avLst/>
          </a:prstGeom>
          <a:noFill/>
          <a:ln>
            <a:noFill/>
          </a:ln>
        </p:spPr>
      </p:pic>
      <p:sp>
        <p:nvSpPr>
          <p:cNvPr id="282" name="Google Shape;282;p24"/>
          <p:cNvSpPr txBox="1"/>
          <p:nvPr>
            <p:ph type="title"/>
          </p:nvPr>
        </p:nvSpPr>
        <p:spPr>
          <a:xfrm>
            <a:off x="311700" y="117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Design: </a:t>
            </a:r>
            <a:r>
              <a:rPr lang="en"/>
              <a:t>Mast</a:t>
            </a:r>
            <a:endParaRPr/>
          </a:p>
        </p:txBody>
      </p:sp>
      <p:sp>
        <p:nvSpPr>
          <p:cNvPr id="283" name="Google Shape;283;p24"/>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84" name="Google Shape;284;p24"/>
          <p:cNvSpPr/>
          <p:nvPr/>
        </p:nvSpPr>
        <p:spPr>
          <a:xfrm>
            <a:off x="1341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85" name="Google Shape;285;p24"/>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86" name="Google Shape;286;p24"/>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87" name="Google Shape;287;p24"/>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88" name="Google Shape;288;p24"/>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89" name="Google Shape;289;p24"/>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90" name="Google Shape;290;p24"/>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91" name="Google Shape;291;p24"/>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292" name="Google Shape;292;p24"/>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293" name="Google Shape;293;p24"/>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4" name="Google Shape;294;p24"/>
          <p:cNvSpPr txBox="1"/>
          <p:nvPr/>
        </p:nvSpPr>
        <p:spPr>
          <a:xfrm>
            <a:off x="182150" y="595350"/>
            <a:ext cx="2683800" cy="372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chemeClr val="dk2"/>
                </a:solidFill>
              </a:rPr>
              <a:t>Hydraulic Mast</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
                <a:solidFill>
                  <a:schemeClr val="dk2"/>
                </a:solidFill>
              </a:rPr>
              <a:t>Operator controls raise/lower sequence (GUI camera view)</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
                <a:solidFill>
                  <a:schemeClr val="dk2"/>
                </a:solidFill>
              </a:rPr>
              <a:t>Multiple manufacturing concerns → test rig</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
                <a:solidFill>
                  <a:schemeClr val="dk2"/>
                </a:solidFill>
              </a:rPr>
              <a:t>Test rig f</a:t>
            </a:r>
            <a:r>
              <a:rPr lang="en">
                <a:solidFill>
                  <a:schemeClr val="dk2"/>
                </a:solidFill>
              </a:rPr>
              <a:t>ailure? →Off-Ramp: COTS pneumatic mast</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
                <a:solidFill>
                  <a:schemeClr val="dk2"/>
                </a:solidFill>
              </a:rPr>
              <a:t>Decision required by 1/22/2021</a:t>
            </a:r>
            <a:endParaRPr>
              <a:solidFill>
                <a:schemeClr val="dk2"/>
              </a:solidFill>
            </a:endParaRPr>
          </a:p>
          <a:p>
            <a:pPr indent="0" lvl="0" marL="0" rtl="0" algn="l">
              <a:lnSpc>
                <a:spcPct val="115000"/>
              </a:lnSpc>
              <a:spcBef>
                <a:spcPts val="0"/>
              </a:spcBef>
              <a:spcAft>
                <a:spcPts val="0"/>
              </a:spcAft>
              <a:buNone/>
            </a:pPr>
            <a:r>
              <a:t/>
            </a:r>
            <a:endParaRPr>
              <a:solidFill>
                <a:schemeClr val="dk2"/>
              </a:solidFill>
            </a:endParaRPr>
          </a:p>
          <a:p>
            <a:pPr indent="0" lvl="0" marL="457200" rtl="0" algn="l">
              <a:spcBef>
                <a:spcPts val="0"/>
              </a:spcBef>
              <a:spcAft>
                <a:spcPts val="0"/>
              </a:spcAft>
              <a:buNone/>
            </a:pPr>
            <a:r>
              <a:t/>
            </a:r>
            <a:endParaRPr>
              <a:solidFill>
                <a:schemeClr val="dk2"/>
              </a:solidFill>
            </a:endParaRPr>
          </a:p>
        </p:txBody>
      </p:sp>
      <p:pic>
        <p:nvPicPr>
          <p:cNvPr id="295" name="Google Shape;295;p24"/>
          <p:cNvPicPr preferRelativeResize="0"/>
          <p:nvPr/>
        </p:nvPicPr>
        <p:blipFill>
          <a:blip r:embed="rId6">
            <a:alphaModFix/>
          </a:blip>
          <a:stretch>
            <a:fillRect/>
          </a:stretch>
        </p:blipFill>
        <p:spPr>
          <a:xfrm>
            <a:off x="2017388" y="3252524"/>
            <a:ext cx="848650" cy="848650"/>
          </a:xfrm>
          <a:prstGeom prst="rect">
            <a:avLst/>
          </a:prstGeom>
          <a:noFill/>
          <a:ln>
            <a:noFill/>
          </a:ln>
        </p:spPr>
      </p:pic>
      <p:pic>
        <p:nvPicPr>
          <p:cNvPr id="296" name="Google Shape;296;p24"/>
          <p:cNvPicPr preferRelativeResize="0"/>
          <p:nvPr/>
        </p:nvPicPr>
        <p:blipFill>
          <a:blip r:embed="rId7">
            <a:alphaModFix/>
          </a:blip>
          <a:stretch>
            <a:fillRect/>
          </a:stretch>
        </p:blipFill>
        <p:spPr>
          <a:xfrm flipH="1">
            <a:off x="3164747" y="794000"/>
            <a:ext cx="304150" cy="2328874"/>
          </a:xfrm>
          <a:prstGeom prst="rect">
            <a:avLst/>
          </a:prstGeom>
          <a:noFill/>
          <a:ln>
            <a:noFill/>
          </a:ln>
        </p:spPr>
      </p:pic>
      <p:sp>
        <p:nvSpPr>
          <p:cNvPr id="297" name="Google Shape;297;p24"/>
          <p:cNvSpPr/>
          <p:nvPr/>
        </p:nvSpPr>
        <p:spPr>
          <a:xfrm>
            <a:off x="2308913" y="3719150"/>
            <a:ext cx="745800" cy="396475"/>
          </a:xfrm>
          <a:custGeom>
            <a:rect b="b" l="l" r="r" t="t"/>
            <a:pathLst>
              <a:path extrusionOk="0" h="15859" w="29832">
                <a:moveTo>
                  <a:pt x="0" y="9602"/>
                </a:moveTo>
                <a:cubicBezTo>
                  <a:pt x="0" y="15368"/>
                  <a:pt x="12723" y="17791"/>
                  <a:pt x="16802" y="13716"/>
                </a:cubicBezTo>
                <a:cubicBezTo>
                  <a:pt x="21263" y="9259"/>
                  <a:pt x="23526" y="0"/>
                  <a:pt x="29832" y="0"/>
                </a:cubicBezTo>
              </a:path>
            </a:pathLst>
          </a:custGeom>
          <a:noFill/>
          <a:ln cap="flat" cmpd="sng" w="38100">
            <a:solidFill>
              <a:schemeClr val="dk2"/>
            </a:solidFill>
            <a:prstDash val="solid"/>
            <a:round/>
            <a:headEnd len="med" w="med" type="none"/>
            <a:tailEnd len="med" w="med" type="none"/>
          </a:ln>
        </p:spPr>
      </p:sp>
      <p:sp>
        <p:nvSpPr>
          <p:cNvPr id="298" name="Google Shape;298;p24"/>
          <p:cNvSpPr/>
          <p:nvPr/>
        </p:nvSpPr>
        <p:spPr>
          <a:xfrm>
            <a:off x="3164725" y="2920225"/>
            <a:ext cx="738500" cy="888568"/>
          </a:xfrm>
          <a:custGeom>
            <a:rect b="b" l="l" r="r" t="t"/>
            <a:pathLst>
              <a:path extrusionOk="0" h="36117" w="29540">
                <a:moveTo>
                  <a:pt x="18899" y="34633"/>
                </a:moveTo>
                <a:cubicBezTo>
                  <a:pt x="21089" y="36093"/>
                  <a:pt x="24925" y="36836"/>
                  <a:pt x="26786" y="34976"/>
                </a:cubicBezTo>
                <a:cubicBezTo>
                  <a:pt x="32072" y="29694"/>
                  <a:pt x="28866" y="18667"/>
                  <a:pt x="24385" y="12687"/>
                </a:cubicBezTo>
                <a:cubicBezTo>
                  <a:pt x="20486" y="7484"/>
                  <a:pt x="11559" y="10533"/>
                  <a:pt x="5183" y="9258"/>
                </a:cubicBezTo>
                <a:cubicBezTo>
                  <a:pt x="2260" y="8673"/>
                  <a:pt x="-951" y="4380"/>
                  <a:pt x="382" y="1714"/>
                </a:cubicBezTo>
                <a:cubicBezTo>
                  <a:pt x="1094" y="290"/>
                  <a:pt x="3248" y="0"/>
                  <a:pt x="4840" y="0"/>
                </a:cubicBezTo>
              </a:path>
            </a:pathLst>
          </a:custGeom>
          <a:noFill/>
          <a:ln cap="flat" cmpd="sng" w="28575">
            <a:solidFill>
              <a:schemeClr val="dk2"/>
            </a:solidFill>
            <a:prstDash val="solid"/>
            <a:round/>
            <a:headEnd len="med" w="med" type="none"/>
            <a:tailEnd len="med" w="med" type="none"/>
          </a:ln>
        </p:spPr>
      </p:sp>
      <p:sp>
        <p:nvSpPr>
          <p:cNvPr id="299" name="Google Shape;299;p24"/>
          <p:cNvSpPr/>
          <p:nvPr/>
        </p:nvSpPr>
        <p:spPr>
          <a:xfrm>
            <a:off x="3268938" y="855950"/>
            <a:ext cx="128400" cy="103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0" name="Google Shape;300;p24"/>
          <p:cNvCxnSpPr>
            <a:stCxn id="299" idx="3"/>
          </p:cNvCxnSpPr>
          <p:nvPr/>
        </p:nvCxnSpPr>
        <p:spPr>
          <a:xfrm>
            <a:off x="3397338" y="1374650"/>
            <a:ext cx="555600" cy="900"/>
          </a:xfrm>
          <a:prstGeom prst="straightConnector1">
            <a:avLst/>
          </a:prstGeom>
          <a:noFill/>
          <a:ln cap="flat" cmpd="sng" w="19050">
            <a:solidFill>
              <a:schemeClr val="dk2"/>
            </a:solidFill>
            <a:prstDash val="solid"/>
            <a:round/>
            <a:headEnd len="med" w="med" type="none"/>
            <a:tailEnd len="med" w="med" type="triangle"/>
          </a:ln>
        </p:spPr>
      </p:cxnSp>
      <p:graphicFrame>
        <p:nvGraphicFramePr>
          <p:cNvPr id="301" name="Google Shape;301;p24"/>
          <p:cNvGraphicFramePr/>
          <p:nvPr/>
        </p:nvGraphicFramePr>
        <p:xfrm>
          <a:off x="3918550" y="2572600"/>
          <a:ext cx="3000000" cy="3000000"/>
        </p:xfrm>
        <a:graphic>
          <a:graphicData uri="http://schemas.openxmlformats.org/drawingml/2006/table">
            <a:tbl>
              <a:tblPr>
                <a:noFill/>
                <a:tableStyleId>{33E32BE5-77A0-4220-BFF3-8BB8E3EFED27}</a:tableStyleId>
              </a:tblPr>
              <a:tblGrid>
                <a:gridCol w="856025"/>
                <a:gridCol w="890775"/>
                <a:gridCol w="1028900"/>
                <a:gridCol w="870425"/>
                <a:gridCol w="506950"/>
                <a:gridCol w="1004950"/>
              </a:tblGrid>
              <a:tr h="396200">
                <a:tc>
                  <a:txBody>
                    <a:bodyPr/>
                    <a:lstStyle/>
                    <a:p>
                      <a:pPr indent="0" lvl="0" marL="0" rtl="0" algn="l">
                        <a:spcBef>
                          <a:spcPts val="0"/>
                        </a:spcBef>
                        <a:spcAft>
                          <a:spcPts val="0"/>
                        </a:spcAft>
                        <a:buNone/>
                      </a:pPr>
                      <a:r>
                        <a:t/>
                      </a:r>
                      <a:endParaRPr sz="1000"/>
                    </a:p>
                  </a:txBody>
                  <a:tcPr marT="91425" marB="91425" marR="91425" marL="91425"/>
                </a:tc>
                <a:tc>
                  <a:txBody>
                    <a:bodyPr/>
                    <a:lstStyle/>
                    <a:p>
                      <a:pPr indent="0" lvl="0" marL="0" rtl="0" algn="l">
                        <a:spcBef>
                          <a:spcPts val="0"/>
                        </a:spcBef>
                        <a:spcAft>
                          <a:spcPts val="0"/>
                        </a:spcAft>
                        <a:buNone/>
                      </a:pPr>
                      <a:r>
                        <a:rPr lang="en" sz="1000"/>
                        <a:t>Integration Complexity</a:t>
                      </a:r>
                      <a:endParaRPr sz="1000"/>
                    </a:p>
                  </a:txBody>
                  <a:tcPr marT="91425" marB="91425" marR="91425" marL="91425"/>
                </a:tc>
                <a:tc>
                  <a:txBody>
                    <a:bodyPr/>
                    <a:lstStyle/>
                    <a:p>
                      <a:pPr indent="0" lvl="0" marL="0" rtl="0" algn="l">
                        <a:spcBef>
                          <a:spcPts val="0"/>
                        </a:spcBef>
                        <a:spcAft>
                          <a:spcPts val="0"/>
                        </a:spcAft>
                        <a:buNone/>
                      </a:pPr>
                      <a:r>
                        <a:rPr lang="en" sz="1000"/>
                        <a:t>Manufacturing Complexity</a:t>
                      </a:r>
                      <a:endParaRPr sz="1000"/>
                    </a:p>
                  </a:txBody>
                  <a:tcPr marT="91425" marB="91425" marR="91425" marL="91425"/>
                </a:tc>
                <a:tc>
                  <a:txBody>
                    <a:bodyPr/>
                    <a:lstStyle/>
                    <a:p>
                      <a:pPr indent="0" lvl="0" marL="0" rtl="0" algn="l">
                        <a:spcBef>
                          <a:spcPts val="0"/>
                        </a:spcBef>
                        <a:spcAft>
                          <a:spcPts val="0"/>
                        </a:spcAft>
                        <a:buNone/>
                      </a:pPr>
                      <a:r>
                        <a:rPr lang="en" sz="1000"/>
                        <a:t>Operation Complexity</a:t>
                      </a:r>
                      <a:endParaRPr sz="1000"/>
                    </a:p>
                  </a:txBody>
                  <a:tcPr marT="91425" marB="91425" marR="91425" marL="91425"/>
                </a:tc>
                <a:tc>
                  <a:txBody>
                    <a:bodyPr/>
                    <a:lstStyle/>
                    <a:p>
                      <a:pPr indent="0" lvl="0" marL="0" rtl="0" algn="l">
                        <a:spcBef>
                          <a:spcPts val="0"/>
                        </a:spcBef>
                        <a:spcAft>
                          <a:spcPts val="0"/>
                        </a:spcAft>
                        <a:buNone/>
                      </a:pPr>
                      <a:r>
                        <a:rPr lang="en" sz="1000"/>
                        <a:t>Cost</a:t>
                      </a:r>
                      <a:endParaRPr sz="1000"/>
                    </a:p>
                  </a:txBody>
                  <a:tcPr marT="91425" marB="91425" marR="91425" marL="91425"/>
                </a:tc>
                <a:tc>
                  <a:txBody>
                    <a:bodyPr/>
                    <a:lstStyle/>
                    <a:p>
                      <a:pPr indent="0" lvl="0" marL="0" rtl="0" algn="l">
                        <a:spcBef>
                          <a:spcPts val="0"/>
                        </a:spcBef>
                        <a:spcAft>
                          <a:spcPts val="0"/>
                        </a:spcAft>
                        <a:buNone/>
                      </a:pPr>
                      <a:r>
                        <a:rPr lang="en" sz="1000"/>
                        <a:t>Power Consumption</a:t>
                      </a:r>
                      <a:endParaRPr sz="1000"/>
                    </a:p>
                  </a:txBody>
                  <a:tcPr marT="91425" marB="91425" marR="91425" marL="91425"/>
                </a:tc>
              </a:tr>
              <a:tr h="381000">
                <a:tc>
                  <a:txBody>
                    <a:bodyPr/>
                    <a:lstStyle/>
                    <a:p>
                      <a:pPr indent="0" lvl="0" marL="0" rtl="0" algn="l">
                        <a:spcBef>
                          <a:spcPts val="0"/>
                        </a:spcBef>
                        <a:spcAft>
                          <a:spcPts val="0"/>
                        </a:spcAft>
                        <a:buNone/>
                      </a:pPr>
                      <a:r>
                        <a:rPr lang="en" sz="1000"/>
                        <a:t>Hydraulic Mast</a:t>
                      </a:r>
                      <a:endParaRPr sz="1000"/>
                    </a:p>
                  </a:txBody>
                  <a:tcPr marT="91425" marB="91425" marR="91425" marL="91425"/>
                </a:tc>
                <a:tc>
                  <a:txBody>
                    <a:bodyPr/>
                    <a:lstStyle/>
                    <a:p>
                      <a:pPr indent="0" lvl="0" marL="0" rtl="0" algn="l">
                        <a:spcBef>
                          <a:spcPts val="0"/>
                        </a:spcBef>
                        <a:spcAft>
                          <a:spcPts val="0"/>
                        </a:spcAft>
                        <a:buNone/>
                      </a:pPr>
                      <a:r>
                        <a:rPr lang="en" sz="1000"/>
                        <a:t>Low </a:t>
                      </a:r>
                      <a:endParaRPr sz="1000"/>
                    </a:p>
                    <a:p>
                      <a:pPr indent="0" lvl="0" marL="0" rtl="0" algn="l">
                        <a:spcBef>
                          <a:spcPts val="0"/>
                        </a:spcBef>
                        <a:spcAft>
                          <a:spcPts val="0"/>
                        </a:spcAft>
                        <a:buNone/>
                      </a:pPr>
                      <a:r>
                        <a:rPr lang="en" sz="1000"/>
                        <a:t>(est. 5 hrs)</a:t>
                      </a:r>
                      <a:endParaRPr sz="1000"/>
                    </a:p>
                  </a:txBody>
                  <a:tcPr marT="91425" marB="91425" marR="91425" marL="91425">
                    <a:solidFill>
                      <a:srgbClr val="34A853"/>
                    </a:solidFill>
                  </a:tcPr>
                </a:tc>
                <a:tc>
                  <a:txBody>
                    <a:bodyPr/>
                    <a:lstStyle/>
                    <a:p>
                      <a:pPr indent="0" lvl="0" marL="0" rtl="0" algn="l">
                        <a:spcBef>
                          <a:spcPts val="0"/>
                        </a:spcBef>
                        <a:spcAft>
                          <a:spcPts val="0"/>
                        </a:spcAft>
                        <a:buNone/>
                      </a:pPr>
                      <a:r>
                        <a:rPr lang="en" sz="1000"/>
                        <a:t>High</a:t>
                      </a:r>
                      <a:endParaRPr sz="1000"/>
                    </a:p>
                    <a:p>
                      <a:pPr indent="0" lvl="0" marL="0" rtl="0" algn="l">
                        <a:spcBef>
                          <a:spcPts val="0"/>
                        </a:spcBef>
                        <a:spcAft>
                          <a:spcPts val="0"/>
                        </a:spcAft>
                        <a:buNone/>
                      </a:pPr>
                      <a:r>
                        <a:rPr lang="en" sz="1000"/>
                        <a:t>(est. 50 hrs)</a:t>
                      </a:r>
                      <a:endParaRPr sz="1000"/>
                    </a:p>
                  </a:txBody>
                  <a:tcPr marT="91425" marB="91425" marR="91425" marL="91425">
                    <a:solidFill>
                      <a:srgbClr val="E06666"/>
                    </a:solidFill>
                  </a:tcPr>
                </a:tc>
                <a:tc>
                  <a:txBody>
                    <a:bodyPr/>
                    <a:lstStyle/>
                    <a:p>
                      <a:pPr indent="0" lvl="0" marL="0" rtl="0" algn="l">
                        <a:spcBef>
                          <a:spcPts val="0"/>
                        </a:spcBef>
                        <a:spcAft>
                          <a:spcPts val="0"/>
                        </a:spcAft>
                        <a:buNone/>
                      </a:pPr>
                      <a:r>
                        <a:rPr lang="en" sz="1000"/>
                        <a:t>Low (operator)</a:t>
                      </a:r>
                      <a:endParaRPr sz="1000"/>
                    </a:p>
                  </a:txBody>
                  <a:tcPr marT="91425" marB="91425" marR="91425" marL="91425">
                    <a:solidFill>
                      <a:srgbClr val="34A853"/>
                    </a:solidFill>
                  </a:tcPr>
                </a:tc>
                <a:tc>
                  <a:txBody>
                    <a:bodyPr/>
                    <a:lstStyle/>
                    <a:p>
                      <a:pPr indent="0" lvl="0" marL="0" rtl="0" algn="l">
                        <a:spcBef>
                          <a:spcPts val="0"/>
                        </a:spcBef>
                        <a:spcAft>
                          <a:spcPts val="0"/>
                        </a:spcAft>
                        <a:buNone/>
                      </a:pPr>
                      <a:r>
                        <a:rPr lang="en" sz="1000"/>
                        <a:t>$600</a:t>
                      </a:r>
                      <a:endParaRPr sz="1000"/>
                    </a:p>
                  </a:txBody>
                  <a:tcPr marT="91425" marB="91425" marR="91425" marL="91425">
                    <a:solidFill>
                      <a:srgbClr val="34A853"/>
                    </a:solidFill>
                  </a:tcPr>
                </a:tc>
                <a:tc>
                  <a:txBody>
                    <a:bodyPr/>
                    <a:lstStyle/>
                    <a:p>
                      <a:pPr indent="0" lvl="0" marL="0" rtl="0" algn="l">
                        <a:spcBef>
                          <a:spcPts val="0"/>
                        </a:spcBef>
                        <a:spcAft>
                          <a:spcPts val="0"/>
                        </a:spcAft>
                        <a:buNone/>
                      </a:pPr>
                      <a:r>
                        <a:rPr lang="en" sz="1000"/>
                        <a:t>50 W</a:t>
                      </a:r>
                      <a:endParaRPr sz="1000"/>
                    </a:p>
                  </a:txBody>
                  <a:tcPr marT="91425" marB="91425" marR="91425" marL="91425">
                    <a:solidFill>
                      <a:srgbClr val="F1C232"/>
                    </a:solidFill>
                  </a:tcPr>
                </a:tc>
              </a:tr>
              <a:tr h="381000">
                <a:tc>
                  <a:txBody>
                    <a:bodyPr/>
                    <a:lstStyle/>
                    <a:p>
                      <a:pPr indent="0" lvl="0" marL="0" rtl="0" algn="l">
                        <a:spcBef>
                          <a:spcPts val="0"/>
                        </a:spcBef>
                        <a:spcAft>
                          <a:spcPts val="0"/>
                        </a:spcAft>
                        <a:buNone/>
                      </a:pPr>
                      <a:r>
                        <a:rPr lang="en" sz="1000"/>
                        <a:t>COTS Pneumatic Mast</a:t>
                      </a:r>
                      <a:endParaRPr sz="1000"/>
                    </a:p>
                  </a:txBody>
                  <a:tcPr marT="91425" marB="91425" marR="91425" marL="91425"/>
                </a:tc>
                <a:tc>
                  <a:txBody>
                    <a:bodyPr/>
                    <a:lstStyle/>
                    <a:p>
                      <a:pPr indent="0" lvl="0" marL="0" rtl="0" algn="l">
                        <a:spcBef>
                          <a:spcPts val="0"/>
                        </a:spcBef>
                        <a:spcAft>
                          <a:spcPts val="0"/>
                        </a:spcAft>
                        <a:buNone/>
                      </a:pPr>
                      <a:r>
                        <a:rPr lang="en" sz="1000"/>
                        <a:t>High</a:t>
                      </a:r>
                      <a:endParaRPr sz="1000"/>
                    </a:p>
                    <a:p>
                      <a:pPr indent="0" lvl="0" marL="0" rtl="0" algn="l">
                        <a:spcBef>
                          <a:spcPts val="0"/>
                        </a:spcBef>
                        <a:spcAft>
                          <a:spcPts val="0"/>
                        </a:spcAft>
                        <a:buNone/>
                      </a:pPr>
                      <a:r>
                        <a:rPr lang="en" sz="1000"/>
                        <a:t>(est. 50 hrs)</a:t>
                      </a:r>
                      <a:endParaRPr sz="1000"/>
                    </a:p>
                  </a:txBody>
                  <a:tcPr marT="91425" marB="91425" marR="91425" marL="91425">
                    <a:solidFill>
                      <a:srgbClr val="E06666"/>
                    </a:solidFill>
                  </a:tcPr>
                </a:tc>
                <a:tc>
                  <a:txBody>
                    <a:bodyPr/>
                    <a:lstStyle/>
                    <a:p>
                      <a:pPr indent="0" lvl="0" marL="0" rtl="0" algn="l">
                        <a:spcBef>
                          <a:spcPts val="0"/>
                        </a:spcBef>
                        <a:spcAft>
                          <a:spcPts val="0"/>
                        </a:spcAft>
                        <a:buNone/>
                      </a:pPr>
                      <a:r>
                        <a:rPr lang="en" sz="1000"/>
                        <a:t>Low</a:t>
                      </a:r>
                      <a:endParaRPr sz="1000"/>
                    </a:p>
                    <a:p>
                      <a:pPr indent="0" lvl="0" marL="0" rtl="0" algn="l">
                        <a:spcBef>
                          <a:spcPts val="0"/>
                        </a:spcBef>
                        <a:spcAft>
                          <a:spcPts val="0"/>
                        </a:spcAft>
                        <a:buNone/>
                      </a:pPr>
                      <a:r>
                        <a:rPr lang="en" sz="1000"/>
                        <a:t>(est. 10 hrs)</a:t>
                      </a:r>
                      <a:endParaRPr sz="1000"/>
                    </a:p>
                  </a:txBody>
                  <a:tcPr marT="91425" marB="91425" marR="91425" marL="91425">
                    <a:solidFill>
                      <a:srgbClr val="34A853"/>
                    </a:solidFill>
                  </a:tcPr>
                </a:tc>
                <a:tc>
                  <a:txBody>
                    <a:bodyPr/>
                    <a:lstStyle/>
                    <a:p>
                      <a:pPr indent="0" lvl="0" marL="0" rtl="0" algn="l">
                        <a:spcBef>
                          <a:spcPts val="0"/>
                        </a:spcBef>
                        <a:spcAft>
                          <a:spcPts val="0"/>
                        </a:spcAft>
                        <a:buNone/>
                      </a:pPr>
                      <a:r>
                        <a:rPr lang="en" sz="1000"/>
                        <a:t>High (closed loop control)</a:t>
                      </a:r>
                      <a:endParaRPr sz="1000"/>
                    </a:p>
                  </a:txBody>
                  <a:tcPr marT="91425" marB="91425" marR="91425" marL="91425">
                    <a:solidFill>
                      <a:srgbClr val="E06666"/>
                    </a:solidFill>
                  </a:tcPr>
                </a:tc>
                <a:tc>
                  <a:txBody>
                    <a:bodyPr/>
                    <a:lstStyle/>
                    <a:p>
                      <a:pPr indent="0" lvl="0" marL="0" rtl="0" algn="l">
                        <a:spcBef>
                          <a:spcPts val="0"/>
                        </a:spcBef>
                        <a:spcAft>
                          <a:spcPts val="0"/>
                        </a:spcAft>
                        <a:buNone/>
                      </a:pPr>
                      <a:r>
                        <a:rPr lang="en" sz="1000"/>
                        <a:t>$900</a:t>
                      </a:r>
                      <a:endParaRPr sz="1000"/>
                    </a:p>
                  </a:txBody>
                  <a:tcPr marT="91425" marB="91425" marR="91425" marL="91425">
                    <a:solidFill>
                      <a:srgbClr val="E06666"/>
                    </a:solidFill>
                  </a:tcPr>
                </a:tc>
                <a:tc>
                  <a:txBody>
                    <a:bodyPr/>
                    <a:lstStyle/>
                    <a:p>
                      <a:pPr indent="0" lvl="0" marL="0" rtl="0" algn="l">
                        <a:spcBef>
                          <a:spcPts val="0"/>
                        </a:spcBef>
                        <a:spcAft>
                          <a:spcPts val="0"/>
                        </a:spcAft>
                        <a:buNone/>
                      </a:pPr>
                      <a:r>
                        <a:rPr lang="en" sz="1000"/>
                        <a:t>210 W</a:t>
                      </a:r>
                      <a:endParaRPr sz="1000"/>
                    </a:p>
                  </a:txBody>
                  <a:tcPr marT="91425" marB="91425" marR="91425" marL="91425">
                    <a:solidFill>
                      <a:srgbClr val="E06666"/>
                    </a:solidFill>
                  </a:tcPr>
                </a:tc>
              </a:tr>
            </a:tbl>
          </a:graphicData>
        </a:graphic>
      </p:graphicFrame>
      <p:sp>
        <p:nvSpPr>
          <p:cNvPr id="302" name="Google Shape;302;p24"/>
          <p:cNvSpPr txBox="1"/>
          <p:nvPr/>
        </p:nvSpPr>
        <p:spPr>
          <a:xfrm>
            <a:off x="3952950" y="578850"/>
            <a:ext cx="2830500" cy="205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chemeClr val="dk2"/>
                </a:solidFill>
              </a:rPr>
              <a:t>Hydraulic Test Rig</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
                <a:solidFill>
                  <a:schemeClr val="dk2"/>
                </a:solidFill>
              </a:rPr>
              <a:t>Tests for manufacturability and functioning of full mast</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
                <a:solidFill>
                  <a:schemeClr val="dk2"/>
                </a:solidFill>
              </a:rPr>
              <a:t>More details in Verification and Validation</a:t>
            </a:r>
            <a:endParaRPr>
              <a:solidFill>
                <a:schemeClr val="dk2"/>
              </a:solidFill>
            </a:endParaRPr>
          </a:p>
        </p:txBody>
      </p:sp>
      <p:pic>
        <p:nvPicPr>
          <p:cNvPr id="303" name="Google Shape;303;p24"/>
          <p:cNvPicPr preferRelativeResize="0"/>
          <p:nvPr/>
        </p:nvPicPr>
        <p:blipFill rotWithShape="1">
          <a:blip r:embed="rId8">
            <a:alphaModFix/>
          </a:blip>
          <a:srcRect b="0" l="22590" r="22403" t="0"/>
          <a:stretch/>
        </p:blipFill>
        <p:spPr>
          <a:xfrm>
            <a:off x="6835380" y="186001"/>
            <a:ext cx="1925996" cy="1972425"/>
          </a:xfrm>
          <a:prstGeom prst="rect">
            <a:avLst/>
          </a:prstGeom>
          <a:noFill/>
          <a:ln>
            <a:noFill/>
          </a:ln>
        </p:spPr>
      </p:pic>
      <p:sp>
        <p:nvSpPr>
          <p:cNvPr id="304" name="Google Shape;304;p24"/>
          <p:cNvSpPr txBox="1"/>
          <p:nvPr/>
        </p:nvSpPr>
        <p:spPr>
          <a:xfrm>
            <a:off x="6542125" y="2066475"/>
            <a:ext cx="25125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Hydraulic Test Rig Operation</a:t>
            </a:r>
            <a:endParaRPr>
              <a:solidFill>
                <a:schemeClr val="dk2"/>
              </a:solidFill>
            </a:endParaRPr>
          </a:p>
        </p:txBody>
      </p:sp>
      <p:sp>
        <p:nvSpPr>
          <p:cNvPr id="305" name="Google Shape;305;p24"/>
          <p:cNvSpPr txBox="1"/>
          <p:nvPr/>
        </p:nvSpPr>
        <p:spPr>
          <a:xfrm>
            <a:off x="3005725" y="3285563"/>
            <a:ext cx="6222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Pump</a:t>
            </a:r>
            <a:endParaRPr sz="1700">
              <a:solidFill>
                <a:schemeClr val="dk2"/>
              </a:solidFill>
            </a:endParaRPr>
          </a:p>
        </p:txBody>
      </p:sp>
      <p:sp>
        <p:nvSpPr>
          <p:cNvPr id="306" name="Google Shape;306;p24"/>
          <p:cNvSpPr txBox="1"/>
          <p:nvPr/>
        </p:nvSpPr>
        <p:spPr>
          <a:xfrm>
            <a:off x="2370725" y="3060250"/>
            <a:ext cx="6222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Tank</a:t>
            </a:r>
            <a:endParaRPr sz="1700">
              <a:solidFill>
                <a:schemeClr val="dk2"/>
              </a:solidFill>
            </a:endParaRPr>
          </a:p>
        </p:txBody>
      </p:sp>
      <p:sp>
        <p:nvSpPr>
          <p:cNvPr id="307" name="Google Shape;307;p24"/>
          <p:cNvSpPr txBox="1"/>
          <p:nvPr/>
        </p:nvSpPr>
        <p:spPr>
          <a:xfrm>
            <a:off x="140725" y="3645872"/>
            <a:ext cx="1578000" cy="634200"/>
          </a:xfrm>
          <a:prstGeom prst="rect">
            <a:avLst/>
          </a:prstGeom>
          <a:noFill/>
          <a:ln cap="flat" cmpd="sng" w="38100">
            <a:solidFill>
              <a:srgbClr val="FFAB4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t>Details on off-ramp pneumatic mast setup in backup slides</a:t>
            </a:r>
            <a:endParaRPr sz="11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5"/>
          <p:cNvSpPr txBox="1"/>
          <p:nvPr>
            <p:ph type="title"/>
          </p:nvPr>
        </p:nvSpPr>
        <p:spPr>
          <a:xfrm>
            <a:off x="311700" y="117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Design: Surveillance</a:t>
            </a:r>
            <a:endParaRPr/>
          </a:p>
        </p:txBody>
      </p:sp>
      <p:sp>
        <p:nvSpPr>
          <p:cNvPr id="313" name="Google Shape;313;p25"/>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314" name="Google Shape;314;p25"/>
          <p:cNvSpPr/>
          <p:nvPr/>
        </p:nvSpPr>
        <p:spPr>
          <a:xfrm>
            <a:off x="1341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315" name="Google Shape;315;p25"/>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316" name="Google Shape;316;p25"/>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317" name="Google Shape;317;p25"/>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318" name="Google Shape;318;p25"/>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319" name="Google Shape;319;p25"/>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320" name="Google Shape;320;p25"/>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321" name="Google Shape;321;p25"/>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322" name="Google Shape;322;p25"/>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323" name="Google Shape;323;p25"/>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324" name="Google Shape;324;p25"/>
          <p:cNvCxnSpPr>
            <a:endCxn id="325" idx="2"/>
          </p:cNvCxnSpPr>
          <p:nvPr/>
        </p:nvCxnSpPr>
        <p:spPr>
          <a:xfrm rot="10800000">
            <a:off x="6152762" y="2303687"/>
            <a:ext cx="600000" cy="407100"/>
          </a:xfrm>
          <a:prstGeom prst="curvedConnector2">
            <a:avLst/>
          </a:prstGeom>
          <a:noFill/>
          <a:ln cap="flat" cmpd="sng" w="38100">
            <a:solidFill>
              <a:srgbClr val="38761D"/>
            </a:solidFill>
            <a:prstDash val="solid"/>
            <a:round/>
            <a:headEnd len="med" w="med" type="stealth"/>
            <a:tailEnd len="med" w="med" type="stealth"/>
          </a:ln>
        </p:spPr>
      </p:cxnSp>
      <p:cxnSp>
        <p:nvCxnSpPr>
          <p:cNvPr id="326" name="Google Shape;326;p25"/>
          <p:cNvCxnSpPr>
            <a:stCxn id="327" idx="1"/>
            <a:endCxn id="328" idx="2"/>
          </p:cNvCxnSpPr>
          <p:nvPr/>
        </p:nvCxnSpPr>
        <p:spPr>
          <a:xfrm rot="10800000">
            <a:off x="4033849" y="2183385"/>
            <a:ext cx="515100" cy="1163400"/>
          </a:xfrm>
          <a:prstGeom prst="curvedConnector3">
            <a:avLst>
              <a:gd fmla="val 146241" name="adj1"/>
            </a:avLst>
          </a:prstGeom>
          <a:noFill/>
          <a:ln cap="flat" cmpd="sng" w="38100">
            <a:solidFill>
              <a:srgbClr val="38761D"/>
            </a:solidFill>
            <a:prstDash val="solid"/>
            <a:round/>
            <a:headEnd len="med" w="med" type="stealth"/>
            <a:tailEnd len="med" w="med" type="stealth"/>
          </a:ln>
        </p:spPr>
      </p:cxnSp>
      <p:pic>
        <p:nvPicPr>
          <p:cNvPr id="327" name="Google Shape;327;p25"/>
          <p:cNvPicPr preferRelativeResize="0"/>
          <p:nvPr/>
        </p:nvPicPr>
        <p:blipFill rotWithShape="1">
          <a:blip r:embed="rId5">
            <a:alphaModFix/>
          </a:blip>
          <a:srcRect b="19205" l="0" r="0" t="23137"/>
          <a:stretch/>
        </p:blipFill>
        <p:spPr>
          <a:xfrm>
            <a:off x="4548949" y="3163611"/>
            <a:ext cx="635416" cy="366348"/>
          </a:xfrm>
          <a:prstGeom prst="rect">
            <a:avLst/>
          </a:prstGeom>
          <a:noFill/>
          <a:ln>
            <a:noFill/>
          </a:ln>
        </p:spPr>
      </p:pic>
      <p:pic>
        <p:nvPicPr>
          <p:cNvPr id="329" name="Google Shape;329;p25"/>
          <p:cNvPicPr preferRelativeResize="0"/>
          <p:nvPr/>
        </p:nvPicPr>
        <p:blipFill>
          <a:blip r:embed="rId6">
            <a:alphaModFix/>
          </a:blip>
          <a:stretch>
            <a:fillRect/>
          </a:stretch>
        </p:blipFill>
        <p:spPr>
          <a:xfrm>
            <a:off x="3172953" y="967150"/>
            <a:ext cx="392072" cy="2942904"/>
          </a:xfrm>
          <a:prstGeom prst="rect">
            <a:avLst/>
          </a:prstGeom>
          <a:noFill/>
          <a:ln>
            <a:noFill/>
          </a:ln>
        </p:spPr>
      </p:pic>
      <p:sp>
        <p:nvSpPr>
          <p:cNvPr id="330" name="Google Shape;330;p25"/>
          <p:cNvSpPr txBox="1"/>
          <p:nvPr/>
        </p:nvSpPr>
        <p:spPr>
          <a:xfrm>
            <a:off x="3515744" y="614209"/>
            <a:ext cx="3667615" cy="43405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Sunba 405-D20X V2 Surveillance Camera</a:t>
            </a:r>
            <a:endParaRPr/>
          </a:p>
        </p:txBody>
      </p:sp>
      <p:sp>
        <p:nvSpPr>
          <p:cNvPr id="331" name="Google Shape;331;p25"/>
          <p:cNvSpPr/>
          <p:nvPr/>
        </p:nvSpPr>
        <p:spPr>
          <a:xfrm>
            <a:off x="3087501" y="994971"/>
            <a:ext cx="533407" cy="474271"/>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highlight>
                <a:srgbClr val="0000FF"/>
              </a:highlight>
            </a:endParaRPr>
          </a:p>
        </p:txBody>
      </p:sp>
      <p:cxnSp>
        <p:nvCxnSpPr>
          <p:cNvPr id="332" name="Google Shape;332;p25"/>
          <p:cNvCxnSpPr>
            <a:stCxn id="331" idx="6"/>
          </p:cNvCxnSpPr>
          <p:nvPr/>
        </p:nvCxnSpPr>
        <p:spPr>
          <a:xfrm>
            <a:off x="3620908" y="1232106"/>
            <a:ext cx="635400" cy="122400"/>
          </a:xfrm>
          <a:prstGeom prst="straightConnector1">
            <a:avLst/>
          </a:prstGeom>
          <a:noFill/>
          <a:ln cap="flat" cmpd="sng" w="9525">
            <a:solidFill>
              <a:schemeClr val="dk2"/>
            </a:solidFill>
            <a:prstDash val="solid"/>
            <a:round/>
            <a:headEnd len="med" w="med" type="none"/>
            <a:tailEnd len="med" w="med" type="triangle"/>
          </a:ln>
        </p:spPr>
      </p:cxnSp>
      <p:cxnSp>
        <p:nvCxnSpPr>
          <p:cNvPr id="333" name="Google Shape;333;p25"/>
          <p:cNvCxnSpPr>
            <a:stCxn id="327" idx="2"/>
            <a:endCxn id="334" idx="0"/>
          </p:cNvCxnSpPr>
          <p:nvPr/>
        </p:nvCxnSpPr>
        <p:spPr>
          <a:xfrm flipH="1" rot="-5400000">
            <a:off x="4717857" y="3678759"/>
            <a:ext cx="298200" cy="600"/>
          </a:xfrm>
          <a:prstGeom prst="bentConnector3">
            <a:avLst>
              <a:gd fmla="val 49992" name="adj1"/>
            </a:avLst>
          </a:prstGeom>
          <a:noFill/>
          <a:ln cap="flat" cmpd="sng" w="38100">
            <a:solidFill>
              <a:srgbClr val="CC0000"/>
            </a:solidFill>
            <a:prstDash val="solid"/>
            <a:round/>
            <a:headEnd len="med" w="med" type="stealth"/>
            <a:tailEnd len="med" w="med" type="none"/>
          </a:ln>
        </p:spPr>
      </p:cxnSp>
      <p:sp>
        <p:nvSpPr>
          <p:cNvPr id="335" name="Google Shape;335;p25"/>
          <p:cNvSpPr/>
          <p:nvPr/>
        </p:nvSpPr>
        <p:spPr>
          <a:xfrm>
            <a:off x="3515744" y="3922745"/>
            <a:ext cx="477523" cy="324065"/>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rPr>
              <a:t>Bat</a:t>
            </a:r>
            <a:endParaRPr sz="900"/>
          </a:p>
        </p:txBody>
      </p:sp>
      <p:pic>
        <p:nvPicPr>
          <p:cNvPr id="336" name="Google Shape;336;p25"/>
          <p:cNvPicPr preferRelativeResize="0"/>
          <p:nvPr/>
        </p:nvPicPr>
        <p:blipFill>
          <a:blip r:embed="rId7">
            <a:alphaModFix/>
          </a:blip>
          <a:stretch>
            <a:fillRect/>
          </a:stretch>
        </p:blipFill>
        <p:spPr>
          <a:xfrm flipH="1">
            <a:off x="4247183" y="1365337"/>
            <a:ext cx="1443743" cy="1765453"/>
          </a:xfrm>
          <a:prstGeom prst="rect">
            <a:avLst/>
          </a:prstGeom>
          <a:noFill/>
          <a:ln>
            <a:noFill/>
          </a:ln>
        </p:spPr>
      </p:pic>
      <p:sp>
        <p:nvSpPr>
          <p:cNvPr id="334" name="Google Shape;334;p25"/>
          <p:cNvSpPr/>
          <p:nvPr/>
        </p:nvSpPr>
        <p:spPr>
          <a:xfrm>
            <a:off x="4516424" y="3828250"/>
            <a:ext cx="700466" cy="324065"/>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rPr>
              <a:t>MOSFET</a:t>
            </a:r>
            <a:endParaRPr sz="900"/>
          </a:p>
        </p:txBody>
      </p:sp>
      <p:cxnSp>
        <p:nvCxnSpPr>
          <p:cNvPr id="337" name="Google Shape;337;p25"/>
          <p:cNvCxnSpPr>
            <a:stCxn id="334" idx="1"/>
            <a:endCxn id="335" idx="3"/>
          </p:cNvCxnSpPr>
          <p:nvPr/>
        </p:nvCxnSpPr>
        <p:spPr>
          <a:xfrm flipH="1">
            <a:off x="3993224" y="3990283"/>
            <a:ext cx="523200" cy="94500"/>
          </a:xfrm>
          <a:prstGeom prst="bentConnector3">
            <a:avLst>
              <a:gd fmla="val 50009" name="adj1"/>
            </a:avLst>
          </a:prstGeom>
          <a:noFill/>
          <a:ln cap="flat" cmpd="sng" w="38100">
            <a:solidFill>
              <a:srgbClr val="CC0000"/>
            </a:solidFill>
            <a:prstDash val="solid"/>
            <a:round/>
            <a:headEnd len="med" w="med" type="stealth"/>
            <a:tailEnd len="med" w="med" type="none"/>
          </a:ln>
        </p:spPr>
      </p:cxnSp>
      <p:cxnSp>
        <p:nvCxnSpPr>
          <p:cNvPr id="338" name="Google Shape;338;p25"/>
          <p:cNvCxnSpPr>
            <a:stCxn id="334" idx="3"/>
            <a:endCxn id="339" idx="1"/>
          </p:cNvCxnSpPr>
          <p:nvPr/>
        </p:nvCxnSpPr>
        <p:spPr>
          <a:xfrm flipH="1" rot="10800000">
            <a:off x="5216890" y="3651583"/>
            <a:ext cx="648300" cy="338700"/>
          </a:xfrm>
          <a:prstGeom prst="bentConnector3">
            <a:avLst>
              <a:gd fmla="val 50010" name="adj1"/>
            </a:avLst>
          </a:prstGeom>
          <a:noFill/>
          <a:ln cap="flat" cmpd="sng" w="38100">
            <a:solidFill>
              <a:srgbClr val="CC0000"/>
            </a:solidFill>
            <a:prstDash val="solid"/>
            <a:round/>
            <a:headEnd len="med" w="med" type="stealth"/>
            <a:tailEnd len="med" w="med" type="stealth"/>
          </a:ln>
        </p:spPr>
      </p:cxnSp>
      <p:sp>
        <p:nvSpPr>
          <p:cNvPr id="328" name="Google Shape;328;p25"/>
          <p:cNvSpPr/>
          <p:nvPr/>
        </p:nvSpPr>
        <p:spPr>
          <a:xfrm>
            <a:off x="4033825" y="1222989"/>
            <a:ext cx="1797143" cy="1921033"/>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highlight>
                <a:srgbClr val="0000FF"/>
              </a:highlight>
            </a:endParaRPr>
          </a:p>
        </p:txBody>
      </p:sp>
      <p:cxnSp>
        <p:nvCxnSpPr>
          <p:cNvPr id="340" name="Google Shape;340;p25"/>
          <p:cNvCxnSpPr>
            <a:stCxn id="327" idx="3"/>
            <a:endCxn id="325" idx="2"/>
          </p:cNvCxnSpPr>
          <p:nvPr/>
        </p:nvCxnSpPr>
        <p:spPr>
          <a:xfrm flipH="1" rot="10800000">
            <a:off x="5184365" y="2303685"/>
            <a:ext cx="968400" cy="1043100"/>
          </a:xfrm>
          <a:prstGeom prst="curvedConnector2">
            <a:avLst/>
          </a:prstGeom>
          <a:noFill/>
          <a:ln cap="flat" cmpd="sng" w="38100">
            <a:solidFill>
              <a:srgbClr val="38761D"/>
            </a:solidFill>
            <a:prstDash val="solid"/>
            <a:round/>
            <a:headEnd len="med" w="med" type="stealth"/>
            <a:tailEnd len="med" w="med" type="stealth"/>
          </a:ln>
        </p:spPr>
      </p:cxnSp>
      <p:sp>
        <p:nvSpPr>
          <p:cNvPr id="341" name="Google Shape;341;p25"/>
          <p:cNvSpPr txBox="1"/>
          <p:nvPr/>
        </p:nvSpPr>
        <p:spPr>
          <a:xfrm>
            <a:off x="4438167" y="3346773"/>
            <a:ext cx="988458" cy="20845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POE+ Injector</a:t>
            </a:r>
            <a:endParaRPr b="1" sz="900"/>
          </a:p>
        </p:txBody>
      </p:sp>
      <p:sp>
        <p:nvSpPr>
          <p:cNvPr id="342" name="Google Shape;342;p25"/>
          <p:cNvSpPr txBox="1"/>
          <p:nvPr/>
        </p:nvSpPr>
        <p:spPr>
          <a:xfrm>
            <a:off x="6467801" y="1247186"/>
            <a:ext cx="533407" cy="20845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Coms</a:t>
            </a:r>
            <a:endParaRPr b="1" sz="900"/>
          </a:p>
        </p:txBody>
      </p:sp>
      <p:pic>
        <p:nvPicPr>
          <p:cNvPr descr="Ubiquiti Networks Rocket M M2 2.4ghz Airmax Basestation for sale online |  eBay" id="343" name="Google Shape;343;p25"/>
          <p:cNvPicPr preferRelativeResize="0"/>
          <p:nvPr/>
        </p:nvPicPr>
        <p:blipFill rotWithShape="1">
          <a:blip r:embed="rId8">
            <a:alphaModFix/>
          </a:blip>
          <a:srcRect b="24726" l="41134" r="40752" t="24563"/>
          <a:stretch/>
        </p:blipFill>
        <p:spPr>
          <a:xfrm>
            <a:off x="6181300" y="1050619"/>
            <a:ext cx="286515" cy="601621"/>
          </a:xfrm>
          <a:prstGeom prst="rect">
            <a:avLst/>
          </a:prstGeom>
          <a:noFill/>
          <a:ln>
            <a:noFill/>
          </a:ln>
        </p:spPr>
      </p:pic>
      <p:pic>
        <p:nvPicPr>
          <p:cNvPr descr="Arduino Due | Arduino Official Store" id="339" name="Google Shape;339;p25"/>
          <p:cNvPicPr preferRelativeResize="0"/>
          <p:nvPr/>
        </p:nvPicPr>
        <p:blipFill rotWithShape="1">
          <a:blip r:embed="rId9">
            <a:alphaModFix/>
          </a:blip>
          <a:srcRect b="18253" l="11678" r="11386" t="18543"/>
          <a:stretch/>
        </p:blipFill>
        <p:spPr>
          <a:xfrm>
            <a:off x="5865144" y="3457959"/>
            <a:ext cx="742600" cy="387157"/>
          </a:xfrm>
          <a:prstGeom prst="rect">
            <a:avLst/>
          </a:prstGeom>
          <a:noFill/>
          <a:ln>
            <a:noFill/>
          </a:ln>
        </p:spPr>
      </p:pic>
      <p:sp>
        <p:nvSpPr>
          <p:cNvPr id="344" name="Google Shape;344;p25"/>
          <p:cNvSpPr txBox="1"/>
          <p:nvPr/>
        </p:nvSpPr>
        <p:spPr>
          <a:xfrm>
            <a:off x="5932485" y="3764963"/>
            <a:ext cx="784143" cy="20845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Arduino</a:t>
            </a:r>
            <a:endParaRPr b="1" sz="900"/>
          </a:p>
        </p:txBody>
      </p:sp>
      <p:pic>
        <p:nvPicPr>
          <p:cNvPr id="325" name="Google Shape;325;p25"/>
          <p:cNvPicPr preferRelativeResize="0"/>
          <p:nvPr/>
        </p:nvPicPr>
        <p:blipFill>
          <a:blip r:embed="rId10">
            <a:alphaModFix/>
          </a:blip>
          <a:stretch>
            <a:fillRect/>
          </a:stretch>
        </p:blipFill>
        <p:spPr>
          <a:xfrm>
            <a:off x="5925828" y="2125776"/>
            <a:ext cx="453869" cy="177911"/>
          </a:xfrm>
          <a:prstGeom prst="rect">
            <a:avLst/>
          </a:prstGeom>
          <a:noFill/>
          <a:ln>
            <a:noFill/>
          </a:ln>
        </p:spPr>
      </p:pic>
      <p:pic>
        <p:nvPicPr>
          <p:cNvPr id="345" name="Google Shape;345;p25"/>
          <p:cNvPicPr preferRelativeResize="0"/>
          <p:nvPr/>
        </p:nvPicPr>
        <p:blipFill>
          <a:blip r:embed="rId11">
            <a:alphaModFix/>
          </a:blip>
          <a:stretch>
            <a:fillRect/>
          </a:stretch>
        </p:blipFill>
        <p:spPr>
          <a:xfrm>
            <a:off x="6662640" y="2667712"/>
            <a:ext cx="988459" cy="555334"/>
          </a:xfrm>
          <a:prstGeom prst="rect">
            <a:avLst/>
          </a:prstGeom>
          <a:noFill/>
          <a:ln>
            <a:noFill/>
          </a:ln>
        </p:spPr>
      </p:pic>
      <p:cxnSp>
        <p:nvCxnSpPr>
          <p:cNvPr id="346" name="Google Shape;346;p25"/>
          <p:cNvCxnSpPr>
            <a:stCxn id="325" idx="0"/>
            <a:endCxn id="343" idx="2"/>
          </p:cNvCxnSpPr>
          <p:nvPr/>
        </p:nvCxnSpPr>
        <p:spPr>
          <a:xfrm rot="-5400000">
            <a:off x="6002012" y="1803126"/>
            <a:ext cx="473400" cy="171900"/>
          </a:xfrm>
          <a:prstGeom prst="curvedConnector3">
            <a:avLst>
              <a:gd fmla="val 49985" name="adj1"/>
            </a:avLst>
          </a:prstGeom>
          <a:noFill/>
          <a:ln cap="flat" cmpd="sng" w="28575">
            <a:solidFill>
              <a:srgbClr val="38761D"/>
            </a:solidFill>
            <a:prstDash val="solid"/>
            <a:round/>
            <a:headEnd len="med" w="med" type="stealth"/>
            <a:tailEnd len="med" w="med" type="stealth"/>
          </a:ln>
        </p:spPr>
      </p:cxnSp>
      <p:cxnSp>
        <p:nvCxnSpPr>
          <p:cNvPr id="347" name="Google Shape;347;p25"/>
          <p:cNvCxnSpPr>
            <a:stCxn id="339" idx="3"/>
            <a:endCxn id="345" idx="2"/>
          </p:cNvCxnSpPr>
          <p:nvPr/>
        </p:nvCxnSpPr>
        <p:spPr>
          <a:xfrm flipH="1" rot="10800000">
            <a:off x="6607744" y="3223138"/>
            <a:ext cx="549000" cy="428400"/>
          </a:xfrm>
          <a:prstGeom prst="curvedConnector2">
            <a:avLst/>
          </a:prstGeom>
          <a:noFill/>
          <a:ln cap="flat" cmpd="sng" w="38100">
            <a:solidFill>
              <a:srgbClr val="1155CC"/>
            </a:solidFill>
            <a:prstDash val="solid"/>
            <a:round/>
            <a:headEnd len="med" w="med" type="stealth"/>
            <a:tailEnd len="med" w="med" type="stealth"/>
          </a:ln>
        </p:spPr>
      </p:cxnSp>
      <p:sp>
        <p:nvSpPr>
          <p:cNvPr id="348" name="Google Shape;348;p25"/>
          <p:cNvSpPr txBox="1"/>
          <p:nvPr/>
        </p:nvSpPr>
        <p:spPr>
          <a:xfrm>
            <a:off x="6299773" y="2036183"/>
            <a:ext cx="700466" cy="20845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Switch</a:t>
            </a:r>
            <a:endParaRPr b="1" sz="900"/>
          </a:p>
        </p:txBody>
      </p:sp>
      <p:sp>
        <p:nvSpPr>
          <p:cNvPr id="349" name="Google Shape;349;p25"/>
          <p:cNvSpPr txBox="1"/>
          <p:nvPr/>
        </p:nvSpPr>
        <p:spPr>
          <a:xfrm>
            <a:off x="7579948" y="2571755"/>
            <a:ext cx="700500" cy="2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Intel Nuc</a:t>
            </a:r>
            <a:endParaRPr b="1" sz="900"/>
          </a:p>
        </p:txBody>
      </p:sp>
      <p:sp>
        <p:nvSpPr>
          <p:cNvPr id="350" name="Google Shape;350;p25"/>
          <p:cNvSpPr txBox="1"/>
          <p:nvPr/>
        </p:nvSpPr>
        <p:spPr>
          <a:xfrm>
            <a:off x="281450" y="690400"/>
            <a:ext cx="2683800" cy="194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2"/>
                </a:solidFill>
              </a:rPr>
              <a:t>Surveillance Camera</a:t>
            </a:r>
            <a:endParaRPr sz="1500">
              <a:solidFill>
                <a:schemeClr val="dk2"/>
              </a:solidFill>
            </a:endParaRPr>
          </a:p>
          <a:p>
            <a:pPr indent="-317500" lvl="0" marL="457200" rtl="0" algn="l">
              <a:lnSpc>
                <a:spcPct val="115000"/>
              </a:lnSpc>
              <a:spcBef>
                <a:spcPts val="0"/>
              </a:spcBef>
              <a:spcAft>
                <a:spcPts val="0"/>
              </a:spcAft>
              <a:buClr>
                <a:schemeClr val="dk2"/>
              </a:buClr>
              <a:buSzPts val="1400"/>
              <a:buChar char="●"/>
            </a:pPr>
            <a:r>
              <a:rPr lang="en">
                <a:solidFill>
                  <a:schemeClr val="dk2"/>
                </a:solidFill>
              </a:rPr>
              <a:t>Operator controls Pan and Tilt from GS using VMS software</a:t>
            </a:r>
            <a:endParaRPr>
              <a:solidFill>
                <a:schemeClr val="dk2"/>
              </a:solidFill>
            </a:endParaRPr>
          </a:p>
          <a:p>
            <a:pPr indent="-317500" lvl="0" marL="457200" rtl="0" algn="l">
              <a:lnSpc>
                <a:spcPct val="115000"/>
              </a:lnSpc>
              <a:spcBef>
                <a:spcPts val="0"/>
              </a:spcBef>
              <a:spcAft>
                <a:spcPts val="0"/>
              </a:spcAft>
              <a:buClr>
                <a:schemeClr val="dk2"/>
              </a:buClr>
              <a:buSzPts val="1400"/>
              <a:buChar char="●"/>
            </a:pPr>
            <a:r>
              <a:rPr lang="en">
                <a:solidFill>
                  <a:schemeClr val="dk2"/>
                </a:solidFill>
              </a:rPr>
              <a:t>Camera accessed via IP on closed coms network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POE+ (802.3at)</a:t>
            </a:r>
            <a:endParaRPr>
              <a:solidFill>
                <a:schemeClr val="dk2"/>
              </a:solidFill>
            </a:endParaRPr>
          </a:p>
          <a:p>
            <a:pPr indent="0" lvl="0" marL="0" rtl="0" algn="l">
              <a:lnSpc>
                <a:spcPct val="115000"/>
              </a:lnSpc>
              <a:spcBef>
                <a:spcPts val="0"/>
              </a:spcBef>
              <a:spcAft>
                <a:spcPts val="0"/>
              </a:spcAft>
              <a:buNone/>
            </a:pPr>
            <a:r>
              <a:t/>
            </a:r>
            <a:endParaRPr>
              <a:solidFill>
                <a:schemeClr val="dk2"/>
              </a:solidFill>
            </a:endParaRPr>
          </a:p>
          <a:p>
            <a:pPr indent="0" lvl="0" marL="457200" rtl="0" algn="l">
              <a:spcBef>
                <a:spcPts val="0"/>
              </a:spcBef>
              <a:spcAft>
                <a:spcPts val="0"/>
              </a:spcAft>
              <a:buNone/>
            </a:pPr>
            <a:r>
              <a:t/>
            </a:r>
            <a:endParaRPr>
              <a:solidFill>
                <a:schemeClr val="dk2"/>
              </a:solidFill>
            </a:endParaRPr>
          </a:p>
        </p:txBody>
      </p:sp>
      <p:sp>
        <p:nvSpPr>
          <p:cNvPr id="351" name="Google Shape;351;p25"/>
          <p:cNvSpPr txBox="1"/>
          <p:nvPr/>
        </p:nvSpPr>
        <p:spPr>
          <a:xfrm>
            <a:off x="1243803" y="3045913"/>
            <a:ext cx="1311600" cy="2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Ethernet CAT 6A</a:t>
            </a:r>
            <a:endParaRPr b="1" sz="900"/>
          </a:p>
        </p:txBody>
      </p:sp>
      <p:sp>
        <p:nvSpPr>
          <p:cNvPr id="352" name="Google Shape;352;p25"/>
          <p:cNvSpPr txBox="1"/>
          <p:nvPr/>
        </p:nvSpPr>
        <p:spPr>
          <a:xfrm>
            <a:off x="1243803" y="3392642"/>
            <a:ext cx="1311600" cy="2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Analog</a:t>
            </a:r>
            <a:r>
              <a:rPr b="1" lang="en" sz="900"/>
              <a:t> </a:t>
            </a:r>
            <a:endParaRPr b="1" sz="900"/>
          </a:p>
        </p:txBody>
      </p:sp>
      <p:sp>
        <p:nvSpPr>
          <p:cNvPr id="353" name="Google Shape;353;p25"/>
          <p:cNvSpPr txBox="1"/>
          <p:nvPr/>
        </p:nvSpPr>
        <p:spPr>
          <a:xfrm>
            <a:off x="1243803" y="3208973"/>
            <a:ext cx="1311600" cy="2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USB 3.0</a:t>
            </a:r>
            <a:endParaRPr b="1" sz="900"/>
          </a:p>
        </p:txBody>
      </p:sp>
      <p:cxnSp>
        <p:nvCxnSpPr>
          <p:cNvPr id="354" name="Google Shape;354;p25"/>
          <p:cNvCxnSpPr/>
          <p:nvPr/>
        </p:nvCxnSpPr>
        <p:spPr>
          <a:xfrm>
            <a:off x="691300" y="3259319"/>
            <a:ext cx="552600" cy="0"/>
          </a:xfrm>
          <a:prstGeom prst="straightConnector1">
            <a:avLst/>
          </a:prstGeom>
          <a:noFill/>
          <a:ln cap="flat" cmpd="sng" w="19050">
            <a:solidFill>
              <a:srgbClr val="38761D"/>
            </a:solidFill>
            <a:prstDash val="solid"/>
            <a:round/>
            <a:headEnd len="med" w="med" type="stealth"/>
            <a:tailEnd len="med" w="med" type="stealth"/>
          </a:ln>
        </p:spPr>
      </p:cxnSp>
      <p:cxnSp>
        <p:nvCxnSpPr>
          <p:cNvPr id="355" name="Google Shape;355;p25"/>
          <p:cNvCxnSpPr/>
          <p:nvPr/>
        </p:nvCxnSpPr>
        <p:spPr>
          <a:xfrm>
            <a:off x="691300" y="3406803"/>
            <a:ext cx="552600" cy="0"/>
          </a:xfrm>
          <a:prstGeom prst="straightConnector1">
            <a:avLst/>
          </a:prstGeom>
          <a:noFill/>
          <a:ln cap="flat" cmpd="sng" w="19050">
            <a:solidFill>
              <a:srgbClr val="1155CC"/>
            </a:solidFill>
            <a:prstDash val="solid"/>
            <a:round/>
            <a:headEnd len="med" w="med" type="stealth"/>
            <a:tailEnd len="med" w="med" type="stealth"/>
          </a:ln>
        </p:spPr>
      </p:cxnSp>
      <p:cxnSp>
        <p:nvCxnSpPr>
          <p:cNvPr id="356" name="Google Shape;356;p25"/>
          <p:cNvCxnSpPr/>
          <p:nvPr/>
        </p:nvCxnSpPr>
        <p:spPr>
          <a:xfrm>
            <a:off x="691300" y="3602524"/>
            <a:ext cx="552600" cy="0"/>
          </a:xfrm>
          <a:prstGeom prst="straightConnector1">
            <a:avLst/>
          </a:prstGeom>
          <a:noFill/>
          <a:ln cap="flat" cmpd="sng" w="19050">
            <a:solidFill>
              <a:srgbClr val="CC0000"/>
            </a:solidFill>
            <a:prstDash val="solid"/>
            <a:round/>
            <a:headEnd len="med" w="med" type="stealth"/>
            <a:tailEnd len="med" w="med" type="stealth"/>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6"/>
          <p:cNvSpPr/>
          <p:nvPr/>
        </p:nvSpPr>
        <p:spPr>
          <a:xfrm>
            <a:off x="7192050" y="2925600"/>
            <a:ext cx="1121100" cy="13188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6"/>
          <p:cNvSpPr txBox="1"/>
          <p:nvPr>
            <p:ph type="title"/>
          </p:nvPr>
        </p:nvSpPr>
        <p:spPr>
          <a:xfrm>
            <a:off x="311700" y="117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Design: </a:t>
            </a:r>
            <a:r>
              <a:rPr lang="en"/>
              <a:t>Electronics / Communication</a:t>
            </a:r>
            <a:endParaRPr/>
          </a:p>
        </p:txBody>
      </p:sp>
      <p:sp>
        <p:nvSpPr>
          <p:cNvPr id="363" name="Google Shape;363;p26"/>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364" name="Google Shape;364;p26"/>
          <p:cNvSpPr/>
          <p:nvPr/>
        </p:nvSpPr>
        <p:spPr>
          <a:xfrm>
            <a:off x="1341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365" name="Google Shape;365;p26"/>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366" name="Google Shape;366;p26"/>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367" name="Google Shape;367;p26"/>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368" name="Google Shape;368;p26"/>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369" name="Google Shape;369;p26"/>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370" name="Google Shape;370;p26"/>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371" name="Google Shape;371;p26"/>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372" name="Google Shape;372;p26"/>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373" name="Google Shape;373;p26"/>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4" name="Google Shape;374;p26"/>
          <p:cNvPicPr preferRelativeResize="0"/>
          <p:nvPr/>
        </p:nvPicPr>
        <p:blipFill>
          <a:blip r:embed="rId5">
            <a:alphaModFix/>
          </a:blip>
          <a:stretch>
            <a:fillRect/>
          </a:stretch>
        </p:blipFill>
        <p:spPr>
          <a:xfrm>
            <a:off x="803450" y="923986"/>
            <a:ext cx="3418433" cy="2885737"/>
          </a:xfrm>
          <a:prstGeom prst="rect">
            <a:avLst/>
          </a:prstGeom>
          <a:noFill/>
          <a:ln>
            <a:noFill/>
          </a:ln>
        </p:spPr>
      </p:pic>
      <p:pic>
        <p:nvPicPr>
          <p:cNvPr descr="Ubiquiti Networks Rocket M M2 2.4ghz Airmax Basestation for sale online |  eBay" id="375" name="Google Shape;375;p26"/>
          <p:cNvPicPr preferRelativeResize="0"/>
          <p:nvPr/>
        </p:nvPicPr>
        <p:blipFill rotWithShape="1">
          <a:blip r:embed="rId6">
            <a:alphaModFix/>
          </a:blip>
          <a:srcRect b="24726" l="41134" r="40752" t="24563"/>
          <a:stretch/>
        </p:blipFill>
        <p:spPr>
          <a:xfrm>
            <a:off x="7563238" y="3014288"/>
            <a:ext cx="378725" cy="795250"/>
          </a:xfrm>
          <a:prstGeom prst="rect">
            <a:avLst/>
          </a:prstGeom>
          <a:noFill/>
          <a:ln>
            <a:noFill/>
          </a:ln>
        </p:spPr>
      </p:pic>
      <p:sp>
        <p:nvSpPr>
          <p:cNvPr id="376" name="Google Shape;376;p26"/>
          <p:cNvSpPr txBox="1"/>
          <p:nvPr/>
        </p:nvSpPr>
        <p:spPr>
          <a:xfrm>
            <a:off x="6308533" y="1404500"/>
            <a:ext cx="1955400" cy="20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Sparkfun ZED-F9P</a:t>
            </a:r>
            <a:endParaRPr/>
          </a:p>
        </p:txBody>
      </p:sp>
      <p:pic>
        <p:nvPicPr>
          <p:cNvPr id="377" name="Google Shape;377;p26"/>
          <p:cNvPicPr preferRelativeResize="0"/>
          <p:nvPr/>
        </p:nvPicPr>
        <p:blipFill rotWithShape="1">
          <a:blip r:embed="rId7">
            <a:alphaModFix/>
          </a:blip>
          <a:srcRect b="21500" l="8826" r="6139" t="15244"/>
          <a:stretch/>
        </p:blipFill>
        <p:spPr>
          <a:xfrm>
            <a:off x="6797051" y="892175"/>
            <a:ext cx="817249" cy="572700"/>
          </a:xfrm>
          <a:prstGeom prst="rect">
            <a:avLst/>
          </a:prstGeom>
          <a:noFill/>
          <a:ln>
            <a:noFill/>
          </a:ln>
        </p:spPr>
      </p:pic>
      <p:pic>
        <p:nvPicPr>
          <p:cNvPr id="378" name="Google Shape;378;p26"/>
          <p:cNvPicPr preferRelativeResize="0"/>
          <p:nvPr/>
        </p:nvPicPr>
        <p:blipFill>
          <a:blip r:embed="rId8">
            <a:alphaModFix/>
          </a:blip>
          <a:stretch>
            <a:fillRect/>
          </a:stretch>
        </p:blipFill>
        <p:spPr>
          <a:xfrm>
            <a:off x="6853849" y="1738800"/>
            <a:ext cx="864763" cy="795251"/>
          </a:xfrm>
          <a:prstGeom prst="rect">
            <a:avLst/>
          </a:prstGeom>
          <a:noFill/>
          <a:ln>
            <a:noFill/>
          </a:ln>
        </p:spPr>
      </p:pic>
      <p:sp>
        <p:nvSpPr>
          <p:cNvPr id="379" name="Google Shape;379;p26"/>
          <p:cNvSpPr txBox="1"/>
          <p:nvPr/>
        </p:nvSpPr>
        <p:spPr>
          <a:xfrm>
            <a:off x="6362980" y="2427925"/>
            <a:ext cx="1685400" cy="1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Sparkfun BNO080</a:t>
            </a:r>
            <a:endParaRPr/>
          </a:p>
        </p:txBody>
      </p:sp>
      <p:sp>
        <p:nvSpPr>
          <p:cNvPr id="380" name="Google Shape;380;p26"/>
          <p:cNvSpPr txBox="1"/>
          <p:nvPr/>
        </p:nvSpPr>
        <p:spPr>
          <a:xfrm>
            <a:off x="6909905" y="3809538"/>
            <a:ext cx="1685400" cy="19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Rocket M2</a:t>
            </a:r>
            <a:endParaRPr/>
          </a:p>
        </p:txBody>
      </p:sp>
      <p:pic>
        <p:nvPicPr>
          <p:cNvPr id="381" name="Google Shape;381;p26"/>
          <p:cNvPicPr preferRelativeResize="0"/>
          <p:nvPr/>
        </p:nvPicPr>
        <p:blipFill>
          <a:blip r:embed="rId9">
            <a:alphaModFix/>
          </a:blip>
          <a:stretch>
            <a:fillRect/>
          </a:stretch>
        </p:blipFill>
        <p:spPr>
          <a:xfrm>
            <a:off x="5209583" y="904063"/>
            <a:ext cx="1002900" cy="563448"/>
          </a:xfrm>
          <a:prstGeom prst="rect">
            <a:avLst/>
          </a:prstGeom>
          <a:noFill/>
          <a:ln>
            <a:noFill/>
          </a:ln>
        </p:spPr>
      </p:pic>
      <p:pic>
        <p:nvPicPr>
          <p:cNvPr descr="Arduino Due | Arduino Official Store" id="382" name="Google Shape;382;p26"/>
          <p:cNvPicPr preferRelativeResize="0"/>
          <p:nvPr/>
        </p:nvPicPr>
        <p:blipFill rotWithShape="1">
          <a:blip r:embed="rId10">
            <a:alphaModFix/>
          </a:blip>
          <a:srcRect b="18253" l="11678" r="11386" t="18543"/>
          <a:stretch/>
        </p:blipFill>
        <p:spPr>
          <a:xfrm>
            <a:off x="5334288" y="1991411"/>
            <a:ext cx="753450" cy="392814"/>
          </a:xfrm>
          <a:prstGeom prst="rect">
            <a:avLst/>
          </a:prstGeom>
          <a:noFill/>
          <a:ln>
            <a:noFill/>
          </a:ln>
        </p:spPr>
      </p:pic>
      <p:sp>
        <p:nvSpPr>
          <p:cNvPr id="383" name="Google Shape;383;p26"/>
          <p:cNvSpPr txBox="1"/>
          <p:nvPr/>
        </p:nvSpPr>
        <p:spPr>
          <a:xfrm>
            <a:off x="4868330" y="2443150"/>
            <a:ext cx="1685400" cy="19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Arduino</a:t>
            </a:r>
            <a:endParaRPr/>
          </a:p>
        </p:txBody>
      </p:sp>
      <p:sp>
        <p:nvSpPr>
          <p:cNvPr id="384" name="Google Shape;384;p26"/>
          <p:cNvSpPr txBox="1"/>
          <p:nvPr/>
        </p:nvSpPr>
        <p:spPr>
          <a:xfrm>
            <a:off x="4868318" y="1418063"/>
            <a:ext cx="1685400" cy="19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Intel Nuc</a:t>
            </a:r>
            <a:endParaRPr/>
          </a:p>
        </p:txBody>
      </p:sp>
      <p:sp>
        <p:nvSpPr>
          <p:cNvPr id="385" name="Google Shape;385;p26"/>
          <p:cNvSpPr/>
          <p:nvPr/>
        </p:nvSpPr>
        <p:spPr>
          <a:xfrm>
            <a:off x="2233125" y="2241000"/>
            <a:ext cx="669900" cy="6615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6"/>
          <p:cNvSpPr/>
          <p:nvPr/>
        </p:nvSpPr>
        <p:spPr>
          <a:xfrm>
            <a:off x="1261750" y="1612472"/>
            <a:ext cx="669900" cy="563400"/>
          </a:xfrm>
          <a:prstGeom prst="ellipse">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6"/>
          <p:cNvSpPr/>
          <p:nvPr/>
        </p:nvSpPr>
        <p:spPr>
          <a:xfrm>
            <a:off x="5068700" y="765625"/>
            <a:ext cx="3050700" cy="20391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6"/>
          <p:cNvSpPr/>
          <p:nvPr/>
        </p:nvSpPr>
        <p:spPr>
          <a:xfrm>
            <a:off x="1168750" y="2240997"/>
            <a:ext cx="669900" cy="563400"/>
          </a:xfrm>
          <a:prstGeom prst="ellipse">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6"/>
          <p:cNvSpPr/>
          <p:nvPr/>
        </p:nvSpPr>
        <p:spPr>
          <a:xfrm>
            <a:off x="4670175" y="2925613"/>
            <a:ext cx="1528200" cy="13188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26"/>
          <p:cNvPicPr preferRelativeResize="0"/>
          <p:nvPr/>
        </p:nvPicPr>
        <p:blipFill>
          <a:blip r:embed="rId11">
            <a:alphaModFix/>
          </a:blip>
          <a:stretch>
            <a:fillRect/>
          </a:stretch>
        </p:blipFill>
        <p:spPr>
          <a:xfrm>
            <a:off x="4854150" y="3056429"/>
            <a:ext cx="1121101" cy="795708"/>
          </a:xfrm>
          <a:prstGeom prst="rect">
            <a:avLst/>
          </a:prstGeom>
          <a:noFill/>
          <a:ln>
            <a:noFill/>
          </a:ln>
        </p:spPr>
      </p:pic>
      <p:sp>
        <p:nvSpPr>
          <p:cNvPr id="391" name="Google Shape;391;p26"/>
          <p:cNvSpPr txBox="1"/>
          <p:nvPr/>
        </p:nvSpPr>
        <p:spPr>
          <a:xfrm>
            <a:off x="4572005" y="3826138"/>
            <a:ext cx="1685400" cy="19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12V LiPo Battery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7"/>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397" name="Google Shape;397;p27"/>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398" name="Google Shape;398;p27"/>
          <p:cNvSpPr/>
          <p:nvPr/>
        </p:nvSpPr>
        <p:spPr>
          <a:xfrm>
            <a:off x="24169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399" name="Google Shape;399;p27"/>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400" name="Google Shape;400;p27"/>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401" name="Google Shape;401;p27"/>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402" name="Google Shape;402;p27"/>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403" name="Google Shape;403;p27"/>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404" name="Google Shape;404;p27"/>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405" name="Google Shape;405;p27"/>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406" name="Google Shape;406;p27"/>
          <p:cNvSpPr txBox="1"/>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t>Critical Project Elements</a:t>
            </a:r>
            <a:endParaRPr sz="3600">
              <a:solidFill>
                <a:srgbClr val="000000"/>
              </a:solidFill>
            </a:endParaRPr>
          </a:p>
        </p:txBody>
      </p:sp>
      <p:sp>
        <p:nvSpPr>
          <p:cNvPr id="407" name="Google Shape;407;p27"/>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8"/>
          <p:cNvSpPr txBox="1"/>
          <p:nvPr/>
        </p:nvSpPr>
        <p:spPr>
          <a:xfrm>
            <a:off x="116350" y="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Critical Project Elements (CPEs)</a:t>
            </a:r>
            <a:endParaRPr sz="2800">
              <a:solidFill>
                <a:srgbClr val="000000"/>
              </a:solidFill>
            </a:endParaRPr>
          </a:p>
        </p:txBody>
      </p:sp>
      <p:cxnSp>
        <p:nvCxnSpPr>
          <p:cNvPr id="413" name="Google Shape;413;p28"/>
          <p:cNvCxnSpPr/>
          <p:nvPr/>
        </p:nvCxnSpPr>
        <p:spPr>
          <a:xfrm>
            <a:off x="0" y="634975"/>
            <a:ext cx="5603400" cy="1800"/>
          </a:xfrm>
          <a:prstGeom prst="straightConnector1">
            <a:avLst/>
          </a:prstGeom>
          <a:noFill/>
          <a:ln cap="flat" cmpd="sng" w="9525">
            <a:solidFill>
              <a:schemeClr val="dk2"/>
            </a:solidFill>
            <a:prstDash val="solid"/>
            <a:round/>
            <a:headEnd len="med" w="med" type="none"/>
            <a:tailEnd len="med" w="med" type="none"/>
          </a:ln>
        </p:spPr>
      </p:cxnSp>
      <p:graphicFrame>
        <p:nvGraphicFramePr>
          <p:cNvPr id="414" name="Google Shape;414;p28"/>
          <p:cNvGraphicFramePr/>
          <p:nvPr/>
        </p:nvGraphicFramePr>
        <p:xfrm>
          <a:off x="734325" y="1171638"/>
          <a:ext cx="3000000" cy="3000000"/>
        </p:xfrm>
        <a:graphic>
          <a:graphicData uri="http://schemas.openxmlformats.org/drawingml/2006/table">
            <a:tbl>
              <a:tblPr>
                <a:noFill/>
                <a:tableStyleId>{33E32BE5-77A0-4220-BFF3-8BB8E3EFED27}</a:tableStyleId>
              </a:tblPr>
              <a:tblGrid>
                <a:gridCol w="1156750"/>
                <a:gridCol w="3351100"/>
                <a:gridCol w="3167475"/>
              </a:tblGrid>
              <a:tr h="377950">
                <a:tc>
                  <a:txBody>
                    <a:bodyPr/>
                    <a:lstStyle/>
                    <a:p>
                      <a:pPr indent="0" lvl="0" marL="0" rtl="0" algn="ctr">
                        <a:spcBef>
                          <a:spcPts val="0"/>
                        </a:spcBef>
                        <a:spcAft>
                          <a:spcPts val="0"/>
                        </a:spcAft>
                        <a:buNone/>
                      </a:pPr>
                      <a:r>
                        <a:rPr b="1" lang="en"/>
                        <a:t>CPE</a:t>
                      </a:r>
                      <a:endParaRPr b="1"/>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0097A7"/>
                    </a:solidFill>
                  </a:tcPr>
                </a:tc>
                <a:tc>
                  <a:txBody>
                    <a:bodyPr/>
                    <a:lstStyle/>
                    <a:p>
                      <a:pPr indent="0" lvl="0" marL="0" rtl="0" algn="ctr">
                        <a:spcBef>
                          <a:spcPts val="0"/>
                        </a:spcBef>
                        <a:spcAft>
                          <a:spcPts val="0"/>
                        </a:spcAft>
                        <a:buNone/>
                      </a:pPr>
                      <a:r>
                        <a:rPr b="1" lang="en"/>
                        <a:t>Description</a:t>
                      </a:r>
                      <a:endParaRPr b="1"/>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0097A7"/>
                    </a:solidFill>
                  </a:tcPr>
                </a:tc>
                <a:tc>
                  <a:txBody>
                    <a:bodyPr/>
                    <a:lstStyle/>
                    <a:p>
                      <a:pPr indent="0" lvl="0" marL="0" rtl="0" algn="ctr">
                        <a:spcBef>
                          <a:spcPts val="0"/>
                        </a:spcBef>
                        <a:spcAft>
                          <a:spcPts val="0"/>
                        </a:spcAft>
                        <a:buNone/>
                      </a:pPr>
                      <a:r>
                        <a:rPr b="1" lang="en"/>
                        <a:t>Reasoning</a:t>
                      </a:r>
                      <a:endParaRPr b="1"/>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0097A7"/>
                    </a:solidFill>
                  </a:tcPr>
                </a:tc>
              </a:tr>
              <a:tr h="409975">
                <a:tc>
                  <a:txBody>
                    <a:bodyPr/>
                    <a:lstStyle/>
                    <a:p>
                      <a:pPr indent="0" lvl="0" marL="0" rtl="0" algn="l">
                        <a:spcBef>
                          <a:spcPts val="0"/>
                        </a:spcBef>
                        <a:spcAft>
                          <a:spcPts val="0"/>
                        </a:spcAft>
                        <a:buNone/>
                      </a:pPr>
                      <a:r>
                        <a:rPr lang="en" sz="1000"/>
                        <a:t>Maneuverability</a:t>
                      </a:r>
                      <a:endParaRPr sz="1000"/>
                    </a:p>
                  </a:txBody>
                  <a:tcPr marT="91425" marB="91425" marR="91425" marL="91425">
                    <a:lnT cap="flat" cmpd="sng" w="19050">
                      <a:solidFill>
                        <a:srgbClr val="9E9E9E"/>
                      </a:solidFill>
                      <a:prstDash val="solid"/>
                      <a:round/>
                      <a:headEnd len="sm" w="sm" type="none"/>
                      <a:tailEnd len="sm" w="sm" type="none"/>
                    </a:lnT>
                  </a:tcPr>
                </a:tc>
                <a:tc>
                  <a:txBody>
                    <a:bodyPr/>
                    <a:lstStyle/>
                    <a:p>
                      <a:pPr indent="-292100" lvl="0" marL="457200" rtl="0" algn="l">
                        <a:spcBef>
                          <a:spcPts val="0"/>
                        </a:spcBef>
                        <a:spcAft>
                          <a:spcPts val="0"/>
                        </a:spcAft>
                        <a:buSzPts val="1000"/>
                        <a:buChar char="●"/>
                      </a:pPr>
                      <a:r>
                        <a:rPr lang="en" sz="1000"/>
                        <a:t>Traversing obstacles/inclines without tipping</a:t>
                      </a:r>
                      <a:endParaRPr sz="1000"/>
                    </a:p>
                  </a:txBody>
                  <a:tcPr marT="91425" marB="91425" marR="91425" marL="91425">
                    <a:lnT cap="flat" cmpd="sng" w="19050">
                      <a:solidFill>
                        <a:srgbClr val="9E9E9E"/>
                      </a:solidFill>
                      <a:prstDash val="solid"/>
                      <a:round/>
                      <a:headEnd len="sm" w="sm" type="none"/>
                      <a:tailEnd len="sm" w="sm" type="none"/>
                    </a:lnT>
                  </a:tcPr>
                </a:tc>
                <a:tc>
                  <a:txBody>
                    <a:bodyPr/>
                    <a:lstStyle/>
                    <a:p>
                      <a:pPr indent="-292100" lvl="0" marL="457200" rtl="0" algn="l">
                        <a:spcBef>
                          <a:spcPts val="0"/>
                        </a:spcBef>
                        <a:spcAft>
                          <a:spcPts val="0"/>
                        </a:spcAft>
                        <a:buSzPts val="1000"/>
                        <a:buChar char="●"/>
                      </a:pPr>
                      <a:r>
                        <a:rPr lang="en" sz="1000"/>
                        <a:t>Failure results in tipping, damaged rover </a:t>
                      </a:r>
                      <a:endParaRPr sz="1000"/>
                    </a:p>
                    <a:p>
                      <a:pPr indent="-292100" lvl="0" marL="457200" rtl="0" algn="l">
                        <a:spcBef>
                          <a:spcPts val="0"/>
                        </a:spcBef>
                        <a:spcAft>
                          <a:spcPts val="0"/>
                        </a:spcAft>
                        <a:buSzPts val="1000"/>
                        <a:buChar char="●"/>
                      </a:pPr>
                      <a:r>
                        <a:rPr lang="en" sz="1000"/>
                        <a:t>FR.1</a:t>
                      </a:r>
                      <a:endParaRPr sz="1000"/>
                    </a:p>
                  </a:txBody>
                  <a:tcPr marT="91425" marB="91425" marR="91425" marL="91425">
                    <a:lnT cap="flat" cmpd="sng" w="19050">
                      <a:solidFill>
                        <a:srgbClr val="9E9E9E"/>
                      </a:solidFill>
                      <a:prstDash val="solid"/>
                      <a:round/>
                      <a:headEnd len="sm" w="sm" type="none"/>
                      <a:tailEnd len="sm" w="sm" type="none"/>
                    </a:lnT>
                  </a:tcPr>
                </a:tc>
              </a:tr>
              <a:tr h="469675">
                <a:tc>
                  <a:txBody>
                    <a:bodyPr/>
                    <a:lstStyle/>
                    <a:p>
                      <a:pPr indent="0" lvl="0" marL="0" rtl="0" algn="l">
                        <a:spcBef>
                          <a:spcPts val="0"/>
                        </a:spcBef>
                        <a:spcAft>
                          <a:spcPts val="0"/>
                        </a:spcAft>
                        <a:buNone/>
                      </a:pPr>
                      <a:r>
                        <a:rPr lang="en" sz="1000"/>
                        <a:t>Control</a:t>
                      </a:r>
                      <a:endParaRPr sz="1000"/>
                    </a:p>
                  </a:txBody>
                  <a:tcPr marT="91425" marB="91425" marR="91425" marL="91425">
                    <a:solidFill>
                      <a:srgbClr val="EFEFEF"/>
                    </a:solidFill>
                  </a:tcPr>
                </a:tc>
                <a:tc>
                  <a:txBody>
                    <a:bodyPr/>
                    <a:lstStyle/>
                    <a:p>
                      <a:pPr indent="-292100" lvl="0" marL="457200" rtl="0" algn="l">
                        <a:spcBef>
                          <a:spcPts val="0"/>
                        </a:spcBef>
                        <a:spcAft>
                          <a:spcPts val="0"/>
                        </a:spcAft>
                        <a:buSzPts val="1000"/>
                        <a:buChar char="●"/>
                      </a:pPr>
                      <a:r>
                        <a:rPr lang="en" sz="1000"/>
                        <a:t>Manual control</a:t>
                      </a:r>
                      <a:endParaRPr sz="1000"/>
                    </a:p>
                    <a:p>
                      <a:pPr indent="-292100" lvl="0" marL="457200" rtl="0" algn="l">
                        <a:spcBef>
                          <a:spcPts val="0"/>
                        </a:spcBef>
                        <a:spcAft>
                          <a:spcPts val="0"/>
                        </a:spcAft>
                        <a:buSzPts val="1000"/>
                        <a:buChar char="●"/>
                      </a:pPr>
                      <a:r>
                        <a:rPr lang="en" sz="1000"/>
                        <a:t>Autonomous control in event of comm loss</a:t>
                      </a:r>
                      <a:endParaRPr sz="1000"/>
                    </a:p>
                  </a:txBody>
                  <a:tcPr marT="91425" marB="91425" marR="91425" marL="91425">
                    <a:solidFill>
                      <a:srgbClr val="EFEFEF"/>
                    </a:solidFill>
                  </a:tcPr>
                </a:tc>
                <a:tc>
                  <a:txBody>
                    <a:bodyPr/>
                    <a:lstStyle/>
                    <a:p>
                      <a:pPr indent="-292100" lvl="0" marL="457200" rtl="0" algn="l">
                        <a:spcBef>
                          <a:spcPts val="0"/>
                        </a:spcBef>
                        <a:spcAft>
                          <a:spcPts val="0"/>
                        </a:spcAft>
                        <a:buSzPts val="1000"/>
                        <a:buChar char="●"/>
                      </a:pPr>
                      <a:r>
                        <a:rPr lang="en" sz="1000"/>
                        <a:t>Failure results in possible crash, loss of rover </a:t>
                      </a:r>
                      <a:endParaRPr sz="1000"/>
                    </a:p>
                    <a:p>
                      <a:pPr indent="-292100" lvl="0" marL="457200" rtl="0" algn="l">
                        <a:spcBef>
                          <a:spcPts val="0"/>
                        </a:spcBef>
                        <a:spcAft>
                          <a:spcPts val="0"/>
                        </a:spcAft>
                        <a:buSzPts val="1000"/>
                        <a:buChar char="●"/>
                      </a:pPr>
                      <a:r>
                        <a:rPr lang="en" sz="1000"/>
                        <a:t>FR.1</a:t>
                      </a:r>
                      <a:endParaRPr sz="1000"/>
                    </a:p>
                  </a:txBody>
                  <a:tcPr marT="91425" marB="91425" marR="91425" marL="91425">
                    <a:solidFill>
                      <a:srgbClr val="EFEFEF"/>
                    </a:solidFill>
                  </a:tcPr>
                </a:tc>
              </a:tr>
              <a:tr h="616450">
                <a:tc>
                  <a:txBody>
                    <a:bodyPr/>
                    <a:lstStyle/>
                    <a:p>
                      <a:pPr indent="0" lvl="0" marL="0" rtl="0" algn="l">
                        <a:spcBef>
                          <a:spcPts val="0"/>
                        </a:spcBef>
                        <a:spcAft>
                          <a:spcPts val="0"/>
                        </a:spcAft>
                        <a:buNone/>
                      </a:pPr>
                      <a:r>
                        <a:rPr lang="en" sz="1000"/>
                        <a:t>Sensors</a:t>
                      </a:r>
                      <a:endParaRPr sz="1000"/>
                    </a:p>
                  </a:txBody>
                  <a:tcPr marT="91425" marB="91425" marR="91425" marL="91425"/>
                </a:tc>
                <a:tc>
                  <a:txBody>
                    <a:bodyPr/>
                    <a:lstStyle/>
                    <a:p>
                      <a:pPr indent="-292100" lvl="0" marL="457200" rtl="0" algn="l">
                        <a:spcBef>
                          <a:spcPts val="0"/>
                        </a:spcBef>
                        <a:spcAft>
                          <a:spcPts val="0"/>
                        </a:spcAft>
                        <a:buSzPts val="1000"/>
                        <a:buChar char="●"/>
                      </a:pPr>
                      <a:r>
                        <a:rPr lang="en" sz="1000"/>
                        <a:t>Video</a:t>
                      </a:r>
                      <a:endParaRPr sz="1000"/>
                    </a:p>
                    <a:p>
                      <a:pPr indent="-292100" lvl="0" marL="457200" rtl="0" algn="l">
                        <a:spcBef>
                          <a:spcPts val="0"/>
                        </a:spcBef>
                        <a:spcAft>
                          <a:spcPts val="0"/>
                        </a:spcAft>
                        <a:buSzPts val="1000"/>
                        <a:buChar char="●"/>
                      </a:pPr>
                      <a:r>
                        <a:rPr lang="en" sz="1000"/>
                        <a:t>Temperature</a:t>
                      </a:r>
                      <a:endParaRPr sz="1000"/>
                    </a:p>
                    <a:p>
                      <a:pPr indent="-292100" lvl="0" marL="457200" rtl="0" algn="l">
                        <a:spcBef>
                          <a:spcPts val="0"/>
                        </a:spcBef>
                        <a:spcAft>
                          <a:spcPts val="0"/>
                        </a:spcAft>
                        <a:buSzPts val="1000"/>
                        <a:buChar char="●"/>
                      </a:pPr>
                      <a:r>
                        <a:rPr lang="en" sz="1000"/>
                        <a:t>Movement sensors</a:t>
                      </a:r>
                      <a:endParaRPr sz="1000"/>
                    </a:p>
                  </a:txBody>
                  <a:tcPr marT="91425" marB="91425" marR="91425" marL="91425"/>
                </a:tc>
                <a:tc>
                  <a:txBody>
                    <a:bodyPr/>
                    <a:lstStyle/>
                    <a:p>
                      <a:pPr indent="-292100" lvl="0" marL="457200" rtl="0" algn="l">
                        <a:spcBef>
                          <a:spcPts val="0"/>
                        </a:spcBef>
                        <a:spcAft>
                          <a:spcPts val="0"/>
                        </a:spcAft>
                        <a:buSzPts val="1000"/>
                        <a:buChar char="●"/>
                      </a:pPr>
                      <a:r>
                        <a:rPr lang="en" sz="1000"/>
                        <a:t>Failure results in no useful data</a:t>
                      </a:r>
                      <a:endParaRPr sz="1000"/>
                    </a:p>
                    <a:p>
                      <a:pPr indent="-292100" lvl="0" marL="457200" rtl="0" algn="l">
                        <a:spcBef>
                          <a:spcPts val="0"/>
                        </a:spcBef>
                        <a:spcAft>
                          <a:spcPts val="0"/>
                        </a:spcAft>
                        <a:buSzPts val="1000"/>
                        <a:buChar char="●"/>
                      </a:pPr>
                      <a:r>
                        <a:rPr lang="en" sz="1000"/>
                        <a:t>FR. 2</a:t>
                      </a:r>
                      <a:endParaRPr sz="1000"/>
                    </a:p>
                  </a:txBody>
                  <a:tcPr marT="91425" marB="91425" marR="91425" marL="91425"/>
                </a:tc>
              </a:tr>
              <a:tr h="409975">
                <a:tc>
                  <a:txBody>
                    <a:bodyPr/>
                    <a:lstStyle/>
                    <a:p>
                      <a:pPr indent="0" lvl="0" marL="0" rtl="0" algn="l">
                        <a:spcBef>
                          <a:spcPts val="0"/>
                        </a:spcBef>
                        <a:spcAft>
                          <a:spcPts val="0"/>
                        </a:spcAft>
                        <a:buNone/>
                      </a:pPr>
                      <a:r>
                        <a:rPr lang="en" sz="1000"/>
                        <a:t>Communications/Integration with Heritage Projects</a:t>
                      </a:r>
                      <a:endParaRPr sz="1000"/>
                    </a:p>
                  </a:txBody>
                  <a:tcPr marT="91425" marB="91425" marR="91425" marL="91425">
                    <a:solidFill>
                      <a:srgbClr val="EFEFEF"/>
                    </a:solidFill>
                  </a:tcPr>
                </a:tc>
                <a:tc>
                  <a:txBody>
                    <a:bodyPr/>
                    <a:lstStyle/>
                    <a:p>
                      <a:pPr indent="-292100" lvl="0" marL="457200" rtl="0" algn="l">
                        <a:spcBef>
                          <a:spcPts val="0"/>
                        </a:spcBef>
                        <a:spcAft>
                          <a:spcPts val="0"/>
                        </a:spcAft>
                        <a:buSzPts val="1000"/>
                        <a:buChar char="●"/>
                      </a:pPr>
                      <a:r>
                        <a:rPr lang="en" sz="1000"/>
                        <a:t>Source of all commands and data transfer</a:t>
                      </a:r>
                      <a:endParaRPr sz="1000"/>
                    </a:p>
                    <a:p>
                      <a:pPr indent="-292100" lvl="0" marL="457200" rtl="0" algn="l">
                        <a:spcBef>
                          <a:spcPts val="0"/>
                        </a:spcBef>
                        <a:spcAft>
                          <a:spcPts val="0"/>
                        </a:spcAft>
                        <a:buSzPts val="1000"/>
                        <a:buChar char="●"/>
                      </a:pPr>
                      <a:r>
                        <a:rPr lang="en" sz="1000">
                          <a:solidFill>
                            <a:schemeClr val="dk1"/>
                          </a:solidFill>
                        </a:rPr>
                        <a:t>MR, GS and ARGOS comm systems</a:t>
                      </a:r>
                      <a:endParaRPr sz="1000"/>
                    </a:p>
                  </a:txBody>
                  <a:tcPr marT="91425" marB="91425" marR="91425" marL="91425">
                    <a:solidFill>
                      <a:srgbClr val="EFEFEF"/>
                    </a:solidFill>
                  </a:tcPr>
                </a:tc>
                <a:tc>
                  <a:txBody>
                    <a:bodyPr/>
                    <a:lstStyle/>
                    <a:p>
                      <a:pPr indent="-292100" lvl="0" marL="457200" rtl="0" algn="l">
                        <a:spcBef>
                          <a:spcPts val="0"/>
                        </a:spcBef>
                        <a:spcAft>
                          <a:spcPts val="0"/>
                        </a:spcAft>
                        <a:buSzPts val="1000"/>
                        <a:buChar char="●"/>
                      </a:pPr>
                      <a:r>
                        <a:rPr lang="en" sz="1000"/>
                        <a:t>Failure results in not receiving any useful data, loss of rover</a:t>
                      </a:r>
                      <a:endParaRPr sz="1000"/>
                    </a:p>
                    <a:p>
                      <a:pPr indent="-292100" lvl="0" marL="457200" rtl="0" algn="l">
                        <a:spcBef>
                          <a:spcPts val="0"/>
                        </a:spcBef>
                        <a:spcAft>
                          <a:spcPts val="0"/>
                        </a:spcAft>
                        <a:buSzPts val="1000"/>
                        <a:buChar char="●"/>
                      </a:pPr>
                      <a:r>
                        <a:rPr lang="en" sz="1000"/>
                        <a:t>FR.1 and FR.4</a:t>
                      </a:r>
                      <a:endParaRPr sz="1000"/>
                    </a:p>
                  </a:txBody>
                  <a:tcPr marT="91425" marB="91425" marR="91425" marL="91425">
                    <a:solidFill>
                      <a:srgbClr val="EFEFEF"/>
                    </a:solidFill>
                  </a:tcPr>
                </a:tc>
              </a:tr>
            </a:tbl>
          </a:graphicData>
        </a:graphic>
      </p:graphicFrame>
      <p:sp>
        <p:nvSpPr>
          <p:cNvPr id="415" name="Google Shape;415;p28"/>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416" name="Google Shape;416;p28"/>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417" name="Google Shape;417;p28"/>
          <p:cNvSpPr/>
          <p:nvPr/>
        </p:nvSpPr>
        <p:spPr>
          <a:xfrm>
            <a:off x="24169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418" name="Google Shape;418;p28"/>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419" name="Google Shape;419;p28"/>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420" name="Google Shape;420;p28"/>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421" name="Google Shape;421;p28"/>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422" name="Google Shape;422;p28"/>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423" name="Google Shape;423;p28"/>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424" name="Google Shape;424;p28"/>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425" name="Google Shape;425;p28"/>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9"/>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431" name="Google Shape;431;p29"/>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432" name="Google Shape;432;p29"/>
          <p:cNvSpPr/>
          <p:nvPr/>
        </p:nvSpPr>
        <p:spPr>
          <a:xfrm>
            <a:off x="24169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433" name="Google Shape;433;p29"/>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434" name="Google Shape;434;p29"/>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435" name="Google Shape;435;p29"/>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436" name="Google Shape;436;p29"/>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437" name="Google Shape;437;p29"/>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438" name="Google Shape;438;p29"/>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439" name="Google Shape;439;p29"/>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440" name="Google Shape;440;p29"/>
          <p:cNvSpPr txBox="1"/>
          <p:nvPr/>
        </p:nvSpPr>
        <p:spPr>
          <a:xfrm>
            <a:off x="261800" y="1661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Critical Project Elements (CPEs)</a:t>
            </a:r>
            <a:endParaRPr sz="2800">
              <a:solidFill>
                <a:srgbClr val="000000"/>
              </a:solidFill>
            </a:endParaRPr>
          </a:p>
        </p:txBody>
      </p:sp>
      <p:cxnSp>
        <p:nvCxnSpPr>
          <p:cNvPr id="441" name="Google Shape;441;p29"/>
          <p:cNvCxnSpPr/>
          <p:nvPr/>
        </p:nvCxnSpPr>
        <p:spPr>
          <a:xfrm>
            <a:off x="0" y="780400"/>
            <a:ext cx="5603400" cy="1800"/>
          </a:xfrm>
          <a:prstGeom prst="straightConnector1">
            <a:avLst/>
          </a:prstGeom>
          <a:noFill/>
          <a:ln cap="flat" cmpd="sng" w="9525">
            <a:solidFill>
              <a:schemeClr val="dk2"/>
            </a:solidFill>
            <a:prstDash val="solid"/>
            <a:round/>
            <a:headEnd len="med" w="med" type="none"/>
            <a:tailEnd len="med" w="med" type="none"/>
          </a:ln>
        </p:spPr>
      </p:cxnSp>
      <p:sp>
        <p:nvSpPr>
          <p:cNvPr id="442" name="Google Shape;442;p29"/>
          <p:cNvSpPr txBox="1"/>
          <p:nvPr/>
        </p:nvSpPr>
        <p:spPr>
          <a:xfrm>
            <a:off x="1876538" y="1130288"/>
            <a:ext cx="1312200" cy="2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CPEs</a:t>
            </a:r>
            <a:endParaRPr b="1"/>
          </a:p>
        </p:txBody>
      </p:sp>
      <p:sp>
        <p:nvSpPr>
          <p:cNvPr id="443" name="Google Shape;443;p29"/>
          <p:cNvSpPr txBox="1"/>
          <p:nvPr/>
        </p:nvSpPr>
        <p:spPr>
          <a:xfrm>
            <a:off x="5311750" y="793350"/>
            <a:ext cx="2050200" cy="6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Design Requirement Focus</a:t>
            </a:r>
            <a:r>
              <a:rPr b="1" lang="en">
                <a:solidFill>
                  <a:srgbClr val="000000"/>
                </a:solidFill>
              </a:rPr>
              <a:t> for </a:t>
            </a:r>
            <a:r>
              <a:rPr b="1" lang="en"/>
              <a:t>C</a:t>
            </a:r>
            <a:r>
              <a:rPr b="1" lang="en">
                <a:solidFill>
                  <a:srgbClr val="000000"/>
                </a:solidFill>
              </a:rPr>
              <a:t>DR</a:t>
            </a:r>
            <a:endParaRPr b="1"/>
          </a:p>
        </p:txBody>
      </p:sp>
      <p:sp>
        <p:nvSpPr>
          <p:cNvPr id="444" name="Google Shape;444;p29"/>
          <p:cNvSpPr txBox="1"/>
          <p:nvPr/>
        </p:nvSpPr>
        <p:spPr>
          <a:xfrm>
            <a:off x="1618538" y="1489713"/>
            <a:ext cx="1828200" cy="393600"/>
          </a:xfrm>
          <a:prstGeom prst="rect">
            <a:avLst/>
          </a:prstGeom>
          <a:solidFill>
            <a:srgbClr val="76A5A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a:solidFill>
                  <a:srgbClr val="000000"/>
                </a:solidFill>
              </a:rPr>
              <a:t>Maneuverability</a:t>
            </a:r>
            <a:endParaRPr/>
          </a:p>
        </p:txBody>
      </p:sp>
      <p:sp>
        <p:nvSpPr>
          <p:cNvPr id="445" name="Google Shape;445;p29"/>
          <p:cNvSpPr txBox="1"/>
          <p:nvPr/>
        </p:nvSpPr>
        <p:spPr>
          <a:xfrm>
            <a:off x="1618538" y="1933900"/>
            <a:ext cx="1828200" cy="393600"/>
          </a:xfrm>
          <a:prstGeom prst="rect">
            <a:avLst/>
          </a:prstGeom>
          <a:solidFill>
            <a:srgbClr val="76A5A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Control</a:t>
            </a:r>
            <a:endParaRPr/>
          </a:p>
        </p:txBody>
      </p:sp>
      <p:sp>
        <p:nvSpPr>
          <p:cNvPr id="446" name="Google Shape;446;p29"/>
          <p:cNvSpPr txBox="1"/>
          <p:nvPr/>
        </p:nvSpPr>
        <p:spPr>
          <a:xfrm>
            <a:off x="1618538" y="2378113"/>
            <a:ext cx="1828200" cy="393600"/>
          </a:xfrm>
          <a:prstGeom prst="rect">
            <a:avLst/>
          </a:prstGeom>
          <a:solidFill>
            <a:srgbClr val="76A5A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Sensors</a:t>
            </a:r>
            <a:endParaRPr/>
          </a:p>
        </p:txBody>
      </p:sp>
      <p:sp>
        <p:nvSpPr>
          <p:cNvPr id="447" name="Google Shape;447;p29"/>
          <p:cNvSpPr txBox="1"/>
          <p:nvPr/>
        </p:nvSpPr>
        <p:spPr>
          <a:xfrm>
            <a:off x="1618538" y="2839550"/>
            <a:ext cx="1828200" cy="393600"/>
          </a:xfrm>
          <a:prstGeom prst="rect">
            <a:avLst/>
          </a:prstGeom>
          <a:solidFill>
            <a:srgbClr val="76A5A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Communications</a:t>
            </a:r>
            <a:endParaRPr/>
          </a:p>
        </p:txBody>
      </p:sp>
      <p:sp>
        <p:nvSpPr>
          <p:cNvPr id="448" name="Google Shape;448;p29"/>
          <p:cNvSpPr txBox="1"/>
          <p:nvPr/>
        </p:nvSpPr>
        <p:spPr>
          <a:xfrm>
            <a:off x="1618538" y="3301016"/>
            <a:ext cx="1828200" cy="543300"/>
          </a:xfrm>
          <a:prstGeom prst="rect">
            <a:avLst/>
          </a:prstGeom>
          <a:solidFill>
            <a:srgbClr val="76A5A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Integration with Heritage Projects</a:t>
            </a:r>
            <a:endParaRPr/>
          </a:p>
        </p:txBody>
      </p:sp>
      <p:sp>
        <p:nvSpPr>
          <p:cNvPr id="449" name="Google Shape;449;p29"/>
          <p:cNvSpPr/>
          <p:nvPr/>
        </p:nvSpPr>
        <p:spPr>
          <a:xfrm>
            <a:off x="3860100" y="2355835"/>
            <a:ext cx="1038300" cy="467400"/>
          </a:xfrm>
          <a:prstGeom prst="rightArrow">
            <a:avLst>
              <a:gd fmla="val 50000" name="adj1"/>
              <a:gd fmla="val 50000" name="adj2"/>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9"/>
          <p:cNvSpPr txBox="1"/>
          <p:nvPr/>
        </p:nvSpPr>
        <p:spPr>
          <a:xfrm>
            <a:off x="5311739" y="2640975"/>
            <a:ext cx="2050200" cy="543300"/>
          </a:xfrm>
          <a:prstGeom prst="rect">
            <a:avLst/>
          </a:prstGeom>
          <a:solidFill>
            <a:srgbClr val="F9CB9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3. Mast</a:t>
            </a:r>
            <a:endParaRPr/>
          </a:p>
        </p:txBody>
      </p:sp>
      <p:sp>
        <p:nvSpPr>
          <p:cNvPr id="451" name="Google Shape;451;p29"/>
          <p:cNvSpPr txBox="1"/>
          <p:nvPr/>
        </p:nvSpPr>
        <p:spPr>
          <a:xfrm>
            <a:off x="5311738" y="3301021"/>
            <a:ext cx="2050200" cy="543300"/>
          </a:xfrm>
          <a:prstGeom prst="rect">
            <a:avLst/>
          </a:prstGeom>
          <a:solidFill>
            <a:srgbClr val="F9CB9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4. Communications</a:t>
            </a:r>
            <a:endParaRPr/>
          </a:p>
        </p:txBody>
      </p:sp>
      <p:sp>
        <p:nvSpPr>
          <p:cNvPr id="452" name="Google Shape;452;p29"/>
          <p:cNvSpPr txBox="1"/>
          <p:nvPr/>
        </p:nvSpPr>
        <p:spPr>
          <a:xfrm>
            <a:off x="5311739" y="1320875"/>
            <a:ext cx="2050200" cy="543300"/>
          </a:xfrm>
          <a:prstGeom prst="rect">
            <a:avLst/>
          </a:prstGeom>
          <a:solidFill>
            <a:srgbClr val="F9CB9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1. Navigation</a:t>
            </a:r>
            <a:endParaRPr/>
          </a:p>
        </p:txBody>
      </p:sp>
      <p:sp>
        <p:nvSpPr>
          <p:cNvPr id="453" name="Google Shape;453;p29"/>
          <p:cNvSpPr txBox="1"/>
          <p:nvPr/>
        </p:nvSpPr>
        <p:spPr>
          <a:xfrm>
            <a:off x="5311739" y="1980925"/>
            <a:ext cx="2050200" cy="543300"/>
          </a:xfrm>
          <a:prstGeom prst="rect">
            <a:avLst/>
          </a:prstGeom>
          <a:solidFill>
            <a:srgbClr val="F9CB9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2. Data Acquisition</a:t>
            </a:r>
            <a:endParaRPr/>
          </a:p>
        </p:txBody>
      </p:sp>
      <p:sp>
        <p:nvSpPr>
          <p:cNvPr id="454" name="Google Shape;454;p29"/>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0"/>
          <p:cNvSpPr txBox="1"/>
          <p:nvPr/>
        </p:nvSpPr>
        <p:spPr>
          <a:xfrm>
            <a:off x="116350" y="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rPr>
              <a:t>Design Requirements </a:t>
            </a:r>
            <a:endParaRPr sz="2800"/>
          </a:p>
        </p:txBody>
      </p:sp>
      <p:cxnSp>
        <p:nvCxnSpPr>
          <p:cNvPr id="460" name="Google Shape;460;p30"/>
          <p:cNvCxnSpPr/>
          <p:nvPr/>
        </p:nvCxnSpPr>
        <p:spPr>
          <a:xfrm>
            <a:off x="0" y="634975"/>
            <a:ext cx="5603400" cy="1800"/>
          </a:xfrm>
          <a:prstGeom prst="straightConnector1">
            <a:avLst/>
          </a:prstGeom>
          <a:noFill/>
          <a:ln cap="flat" cmpd="sng" w="9525">
            <a:solidFill>
              <a:schemeClr val="dk2"/>
            </a:solidFill>
            <a:prstDash val="solid"/>
            <a:round/>
            <a:headEnd len="med" w="med" type="none"/>
            <a:tailEnd len="med" w="med" type="none"/>
          </a:ln>
        </p:spPr>
      </p:cxnSp>
      <p:graphicFrame>
        <p:nvGraphicFramePr>
          <p:cNvPr id="461" name="Google Shape;461;p30"/>
          <p:cNvGraphicFramePr/>
          <p:nvPr/>
        </p:nvGraphicFramePr>
        <p:xfrm>
          <a:off x="734338" y="794225"/>
          <a:ext cx="3000000" cy="3000000"/>
        </p:xfrm>
        <a:graphic>
          <a:graphicData uri="http://schemas.openxmlformats.org/drawingml/2006/table">
            <a:tbl>
              <a:tblPr>
                <a:noFill/>
                <a:tableStyleId>{33E32BE5-77A0-4220-BFF3-8BB8E3EFED27}</a:tableStyleId>
              </a:tblPr>
              <a:tblGrid>
                <a:gridCol w="1156750"/>
                <a:gridCol w="3351100"/>
                <a:gridCol w="3167475"/>
              </a:tblGrid>
              <a:tr h="377950">
                <a:tc>
                  <a:txBody>
                    <a:bodyPr/>
                    <a:lstStyle/>
                    <a:p>
                      <a:pPr indent="0" lvl="0" marL="0" rtl="0" algn="ctr">
                        <a:spcBef>
                          <a:spcPts val="0"/>
                        </a:spcBef>
                        <a:spcAft>
                          <a:spcPts val="0"/>
                        </a:spcAft>
                        <a:buNone/>
                      </a:pPr>
                      <a:r>
                        <a:t/>
                      </a:r>
                      <a:endParaRPr b="1"/>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9CB9C"/>
                    </a:solidFill>
                  </a:tcPr>
                </a:tc>
                <a:tc>
                  <a:txBody>
                    <a:bodyPr/>
                    <a:lstStyle/>
                    <a:p>
                      <a:pPr indent="0" lvl="0" marL="0" rtl="0" algn="ctr">
                        <a:spcBef>
                          <a:spcPts val="0"/>
                        </a:spcBef>
                        <a:spcAft>
                          <a:spcPts val="0"/>
                        </a:spcAft>
                        <a:buNone/>
                      </a:pPr>
                      <a:r>
                        <a:rPr b="1" lang="en"/>
                        <a:t>Design Requirements</a:t>
                      </a:r>
                      <a:endParaRPr b="1"/>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9CB9C"/>
                    </a:solidFill>
                  </a:tcPr>
                </a:tc>
                <a:tc>
                  <a:txBody>
                    <a:bodyPr/>
                    <a:lstStyle/>
                    <a:p>
                      <a:pPr indent="0" lvl="0" marL="0" rtl="0" algn="ctr">
                        <a:spcBef>
                          <a:spcPts val="0"/>
                        </a:spcBef>
                        <a:spcAft>
                          <a:spcPts val="0"/>
                        </a:spcAft>
                        <a:buNone/>
                      </a:pPr>
                      <a:r>
                        <a:rPr b="1" lang="en"/>
                        <a:t>Focus for CDR</a:t>
                      </a:r>
                      <a:endParaRPr b="1"/>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9CB9C"/>
                    </a:solidFill>
                  </a:tcPr>
                </a:tc>
              </a:tr>
              <a:tr h="409975">
                <a:tc>
                  <a:txBody>
                    <a:bodyPr/>
                    <a:lstStyle/>
                    <a:p>
                      <a:pPr indent="0" lvl="0" marL="0" rtl="0" algn="l">
                        <a:spcBef>
                          <a:spcPts val="0"/>
                        </a:spcBef>
                        <a:spcAft>
                          <a:spcPts val="0"/>
                        </a:spcAft>
                        <a:buClr>
                          <a:srgbClr val="000000"/>
                        </a:buClr>
                        <a:buSzPts val="1100"/>
                        <a:buFont typeface="Arial"/>
                        <a:buNone/>
                      </a:pPr>
                      <a:r>
                        <a:rPr lang="en" sz="1000"/>
                        <a:t>Navigation</a:t>
                      </a:r>
                      <a:endParaRPr sz="1000"/>
                    </a:p>
                  </a:txBody>
                  <a:tcPr marT="91425" marB="91425" marR="91425" marL="91425">
                    <a:lnT cap="flat" cmpd="sng" w="19050">
                      <a:solidFill>
                        <a:srgbClr val="9E9E9E"/>
                      </a:solidFill>
                      <a:prstDash val="solid"/>
                      <a:round/>
                      <a:headEnd len="sm" w="sm" type="none"/>
                      <a:tailEnd len="sm" w="sm" type="none"/>
                    </a:lnT>
                  </a:tcPr>
                </a:tc>
                <a:tc>
                  <a:txBody>
                    <a:bodyPr/>
                    <a:lstStyle/>
                    <a:p>
                      <a:pPr indent="-292100" lvl="0" marL="457200" rtl="0" algn="l">
                        <a:spcBef>
                          <a:spcPts val="0"/>
                        </a:spcBef>
                        <a:spcAft>
                          <a:spcPts val="0"/>
                        </a:spcAft>
                        <a:buSzPts val="1000"/>
                        <a:buChar char="●"/>
                      </a:pPr>
                      <a:r>
                        <a:rPr lang="en" sz="1000"/>
                        <a:t>T</a:t>
                      </a:r>
                      <a:r>
                        <a:rPr lang="en" sz="1000"/>
                        <a:t>ravel over obstacles as tall as 7cm</a:t>
                      </a:r>
                      <a:endParaRPr sz="1000"/>
                    </a:p>
                    <a:p>
                      <a:pPr indent="-292100" lvl="0" marL="457200" rtl="0" algn="l">
                        <a:spcBef>
                          <a:spcPts val="0"/>
                        </a:spcBef>
                        <a:spcAft>
                          <a:spcPts val="0"/>
                        </a:spcAft>
                        <a:buSzPts val="1000"/>
                        <a:buChar char="●"/>
                      </a:pPr>
                      <a:r>
                        <a:rPr lang="en" sz="1000"/>
                        <a:t>Travel up and down slopes of 20° inclination</a:t>
                      </a:r>
                      <a:endParaRPr sz="1000"/>
                    </a:p>
                    <a:p>
                      <a:pPr indent="-292100" lvl="0" marL="457200" rtl="0" algn="l">
                        <a:spcBef>
                          <a:spcPts val="0"/>
                        </a:spcBef>
                        <a:spcAft>
                          <a:spcPts val="0"/>
                        </a:spcAft>
                        <a:buSzPts val="1000"/>
                        <a:buChar char="●"/>
                      </a:pPr>
                      <a:r>
                        <a:rPr lang="en" sz="1000"/>
                        <a:t>2</a:t>
                      </a:r>
                      <a:r>
                        <a:rPr lang="en" sz="1000"/>
                        <a:t>50m round trip</a:t>
                      </a:r>
                      <a:endParaRPr sz="1000"/>
                    </a:p>
                  </a:txBody>
                  <a:tcPr marT="91425" marB="91425" marR="91425" marL="91425">
                    <a:lnR cap="flat" cmpd="sng" w="9525">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tcPr>
                </a:tc>
                <a:tc>
                  <a:txBody>
                    <a:bodyPr/>
                    <a:lstStyle/>
                    <a:p>
                      <a:pPr indent="-292100" lvl="0" marL="457200" rtl="0" algn="l">
                        <a:spcBef>
                          <a:spcPts val="0"/>
                        </a:spcBef>
                        <a:spcAft>
                          <a:spcPts val="0"/>
                        </a:spcAft>
                        <a:buSzPts val="1000"/>
                        <a:buChar char="●"/>
                      </a:pPr>
                      <a:r>
                        <a:rPr lang="en" sz="1000"/>
                        <a:t>Mobility - drivetrain</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69675">
                <a:tc>
                  <a:txBody>
                    <a:bodyPr/>
                    <a:lstStyle/>
                    <a:p>
                      <a:pPr indent="0" lvl="0" marL="0" rtl="0" algn="l">
                        <a:spcBef>
                          <a:spcPts val="0"/>
                        </a:spcBef>
                        <a:spcAft>
                          <a:spcPts val="0"/>
                        </a:spcAft>
                        <a:buNone/>
                      </a:pPr>
                      <a:r>
                        <a:rPr lang="en" sz="1000"/>
                        <a:t>Data Acquisition</a:t>
                      </a:r>
                      <a:endParaRPr sz="1000"/>
                    </a:p>
                  </a:txBody>
                  <a:tcPr marT="91425" marB="91425" marR="91425" marL="91425">
                    <a:solidFill>
                      <a:srgbClr val="EFEFEF"/>
                    </a:solidFill>
                  </a:tcPr>
                </a:tc>
                <a:tc>
                  <a:txBody>
                    <a:bodyPr/>
                    <a:lstStyle/>
                    <a:p>
                      <a:pPr indent="-292100" lvl="0" marL="457200" rtl="0" algn="l">
                        <a:spcBef>
                          <a:spcPts val="0"/>
                        </a:spcBef>
                        <a:spcAft>
                          <a:spcPts val="0"/>
                        </a:spcAft>
                        <a:buSzPts val="1000"/>
                        <a:buChar char="●"/>
                      </a:pPr>
                      <a:r>
                        <a:rPr lang="en" sz="1000"/>
                        <a:t>T</a:t>
                      </a:r>
                      <a:r>
                        <a:rPr lang="en" sz="1000"/>
                        <a:t>he surveillance camera shall have &gt;100° FOV</a:t>
                      </a:r>
                      <a:endParaRPr sz="1000"/>
                    </a:p>
                    <a:p>
                      <a:pPr indent="-292100" lvl="0" marL="457200" rtl="0" algn="l">
                        <a:spcBef>
                          <a:spcPts val="0"/>
                        </a:spcBef>
                        <a:spcAft>
                          <a:spcPts val="0"/>
                        </a:spcAft>
                        <a:buSzPts val="1000"/>
                        <a:buChar char="●"/>
                      </a:pPr>
                      <a:r>
                        <a:rPr lang="en" sz="1000"/>
                        <a:t>Determine the ambient temperature within +/- 1°K</a:t>
                      </a:r>
                      <a:endParaRPr sz="1000"/>
                    </a:p>
                  </a:txBody>
                  <a:tcPr marT="91425" marB="91425" marR="91425" marL="91425">
                    <a:lnR cap="flat" cmpd="sng" w="9525">
                      <a:solidFill>
                        <a:srgbClr val="9E9E9E"/>
                      </a:solidFill>
                      <a:prstDash val="solid"/>
                      <a:round/>
                      <a:headEnd len="sm" w="sm" type="none"/>
                      <a:tailEnd len="sm" w="sm" type="none"/>
                    </a:lnR>
                    <a:solidFill>
                      <a:srgbClr val="EFEFEF"/>
                    </a:solidFill>
                  </a:tcPr>
                </a:tc>
                <a:tc>
                  <a:txBody>
                    <a:bodyPr/>
                    <a:lstStyle/>
                    <a:p>
                      <a:pPr indent="-292100" lvl="0" marL="457200" rtl="0" algn="l">
                        <a:spcBef>
                          <a:spcPts val="0"/>
                        </a:spcBef>
                        <a:spcAft>
                          <a:spcPts val="0"/>
                        </a:spcAft>
                        <a:buSzPts val="1000"/>
                        <a:buChar char="●"/>
                      </a:pPr>
                      <a:r>
                        <a:rPr lang="en" sz="1000"/>
                        <a:t>Electronics + software integration</a:t>
                      </a:r>
                      <a:endParaRPr sz="1000"/>
                    </a:p>
                    <a:p>
                      <a:pPr indent="-292100" lvl="0" marL="457200" rtl="0" algn="l">
                        <a:spcBef>
                          <a:spcPts val="0"/>
                        </a:spcBef>
                        <a:spcAft>
                          <a:spcPts val="0"/>
                        </a:spcAft>
                        <a:buSzPts val="1000"/>
                        <a:buChar char="●"/>
                      </a:pPr>
                      <a:r>
                        <a:rPr lang="en" sz="1000"/>
                        <a:t>Surveillance Camera FOV</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283050">
                <a:tc>
                  <a:txBody>
                    <a:bodyPr/>
                    <a:lstStyle/>
                    <a:p>
                      <a:pPr indent="0" lvl="0" marL="0" rtl="0" algn="l">
                        <a:spcBef>
                          <a:spcPts val="0"/>
                        </a:spcBef>
                        <a:spcAft>
                          <a:spcPts val="0"/>
                        </a:spcAft>
                        <a:buNone/>
                      </a:pPr>
                      <a:r>
                        <a:rPr lang="en" sz="1000"/>
                        <a:t>Mast</a:t>
                      </a:r>
                      <a:endParaRPr sz="1000"/>
                    </a:p>
                  </a:txBody>
                  <a:tcPr marT="91425" marB="91425" marR="91425" marL="91425"/>
                </a:tc>
                <a:tc>
                  <a:txBody>
                    <a:bodyPr/>
                    <a:lstStyle/>
                    <a:p>
                      <a:pPr indent="-292100" lvl="0" marL="457200" rtl="0" algn="l">
                        <a:spcBef>
                          <a:spcPts val="0"/>
                        </a:spcBef>
                        <a:spcAft>
                          <a:spcPts val="0"/>
                        </a:spcAft>
                        <a:buSzPts val="1000"/>
                        <a:buChar char="●"/>
                      </a:pPr>
                      <a:r>
                        <a:rPr lang="en" sz="1000"/>
                        <a:t>C</a:t>
                      </a:r>
                      <a:r>
                        <a:rPr lang="en" sz="1000"/>
                        <a:t>apable of extending to a height of 2m +/- 0.2m and retracting back down to its original height</a:t>
                      </a:r>
                      <a:endParaRPr sz="1000"/>
                    </a:p>
                    <a:p>
                      <a:pPr indent="-292100" lvl="0" marL="457200" rtl="0" algn="l">
                        <a:spcBef>
                          <a:spcPts val="0"/>
                        </a:spcBef>
                        <a:spcAft>
                          <a:spcPts val="0"/>
                        </a:spcAft>
                        <a:buSzPts val="1000"/>
                        <a:buChar char="●"/>
                      </a:pPr>
                      <a:r>
                        <a:rPr lang="en" sz="1000"/>
                        <a:t>Capable of supporting 10kg at its top</a:t>
                      </a:r>
                      <a:endParaRPr sz="1000"/>
                    </a:p>
                  </a:txBody>
                  <a:tcPr marT="91425" marB="91425" marR="91425" marL="91425">
                    <a:lnR cap="flat" cmpd="sng" w="9525">
                      <a:solidFill>
                        <a:srgbClr val="9E9E9E"/>
                      </a:solidFill>
                      <a:prstDash val="solid"/>
                      <a:round/>
                      <a:headEnd len="sm" w="sm" type="none"/>
                      <a:tailEnd len="sm" w="sm" type="none"/>
                    </a:lnR>
                  </a:tcPr>
                </a:tc>
                <a:tc>
                  <a:txBody>
                    <a:bodyPr/>
                    <a:lstStyle/>
                    <a:p>
                      <a:pPr indent="-292100" lvl="0" marL="457200" rtl="0" algn="l">
                        <a:spcBef>
                          <a:spcPts val="0"/>
                        </a:spcBef>
                        <a:spcAft>
                          <a:spcPts val="0"/>
                        </a:spcAft>
                        <a:buSzPts val="1000"/>
                        <a:buChar char="●"/>
                      </a:pPr>
                      <a:r>
                        <a:rPr lang="en" sz="1000"/>
                        <a:t>Pressure needed</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09975">
                <a:tc>
                  <a:txBody>
                    <a:bodyPr/>
                    <a:lstStyle/>
                    <a:p>
                      <a:pPr indent="0" lvl="0" marL="0" rtl="0" algn="l">
                        <a:spcBef>
                          <a:spcPts val="0"/>
                        </a:spcBef>
                        <a:spcAft>
                          <a:spcPts val="0"/>
                        </a:spcAft>
                        <a:buNone/>
                      </a:pPr>
                      <a:r>
                        <a:rPr lang="en" sz="1000"/>
                        <a:t>Communications</a:t>
                      </a:r>
                      <a:endParaRPr sz="1000"/>
                    </a:p>
                  </a:txBody>
                  <a:tcPr marT="91425" marB="91425" marR="91425" marL="91425">
                    <a:solidFill>
                      <a:srgbClr val="EFEFEF"/>
                    </a:solidFill>
                  </a:tcPr>
                </a:tc>
                <a:tc>
                  <a:txBody>
                    <a:bodyPr/>
                    <a:lstStyle/>
                    <a:p>
                      <a:pPr indent="-292100" lvl="0" marL="457200" rtl="0" algn="l">
                        <a:spcBef>
                          <a:spcPts val="0"/>
                        </a:spcBef>
                        <a:spcAft>
                          <a:spcPts val="0"/>
                        </a:spcAft>
                        <a:buSzPts val="1000"/>
                        <a:buChar char="●"/>
                      </a:pPr>
                      <a:r>
                        <a:rPr lang="en" sz="1000"/>
                        <a:t>S</a:t>
                      </a:r>
                      <a:r>
                        <a:rPr lang="en" sz="1000"/>
                        <a:t>end time stamped video, image, and temperature data at a data rate up to 25Mbps</a:t>
                      </a:r>
                      <a:endParaRPr sz="1000"/>
                    </a:p>
                    <a:p>
                      <a:pPr indent="-292100" lvl="0" marL="457200" rtl="0" algn="l">
                        <a:spcBef>
                          <a:spcPts val="0"/>
                        </a:spcBef>
                        <a:spcAft>
                          <a:spcPts val="0"/>
                        </a:spcAft>
                        <a:buSzPts val="1000"/>
                        <a:buChar char="●"/>
                      </a:pPr>
                      <a:r>
                        <a:rPr lang="en" sz="1000"/>
                        <a:t>Upon loss of communication, the child rover shall return to its last known GPS location</a:t>
                      </a:r>
                      <a:endParaRPr sz="1000"/>
                    </a:p>
                  </a:txBody>
                  <a:tcPr marT="91425" marB="91425" marR="91425" marL="91425">
                    <a:lnR cap="flat" cmpd="sng" w="9525">
                      <a:solidFill>
                        <a:srgbClr val="9E9E9E"/>
                      </a:solidFill>
                      <a:prstDash val="solid"/>
                      <a:round/>
                      <a:headEnd len="sm" w="sm" type="none"/>
                      <a:tailEnd len="sm" w="sm" type="none"/>
                    </a:lnR>
                    <a:solidFill>
                      <a:srgbClr val="EFEFEF"/>
                    </a:solidFill>
                  </a:tcPr>
                </a:tc>
                <a:tc>
                  <a:txBody>
                    <a:bodyPr/>
                    <a:lstStyle/>
                    <a:p>
                      <a:pPr indent="-292100" lvl="0" marL="457200" rtl="0" algn="l">
                        <a:spcBef>
                          <a:spcPts val="0"/>
                        </a:spcBef>
                        <a:spcAft>
                          <a:spcPts val="0"/>
                        </a:spcAft>
                        <a:buSzPts val="1000"/>
                        <a:buChar char="●"/>
                      </a:pPr>
                      <a:r>
                        <a:rPr lang="en" sz="1000"/>
                        <a:t>Data Rate</a:t>
                      </a:r>
                      <a:endParaRPr sz="1000"/>
                    </a:p>
                    <a:p>
                      <a:pPr indent="-292100" lvl="0" marL="457200" rtl="0" algn="l">
                        <a:spcBef>
                          <a:spcPts val="0"/>
                        </a:spcBef>
                        <a:spcAft>
                          <a:spcPts val="0"/>
                        </a:spcAft>
                        <a:buSzPts val="1000"/>
                        <a:buChar char="●"/>
                      </a:pPr>
                      <a:r>
                        <a:rPr lang="en" sz="1000"/>
                        <a:t>Loss of Comm.</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bl>
          </a:graphicData>
        </a:graphic>
      </p:graphicFrame>
      <p:sp>
        <p:nvSpPr>
          <p:cNvPr id="462" name="Google Shape;462;p30"/>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463" name="Google Shape;463;p30"/>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464" name="Google Shape;464;p30"/>
          <p:cNvSpPr/>
          <p:nvPr/>
        </p:nvSpPr>
        <p:spPr>
          <a:xfrm>
            <a:off x="24169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465" name="Google Shape;465;p30"/>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466" name="Google Shape;466;p30"/>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467" name="Google Shape;467;p30"/>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468" name="Google Shape;468;p30"/>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469" name="Google Shape;469;p30"/>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470" name="Google Shape;470;p30"/>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471" name="Google Shape;471;p30"/>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472" name="Google Shape;472;p30"/>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1"/>
          <p:cNvSpPr txBox="1"/>
          <p:nvPr>
            <p:ph type="title"/>
          </p:nvPr>
        </p:nvSpPr>
        <p:spPr>
          <a:xfrm>
            <a:off x="301975" y="1577550"/>
            <a:ext cx="8719200" cy="841800"/>
          </a:xfrm>
          <a:prstGeom prst="rect">
            <a:avLst/>
          </a:prstGeom>
        </p:spPr>
        <p:txBody>
          <a:bodyPr anchorCtr="0" anchor="ctr" bIns="91425" lIns="91425" spcFirstLastPara="1" rIns="91425" wrap="square" tIns="91425">
            <a:noAutofit/>
          </a:bodyPr>
          <a:lstStyle/>
          <a:p>
            <a:pPr indent="-457200" lvl="0" marL="457200" rtl="0" algn="ctr">
              <a:spcBef>
                <a:spcPts val="0"/>
              </a:spcBef>
              <a:spcAft>
                <a:spcPts val="0"/>
              </a:spcAft>
              <a:buSzPts val="3600"/>
              <a:buAutoNum type="arabicPeriod"/>
            </a:pPr>
            <a:r>
              <a:rPr lang="en"/>
              <a:t>Navigation Design Requirements </a:t>
            </a:r>
            <a:r>
              <a:rPr lang="en"/>
              <a:t>and their Satisfaction</a:t>
            </a:r>
            <a:endParaRPr/>
          </a:p>
        </p:txBody>
      </p:sp>
      <p:sp>
        <p:nvSpPr>
          <p:cNvPr id="478" name="Google Shape;478;p31"/>
          <p:cNvSpPr txBox="1"/>
          <p:nvPr/>
        </p:nvSpPr>
        <p:spPr>
          <a:xfrm>
            <a:off x="970350" y="2571738"/>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chemeClr val="dk1"/>
                </a:solidFill>
              </a:rPr>
              <a:t>FR. 1 The child rover shall move from a starting location to a commanded location of interest and return back to the starting location.</a:t>
            </a:r>
            <a:endParaRPr i="1" sz="200">
              <a:solidFill>
                <a:schemeClr val="dk1"/>
              </a:solidFill>
            </a:endParaRPr>
          </a:p>
        </p:txBody>
      </p:sp>
      <p:cxnSp>
        <p:nvCxnSpPr>
          <p:cNvPr id="479" name="Google Shape;479;p31"/>
          <p:cNvCxnSpPr/>
          <p:nvPr/>
        </p:nvCxnSpPr>
        <p:spPr>
          <a:xfrm>
            <a:off x="444900" y="2555325"/>
            <a:ext cx="8254200" cy="0"/>
          </a:xfrm>
          <a:prstGeom prst="straightConnector1">
            <a:avLst/>
          </a:prstGeom>
          <a:noFill/>
          <a:ln cap="flat" cmpd="sng" w="9525">
            <a:solidFill>
              <a:schemeClr val="dk2"/>
            </a:solidFill>
            <a:prstDash val="solid"/>
            <a:round/>
            <a:headEnd len="med" w="med" type="none"/>
            <a:tailEnd len="med" w="med" type="none"/>
          </a:ln>
        </p:spPr>
      </p:cxnSp>
      <p:cxnSp>
        <p:nvCxnSpPr>
          <p:cNvPr id="480" name="Google Shape;480;p31"/>
          <p:cNvCxnSpPr/>
          <p:nvPr/>
        </p:nvCxnSpPr>
        <p:spPr>
          <a:xfrm>
            <a:off x="563250" y="3338975"/>
            <a:ext cx="8254200" cy="0"/>
          </a:xfrm>
          <a:prstGeom prst="straightConnector1">
            <a:avLst/>
          </a:prstGeom>
          <a:noFill/>
          <a:ln cap="flat" cmpd="sng" w="9525">
            <a:solidFill>
              <a:schemeClr val="dk2"/>
            </a:solidFill>
            <a:prstDash val="solid"/>
            <a:round/>
            <a:headEnd len="med" w="med" type="none"/>
            <a:tailEnd len="med" w="med" type="none"/>
          </a:ln>
        </p:spPr>
      </p:cxnSp>
      <p:sp>
        <p:nvSpPr>
          <p:cNvPr id="481" name="Google Shape;481;p31"/>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482" name="Google Shape;482;p31"/>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483" name="Google Shape;483;p31"/>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484" name="Google Shape;484;p31"/>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485" name="Google Shape;485;p31"/>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486" name="Google Shape;486;p31"/>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487" name="Google Shape;487;p31"/>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488" name="Google Shape;488;p31"/>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489" name="Google Shape;489;p31"/>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490" name="Google Shape;490;p31"/>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491" name="Google Shape;491;p31"/>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261800" y="91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Presentation Outline</a:t>
            </a:r>
            <a:endParaRPr>
              <a:solidFill>
                <a:srgbClr val="000000"/>
              </a:solidFill>
            </a:endParaRPr>
          </a:p>
          <a:p>
            <a:pPr indent="0" lvl="0" marL="0" rtl="0" algn="l">
              <a:spcBef>
                <a:spcPts val="0"/>
              </a:spcBef>
              <a:spcAft>
                <a:spcPts val="0"/>
              </a:spcAft>
              <a:buNone/>
            </a:pPr>
            <a:r>
              <a:t/>
            </a:r>
            <a:endParaRPr/>
          </a:p>
        </p:txBody>
      </p:sp>
      <p:sp>
        <p:nvSpPr>
          <p:cNvPr id="70" name="Google Shape;70;p14"/>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71" name="Google Shape;71;p14"/>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72" name="Google Shape;72;p14"/>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73" name="Google Shape;73;p14"/>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74" name="Google Shape;74;p14"/>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75" name="Google Shape;75;p14"/>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76" name="Google Shape;76;p14"/>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77" name="Google Shape;77;p14"/>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78" name="Google Shape;78;p14"/>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79" name="Google Shape;79;p14"/>
          <p:cNvPicPr preferRelativeResize="0"/>
          <p:nvPr/>
        </p:nvPicPr>
        <p:blipFill>
          <a:blip r:embed="rId4">
            <a:alphaModFix/>
          </a:blip>
          <a:stretch>
            <a:fillRect/>
          </a:stretch>
        </p:blipFill>
        <p:spPr>
          <a:xfrm>
            <a:off x="8390542" y="4771800"/>
            <a:ext cx="753458" cy="371700"/>
          </a:xfrm>
          <a:prstGeom prst="rect">
            <a:avLst/>
          </a:prstGeom>
          <a:noFill/>
          <a:ln>
            <a:noFill/>
          </a:ln>
        </p:spPr>
      </p:pic>
      <p:cxnSp>
        <p:nvCxnSpPr>
          <p:cNvPr id="80" name="Google Shape;80;p14"/>
          <p:cNvCxnSpPr/>
          <p:nvPr/>
        </p:nvCxnSpPr>
        <p:spPr>
          <a:xfrm flipH="1" rot="10800000">
            <a:off x="53350" y="658025"/>
            <a:ext cx="4050000" cy="12300"/>
          </a:xfrm>
          <a:prstGeom prst="straightConnector1">
            <a:avLst/>
          </a:prstGeom>
          <a:noFill/>
          <a:ln cap="flat" cmpd="sng" w="9525">
            <a:solidFill>
              <a:schemeClr val="dk2"/>
            </a:solidFill>
            <a:prstDash val="solid"/>
            <a:round/>
            <a:headEnd len="med" w="med" type="none"/>
            <a:tailEnd len="med" w="med" type="none"/>
          </a:ln>
        </p:spPr>
      </p:cxnSp>
      <p:sp>
        <p:nvSpPr>
          <p:cNvPr id="81" name="Google Shape;81;p14"/>
          <p:cNvSpPr txBox="1"/>
          <p:nvPr/>
        </p:nvSpPr>
        <p:spPr>
          <a:xfrm>
            <a:off x="261800" y="855213"/>
            <a:ext cx="4259100" cy="3325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2"/>
              </a:buClr>
              <a:buSzPts val="1400"/>
              <a:buAutoNum type="arabicPeriod"/>
            </a:pPr>
            <a:r>
              <a:rPr b="1" lang="en">
                <a:solidFill>
                  <a:schemeClr val="dk2"/>
                </a:solidFill>
              </a:rPr>
              <a:t>Project Overview</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b="1" lang="en">
                <a:solidFill>
                  <a:schemeClr val="dk2"/>
                </a:solidFill>
              </a:rPr>
              <a:t>Design Solution</a:t>
            </a:r>
            <a:endParaRPr b="1">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Drivetrain</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Mast</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Surveillance Camera</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Temperature Sensor</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Electronics/Communications</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b="1" lang="en">
                <a:solidFill>
                  <a:schemeClr val="dk2"/>
                </a:solidFill>
              </a:rPr>
              <a:t>Critical Project Elements</a:t>
            </a:r>
            <a:endParaRPr b="1" sz="1000" u="sng"/>
          </a:p>
          <a:p>
            <a:pPr indent="0" lvl="0" marL="0" rtl="0" algn="l">
              <a:spcBef>
                <a:spcPts val="1600"/>
              </a:spcBef>
              <a:spcAft>
                <a:spcPts val="0"/>
              </a:spcAft>
              <a:buNone/>
            </a:pPr>
            <a:r>
              <a:t/>
            </a:r>
            <a:endParaRPr sz="1000" u="sng"/>
          </a:p>
          <a:p>
            <a:pPr indent="0" lvl="0" marL="0" rtl="0" algn="l">
              <a:spcBef>
                <a:spcPts val="0"/>
              </a:spcBef>
              <a:spcAft>
                <a:spcPts val="0"/>
              </a:spcAft>
              <a:buNone/>
            </a:pPr>
            <a:r>
              <a:t/>
            </a:r>
            <a:endParaRPr sz="1000" u="sng"/>
          </a:p>
        </p:txBody>
      </p:sp>
      <p:sp>
        <p:nvSpPr>
          <p:cNvPr id="82" name="Google Shape;82;p14"/>
          <p:cNvSpPr txBox="1"/>
          <p:nvPr/>
        </p:nvSpPr>
        <p:spPr>
          <a:xfrm>
            <a:off x="4567900" y="855225"/>
            <a:ext cx="4436400" cy="3247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2"/>
              </a:buClr>
              <a:buSzPts val="1400"/>
              <a:buAutoNum type="arabicPeriod" startAt="4"/>
            </a:pPr>
            <a:r>
              <a:rPr b="1" lang="en">
                <a:solidFill>
                  <a:schemeClr val="dk2"/>
                </a:solidFill>
              </a:rPr>
              <a:t>Design Requirements/Satisfaction</a:t>
            </a:r>
            <a:endParaRPr b="1">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Navigation</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Data Acquisition</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Mast</a:t>
            </a:r>
            <a:endParaRPr>
              <a:solidFill>
                <a:schemeClr val="dk2"/>
              </a:solidFill>
            </a:endParaRPr>
          </a:p>
          <a:p>
            <a:pPr indent="-317500" lvl="1" marL="914400" rtl="0" algn="l">
              <a:lnSpc>
                <a:spcPct val="115000"/>
              </a:lnSpc>
              <a:spcBef>
                <a:spcPts val="0"/>
              </a:spcBef>
              <a:spcAft>
                <a:spcPts val="0"/>
              </a:spcAft>
              <a:buClr>
                <a:schemeClr val="dk2"/>
              </a:buClr>
              <a:buSzPts val="1400"/>
              <a:buAutoNum type="alphaLcPeriod"/>
            </a:pPr>
            <a:r>
              <a:rPr lang="en">
                <a:solidFill>
                  <a:schemeClr val="dk2"/>
                </a:solidFill>
              </a:rPr>
              <a:t>Communications</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startAt="4"/>
            </a:pPr>
            <a:r>
              <a:rPr b="1" lang="en">
                <a:solidFill>
                  <a:schemeClr val="dk2"/>
                </a:solidFill>
              </a:rPr>
              <a:t>Project Risk</a:t>
            </a:r>
            <a:endParaRPr b="1">
              <a:solidFill>
                <a:schemeClr val="dk2"/>
              </a:solidFill>
            </a:endParaRPr>
          </a:p>
          <a:p>
            <a:pPr indent="-317500" lvl="0" marL="457200" rtl="0" algn="l">
              <a:lnSpc>
                <a:spcPct val="115000"/>
              </a:lnSpc>
              <a:spcBef>
                <a:spcPts val="0"/>
              </a:spcBef>
              <a:spcAft>
                <a:spcPts val="0"/>
              </a:spcAft>
              <a:buClr>
                <a:schemeClr val="dk2"/>
              </a:buClr>
              <a:buSzPts val="1400"/>
              <a:buAutoNum type="arabicPeriod" startAt="4"/>
            </a:pPr>
            <a:r>
              <a:rPr b="1" lang="en">
                <a:solidFill>
                  <a:schemeClr val="dk2"/>
                </a:solidFill>
              </a:rPr>
              <a:t>Verification and Validation</a:t>
            </a:r>
            <a:endParaRPr b="1">
              <a:solidFill>
                <a:schemeClr val="dk2"/>
              </a:solidFill>
            </a:endParaRPr>
          </a:p>
          <a:p>
            <a:pPr indent="-317500" lvl="0" marL="457200" rtl="0" algn="l">
              <a:lnSpc>
                <a:spcPct val="115000"/>
              </a:lnSpc>
              <a:spcBef>
                <a:spcPts val="0"/>
              </a:spcBef>
              <a:spcAft>
                <a:spcPts val="0"/>
              </a:spcAft>
              <a:buClr>
                <a:schemeClr val="dk2"/>
              </a:buClr>
              <a:buSzPts val="1400"/>
              <a:buAutoNum type="arabicPeriod" startAt="4"/>
            </a:pPr>
            <a:r>
              <a:rPr b="1" lang="en">
                <a:solidFill>
                  <a:schemeClr val="dk2"/>
                </a:solidFill>
              </a:rPr>
              <a:t>Project Planning</a:t>
            </a:r>
            <a:endParaRPr>
              <a:solidFill>
                <a:schemeClr val="dk2"/>
              </a:solidFill>
            </a:endParaRPr>
          </a:p>
          <a:p>
            <a:pPr indent="0" lvl="0" marL="0" rtl="0" algn="l">
              <a:lnSpc>
                <a:spcPct val="115000"/>
              </a:lnSpc>
              <a:spcBef>
                <a:spcPts val="1600"/>
              </a:spcBef>
              <a:spcAft>
                <a:spcPts val="0"/>
              </a:spcAft>
              <a:buNone/>
            </a:pPr>
            <a:r>
              <a:t/>
            </a:r>
            <a:endParaRPr>
              <a:solidFill>
                <a:schemeClr val="dk2"/>
              </a:solidFill>
            </a:endParaRPr>
          </a:p>
          <a:p>
            <a:pPr indent="0" lvl="0" marL="0" rtl="0" algn="l">
              <a:lnSpc>
                <a:spcPct val="115000"/>
              </a:lnSpc>
              <a:spcBef>
                <a:spcPts val="1600"/>
              </a:spcBef>
              <a:spcAft>
                <a:spcPts val="0"/>
              </a:spcAft>
              <a:buNone/>
            </a:pPr>
            <a:r>
              <a:t/>
            </a:r>
            <a:endParaRPr>
              <a:solidFill>
                <a:schemeClr val="dk2"/>
              </a:solidFill>
            </a:endParaRPr>
          </a:p>
          <a:p>
            <a:pPr indent="0" lvl="0" marL="0" rtl="0" algn="l">
              <a:lnSpc>
                <a:spcPct val="115000"/>
              </a:lnSpc>
              <a:spcBef>
                <a:spcPts val="1600"/>
              </a:spcBef>
              <a:spcAft>
                <a:spcPts val="0"/>
              </a:spcAft>
              <a:buNone/>
            </a:pPr>
            <a:r>
              <a:t/>
            </a:r>
            <a:endParaRPr>
              <a:solidFill>
                <a:schemeClr val="dk2"/>
              </a:solidFill>
            </a:endParaRPr>
          </a:p>
          <a:p>
            <a:pPr indent="0" lvl="0" marL="0" rtl="0" algn="l">
              <a:lnSpc>
                <a:spcPct val="115000"/>
              </a:lnSpc>
              <a:spcBef>
                <a:spcPts val="1600"/>
              </a:spcBef>
              <a:spcAft>
                <a:spcPts val="0"/>
              </a:spcAft>
              <a:buNone/>
            </a:pPr>
            <a:r>
              <a:t/>
            </a:r>
            <a:endParaRPr>
              <a:solidFill>
                <a:schemeClr val="dk2"/>
              </a:solidFill>
            </a:endParaRPr>
          </a:p>
          <a:p>
            <a:pPr indent="0" lvl="0" marL="0" rtl="0" algn="l">
              <a:spcBef>
                <a:spcPts val="1600"/>
              </a:spcBef>
              <a:spcAft>
                <a:spcPts val="0"/>
              </a:spcAft>
              <a:buNone/>
            </a:pPr>
            <a:r>
              <a:t/>
            </a:r>
            <a:endParaRPr sz="1000" u="sng"/>
          </a:p>
        </p:txBody>
      </p:sp>
      <p:sp>
        <p:nvSpPr>
          <p:cNvPr id="83" name="Google Shape;83;p14"/>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32"/>
          <p:cNvSpPr txBox="1"/>
          <p:nvPr/>
        </p:nvSpPr>
        <p:spPr>
          <a:xfrm>
            <a:off x="226400" y="54125"/>
            <a:ext cx="85629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Drivetrain</a:t>
            </a:r>
            <a:endParaRPr sz="2800">
              <a:solidFill>
                <a:srgbClr val="000000"/>
              </a:solidFill>
            </a:endParaRPr>
          </a:p>
        </p:txBody>
      </p:sp>
      <p:cxnSp>
        <p:nvCxnSpPr>
          <p:cNvPr id="497" name="Google Shape;497;p32"/>
          <p:cNvCxnSpPr/>
          <p:nvPr/>
        </p:nvCxnSpPr>
        <p:spPr>
          <a:xfrm flipH="1" rot="10800000">
            <a:off x="53350" y="594225"/>
            <a:ext cx="2946300" cy="19500"/>
          </a:xfrm>
          <a:prstGeom prst="straightConnector1">
            <a:avLst/>
          </a:prstGeom>
          <a:noFill/>
          <a:ln cap="flat" cmpd="sng" w="9525">
            <a:solidFill>
              <a:schemeClr val="dk2"/>
            </a:solidFill>
            <a:prstDash val="solid"/>
            <a:round/>
            <a:headEnd len="med" w="med" type="none"/>
            <a:tailEnd len="med" w="med" type="none"/>
          </a:ln>
        </p:spPr>
      </p:cxnSp>
      <p:sp>
        <p:nvSpPr>
          <p:cNvPr id="498" name="Google Shape;498;p32"/>
          <p:cNvSpPr txBox="1"/>
          <p:nvPr/>
        </p:nvSpPr>
        <p:spPr>
          <a:xfrm>
            <a:off x="0" y="551850"/>
            <a:ext cx="6351000" cy="37710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2"/>
              </a:buClr>
              <a:buSzPts val="1400"/>
              <a:buChar char="●"/>
            </a:pPr>
            <a:r>
              <a:rPr b="1" lang="en">
                <a:solidFill>
                  <a:schemeClr val="dk2"/>
                </a:solidFill>
              </a:rPr>
              <a:t>Design Requirement</a:t>
            </a:r>
            <a:r>
              <a:rPr lang="en">
                <a:solidFill>
                  <a:schemeClr val="dk2"/>
                </a:solidFill>
              </a:rPr>
              <a:t>: The child rover shall travel over obstacles with heights as tall as 7cm</a:t>
            </a:r>
            <a:endParaRPr>
              <a:solidFill>
                <a:schemeClr val="dk2"/>
              </a:solidFill>
            </a:endParaRPr>
          </a:p>
          <a:p>
            <a:pPr indent="-304800" lvl="1" marL="914400" rtl="0" algn="l">
              <a:lnSpc>
                <a:spcPct val="115000"/>
              </a:lnSpc>
              <a:spcBef>
                <a:spcPts val="0"/>
              </a:spcBef>
              <a:spcAft>
                <a:spcPts val="0"/>
              </a:spcAft>
              <a:buClr>
                <a:schemeClr val="dk2"/>
              </a:buClr>
              <a:buSzPts val="1200"/>
              <a:buChar char="○"/>
            </a:pPr>
            <a:r>
              <a:rPr lang="en" sz="1200">
                <a:solidFill>
                  <a:schemeClr val="dk2"/>
                </a:solidFill>
              </a:rPr>
              <a:t>Wheel Diameter </a:t>
            </a:r>
            <a:r>
              <a:rPr b="1" lang="en" sz="1200">
                <a:solidFill>
                  <a:schemeClr val="dk2"/>
                </a:solidFill>
              </a:rPr>
              <a:t>needed</a:t>
            </a:r>
            <a:r>
              <a:rPr lang="en" sz="1200">
                <a:solidFill>
                  <a:schemeClr val="dk2"/>
                </a:solidFill>
              </a:rPr>
              <a:t> derived from obstacle maneuvering study: </a:t>
            </a:r>
            <a:r>
              <a:rPr b="1" lang="en" sz="1200">
                <a:solidFill>
                  <a:schemeClr val="dk2"/>
                </a:solidFill>
              </a:rPr>
              <a:t>33.0 cm</a:t>
            </a:r>
            <a:endParaRPr b="1" sz="1200">
              <a:solidFill>
                <a:schemeClr val="dk2"/>
              </a:solidFill>
            </a:endParaRPr>
          </a:p>
          <a:p>
            <a:pPr indent="-304800" lvl="1" marL="914400" rtl="0" algn="l">
              <a:lnSpc>
                <a:spcPct val="115000"/>
              </a:lnSpc>
              <a:spcBef>
                <a:spcPts val="0"/>
              </a:spcBef>
              <a:spcAft>
                <a:spcPts val="0"/>
              </a:spcAft>
              <a:buClr>
                <a:schemeClr val="dk2"/>
              </a:buClr>
              <a:buSzPts val="1200"/>
              <a:buChar char="○"/>
            </a:pPr>
            <a:r>
              <a:rPr lang="en" sz="1200">
                <a:solidFill>
                  <a:schemeClr val="dk2"/>
                </a:solidFill>
              </a:rPr>
              <a:t>Wheel Diameter </a:t>
            </a:r>
            <a:r>
              <a:rPr b="1" lang="en" sz="1200">
                <a:solidFill>
                  <a:schemeClr val="dk2"/>
                </a:solidFill>
              </a:rPr>
              <a:t>achieved</a:t>
            </a:r>
            <a:r>
              <a:rPr lang="en" sz="1200">
                <a:solidFill>
                  <a:schemeClr val="dk2"/>
                </a:solidFill>
              </a:rPr>
              <a:t> from Swisher Wheels:  </a:t>
            </a:r>
            <a:r>
              <a:rPr b="1" lang="en" sz="1200">
                <a:solidFill>
                  <a:schemeClr val="dk2"/>
                </a:solidFill>
              </a:rPr>
              <a:t>34.93 cm</a:t>
            </a:r>
            <a:endParaRPr b="1" sz="1200">
              <a:solidFill>
                <a:schemeClr val="dk2"/>
              </a:solidFill>
            </a:endParaRPr>
          </a:p>
          <a:p>
            <a:pPr indent="-304800" lvl="1" marL="914400" rtl="0" algn="l">
              <a:lnSpc>
                <a:spcPct val="115000"/>
              </a:lnSpc>
              <a:spcBef>
                <a:spcPts val="0"/>
              </a:spcBef>
              <a:spcAft>
                <a:spcPts val="0"/>
              </a:spcAft>
              <a:buClr>
                <a:schemeClr val="dk2"/>
              </a:buClr>
              <a:buSzPts val="1200"/>
              <a:buChar char="○"/>
            </a:pPr>
            <a:r>
              <a:rPr lang="en" sz="1200">
                <a:solidFill>
                  <a:schemeClr val="dk2"/>
                </a:solidFill>
              </a:rPr>
              <a:t>Maximum torque </a:t>
            </a:r>
            <a:r>
              <a:rPr b="1" lang="en" sz="1200">
                <a:solidFill>
                  <a:schemeClr val="dk2"/>
                </a:solidFill>
              </a:rPr>
              <a:t>needed</a:t>
            </a:r>
            <a:r>
              <a:rPr lang="en" sz="1200">
                <a:solidFill>
                  <a:schemeClr val="dk2"/>
                </a:solidFill>
              </a:rPr>
              <a:t> from motor: </a:t>
            </a:r>
            <a:r>
              <a:rPr b="1" lang="en" sz="1200">
                <a:solidFill>
                  <a:schemeClr val="dk2"/>
                </a:solidFill>
              </a:rPr>
              <a:t>17.98 Nm</a:t>
            </a:r>
            <a:endParaRPr b="1" sz="1200">
              <a:solidFill>
                <a:schemeClr val="dk2"/>
              </a:solidFill>
            </a:endParaRPr>
          </a:p>
          <a:p>
            <a:pPr indent="-304800" lvl="1" marL="914400" rtl="0" algn="l">
              <a:lnSpc>
                <a:spcPct val="115000"/>
              </a:lnSpc>
              <a:spcBef>
                <a:spcPts val="0"/>
              </a:spcBef>
              <a:spcAft>
                <a:spcPts val="0"/>
              </a:spcAft>
              <a:buClr>
                <a:schemeClr val="dk2"/>
              </a:buClr>
              <a:buSzPts val="1200"/>
              <a:buChar char="○"/>
            </a:pPr>
            <a:r>
              <a:rPr lang="en" sz="1200">
                <a:solidFill>
                  <a:schemeClr val="dk2"/>
                </a:solidFill>
              </a:rPr>
              <a:t>Torque </a:t>
            </a:r>
            <a:r>
              <a:rPr b="1" lang="en" sz="1200">
                <a:solidFill>
                  <a:schemeClr val="dk2"/>
                </a:solidFill>
              </a:rPr>
              <a:t>achieved</a:t>
            </a:r>
            <a:r>
              <a:rPr lang="en" sz="1200">
                <a:solidFill>
                  <a:schemeClr val="dk2"/>
                </a:solidFill>
              </a:rPr>
              <a:t> from AndyMark 775 Redline Motor: </a:t>
            </a:r>
            <a:r>
              <a:rPr b="1" lang="en" sz="1200">
                <a:solidFill>
                  <a:schemeClr val="dk2"/>
                </a:solidFill>
              </a:rPr>
              <a:t>33.04 Nm</a:t>
            </a:r>
            <a:endParaRPr b="1" sz="1200">
              <a:solidFill>
                <a:schemeClr val="dk2"/>
              </a:solidFill>
            </a:endParaRPr>
          </a:p>
          <a:p>
            <a:pPr indent="0" lvl="0" marL="914400" rtl="0" algn="l">
              <a:lnSpc>
                <a:spcPct val="115000"/>
              </a:lnSpc>
              <a:spcBef>
                <a:spcPts val="0"/>
              </a:spcBef>
              <a:spcAft>
                <a:spcPts val="0"/>
              </a:spcAft>
              <a:buNone/>
            </a:pPr>
            <a:r>
              <a:t/>
            </a:r>
            <a:endParaRPr b="1" sz="1200">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Design Requirement:</a:t>
            </a:r>
            <a:r>
              <a:rPr lang="en">
                <a:solidFill>
                  <a:schemeClr val="dk2"/>
                </a:solidFill>
              </a:rPr>
              <a:t> The child rover shall be able to travel up and down slopes of 20° inclination</a:t>
            </a:r>
            <a:endParaRPr>
              <a:solidFill>
                <a:schemeClr val="dk2"/>
              </a:solidFill>
            </a:endParaRPr>
          </a:p>
          <a:p>
            <a:pPr indent="-304800" lvl="1" marL="914400" rtl="0" algn="l">
              <a:lnSpc>
                <a:spcPct val="115000"/>
              </a:lnSpc>
              <a:spcBef>
                <a:spcPts val="0"/>
              </a:spcBef>
              <a:spcAft>
                <a:spcPts val="0"/>
              </a:spcAft>
              <a:buClr>
                <a:schemeClr val="dk2"/>
              </a:buClr>
              <a:buSzPts val="1200"/>
              <a:buChar char="○"/>
            </a:pPr>
            <a:r>
              <a:rPr lang="en" sz="1200">
                <a:solidFill>
                  <a:schemeClr val="dk2"/>
                </a:solidFill>
              </a:rPr>
              <a:t>Torque from motor </a:t>
            </a:r>
            <a:r>
              <a:rPr b="1" lang="en" sz="1200">
                <a:solidFill>
                  <a:schemeClr val="dk2"/>
                </a:solidFill>
              </a:rPr>
              <a:t>needed</a:t>
            </a:r>
            <a:r>
              <a:rPr lang="en" sz="1200">
                <a:solidFill>
                  <a:schemeClr val="dk2"/>
                </a:solidFill>
              </a:rPr>
              <a:t> derived from incline study: </a:t>
            </a:r>
            <a:r>
              <a:rPr b="1" lang="en" sz="1200">
                <a:solidFill>
                  <a:schemeClr val="dk2"/>
                </a:solidFill>
              </a:rPr>
              <a:t>8.11 Nm</a:t>
            </a:r>
            <a:endParaRPr b="1" sz="1200">
              <a:solidFill>
                <a:schemeClr val="dk2"/>
              </a:solidFill>
            </a:endParaRPr>
          </a:p>
          <a:p>
            <a:pPr indent="0" lvl="0" marL="457200" rtl="0" algn="l">
              <a:lnSpc>
                <a:spcPct val="115000"/>
              </a:lnSpc>
              <a:spcBef>
                <a:spcPts val="0"/>
              </a:spcBef>
              <a:spcAft>
                <a:spcPts val="0"/>
              </a:spcAft>
              <a:buNone/>
            </a:pPr>
            <a:r>
              <a:t/>
            </a:r>
            <a:endParaRPr b="1" sz="1200">
              <a:solidFill>
                <a:schemeClr val="dk2"/>
              </a:solidFill>
            </a:endParaRPr>
          </a:p>
          <a:p>
            <a:pPr indent="-317500" lvl="0" marL="457200" rtl="0" algn="l">
              <a:lnSpc>
                <a:spcPct val="115000"/>
              </a:lnSpc>
              <a:spcBef>
                <a:spcPts val="0"/>
              </a:spcBef>
              <a:spcAft>
                <a:spcPts val="0"/>
              </a:spcAft>
              <a:buClr>
                <a:schemeClr val="dk2"/>
              </a:buClr>
              <a:buSzPts val="1400"/>
              <a:buChar char="●"/>
            </a:pPr>
            <a:r>
              <a:rPr b="1" lang="en">
                <a:solidFill>
                  <a:schemeClr val="dk2"/>
                </a:solidFill>
              </a:rPr>
              <a:t>Design Requirement:</a:t>
            </a:r>
            <a:r>
              <a:rPr lang="en">
                <a:solidFill>
                  <a:schemeClr val="dk2"/>
                </a:solidFill>
              </a:rPr>
              <a:t> The child rover shall be able to travel 250m round trip in any direction from it’s starting location</a:t>
            </a:r>
            <a:endParaRPr>
              <a:solidFill>
                <a:schemeClr val="dk2"/>
              </a:solidFill>
            </a:endParaRPr>
          </a:p>
          <a:p>
            <a:pPr indent="-304800" lvl="1" marL="914400" rtl="0" algn="l">
              <a:lnSpc>
                <a:spcPct val="115000"/>
              </a:lnSpc>
              <a:spcBef>
                <a:spcPts val="0"/>
              </a:spcBef>
              <a:spcAft>
                <a:spcPts val="0"/>
              </a:spcAft>
              <a:buClr>
                <a:schemeClr val="dk2"/>
              </a:buClr>
              <a:buSzPts val="1200"/>
              <a:buChar char="○"/>
            </a:pPr>
            <a:r>
              <a:rPr lang="en" sz="1200">
                <a:solidFill>
                  <a:schemeClr val="dk2"/>
                </a:solidFill>
              </a:rPr>
              <a:t>Power </a:t>
            </a:r>
            <a:r>
              <a:rPr b="1" lang="en" sz="1200">
                <a:solidFill>
                  <a:schemeClr val="dk2"/>
                </a:solidFill>
              </a:rPr>
              <a:t>needed</a:t>
            </a:r>
            <a:r>
              <a:rPr lang="en" sz="1200">
                <a:solidFill>
                  <a:schemeClr val="dk2"/>
                </a:solidFill>
              </a:rPr>
              <a:t> to supply drivetrain components with average velocity of 1.02 m/s: </a:t>
            </a:r>
            <a:r>
              <a:rPr b="1" lang="en" sz="1200">
                <a:solidFill>
                  <a:schemeClr val="dk2"/>
                </a:solidFill>
              </a:rPr>
              <a:t>60.48 Wh</a:t>
            </a:r>
            <a:endParaRPr b="1" sz="1200">
              <a:solidFill>
                <a:schemeClr val="dk2"/>
              </a:solidFill>
            </a:endParaRPr>
          </a:p>
          <a:p>
            <a:pPr indent="-304800" lvl="1" marL="914400" rtl="0" algn="l">
              <a:lnSpc>
                <a:spcPct val="115000"/>
              </a:lnSpc>
              <a:spcBef>
                <a:spcPts val="0"/>
              </a:spcBef>
              <a:spcAft>
                <a:spcPts val="0"/>
              </a:spcAft>
              <a:buClr>
                <a:schemeClr val="dk2"/>
              </a:buClr>
              <a:buSzPts val="1200"/>
              <a:buChar char="○"/>
            </a:pPr>
            <a:r>
              <a:rPr lang="en" sz="1200">
                <a:solidFill>
                  <a:schemeClr val="dk2"/>
                </a:solidFill>
              </a:rPr>
              <a:t>Power </a:t>
            </a:r>
            <a:r>
              <a:rPr b="1" lang="en" sz="1200">
                <a:solidFill>
                  <a:schemeClr val="dk2"/>
                </a:solidFill>
              </a:rPr>
              <a:t>achieved</a:t>
            </a:r>
            <a:r>
              <a:rPr lang="en" sz="1200">
                <a:solidFill>
                  <a:schemeClr val="dk2"/>
                </a:solidFill>
              </a:rPr>
              <a:t> from battery selected: </a:t>
            </a:r>
            <a:r>
              <a:rPr b="1" lang="en" sz="1200">
                <a:solidFill>
                  <a:schemeClr val="dk2"/>
                </a:solidFill>
              </a:rPr>
              <a:t>150 Wh</a:t>
            </a:r>
            <a:endParaRPr b="1" sz="1200">
              <a:solidFill>
                <a:schemeClr val="dk2"/>
              </a:solidFill>
            </a:endParaRPr>
          </a:p>
          <a:p>
            <a:pPr indent="0" lvl="0" marL="0" rtl="0" algn="l">
              <a:lnSpc>
                <a:spcPct val="115000"/>
              </a:lnSpc>
              <a:spcBef>
                <a:spcPts val="0"/>
              </a:spcBef>
              <a:spcAft>
                <a:spcPts val="0"/>
              </a:spcAft>
              <a:buNone/>
            </a:pPr>
            <a:r>
              <a:t/>
            </a:r>
            <a:endParaRPr>
              <a:solidFill>
                <a:schemeClr val="dk2"/>
              </a:solidFill>
            </a:endParaRPr>
          </a:p>
        </p:txBody>
      </p:sp>
      <p:sp>
        <p:nvSpPr>
          <p:cNvPr id="499" name="Google Shape;499;p32"/>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500" name="Google Shape;500;p32"/>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501" name="Google Shape;501;p32"/>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502" name="Google Shape;502;p32"/>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503" name="Google Shape;503;p32"/>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504" name="Google Shape;504;p32"/>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505" name="Google Shape;505;p32"/>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506" name="Google Shape;506;p32"/>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507" name="Google Shape;507;p32"/>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508" name="Google Shape;508;p32"/>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509" name="Google Shape;509;p32"/>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10" name="Google Shape;510;p32"/>
          <p:cNvPicPr preferRelativeResize="0"/>
          <p:nvPr/>
        </p:nvPicPr>
        <p:blipFill rotWithShape="1">
          <a:blip r:embed="rId5">
            <a:alphaModFix/>
          </a:blip>
          <a:srcRect b="34733" l="24090" r="10801" t="30375"/>
          <a:stretch/>
        </p:blipFill>
        <p:spPr>
          <a:xfrm>
            <a:off x="6211262" y="334750"/>
            <a:ext cx="3029676" cy="1217551"/>
          </a:xfrm>
          <a:prstGeom prst="rect">
            <a:avLst/>
          </a:prstGeom>
          <a:noFill/>
          <a:ln>
            <a:noFill/>
          </a:ln>
        </p:spPr>
      </p:pic>
      <p:pic>
        <p:nvPicPr>
          <p:cNvPr id="511" name="Google Shape;511;p32"/>
          <p:cNvPicPr preferRelativeResize="0"/>
          <p:nvPr/>
        </p:nvPicPr>
        <p:blipFill>
          <a:blip r:embed="rId6">
            <a:alphaModFix/>
          </a:blip>
          <a:stretch>
            <a:fillRect/>
          </a:stretch>
        </p:blipFill>
        <p:spPr>
          <a:xfrm>
            <a:off x="6361901" y="1669412"/>
            <a:ext cx="2427393" cy="1831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3"/>
          <p:cNvSpPr txBox="1"/>
          <p:nvPr>
            <p:ph type="title"/>
          </p:nvPr>
        </p:nvSpPr>
        <p:spPr>
          <a:xfrm>
            <a:off x="-259175" y="1729950"/>
            <a:ext cx="9349800" cy="841800"/>
          </a:xfrm>
          <a:prstGeom prst="rect">
            <a:avLst/>
          </a:prstGeom>
        </p:spPr>
        <p:txBody>
          <a:bodyPr anchorCtr="0" anchor="ctr" bIns="91425" lIns="91425" spcFirstLastPara="1" rIns="91425" wrap="square" tIns="91425">
            <a:noAutofit/>
          </a:bodyPr>
          <a:lstStyle/>
          <a:p>
            <a:pPr indent="0" lvl="0" marL="457200" rtl="0" algn="ctr">
              <a:spcBef>
                <a:spcPts val="0"/>
              </a:spcBef>
              <a:spcAft>
                <a:spcPts val="0"/>
              </a:spcAft>
              <a:buNone/>
            </a:pPr>
            <a:r>
              <a:rPr lang="en"/>
              <a:t>2. Data Acquisition Design Requirements </a:t>
            </a:r>
            <a:r>
              <a:rPr lang="en"/>
              <a:t>and their Satisfaction</a:t>
            </a:r>
            <a:endParaRPr/>
          </a:p>
          <a:p>
            <a:pPr indent="0" lvl="0" marL="457200" rtl="0" algn="ctr">
              <a:spcBef>
                <a:spcPts val="0"/>
              </a:spcBef>
              <a:spcAft>
                <a:spcPts val="0"/>
              </a:spcAft>
              <a:buNone/>
            </a:pPr>
            <a:r>
              <a:rPr lang="en"/>
              <a:t> </a:t>
            </a:r>
            <a:endParaRPr/>
          </a:p>
        </p:txBody>
      </p:sp>
      <p:cxnSp>
        <p:nvCxnSpPr>
          <p:cNvPr id="517" name="Google Shape;517;p33"/>
          <p:cNvCxnSpPr/>
          <p:nvPr/>
        </p:nvCxnSpPr>
        <p:spPr>
          <a:xfrm>
            <a:off x="444900" y="2555325"/>
            <a:ext cx="8254200" cy="0"/>
          </a:xfrm>
          <a:prstGeom prst="straightConnector1">
            <a:avLst/>
          </a:prstGeom>
          <a:noFill/>
          <a:ln cap="flat" cmpd="sng" w="9525">
            <a:solidFill>
              <a:schemeClr val="dk2"/>
            </a:solidFill>
            <a:prstDash val="solid"/>
            <a:round/>
            <a:headEnd len="med" w="med" type="none"/>
            <a:tailEnd len="med" w="med" type="none"/>
          </a:ln>
        </p:spPr>
      </p:cxnSp>
      <p:cxnSp>
        <p:nvCxnSpPr>
          <p:cNvPr id="518" name="Google Shape;518;p33"/>
          <p:cNvCxnSpPr/>
          <p:nvPr/>
        </p:nvCxnSpPr>
        <p:spPr>
          <a:xfrm>
            <a:off x="563250" y="3338975"/>
            <a:ext cx="8254200" cy="0"/>
          </a:xfrm>
          <a:prstGeom prst="straightConnector1">
            <a:avLst/>
          </a:prstGeom>
          <a:noFill/>
          <a:ln cap="flat" cmpd="sng" w="9525">
            <a:solidFill>
              <a:schemeClr val="dk2"/>
            </a:solidFill>
            <a:prstDash val="solid"/>
            <a:round/>
            <a:headEnd len="med" w="med" type="none"/>
            <a:tailEnd len="med" w="med" type="none"/>
          </a:ln>
        </p:spPr>
      </p:cxnSp>
      <p:sp>
        <p:nvSpPr>
          <p:cNvPr id="519" name="Google Shape;519;p33"/>
          <p:cNvSpPr txBox="1"/>
          <p:nvPr/>
        </p:nvSpPr>
        <p:spPr>
          <a:xfrm>
            <a:off x="970350" y="2571738"/>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rgbClr val="000000"/>
                </a:solidFill>
              </a:rPr>
              <a:t>FR. </a:t>
            </a:r>
            <a:r>
              <a:rPr i="1" lang="en"/>
              <a:t>2</a:t>
            </a:r>
            <a:r>
              <a:rPr i="1" lang="en">
                <a:solidFill>
                  <a:srgbClr val="000000"/>
                </a:solidFill>
              </a:rPr>
              <a:t> The child rover shall take pictures, videos and ambient temperature data to be sent to the ground station.</a:t>
            </a:r>
            <a:endParaRPr i="1" sz="200">
              <a:solidFill>
                <a:srgbClr val="000000"/>
              </a:solidFill>
            </a:endParaRPr>
          </a:p>
        </p:txBody>
      </p:sp>
      <p:sp>
        <p:nvSpPr>
          <p:cNvPr id="520" name="Google Shape;520;p33"/>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521" name="Google Shape;521;p33"/>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522" name="Google Shape;522;p33"/>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523" name="Google Shape;523;p33"/>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524" name="Google Shape;524;p33"/>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525" name="Google Shape;525;p33"/>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526" name="Google Shape;526;p33"/>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527" name="Google Shape;527;p33"/>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528" name="Google Shape;528;p33"/>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529" name="Google Shape;529;p33"/>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530" name="Google Shape;530;p33"/>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34"/>
          <p:cNvSpPr txBox="1"/>
          <p:nvPr/>
        </p:nvSpPr>
        <p:spPr>
          <a:xfrm>
            <a:off x="226400" y="54125"/>
            <a:ext cx="85629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Electronics Diagram</a:t>
            </a:r>
            <a:endParaRPr sz="2800">
              <a:solidFill>
                <a:srgbClr val="000000"/>
              </a:solidFill>
            </a:endParaRPr>
          </a:p>
        </p:txBody>
      </p:sp>
      <p:cxnSp>
        <p:nvCxnSpPr>
          <p:cNvPr id="536" name="Google Shape;536;p34"/>
          <p:cNvCxnSpPr/>
          <p:nvPr/>
        </p:nvCxnSpPr>
        <p:spPr>
          <a:xfrm flipH="1" rot="10800000">
            <a:off x="53350" y="588225"/>
            <a:ext cx="3610800" cy="25500"/>
          </a:xfrm>
          <a:prstGeom prst="straightConnector1">
            <a:avLst/>
          </a:prstGeom>
          <a:noFill/>
          <a:ln cap="flat" cmpd="sng" w="9525">
            <a:solidFill>
              <a:schemeClr val="dk2"/>
            </a:solidFill>
            <a:prstDash val="solid"/>
            <a:round/>
            <a:headEnd len="med" w="med" type="none"/>
            <a:tailEnd len="med" w="med" type="none"/>
          </a:ln>
        </p:spPr>
      </p:cxnSp>
      <p:sp>
        <p:nvSpPr>
          <p:cNvPr id="537" name="Google Shape;537;p34"/>
          <p:cNvSpPr txBox="1"/>
          <p:nvPr/>
        </p:nvSpPr>
        <p:spPr>
          <a:xfrm>
            <a:off x="366100" y="3613350"/>
            <a:ext cx="2050800" cy="7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Off Ramp Electronics Diagram in Backup</a:t>
            </a:r>
            <a:endParaRPr sz="1100">
              <a:solidFill>
                <a:schemeClr val="dk2"/>
              </a:solidFill>
            </a:endParaRPr>
          </a:p>
        </p:txBody>
      </p:sp>
      <p:sp>
        <p:nvSpPr>
          <p:cNvPr id="538" name="Google Shape;538;p34"/>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539" name="Google Shape;539;p34"/>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540" name="Google Shape;540;p34"/>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541" name="Google Shape;541;p34"/>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542" name="Google Shape;542;p34"/>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543" name="Google Shape;543;p34"/>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544" name="Google Shape;544;p34"/>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545" name="Google Shape;545;p34"/>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546" name="Google Shape;546;p34"/>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547" name="Google Shape;547;p34"/>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548" name="Google Shape;548;p34"/>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49" name="Google Shape;549;p34"/>
          <p:cNvPicPr preferRelativeResize="0"/>
          <p:nvPr/>
        </p:nvPicPr>
        <p:blipFill>
          <a:blip r:embed="rId5">
            <a:alphaModFix/>
          </a:blip>
          <a:stretch>
            <a:fillRect/>
          </a:stretch>
        </p:blipFill>
        <p:spPr>
          <a:xfrm>
            <a:off x="2242875" y="-67075"/>
            <a:ext cx="6668724" cy="45545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35"/>
          <p:cNvSpPr txBox="1"/>
          <p:nvPr/>
        </p:nvSpPr>
        <p:spPr>
          <a:xfrm>
            <a:off x="226400" y="54125"/>
            <a:ext cx="85629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Integrated Software </a:t>
            </a:r>
            <a:r>
              <a:rPr lang="en" sz="2800"/>
              <a:t>Diagram</a:t>
            </a:r>
            <a:endParaRPr sz="2800">
              <a:solidFill>
                <a:srgbClr val="000000"/>
              </a:solidFill>
            </a:endParaRPr>
          </a:p>
        </p:txBody>
      </p:sp>
      <p:cxnSp>
        <p:nvCxnSpPr>
          <p:cNvPr id="555" name="Google Shape;555;p35"/>
          <p:cNvCxnSpPr/>
          <p:nvPr/>
        </p:nvCxnSpPr>
        <p:spPr>
          <a:xfrm flipH="1" rot="10800000">
            <a:off x="53350" y="588225"/>
            <a:ext cx="4858200" cy="25500"/>
          </a:xfrm>
          <a:prstGeom prst="straightConnector1">
            <a:avLst/>
          </a:prstGeom>
          <a:noFill/>
          <a:ln cap="flat" cmpd="sng" w="9525">
            <a:solidFill>
              <a:schemeClr val="dk2"/>
            </a:solidFill>
            <a:prstDash val="solid"/>
            <a:round/>
            <a:headEnd len="med" w="med" type="none"/>
            <a:tailEnd len="med" w="med" type="none"/>
          </a:ln>
        </p:spPr>
      </p:cxnSp>
      <p:sp>
        <p:nvSpPr>
          <p:cNvPr id="556" name="Google Shape;556;p35"/>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557" name="Google Shape;557;p35"/>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558" name="Google Shape;558;p35"/>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559" name="Google Shape;559;p35"/>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560" name="Google Shape;560;p35"/>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561" name="Google Shape;561;p35"/>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562" name="Google Shape;562;p35"/>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563" name="Google Shape;563;p35"/>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564" name="Google Shape;564;p35"/>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565" name="Google Shape;565;p35"/>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566" name="Google Shape;566;p35"/>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67" name="Google Shape;567;p35"/>
          <p:cNvPicPr preferRelativeResize="0"/>
          <p:nvPr/>
        </p:nvPicPr>
        <p:blipFill>
          <a:blip r:embed="rId5">
            <a:alphaModFix/>
          </a:blip>
          <a:stretch>
            <a:fillRect/>
          </a:stretch>
        </p:blipFill>
        <p:spPr>
          <a:xfrm>
            <a:off x="1320125" y="707150"/>
            <a:ext cx="6503751" cy="34450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36"/>
          <p:cNvSpPr txBox="1"/>
          <p:nvPr>
            <p:ph type="title"/>
          </p:nvPr>
        </p:nvSpPr>
        <p:spPr>
          <a:xfrm>
            <a:off x="162700" y="5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Software Diagram</a:t>
            </a:r>
            <a:endParaRPr/>
          </a:p>
        </p:txBody>
      </p:sp>
      <p:sp>
        <p:nvSpPr>
          <p:cNvPr id="573" name="Google Shape;573;p36"/>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574" name="Google Shape;574;p36"/>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575" name="Google Shape;575;p36"/>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576" name="Google Shape;576;p36"/>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577" name="Google Shape;577;p36"/>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578" name="Google Shape;578;p36"/>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579" name="Google Shape;579;p36"/>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580" name="Google Shape;580;p36"/>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581" name="Google Shape;581;p36"/>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582" name="Google Shape;582;p36"/>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583" name="Google Shape;583;p36"/>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84" name="Google Shape;584;p36"/>
          <p:cNvPicPr preferRelativeResize="0"/>
          <p:nvPr/>
        </p:nvPicPr>
        <p:blipFill>
          <a:blip r:embed="rId5">
            <a:alphaModFix/>
          </a:blip>
          <a:stretch>
            <a:fillRect/>
          </a:stretch>
        </p:blipFill>
        <p:spPr>
          <a:xfrm>
            <a:off x="152400" y="783975"/>
            <a:ext cx="8839201" cy="33278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37"/>
          <p:cNvSpPr txBox="1"/>
          <p:nvPr/>
        </p:nvSpPr>
        <p:spPr>
          <a:xfrm>
            <a:off x="0" y="52425"/>
            <a:ext cx="35049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Ground Station UI</a:t>
            </a:r>
            <a:endParaRPr sz="2800">
              <a:solidFill>
                <a:srgbClr val="000000"/>
              </a:solidFill>
            </a:endParaRPr>
          </a:p>
        </p:txBody>
      </p:sp>
      <p:cxnSp>
        <p:nvCxnSpPr>
          <p:cNvPr id="590" name="Google Shape;590;p37"/>
          <p:cNvCxnSpPr/>
          <p:nvPr/>
        </p:nvCxnSpPr>
        <p:spPr>
          <a:xfrm flipH="1" rot="10800000">
            <a:off x="53350" y="594225"/>
            <a:ext cx="2946300" cy="19500"/>
          </a:xfrm>
          <a:prstGeom prst="straightConnector1">
            <a:avLst/>
          </a:prstGeom>
          <a:noFill/>
          <a:ln cap="flat" cmpd="sng" w="9525">
            <a:solidFill>
              <a:schemeClr val="dk2"/>
            </a:solidFill>
            <a:prstDash val="solid"/>
            <a:round/>
            <a:headEnd len="med" w="med" type="none"/>
            <a:tailEnd len="med" w="med" type="none"/>
          </a:ln>
        </p:spPr>
      </p:cxnSp>
      <p:sp>
        <p:nvSpPr>
          <p:cNvPr id="591" name="Google Shape;591;p37"/>
          <p:cNvSpPr txBox="1"/>
          <p:nvPr/>
        </p:nvSpPr>
        <p:spPr>
          <a:xfrm>
            <a:off x="114250" y="830288"/>
            <a:ext cx="2824500" cy="3056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User Functions</a:t>
            </a:r>
            <a:endParaRPr/>
          </a:p>
          <a:p>
            <a:pPr indent="-292100" lvl="1" marL="914400" rtl="0" algn="l">
              <a:spcBef>
                <a:spcPts val="0"/>
              </a:spcBef>
              <a:spcAft>
                <a:spcPts val="0"/>
              </a:spcAft>
              <a:buSzPts val="1000"/>
              <a:buChar char="○"/>
            </a:pPr>
            <a:r>
              <a:rPr lang="en" sz="1000"/>
              <a:t>Pick Waypoints</a:t>
            </a:r>
            <a:endParaRPr sz="1000"/>
          </a:p>
          <a:p>
            <a:pPr indent="-292100" lvl="1" marL="914400" rtl="0" algn="l">
              <a:spcBef>
                <a:spcPts val="0"/>
              </a:spcBef>
              <a:spcAft>
                <a:spcPts val="0"/>
              </a:spcAft>
              <a:buSzPts val="1000"/>
              <a:buChar char="○"/>
            </a:pPr>
            <a:r>
              <a:rPr lang="en" sz="1000"/>
              <a:t>Arm Rover</a:t>
            </a:r>
            <a:endParaRPr sz="1000"/>
          </a:p>
          <a:p>
            <a:pPr indent="-292100" lvl="1" marL="914400" rtl="0" algn="l">
              <a:spcBef>
                <a:spcPts val="0"/>
              </a:spcBef>
              <a:spcAft>
                <a:spcPts val="0"/>
              </a:spcAft>
              <a:buSzPts val="1000"/>
              <a:buChar char="○"/>
            </a:pPr>
            <a:r>
              <a:rPr lang="en" sz="1000"/>
              <a:t>Control Rover Movement</a:t>
            </a:r>
            <a:endParaRPr sz="1000"/>
          </a:p>
          <a:p>
            <a:pPr indent="-292100" lvl="1" marL="914400" rtl="0" algn="l">
              <a:spcBef>
                <a:spcPts val="0"/>
              </a:spcBef>
              <a:spcAft>
                <a:spcPts val="0"/>
              </a:spcAft>
              <a:buSzPts val="1000"/>
              <a:buChar char="○"/>
            </a:pPr>
            <a:r>
              <a:rPr lang="en" sz="1000"/>
              <a:t>Command </a:t>
            </a:r>
            <a:r>
              <a:rPr lang="en" sz="1000"/>
              <a:t>Surveillance</a:t>
            </a:r>
            <a:r>
              <a:rPr lang="en" sz="1000"/>
              <a:t> PTZ</a:t>
            </a:r>
            <a:endParaRPr sz="1000"/>
          </a:p>
          <a:p>
            <a:pPr indent="-292100" lvl="1" marL="914400" rtl="0" algn="l">
              <a:spcBef>
                <a:spcPts val="0"/>
              </a:spcBef>
              <a:spcAft>
                <a:spcPts val="0"/>
              </a:spcAft>
              <a:buSzPts val="1000"/>
              <a:buChar char="○"/>
            </a:pPr>
            <a:r>
              <a:rPr lang="en" sz="1000"/>
              <a:t>Extend/Retract Mast</a:t>
            </a:r>
            <a:endParaRPr sz="1000"/>
          </a:p>
          <a:p>
            <a:pPr indent="-292100" lvl="1" marL="914400" rtl="0" algn="l">
              <a:spcBef>
                <a:spcPts val="0"/>
              </a:spcBef>
              <a:spcAft>
                <a:spcPts val="0"/>
              </a:spcAft>
              <a:buSzPts val="1000"/>
              <a:buChar char="○"/>
            </a:pPr>
            <a:r>
              <a:rPr lang="en" sz="1000"/>
              <a:t>Select Camera</a:t>
            </a:r>
            <a:endParaRPr sz="1000"/>
          </a:p>
          <a:p>
            <a:pPr indent="-317500" lvl="0" marL="457200" rtl="0" algn="l">
              <a:spcBef>
                <a:spcPts val="0"/>
              </a:spcBef>
              <a:spcAft>
                <a:spcPts val="0"/>
              </a:spcAft>
              <a:buSzPts val="1400"/>
              <a:buChar char="●"/>
            </a:pPr>
            <a:r>
              <a:rPr lang="en"/>
              <a:t>GUI Displays </a:t>
            </a:r>
            <a:endParaRPr/>
          </a:p>
          <a:p>
            <a:pPr indent="-292100" lvl="1" marL="914400" rtl="0" algn="l">
              <a:spcBef>
                <a:spcPts val="0"/>
              </a:spcBef>
              <a:spcAft>
                <a:spcPts val="0"/>
              </a:spcAft>
              <a:buSzPts val="1000"/>
              <a:buChar char="○"/>
            </a:pPr>
            <a:r>
              <a:rPr lang="en" sz="1000"/>
              <a:t>Map</a:t>
            </a:r>
            <a:endParaRPr sz="1000"/>
          </a:p>
          <a:p>
            <a:pPr indent="-292100" lvl="2" marL="1371600" rtl="0" algn="l">
              <a:spcBef>
                <a:spcPts val="0"/>
              </a:spcBef>
              <a:spcAft>
                <a:spcPts val="0"/>
              </a:spcAft>
              <a:buSzPts val="1000"/>
              <a:buChar char="■"/>
            </a:pPr>
            <a:r>
              <a:rPr lang="en" sz="1000"/>
              <a:t>Rover location</a:t>
            </a:r>
            <a:endParaRPr sz="1000"/>
          </a:p>
          <a:p>
            <a:pPr indent="-292100" lvl="2" marL="1371600" rtl="0" algn="l">
              <a:spcBef>
                <a:spcPts val="0"/>
              </a:spcBef>
              <a:spcAft>
                <a:spcPts val="0"/>
              </a:spcAft>
              <a:buSzPts val="1000"/>
              <a:buChar char="■"/>
            </a:pPr>
            <a:r>
              <a:rPr lang="en" sz="1000"/>
              <a:t>Waypoints</a:t>
            </a:r>
            <a:endParaRPr sz="1000"/>
          </a:p>
          <a:p>
            <a:pPr indent="-292100" lvl="1" marL="914400" rtl="0" algn="l">
              <a:spcBef>
                <a:spcPts val="0"/>
              </a:spcBef>
              <a:spcAft>
                <a:spcPts val="0"/>
              </a:spcAft>
              <a:buSzPts val="1000"/>
              <a:buChar char="○"/>
            </a:pPr>
            <a:r>
              <a:rPr lang="en" sz="1000"/>
              <a:t>Video Feed</a:t>
            </a:r>
            <a:endParaRPr sz="1000"/>
          </a:p>
          <a:p>
            <a:pPr indent="-292100" lvl="1" marL="914400" rtl="0" algn="l">
              <a:spcBef>
                <a:spcPts val="0"/>
              </a:spcBef>
              <a:spcAft>
                <a:spcPts val="0"/>
              </a:spcAft>
              <a:buSzPts val="1000"/>
              <a:buChar char="○"/>
            </a:pPr>
            <a:r>
              <a:rPr lang="en" sz="1000"/>
              <a:t>Hazards</a:t>
            </a:r>
            <a:endParaRPr sz="1000"/>
          </a:p>
          <a:p>
            <a:pPr indent="-292100" lvl="1" marL="914400" rtl="0" algn="l">
              <a:spcBef>
                <a:spcPts val="0"/>
              </a:spcBef>
              <a:spcAft>
                <a:spcPts val="0"/>
              </a:spcAft>
              <a:buSzPts val="1000"/>
              <a:buChar char="○"/>
            </a:pPr>
            <a:r>
              <a:rPr lang="en" sz="1000"/>
              <a:t>Temperature</a:t>
            </a:r>
            <a:endParaRPr sz="1000"/>
          </a:p>
          <a:p>
            <a:pPr indent="-292100" lvl="1" marL="914400" rtl="0" algn="l">
              <a:spcBef>
                <a:spcPts val="0"/>
              </a:spcBef>
              <a:spcAft>
                <a:spcPts val="0"/>
              </a:spcAft>
              <a:buSzPts val="1000"/>
              <a:buChar char="○"/>
            </a:pPr>
            <a:r>
              <a:rPr lang="en" sz="1000"/>
              <a:t>Inclination</a:t>
            </a:r>
            <a:endParaRPr sz="1000"/>
          </a:p>
          <a:p>
            <a:pPr indent="-292100" lvl="1" marL="914400" rtl="0" algn="l">
              <a:spcBef>
                <a:spcPts val="0"/>
              </a:spcBef>
              <a:spcAft>
                <a:spcPts val="0"/>
              </a:spcAft>
              <a:buSzPts val="1000"/>
              <a:buChar char="○"/>
            </a:pPr>
            <a:r>
              <a:rPr lang="en" sz="1000"/>
              <a:t>Communication Verification</a:t>
            </a:r>
            <a:endParaRPr sz="1000"/>
          </a:p>
        </p:txBody>
      </p:sp>
      <p:pic>
        <p:nvPicPr>
          <p:cNvPr id="592" name="Google Shape;592;p37"/>
          <p:cNvPicPr preferRelativeResize="0"/>
          <p:nvPr/>
        </p:nvPicPr>
        <p:blipFill>
          <a:blip r:embed="rId3">
            <a:alphaModFix/>
          </a:blip>
          <a:stretch>
            <a:fillRect/>
          </a:stretch>
        </p:blipFill>
        <p:spPr>
          <a:xfrm>
            <a:off x="3461475" y="300500"/>
            <a:ext cx="5284399" cy="3963299"/>
          </a:xfrm>
          <a:prstGeom prst="rect">
            <a:avLst/>
          </a:prstGeom>
          <a:noFill/>
          <a:ln>
            <a:noFill/>
          </a:ln>
        </p:spPr>
      </p:pic>
      <p:sp>
        <p:nvSpPr>
          <p:cNvPr id="593" name="Google Shape;593;p37"/>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594" name="Google Shape;594;p37"/>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595" name="Google Shape;595;p37"/>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596" name="Google Shape;596;p37"/>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597" name="Google Shape;597;p37"/>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598" name="Google Shape;598;p37"/>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599" name="Google Shape;599;p37"/>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600" name="Google Shape;600;p37"/>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601" name="Google Shape;601;p37"/>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602" name="Google Shape;602;p37"/>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603" name="Google Shape;603;p37"/>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38"/>
          <p:cNvSpPr txBox="1"/>
          <p:nvPr/>
        </p:nvSpPr>
        <p:spPr>
          <a:xfrm>
            <a:off x="226400" y="54125"/>
            <a:ext cx="85629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chemeClr val="dk1"/>
                </a:solidFill>
              </a:rPr>
              <a:t>Surveillance Camera</a:t>
            </a:r>
            <a:endParaRPr sz="2800">
              <a:solidFill>
                <a:srgbClr val="000000"/>
              </a:solidFill>
            </a:endParaRPr>
          </a:p>
        </p:txBody>
      </p:sp>
      <p:cxnSp>
        <p:nvCxnSpPr>
          <p:cNvPr id="609" name="Google Shape;609;p38"/>
          <p:cNvCxnSpPr/>
          <p:nvPr/>
        </p:nvCxnSpPr>
        <p:spPr>
          <a:xfrm flipH="1" rot="10800000">
            <a:off x="53350" y="594225"/>
            <a:ext cx="2946300" cy="19500"/>
          </a:xfrm>
          <a:prstGeom prst="straightConnector1">
            <a:avLst/>
          </a:prstGeom>
          <a:noFill/>
          <a:ln cap="flat" cmpd="sng" w="9525">
            <a:solidFill>
              <a:schemeClr val="dk2"/>
            </a:solidFill>
            <a:prstDash val="solid"/>
            <a:round/>
            <a:headEnd len="med" w="med" type="none"/>
            <a:tailEnd len="med" w="med" type="none"/>
          </a:ln>
        </p:spPr>
      </p:cxnSp>
      <p:sp>
        <p:nvSpPr>
          <p:cNvPr id="610" name="Google Shape;610;p38"/>
          <p:cNvSpPr txBox="1"/>
          <p:nvPr/>
        </p:nvSpPr>
        <p:spPr>
          <a:xfrm>
            <a:off x="-139700" y="551850"/>
            <a:ext cx="6858600" cy="2441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2"/>
              </a:buClr>
              <a:buSzPts val="1400"/>
              <a:buChar char="●"/>
            </a:pPr>
            <a:r>
              <a:rPr b="1" lang="en">
                <a:solidFill>
                  <a:schemeClr val="dk2"/>
                </a:solidFill>
              </a:rPr>
              <a:t>Design Requirement</a:t>
            </a:r>
            <a:r>
              <a:rPr lang="en">
                <a:solidFill>
                  <a:schemeClr val="dk2"/>
                </a:solidFill>
              </a:rPr>
              <a:t>: The surveillance camera shall have &gt;</a:t>
            </a:r>
            <a:r>
              <a:rPr b="1" lang="en">
                <a:solidFill>
                  <a:schemeClr val="dk2"/>
                </a:solidFill>
              </a:rPr>
              <a:t>100°</a:t>
            </a:r>
            <a:r>
              <a:rPr lang="en">
                <a:solidFill>
                  <a:schemeClr val="dk2"/>
                </a:solidFill>
              </a:rPr>
              <a:t> field of view</a:t>
            </a:r>
            <a:endParaRPr>
              <a:solidFill>
                <a:schemeClr val="dk2"/>
              </a:solidFill>
            </a:endParaRPr>
          </a:p>
          <a:p>
            <a:pPr indent="-317500" lvl="1" marL="914400" rtl="0" algn="l">
              <a:lnSpc>
                <a:spcPct val="115000"/>
              </a:lnSpc>
              <a:spcBef>
                <a:spcPts val="0"/>
              </a:spcBef>
              <a:spcAft>
                <a:spcPts val="0"/>
              </a:spcAft>
              <a:buClr>
                <a:schemeClr val="dk2"/>
              </a:buClr>
              <a:buSzPts val="1400"/>
              <a:buChar char="○"/>
            </a:pPr>
            <a:r>
              <a:rPr lang="en">
                <a:solidFill>
                  <a:schemeClr val="dk2"/>
                </a:solidFill>
              </a:rPr>
              <a:t>Vertical sensor size 4.826mm from </a:t>
            </a:r>
            <a:r>
              <a:rPr lang="en">
                <a:solidFill>
                  <a:schemeClr val="dk2"/>
                </a:solidFill>
              </a:rPr>
              <a:t>camera selection</a:t>
            </a:r>
            <a:endParaRPr>
              <a:solidFill>
                <a:schemeClr val="dk2"/>
              </a:solidFill>
            </a:endParaRPr>
          </a:p>
          <a:p>
            <a:pPr indent="-317500" lvl="2" marL="1371600" rtl="0" algn="l">
              <a:lnSpc>
                <a:spcPct val="115000"/>
              </a:lnSpc>
              <a:spcBef>
                <a:spcPts val="0"/>
              </a:spcBef>
              <a:spcAft>
                <a:spcPts val="0"/>
              </a:spcAft>
              <a:buClr>
                <a:schemeClr val="dk2"/>
              </a:buClr>
              <a:buSzPts val="1400"/>
              <a:buChar char="■"/>
            </a:pPr>
            <a:r>
              <a:rPr lang="en">
                <a:solidFill>
                  <a:schemeClr val="dk2"/>
                </a:solidFill>
              </a:rPr>
              <a:t>Focal length </a:t>
            </a:r>
            <a:r>
              <a:rPr lang="en">
                <a:solidFill>
                  <a:schemeClr val="dk2"/>
                </a:solidFill>
              </a:rPr>
              <a:t>4.7 to 94mm ----&gt; 41.44° to 2.17° FOV</a:t>
            </a:r>
            <a:endParaRPr>
              <a:solidFill>
                <a:schemeClr val="dk2"/>
              </a:solidFill>
            </a:endParaRPr>
          </a:p>
          <a:p>
            <a:pPr indent="-317500" lvl="2" marL="1371600" rtl="0" algn="l">
              <a:lnSpc>
                <a:spcPct val="115000"/>
              </a:lnSpc>
              <a:spcBef>
                <a:spcPts val="0"/>
              </a:spcBef>
              <a:spcAft>
                <a:spcPts val="0"/>
              </a:spcAft>
              <a:buClr>
                <a:schemeClr val="dk2"/>
              </a:buClr>
              <a:buSzPts val="1400"/>
              <a:buChar char="■"/>
            </a:pPr>
            <a:r>
              <a:rPr lang="en">
                <a:solidFill>
                  <a:schemeClr val="dk2"/>
                </a:solidFill>
              </a:rPr>
              <a:t>Tilt 5° to -90°</a:t>
            </a:r>
            <a:endParaRPr>
              <a:solidFill>
                <a:schemeClr val="dk2"/>
              </a:solidFill>
            </a:endParaRPr>
          </a:p>
          <a:p>
            <a:pPr indent="-317500" lvl="2" marL="1371600" rtl="0" algn="l">
              <a:lnSpc>
                <a:spcPct val="115000"/>
              </a:lnSpc>
              <a:spcBef>
                <a:spcPts val="0"/>
              </a:spcBef>
              <a:spcAft>
                <a:spcPts val="0"/>
              </a:spcAft>
              <a:buClr>
                <a:schemeClr val="dk2"/>
              </a:buClr>
              <a:buSzPts val="1400"/>
              <a:buChar char="■"/>
            </a:pPr>
            <a:r>
              <a:rPr lang="en">
                <a:solidFill>
                  <a:schemeClr val="dk2"/>
                </a:solidFill>
              </a:rPr>
              <a:t>Total FOV </a:t>
            </a:r>
            <a:r>
              <a:rPr b="1" lang="en">
                <a:solidFill>
                  <a:schemeClr val="dk2"/>
                </a:solidFill>
              </a:rPr>
              <a:t>achieved</a:t>
            </a:r>
            <a:r>
              <a:rPr lang="en">
                <a:solidFill>
                  <a:schemeClr val="dk2"/>
                </a:solidFill>
              </a:rPr>
              <a:t>: </a:t>
            </a:r>
            <a:r>
              <a:rPr b="1" lang="en">
                <a:solidFill>
                  <a:schemeClr val="dk2"/>
                </a:solidFill>
              </a:rPr>
              <a:t>136.44°</a:t>
            </a:r>
            <a:endParaRPr b="1">
              <a:solidFill>
                <a:schemeClr val="dk2"/>
              </a:solidFill>
            </a:endParaRPr>
          </a:p>
          <a:p>
            <a:pPr indent="-317500" lvl="1" marL="914400" rtl="0" algn="l">
              <a:lnSpc>
                <a:spcPct val="115000"/>
              </a:lnSpc>
              <a:spcBef>
                <a:spcPts val="0"/>
              </a:spcBef>
              <a:spcAft>
                <a:spcPts val="0"/>
              </a:spcAft>
              <a:buClr>
                <a:schemeClr val="dk2"/>
              </a:buClr>
              <a:buSzPts val="1400"/>
              <a:buChar char="○"/>
            </a:pPr>
            <a:r>
              <a:rPr lang="en">
                <a:solidFill>
                  <a:schemeClr val="dk2"/>
                </a:solidFill>
              </a:rPr>
              <a:t>Horizontal sensor size 3.556mm from camera selection</a:t>
            </a:r>
            <a:endParaRPr>
              <a:solidFill>
                <a:schemeClr val="dk2"/>
              </a:solidFill>
            </a:endParaRPr>
          </a:p>
          <a:p>
            <a:pPr indent="-317500" lvl="2" marL="1371600" rtl="0" algn="l">
              <a:lnSpc>
                <a:spcPct val="115000"/>
              </a:lnSpc>
              <a:spcBef>
                <a:spcPts val="0"/>
              </a:spcBef>
              <a:spcAft>
                <a:spcPts val="0"/>
              </a:spcAft>
              <a:buClr>
                <a:schemeClr val="dk2"/>
              </a:buClr>
              <a:buSzPts val="1400"/>
              <a:buChar char="■"/>
            </a:pPr>
            <a:r>
              <a:rPr lang="en">
                <a:solidFill>
                  <a:schemeClr val="dk2"/>
                </a:solidFill>
              </a:rPr>
              <a:t>Focal length 4.7 to 94mm ----&gt; 54.35° to 2.94° FOV</a:t>
            </a:r>
            <a:endParaRPr>
              <a:solidFill>
                <a:schemeClr val="dk2"/>
              </a:solidFill>
            </a:endParaRPr>
          </a:p>
          <a:p>
            <a:pPr indent="-317500" lvl="2" marL="1371600" rtl="0" algn="l">
              <a:lnSpc>
                <a:spcPct val="115000"/>
              </a:lnSpc>
              <a:spcBef>
                <a:spcPts val="0"/>
              </a:spcBef>
              <a:spcAft>
                <a:spcPts val="0"/>
              </a:spcAft>
              <a:buClr>
                <a:schemeClr val="dk2"/>
              </a:buClr>
              <a:buSzPts val="1400"/>
              <a:buChar char="■"/>
            </a:pPr>
            <a:r>
              <a:rPr lang="en">
                <a:solidFill>
                  <a:schemeClr val="dk2"/>
                </a:solidFill>
              </a:rPr>
              <a:t>Pan 360°</a:t>
            </a:r>
            <a:endParaRPr>
              <a:solidFill>
                <a:schemeClr val="dk2"/>
              </a:solidFill>
            </a:endParaRPr>
          </a:p>
          <a:p>
            <a:pPr indent="-317500" lvl="2" marL="1371600" rtl="0" algn="l">
              <a:lnSpc>
                <a:spcPct val="115000"/>
              </a:lnSpc>
              <a:spcBef>
                <a:spcPts val="0"/>
              </a:spcBef>
              <a:spcAft>
                <a:spcPts val="0"/>
              </a:spcAft>
              <a:buClr>
                <a:schemeClr val="dk2"/>
              </a:buClr>
              <a:buSzPts val="1400"/>
              <a:buChar char="■"/>
            </a:pPr>
            <a:r>
              <a:rPr lang="en">
                <a:solidFill>
                  <a:schemeClr val="dk2"/>
                </a:solidFill>
              </a:rPr>
              <a:t>Total FOV </a:t>
            </a:r>
            <a:r>
              <a:rPr b="1" lang="en">
                <a:solidFill>
                  <a:schemeClr val="dk2"/>
                </a:solidFill>
              </a:rPr>
              <a:t>achieved</a:t>
            </a:r>
            <a:r>
              <a:rPr lang="en">
                <a:solidFill>
                  <a:schemeClr val="dk2"/>
                </a:solidFill>
              </a:rPr>
              <a:t>: </a:t>
            </a:r>
            <a:r>
              <a:rPr b="1" lang="en">
                <a:solidFill>
                  <a:schemeClr val="dk2"/>
                </a:solidFill>
              </a:rPr>
              <a:t>315°</a:t>
            </a:r>
            <a:endParaRPr>
              <a:solidFill>
                <a:schemeClr val="dk2"/>
              </a:solidFill>
            </a:endParaRPr>
          </a:p>
          <a:p>
            <a:pPr indent="0" lvl="0" marL="0" rtl="0" algn="l">
              <a:lnSpc>
                <a:spcPct val="115000"/>
              </a:lnSpc>
              <a:spcBef>
                <a:spcPts val="0"/>
              </a:spcBef>
              <a:spcAft>
                <a:spcPts val="0"/>
              </a:spcAft>
              <a:buNone/>
            </a:pPr>
            <a:r>
              <a:t/>
            </a:r>
            <a:endParaRPr>
              <a:solidFill>
                <a:schemeClr val="dk2"/>
              </a:solidFill>
            </a:endParaRPr>
          </a:p>
        </p:txBody>
      </p:sp>
      <p:sp>
        <p:nvSpPr>
          <p:cNvPr id="611" name="Google Shape;611;p38"/>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612" name="Google Shape;612;p38"/>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613" name="Google Shape;613;p38"/>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614" name="Google Shape;614;p38"/>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615" name="Google Shape;615;p38"/>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616" name="Google Shape;616;p38"/>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617" name="Google Shape;617;p38"/>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618" name="Google Shape;618;p38"/>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619" name="Google Shape;619;p38"/>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620" name="Google Shape;620;p38"/>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621" name="Google Shape;621;p38"/>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22" name="Google Shape;622;p38"/>
          <p:cNvPicPr preferRelativeResize="0"/>
          <p:nvPr/>
        </p:nvPicPr>
        <p:blipFill>
          <a:blip r:embed="rId5">
            <a:alphaModFix/>
          </a:blip>
          <a:stretch>
            <a:fillRect/>
          </a:stretch>
        </p:blipFill>
        <p:spPr>
          <a:xfrm>
            <a:off x="5567011" y="3151325"/>
            <a:ext cx="3149650" cy="908075"/>
          </a:xfrm>
          <a:prstGeom prst="rect">
            <a:avLst/>
          </a:prstGeom>
          <a:noFill/>
          <a:ln>
            <a:noFill/>
          </a:ln>
        </p:spPr>
      </p:pic>
      <p:cxnSp>
        <p:nvCxnSpPr>
          <p:cNvPr id="623" name="Google Shape;623;p38"/>
          <p:cNvCxnSpPr/>
          <p:nvPr/>
        </p:nvCxnSpPr>
        <p:spPr>
          <a:xfrm rot="10800000">
            <a:off x="8820063" y="3674600"/>
            <a:ext cx="0" cy="196200"/>
          </a:xfrm>
          <a:prstGeom prst="straightConnector1">
            <a:avLst/>
          </a:prstGeom>
          <a:noFill/>
          <a:ln cap="flat" cmpd="sng" w="9525">
            <a:solidFill>
              <a:schemeClr val="dk2"/>
            </a:solidFill>
            <a:prstDash val="solid"/>
            <a:round/>
            <a:headEnd len="med" w="med" type="stealth"/>
            <a:tailEnd len="med" w="med" type="stealth"/>
          </a:ln>
        </p:spPr>
      </p:cxnSp>
      <p:cxnSp>
        <p:nvCxnSpPr>
          <p:cNvPr id="624" name="Google Shape;624;p38"/>
          <p:cNvCxnSpPr/>
          <p:nvPr/>
        </p:nvCxnSpPr>
        <p:spPr>
          <a:xfrm rot="10800000">
            <a:off x="8962688" y="3164475"/>
            <a:ext cx="0" cy="909300"/>
          </a:xfrm>
          <a:prstGeom prst="straightConnector1">
            <a:avLst/>
          </a:prstGeom>
          <a:noFill/>
          <a:ln cap="flat" cmpd="sng" w="9525">
            <a:solidFill>
              <a:schemeClr val="dk2"/>
            </a:solidFill>
            <a:prstDash val="solid"/>
            <a:round/>
            <a:headEnd len="med" w="med" type="stealth"/>
            <a:tailEnd len="med" w="med" type="stealth"/>
          </a:ln>
        </p:spPr>
      </p:cxnSp>
      <p:sp>
        <p:nvSpPr>
          <p:cNvPr id="625" name="Google Shape;625;p38"/>
          <p:cNvSpPr txBox="1"/>
          <p:nvPr/>
        </p:nvSpPr>
        <p:spPr>
          <a:xfrm>
            <a:off x="8745800" y="2892050"/>
            <a:ext cx="433800" cy="2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5m</a:t>
            </a:r>
            <a:endParaRPr sz="600"/>
          </a:p>
        </p:txBody>
      </p:sp>
      <p:sp>
        <p:nvSpPr>
          <p:cNvPr id="626" name="Google Shape;626;p38"/>
          <p:cNvSpPr txBox="1"/>
          <p:nvPr/>
        </p:nvSpPr>
        <p:spPr>
          <a:xfrm>
            <a:off x="8626100" y="3404888"/>
            <a:ext cx="433800" cy="2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1</a:t>
            </a:r>
            <a:r>
              <a:rPr lang="en" sz="1200">
                <a:solidFill>
                  <a:schemeClr val="dk1"/>
                </a:solidFill>
              </a:rPr>
              <a:t>m</a:t>
            </a:r>
            <a:endParaRPr sz="600"/>
          </a:p>
        </p:txBody>
      </p:sp>
      <p:sp>
        <p:nvSpPr>
          <p:cNvPr id="627" name="Google Shape;627;p38"/>
          <p:cNvSpPr/>
          <p:nvPr/>
        </p:nvSpPr>
        <p:spPr>
          <a:xfrm>
            <a:off x="8455150" y="1224350"/>
            <a:ext cx="548700" cy="3936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8"/>
          <p:cNvSpPr/>
          <p:nvPr/>
        </p:nvSpPr>
        <p:spPr>
          <a:xfrm flipH="1">
            <a:off x="7906450" y="1224350"/>
            <a:ext cx="548700" cy="3936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9" name="Google Shape;629;p38"/>
          <p:cNvPicPr preferRelativeResize="0"/>
          <p:nvPr/>
        </p:nvPicPr>
        <p:blipFill>
          <a:blip r:embed="rId6">
            <a:alphaModFix/>
          </a:blip>
          <a:stretch>
            <a:fillRect/>
          </a:stretch>
        </p:blipFill>
        <p:spPr>
          <a:xfrm>
            <a:off x="7996050" y="0"/>
            <a:ext cx="1183550" cy="1523175"/>
          </a:xfrm>
          <a:prstGeom prst="rect">
            <a:avLst/>
          </a:prstGeom>
          <a:noFill/>
          <a:ln>
            <a:noFill/>
          </a:ln>
        </p:spPr>
      </p:pic>
      <p:sp>
        <p:nvSpPr>
          <p:cNvPr id="630" name="Google Shape;630;p38"/>
          <p:cNvSpPr/>
          <p:nvPr/>
        </p:nvSpPr>
        <p:spPr>
          <a:xfrm>
            <a:off x="6727100" y="365475"/>
            <a:ext cx="3610200" cy="2283600"/>
          </a:xfrm>
          <a:prstGeom prst="can">
            <a:avLst>
              <a:gd fmla="val 25000" name="adj"/>
            </a:avLst>
          </a:prstGeom>
          <a:solidFill>
            <a:srgbClr val="34A853">
              <a:alpha val="329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8"/>
          <p:cNvSpPr/>
          <p:nvPr/>
        </p:nvSpPr>
        <p:spPr>
          <a:xfrm rot="5400000">
            <a:off x="6744450" y="647000"/>
            <a:ext cx="1673400" cy="1703400"/>
          </a:xfrm>
          <a:prstGeom prst="triangle">
            <a:avLst>
              <a:gd fmla="val 29882" name="adj"/>
            </a:avLst>
          </a:prstGeom>
          <a:solidFill>
            <a:srgbClr val="34A853">
              <a:alpha val="329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8"/>
          <p:cNvSpPr txBox="1"/>
          <p:nvPr/>
        </p:nvSpPr>
        <p:spPr>
          <a:xfrm>
            <a:off x="-139700" y="2892050"/>
            <a:ext cx="5267700" cy="1079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2"/>
              </a:buClr>
              <a:buSzPts val="1400"/>
              <a:buChar char="●"/>
            </a:pPr>
            <a:r>
              <a:rPr b="1" lang="en">
                <a:solidFill>
                  <a:schemeClr val="dk2"/>
                </a:solidFill>
              </a:rPr>
              <a:t>Design Requirement:</a:t>
            </a:r>
            <a:r>
              <a:rPr lang="en">
                <a:solidFill>
                  <a:schemeClr val="dk2"/>
                </a:solidFill>
              </a:rPr>
              <a:t> The camera shall provide operator with pictures and video of fire that occupy at least 20% of the vertical image.</a:t>
            </a:r>
            <a:endParaRPr>
              <a:solidFill>
                <a:schemeClr val="dk2"/>
              </a:solidFill>
            </a:endParaRPr>
          </a:p>
          <a:p>
            <a:pPr indent="-317500" lvl="1" marL="914400" rtl="0" algn="l">
              <a:lnSpc>
                <a:spcPct val="115000"/>
              </a:lnSpc>
              <a:spcBef>
                <a:spcPts val="0"/>
              </a:spcBef>
              <a:spcAft>
                <a:spcPts val="0"/>
              </a:spcAft>
              <a:buClr>
                <a:schemeClr val="dk2"/>
              </a:buClr>
              <a:buSzPts val="1400"/>
              <a:buChar char="○"/>
            </a:pPr>
            <a:r>
              <a:rPr lang="en">
                <a:solidFill>
                  <a:schemeClr val="dk2"/>
                </a:solidFill>
              </a:rPr>
              <a:t>Image Height </a:t>
            </a:r>
            <a:r>
              <a:rPr b="1" lang="en">
                <a:solidFill>
                  <a:schemeClr val="dk2"/>
                </a:solidFill>
              </a:rPr>
              <a:t>needed</a:t>
            </a:r>
            <a:r>
              <a:rPr lang="en">
                <a:solidFill>
                  <a:schemeClr val="dk2"/>
                </a:solidFill>
              </a:rPr>
              <a:t> for a 1m flame height is </a:t>
            </a:r>
            <a:r>
              <a:rPr b="1" lang="en">
                <a:solidFill>
                  <a:schemeClr val="dk2"/>
                </a:solidFill>
              </a:rPr>
              <a:t>5m</a:t>
            </a:r>
            <a:endParaRPr b="1">
              <a:solidFill>
                <a:schemeClr val="dk2"/>
              </a:solidFill>
            </a:endParaRPr>
          </a:p>
          <a:p>
            <a:pPr indent="-317500" lvl="1" marL="914400" rtl="0" algn="l">
              <a:lnSpc>
                <a:spcPct val="115000"/>
              </a:lnSpc>
              <a:spcBef>
                <a:spcPts val="0"/>
              </a:spcBef>
              <a:spcAft>
                <a:spcPts val="0"/>
              </a:spcAft>
              <a:buClr>
                <a:schemeClr val="dk2"/>
              </a:buClr>
              <a:buSzPts val="1400"/>
              <a:buChar char="○"/>
            </a:pPr>
            <a:r>
              <a:rPr lang="en">
                <a:solidFill>
                  <a:schemeClr val="dk2"/>
                </a:solidFill>
              </a:rPr>
              <a:t>Distance </a:t>
            </a:r>
            <a:r>
              <a:rPr b="1" lang="en">
                <a:solidFill>
                  <a:schemeClr val="dk2"/>
                </a:solidFill>
              </a:rPr>
              <a:t>achieved</a:t>
            </a:r>
            <a:r>
              <a:rPr lang="en">
                <a:solidFill>
                  <a:schemeClr val="dk2"/>
                </a:solidFill>
              </a:rPr>
              <a:t> from camera selection </a:t>
            </a:r>
            <a:r>
              <a:rPr b="1" lang="en">
                <a:solidFill>
                  <a:schemeClr val="dk2"/>
                </a:solidFill>
              </a:rPr>
              <a:t>132m</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39"/>
          <p:cNvSpPr txBox="1"/>
          <p:nvPr>
            <p:ph type="title"/>
          </p:nvPr>
        </p:nvSpPr>
        <p:spPr>
          <a:xfrm>
            <a:off x="-259175" y="1577550"/>
            <a:ext cx="9349800" cy="841800"/>
          </a:xfrm>
          <a:prstGeom prst="rect">
            <a:avLst/>
          </a:prstGeom>
        </p:spPr>
        <p:txBody>
          <a:bodyPr anchorCtr="0" anchor="ctr" bIns="91425" lIns="91425" spcFirstLastPara="1" rIns="91425" wrap="square" tIns="91425">
            <a:noAutofit/>
          </a:bodyPr>
          <a:lstStyle/>
          <a:p>
            <a:pPr indent="0" lvl="0" marL="457200" rtl="0" algn="ctr">
              <a:spcBef>
                <a:spcPts val="0"/>
              </a:spcBef>
              <a:spcAft>
                <a:spcPts val="0"/>
              </a:spcAft>
              <a:buNone/>
            </a:pPr>
            <a:r>
              <a:rPr lang="en"/>
              <a:t>3. Mast Design Requirements and their Satisfaction</a:t>
            </a:r>
            <a:endParaRPr/>
          </a:p>
        </p:txBody>
      </p:sp>
      <p:cxnSp>
        <p:nvCxnSpPr>
          <p:cNvPr id="638" name="Google Shape;638;p39"/>
          <p:cNvCxnSpPr/>
          <p:nvPr/>
        </p:nvCxnSpPr>
        <p:spPr>
          <a:xfrm>
            <a:off x="444900" y="2555325"/>
            <a:ext cx="8254200" cy="0"/>
          </a:xfrm>
          <a:prstGeom prst="straightConnector1">
            <a:avLst/>
          </a:prstGeom>
          <a:noFill/>
          <a:ln cap="flat" cmpd="sng" w="9525">
            <a:solidFill>
              <a:schemeClr val="dk2"/>
            </a:solidFill>
            <a:prstDash val="solid"/>
            <a:round/>
            <a:headEnd len="med" w="med" type="none"/>
            <a:tailEnd len="med" w="med" type="none"/>
          </a:ln>
        </p:spPr>
      </p:cxnSp>
      <p:cxnSp>
        <p:nvCxnSpPr>
          <p:cNvPr id="639" name="Google Shape;639;p39"/>
          <p:cNvCxnSpPr/>
          <p:nvPr/>
        </p:nvCxnSpPr>
        <p:spPr>
          <a:xfrm>
            <a:off x="563250" y="3338975"/>
            <a:ext cx="8254200" cy="0"/>
          </a:xfrm>
          <a:prstGeom prst="straightConnector1">
            <a:avLst/>
          </a:prstGeom>
          <a:noFill/>
          <a:ln cap="flat" cmpd="sng" w="9525">
            <a:solidFill>
              <a:schemeClr val="dk2"/>
            </a:solidFill>
            <a:prstDash val="solid"/>
            <a:round/>
            <a:headEnd len="med" w="med" type="none"/>
            <a:tailEnd len="med" w="med" type="none"/>
          </a:ln>
        </p:spPr>
      </p:cxnSp>
      <p:sp>
        <p:nvSpPr>
          <p:cNvPr id="640" name="Google Shape;640;p39"/>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641" name="Google Shape;641;p39"/>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642" name="Google Shape;642;p39"/>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643" name="Google Shape;643;p39"/>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644" name="Google Shape;644;p39"/>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645" name="Google Shape;645;p39"/>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646" name="Google Shape;646;p39"/>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647" name="Google Shape;647;p39"/>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648" name="Google Shape;648;p39"/>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649" name="Google Shape;649;p39"/>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650" name="Google Shape;650;p39"/>
          <p:cNvSpPr txBox="1"/>
          <p:nvPr/>
        </p:nvSpPr>
        <p:spPr>
          <a:xfrm>
            <a:off x="970350" y="2571738"/>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rgbClr val="000000"/>
                </a:solidFill>
              </a:rPr>
              <a:t>FR. 3 The child rover shall use a mast to take photos and video from a vantage point above the rover’s body.</a:t>
            </a:r>
            <a:endParaRPr i="1" sz="200">
              <a:solidFill>
                <a:srgbClr val="000000"/>
              </a:solidFill>
            </a:endParaRPr>
          </a:p>
        </p:txBody>
      </p:sp>
      <p:sp>
        <p:nvSpPr>
          <p:cNvPr id="651" name="Google Shape;651;p39"/>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cxnSp>
        <p:nvCxnSpPr>
          <p:cNvPr id="656" name="Google Shape;656;p40"/>
          <p:cNvCxnSpPr/>
          <p:nvPr/>
        </p:nvCxnSpPr>
        <p:spPr>
          <a:xfrm flipH="1" rot="10800000">
            <a:off x="53350" y="599325"/>
            <a:ext cx="4782000" cy="14400"/>
          </a:xfrm>
          <a:prstGeom prst="straightConnector1">
            <a:avLst/>
          </a:prstGeom>
          <a:noFill/>
          <a:ln cap="flat" cmpd="sng" w="9525">
            <a:solidFill>
              <a:schemeClr val="dk2"/>
            </a:solidFill>
            <a:prstDash val="solid"/>
            <a:round/>
            <a:headEnd len="med" w="med" type="none"/>
            <a:tailEnd len="med" w="med" type="none"/>
          </a:ln>
        </p:spPr>
      </p:cxnSp>
      <p:sp>
        <p:nvSpPr>
          <p:cNvPr id="657" name="Google Shape;657;p40"/>
          <p:cNvSpPr txBox="1"/>
          <p:nvPr/>
        </p:nvSpPr>
        <p:spPr>
          <a:xfrm>
            <a:off x="226400" y="594225"/>
            <a:ext cx="5381700" cy="3728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b="1" lang="en">
                <a:solidFill>
                  <a:schemeClr val="dk2"/>
                </a:solidFill>
              </a:rPr>
              <a:t>Design Requirement:</a:t>
            </a:r>
            <a:r>
              <a:rPr lang="en">
                <a:solidFill>
                  <a:schemeClr val="dk2"/>
                </a:solidFill>
              </a:rPr>
              <a:t> The child rover shall have a mast capable of extending to a height of 2m +/- 0.2m and retracting back down to its original height</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Satisfied through model geometry:</a:t>
            </a:r>
            <a:endParaRPr>
              <a:solidFill>
                <a:schemeClr val="dk2"/>
              </a:solidFill>
            </a:endParaRPr>
          </a:p>
          <a:p>
            <a:pPr indent="-317500" lvl="2" marL="1371600" rtl="0" algn="l">
              <a:spcBef>
                <a:spcPts val="0"/>
              </a:spcBef>
              <a:spcAft>
                <a:spcPts val="0"/>
              </a:spcAft>
              <a:buClr>
                <a:schemeClr val="dk2"/>
              </a:buClr>
              <a:buSzPts val="1400"/>
              <a:buChar char="■"/>
            </a:pPr>
            <a:r>
              <a:rPr lang="en">
                <a:solidFill>
                  <a:schemeClr val="dk2"/>
                </a:solidFill>
              </a:rPr>
              <a:t>Extension height = 1.86m</a:t>
            </a:r>
            <a:endParaRPr>
              <a:solidFill>
                <a:schemeClr val="dk2"/>
              </a:solidFill>
            </a:endParaRPr>
          </a:p>
          <a:p>
            <a:pPr indent="-317500" lvl="2" marL="1371600" rtl="0" algn="l">
              <a:spcBef>
                <a:spcPts val="0"/>
              </a:spcBef>
              <a:spcAft>
                <a:spcPts val="0"/>
              </a:spcAft>
              <a:buClr>
                <a:schemeClr val="dk2"/>
              </a:buClr>
              <a:buSzPts val="1400"/>
              <a:buChar char="■"/>
            </a:pPr>
            <a:r>
              <a:rPr lang="en">
                <a:solidFill>
                  <a:schemeClr val="dk2"/>
                </a:solidFill>
              </a:rPr>
              <a:t>Compacted height = 0.56m</a:t>
            </a:r>
            <a:endParaRPr>
              <a:solidFill>
                <a:schemeClr val="dk2"/>
              </a:solidFill>
            </a:endParaRPr>
          </a:p>
          <a:p>
            <a:pPr indent="-317500" lvl="0" marL="457200" rtl="0" algn="l">
              <a:spcBef>
                <a:spcPts val="0"/>
              </a:spcBef>
              <a:spcAft>
                <a:spcPts val="0"/>
              </a:spcAft>
              <a:buClr>
                <a:schemeClr val="dk2"/>
              </a:buClr>
              <a:buSzPts val="1400"/>
              <a:buChar char="●"/>
            </a:pPr>
            <a:r>
              <a:rPr b="1" lang="en">
                <a:solidFill>
                  <a:schemeClr val="dk2"/>
                </a:solidFill>
              </a:rPr>
              <a:t>Design Requirement:</a:t>
            </a:r>
            <a:r>
              <a:rPr lang="en">
                <a:solidFill>
                  <a:schemeClr val="dk2"/>
                </a:solidFill>
              </a:rPr>
              <a:t> The child rover shall have a mast </a:t>
            </a:r>
            <a:r>
              <a:rPr lang="en">
                <a:solidFill>
                  <a:schemeClr val="dk2"/>
                </a:solidFill>
              </a:rPr>
              <a:t>capable of supporting 10kg of weight on the top</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Satisfied through required pressure study</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Assume:</a:t>
            </a:r>
            <a:endParaRPr>
              <a:solidFill>
                <a:schemeClr val="dk2"/>
              </a:solidFill>
            </a:endParaRPr>
          </a:p>
          <a:p>
            <a:pPr indent="-317500" lvl="2" marL="1371600" rtl="0" algn="l">
              <a:spcBef>
                <a:spcPts val="0"/>
              </a:spcBef>
              <a:spcAft>
                <a:spcPts val="0"/>
              </a:spcAft>
              <a:buClr>
                <a:schemeClr val="dk2"/>
              </a:buClr>
              <a:buSzPts val="1400"/>
              <a:buChar char="■"/>
            </a:pPr>
            <a:r>
              <a:rPr lang="en">
                <a:solidFill>
                  <a:schemeClr val="dk2"/>
                </a:solidFill>
              </a:rPr>
              <a:t>Pressure force on top cap alone</a:t>
            </a:r>
            <a:endParaRPr>
              <a:solidFill>
                <a:schemeClr val="dk2"/>
              </a:solidFill>
            </a:endParaRPr>
          </a:p>
          <a:p>
            <a:pPr indent="-317500" lvl="2" marL="1371600" rtl="0" algn="l">
              <a:spcBef>
                <a:spcPts val="0"/>
              </a:spcBef>
              <a:spcAft>
                <a:spcPts val="0"/>
              </a:spcAft>
              <a:buClr>
                <a:schemeClr val="dk2"/>
              </a:buClr>
              <a:buSzPts val="1400"/>
              <a:buChar char="■"/>
            </a:pPr>
            <a:r>
              <a:rPr lang="en">
                <a:solidFill>
                  <a:schemeClr val="dk2"/>
                </a:solidFill>
              </a:rPr>
              <a:t>Sliding friction force negligible</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Result:</a:t>
            </a:r>
            <a:endParaRPr>
              <a:solidFill>
                <a:schemeClr val="dk2"/>
              </a:solidFill>
            </a:endParaRPr>
          </a:p>
          <a:p>
            <a:pPr indent="-317500" lvl="2" marL="1371600" rtl="0" algn="l">
              <a:spcBef>
                <a:spcPts val="0"/>
              </a:spcBef>
              <a:spcAft>
                <a:spcPts val="0"/>
              </a:spcAft>
              <a:buClr>
                <a:schemeClr val="dk2"/>
              </a:buClr>
              <a:buSzPts val="1400"/>
              <a:buChar char="■"/>
            </a:pPr>
            <a:r>
              <a:rPr lang="en">
                <a:solidFill>
                  <a:schemeClr val="dk2"/>
                </a:solidFill>
              </a:rPr>
              <a:t>Pressure required: 265 kPa ~ 38 psi</a:t>
            </a:r>
            <a:endParaRPr>
              <a:solidFill>
                <a:schemeClr val="dk2"/>
              </a:solidFill>
            </a:endParaRPr>
          </a:p>
          <a:p>
            <a:pPr indent="-317500" lvl="2" marL="1371600" rtl="0" algn="l">
              <a:spcBef>
                <a:spcPts val="0"/>
              </a:spcBef>
              <a:spcAft>
                <a:spcPts val="0"/>
              </a:spcAft>
              <a:buClr>
                <a:schemeClr val="dk2"/>
              </a:buClr>
              <a:buSzPts val="1400"/>
              <a:buChar char="■"/>
            </a:pPr>
            <a:r>
              <a:rPr lang="en">
                <a:solidFill>
                  <a:schemeClr val="dk2"/>
                </a:solidFill>
              </a:rPr>
              <a:t>Pump pressure: 145 psi</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Mast rupture study result:</a:t>
            </a:r>
            <a:endParaRPr>
              <a:solidFill>
                <a:schemeClr val="dk2"/>
              </a:solidFill>
            </a:endParaRPr>
          </a:p>
          <a:p>
            <a:pPr indent="-317500" lvl="2" marL="1371600" rtl="0" algn="l">
              <a:spcBef>
                <a:spcPts val="0"/>
              </a:spcBef>
              <a:spcAft>
                <a:spcPts val="0"/>
              </a:spcAft>
              <a:buClr>
                <a:schemeClr val="dk2"/>
              </a:buClr>
              <a:buSzPts val="1400"/>
              <a:buChar char="■"/>
            </a:pPr>
            <a:r>
              <a:rPr lang="en">
                <a:solidFill>
                  <a:schemeClr val="dk2"/>
                </a:solidFill>
              </a:rPr>
              <a:t>Pressure to rupture mast: 400 psi (FOS = 1.5)</a:t>
            </a:r>
            <a:endParaRPr>
              <a:solidFill>
                <a:schemeClr val="dk2"/>
              </a:solidFill>
            </a:endParaRPr>
          </a:p>
          <a:p>
            <a:pPr indent="0" lvl="0" marL="0" rtl="0" algn="l">
              <a:spcBef>
                <a:spcPts val="0"/>
              </a:spcBef>
              <a:spcAft>
                <a:spcPts val="0"/>
              </a:spcAft>
              <a:buNone/>
            </a:pPr>
            <a:r>
              <a:t/>
            </a:r>
            <a:endParaRPr>
              <a:solidFill>
                <a:schemeClr val="dk2"/>
              </a:solidFill>
            </a:endParaRPr>
          </a:p>
        </p:txBody>
      </p:sp>
      <p:sp>
        <p:nvSpPr>
          <p:cNvPr id="658" name="Google Shape;658;p40"/>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659" name="Google Shape;659;p40"/>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660" name="Google Shape;660;p40"/>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661" name="Google Shape;661;p40"/>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662" name="Google Shape;662;p40"/>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663" name="Google Shape;663;p40"/>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664" name="Google Shape;664;p40"/>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665" name="Google Shape;665;p40"/>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666" name="Google Shape;666;p40"/>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667" name="Google Shape;667;p40"/>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668" name="Google Shape;668;p40"/>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69" name="Google Shape;669;p40"/>
          <p:cNvSpPr txBox="1"/>
          <p:nvPr/>
        </p:nvSpPr>
        <p:spPr>
          <a:xfrm>
            <a:off x="226400" y="54125"/>
            <a:ext cx="58857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Hydraulic Telescoping Mast</a:t>
            </a:r>
            <a:endParaRPr sz="2800">
              <a:solidFill>
                <a:srgbClr val="000000"/>
              </a:solidFill>
            </a:endParaRPr>
          </a:p>
        </p:txBody>
      </p:sp>
      <p:pic>
        <p:nvPicPr>
          <p:cNvPr id="670" name="Google Shape;670;p40"/>
          <p:cNvPicPr preferRelativeResize="0"/>
          <p:nvPr/>
        </p:nvPicPr>
        <p:blipFill>
          <a:blip r:embed="rId5">
            <a:alphaModFix/>
          </a:blip>
          <a:stretch>
            <a:fillRect/>
          </a:stretch>
        </p:blipFill>
        <p:spPr>
          <a:xfrm>
            <a:off x="5822674" y="322112"/>
            <a:ext cx="716975" cy="2058001"/>
          </a:xfrm>
          <a:prstGeom prst="rect">
            <a:avLst/>
          </a:prstGeom>
          <a:noFill/>
          <a:ln>
            <a:noFill/>
          </a:ln>
        </p:spPr>
      </p:pic>
      <p:pic>
        <p:nvPicPr>
          <p:cNvPr id="671" name="Google Shape;671;p40"/>
          <p:cNvPicPr preferRelativeResize="0"/>
          <p:nvPr/>
        </p:nvPicPr>
        <p:blipFill>
          <a:blip r:embed="rId6">
            <a:alphaModFix/>
          </a:blip>
          <a:stretch>
            <a:fillRect/>
          </a:stretch>
        </p:blipFill>
        <p:spPr>
          <a:xfrm flipH="1">
            <a:off x="6553272" y="92537"/>
            <a:ext cx="304150" cy="2328874"/>
          </a:xfrm>
          <a:prstGeom prst="rect">
            <a:avLst/>
          </a:prstGeom>
          <a:noFill/>
          <a:ln>
            <a:noFill/>
          </a:ln>
        </p:spPr>
      </p:pic>
      <p:cxnSp>
        <p:nvCxnSpPr>
          <p:cNvPr id="672" name="Google Shape;672;p40"/>
          <p:cNvCxnSpPr/>
          <p:nvPr/>
        </p:nvCxnSpPr>
        <p:spPr>
          <a:xfrm>
            <a:off x="5800350" y="488200"/>
            <a:ext cx="8700" cy="1814400"/>
          </a:xfrm>
          <a:prstGeom prst="straightConnector1">
            <a:avLst/>
          </a:prstGeom>
          <a:noFill/>
          <a:ln cap="flat" cmpd="sng" w="19050">
            <a:solidFill>
              <a:schemeClr val="dk2"/>
            </a:solidFill>
            <a:prstDash val="solid"/>
            <a:round/>
            <a:headEnd len="med" w="med" type="triangle"/>
            <a:tailEnd len="med" w="med" type="triangle"/>
          </a:ln>
        </p:spPr>
      </p:cxnSp>
      <p:cxnSp>
        <p:nvCxnSpPr>
          <p:cNvPr id="673" name="Google Shape;673;p40"/>
          <p:cNvCxnSpPr/>
          <p:nvPr/>
        </p:nvCxnSpPr>
        <p:spPr>
          <a:xfrm>
            <a:off x="6855200" y="197200"/>
            <a:ext cx="24600" cy="2105400"/>
          </a:xfrm>
          <a:prstGeom prst="straightConnector1">
            <a:avLst/>
          </a:prstGeom>
          <a:noFill/>
          <a:ln cap="flat" cmpd="sng" w="19050">
            <a:solidFill>
              <a:schemeClr val="dk2"/>
            </a:solidFill>
            <a:prstDash val="solid"/>
            <a:round/>
            <a:headEnd len="med" w="med" type="triangle"/>
            <a:tailEnd len="med" w="med" type="triangle"/>
          </a:ln>
        </p:spPr>
      </p:cxnSp>
      <p:sp>
        <p:nvSpPr>
          <p:cNvPr id="674" name="Google Shape;674;p40"/>
          <p:cNvSpPr txBox="1"/>
          <p:nvPr/>
        </p:nvSpPr>
        <p:spPr>
          <a:xfrm>
            <a:off x="6855200" y="148925"/>
            <a:ext cx="793800" cy="3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rPr>
              <a:t>1.86 m</a:t>
            </a:r>
            <a:endParaRPr>
              <a:solidFill>
                <a:schemeClr val="dk2"/>
              </a:solidFill>
            </a:endParaRPr>
          </a:p>
        </p:txBody>
      </p:sp>
      <p:sp>
        <p:nvSpPr>
          <p:cNvPr id="675" name="Google Shape;675;p40"/>
          <p:cNvSpPr txBox="1"/>
          <p:nvPr/>
        </p:nvSpPr>
        <p:spPr>
          <a:xfrm>
            <a:off x="5100775" y="1071125"/>
            <a:ext cx="843600" cy="3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rPr>
              <a:t>0.56</a:t>
            </a:r>
            <a:r>
              <a:rPr b="1" lang="en">
                <a:solidFill>
                  <a:schemeClr val="dk2"/>
                </a:solidFill>
              </a:rPr>
              <a:t> m</a:t>
            </a:r>
            <a:endParaRPr>
              <a:solidFill>
                <a:schemeClr val="dk2"/>
              </a:solidFill>
            </a:endParaRPr>
          </a:p>
        </p:txBody>
      </p:sp>
      <p:sp>
        <p:nvSpPr>
          <p:cNvPr id="676" name="Google Shape;676;p40"/>
          <p:cNvSpPr txBox="1"/>
          <p:nvPr/>
        </p:nvSpPr>
        <p:spPr>
          <a:xfrm>
            <a:off x="6775850" y="3440038"/>
            <a:ext cx="23472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F</a:t>
            </a:r>
            <a:r>
              <a:rPr baseline="-25000" lang="en" sz="1500">
                <a:solidFill>
                  <a:srgbClr val="595959"/>
                </a:solidFill>
              </a:rPr>
              <a:t>press</a:t>
            </a:r>
            <a:r>
              <a:rPr lang="en" sz="1500">
                <a:solidFill>
                  <a:srgbClr val="595959"/>
                </a:solidFill>
              </a:rPr>
              <a:t> = W</a:t>
            </a:r>
            <a:r>
              <a:rPr baseline="-25000" lang="en" sz="1500">
                <a:solidFill>
                  <a:srgbClr val="595959"/>
                </a:solidFill>
              </a:rPr>
              <a:t>mast</a:t>
            </a:r>
            <a:r>
              <a:rPr lang="en" sz="1500">
                <a:solidFill>
                  <a:srgbClr val="595959"/>
                </a:solidFill>
              </a:rPr>
              <a:t> + W</a:t>
            </a:r>
            <a:r>
              <a:rPr baseline="-25000" lang="en" sz="1500">
                <a:solidFill>
                  <a:srgbClr val="595959"/>
                </a:solidFill>
              </a:rPr>
              <a:t>cam</a:t>
            </a:r>
            <a:endParaRPr baseline="-25000" sz="1500">
              <a:solidFill>
                <a:srgbClr val="595959"/>
              </a:solidFill>
            </a:endParaRPr>
          </a:p>
        </p:txBody>
      </p:sp>
      <p:sp>
        <p:nvSpPr>
          <p:cNvPr id="677" name="Google Shape;677;p40"/>
          <p:cNvSpPr/>
          <p:nvPr/>
        </p:nvSpPr>
        <p:spPr>
          <a:xfrm>
            <a:off x="6953038" y="2658825"/>
            <a:ext cx="1131600" cy="1650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8" name="Google Shape;678;p40"/>
          <p:cNvCxnSpPr/>
          <p:nvPr/>
        </p:nvCxnSpPr>
        <p:spPr>
          <a:xfrm flipH="1" rot="10800000">
            <a:off x="70044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679" name="Google Shape;679;p40"/>
          <p:cNvCxnSpPr/>
          <p:nvPr/>
        </p:nvCxnSpPr>
        <p:spPr>
          <a:xfrm flipH="1" rot="10800000">
            <a:off x="71225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680" name="Google Shape;680;p40"/>
          <p:cNvCxnSpPr/>
          <p:nvPr/>
        </p:nvCxnSpPr>
        <p:spPr>
          <a:xfrm flipH="1" rot="10800000">
            <a:off x="72406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681" name="Google Shape;681;p40"/>
          <p:cNvCxnSpPr/>
          <p:nvPr/>
        </p:nvCxnSpPr>
        <p:spPr>
          <a:xfrm flipH="1" rot="10800000">
            <a:off x="73587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682" name="Google Shape;682;p40"/>
          <p:cNvCxnSpPr/>
          <p:nvPr/>
        </p:nvCxnSpPr>
        <p:spPr>
          <a:xfrm flipH="1" rot="10800000">
            <a:off x="74768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683" name="Google Shape;683;p40"/>
          <p:cNvCxnSpPr/>
          <p:nvPr/>
        </p:nvCxnSpPr>
        <p:spPr>
          <a:xfrm flipH="1" rot="10800000">
            <a:off x="75949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684" name="Google Shape;684;p40"/>
          <p:cNvCxnSpPr/>
          <p:nvPr/>
        </p:nvCxnSpPr>
        <p:spPr>
          <a:xfrm flipH="1" rot="10800000">
            <a:off x="77130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685" name="Google Shape;685;p40"/>
          <p:cNvCxnSpPr/>
          <p:nvPr/>
        </p:nvCxnSpPr>
        <p:spPr>
          <a:xfrm flipH="1" rot="10800000">
            <a:off x="7831188" y="2876350"/>
            <a:ext cx="300" cy="257400"/>
          </a:xfrm>
          <a:prstGeom prst="straightConnector1">
            <a:avLst/>
          </a:prstGeom>
          <a:noFill/>
          <a:ln cap="flat" cmpd="sng" w="9525">
            <a:solidFill>
              <a:schemeClr val="dk2"/>
            </a:solidFill>
            <a:prstDash val="solid"/>
            <a:round/>
            <a:headEnd len="med" w="med" type="none"/>
            <a:tailEnd len="med" w="med" type="triangle"/>
          </a:ln>
        </p:spPr>
      </p:cxnSp>
      <p:sp>
        <p:nvSpPr>
          <p:cNvPr id="686" name="Google Shape;686;p40"/>
          <p:cNvSpPr txBox="1"/>
          <p:nvPr/>
        </p:nvSpPr>
        <p:spPr>
          <a:xfrm>
            <a:off x="6775850" y="3084800"/>
            <a:ext cx="23472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F</a:t>
            </a:r>
            <a:r>
              <a:rPr baseline="-25000" lang="en" sz="1500">
                <a:solidFill>
                  <a:srgbClr val="595959"/>
                </a:solidFill>
              </a:rPr>
              <a:t>press</a:t>
            </a:r>
            <a:r>
              <a:rPr lang="en" sz="1500">
                <a:solidFill>
                  <a:srgbClr val="595959"/>
                </a:solidFill>
              </a:rPr>
              <a:t> = P</a:t>
            </a:r>
            <a:r>
              <a:rPr baseline="-25000" lang="en" sz="1500">
                <a:solidFill>
                  <a:srgbClr val="595959"/>
                </a:solidFill>
              </a:rPr>
              <a:t>top</a:t>
            </a:r>
            <a:r>
              <a:rPr lang="en" sz="1500">
                <a:solidFill>
                  <a:srgbClr val="595959"/>
                </a:solidFill>
              </a:rPr>
              <a:t>x A</a:t>
            </a:r>
            <a:r>
              <a:rPr baseline="-25000" lang="en" sz="1500">
                <a:solidFill>
                  <a:srgbClr val="595959"/>
                </a:solidFill>
              </a:rPr>
              <a:t>top</a:t>
            </a:r>
            <a:endParaRPr baseline="-25000" sz="1500">
              <a:solidFill>
                <a:srgbClr val="595959"/>
              </a:solidFill>
            </a:endParaRPr>
          </a:p>
        </p:txBody>
      </p:sp>
      <p:sp>
        <p:nvSpPr>
          <p:cNvPr id="687" name="Google Shape;687;p40"/>
          <p:cNvSpPr txBox="1"/>
          <p:nvPr/>
        </p:nvSpPr>
        <p:spPr>
          <a:xfrm>
            <a:off x="7017830" y="2258700"/>
            <a:ext cx="10020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Top Cap</a:t>
            </a:r>
            <a:endParaRPr baseline="-25000" sz="1500">
              <a:solidFill>
                <a:srgbClr val="595959"/>
              </a:solidFill>
            </a:endParaRPr>
          </a:p>
        </p:txBody>
      </p:sp>
      <p:sp>
        <p:nvSpPr>
          <p:cNvPr id="688" name="Google Shape;688;p40"/>
          <p:cNvSpPr/>
          <p:nvPr/>
        </p:nvSpPr>
        <p:spPr>
          <a:xfrm>
            <a:off x="6641250" y="148925"/>
            <a:ext cx="171300" cy="909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89" name="Google Shape;689;p40"/>
          <p:cNvCxnSpPr/>
          <p:nvPr/>
        </p:nvCxnSpPr>
        <p:spPr>
          <a:xfrm>
            <a:off x="7791825" y="171250"/>
            <a:ext cx="7500" cy="2131500"/>
          </a:xfrm>
          <a:prstGeom prst="straightConnector1">
            <a:avLst/>
          </a:prstGeom>
          <a:noFill/>
          <a:ln cap="flat" cmpd="sng" w="9525">
            <a:solidFill>
              <a:srgbClr val="FF0000"/>
            </a:solidFill>
            <a:prstDash val="solid"/>
            <a:round/>
            <a:headEnd len="med" w="med" type="none"/>
            <a:tailEnd len="med" w="med" type="triangle"/>
          </a:ln>
        </p:spPr>
      </p:cxnSp>
      <p:cxnSp>
        <p:nvCxnSpPr>
          <p:cNvPr id="690" name="Google Shape;690;p40"/>
          <p:cNvCxnSpPr/>
          <p:nvPr/>
        </p:nvCxnSpPr>
        <p:spPr>
          <a:xfrm flipH="1" rot="10800000">
            <a:off x="79492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691" name="Google Shape;691;p40"/>
          <p:cNvCxnSpPr/>
          <p:nvPr/>
        </p:nvCxnSpPr>
        <p:spPr>
          <a:xfrm flipH="1" rot="10800000">
            <a:off x="80673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692" name="Google Shape;692;p40"/>
          <p:cNvCxnSpPr/>
          <p:nvPr/>
        </p:nvCxnSpPr>
        <p:spPr>
          <a:xfrm>
            <a:off x="6786750" y="171525"/>
            <a:ext cx="1002900" cy="390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41"/>
          <p:cNvSpPr txBox="1"/>
          <p:nvPr>
            <p:ph type="title"/>
          </p:nvPr>
        </p:nvSpPr>
        <p:spPr>
          <a:xfrm>
            <a:off x="-259175" y="1577550"/>
            <a:ext cx="9349800" cy="841800"/>
          </a:xfrm>
          <a:prstGeom prst="rect">
            <a:avLst/>
          </a:prstGeom>
        </p:spPr>
        <p:txBody>
          <a:bodyPr anchorCtr="0" anchor="ctr" bIns="91425" lIns="91425" spcFirstLastPara="1" rIns="91425" wrap="square" tIns="91425">
            <a:noAutofit/>
          </a:bodyPr>
          <a:lstStyle/>
          <a:p>
            <a:pPr indent="0" lvl="0" marL="457200" rtl="0" algn="ctr">
              <a:spcBef>
                <a:spcPts val="0"/>
              </a:spcBef>
              <a:spcAft>
                <a:spcPts val="0"/>
              </a:spcAft>
              <a:buNone/>
            </a:pPr>
            <a:r>
              <a:rPr lang="en"/>
              <a:t>4. Communications Design Requirements </a:t>
            </a:r>
            <a:r>
              <a:rPr lang="en"/>
              <a:t>and their Satisfaction</a:t>
            </a:r>
            <a:r>
              <a:rPr lang="en"/>
              <a:t> </a:t>
            </a:r>
            <a:endParaRPr/>
          </a:p>
        </p:txBody>
      </p:sp>
      <p:cxnSp>
        <p:nvCxnSpPr>
          <p:cNvPr id="698" name="Google Shape;698;p41"/>
          <p:cNvCxnSpPr/>
          <p:nvPr/>
        </p:nvCxnSpPr>
        <p:spPr>
          <a:xfrm>
            <a:off x="444900" y="2555325"/>
            <a:ext cx="8254200" cy="0"/>
          </a:xfrm>
          <a:prstGeom prst="straightConnector1">
            <a:avLst/>
          </a:prstGeom>
          <a:noFill/>
          <a:ln cap="flat" cmpd="sng" w="9525">
            <a:solidFill>
              <a:schemeClr val="dk2"/>
            </a:solidFill>
            <a:prstDash val="solid"/>
            <a:round/>
            <a:headEnd len="med" w="med" type="none"/>
            <a:tailEnd len="med" w="med" type="none"/>
          </a:ln>
        </p:spPr>
      </p:cxnSp>
      <p:cxnSp>
        <p:nvCxnSpPr>
          <p:cNvPr id="699" name="Google Shape;699;p41"/>
          <p:cNvCxnSpPr/>
          <p:nvPr/>
        </p:nvCxnSpPr>
        <p:spPr>
          <a:xfrm>
            <a:off x="563250" y="3338975"/>
            <a:ext cx="8254200" cy="0"/>
          </a:xfrm>
          <a:prstGeom prst="straightConnector1">
            <a:avLst/>
          </a:prstGeom>
          <a:noFill/>
          <a:ln cap="flat" cmpd="sng" w="9525">
            <a:solidFill>
              <a:schemeClr val="dk2"/>
            </a:solidFill>
            <a:prstDash val="solid"/>
            <a:round/>
            <a:headEnd len="med" w="med" type="none"/>
            <a:tailEnd len="med" w="med" type="none"/>
          </a:ln>
        </p:spPr>
      </p:cxnSp>
      <p:sp>
        <p:nvSpPr>
          <p:cNvPr id="700" name="Google Shape;700;p41"/>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701" name="Google Shape;701;p41"/>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702" name="Google Shape;702;p41"/>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703" name="Google Shape;703;p41"/>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704" name="Google Shape;704;p41"/>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705" name="Google Shape;705;p41"/>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706" name="Google Shape;706;p41"/>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707" name="Google Shape;707;p41"/>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708" name="Google Shape;708;p41"/>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709" name="Google Shape;709;p41"/>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710" name="Google Shape;710;p41"/>
          <p:cNvSpPr txBox="1"/>
          <p:nvPr/>
        </p:nvSpPr>
        <p:spPr>
          <a:xfrm>
            <a:off x="970350" y="2571738"/>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rgbClr val="000000"/>
                </a:solidFill>
              </a:rPr>
              <a:t>FR. 4 The child rover shall receive commands from both the ground station and the mother rover and transmit captured data to the ground station and the mother rover.</a:t>
            </a:r>
            <a:endParaRPr i="1" sz="200">
              <a:solidFill>
                <a:srgbClr val="000000"/>
              </a:solidFill>
            </a:endParaRPr>
          </a:p>
        </p:txBody>
      </p:sp>
      <p:sp>
        <p:nvSpPr>
          <p:cNvPr id="711" name="Google Shape;711;p41"/>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5"/>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89" name="Google Shape;89;p15"/>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90" name="Google Shape;90;p15"/>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91" name="Google Shape;91;p15"/>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92" name="Google Shape;92;p15"/>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93" name="Google Shape;93;p15"/>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94" name="Google Shape;94;p15"/>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95" name="Google Shape;95;p15"/>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96" name="Google Shape;96;p15"/>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97" name="Google Shape;97;p15"/>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98" name="Google Shape;98;p15"/>
          <p:cNvSpPr txBox="1"/>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0000"/>
                </a:solidFill>
              </a:rPr>
              <a:t>Project Overview</a:t>
            </a:r>
            <a:endParaRPr sz="3600">
              <a:solidFill>
                <a:srgbClr val="000000"/>
              </a:solidFill>
            </a:endParaRPr>
          </a:p>
        </p:txBody>
      </p:sp>
      <p:sp>
        <p:nvSpPr>
          <p:cNvPr id="99" name="Google Shape;99;p15"/>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42"/>
          <p:cNvSpPr txBox="1"/>
          <p:nvPr/>
        </p:nvSpPr>
        <p:spPr>
          <a:xfrm>
            <a:off x="53350" y="93075"/>
            <a:ext cx="85629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Communications Design</a:t>
            </a:r>
            <a:endParaRPr sz="2800">
              <a:solidFill>
                <a:srgbClr val="000000"/>
              </a:solidFill>
            </a:endParaRPr>
          </a:p>
        </p:txBody>
      </p:sp>
      <p:cxnSp>
        <p:nvCxnSpPr>
          <p:cNvPr id="717" name="Google Shape;717;p42"/>
          <p:cNvCxnSpPr/>
          <p:nvPr/>
        </p:nvCxnSpPr>
        <p:spPr>
          <a:xfrm flipH="1" rot="10800000">
            <a:off x="53350" y="592725"/>
            <a:ext cx="4125900" cy="21000"/>
          </a:xfrm>
          <a:prstGeom prst="straightConnector1">
            <a:avLst/>
          </a:prstGeom>
          <a:noFill/>
          <a:ln cap="flat" cmpd="sng" w="9525">
            <a:solidFill>
              <a:schemeClr val="dk2"/>
            </a:solidFill>
            <a:prstDash val="solid"/>
            <a:round/>
            <a:headEnd len="med" w="med" type="none"/>
            <a:tailEnd len="med" w="med" type="none"/>
          </a:ln>
        </p:spPr>
      </p:cxnSp>
      <p:sp>
        <p:nvSpPr>
          <p:cNvPr id="718" name="Google Shape;718;p42"/>
          <p:cNvSpPr txBox="1"/>
          <p:nvPr/>
        </p:nvSpPr>
        <p:spPr>
          <a:xfrm>
            <a:off x="174725" y="537525"/>
            <a:ext cx="3834600" cy="3782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Char char="●"/>
            </a:pPr>
            <a:r>
              <a:rPr b="1" lang="en">
                <a:solidFill>
                  <a:schemeClr val="dk2"/>
                </a:solidFill>
              </a:rPr>
              <a:t>Design Requirement:</a:t>
            </a:r>
            <a:r>
              <a:rPr lang="en">
                <a:solidFill>
                  <a:schemeClr val="dk2"/>
                </a:solidFill>
              </a:rPr>
              <a:t> </a:t>
            </a:r>
            <a:r>
              <a:rPr lang="en" sz="1200">
                <a:solidFill>
                  <a:schemeClr val="dk2"/>
                </a:solidFill>
              </a:rPr>
              <a:t>The child rover shall send time stamped video, image, and temperature data at a data rate up to 25Mbps</a:t>
            </a:r>
            <a:endParaRPr b="1" sz="1200">
              <a:solidFill>
                <a:schemeClr val="dk2"/>
              </a:solidFill>
            </a:endParaRPr>
          </a:p>
          <a:p>
            <a:pPr indent="0" lvl="0" marL="457200" rtl="0" algn="l">
              <a:spcBef>
                <a:spcPts val="0"/>
              </a:spcBef>
              <a:spcAft>
                <a:spcPts val="0"/>
              </a:spcAft>
              <a:buNone/>
            </a:pPr>
            <a:r>
              <a:t/>
            </a:r>
            <a:endParaRPr b="1">
              <a:solidFill>
                <a:srgbClr val="666666"/>
              </a:solidFill>
            </a:endParaRPr>
          </a:p>
          <a:p>
            <a:pPr indent="-317500" lvl="0" marL="457200" rtl="0" algn="l">
              <a:spcBef>
                <a:spcPts val="0"/>
              </a:spcBef>
              <a:spcAft>
                <a:spcPts val="0"/>
              </a:spcAft>
              <a:buClr>
                <a:srgbClr val="666666"/>
              </a:buClr>
              <a:buSzPts val="1400"/>
              <a:buChar char="●"/>
            </a:pPr>
            <a:r>
              <a:rPr b="1" lang="en">
                <a:solidFill>
                  <a:srgbClr val="666666"/>
                </a:solidFill>
              </a:rPr>
              <a:t>Comms (Rocket M2):</a:t>
            </a:r>
            <a:endParaRPr b="1">
              <a:solidFill>
                <a:srgbClr val="666666"/>
              </a:solidFill>
            </a:endParaRPr>
          </a:p>
          <a:p>
            <a:pPr indent="-304800" lvl="1" marL="914400" rtl="0" algn="l">
              <a:spcBef>
                <a:spcPts val="0"/>
              </a:spcBef>
              <a:spcAft>
                <a:spcPts val="0"/>
              </a:spcAft>
              <a:buClr>
                <a:srgbClr val="666666"/>
              </a:buClr>
              <a:buSzPts val="1200"/>
              <a:buChar char="○"/>
            </a:pPr>
            <a:r>
              <a:rPr lang="en" sz="1200">
                <a:solidFill>
                  <a:srgbClr val="666666"/>
                </a:solidFill>
              </a:rPr>
              <a:t>PtP and PtM bridging</a:t>
            </a:r>
            <a:endParaRPr sz="1200">
              <a:solidFill>
                <a:srgbClr val="666666"/>
              </a:solidFill>
            </a:endParaRPr>
          </a:p>
          <a:p>
            <a:pPr indent="-304800" lvl="1" marL="914400" rtl="0" algn="l">
              <a:spcBef>
                <a:spcPts val="0"/>
              </a:spcBef>
              <a:spcAft>
                <a:spcPts val="0"/>
              </a:spcAft>
              <a:buClr>
                <a:srgbClr val="666666"/>
              </a:buClr>
              <a:buSzPts val="1200"/>
              <a:buChar char="○"/>
            </a:pPr>
            <a:r>
              <a:rPr lang="en" sz="1200">
                <a:solidFill>
                  <a:srgbClr val="666666"/>
                </a:solidFill>
              </a:rPr>
              <a:t>Reduces Attenuation</a:t>
            </a:r>
            <a:endParaRPr sz="1200">
              <a:solidFill>
                <a:srgbClr val="666666"/>
              </a:solidFill>
            </a:endParaRPr>
          </a:p>
          <a:p>
            <a:pPr indent="-304800" lvl="1" marL="914400" rtl="0" algn="l">
              <a:spcBef>
                <a:spcPts val="0"/>
              </a:spcBef>
              <a:spcAft>
                <a:spcPts val="0"/>
              </a:spcAft>
              <a:buClr>
                <a:srgbClr val="666666"/>
              </a:buClr>
              <a:buSzPts val="1200"/>
              <a:buChar char="○"/>
            </a:pPr>
            <a:r>
              <a:rPr lang="en" sz="1200">
                <a:solidFill>
                  <a:srgbClr val="666666"/>
                </a:solidFill>
              </a:rPr>
              <a:t>Data Rate: 6-24Mbps w/ Modulation: 802.11g</a:t>
            </a:r>
            <a:endParaRPr sz="1200">
              <a:solidFill>
                <a:srgbClr val="666666"/>
              </a:solidFill>
            </a:endParaRPr>
          </a:p>
          <a:p>
            <a:pPr indent="-304800" lvl="1" marL="914400" rtl="0" algn="l">
              <a:spcBef>
                <a:spcPts val="0"/>
              </a:spcBef>
              <a:spcAft>
                <a:spcPts val="0"/>
              </a:spcAft>
              <a:buClr>
                <a:srgbClr val="666666"/>
              </a:buClr>
              <a:buSzPts val="1200"/>
              <a:buChar char="○"/>
            </a:pPr>
            <a:r>
              <a:rPr lang="en" sz="1200">
                <a:solidFill>
                  <a:srgbClr val="666666"/>
                </a:solidFill>
              </a:rPr>
              <a:t>Power Draw: 6.5 W</a:t>
            </a:r>
            <a:endParaRPr sz="1200">
              <a:solidFill>
                <a:srgbClr val="666666"/>
              </a:solidFill>
            </a:endParaRPr>
          </a:p>
          <a:p>
            <a:pPr indent="-304800" lvl="1" marL="914400" rtl="0" algn="l">
              <a:spcBef>
                <a:spcPts val="0"/>
              </a:spcBef>
              <a:spcAft>
                <a:spcPts val="0"/>
              </a:spcAft>
              <a:buClr>
                <a:srgbClr val="666666"/>
              </a:buClr>
              <a:buSzPts val="1200"/>
              <a:buChar char="○"/>
            </a:pPr>
            <a:r>
              <a:rPr lang="en" sz="1200">
                <a:solidFill>
                  <a:srgbClr val="666666"/>
                </a:solidFill>
              </a:rPr>
              <a:t>Monitors Data Rate &amp; Signal Strength</a:t>
            </a:r>
            <a:endParaRPr sz="1200">
              <a:solidFill>
                <a:srgbClr val="666666"/>
              </a:solidFill>
            </a:endParaRPr>
          </a:p>
          <a:p>
            <a:pPr indent="0" lvl="0" marL="0" rtl="0" algn="l">
              <a:spcBef>
                <a:spcPts val="0"/>
              </a:spcBef>
              <a:spcAft>
                <a:spcPts val="0"/>
              </a:spcAft>
              <a:buNone/>
            </a:pPr>
            <a:r>
              <a:t/>
            </a:r>
            <a:endParaRPr>
              <a:solidFill>
                <a:srgbClr val="666666"/>
              </a:solidFill>
            </a:endParaRPr>
          </a:p>
          <a:p>
            <a:pPr indent="-317500" lvl="0" marL="457200" rtl="0" algn="l">
              <a:spcBef>
                <a:spcPts val="0"/>
              </a:spcBef>
              <a:spcAft>
                <a:spcPts val="0"/>
              </a:spcAft>
              <a:buClr>
                <a:srgbClr val="666666"/>
              </a:buClr>
              <a:buSzPts val="1400"/>
              <a:buChar char="●"/>
            </a:pPr>
            <a:r>
              <a:rPr b="1" lang="en">
                <a:solidFill>
                  <a:srgbClr val="666666"/>
                </a:solidFill>
              </a:rPr>
              <a:t>POE-1 Injector:</a:t>
            </a:r>
            <a:endParaRPr b="1">
              <a:solidFill>
                <a:srgbClr val="666666"/>
              </a:solidFill>
            </a:endParaRPr>
          </a:p>
          <a:p>
            <a:pPr indent="-304800" lvl="1" marL="914400" rtl="0" algn="l">
              <a:spcBef>
                <a:spcPts val="0"/>
              </a:spcBef>
              <a:spcAft>
                <a:spcPts val="0"/>
              </a:spcAft>
              <a:buClr>
                <a:srgbClr val="666666"/>
              </a:buClr>
              <a:buSzPts val="1200"/>
              <a:buChar char="○"/>
            </a:pPr>
            <a:r>
              <a:rPr lang="en" sz="1200">
                <a:solidFill>
                  <a:srgbClr val="666666"/>
                </a:solidFill>
              </a:rPr>
              <a:t>24V output</a:t>
            </a:r>
            <a:endParaRPr sz="1200">
              <a:solidFill>
                <a:srgbClr val="666666"/>
              </a:solidFill>
            </a:endParaRPr>
          </a:p>
          <a:p>
            <a:pPr indent="-304800" lvl="1" marL="914400" rtl="0" algn="l">
              <a:spcBef>
                <a:spcPts val="0"/>
              </a:spcBef>
              <a:spcAft>
                <a:spcPts val="0"/>
              </a:spcAft>
              <a:buClr>
                <a:srgbClr val="666666"/>
              </a:buClr>
              <a:buSzPts val="1200"/>
              <a:buChar char="○"/>
            </a:pPr>
            <a:r>
              <a:rPr lang="en" sz="1200">
                <a:solidFill>
                  <a:srgbClr val="666666"/>
                </a:solidFill>
              </a:rPr>
              <a:t>12-56VDC input</a:t>
            </a:r>
            <a:endParaRPr sz="1200">
              <a:solidFill>
                <a:srgbClr val="666666"/>
              </a:solidFill>
            </a:endParaRPr>
          </a:p>
          <a:p>
            <a:pPr indent="0" lvl="0" marL="457200" rtl="0" algn="l">
              <a:spcBef>
                <a:spcPts val="0"/>
              </a:spcBef>
              <a:spcAft>
                <a:spcPts val="0"/>
              </a:spcAft>
              <a:buNone/>
            </a:pPr>
            <a:r>
              <a:t/>
            </a:r>
            <a:endParaRPr sz="1200">
              <a:solidFill>
                <a:srgbClr val="666666"/>
              </a:solidFill>
            </a:endParaRPr>
          </a:p>
          <a:p>
            <a:pPr indent="-317500" lvl="0" marL="457200" rtl="0" algn="l">
              <a:spcBef>
                <a:spcPts val="0"/>
              </a:spcBef>
              <a:spcAft>
                <a:spcPts val="0"/>
              </a:spcAft>
              <a:buClr>
                <a:srgbClr val="666666"/>
              </a:buClr>
              <a:buSzPts val="1400"/>
              <a:buChar char="●"/>
            </a:pPr>
            <a:r>
              <a:rPr b="1" lang="en">
                <a:solidFill>
                  <a:srgbClr val="666666"/>
                </a:solidFill>
              </a:rPr>
              <a:t>Omni-Directional Antenna:</a:t>
            </a:r>
            <a:endParaRPr b="1">
              <a:solidFill>
                <a:srgbClr val="666666"/>
              </a:solidFill>
            </a:endParaRPr>
          </a:p>
          <a:p>
            <a:pPr indent="-304800" lvl="1" marL="914400" rtl="0" algn="l">
              <a:spcBef>
                <a:spcPts val="0"/>
              </a:spcBef>
              <a:spcAft>
                <a:spcPts val="0"/>
              </a:spcAft>
              <a:buClr>
                <a:srgbClr val="666666"/>
              </a:buClr>
              <a:buSzPts val="1200"/>
              <a:buChar char="○"/>
            </a:pPr>
            <a:r>
              <a:rPr lang="en" sz="1200">
                <a:solidFill>
                  <a:srgbClr val="666666"/>
                </a:solidFill>
              </a:rPr>
              <a:t>-2.4 GHz Frequency</a:t>
            </a:r>
            <a:endParaRPr sz="1200">
              <a:solidFill>
                <a:srgbClr val="666666"/>
              </a:solidFill>
            </a:endParaRPr>
          </a:p>
          <a:p>
            <a:pPr indent="-304800" lvl="1" marL="914400" rtl="0" algn="l">
              <a:spcBef>
                <a:spcPts val="0"/>
              </a:spcBef>
              <a:spcAft>
                <a:spcPts val="0"/>
              </a:spcAft>
              <a:buClr>
                <a:srgbClr val="666666"/>
              </a:buClr>
              <a:buSzPts val="1200"/>
              <a:buChar char="○"/>
            </a:pPr>
            <a:r>
              <a:rPr lang="en" sz="1200">
                <a:solidFill>
                  <a:srgbClr val="666666"/>
                </a:solidFill>
              </a:rPr>
              <a:t>-12 dBi Gain</a:t>
            </a:r>
            <a:endParaRPr sz="1200">
              <a:solidFill>
                <a:srgbClr val="666666"/>
              </a:solidFill>
            </a:endParaRPr>
          </a:p>
          <a:p>
            <a:pPr indent="0" lvl="0" marL="914400" rtl="0" algn="l">
              <a:spcBef>
                <a:spcPts val="0"/>
              </a:spcBef>
              <a:spcAft>
                <a:spcPts val="0"/>
              </a:spcAft>
              <a:buNone/>
            </a:pPr>
            <a:r>
              <a:t/>
            </a:r>
            <a:endParaRPr sz="1200">
              <a:solidFill>
                <a:srgbClr val="666666"/>
              </a:solidFill>
            </a:endParaRPr>
          </a:p>
          <a:p>
            <a:pPr indent="0" lvl="0" marL="0" rtl="0" algn="l">
              <a:spcBef>
                <a:spcPts val="0"/>
              </a:spcBef>
              <a:spcAft>
                <a:spcPts val="0"/>
              </a:spcAft>
              <a:buNone/>
            </a:pPr>
            <a:r>
              <a:t/>
            </a:r>
            <a:endParaRPr b="1"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19" name="Google Shape;719;p42"/>
          <p:cNvSpPr/>
          <p:nvPr/>
        </p:nvSpPr>
        <p:spPr>
          <a:xfrm>
            <a:off x="4085100" y="505625"/>
            <a:ext cx="4860600" cy="3814200"/>
          </a:xfrm>
          <a:prstGeom prst="rect">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2"/>
          <p:cNvSpPr/>
          <p:nvPr/>
        </p:nvSpPr>
        <p:spPr>
          <a:xfrm rot="-5400000">
            <a:off x="4492475" y="1226325"/>
            <a:ext cx="1928100" cy="17601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2"/>
          <p:cNvSpPr txBox="1"/>
          <p:nvPr/>
        </p:nvSpPr>
        <p:spPr>
          <a:xfrm>
            <a:off x="4616375" y="1527875"/>
            <a:ext cx="1131900" cy="2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Rocket M2</a:t>
            </a:r>
            <a:endParaRPr sz="1100"/>
          </a:p>
        </p:txBody>
      </p:sp>
      <p:sp>
        <p:nvSpPr>
          <p:cNvPr id="722" name="Google Shape;722;p42"/>
          <p:cNvSpPr/>
          <p:nvPr/>
        </p:nvSpPr>
        <p:spPr>
          <a:xfrm rot="5400000">
            <a:off x="6826500" y="1109775"/>
            <a:ext cx="1995300" cy="18408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2"/>
          <p:cNvSpPr txBox="1"/>
          <p:nvPr/>
        </p:nvSpPr>
        <p:spPr>
          <a:xfrm>
            <a:off x="6954700" y="1547825"/>
            <a:ext cx="1131900" cy="2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POE Injector</a:t>
            </a:r>
            <a:endParaRPr sz="1100"/>
          </a:p>
        </p:txBody>
      </p:sp>
      <p:sp>
        <p:nvSpPr>
          <p:cNvPr id="724" name="Google Shape;724;p42"/>
          <p:cNvSpPr/>
          <p:nvPr/>
        </p:nvSpPr>
        <p:spPr>
          <a:xfrm>
            <a:off x="6954700" y="2608725"/>
            <a:ext cx="1760100" cy="328800"/>
          </a:xfrm>
          <a:prstGeom prst="round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        12V DC</a:t>
            </a:r>
            <a:r>
              <a:rPr lang="en" sz="700"/>
              <a:t>       </a:t>
            </a:r>
            <a:r>
              <a:rPr lang="en" sz="800"/>
              <a:t>       Data In/Out</a:t>
            </a:r>
            <a:endParaRPr sz="800"/>
          </a:p>
        </p:txBody>
      </p:sp>
      <p:sp>
        <p:nvSpPr>
          <p:cNvPr id="725" name="Google Shape;725;p42"/>
          <p:cNvSpPr/>
          <p:nvPr/>
        </p:nvSpPr>
        <p:spPr>
          <a:xfrm>
            <a:off x="6806125" y="3443025"/>
            <a:ext cx="870300" cy="411000"/>
          </a:xfrm>
          <a:prstGeom prst="roundRect">
            <a:avLst>
              <a:gd fmla="val 16667"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Battery</a:t>
            </a:r>
            <a:endParaRPr sz="1200"/>
          </a:p>
        </p:txBody>
      </p:sp>
      <p:sp>
        <p:nvSpPr>
          <p:cNvPr id="726" name="Google Shape;726;p42"/>
          <p:cNvSpPr/>
          <p:nvPr/>
        </p:nvSpPr>
        <p:spPr>
          <a:xfrm>
            <a:off x="7539475" y="1144175"/>
            <a:ext cx="796200" cy="328800"/>
          </a:xfrm>
          <a:prstGeom prst="round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t>Data In/Out</a:t>
            </a:r>
            <a:endParaRPr sz="800"/>
          </a:p>
          <a:p>
            <a:pPr indent="0" lvl="0" marL="0" rtl="0" algn="l">
              <a:spcBef>
                <a:spcPts val="0"/>
              </a:spcBef>
              <a:spcAft>
                <a:spcPts val="0"/>
              </a:spcAft>
              <a:buNone/>
            </a:pPr>
            <a:r>
              <a:rPr lang="en" sz="800"/>
              <a:t>Power Out</a:t>
            </a:r>
            <a:endParaRPr sz="800"/>
          </a:p>
        </p:txBody>
      </p:sp>
      <p:sp>
        <p:nvSpPr>
          <p:cNvPr id="727" name="Google Shape;727;p42"/>
          <p:cNvSpPr/>
          <p:nvPr/>
        </p:nvSpPr>
        <p:spPr>
          <a:xfrm>
            <a:off x="5079875" y="1205975"/>
            <a:ext cx="753300" cy="205200"/>
          </a:xfrm>
          <a:prstGeom prst="round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t>Interface</a:t>
            </a:r>
            <a:endParaRPr sz="800"/>
          </a:p>
        </p:txBody>
      </p:sp>
      <p:sp>
        <p:nvSpPr>
          <p:cNvPr id="728" name="Google Shape;728;p42"/>
          <p:cNvSpPr/>
          <p:nvPr/>
        </p:nvSpPr>
        <p:spPr>
          <a:xfrm>
            <a:off x="4536125" y="505625"/>
            <a:ext cx="1840800" cy="371700"/>
          </a:xfrm>
          <a:prstGeom prst="roundRect">
            <a:avLst>
              <a:gd fmla="val 16667"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t>2.4 GHz Omni-Directional Antenna</a:t>
            </a:r>
            <a:endParaRPr sz="800"/>
          </a:p>
        </p:txBody>
      </p:sp>
      <p:sp>
        <p:nvSpPr>
          <p:cNvPr id="729" name="Google Shape;729;p42"/>
          <p:cNvSpPr/>
          <p:nvPr/>
        </p:nvSpPr>
        <p:spPr>
          <a:xfrm>
            <a:off x="5079875" y="2685725"/>
            <a:ext cx="753300" cy="328800"/>
          </a:xfrm>
          <a:prstGeom prst="round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t>Data In/</a:t>
            </a:r>
            <a:r>
              <a:rPr lang="en" sz="800"/>
              <a:t>out</a:t>
            </a:r>
            <a:endParaRPr sz="800"/>
          </a:p>
          <a:p>
            <a:pPr indent="0" lvl="0" marL="0" rtl="0" algn="l">
              <a:spcBef>
                <a:spcPts val="0"/>
              </a:spcBef>
              <a:spcAft>
                <a:spcPts val="0"/>
              </a:spcAft>
              <a:buNone/>
            </a:pPr>
            <a:r>
              <a:rPr lang="en" sz="800"/>
              <a:t>Power In</a:t>
            </a:r>
            <a:endParaRPr sz="800"/>
          </a:p>
        </p:txBody>
      </p:sp>
      <p:sp>
        <p:nvSpPr>
          <p:cNvPr id="730" name="Google Shape;730;p42"/>
          <p:cNvSpPr/>
          <p:nvPr/>
        </p:nvSpPr>
        <p:spPr>
          <a:xfrm>
            <a:off x="4809125" y="1945913"/>
            <a:ext cx="1294800" cy="328800"/>
          </a:xfrm>
          <a:prstGeom prst="round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t>MIPS 24Kc Processor</a:t>
            </a:r>
            <a:endParaRPr sz="800"/>
          </a:p>
        </p:txBody>
      </p:sp>
      <p:cxnSp>
        <p:nvCxnSpPr>
          <p:cNvPr id="731" name="Google Shape;731;p42"/>
          <p:cNvCxnSpPr/>
          <p:nvPr/>
        </p:nvCxnSpPr>
        <p:spPr>
          <a:xfrm flipH="1" rot="10800000">
            <a:off x="7182475" y="3263025"/>
            <a:ext cx="394800" cy="3900"/>
          </a:xfrm>
          <a:prstGeom prst="straightConnector1">
            <a:avLst/>
          </a:prstGeom>
          <a:noFill/>
          <a:ln cap="flat" cmpd="sng" w="19050">
            <a:solidFill>
              <a:srgbClr val="00FF00"/>
            </a:solidFill>
            <a:prstDash val="solid"/>
            <a:round/>
            <a:headEnd len="med" w="med" type="none"/>
            <a:tailEnd len="med" w="med" type="none"/>
          </a:ln>
        </p:spPr>
      </p:cxnSp>
      <p:cxnSp>
        <p:nvCxnSpPr>
          <p:cNvPr id="732" name="Google Shape;732;p42"/>
          <p:cNvCxnSpPr/>
          <p:nvPr/>
        </p:nvCxnSpPr>
        <p:spPr>
          <a:xfrm rot="10800000">
            <a:off x="7555975" y="2916513"/>
            <a:ext cx="5700" cy="350400"/>
          </a:xfrm>
          <a:prstGeom prst="straightConnector1">
            <a:avLst/>
          </a:prstGeom>
          <a:noFill/>
          <a:ln cap="flat" cmpd="sng" w="19050">
            <a:solidFill>
              <a:srgbClr val="00FF00"/>
            </a:solidFill>
            <a:prstDash val="solid"/>
            <a:round/>
            <a:headEnd len="med" w="med" type="none"/>
            <a:tailEnd len="med" w="med" type="triangle"/>
          </a:ln>
        </p:spPr>
      </p:cxnSp>
      <p:cxnSp>
        <p:nvCxnSpPr>
          <p:cNvPr id="733" name="Google Shape;733;p42"/>
          <p:cNvCxnSpPr/>
          <p:nvPr/>
        </p:nvCxnSpPr>
        <p:spPr>
          <a:xfrm>
            <a:off x="7182475" y="3266925"/>
            <a:ext cx="600" cy="173100"/>
          </a:xfrm>
          <a:prstGeom prst="straightConnector1">
            <a:avLst/>
          </a:prstGeom>
          <a:noFill/>
          <a:ln cap="flat" cmpd="sng" w="19050">
            <a:solidFill>
              <a:srgbClr val="00FF00"/>
            </a:solidFill>
            <a:prstDash val="solid"/>
            <a:round/>
            <a:headEnd len="med" w="med" type="none"/>
            <a:tailEnd len="med" w="med" type="none"/>
          </a:ln>
        </p:spPr>
      </p:cxnSp>
      <p:cxnSp>
        <p:nvCxnSpPr>
          <p:cNvPr id="734" name="Google Shape;734;p42"/>
          <p:cNvCxnSpPr/>
          <p:nvPr/>
        </p:nvCxnSpPr>
        <p:spPr>
          <a:xfrm>
            <a:off x="8398375" y="2986925"/>
            <a:ext cx="6600" cy="261300"/>
          </a:xfrm>
          <a:prstGeom prst="straightConnector1">
            <a:avLst/>
          </a:prstGeom>
          <a:noFill/>
          <a:ln cap="flat" cmpd="sng" w="19050">
            <a:solidFill>
              <a:srgbClr val="000000"/>
            </a:solidFill>
            <a:prstDash val="solid"/>
            <a:round/>
            <a:headEnd len="med" w="med" type="none"/>
            <a:tailEnd len="med" w="med" type="triangle"/>
          </a:ln>
        </p:spPr>
      </p:cxnSp>
      <p:cxnSp>
        <p:nvCxnSpPr>
          <p:cNvPr id="735" name="Google Shape;735;p42"/>
          <p:cNvCxnSpPr/>
          <p:nvPr/>
        </p:nvCxnSpPr>
        <p:spPr>
          <a:xfrm rot="10800000">
            <a:off x="8401675" y="2849650"/>
            <a:ext cx="0" cy="363900"/>
          </a:xfrm>
          <a:prstGeom prst="straightConnector1">
            <a:avLst/>
          </a:prstGeom>
          <a:noFill/>
          <a:ln cap="flat" cmpd="sng" w="19050">
            <a:solidFill>
              <a:srgbClr val="000000"/>
            </a:solidFill>
            <a:prstDash val="solid"/>
            <a:round/>
            <a:headEnd len="med" w="med" type="none"/>
            <a:tailEnd len="med" w="med" type="triangle"/>
          </a:ln>
        </p:spPr>
      </p:cxnSp>
      <p:cxnSp>
        <p:nvCxnSpPr>
          <p:cNvPr id="736" name="Google Shape;736;p42"/>
          <p:cNvCxnSpPr>
            <a:endCxn id="729" idx="2"/>
          </p:cNvCxnSpPr>
          <p:nvPr/>
        </p:nvCxnSpPr>
        <p:spPr>
          <a:xfrm flipH="1" rot="10800000">
            <a:off x="5454725" y="3014525"/>
            <a:ext cx="1800" cy="206100"/>
          </a:xfrm>
          <a:prstGeom prst="straightConnector1">
            <a:avLst/>
          </a:prstGeom>
          <a:noFill/>
          <a:ln cap="flat" cmpd="sng" w="19050">
            <a:solidFill>
              <a:srgbClr val="000000"/>
            </a:solidFill>
            <a:prstDash val="solid"/>
            <a:round/>
            <a:headEnd len="med" w="med" type="none"/>
            <a:tailEnd len="med" w="med" type="triangle"/>
          </a:ln>
        </p:spPr>
      </p:cxnSp>
      <p:cxnSp>
        <p:nvCxnSpPr>
          <p:cNvPr id="737" name="Google Shape;737;p42"/>
          <p:cNvCxnSpPr>
            <a:endCxn id="726" idx="0"/>
          </p:cNvCxnSpPr>
          <p:nvPr/>
        </p:nvCxnSpPr>
        <p:spPr>
          <a:xfrm flipH="1">
            <a:off x="7937575" y="871775"/>
            <a:ext cx="7500" cy="272400"/>
          </a:xfrm>
          <a:prstGeom prst="straightConnector1">
            <a:avLst/>
          </a:prstGeom>
          <a:noFill/>
          <a:ln cap="flat" cmpd="sng" w="19050">
            <a:solidFill>
              <a:srgbClr val="000000"/>
            </a:solidFill>
            <a:prstDash val="solid"/>
            <a:round/>
            <a:headEnd len="med" w="med" type="none"/>
            <a:tailEnd len="med" w="med" type="triangle"/>
          </a:ln>
        </p:spPr>
      </p:cxnSp>
      <p:cxnSp>
        <p:nvCxnSpPr>
          <p:cNvPr id="738" name="Google Shape;738;p42"/>
          <p:cNvCxnSpPr/>
          <p:nvPr/>
        </p:nvCxnSpPr>
        <p:spPr>
          <a:xfrm rot="10800000">
            <a:off x="6693150" y="857575"/>
            <a:ext cx="1259100" cy="7200"/>
          </a:xfrm>
          <a:prstGeom prst="straightConnector1">
            <a:avLst/>
          </a:prstGeom>
          <a:noFill/>
          <a:ln cap="flat" cmpd="sng" w="19050">
            <a:solidFill>
              <a:srgbClr val="000000"/>
            </a:solidFill>
            <a:prstDash val="solid"/>
            <a:round/>
            <a:headEnd len="med" w="med" type="none"/>
            <a:tailEnd len="med" w="med" type="none"/>
          </a:ln>
        </p:spPr>
      </p:cxnSp>
      <p:cxnSp>
        <p:nvCxnSpPr>
          <p:cNvPr id="739" name="Google Shape;739;p42"/>
          <p:cNvCxnSpPr/>
          <p:nvPr/>
        </p:nvCxnSpPr>
        <p:spPr>
          <a:xfrm flipH="1">
            <a:off x="6682713" y="843550"/>
            <a:ext cx="7200" cy="2370000"/>
          </a:xfrm>
          <a:prstGeom prst="straightConnector1">
            <a:avLst/>
          </a:prstGeom>
          <a:noFill/>
          <a:ln cap="flat" cmpd="sng" w="19050">
            <a:solidFill>
              <a:srgbClr val="000000"/>
            </a:solidFill>
            <a:prstDash val="solid"/>
            <a:round/>
            <a:headEnd len="med" w="med" type="none"/>
            <a:tailEnd len="med" w="med" type="none"/>
          </a:ln>
        </p:spPr>
      </p:cxnSp>
      <p:cxnSp>
        <p:nvCxnSpPr>
          <p:cNvPr id="740" name="Google Shape;740;p42"/>
          <p:cNvCxnSpPr/>
          <p:nvPr/>
        </p:nvCxnSpPr>
        <p:spPr>
          <a:xfrm flipH="1">
            <a:off x="5447625" y="3213650"/>
            <a:ext cx="1245300" cy="7200"/>
          </a:xfrm>
          <a:prstGeom prst="straightConnector1">
            <a:avLst/>
          </a:prstGeom>
          <a:noFill/>
          <a:ln cap="flat" cmpd="sng" w="19050">
            <a:solidFill>
              <a:srgbClr val="000000"/>
            </a:solidFill>
            <a:prstDash val="solid"/>
            <a:round/>
            <a:headEnd len="med" w="med" type="none"/>
            <a:tailEnd len="med" w="med" type="none"/>
          </a:ln>
        </p:spPr>
      </p:cxnSp>
      <p:cxnSp>
        <p:nvCxnSpPr>
          <p:cNvPr id="741" name="Google Shape;741;p42"/>
          <p:cNvCxnSpPr>
            <a:stCxn id="730" idx="2"/>
            <a:endCxn id="729" idx="0"/>
          </p:cNvCxnSpPr>
          <p:nvPr/>
        </p:nvCxnSpPr>
        <p:spPr>
          <a:xfrm>
            <a:off x="5456525" y="2274713"/>
            <a:ext cx="0" cy="411000"/>
          </a:xfrm>
          <a:prstGeom prst="straightConnector1">
            <a:avLst/>
          </a:prstGeom>
          <a:noFill/>
          <a:ln cap="flat" cmpd="sng" w="19050">
            <a:solidFill>
              <a:srgbClr val="741B47"/>
            </a:solidFill>
            <a:prstDash val="solid"/>
            <a:round/>
            <a:headEnd len="med" w="med" type="none"/>
            <a:tailEnd len="med" w="med" type="triangle"/>
          </a:ln>
        </p:spPr>
      </p:cxnSp>
      <p:cxnSp>
        <p:nvCxnSpPr>
          <p:cNvPr id="742" name="Google Shape;742;p42"/>
          <p:cNvCxnSpPr>
            <a:stCxn id="729" idx="0"/>
            <a:endCxn id="730" idx="2"/>
          </p:cNvCxnSpPr>
          <p:nvPr/>
        </p:nvCxnSpPr>
        <p:spPr>
          <a:xfrm rot="10800000">
            <a:off x="5456525" y="2274725"/>
            <a:ext cx="0" cy="411000"/>
          </a:xfrm>
          <a:prstGeom prst="straightConnector1">
            <a:avLst/>
          </a:prstGeom>
          <a:noFill/>
          <a:ln cap="flat" cmpd="sng" w="19050">
            <a:solidFill>
              <a:srgbClr val="741B47"/>
            </a:solidFill>
            <a:prstDash val="solid"/>
            <a:round/>
            <a:headEnd len="med" w="med" type="none"/>
            <a:tailEnd len="med" w="med" type="triangle"/>
          </a:ln>
        </p:spPr>
      </p:cxnSp>
      <p:cxnSp>
        <p:nvCxnSpPr>
          <p:cNvPr id="743" name="Google Shape;743;p42"/>
          <p:cNvCxnSpPr>
            <a:endCxn id="730" idx="0"/>
          </p:cNvCxnSpPr>
          <p:nvPr/>
        </p:nvCxnSpPr>
        <p:spPr>
          <a:xfrm flipH="1">
            <a:off x="5456525" y="1501013"/>
            <a:ext cx="6300" cy="444900"/>
          </a:xfrm>
          <a:prstGeom prst="straightConnector1">
            <a:avLst/>
          </a:prstGeom>
          <a:noFill/>
          <a:ln cap="flat" cmpd="sng" w="19050">
            <a:solidFill>
              <a:srgbClr val="741B47"/>
            </a:solidFill>
            <a:prstDash val="solid"/>
            <a:round/>
            <a:headEnd len="med" w="med" type="none"/>
            <a:tailEnd len="med" w="med" type="triangle"/>
          </a:ln>
        </p:spPr>
      </p:cxnSp>
      <p:cxnSp>
        <p:nvCxnSpPr>
          <p:cNvPr id="744" name="Google Shape;744;p42"/>
          <p:cNvCxnSpPr>
            <a:stCxn id="730" idx="0"/>
            <a:endCxn id="727" idx="2"/>
          </p:cNvCxnSpPr>
          <p:nvPr/>
        </p:nvCxnSpPr>
        <p:spPr>
          <a:xfrm rot="10800000">
            <a:off x="5456525" y="1411313"/>
            <a:ext cx="0" cy="534600"/>
          </a:xfrm>
          <a:prstGeom prst="straightConnector1">
            <a:avLst/>
          </a:prstGeom>
          <a:noFill/>
          <a:ln cap="flat" cmpd="sng" w="19050">
            <a:solidFill>
              <a:srgbClr val="741B47"/>
            </a:solidFill>
            <a:prstDash val="solid"/>
            <a:round/>
            <a:headEnd len="med" w="med" type="none"/>
            <a:tailEnd len="med" w="med" type="triangle"/>
          </a:ln>
        </p:spPr>
      </p:cxnSp>
      <p:cxnSp>
        <p:nvCxnSpPr>
          <p:cNvPr id="745" name="Google Shape;745;p42"/>
          <p:cNvCxnSpPr>
            <a:stCxn id="728" idx="2"/>
            <a:endCxn id="727" idx="0"/>
          </p:cNvCxnSpPr>
          <p:nvPr/>
        </p:nvCxnSpPr>
        <p:spPr>
          <a:xfrm>
            <a:off x="5456525" y="877325"/>
            <a:ext cx="0" cy="328800"/>
          </a:xfrm>
          <a:prstGeom prst="straightConnector1">
            <a:avLst/>
          </a:prstGeom>
          <a:noFill/>
          <a:ln cap="flat" cmpd="sng" w="19050">
            <a:solidFill>
              <a:srgbClr val="38761D"/>
            </a:solidFill>
            <a:prstDash val="solid"/>
            <a:round/>
            <a:headEnd len="med" w="med" type="none"/>
            <a:tailEnd len="med" w="med" type="triangle"/>
          </a:ln>
        </p:spPr>
      </p:cxnSp>
      <p:cxnSp>
        <p:nvCxnSpPr>
          <p:cNvPr id="746" name="Google Shape;746;p42"/>
          <p:cNvCxnSpPr>
            <a:stCxn id="727" idx="0"/>
            <a:endCxn id="728" idx="2"/>
          </p:cNvCxnSpPr>
          <p:nvPr/>
        </p:nvCxnSpPr>
        <p:spPr>
          <a:xfrm rot="10800000">
            <a:off x="5456525" y="877475"/>
            <a:ext cx="0" cy="328500"/>
          </a:xfrm>
          <a:prstGeom prst="straightConnector1">
            <a:avLst/>
          </a:prstGeom>
          <a:noFill/>
          <a:ln cap="flat" cmpd="sng" w="19050">
            <a:solidFill>
              <a:srgbClr val="38761D"/>
            </a:solidFill>
            <a:prstDash val="solid"/>
            <a:round/>
            <a:headEnd len="med" w="med" type="none"/>
            <a:tailEnd len="med" w="med" type="triangle"/>
          </a:ln>
        </p:spPr>
      </p:cxnSp>
      <p:sp>
        <p:nvSpPr>
          <p:cNvPr id="747" name="Google Shape;747;p42"/>
          <p:cNvSpPr/>
          <p:nvPr/>
        </p:nvSpPr>
        <p:spPr>
          <a:xfrm>
            <a:off x="4146063" y="3549413"/>
            <a:ext cx="2523300" cy="6366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KEY</a:t>
            </a:r>
            <a:endParaRPr sz="1100"/>
          </a:p>
          <a:p>
            <a:pPr indent="0" lvl="0" marL="0" rtl="0" algn="l">
              <a:spcBef>
                <a:spcPts val="0"/>
              </a:spcBef>
              <a:spcAft>
                <a:spcPts val="0"/>
              </a:spcAft>
              <a:buNone/>
            </a:pPr>
            <a:r>
              <a:rPr lang="en" sz="800"/>
              <a:t>Ethernet         Internals         Power           Coaxial</a:t>
            </a:r>
            <a:endParaRPr sz="800"/>
          </a:p>
        </p:txBody>
      </p:sp>
      <p:cxnSp>
        <p:nvCxnSpPr>
          <p:cNvPr id="748" name="Google Shape;748;p42"/>
          <p:cNvCxnSpPr/>
          <p:nvPr/>
        </p:nvCxnSpPr>
        <p:spPr>
          <a:xfrm>
            <a:off x="4287575" y="3620425"/>
            <a:ext cx="328800" cy="3600"/>
          </a:xfrm>
          <a:prstGeom prst="straightConnector1">
            <a:avLst/>
          </a:prstGeom>
          <a:noFill/>
          <a:ln cap="flat" cmpd="sng" w="19050">
            <a:solidFill>
              <a:srgbClr val="000000"/>
            </a:solidFill>
            <a:prstDash val="solid"/>
            <a:round/>
            <a:headEnd len="med" w="med" type="none"/>
            <a:tailEnd len="med" w="med" type="triangle"/>
          </a:ln>
        </p:spPr>
      </p:cxnSp>
      <p:cxnSp>
        <p:nvCxnSpPr>
          <p:cNvPr id="749" name="Google Shape;749;p42"/>
          <p:cNvCxnSpPr/>
          <p:nvPr/>
        </p:nvCxnSpPr>
        <p:spPr>
          <a:xfrm>
            <a:off x="4945350" y="3620425"/>
            <a:ext cx="328800" cy="3600"/>
          </a:xfrm>
          <a:prstGeom prst="straightConnector1">
            <a:avLst/>
          </a:prstGeom>
          <a:noFill/>
          <a:ln cap="flat" cmpd="sng" w="19050">
            <a:solidFill>
              <a:srgbClr val="741B47"/>
            </a:solidFill>
            <a:prstDash val="solid"/>
            <a:round/>
            <a:headEnd len="med" w="med" type="none"/>
            <a:tailEnd len="med" w="med" type="triangle"/>
          </a:ln>
        </p:spPr>
      </p:cxnSp>
      <p:cxnSp>
        <p:nvCxnSpPr>
          <p:cNvPr id="750" name="Google Shape;750;p42"/>
          <p:cNvCxnSpPr/>
          <p:nvPr/>
        </p:nvCxnSpPr>
        <p:spPr>
          <a:xfrm>
            <a:off x="5585925" y="3620425"/>
            <a:ext cx="328800" cy="3600"/>
          </a:xfrm>
          <a:prstGeom prst="straightConnector1">
            <a:avLst/>
          </a:prstGeom>
          <a:noFill/>
          <a:ln cap="flat" cmpd="sng" w="19050">
            <a:solidFill>
              <a:srgbClr val="00FF00"/>
            </a:solidFill>
            <a:prstDash val="solid"/>
            <a:round/>
            <a:headEnd len="med" w="med" type="none"/>
            <a:tailEnd len="med" w="med" type="triangle"/>
          </a:ln>
        </p:spPr>
      </p:cxnSp>
      <p:cxnSp>
        <p:nvCxnSpPr>
          <p:cNvPr id="751" name="Google Shape;751;p42"/>
          <p:cNvCxnSpPr/>
          <p:nvPr/>
        </p:nvCxnSpPr>
        <p:spPr>
          <a:xfrm>
            <a:off x="6160525" y="3620425"/>
            <a:ext cx="328800" cy="3600"/>
          </a:xfrm>
          <a:prstGeom prst="straightConnector1">
            <a:avLst/>
          </a:prstGeom>
          <a:noFill/>
          <a:ln cap="flat" cmpd="sng" w="19050">
            <a:solidFill>
              <a:srgbClr val="38761D"/>
            </a:solidFill>
            <a:prstDash val="solid"/>
            <a:round/>
            <a:headEnd len="med" w="med" type="none"/>
            <a:tailEnd len="med" w="med" type="triangle"/>
          </a:ln>
        </p:spPr>
      </p:cxnSp>
      <p:cxnSp>
        <p:nvCxnSpPr>
          <p:cNvPr id="752" name="Google Shape;752;p42"/>
          <p:cNvCxnSpPr/>
          <p:nvPr/>
        </p:nvCxnSpPr>
        <p:spPr>
          <a:xfrm flipH="1">
            <a:off x="7455825" y="2421275"/>
            <a:ext cx="1200" cy="187800"/>
          </a:xfrm>
          <a:prstGeom prst="straightConnector1">
            <a:avLst/>
          </a:prstGeom>
          <a:noFill/>
          <a:ln cap="flat" cmpd="sng" w="19050">
            <a:solidFill>
              <a:srgbClr val="00FF00"/>
            </a:solidFill>
            <a:prstDash val="solid"/>
            <a:round/>
            <a:headEnd len="med" w="med" type="none"/>
            <a:tailEnd len="med" w="med" type="none"/>
          </a:ln>
        </p:spPr>
      </p:cxnSp>
      <p:cxnSp>
        <p:nvCxnSpPr>
          <p:cNvPr id="753" name="Google Shape;753;p42"/>
          <p:cNvCxnSpPr/>
          <p:nvPr/>
        </p:nvCxnSpPr>
        <p:spPr>
          <a:xfrm flipH="1" rot="10800000">
            <a:off x="7455750" y="2414313"/>
            <a:ext cx="510600" cy="1800"/>
          </a:xfrm>
          <a:prstGeom prst="straightConnector1">
            <a:avLst/>
          </a:prstGeom>
          <a:noFill/>
          <a:ln cap="flat" cmpd="sng" w="19050">
            <a:solidFill>
              <a:srgbClr val="00FF00"/>
            </a:solidFill>
            <a:prstDash val="solid"/>
            <a:round/>
            <a:headEnd len="med" w="med" type="none"/>
            <a:tailEnd len="med" w="med" type="none"/>
          </a:ln>
        </p:spPr>
      </p:cxnSp>
      <p:cxnSp>
        <p:nvCxnSpPr>
          <p:cNvPr id="754" name="Google Shape;754;p42"/>
          <p:cNvCxnSpPr>
            <a:endCxn id="726" idx="2"/>
          </p:cNvCxnSpPr>
          <p:nvPr/>
        </p:nvCxnSpPr>
        <p:spPr>
          <a:xfrm rot="10800000">
            <a:off x="7937575" y="1472975"/>
            <a:ext cx="14700" cy="941100"/>
          </a:xfrm>
          <a:prstGeom prst="straightConnector1">
            <a:avLst/>
          </a:prstGeom>
          <a:noFill/>
          <a:ln cap="flat" cmpd="sng" w="19050">
            <a:solidFill>
              <a:srgbClr val="00FF00"/>
            </a:solidFill>
            <a:prstDash val="solid"/>
            <a:round/>
            <a:headEnd len="med" w="med" type="none"/>
            <a:tailEnd len="med" w="med" type="triangle"/>
          </a:ln>
        </p:spPr>
      </p:cxnSp>
      <p:cxnSp>
        <p:nvCxnSpPr>
          <p:cNvPr id="755" name="Google Shape;755;p42"/>
          <p:cNvCxnSpPr/>
          <p:nvPr/>
        </p:nvCxnSpPr>
        <p:spPr>
          <a:xfrm>
            <a:off x="8164500" y="772800"/>
            <a:ext cx="6900" cy="380400"/>
          </a:xfrm>
          <a:prstGeom prst="straightConnector1">
            <a:avLst/>
          </a:prstGeom>
          <a:noFill/>
          <a:ln cap="flat" cmpd="sng" w="19050">
            <a:solidFill>
              <a:srgbClr val="00FF00"/>
            </a:solidFill>
            <a:prstDash val="solid"/>
            <a:round/>
            <a:headEnd len="med" w="med" type="none"/>
            <a:tailEnd len="med" w="med" type="none"/>
          </a:ln>
        </p:spPr>
      </p:cxnSp>
      <p:cxnSp>
        <p:nvCxnSpPr>
          <p:cNvPr id="756" name="Google Shape;756;p42"/>
          <p:cNvCxnSpPr/>
          <p:nvPr/>
        </p:nvCxnSpPr>
        <p:spPr>
          <a:xfrm>
            <a:off x="6608025" y="772800"/>
            <a:ext cx="1556400" cy="0"/>
          </a:xfrm>
          <a:prstGeom prst="straightConnector1">
            <a:avLst/>
          </a:prstGeom>
          <a:noFill/>
          <a:ln cap="flat" cmpd="sng" w="19050">
            <a:solidFill>
              <a:srgbClr val="00FF00"/>
            </a:solidFill>
            <a:prstDash val="solid"/>
            <a:round/>
            <a:headEnd len="med" w="med" type="none"/>
            <a:tailEnd len="med" w="med" type="none"/>
          </a:ln>
        </p:spPr>
      </p:cxnSp>
      <p:cxnSp>
        <p:nvCxnSpPr>
          <p:cNvPr id="757" name="Google Shape;757;p42"/>
          <p:cNvCxnSpPr/>
          <p:nvPr/>
        </p:nvCxnSpPr>
        <p:spPr>
          <a:xfrm flipH="1">
            <a:off x="6593950" y="764125"/>
            <a:ext cx="3600" cy="2421300"/>
          </a:xfrm>
          <a:prstGeom prst="straightConnector1">
            <a:avLst/>
          </a:prstGeom>
          <a:noFill/>
          <a:ln cap="flat" cmpd="sng" w="19050">
            <a:solidFill>
              <a:srgbClr val="00FF00"/>
            </a:solidFill>
            <a:prstDash val="solid"/>
            <a:round/>
            <a:headEnd len="med" w="med" type="none"/>
            <a:tailEnd len="med" w="med" type="none"/>
          </a:ln>
        </p:spPr>
      </p:cxnSp>
      <p:cxnSp>
        <p:nvCxnSpPr>
          <p:cNvPr id="758" name="Google Shape;758;p42"/>
          <p:cNvCxnSpPr/>
          <p:nvPr/>
        </p:nvCxnSpPr>
        <p:spPr>
          <a:xfrm flipH="1" rot="10800000">
            <a:off x="5643400" y="3180163"/>
            <a:ext cx="951600" cy="3300"/>
          </a:xfrm>
          <a:prstGeom prst="straightConnector1">
            <a:avLst/>
          </a:prstGeom>
          <a:noFill/>
          <a:ln cap="flat" cmpd="sng" w="19050">
            <a:solidFill>
              <a:srgbClr val="00FF00"/>
            </a:solidFill>
            <a:prstDash val="solid"/>
            <a:round/>
            <a:headEnd len="med" w="med" type="none"/>
            <a:tailEnd len="med" w="med" type="none"/>
          </a:ln>
        </p:spPr>
      </p:cxnSp>
      <p:cxnSp>
        <p:nvCxnSpPr>
          <p:cNvPr id="759" name="Google Shape;759;p42"/>
          <p:cNvCxnSpPr/>
          <p:nvPr/>
        </p:nvCxnSpPr>
        <p:spPr>
          <a:xfrm rot="10800000">
            <a:off x="5633350" y="3017225"/>
            <a:ext cx="5400" cy="175200"/>
          </a:xfrm>
          <a:prstGeom prst="straightConnector1">
            <a:avLst/>
          </a:prstGeom>
          <a:noFill/>
          <a:ln cap="flat" cmpd="sng" w="19050">
            <a:solidFill>
              <a:srgbClr val="00FF00"/>
            </a:solidFill>
            <a:prstDash val="solid"/>
            <a:round/>
            <a:headEnd len="med" w="med" type="none"/>
            <a:tailEnd len="med" w="med" type="triangle"/>
          </a:ln>
        </p:spPr>
      </p:cxnSp>
      <p:sp>
        <p:nvSpPr>
          <p:cNvPr id="760" name="Google Shape;760;p42"/>
          <p:cNvSpPr/>
          <p:nvPr/>
        </p:nvSpPr>
        <p:spPr>
          <a:xfrm>
            <a:off x="8003575" y="3245925"/>
            <a:ext cx="753300" cy="328800"/>
          </a:xfrm>
          <a:prstGeom prst="roundRect">
            <a:avLst>
              <a:gd fmla="val 16667"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Switch</a:t>
            </a:r>
            <a:endParaRPr sz="1200"/>
          </a:p>
        </p:txBody>
      </p:sp>
      <p:cxnSp>
        <p:nvCxnSpPr>
          <p:cNvPr id="761" name="Google Shape;761;p42"/>
          <p:cNvCxnSpPr/>
          <p:nvPr/>
        </p:nvCxnSpPr>
        <p:spPr>
          <a:xfrm rot="10800000">
            <a:off x="8366725" y="3545025"/>
            <a:ext cx="1500" cy="332700"/>
          </a:xfrm>
          <a:prstGeom prst="straightConnector1">
            <a:avLst/>
          </a:prstGeom>
          <a:noFill/>
          <a:ln cap="flat" cmpd="sng" w="19050">
            <a:solidFill>
              <a:srgbClr val="000000"/>
            </a:solidFill>
            <a:prstDash val="solid"/>
            <a:round/>
            <a:headEnd len="med" w="med" type="none"/>
            <a:tailEnd len="med" w="med" type="triangle"/>
          </a:ln>
        </p:spPr>
      </p:cxnSp>
      <p:cxnSp>
        <p:nvCxnSpPr>
          <p:cNvPr id="762" name="Google Shape;762;p42"/>
          <p:cNvCxnSpPr/>
          <p:nvPr/>
        </p:nvCxnSpPr>
        <p:spPr>
          <a:xfrm flipH="1">
            <a:off x="8366875" y="3734950"/>
            <a:ext cx="1200" cy="241800"/>
          </a:xfrm>
          <a:prstGeom prst="straightConnector1">
            <a:avLst/>
          </a:prstGeom>
          <a:noFill/>
          <a:ln cap="flat" cmpd="sng" w="19050">
            <a:solidFill>
              <a:srgbClr val="000000"/>
            </a:solidFill>
            <a:prstDash val="solid"/>
            <a:round/>
            <a:headEnd len="med" w="med" type="none"/>
            <a:tailEnd len="med" w="med" type="triangle"/>
          </a:ln>
        </p:spPr>
      </p:cxnSp>
      <p:sp>
        <p:nvSpPr>
          <p:cNvPr id="763" name="Google Shape;763;p42"/>
          <p:cNvSpPr/>
          <p:nvPr/>
        </p:nvSpPr>
        <p:spPr>
          <a:xfrm>
            <a:off x="7945075" y="3957100"/>
            <a:ext cx="870300" cy="328800"/>
          </a:xfrm>
          <a:prstGeom prst="roundRect">
            <a:avLst>
              <a:gd fmla="val 16667"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Intel Nuc</a:t>
            </a:r>
            <a:endParaRPr sz="1200"/>
          </a:p>
        </p:txBody>
      </p:sp>
      <p:sp>
        <p:nvSpPr>
          <p:cNvPr id="764" name="Google Shape;764;p42"/>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765" name="Google Shape;765;p42"/>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766" name="Google Shape;766;p42"/>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767" name="Google Shape;767;p42"/>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768" name="Google Shape;768;p42"/>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769" name="Google Shape;769;p42"/>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770" name="Google Shape;770;p42"/>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771" name="Google Shape;771;p42"/>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772" name="Google Shape;772;p42"/>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773" name="Google Shape;773;p42"/>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774" name="Google Shape;774;p42"/>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43"/>
          <p:cNvSpPr txBox="1"/>
          <p:nvPr>
            <p:ph type="title"/>
          </p:nvPr>
        </p:nvSpPr>
        <p:spPr>
          <a:xfrm>
            <a:off x="261800" y="934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Communications - Loss of Connection</a:t>
            </a:r>
            <a:endParaRPr/>
          </a:p>
        </p:txBody>
      </p:sp>
      <p:sp>
        <p:nvSpPr>
          <p:cNvPr id="780" name="Google Shape;780;p43"/>
          <p:cNvSpPr txBox="1"/>
          <p:nvPr/>
        </p:nvSpPr>
        <p:spPr>
          <a:xfrm>
            <a:off x="261800" y="792325"/>
            <a:ext cx="5022300" cy="3357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Char char="●"/>
            </a:pPr>
            <a:r>
              <a:rPr b="1" lang="en">
                <a:solidFill>
                  <a:schemeClr val="dk2"/>
                </a:solidFill>
              </a:rPr>
              <a:t>Design Requirement:</a:t>
            </a:r>
            <a:r>
              <a:rPr lang="en">
                <a:solidFill>
                  <a:schemeClr val="dk2"/>
                </a:solidFill>
              </a:rPr>
              <a:t> </a:t>
            </a:r>
            <a:r>
              <a:rPr lang="en" sz="1200">
                <a:solidFill>
                  <a:schemeClr val="dk2"/>
                </a:solidFill>
              </a:rPr>
              <a:t>Upon loss of communications, the child rover shall return to the last known GPS coordinate.</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317500" lvl="0" marL="457200" rtl="0" algn="l">
              <a:spcBef>
                <a:spcPts val="0"/>
              </a:spcBef>
              <a:spcAft>
                <a:spcPts val="0"/>
              </a:spcAft>
              <a:buClr>
                <a:schemeClr val="dk2"/>
              </a:buClr>
              <a:buSzPts val="1400"/>
              <a:buChar char="●"/>
            </a:pPr>
            <a:r>
              <a:rPr b="1" lang="en">
                <a:solidFill>
                  <a:schemeClr val="dk2"/>
                </a:solidFill>
              </a:rPr>
              <a:t>Assume:</a:t>
            </a:r>
            <a:endParaRPr b="1">
              <a:solidFill>
                <a:schemeClr val="dk2"/>
              </a:solidFill>
            </a:endParaRPr>
          </a:p>
          <a:p>
            <a:pPr indent="-304800" lvl="1" marL="914400" rtl="0" algn="l">
              <a:spcBef>
                <a:spcPts val="0"/>
              </a:spcBef>
              <a:spcAft>
                <a:spcPts val="0"/>
              </a:spcAft>
              <a:buClr>
                <a:schemeClr val="dk2"/>
              </a:buClr>
              <a:buSzPts val="1200"/>
              <a:buChar char="○"/>
            </a:pPr>
            <a:r>
              <a:rPr lang="en" sz="1200">
                <a:solidFill>
                  <a:schemeClr val="dk2"/>
                </a:solidFill>
              </a:rPr>
              <a:t>The path ARGOS took to its current location is safe when reversed</a:t>
            </a:r>
            <a:endParaRPr sz="1200">
              <a:solidFill>
                <a:schemeClr val="dk2"/>
              </a:solidFill>
            </a:endParaRPr>
          </a:p>
          <a:p>
            <a:pPr indent="-304800" lvl="1" marL="914400" rtl="0" algn="l">
              <a:spcBef>
                <a:spcPts val="0"/>
              </a:spcBef>
              <a:spcAft>
                <a:spcPts val="0"/>
              </a:spcAft>
              <a:buClr>
                <a:schemeClr val="dk2"/>
              </a:buClr>
              <a:buSzPts val="1200"/>
              <a:buChar char="○"/>
            </a:pPr>
            <a:r>
              <a:rPr lang="en" sz="1200">
                <a:solidFill>
                  <a:schemeClr val="dk2"/>
                </a:solidFill>
              </a:rPr>
              <a:t>Connectivity is location dependent</a:t>
            </a:r>
            <a:endParaRPr sz="1200">
              <a:solidFill>
                <a:schemeClr val="dk2"/>
              </a:solidFill>
            </a:endParaRPr>
          </a:p>
          <a:p>
            <a:pPr indent="-304800" lvl="1" marL="914400" rtl="0" algn="l">
              <a:spcBef>
                <a:spcPts val="0"/>
              </a:spcBef>
              <a:spcAft>
                <a:spcPts val="0"/>
              </a:spcAft>
              <a:buClr>
                <a:schemeClr val="dk2"/>
              </a:buClr>
              <a:buSzPts val="1200"/>
              <a:buChar char="○"/>
            </a:pPr>
            <a:r>
              <a:rPr lang="en" sz="1200">
                <a:solidFill>
                  <a:schemeClr val="dk2"/>
                </a:solidFill>
              </a:rPr>
              <a:t>PID Controller</a:t>
            </a:r>
            <a:endParaRPr sz="1200">
              <a:solidFill>
                <a:schemeClr val="dk2"/>
              </a:solidFill>
            </a:endParaRPr>
          </a:p>
          <a:p>
            <a:pPr indent="-304800" lvl="2" marL="1371600" rtl="0" algn="l">
              <a:spcBef>
                <a:spcPts val="0"/>
              </a:spcBef>
              <a:spcAft>
                <a:spcPts val="0"/>
              </a:spcAft>
              <a:buClr>
                <a:schemeClr val="dk2"/>
              </a:buClr>
              <a:buSzPts val="1200"/>
              <a:buChar char="■"/>
            </a:pPr>
            <a:r>
              <a:rPr lang="en" sz="1200">
                <a:solidFill>
                  <a:schemeClr val="dk2"/>
                </a:solidFill>
              </a:rPr>
              <a:t>Built on existing ROS move_base package</a:t>
            </a:r>
            <a:endParaRPr sz="1200">
              <a:solidFill>
                <a:schemeClr val="dk2"/>
              </a:solidFill>
            </a:endParaRPr>
          </a:p>
          <a:p>
            <a:pPr indent="-304800" lvl="1" marL="914400" rtl="0" algn="l">
              <a:spcBef>
                <a:spcPts val="0"/>
              </a:spcBef>
              <a:spcAft>
                <a:spcPts val="0"/>
              </a:spcAft>
              <a:buClr>
                <a:schemeClr val="dk2"/>
              </a:buClr>
              <a:buSzPts val="1200"/>
              <a:buChar char="○"/>
            </a:pPr>
            <a:r>
              <a:rPr lang="en" sz="1200">
                <a:solidFill>
                  <a:schemeClr val="dk2"/>
                </a:solidFill>
              </a:rPr>
              <a:t>Simulated in Gazebo</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317500" lvl="0" marL="457200" rtl="0" algn="l">
              <a:spcBef>
                <a:spcPts val="0"/>
              </a:spcBef>
              <a:spcAft>
                <a:spcPts val="0"/>
              </a:spcAft>
              <a:buClr>
                <a:schemeClr val="dk2"/>
              </a:buClr>
              <a:buSzPts val="1400"/>
              <a:buChar char="●"/>
            </a:pPr>
            <a:r>
              <a:rPr b="1" lang="en">
                <a:solidFill>
                  <a:schemeClr val="dk2"/>
                </a:solidFill>
              </a:rPr>
              <a:t>Result:</a:t>
            </a:r>
            <a:endParaRPr b="1" sz="1200">
              <a:solidFill>
                <a:schemeClr val="dk2"/>
              </a:solidFill>
            </a:endParaRPr>
          </a:p>
          <a:p>
            <a:pPr indent="-304800" lvl="1" marL="914400" rtl="0" algn="l">
              <a:spcBef>
                <a:spcPts val="0"/>
              </a:spcBef>
              <a:spcAft>
                <a:spcPts val="0"/>
              </a:spcAft>
              <a:buClr>
                <a:schemeClr val="dk2"/>
              </a:buClr>
              <a:buSzPts val="1200"/>
              <a:buChar char="○"/>
            </a:pPr>
            <a:r>
              <a:rPr lang="en" sz="1200">
                <a:solidFill>
                  <a:schemeClr val="dk2"/>
                </a:solidFill>
              </a:rPr>
              <a:t>Maximum distance from path: 0.34 m &lt; 0.65 m, one rover width</a:t>
            </a:r>
            <a:endParaRPr sz="1200">
              <a:solidFill>
                <a:schemeClr val="dk2"/>
              </a:solidFill>
            </a:endParaRPr>
          </a:p>
        </p:txBody>
      </p:sp>
      <p:cxnSp>
        <p:nvCxnSpPr>
          <p:cNvPr id="781" name="Google Shape;781;p43"/>
          <p:cNvCxnSpPr/>
          <p:nvPr/>
        </p:nvCxnSpPr>
        <p:spPr>
          <a:xfrm flipH="1" rot="10800000">
            <a:off x="53350" y="582525"/>
            <a:ext cx="8083800" cy="31200"/>
          </a:xfrm>
          <a:prstGeom prst="straightConnector1">
            <a:avLst/>
          </a:prstGeom>
          <a:noFill/>
          <a:ln cap="flat" cmpd="sng" w="9525">
            <a:solidFill>
              <a:schemeClr val="dk2"/>
            </a:solidFill>
            <a:prstDash val="solid"/>
            <a:round/>
            <a:headEnd len="med" w="med" type="none"/>
            <a:tailEnd len="med" w="med" type="none"/>
          </a:ln>
        </p:spPr>
      </p:cxnSp>
      <p:pic>
        <p:nvPicPr>
          <p:cNvPr id="782" name="Google Shape;782;p43"/>
          <p:cNvPicPr preferRelativeResize="0"/>
          <p:nvPr/>
        </p:nvPicPr>
        <p:blipFill>
          <a:blip r:embed="rId3">
            <a:alphaModFix/>
          </a:blip>
          <a:stretch>
            <a:fillRect/>
          </a:stretch>
        </p:blipFill>
        <p:spPr>
          <a:xfrm>
            <a:off x="6103900" y="792325"/>
            <a:ext cx="2491400" cy="3394376"/>
          </a:xfrm>
          <a:prstGeom prst="rect">
            <a:avLst/>
          </a:prstGeom>
          <a:noFill/>
          <a:ln>
            <a:noFill/>
          </a:ln>
        </p:spPr>
      </p:pic>
      <p:sp>
        <p:nvSpPr>
          <p:cNvPr id="783" name="Google Shape;783;p43"/>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784" name="Google Shape;784;p43"/>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785" name="Google Shape;785;p43"/>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786" name="Google Shape;786;p43"/>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787" name="Google Shape;787;p43"/>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788" name="Google Shape;788;p43"/>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789" name="Google Shape;789;p43"/>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790" name="Google Shape;790;p43"/>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791" name="Google Shape;791;p43"/>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792" name="Google Shape;792;p43"/>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793" name="Google Shape;793;p43"/>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44"/>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799" name="Google Shape;799;p44"/>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800" name="Google Shape;800;p44"/>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801" name="Google Shape;801;p44"/>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802" name="Google Shape;802;p44"/>
          <p:cNvSpPr/>
          <p:nvPr/>
        </p:nvSpPr>
        <p:spPr>
          <a:xfrm>
            <a:off x="45720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803" name="Google Shape;803;p44"/>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804" name="Google Shape;804;p44"/>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805" name="Google Shape;805;p44"/>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806" name="Google Shape;806;p44"/>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807" name="Google Shape;807;p44"/>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808" name="Google Shape;808;p44"/>
          <p:cNvSpPr txBox="1"/>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0000"/>
                </a:solidFill>
              </a:rPr>
              <a:t>Project </a:t>
            </a:r>
            <a:r>
              <a:rPr lang="en" sz="3600"/>
              <a:t>Risks</a:t>
            </a:r>
            <a:endParaRPr sz="3600">
              <a:solidFill>
                <a:srgbClr val="000000"/>
              </a:solidFill>
            </a:endParaRPr>
          </a:p>
        </p:txBody>
      </p:sp>
      <p:sp>
        <p:nvSpPr>
          <p:cNvPr id="809" name="Google Shape;809;p44"/>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45"/>
          <p:cNvSpPr txBox="1"/>
          <p:nvPr>
            <p:ph type="title"/>
          </p:nvPr>
        </p:nvSpPr>
        <p:spPr>
          <a:xfrm>
            <a:off x="311700" y="339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Risk Introduction</a:t>
            </a:r>
            <a:endParaRPr/>
          </a:p>
        </p:txBody>
      </p:sp>
      <p:graphicFrame>
        <p:nvGraphicFramePr>
          <p:cNvPr id="815" name="Google Shape;815;p45"/>
          <p:cNvGraphicFramePr/>
          <p:nvPr/>
        </p:nvGraphicFramePr>
        <p:xfrm>
          <a:off x="311700" y="732438"/>
          <a:ext cx="3000000" cy="3000000"/>
        </p:xfrm>
        <a:graphic>
          <a:graphicData uri="http://schemas.openxmlformats.org/drawingml/2006/table">
            <a:tbl>
              <a:tblPr>
                <a:noFill/>
                <a:tableStyleId>{33E32BE5-77A0-4220-BFF3-8BB8E3EFED27}</a:tableStyleId>
              </a:tblPr>
              <a:tblGrid>
                <a:gridCol w="711400"/>
                <a:gridCol w="2809025"/>
                <a:gridCol w="2387125"/>
              </a:tblGrid>
              <a:tr h="314200">
                <a:tc>
                  <a:txBody>
                    <a:bodyPr/>
                    <a:lstStyle/>
                    <a:p>
                      <a:pPr indent="0" lvl="0" marL="0" rtl="0" algn="l">
                        <a:spcBef>
                          <a:spcPts val="0"/>
                        </a:spcBef>
                        <a:spcAft>
                          <a:spcPts val="0"/>
                        </a:spcAft>
                        <a:buNone/>
                      </a:pPr>
                      <a:r>
                        <a:rPr b="1" lang="en" sz="1200"/>
                        <a:t>Levels</a:t>
                      </a:r>
                      <a:endParaRPr b="1"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b="1" lang="en" sz="1200"/>
                        <a:t>Technical</a:t>
                      </a:r>
                      <a:endParaRPr b="1"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b="1" lang="en" sz="1200"/>
                        <a:t>Schedule</a:t>
                      </a:r>
                      <a:endParaRPr b="1"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5"/>
                    </a:solidFill>
                  </a:tcPr>
                </a:tc>
              </a:tr>
              <a:tr h="329025">
                <a:tc>
                  <a:txBody>
                    <a:bodyPr/>
                    <a:lstStyle/>
                    <a:p>
                      <a:pPr indent="0" lvl="0" marL="0" rtl="0" algn="l">
                        <a:spcBef>
                          <a:spcPts val="0"/>
                        </a:spcBef>
                        <a:spcAft>
                          <a:spcPts val="0"/>
                        </a:spcAft>
                        <a:buNone/>
                      </a:pPr>
                      <a:r>
                        <a:rPr lang="en" sz="1200"/>
                        <a:t>1</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rPr lang="en" sz="1200"/>
                        <a:t>Minimal or no impact</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rPr lang="en" sz="1200"/>
                        <a:t>Minimal or no impact</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r>
              <a:tr h="627675">
                <a:tc>
                  <a:txBody>
                    <a:bodyPr/>
                    <a:lstStyle/>
                    <a:p>
                      <a:pPr indent="0" lvl="0" marL="0" rtl="0" algn="l">
                        <a:spcBef>
                          <a:spcPts val="0"/>
                        </a:spcBef>
                        <a:spcAft>
                          <a:spcPts val="0"/>
                        </a:spcAft>
                        <a:buNone/>
                      </a:pPr>
                      <a:r>
                        <a:rPr lang="en" sz="1200"/>
                        <a:t>2</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Slightly below expectations but still in operational requirements</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More time required to complete task but still able to be completed by time deadline</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26800">
                <a:tc>
                  <a:txBody>
                    <a:bodyPr/>
                    <a:lstStyle/>
                    <a:p>
                      <a:pPr indent="0" lvl="0" marL="0" rtl="0" algn="l">
                        <a:spcBef>
                          <a:spcPts val="0"/>
                        </a:spcBef>
                        <a:spcAft>
                          <a:spcPts val="0"/>
                        </a:spcAft>
                        <a:buNone/>
                      </a:pPr>
                      <a:r>
                        <a:rPr lang="en" sz="1200"/>
                        <a:t>3</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Slightly below operational requirements, needs minimal modification to design</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Minimal schedule slip and completion deadline needs to be moved back</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783075">
                <a:tc>
                  <a:txBody>
                    <a:bodyPr/>
                    <a:lstStyle/>
                    <a:p>
                      <a:pPr indent="0" lvl="0" marL="0" rtl="0" algn="l">
                        <a:spcBef>
                          <a:spcPts val="0"/>
                        </a:spcBef>
                        <a:spcAft>
                          <a:spcPts val="0"/>
                        </a:spcAft>
                        <a:buNone/>
                      </a:pPr>
                      <a:r>
                        <a:rPr lang="en" sz="1200"/>
                        <a:t>4</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Performance is at an unacceptable level, off ramp design or redesign of subsystem is necessary</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Schedule is pushed back to an </a:t>
                      </a:r>
                      <a:r>
                        <a:rPr lang="en" sz="1200"/>
                        <a:t>extent</a:t>
                      </a:r>
                      <a:r>
                        <a:rPr lang="en" sz="1200"/>
                        <a:t> that the critical path of the project is delayed</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06550">
                <a:tc>
                  <a:txBody>
                    <a:bodyPr/>
                    <a:lstStyle/>
                    <a:p>
                      <a:pPr indent="0" lvl="0" marL="0" rtl="0" algn="l">
                        <a:spcBef>
                          <a:spcPts val="0"/>
                        </a:spcBef>
                        <a:spcAft>
                          <a:spcPts val="0"/>
                        </a:spcAft>
                        <a:buNone/>
                      </a:pPr>
                      <a:r>
                        <a:rPr lang="en" sz="1200"/>
                        <a:t>5</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rPr lang="en" sz="1200"/>
                        <a:t>Unacceptable performance that does not have a solution</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rPr lang="en" sz="1200"/>
                        <a:t>Key milestones in the project are unachievable </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r>
            </a:tbl>
          </a:graphicData>
        </a:graphic>
      </p:graphicFrame>
      <p:sp>
        <p:nvSpPr>
          <p:cNvPr id="816" name="Google Shape;816;p45"/>
          <p:cNvSpPr txBox="1"/>
          <p:nvPr/>
        </p:nvSpPr>
        <p:spPr>
          <a:xfrm>
            <a:off x="1236250" y="429200"/>
            <a:ext cx="3436800" cy="2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Severity Risk Levels</a:t>
            </a:r>
            <a:endParaRPr b="1"/>
          </a:p>
        </p:txBody>
      </p:sp>
      <p:sp>
        <p:nvSpPr>
          <p:cNvPr id="817" name="Google Shape;817;p45"/>
          <p:cNvSpPr txBox="1"/>
          <p:nvPr/>
        </p:nvSpPr>
        <p:spPr>
          <a:xfrm>
            <a:off x="6649363" y="709400"/>
            <a:ext cx="1878000" cy="2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Risk Likelihood</a:t>
            </a:r>
            <a:endParaRPr b="1"/>
          </a:p>
        </p:txBody>
      </p:sp>
      <p:graphicFrame>
        <p:nvGraphicFramePr>
          <p:cNvPr id="818" name="Google Shape;818;p45"/>
          <p:cNvGraphicFramePr/>
          <p:nvPr/>
        </p:nvGraphicFramePr>
        <p:xfrm>
          <a:off x="6614325" y="1092350"/>
          <a:ext cx="3000000" cy="3000000"/>
        </p:xfrm>
        <a:graphic>
          <a:graphicData uri="http://schemas.openxmlformats.org/drawingml/2006/table">
            <a:tbl>
              <a:tblPr>
                <a:noFill/>
                <a:tableStyleId>{33E32BE5-77A0-4220-BFF3-8BB8E3EFED27}</a:tableStyleId>
              </a:tblPr>
              <a:tblGrid>
                <a:gridCol w="658700"/>
                <a:gridCol w="1289375"/>
              </a:tblGrid>
              <a:tr h="437075">
                <a:tc>
                  <a:txBody>
                    <a:bodyPr/>
                    <a:lstStyle/>
                    <a:p>
                      <a:pPr indent="0" lvl="0" marL="0" rtl="0" algn="l">
                        <a:spcBef>
                          <a:spcPts val="0"/>
                        </a:spcBef>
                        <a:spcAft>
                          <a:spcPts val="0"/>
                        </a:spcAft>
                        <a:buNone/>
                      </a:pPr>
                      <a:r>
                        <a:rPr b="1" lang="en" sz="1200"/>
                        <a:t>Level</a:t>
                      </a:r>
                      <a:endParaRPr b="1"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b="1" lang="en" sz="1200"/>
                        <a:t>Likelihood</a:t>
                      </a:r>
                      <a:endParaRPr b="1"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5"/>
                    </a:solidFill>
                  </a:tcPr>
                </a:tc>
              </a:tr>
              <a:tr h="437075">
                <a:tc>
                  <a:txBody>
                    <a:bodyPr/>
                    <a:lstStyle/>
                    <a:p>
                      <a:pPr indent="0" lvl="0" marL="0" rtl="0" algn="l">
                        <a:spcBef>
                          <a:spcPts val="0"/>
                        </a:spcBef>
                        <a:spcAft>
                          <a:spcPts val="0"/>
                        </a:spcAft>
                        <a:buNone/>
                      </a:pPr>
                      <a:r>
                        <a:rPr lang="en" sz="1200"/>
                        <a:t>1</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rPr lang="en" sz="1200"/>
                        <a:t>Improbable</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r>
              <a:tr h="437075">
                <a:tc>
                  <a:txBody>
                    <a:bodyPr/>
                    <a:lstStyle/>
                    <a:p>
                      <a:pPr indent="0" lvl="0" marL="0" rtl="0" algn="l">
                        <a:spcBef>
                          <a:spcPts val="0"/>
                        </a:spcBef>
                        <a:spcAft>
                          <a:spcPts val="0"/>
                        </a:spcAft>
                        <a:buNone/>
                      </a:pPr>
                      <a:r>
                        <a:rPr lang="en" sz="1200"/>
                        <a:t>2</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Remote</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437075">
                <a:tc>
                  <a:txBody>
                    <a:bodyPr/>
                    <a:lstStyle/>
                    <a:p>
                      <a:pPr indent="0" lvl="0" marL="0" rtl="0" algn="l">
                        <a:spcBef>
                          <a:spcPts val="0"/>
                        </a:spcBef>
                        <a:spcAft>
                          <a:spcPts val="0"/>
                        </a:spcAft>
                        <a:buNone/>
                      </a:pPr>
                      <a:r>
                        <a:rPr lang="en" sz="1200"/>
                        <a:t>3</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Ocasional</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437075">
                <a:tc>
                  <a:txBody>
                    <a:bodyPr/>
                    <a:lstStyle/>
                    <a:p>
                      <a:pPr indent="0" lvl="0" marL="0" rtl="0" algn="l">
                        <a:spcBef>
                          <a:spcPts val="0"/>
                        </a:spcBef>
                        <a:spcAft>
                          <a:spcPts val="0"/>
                        </a:spcAft>
                        <a:buNone/>
                      </a:pPr>
                      <a:r>
                        <a:rPr lang="en" sz="1200"/>
                        <a:t>4</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Probable</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437075">
                <a:tc>
                  <a:txBody>
                    <a:bodyPr/>
                    <a:lstStyle/>
                    <a:p>
                      <a:pPr indent="0" lvl="0" marL="0" rtl="0" algn="l">
                        <a:spcBef>
                          <a:spcPts val="0"/>
                        </a:spcBef>
                        <a:spcAft>
                          <a:spcPts val="0"/>
                        </a:spcAft>
                        <a:buNone/>
                      </a:pPr>
                      <a:r>
                        <a:rPr lang="en" sz="1200"/>
                        <a:t>5</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rPr lang="en" sz="1200"/>
                        <a:t>Frequent</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r>
            </a:tbl>
          </a:graphicData>
        </a:graphic>
      </p:graphicFrame>
      <p:sp>
        <p:nvSpPr>
          <p:cNvPr id="819" name="Google Shape;819;p45"/>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820" name="Google Shape;820;p45"/>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821" name="Google Shape;821;p45"/>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822" name="Google Shape;822;p45"/>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823" name="Google Shape;823;p45"/>
          <p:cNvSpPr/>
          <p:nvPr/>
        </p:nvSpPr>
        <p:spPr>
          <a:xfrm>
            <a:off x="45720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824" name="Google Shape;824;p45"/>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825" name="Google Shape;825;p45"/>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826" name="Google Shape;826;p45"/>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827" name="Google Shape;827;p45"/>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828" name="Google Shape;828;p45"/>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829" name="Google Shape;829;p45"/>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46"/>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Risk Descriptions</a:t>
            </a:r>
            <a:endParaRPr/>
          </a:p>
        </p:txBody>
      </p:sp>
      <p:graphicFrame>
        <p:nvGraphicFramePr>
          <p:cNvPr id="835" name="Google Shape;835;p46"/>
          <p:cNvGraphicFramePr/>
          <p:nvPr/>
        </p:nvGraphicFramePr>
        <p:xfrm>
          <a:off x="84100" y="649513"/>
          <a:ext cx="3000000" cy="3000000"/>
        </p:xfrm>
        <a:graphic>
          <a:graphicData uri="http://schemas.openxmlformats.org/drawingml/2006/table">
            <a:tbl>
              <a:tblPr>
                <a:noFill/>
                <a:tableStyleId>{33E32BE5-77A0-4220-BFF3-8BB8E3EFED27}</a:tableStyleId>
              </a:tblPr>
              <a:tblGrid>
                <a:gridCol w="527525"/>
                <a:gridCol w="510175"/>
                <a:gridCol w="1752100"/>
                <a:gridCol w="2266675"/>
              </a:tblGrid>
              <a:tr h="417625">
                <a:tc>
                  <a:txBody>
                    <a:bodyPr/>
                    <a:lstStyle/>
                    <a:p>
                      <a:pPr indent="0" lvl="0" marL="0" rtl="0" algn="l">
                        <a:spcBef>
                          <a:spcPts val="0"/>
                        </a:spcBef>
                        <a:spcAft>
                          <a:spcPts val="0"/>
                        </a:spcAft>
                        <a:buNone/>
                      </a:pPr>
                      <a:r>
                        <a:rPr b="1" lang="en" sz="1000"/>
                        <a:t>Risk</a:t>
                      </a:r>
                      <a:endParaRPr b="1"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b="1" lang="en" sz="1000"/>
                        <a:t>Type</a:t>
                      </a:r>
                      <a:endParaRPr b="1"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b="1" lang="en" sz="1000"/>
                        <a:t>Description</a:t>
                      </a:r>
                      <a:endParaRPr b="1"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b="1" lang="en" sz="1000"/>
                        <a:t>Effect</a:t>
                      </a:r>
                      <a:endParaRPr b="1"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5"/>
                    </a:solidFill>
                  </a:tcPr>
                </a:tc>
              </a:tr>
              <a:tr h="888800">
                <a:tc>
                  <a:txBody>
                    <a:bodyPr/>
                    <a:lstStyle/>
                    <a:p>
                      <a:pPr indent="0" lvl="0" marL="0" rtl="0" algn="l">
                        <a:spcBef>
                          <a:spcPts val="0"/>
                        </a:spcBef>
                        <a:spcAft>
                          <a:spcPts val="0"/>
                        </a:spcAft>
                        <a:buNone/>
                      </a:pPr>
                      <a:r>
                        <a:rPr lang="en" sz="1000"/>
                        <a:t>1</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S</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Software development will be time consuming and complex</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System integration of subsystems will not be possible. Functional requirements cannot be met and verified. </a:t>
                      </a:r>
                      <a:r>
                        <a:rPr b="1" lang="en" sz="1000"/>
                        <a:t>Key milestones will not be met.</a:t>
                      </a:r>
                      <a:endParaRPr b="1"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996375">
                <a:tc>
                  <a:txBody>
                    <a:bodyPr/>
                    <a:lstStyle/>
                    <a:p>
                      <a:pPr indent="0" lvl="0" marL="0" rtl="0" algn="l">
                        <a:spcBef>
                          <a:spcPts val="0"/>
                        </a:spcBef>
                        <a:spcAft>
                          <a:spcPts val="0"/>
                        </a:spcAft>
                        <a:buNone/>
                      </a:pPr>
                      <a:r>
                        <a:rPr lang="en" sz="1000"/>
                        <a:t>2</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T</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Design of hydraulic mast is complex and requires  seals connecting each section to have tight manufacturing tolerances</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If connecting points between sections have over pressurization fluid will leak and the mast will fail to stay extended. </a:t>
                      </a:r>
                      <a:r>
                        <a:rPr b="1" lang="en" sz="1000"/>
                        <a:t>Off ramp or redesign of subsystem required</a:t>
                      </a:r>
                      <a:endParaRPr b="1"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27075">
                <a:tc>
                  <a:txBody>
                    <a:bodyPr/>
                    <a:lstStyle/>
                    <a:p>
                      <a:pPr indent="0" lvl="0" marL="0" rtl="0" algn="l">
                        <a:spcBef>
                          <a:spcPts val="0"/>
                        </a:spcBef>
                        <a:spcAft>
                          <a:spcPts val="0"/>
                        </a:spcAft>
                        <a:buNone/>
                      </a:pPr>
                      <a:r>
                        <a:rPr lang="en" sz="1000"/>
                        <a:t>3</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T</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Attenuation of signal causing loss of communication with GS</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Unable to send live photos/videos back to GS. </a:t>
                      </a:r>
                      <a:r>
                        <a:rPr b="1" lang="en" sz="1000"/>
                        <a:t>Redesign of subsystem required</a:t>
                      </a:r>
                      <a:endParaRPr b="1"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07475">
                <a:tc>
                  <a:txBody>
                    <a:bodyPr/>
                    <a:lstStyle/>
                    <a:p>
                      <a:pPr indent="0" lvl="0" marL="0" rtl="0" algn="l">
                        <a:spcBef>
                          <a:spcPts val="0"/>
                        </a:spcBef>
                        <a:spcAft>
                          <a:spcPts val="0"/>
                        </a:spcAft>
                        <a:buNone/>
                      </a:pPr>
                      <a:r>
                        <a:rPr lang="en" sz="1000"/>
                        <a:t>4</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T</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Motor failure due to overheating from stalling</a:t>
                      </a:r>
                      <a:endParaRPr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Motors do not function properly and cannot complete mission. </a:t>
                      </a:r>
                      <a:r>
                        <a:rPr b="1" lang="en" sz="1000"/>
                        <a:t>Redesign of subsystem required</a:t>
                      </a:r>
                      <a:endParaRPr b="1" sz="10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836" name="Google Shape;836;p46"/>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37" name="Google Shape;837;p46"/>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838" name="Google Shape;838;p46"/>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839" name="Google Shape;839;p46"/>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840" name="Google Shape;840;p46"/>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841" name="Google Shape;841;p46"/>
          <p:cNvSpPr/>
          <p:nvPr/>
        </p:nvSpPr>
        <p:spPr>
          <a:xfrm>
            <a:off x="45720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842" name="Google Shape;842;p46"/>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843" name="Google Shape;843;p46"/>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844" name="Google Shape;844;p46"/>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845" name="Google Shape;845;p46"/>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846" name="Google Shape;846;p46"/>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847" name="Google Shape;847;p46"/>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48" name="Google Shape;848;p46"/>
          <p:cNvSpPr txBox="1"/>
          <p:nvPr/>
        </p:nvSpPr>
        <p:spPr>
          <a:xfrm>
            <a:off x="84100" y="1016275"/>
            <a:ext cx="392400" cy="26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6"/>
          <p:cNvSpPr txBox="1"/>
          <p:nvPr/>
        </p:nvSpPr>
        <p:spPr>
          <a:xfrm>
            <a:off x="84100" y="1016275"/>
            <a:ext cx="392400" cy="26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50" name="Google Shape;850;p46"/>
          <p:cNvGraphicFramePr/>
          <p:nvPr/>
        </p:nvGraphicFramePr>
        <p:xfrm>
          <a:off x="5619775" y="831925"/>
          <a:ext cx="3000000" cy="3000000"/>
        </p:xfrm>
        <a:graphic>
          <a:graphicData uri="http://schemas.openxmlformats.org/drawingml/2006/table">
            <a:tbl>
              <a:tblPr>
                <a:noFill/>
                <a:tableStyleId>{33E32BE5-77A0-4220-BFF3-8BB8E3EFED27}</a:tableStyleId>
              </a:tblPr>
              <a:tblGrid>
                <a:gridCol w="673825"/>
                <a:gridCol w="645525"/>
                <a:gridCol w="538575"/>
                <a:gridCol w="774200"/>
                <a:gridCol w="658025"/>
              </a:tblGrid>
              <a:tr h="605725">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rPr lang="en" sz="1200"/>
                        <a:t>Risk 1</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r>
              <a:tr h="605725">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Risk 2</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r>
              <a:tr h="605725">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Risk 3</a:t>
                      </a:r>
                      <a:endParaRPr sz="1200"/>
                    </a:p>
                    <a:p>
                      <a:pPr indent="0" lvl="0" marL="0" rtl="0" algn="l">
                        <a:spcBef>
                          <a:spcPts val="0"/>
                        </a:spcBef>
                        <a:spcAft>
                          <a:spcPts val="0"/>
                        </a:spcAft>
                        <a:buNone/>
                      </a:pPr>
                      <a:r>
                        <a:rPr lang="en" sz="1200"/>
                        <a:t>Risk 4</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r>
              <a:tr h="582550">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582550">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bl>
          </a:graphicData>
        </a:graphic>
      </p:graphicFrame>
      <p:sp>
        <p:nvSpPr>
          <p:cNvPr id="851" name="Google Shape;851;p46"/>
          <p:cNvSpPr txBox="1"/>
          <p:nvPr/>
        </p:nvSpPr>
        <p:spPr>
          <a:xfrm>
            <a:off x="6031538" y="472150"/>
            <a:ext cx="2466600" cy="36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Before Mitigation</a:t>
            </a:r>
            <a:endParaRPr b="1"/>
          </a:p>
        </p:txBody>
      </p:sp>
      <p:sp>
        <p:nvSpPr>
          <p:cNvPr id="852" name="Google Shape;852;p46"/>
          <p:cNvSpPr txBox="1"/>
          <p:nvPr/>
        </p:nvSpPr>
        <p:spPr>
          <a:xfrm rot="-5400000">
            <a:off x="4021250" y="2126850"/>
            <a:ext cx="2536800" cy="3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Likelihood</a:t>
            </a:r>
            <a:endParaRPr b="1"/>
          </a:p>
          <a:p>
            <a:pPr indent="0" lvl="0" marL="0" rtl="0" algn="ctr">
              <a:spcBef>
                <a:spcPts val="0"/>
              </a:spcBef>
              <a:spcAft>
                <a:spcPts val="0"/>
              </a:spcAft>
              <a:buNone/>
            </a:pPr>
            <a:r>
              <a:t/>
            </a:r>
            <a:endParaRPr b="1"/>
          </a:p>
        </p:txBody>
      </p:sp>
      <p:sp>
        <p:nvSpPr>
          <p:cNvPr id="853" name="Google Shape;853;p46"/>
          <p:cNvSpPr txBox="1"/>
          <p:nvPr/>
        </p:nvSpPr>
        <p:spPr>
          <a:xfrm>
            <a:off x="5996450" y="3982488"/>
            <a:ext cx="2536800" cy="3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Severity</a:t>
            </a:r>
            <a:endParaRPr b="1"/>
          </a:p>
          <a:p>
            <a:pPr indent="0" lvl="0" marL="0" rtl="0" algn="ctr">
              <a:spcBef>
                <a:spcPts val="0"/>
              </a:spcBef>
              <a:spcAft>
                <a:spcPts val="0"/>
              </a:spcAft>
              <a:buNone/>
            </a:pPr>
            <a:r>
              <a:t/>
            </a:r>
            <a:endParaRPr b="1"/>
          </a:p>
        </p:txBody>
      </p:sp>
      <p:sp>
        <p:nvSpPr>
          <p:cNvPr id="854" name="Google Shape;854;p46"/>
          <p:cNvSpPr txBox="1"/>
          <p:nvPr/>
        </p:nvSpPr>
        <p:spPr>
          <a:xfrm>
            <a:off x="5660138" y="3814188"/>
            <a:ext cx="3209400" cy="1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	    2		3	     4		  5</a:t>
            </a:r>
            <a:endParaRPr/>
          </a:p>
        </p:txBody>
      </p:sp>
      <p:sp>
        <p:nvSpPr>
          <p:cNvPr id="855" name="Google Shape;855;p46"/>
          <p:cNvSpPr txBox="1"/>
          <p:nvPr/>
        </p:nvSpPr>
        <p:spPr>
          <a:xfrm rot="-5400000">
            <a:off x="3775475" y="2384850"/>
            <a:ext cx="3209400" cy="1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1	          2	    3	       4		  5</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47"/>
          <p:cNvSpPr txBox="1"/>
          <p:nvPr>
            <p:ph type="title"/>
          </p:nvPr>
        </p:nvSpPr>
        <p:spPr>
          <a:xfrm>
            <a:off x="311700" y="31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Risk Mitigation</a:t>
            </a:r>
            <a:endParaRPr/>
          </a:p>
        </p:txBody>
      </p:sp>
      <p:graphicFrame>
        <p:nvGraphicFramePr>
          <p:cNvPr id="861" name="Google Shape;861;p47"/>
          <p:cNvGraphicFramePr/>
          <p:nvPr/>
        </p:nvGraphicFramePr>
        <p:xfrm>
          <a:off x="123075" y="721375"/>
          <a:ext cx="3000000" cy="3000000"/>
        </p:xfrm>
        <a:graphic>
          <a:graphicData uri="http://schemas.openxmlformats.org/drawingml/2006/table">
            <a:tbl>
              <a:tblPr>
                <a:noFill/>
                <a:tableStyleId>{33E32BE5-77A0-4220-BFF3-8BB8E3EFED27}</a:tableStyleId>
              </a:tblPr>
              <a:tblGrid>
                <a:gridCol w="599125"/>
                <a:gridCol w="3723325"/>
              </a:tblGrid>
              <a:tr h="381000">
                <a:tc>
                  <a:txBody>
                    <a:bodyPr/>
                    <a:lstStyle/>
                    <a:p>
                      <a:pPr indent="0" lvl="0" marL="0" rtl="0" algn="l">
                        <a:spcBef>
                          <a:spcPts val="0"/>
                        </a:spcBef>
                        <a:spcAft>
                          <a:spcPts val="0"/>
                        </a:spcAft>
                        <a:buNone/>
                      </a:pPr>
                      <a:r>
                        <a:rPr b="1" lang="en" sz="1200"/>
                        <a:t>Risk</a:t>
                      </a:r>
                      <a:endParaRPr b="1"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b="1" lang="en" sz="1200"/>
                        <a:t>Mitigation Strategy</a:t>
                      </a:r>
                      <a:endParaRPr b="1"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accent5"/>
                    </a:solidFill>
                  </a:tcPr>
                </a:tc>
              </a:tr>
              <a:tr h="381000">
                <a:tc>
                  <a:txBody>
                    <a:bodyPr/>
                    <a:lstStyle/>
                    <a:p>
                      <a:pPr indent="0" lvl="0" marL="0" rtl="0" algn="l">
                        <a:spcBef>
                          <a:spcPts val="0"/>
                        </a:spcBef>
                        <a:spcAft>
                          <a:spcPts val="0"/>
                        </a:spcAft>
                        <a:buNone/>
                      </a:pPr>
                      <a:r>
                        <a:rPr lang="en" sz="1200"/>
                        <a:t>1</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Allocate</a:t>
                      </a:r>
                      <a:r>
                        <a:rPr lang="en" sz="1200"/>
                        <a:t> enough time for code </a:t>
                      </a:r>
                      <a:r>
                        <a:rPr lang="en" sz="1200"/>
                        <a:t>development</a:t>
                      </a:r>
                      <a:r>
                        <a:rPr lang="en" sz="1200"/>
                        <a:t> with a </a:t>
                      </a:r>
                      <a:r>
                        <a:rPr lang="en" sz="1200"/>
                        <a:t>sufficient</a:t>
                      </a:r>
                      <a:r>
                        <a:rPr lang="en" sz="1200"/>
                        <a:t> time margin. Assigned four team members to </a:t>
                      </a:r>
                      <a:r>
                        <a:rPr lang="en" sz="1200"/>
                        <a:t>development</a:t>
                      </a:r>
                      <a:r>
                        <a:rPr lang="en" sz="1200"/>
                        <a:t> and frequent code reviews.</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t>2</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Test rig has been designed and planned for testing next </a:t>
                      </a:r>
                      <a:r>
                        <a:rPr lang="en" sz="1200"/>
                        <a:t>semester</a:t>
                      </a:r>
                      <a:r>
                        <a:rPr lang="en" sz="1200"/>
                        <a:t>. If the test is not </a:t>
                      </a:r>
                      <a:r>
                        <a:rPr lang="en" sz="1200"/>
                        <a:t>successful</a:t>
                      </a:r>
                      <a:r>
                        <a:rPr lang="en" sz="1200"/>
                        <a:t> by 1/22/21 the off ramp design shall be used.</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t>3</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Test attenuation early, utilize high gain antennas and ensure that the rover has the ability to return to the last known GPS point.</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t>4</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Design for sufficient airflow to reach the motor and use vent plate spacers or heat sinks to achieve this.</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862" name="Google Shape;862;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63" name="Google Shape;863;p47"/>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64" name="Google Shape;864;p47"/>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865" name="Google Shape;865;p47"/>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866" name="Google Shape;866;p47"/>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867" name="Google Shape;867;p47"/>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868" name="Google Shape;868;p47"/>
          <p:cNvSpPr/>
          <p:nvPr/>
        </p:nvSpPr>
        <p:spPr>
          <a:xfrm>
            <a:off x="45720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869" name="Google Shape;869;p47"/>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870" name="Google Shape;870;p47"/>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871" name="Google Shape;871;p47"/>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872" name="Google Shape;872;p47"/>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873" name="Google Shape;873;p47"/>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874" name="Google Shape;874;p47"/>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875" name="Google Shape;875;p47"/>
          <p:cNvGraphicFramePr/>
          <p:nvPr/>
        </p:nvGraphicFramePr>
        <p:xfrm>
          <a:off x="5020475" y="801775"/>
          <a:ext cx="3000000" cy="3000000"/>
        </p:xfrm>
        <a:graphic>
          <a:graphicData uri="http://schemas.openxmlformats.org/drawingml/2006/table">
            <a:tbl>
              <a:tblPr>
                <a:noFill/>
                <a:tableStyleId>{33E32BE5-77A0-4220-BFF3-8BB8E3EFED27}</a:tableStyleId>
              </a:tblPr>
              <a:tblGrid>
                <a:gridCol w="567200"/>
                <a:gridCol w="941050"/>
                <a:gridCol w="627450"/>
                <a:gridCol w="900675"/>
                <a:gridCol w="684350"/>
              </a:tblGrid>
              <a:tr h="601125">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r>
              <a:tr h="601125">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r>
              <a:tr h="601125">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rPr lang="en" sz="1200"/>
                        <a:t>Risk 2</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 sz="1200"/>
                        <a:t>Risk 1</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0000"/>
                    </a:solidFill>
                  </a:tcPr>
                </a:tc>
              </a:tr>
              <a:tr h="601125">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rPr lang="en" sz="1200"/>
                        <a:t>Risk 4</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r h="601125">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rPr lang="en" sz="1200"/>
                        <a:t>Risk 3</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00"/>
                    </a:solidFill>
                  </a:tcPr>
                </a:tc>
              </a:tr>
            </a:tbl>
          </a:graphicData>
        </a:graphic>
      </p:graphicFrame>
      <p:sp>
        <p:nvSpPr>
          <p:cNvPr id="876" name="Google Shape;876;p47"/>
          <p:cNvSpPr txBox="1"/>
          <p:nvPr/>
        </p:nvSpPr>
        <p:spPr>
          <a:xfrm>
            <a:off x="5713750" y="435225"/>
            <a:ext cx="2466600" cy="36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After Mitigation</a:t>
            </a:r>
            <a:endParaRPr b="1"/>
          </a:p>
        </p:txBody>
      </p:sp>
      <p:sp>
        <p:nvSpPr>
          <p:cNvPr id="877" name="Google Shape;877;p47"/>
          <p:cNvSpPr txBox="1"/>
          <p:nvPr/>
        </p:nvSpPr>
        <p:spPr>
          <a:xfrm rot="-5400000">
            <a:off x="3303600" y="2129875"/>
            <a:ext cx="2536800" cy="3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Likelihood</a:t>
            </a:r>
            <a:endParaRPr b="1"/>
          </a:p>
        </p:txBody>
      </p:sp>
      <p:sp>
        <p:nvSpPr>
          <p:cNvPr id="878" name="Google Shape;878;p47"/>
          <p:cNvSpPr txBox="1"/>
          <p:nvPr/>
        </p:nvSpPr>
        <p:spPr>
          <a:xfrm>
            <a:off x="5678638" y="4036500"/>
            <a:ext cx="2536800" cy="3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Severity</a:t>
            </a:r>
            <a:endParaRPr b="1"/>
          </a:p>
          <a:p>
            <a:pPr indent="0" lvl="0" marL="0" rtl="0" algn="ctr">
              <a:spcBef>
                <a:spcPts val="0"/>
              </a:spcBef>
              <a:spcAft>
                <a:spcPts val="0"/>
              </a:spcAft>
              <a:buNone/>
            </a:pPr>
            <a:r>
              <a:t/>
            </a:r>
            <a:endParaRPr b="1"/>
          </a:p>
        </p:txBody>
      </p:sp>
      <p:sp>
        <p:nvSpPr>
          <p:cNvPr id="879" name="Google Shape;879;p47"/>
          <p:cNvSpPr txBox="1"/>
          <p:nvPr/>
        </p:nvSpPr>
        <p:spPr>
          <a:xfrm>
            <a:off x="5151251" y="3784050"/>
            <a:ext cx="3591600" cy="1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	    2		   3	         4	      5</a:t>
            </a:r>
            <a:endParaRPr/>
          </a:p>
        </p:txBody>
      </p:sp>
      <p:sp>
        <p:nvSpPr>
          <p:cNvPr id="880" name="Google Shape;880;p47"/>
          <p:cNvSpPr txBox="1"/>
          <p:nvPr/>
        </p:nvSpPr>
        <p:spPr>
          <a:xfrm rot="-5400000">
            <a:off x="3128300" y="2241925"/>
            <a:ext cx="3209400" cy="1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1	         2	   3	      4		 5</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48"/>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886" name="Google Shape;886;p48"/>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887" name="Google Shape;887;p48"/>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888" name="Google Shape;888;p48"/>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889" name="Google Shape;889;p48"/>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890" name="Google Shape;890;p48"/>
          <p:cNvSpPr/>
          <p:nvPr/>
        </p:nvSpPr>
        <p:spPr>
          <a:xfrm>
            <a:off x="5643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891" name="Google Shape;891;p48"/>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892" name="Google Shape;892;p48"/>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893" name="Google Shape;893;p48"/>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894" name="Google Shape;894;p48"/>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895" name="Google Shape;895;p48"/>
          <p:cNvSpPr txBox="1"/>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t>Verification and Validation</a:t>
            </a:r>
            <a:endParaRPr sz="3600">
              <a:solidFill>
                <a:srgbClr val="000000"/>
              </a:solidFill>
            </a:endParaRPr>
          </a:p>
        </p:txBody>
      </p:sp>
      <p:sp>
        <p:nvSpPr>
          <p:cNvPr id="896" name="Google Shape;896;p48"/>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49"/>
          <p:cNvSpPr txBox="1"/>
          <p:nvPr>
            <p:ph type="title"/>
          </p:nvPr>
        </p:nvSpPr>
        <p:spPr>
          <a:xfrm>
            <a:off x="311700" y="93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Verification and Validation: Sensors</a:t>
            </a:r>
            <a:endParaRPr/>
          </a:p>
        </p:txBody>
      </p:sp>
      <p:sp>
        <p:nvSpPr>
          <p:cNvPr id="902" name="Google Shape;902;p49"/>
          <p:cNvSpPr txBox="1"/>
          <p:nvPr/>
        </p:nvSpPr>
        <p:spPr>
          <a:xfrm>
            <a:off x="261800" y="519150"/>
            <a:ext cx="8608200" cy="3958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2"/>
              </a:buClr>
              <a:buSzPts val="1100"/>
              <a:buChar char="●"/>
            </a:pPr>
            <a:r>
              <a:rPr b="1" lang="en" sz="1100">
                <a:solidFill>
                  <a:schemeClr val="dk2"/>
                </a:solidFill>
              </a:rPr>
              <a:t>Objective</a:t>
            </a:r>
            <a:endParaRPr b="1" sz="11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Determine accuracy of each individual sensor and also data throughput for each sensor</a:t>
            </a:r>
            <a:endParaRPr sz="1000">
              <a:solidFill>
                <a:schemeClr val="dk2"/>
              </a:solidFill>
            </a:endParaRPr>
          </a:p>
          <a:p>
            <a:pPr indent="-298450" lvl="0" marL="457200" rtl="0" algn="l">
              <a:spcBef>
                <a:spcPts val="0"/>
              </a:spcBef>
              <a:spcAft>
                <a:spcPts val="0"/>
              </a:spcAft>
              <a:buClr>
                <a:schemeClr val="dk2"/>
              </a:buClr>
              <a:buSzPts val="1100"/>
              <a:buChar char="●"/>
            </a:pPr>
            <a:r>
              <a:rPr b="1" lang="en" sz="1100">
                <a:solidFill>
                  <a:schemeClr val="dk2"/>
                </a:solidFill>
              </a:rPr>
              <a:t>Test Plan</a:t>
            </a:r>
            <a:endParaRPr b="1" sz="11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Using the Arduino Due connect the IMU, Ultrasonic Range Finders, temperature sensor, and the motor encoders individually. When connected check for data throughput and complete sensor specific tests to look at sensor accuracy.</a:t>
            </a:r>
            <a:endParaRPr sz="1000">
              <a:solidFill>
                <a:schemeClr val="dk2"/>
              </a:solidFill>
            </a:endParaRPr>
          </a:p>
          <a:p>
            <a:pPr indent="-298450" lvl="0" marL="457200" rtl="0" algn="l">
              <a:spcBef>
                <a:spcPts val="0"/>
              </a:spcBef>
              <a:spcAft>
                <a:spcPts val="0"/>
              </a:spcAft>
              <a:buClr>
                <a:schemeClr val="dk2"/>
              </a:buClr>
              <a:buSzPts val="1100"/>
              <a:buChar char="●"/>
            </a:pPr>
            <a:r>
              <a:rPr b="1" lang="en" sz="1100">
                <a:solidFill>
                  <a:schemeClr val="dk2"/>
                </a:solidFill>
              </a:rPr>
              <a:t>Requirements </a:t>
            </a:r>
            <a:r>
              <a:rPr b="1" lang="en" sz="1100">
                <a:solidFill>
                  <a:schemeClr val="dk2"/>
                </a:solidFill>
              </a:rPr>
              <a:t>Verified</a:t>
            </a:r>
            <a:endParaRPr b="1" sz="11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FR. 1 The child rover shall move from a starting location to a commanded location of interest and return back to the starting location.</a:t>
            </a:r>
            <a:endParaRPr sz="10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The child rover shall be able to determine the ambient temperature within </a:t>
            </a:r>
            <a:r>
              <a:rPr lang="en" sz="1000">
                <a:solidFill>
                  <a:srgbClr val="4D5156"/>
                </a:solidFill>
                <a:highlight>
                  <a:schemeClr val="lt1"/>
                </a:highlight>
              </a:rPr>
              <a:t>±</a:t>
            </a:r>
            <a:r>
              <a:rPr lang="en" sz="1000">
                <a:solidFill>
                  <a:schemeClr val="dk2"/>
                </a:solidFill>
              </a:rPr>
              <a:t> 5° C at the location of interest</a:t>
            </a:r>
            <a:endParaRPr i="1" sz="1000">
              <a:solidFill>
                <a:schemeClr val="dk2"/>
              </a:solidFill>
            </a:endParaRPr>
          </a:p>
          <a:p>
            <a:pPr indent="-298450" lvl="0" marL="457200" rtl="0" algn="l">
              <a:spcBef>
                <a:spcPts val="0"/>
              </a:spcBef>
              <a:spcAft>
                <a:spcPts val="0"/>
              </a:spcAft>
              <a:buClr>
                <a:schemeClr val="dk2"/>
              </a:buClr>
              <a:buSzPts val="1100"/>
              <a:buChar char="●"/>
            </a:pPr>
            <a:r>
              <a:rPr b="1" lang="en" sz="1100">
                <a:solidFill>
                  <a:schemeClr val="dk2"/>
                </a:solidFill>
              </a:rPr>
              <a:t>Required Hardware</a:t>
            </a:r>
            <a:endParaRPr b="1" sz="11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Sensors:  IMU, 2 URF, Temperature Sensor, Motor Encoder</a:t>
            </a:r>
            <a:endParaRPr sz="10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Arduino Due, Qwiic Adapter, I2C Serial Cable, USB connecter cable</a:t>
            </a:r>
            <a:endParaRPr sz="10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GS Computer</a:t>
            </a:r>
            <a:endParaRPr sz="1000">
              <a:solidFill>
                <a:schemeClr val="dk2"/>
              </a:solidFill>
            </a:endParaRPr>
          </a:p>
          <a:p>
            <a:pPr indent="-298450" lvl="0" marL="457200" rtl="0" algn="l">
              <a:spcBef>
                <a:spcPts val="0"/>
              </a:spcBef>
              <a:spcAft>
                <a:spcPts val="0"/>
              </a:spcAft>
              <a:buClr>
                <a:schemeClr val="dk2"/>
              </a:buClr>
              <a:buSzPts val="1100"/>
              <a:buChar char="●"/>
            </a:pPr>
            <a:r>
              <a:rPr b="1" lang="en" sz="1100">
                <a:solidFill>
                  <a:schemeClr val="dk2"/>
                </a:solidFill>
              </a:rPr>
              <a:t>Required </a:t>
            </a:r>
            <a:r>
              <a:rPr b="1" lang="en" sz="1100">
                <a:solidFill>
                  <a:schemeClr val="dk2"/>
                </a:solidFill>
              </a:rPr>
              <a:t>Measurements</a:t>
            </a:r>
            <a:endParaRPr b="1" sz="11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Data throughput of each sensor and total data throughput</a:t>
            </a:r>
            <a:endParaRPr sz="10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Individual Sensor Measurements</a:t>
            </a:r>
            <a:endParaRPr sz="1000">
              <a:solidFill>
                <a:schemeClr val="dk2"/>
              </a:solidFill>
            </a:endParaRPr>
          </a:p>
          <a:p>
            <a:pPr indent="-292100" lvl="2" marL="1371600" rtl="0" algn="l">
              <a:spcBef>
                <a:spcPts val="0"/>
              </a:spcBef>
              <a:spcAft>
                <a:spcPts val="0"/>
              </a:spcAft>
              <a:buClr>
                <a:schemeClr val="dk2"/>
              </a:buClr>
              <a:buSzPts val="1000"/>
              <a:buChar char="■"/>
            </a:pPr>
            <a:r>
              <a:rPr lang="en" sz="1000">
                <a:solidFill>
                  <a:schemeClr val="dk2"/>
                </a:solidFill>
              </a:rPr>
              <a:t>IMU: Degree measurement is within  ± ½ °</a:t>
            </a:r>
            <a:endParaRPr sz="1000">
              <a:solidFill>
                <a:schemeClr val="dk2"/>
              </a:solidFill>
            </a:endParaRPr>
          </a:p>
          <a:p>
            <a:pPr indent="-292100" lvl="2" marL="1371600" rtl="0" algn="l">
              <a:spcBef>
                <a:spcPts val="0"/>
              </a:spcBef>
              <a:spcAft>
                <a:spcPts val="0"/>
              </a:spcAft>
              <a:buClr>
                <a:schemeClr val="dk2"/>
              </a:buClr>
              <a:buSzPts val="1000"/>
              <a:buChar char="■"/>
            </a:pPr>
            <a:r>
              <a:rPr lang="en" sz="1000">
                <a:solidFill>
                  <a:schemeClr val="dk2"/>
                </a:solidFill>
              </a:rPr>
              <a:t>URF: Minimum detectable obstacle width ~0.5m</a:t>
            </a:r>
            <a:endParaRPr sz="1000">
              <a:solidFill>
                <a:schemeClr val="dk2"/>
              </a:solidFill>
            </a:endParaRPr>
          </a:p>
          <a:p>
            <a:pPr indent="-292100" lvl="2" marL="1371600" rtl="0" algn="l">
              <a:spcBef>
                <a:spcPts val="0"/>
              </a:spcBef>
              <a:spcAft>
                <a:spcPts val="0"/>
              </a:spcAft>
              <a:buClr>
                <a:schemeClr val="dk2"/>
              </a:buClr>
              <a:buSzPts val="1000"/>
              <a:buChar char="■"/>
            </a:pPr>
            <a:r>
              <a:rPr lang="en" sz="1000">
                <a:solidFill>
                  <a:schemeClr val="dk2"/>
                </a:solidFill>
              </a:rPr>
              <a:t>Temperature Sensor: Temperature is within 1K</a:t>
            </a:r>
            <a:endParaRPr sz="1000">
              <a:solidFill>
                <a:schemeClr val="dk2"/>
              </a:solidFill>
            </a:endParaRPr>
          </a:p>
          <a:p>
            <a:pPr indent="-292100" lvl="2" marL="1371600" rtl="0" algn="l">
              <a:spcBef>
                <a:spcPts val="0"/>
              </a:spcBef>
              <a:spcAft>
                <a:spcPts val="0"/>
              </a:spcAft>
              <a:buClr>
                <a:schemeClr val="dk2"/>
              </a:buClr>
              <a:buSzPts val="1000"/>
              <a:buChar char="■"/>
            </a:pPr>
            <a:r>
              <a:rPr lang="en" sz="1000">
                <a:solidFill>
                  <a:schemeClr val="dk2"/>
                </a:solidFill>
              </a:rPr>
              <a:t>Motor Encoder: Minimum detectable angle of 0.5237°</a:t>
            </a:r>
            <a:endParaRPr sz="1000">
              <a:solidFill>
                <a:schemeClr val="dk2"/>
              </a:solidFill>
            </a:endParaRPr>
          </a:p>
          <a:p>
            <a:pPr indent="-298450" lvl="0" marL="457200" rtl="0" algn="l">
              <a:spcBef>
                <a:spcPts val="0"/>
              </a:spcBef>
              <a:spcAft>
                <a:spcPts val="0"/>
              </a:spcAft>
              <a:buClr>
                <a:schemeClr val="dk2"/>
              </a:buClr>
              <a:buSzPts val="1100"/>
              <a:buChar char="●"/>
            </a:pPr>
            <a:r>
              <a:rPr b="1" lang="en" sz="1100">
                <a:solidFill>
                  <a:schemeClr val="dk2"/>
                </a:solidFill>
              </a:rPr>
              <a:t>Test Location </a:t>
            </a:r>
            <a:endParaRPr b="1" sz="11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AERO Building</a:t>
            </a:r>
            <a:endParaRPr sz="1000">
              <a:solidFill>
                <a:schemeClr val="dk2"/>
              </a:solidFill>
            </a:endParaRPr>
          </a:p>
          <a:p>
            <a:pPr indent="-298450" lvl="0" marL="457200" rtl="0" algn="l">
              <a:spcBef>
                <a:spcPts val="0"/>
              </a:spcBef>
              <a:spcAft>
                <a:spcPts val="0"/>
              </a:spcAft>
              <a:buClr>
                <a:schemeClr val="dk2"/>
              </a:buClr>
              <a:buSzPts val="1100"/>
              <a:buChar char="●"/>
            </a:pPr>
            <a:r>
              <a:rPr b="1" lang="en" sz="1100">
                <a:solidFill>
                  <a:schemeClr val="dk2"/>
                </a:solidFill>
              </a:rPr>
              <a:t>Test Errors</a:t>
            </a:r>
            <a:endParaRPr b="1" sz="11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Noise in the signals</a:t>
            </a:r>
            <a:endParaRPr sz="1000">
              <a:solidFill>
                <a:schemeClr val="dk2"/>
              </a:solidFill>
            </a:endParaRPr>
          </a:p>
          <a:p>
            <a:pPr indent="0" lvl="0" marL="0" rtl="0" algn="l">
              <a:spcBef>
                <a:spcPts val="0"/>
              </a:spcBef>
              <a:spcAft>
                <a:spcPts val="0"/>
              </a:spcAft>
              <a:buNone/>
            </a:pPr>
            <a:r>
              <a:t/>
            </a:r>
            <a:endParaRPr sz="1200">
              <a:solidFill>
                <a:schemeClr val="dk2"/>
              </a:solidFill>
            </a:endParaRPr>
          </a:p>
          <a:p>
            <a:pPr indent="0" lvl="0" marL="914400" rtl="0" algn="l">
              <a:spcBef>
                <a:spcPts val="0"/>
              </a:spcBef>
              <a:spcAft>
                <a:spcPts val="0"/>
              </a:spcAft>
              <a:buNone/>
            </a:pPr>
            <a:r>
              <a:t/>
            </a:r>
            <a:endParaRPr b="1" sz="1000">
              <a:solidFill>
                <a:srgbClr val="434343"/>
              </a:solidFill>
            </a:endParaRPr>
          </a:p>
          <a:p>
            <a:pPr indent="0" lvl="0" marL="0" rtl="0" algn="l">
              <a:spcBef>
                <a:spcPts val="0"/>
              </a:spcBef>
              <a:spcAft>
                <a:spcPts val="0"/>
              </a:spcAft>
              <a:buNone/>
            </a:pPr>
            <a:r>
              <a:t/>
            </a:r>
            <a:endParaRPr sz="1000">
              <a:solidFill>
                <a:srgbClr val="434343"/>
              </a:solidFill>
            </a:endParaRPr>
          </a:p>
          <a:p>
            <a:pPr indent="0" lvl="0" marL="0" rtl="0" algn="l">
              <a:spcBef>
                <a:spcPts val="0"/>
              </a:spcBef>
              <a:spcAft>
                <a:spcPts val="0"/>
              </a:spcAft>
              <a:buNone/>
            </a:pPr>
            <a:r>
              <a:t/>
            </a:r>
            <a:endParaRPr sz="1000">
              <a:solidFill>
                <a:srgbClr val="434343"/>
              </a:solidFill>
            </a:endParaRPr>
          </a:p>
          <a:p>
            <a:pPr indent="0" lvl="0" marL="0" rtl="0" algn="l">
              <a:spcBef>
                <a:spcPts val="0"/>
              </a:spcBef>
              <a:spcAft>
                <a:spcPts val="0"/>
              </a:spcAft>
              <a:buNone/>
            </a:pPr>
            <a:r>
              <a:rPr lang="en" sz="1000">
                <a:solidFill>
                  <a:srgbClr val="434343"/>
                </a:solidFill>
              </a:rPr>
              <a:t> </a:t>
            </a:r>
            <a:endParaRPr sz="1000">
              <a:solidFill>
                <a:srgbClr val="434343"/>
              </a:solidFill>
            </a:endParaRPr>
          </a:p>
        </p:txBody>
      </p:sp>
      <p:sp>
        <p:nvSpPr>
          <p:cNvPr id="903" name="Google Shape;903;p49"/>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904" name="Google Shape;904;p49"/>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905" name="Google Shape;905;p49"/>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906" name="Google Shape;906;p49"/>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907" name="Google Shape;907;p49"/>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908" name="Google Shape;908;p49"/>
          <p:cNvSpPr/>
          <p:nvPr/>
        </p:nvSpPr>
        <p:spPr>
          <a:xfrm>
            <a:off x="5643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909" name="Google Shape;909;p49"/>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910" name="Google Shape;910;p49"/>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911" name="Google Shape;911;p49"/>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912" name="Google Shape;912;p49"/>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913" name="Google Shape;913;p49"/>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14" name="Google Shape;914;p49"/>
          <p:cNvPicPr preferRelativeResize="0"/>
          <p:nvPr/>
        </p:nvPicPr>
        <p:blipFill>
          <a:blip r:embed="rId5">
            <a:alphaModFix/>
          </a:blip>
          <a:stretch>
            <a:fillRect/>
          </a:stretch>
        </p:blipFill>
        <p:spPr>
          <a:xfrm>
            <a:off x="3492400" y="1512300"/>
            <a:ext cx="5651600" cy="4494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id="919" name="Google Shape;919;p50"/>
          <p:cNvPicPr preferRelativeResize="0"/>
          <p:nvPr/>
        </p:nvPicPr>
        <p:blipFill>
          <a:blip r:embed="rId3">
            <a:alphaModFix/>
          </a:blip>
          <a:stretch>
            <a:fillRect/>
          </a:stretch>
        </p:blipFill>
        <p:spPr>
          <a:xfrm>
            <a:off x="6294975" y="1829084"/>
            <a:ext cx="275675" cy="2068453"/>
          </a:xfrm>
          <a:prstGeom prst="rect">
            <a:avLst/>
          </a:prstGeom>
          <a:noFill/>
          <a:ln>
            <a:noFill/>
          </a:ln>
        </p:spPr>
      </p:pic>
      <p:sp>
        <p:nvSpPr>
          <p:cNvPr id="920" name="Google Shape;920;p50"/>
          <p:cNvSpPr txBox="1"/>
          <p:nvPr>
            <p:ph type="title"/>
          </p:nvPr>
        </p:nvSpPr>
        <p:spPr>
          <a:xfrm>
            <a:off x="311700" y="-45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Verification and Validation: Mast Test Rig</a:t>
            </a:r>
            <a:endParaRPr/>
          </a:p>
          <a:p>
            <a:pPr indent="0" lvl="0" marL="0" rtl="0" algn="l">
              <a:spcBef>
                <a:spcPts val="0"/>
              </a:spcBef>
              <a:spcAft>
                <a:spcPts val="0"/>
              </a:spcAft>
              <a:buNone/>
            </a:pPr>
            <a:r>
              <a:t/>
            </a:r>
            <a:endParaRPr/>
          </a:p>
        </p:txBody>
      </p:sp>
      <p:sp>
        <p:nvSpPr>
          <p:cNvPr id="921" name="Google Shape;921;p50"/>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922" name="Google Shape;922;p50"/>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923" name="Google Shape;923;p50"/>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924" name="Google Shape;924;p50"/>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925" name="Google Shape;925;p50"/>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926" name="Google Shape;926;p50"/>
          <p:cNvSpPr/>
          <p:nvPr/>
        </p:nvSpPr>
        <p:spPr>
          <a:xfrm>
            <a:off x="5643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927" name="Google Shape;927;p50"/>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928" name="Google Shape;928;p50"/>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929" name="Google Shape;929;p50"/>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930" name="Google Shape;930;p50"/>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931" name="Google Shape;931;p50"/>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32" name="Google Shape;932;p50"/>
          <p:cNvPicPr preferRelativeResize="0"/>
          <p:nvPr/>
        </p:nvPicPr>
        <p:blipFill>
          <a:blip r:embed="rId6">
            <a:alphaModFix/>
          </a:blip>
          <a:stretch>
            <a:fillRect/>
          </a:stretch>
        </p:blipFill>
        <p:spPr>
          <a:xfrm>
            <a:off x="4863389" y="1787549"/>
            <a:ext cx="479189" cy="2109982"/>
          </a:xfrm>
          <a:prstGeom prst="rect">
            <a:avLst/>
          </a:prstGeom>
          <a:noFill/>
          <a:ln>
            <a:noFill/>
          </a:ln>
        </p:spPr>
      </p:pic>
      <p:pic>
        <p:nvPicPr>
          <p:cNvPr id="933" name="Google Shape;933;p50"/>
          <p:cNvPicPr preferRelativeResize="0"/>
          <p:nvPr/>
        </p:nvPicPr>
        <p:blipFill>
          <a:blip r:embed="rId7">
            <a:alphaModFix/>
          </a:blip>
          <a:stretch>
            <a:fillRect/>
          </a:stretch>
        </p:blipFill>
        <p:spPr>
          <a:xfrm>
            <a:off x="5342578" y="2900650"/>
            <a:ext cx="881283" cy="886978"/>
          </a:xfrm>
          <a:prstGeom prst="rect">
            <a:avLst/>
          </a:prstGeom>
          <a:noFill/>
          <a:ln>
            <a:noFill/>
          </a:ln>
        </p:spPr>
      </p:pic>
      <p:pic>
        <p:nvPicPr>
          <p:cNvPr id="934" name="Google Shape;934;p50"/>
          <p:cNvPicPr preferRelativeResize="0"/>
          <p:nvPr/>
        </p:nvPicPr>
        <p:blipFill>
          <a:blip r:embed="rId8">
            <a:alphaModFix/>
          </a:blip>
          <a:stretch>
            <a:fillRect/>
          </a:stretch>
        </p:blipFill>
        <p:spPr>
          <a:xfrm>
            <a:off x="6641776" y="2900650"/>
            <a:ext cx="1167473" cy="964872"/>
          </a:xfrm>
          <a:prstGeom prst="rect">
            <a:avLst/>
          </a:prstGeom>
          <a:noFill/>
          <a:ln>
            <a:noFill/>
          </a:ln>
        </p:spPr>
      </p:pic>
      <p:sp>
        <p:nvSpPr>
          <p:cNvPr id="935" name="Google Shape;935;p50"/>
          <p:cNvSpPr txBox="1"/>
          <p:nvPr/>
        </p:nvSpPr>
        <p:spPr>
          <a:xfrm>
            <a:off x="5342575" y="1919950"/>
            <a:ext cx="716700" cy="2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95959"/>
                </a:solidFill>
              </a:rPr>
              <a:t>Stage </a:t>
            </a:r>
            <a:r>
              <a:rPr lang="en" sz="1000">
                <a:solidFill>
                  <a:srgbClr val="595959"/>
                </a:solidFill>
              </a:rPr>
              <a:t>1</a:t>
            </a:r>
            <a:endParaRPr sz="1000">
              <a:solidFill>
                <a:srgbClr val="595959"/>
              </a:solidFill>
            </a:endParaRPr>
          </a:p>
        </p:txBody>
      </p:sp>
      <p:sp>
        <p:nvSpPr>
          <p:cNvPr id="936" name="Google Shape;936;p50"/>
          <p:cNvSpPr txBox="1"/>
          <p:nvPr/>
        </p:nvSpPr>
        <p:spPr>
          <a:xfrm>
            <a:off x="5696325" y="2212700"/>
            <a:ext cx="669900" cy="2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95959"/>
                </a:solidFill>
              </a:rPr>
              <a:t>Stage 2</a:t>
            </a:r>
            <a:endParaRPr sz="1000">
              <a:solidFill>
                <a:srgbClr val="595959"/>
              </a:solidFill>
            </a:endParaRPr>
          </a:p>
        </p:txBody>
      </p:sp>
      <p:cxnSp>
        <p:nvCxnSpPr>
          <p:cNvPr id="937" name="Google Shape;937;p50"/>
          <p:cNvCxnSpPr/>
          <p:nvPr/>
        </p:nvCxnSpPr>
        <p:spPr>
          <a:xfrm>
            <a:off x="5992856" y="2456215"/>
            <a:ext cx="270300" cy="194700"/>
          </a:xfrm>
          <a:prstGeom prst="bentConnector3">
            <a:avLst>
              <a:gd fmla="val 0" name="adj1"/>
            </a:avLst>
          </a:prstGeom>
          <a:noFill/>
          <a:ln cap="flat" cmpd="sng" w="9525">
            <a:solidFill>
              <a:srgbClr val="000000"/>
            </a:solidFill>
            <a:prstDash val="solid"/>
            <a:round/>
            <a:headEnd len="med" w="med" type="none"/>
            <a:tailEnd len="med" w="med" type="triangle"/>
          </a:ln>
        </p:spPr>
      </p:cxnSp>
      <p:cxnSp>
        <p:nvCxnSpPr>
          <p:cNvPr id="938" name="Google Shape;938;p50"/>
          <p:cNvCxnSpPr/>
          <p:nvPr/>
        </p:nvCxnSpPr>
        <p:spPr>
          <a:xfrm flipH="1">
            <a:off x="5290734" y="2167175"/>
            <a:ext cx="273600" cy="194700"/>
          </a:xfrm>
          <a:prstGeom prst="bentConnector3">
            <a:avLst>
              <a:gd fmla="val -759" name="adj1"/>
            </a:avLst>
          </a:prstGeom>
          <a:noFill/>
          <a:ln cap="flat" cmpd="sng" w="9525">
            <a:solidFill>
              <a:srgbClr val="000000"/>
            </a:solidFill>
            <a:prstDash val="solid"/>
            <a:round/>
            <a:headEnd len="med" w="med" type="none"/>
            <a:tailEnd len="med" w="med" type="triangle"/>
          </a:ln>
        </p:spPr>
      </p:cxnSp>
      <p:sp>
        <p:nvSpPr>
          <p:cNvPr id="939" name="Google Shape;939;p50"/>
          <p:cNvSpPr/>
          <p:nvPr/>
        </p:nvSpPr>
        <p:spPr>
          <a:xfrm>
            <a:off x="5420801" y="3000224"/>
            <a:ext cx="780000" cy="59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0" name="Google Shape;940;p50"/>
          <p:cNvCxnSpPr/>
          <p:nvPr/>
        </p:nvCxnSpPr>
        <p:spPr>
          <a:xfrm flipH="1" rot="-5400000">
            <a:off x="5794347" y="2995862"/>
            <a:ext cx="320400" cy="108000"/>
          </a:xfrm>
          <a:prstGeom prst="bentConnector3">
            <a:avLst>
              <a:gd fmla="val -490" name="adj1"/>
            </a:avLst>
          </a:prstGeom>
          <a:noFill/>
          <a:ln cap="flat" cmpd="sng" w="9525">
            <a:solidFill>
              <a:srgbClr val="000000"/>
            </a:solidFill>
            <a:prstDash val="solid"/>
            <a:round/>
            <a:headEnd len="med" w="med" type="none"/>
            <a:tailEnd len="med" w="med" type="triangle"/>
          </a:ln>
        </p:spPr>
      </p:cxnSp>
      <p:sp>
        <p:nvSpPr>
          <p:cNvPr id="941" name="Google Shape;941;p50"/>
          <p:cNvSpPr txBox="1"/>
          <p:nvPr/>
        </p:nvSpPr>
        <p:spPr>
          <a:xfrm>
            <a:off x="7047451" y="3769525"/>
            <a:ext cx="1023900" cy="2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95959"/>
                </a:solidFill>
              </a:rPr>
              <a:t>Dynamic Seal</a:t>
            </a:r>
            <a:endParaRPr sz="1000">
              <a:solidFill>
                <a:srgbClr val="595959"/>
              </a:solidFill>
            </a:endParaRPr>
          </a:p>
        </p:txBody>
      </p:sp>
      <p:sp>
        <p:nvSpPr>
          <p:cNvPr id="942" name="Google Shape;942;p50"/>
          <p:cNvSpPr/>
          <p:nvPr/>
        </p:nvSpPr>
        <p:spPr>
          <a:xfrm>
            <a:off x="4942343" y="1806955"/>
            <a:ext cx="317100" cy="247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50"/>
          <p:cNvSpPr/>
          <p:nvPr/>
        </p:nvSpPr>
        <p:spPr>
          <a:xfrm>
            <a:off x="6310099" y="3668614"/>
            <a:ext cx="237000" cy="150600"/>
          </a:xfrm>
          <a:prstGeom prst="roundRect">
            <a:avLst>
              <a:gd fmla="val 16667"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50"/>
          <p:cNvSpPr/>
          <p:nvPr/>
        </p:nvSpPr>
        <p:spPr>
          <a:xfrm>
            <a:off x="6689740" y="3112160"/>
            <a:ext cx="1120500" cy="638100"/>
          </a:xfrm>
          <a:prstGeom prst="roundRect">
            <a:avLst>
              <a:gd fmla="val 16667"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50"/>
          <p:cNvSpPr txBox="1"/>
          <p:nvPr/>
        </p:nvSpPr>
        <p:spPr>
          <a:xfrm>
            <a:off x="6917125" y="2648075"/>
            <a:ext cx="881400" cy="2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95959"/>
                </a:solidFill>
              </a:rPr>
              <a:t>Wear Ring</a:t>
            </a:r>
            <a:endParaRPr sz="1000">
              <a:solidFill>
                <a:srgbClr val="595959"/>
              </a:solidFill>
            </a:endParaRPr>
          </a:p>
        </p:txBody>
      </p:sp>
      <p:cxnSp>
        <p:nvCxnSpPr>
          <p:cNvPr id="946" name="Google Shape;946;p50"/>
          <p:cNvCxnSpPr/>
          <p:nvPr/>
        </p:nvCxnSpPr>
        <p:spPr>
          <a:xfrm flipH="1">
            <a:off x="6861320" y="2864533"/>
            <a:ext cx="509700" cy="609300"/>
          </a:xfrm>
          <a:prstGeom prst="bentConnector3">
            <a:avLst>
              <a:gd fmla="val -1020" name="adj1"/>
            </a:avLst>
          </a:prstGeom>
          <a:noFill/>
          <a:ln cap="flat" cmpd="sng" w="9525">
            <a:solidFill>
              <a:srgbClr val="000000"/>
            </a:solidFill>
            <a:prstDash val="solid"/>
            <a:round/>
            <a:headEnd len="med" w="med" type="none"/>
            <a:tailEnd len="med" w="med" type="triangle"/>
          </a:ln>
        </p:spPr>
      </p:cxnSp>
      <p:sp>
        <p:nvSpPr>
          <p:cNvPr id="947" name="Google Shape;947;p50"/>
          <p:cNvSpPr txBox="1"/>
          <p:nvPr/>
        </p:nvSpPr>
        <p:spPr>
          <a:xfrm>
            <a:off x="4461200" y="3278175"/>
            <a:ext cx="629700" cy="47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95959"/>
                </a:solidFill>
              </a:rPr>
              <a:t>Inlet Fitting</a:t>
            </a:r>
            <a:endParaRPr sz="1000">
              <a:solidFill>
                <a:srgbClr val="595959"/>
              </a:solidFill>
            </a:endParaRPr>
          </a:p>
        </p:txBody>
      </p:sp>
      <p:cxnSp>
        <p:nvCxnSpPr>
          <p:cNvPr id="948" name="Google Shape;948;p50"/>
          <p:cNvCxnSpPr/>
          <p:nvPr/>
        </p:nvCxnSpPr>
        <p:spPr>
          <a:xfrm>
            <a:off x="4690119" y="3732998"/>
            <a:ext cx="210600" cy="97500"/>
          </a:xfrm>
          <a:prstGeom prst="bentConnector3">
            <a:avLst>
              <a:gd fmla="val 0" name="adj1"/>
            </a:avLst>
          </a:prstGeom>
          <a:noFill/>
          <a:ln cap="flat" cmpd="sng" w="9525">
            <a:solidFill>
              <a:srgbClr val="000000"/>
            </a:solidFill>
            <a:prstDash val="solid"/>
            <a:round/>
            <a:headEnd len="med" w="med" type="none"/>
            <a:tailEnd len="med" w="med" type="triangle"/>
          </a:ln>
        </p:spPr>
      </p:cxnSp>
      <p:pic>
        <p:nvPicPr>
          <p:cNvPr id="949" name="Google Shape;949;p50"/>
          <p:cNvPicPr preferRelativeResize="0"/>
          <p:nvPr/>
        </p:nvPicPr>
        <p:blipFill rotWithShape="1">
          <a:blip r:embed="rId9">
            <a:alphaModFix/>
          </a:blip>
          <a:srcRect b="0" l="22590" r="22403" t="0"/>
          <a:stretch/>
        </p:blipFill>
        <p:spPr>
          <a:xfrm>
            <a:off x="7523057" y="-1"/>
            <a:ext cx="1566874" cy="1938325"/>
          </a:xfrm>
          <a:prstGeom prst="rect">
            <a:avLst/>
          </a:prstGeom>
          <a:noFill/>
          <a:ln>
            <a:noFill/>
          </a:ln>
        </p:spPr>
      </p:pic>
      <p:sp>
        <p:nvSpPr>
          <p:cNvPr id="950" name="Google Shape;950;p50"/>
          <p:cNvSpPr txBox="1"/>
          <p:nvPr>
            <p:ph idx="1" type="body"/>
          </p:nvPr>
        </p:nvSpPr>
        <p:spPr>
          <a:xfrm>
            <a:off x="261800" y="368450"/>
            <a:ext cx="7114500" cy="13644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sz="1100"/>
              <a:t>Objective</a:t>
            </a:r>
            <a:endParaRPr b="1" sz="1100"/>
          </a:p>
          <a:p>
            <a:pPr indent="-292100" lvl="1" marL="914400" rtl="0" algn="l">
              <a:spcBef>
                <a:spcPts val="0"/>
              </a:spcBef>
              <a:spcAft>
                <a:spcPts val="0"/>
              </a:spcAft>
              <a:buSzPts val="1000"/>
              <a:buChar char="○"/>
            </a:pPr>
            <a:r>
              <a:rPr lang="en" sz="1000"/>
              <a:t>Determine if small scale rig of the </a:t>
            </a:r>
            <a:r>
              <a:rPr lang="en" sz="1000"/>
              <a:t>hydraulic</a:t>
            </a:r>
            <a:r>
              <a:rPr lang="en" sz="1000"/>
              <a:t> mast can properly extend to full height.</a:t>
            </a:r>
            <a:endParaRPr sz="1000"/>
          </a:p>
          <a:p>
            <a:pPr indent="-298450" lvl="0" marL="457200" rtl="0" algn="l">
              <a:spcBef>
                <a:spcPts val="0"/>
              </a:spcBef>
              <a:spcAft>
                <a:spcPts val="0"/>
              </a:spcAft>
              <a:buSzPts val="1100"/>
              <a:buChar char="●"/>
            </a:pPr>
            <a:r>
              <a:rPr b="1" lang="en" sz="1100"/>
              <a:t>Test Plan</a:t>
            </a:r>
            <a:endParaRPr b="1" sz="1100"/>
          </a:p>
          <a:p>
            <a:pPr indent="-292100" lvl="1" marL="914400" rtl="0" algn="l">
              <a:spcBef>
                <a:spcPts val="0"/>
              </a:spcBef>
              <a:spcAft>
                <a:spcPts val="0"/>
              </a:spcAft>
              <a:buSzPts val="1000"/>
              <a:buChar char="○"/>
            </a:pPr>
            <a:r>
              <a:rPr lang="en" sz="1000"/>
              <a:t>Fill unextended mast with hydraulic oil, connect the mast to a reservoir filled with more hydraulic oil and connect the reservoir to pressurized air. Pressurize the reservoir to push the mast up until it reaches full extension and check for binding during </a:t>
            </a:r>
            <a:r>
              <a:rPr lang="en" sz="1000"/>
              <a:t>extension</a:t>
            </a:r>
            <a:r>
              <a:rPr lang="en" sz="1000"/>
              <a:t>. Depressurize and repeat cycle 20 times. Take apart the mast and check for </a:t>
            </a:r>
            <a:r>
              <a:rPr lang="en" sz="1000"/>
              <a:t>degradation</a:t>
            </a:r>
            <a:r>
              <a:rPr lang="en" sz="1000"/>
              <a:t> of the seals.</a:t>
            </a:r>
            <a:endParaRPr sz="1000"/>
          </a:p>
        </p:txBody>
      </p:sp>
      <p:sp>
        <p:nvSpPr>
          <p:cNvPr id="951" name="Google Shape;951;p50"/>
          <p:cNvSpPr txBox="1"/>
          <p:nvPr/>
        </p:nvSpPr>
        <p:spPr>
          <a:xfrm>
            <a:off x="261800" y="1562725"/>
            <a:ext cx="4199400" cy="2559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2"/>
              </a:buClr>
              <a:buSzPts val="1100"/>
              <a:buChar char="●"/>
            </a:pPr>
            <a:r>
              <a:rPr b="1" lang="en" sz="1100">
                <a:solidFill>
                  <a:schemeClr val="dk2"/>
                </a:solidFill>
              </a:rPr>
              <a:t>Requirements Verified</a:t>
            </a:r>
            <a:endParaRPr b="1" sz="11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FR. 3 The child rover shall use a mast to take photos and video from a vantage point above the rover’s body.</a:t>
            </a:r>
            <a:endParaRPr sz="1000">
              <a:solidFill>
                <a:schemeClr val="dk2"/>
              </a:solidFill>
            </a:endParaRPr>
          </a:p>
          <a:p>
            <a:pPr indent="-298450" lvl="0" marL="457200" rtl="0" algn="l">
              <a:lnSpc>
                <a:spcPct val="115000"/>
              </a:lnSpc>
              <a:spcBef>
                <a:spcPts val="0"/>
              </a:spcBef>
              <a:spcAft>
                <a:spcPts val="0"/>
              </a:spcAft>
              <a:buClr>
                <a:schemeClr val="dk2"/>
              </a:buClr>
              <a:buSzPts val="1100"/>
              <a:buChar char="●"/>
            </a:pPr>
            <a:r>
              <a:rPr b="1" lang="en" sz="1100">
                <a:solidFill>
                  <a:schemeClr val="dk2"/>
                </a:solidFill>
              </a:rPr>
              <a:t>Required Hardware</a:t>
            </a:r>
            <a:endParaRPr b="1" sz="1100">
              <a:solidFill>
                <a:schemeClr val="dk2"/>
              </a:solidFill>
            </a:endParaRPr>
          </a:p>
          <a:p>
            <a:pPr indent="-292100" lvl="1" marL="914400" rtl="0" algn="l">
              <a:lnSpc>
                <a:spcPct val="115000"/>
              </a:lnSpc>
              <a:spcBef>
                <a:spcPts val="0"/>
              </a:spcBef>
              <a:spcAft>
                <a:spcPts val="0"/>
              </a:spcAft>
              <a:buClr>
                <a:schemeClr val="dk2"/>
              </a:buClr>
              <a:buSzPts val="1000"/>
              <a:buChar char="○"/>
            </a:pPr>
            <a:r>
              <a:rPr lang="en" sz="1000">
                <a:solidFill>
                  <a:schemeClr val="dk2"/>
                </a:solidFill>
              </a:rPr>
              <a:t>Two stage hydraulic mast</a:t>
            </a:r>
            <a:endParaRPr sz="1000">
              <a:solidFill>
                <a:schemeClr val="dk2"/>
              </a:solidFill>
            </a:endParaRPr>
          </a:p>
          <a:p>
            <a:pPr indent="-292100" lvl="1" marL="914400" rtl="0" algn="l">
              <a:lnSpc>
                <a:spcPct val="115000"/>
              </a:lnSpc>
              <a:spcBef>
                <a:spcPts val="0"/>
              </a:spcBef>
              <a:spcAft>
                <a:spcPts val="0"/>
              </a:spcAft>
              <a:buClr>
                <a:schemeClr val="dk2"/>
              </a:buClr>
              <a:buSzPts val="1000"/>
              <a:buChar char="○"/>
            </a:pPr>
            <a:r>
              <a:rPr lang="en" sz="1000">
                <a:solidFill>
                  <a:schemeClr val="dk2"/>
                </a:solidFill>
              </a:rPr>
              <a:t>Air compressor</a:t>
            </a:r>
            <a:endParaRPr sz="1000">
              <a:solidFill>
                <a:schemeClr val="dk2"/>
              </a:solidFill>
            </a:endParaRPr>
          </a:p>
          <a:p>
            <a:pPr indent="-292100" lvl="1" marL="914400" rtl="0" algn="l">
              <a:lnSpc>
                <a:spcPct val="115000"/>
              </a:lnSpc>
              <a:spcBef>
                <a:spcPts val="0"/>
              </a:spcBef>
              <a:spcAft>
                <a:spcPts val="0"/>
              </a:spcAft>
              <a:buClr>
                <a:schemeClr val="dk2"/>
              </a:buClr>
              <a:buSzPts val="1000"/>
              <a:buChar char="○"/>
            </a:pPr>
            <a:r>
              <a:rPr lang="en" sz="1000">
                <a:solidFill>
                  <a:schemeClr val="dk2"/>
                </a:solidFill>
              </a:rPr>
              <a:t>Oil reservoir</a:t>
            </a:r>
            <a:endParaRPr sz="1000">
              <a:solidFill>
                <a:schemeClr val="dk2"/>
              </a:solidFill>
            </a:endParaRPr>
          </a:p>
          <a:p>
            <a:pPr indent="-292100" lvl="1" marL="914400" rtl="0" algn="l">
              <a:lnSpc>
                <a:spcPct val="115000"/>
              </a:lnSpc>
              <a:spcBef>
                <a:spcPts val="0"/>
              </a:spcBef>
              <a:spcAft>
                <a:spcPts val="0"/>
              </a:spcAft>
              <a:buClr>
                <a:schemeClr val="dk2"/>
              </a:buClr>
              <a:buSzPts val="1000"/>
              <a:buChar char="○"/>
            </a:pPr>
            <a:r>
              <a:rPr lang="en" sz="1000">
                <a:solidFill>
                  <a:schemeClr val="dk2"/>
                </a:solidFill>
              </a:rPr>
              <a:t>Two connector fittings</a:t>
            </a:r>
            <a:endParaRPr sz="1000">
              <a:solidFill>
                <a:schemeClr val="dk2"/>
              </a:solidFill>
            </a:endParaRPr>
          </a:p>
          <a:p>
            <a:pPr indent="-292100" lvl="1" marL="914400" rtl="0" algn="l">
              <a:lnSpc>
                <a:spcPct val="115000"/>
              </a:lnSpc>
              <a:spcBef>
                <a:spcPts val="0"/>
              </a:spcBef>
              <a:spcAft>
                <a:spcPts val="0"/>
              </a:spcAft>
              <a:buClr>
                <a:schemeClr val="dk2"/>
              </a:buClr>
              <a:buSzPts val="1000"/>
              <a:buChar char="○"/>
            </a:pPr>
            <a:r>
              <a:rPr lang="en" sz="1000">
                <a:solidFill>
                  <a:schemeClr val="dk2"/>
                </a:solidFill>
              </a:rPr>
              <a:t>Hydraulic fluid</a:t>
            </a:r>
            <a:endParaRPr sz="1000">
              <a:solidFill>
                <a:schemeClr val="dk2"/>
              </a:solidFill>
            </a:endParaRPr>
          </a:p>
          <a:p>
            <a:pPr indent="-298450" lvl="0" marL="457200" rtl="0" algn="l">
              <a:lnSpc>
                <a:spcPct val="115000"/>
              </a:lnSpc>
              <a:spcBef>
                <a:spcPts val="0"/>
              </a:spcBef>
              <a:spcAft>
                <a:spcPts val="0"/>
              </a:spcAft>
              <a:buClr>
                <a:schemeClr val="dk2"/>
              </a:buClr>
              <a:buSzPts val="1100"/>
              <a:buChar char="●"/>
            </a:pPr>
            <a:r>
              <a:rPr b="1" lang="en" sz="1100">
                <a:solidFill>
                  <a:schemeClr val="dk2"/>
                </a:solidFill>
              </a:rPr>
              <a:t>Required Measurements</a:t>
            </a:r>
            <a:endParaRPr b="1" sz="1100">
              <a:solidFill>
                <a:schemeClr val="dk2"/>
              </a:solidFill>
            </a:endParaRPr>
          </a:p>
          <a:p>
            <a:pPr indent="-292100" lvl="1" marL="914400" rtl="0" algn="l">
              <a:lnSpc>
                <a:spcPct val="115000"/>
              </a:lnSpc>
              <a:spcBef>
                <a:spcPts val="0"/>
              </a:spcBef>
              <a:spcAft>
                <a:spcPts val="0"/>
              </a:spcAft>
              <a:buClr>
                <a:schemeClr val="dk2"/>
              </a:buClr>
              <a:buSzPts val="1000"/>
              <a:buChar char="○"/>
            </a:pPr>
            <a:r>
              <a:rPr lang="en" sz="1000">
                <a:solidFill>
                  <a:schemeClr val="dk2"/>
                </a:solidFill>
              </a:rPr>
              <a:t>Pressure inside of the mast</a:t>
            </a:r>
            <a:endParaRPr sz="1000">
              <a:solidFill>
                <a:schemeClr val="dk2"/>
              </a:solidFill>
            </a:endParaRPr>
          </a:p>
          <a:p>
            <a:pPr indent="-298450" lvl="0" marL="457200" rtl="0" algn="l">
              <a:lnSpc>
                <a:spcPct val="115000"/>
              </a:lnSpc>
              <a:spcBef>
                <a:spcPts val="0"/>
              </a:spcBef>
              <a:spcAft>
                <a:spcPts val="0"/>
              </a:spcAft>
              <a:buClr>
                <a:schemeClr val="dk2"/>
              </a:buClr>
              <a:buSzPts val="1100"/>
              <a:buChar char="●"/>
            </a:pPr>
            <a:r>
              <a:rPr b="1" lang="en" sz="1100">
                <a:solidFill>
                  <a:schemeClr val="dk2"/>
                </a:solidFill>
              </a:rPr>
              <a:t>Test location</a:t>
            </a:r>
            <a:endParaRPr b="1" sz="1100">
              <a:solidFill>
                <a:schemeClr val="dk2"/>
              </a:solidFill>
            </a:endParaRPr>
          </a:p>
          <a:p>
            <a:pPr indent="-292100" lvl="1" marL="914400" rtl="0" algn="l">
              <a:lnSpc>
                <a:spcPct val="115000"/>
              </a:lnSpc>
              <a:spcBef>
                <a:spcPts val="0"/>
              </a:spcBef>
              <a:spcAft>
                <a:spcPts val="0"/>
              </a:spcAft>
              <a:buClr>
                <a:schemeClr val="dk2"/>
              </a:buClr>
              <a:buSzPts val="1000"/>
              <a:buChar char="○"/>
            </a:pPr>
            <a:r>
              <a:rPr lang="en" sz="1000">
                <a:solidFill>
                  <a:schemeClr val="dk2"/>
                </a:solidFill>
              </a:rPr>
              <a:t>AERO Machine Shop</a:t>
            </a:r>
            <a:endParaRPr sz="1000">
              <a:solidFill>
                <a:schemeClr val="dk2"/>
              </a:solidFill>
            </a:endParaRPr>
          </a:p>
          <a:p>
            <a:pPr indent="-304800" lvl="0" marL="457200" rtl="0" algn="l">
              <a:lnSpc>
                <a:spcPct val="115000"/>
              </a:lnSpc>
              <a:spcBef>
                <a:spcPts val="0"/>
              </a:spcBef>
              <a:spcAft>
                <a:spcPts val="0"/>
              </a:spcAft>
              <a:buClr>
                <a:schemeClr val="dk2"/>
              </a:buClr>
              <a:buSzPts val="1200"/>
              <a:buChar char="●"/>
            </a:pPr>
            <a:r>
              <a:rPr b="1" lang="en" sz="1200">
                <a:solidFill>
                  <a:schemeClr val="dk2"/>
                </a:solidFill>
              </a:rPr>
              <a:t>Test Errors</a:t>
            </a:r>
            <a:endParaRPr b="1" sz="1200">
              <a:solidFill>
                <a:schemeClr val="dk2"/>
              </a:solidFill>
            </a:endParaRPr>
          </a:p>
          <a:p>
            <a:pPr indent="-292100" lvl="1" marL="914400" rtl="0" algn="l">
              <a:lnSpc>
                <a:spcPct val="115000"/>
              </a:lnSpc>
              <a:spcBef>
                <a:spcPts val="0"/>
              </a:spcBef>
              <a:spcAft>
                <a:spcPts val="0"/>
              </a:spcAft>
              <a:buClr>
                <a:schemeClr val="dk2"/>
              </a:buClr>
              <a:buSzPts val="1000"/>
              <a:buChar char="○"/>
            </a:pPr>
            <a:r>
              <a:rPr lang="en" sz="1000">
                <a:solidFill>
                  <a:schemeClr val="dk2"/>
                </a:solidFill>
              </a:rPr>
              <a:t>Scaling up from small scale mast to final mast design</a:t>
            </a:r>
            <a:endParaRPr/>
          </a:p>
        </p:txBody>
      </p:sp>
      <p:sp>
        <p:nvSpPr>
          <p:cNvPr id="952" name="Google Shape;952;p50"/>
          <p:cNvSpPr/>
          <p:nvPr/>
        </p:nvSpPr>
        <p:spPr>
          <a:xfrm>
            <a:off x="6314312" y="1855239"/>
            <a:ext cx="237000" cy="1506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3" name="Google Shape;953;p50"/>
          <p:cNvPicPr preferRelativeResize="0"/>
          <p:nvPr/>
        </p:nvPicPr>
        <p:blipFill>
          <a:blip r:embed="rId10">
            <a:alphaModFix/>
          </a:blip>
          <a:stretch>
            <a:fillRect/>
          </a:stretch>
        </p:blipFill>
        <p:spPr>
          <a:xfrm>
            <a:off x="6756176" y="2049504"/>
            <a:ext cx="1408036" cy="638100"/>
          </a:xfrm>
          <a:prstGeom prst="rect">
            <a:avLst/>
          </a:prstGeom>
          <a:noFill/>
          <a:ln>
            <a:noFill/>
          </a:ln>
        </p:spPr>
      </p:pic>
      <p:sp>
        <p:nvSpPr>
          <p:cNvPr id="954" name="Google Shape;954;p50"/>
          <p:cNvSpPr/>
          <p:nvPr/>
        </p:nvSpPr>
        <p:spPr>
          <a:xfrm>
            <a:off x="6756175" y="2078200"/>
            <a:ext cx="1407900" cy="6093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5" name="Google Shape;955;p50"/>
          <p:cNvCxnSpPr>
            <a:stCxn id="956" idx="1"/>
          </p:cNvCxnSpPr>
          <p:nvPr/>
        </p:nvCxnSpPr>
        <p:spPr>
          <a:xfrm flipH="1">
            <a:off x="7907824" y="2499000"/>
            <a:ext cx="441900" cy="34500"/>
          </a:xfrm>
          <a:prstGeom prst="straightConnector1">
            <a:avLst/>
          </a:prstGeom>
          <a:noFill/>
          <a:ln cap="flat" cmpd="sng" w="9525">
            <a:solidFill>
              <a:schemeClr val="dk2"/>
            </a:solidFill>
            <a:prstDash val="solid"/>
            <a:round/>
            <a:headEnd len="med" w="med" type="none"/>
            <a:tailEnd len="med" w="med" type="triangle"/>
          </a:ln>
        </p:spPr>
      </p:cxnSp>
      <p:sp>
        <p:nvSpPr>
          <p:cNvPr id="956" name="Google Shape;956;p50"/>
          <p:cNvSpPr txBox="1"/>
          <p:nvPr/>
        </p:nvSpPr>
        <p:spPr>
          <a:xfrm>
            <a:off x="8349724" y="2375400"/>
            <a:ext cx="753600" cy="2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95959"/>
                </a:solidFill>
              </a:rPr>
              <a:t>O-Ring</a:t>
            </a:r>
            <a:endParaRPr sz="1000">
              <a:solidFill>
                <a:srgbClr val="595959"/>
              </a:solidFill>
            </a:endParaRPr>
          </a:p>
        </p:txBody>
      </p:sp>
      <p:sp>
        <p:nvSpPr>
          <p:cNvPr id="957" name="Google Shape;957;p50"/>
          <p:cNvSpPr txBox="1"/>
          <p:nvPr/>
        </p:nvSpPr>
        <p:spPr>
          <a:xfrm>
            <a:off x="5177863" y="2701975"/>
            <a:ext cx="881400" cy="24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95959"/>
                </a:solidFill>
              </a:rPr>
              <a:t>Wear Ring</a:t>
            </a:r>
            <a:endParaRPr sz="1000">
              <a:solidFill>
                <a:srgbClr val="595959"/>
              </a:solidFill>
            </a:endParaRPr>
          </a:p>
        </p:txBody>
      </p:sp>
      <p:cxnSp>
        <p:nvCxnSpPr>
          <p:cNvPr id="958" name="Google Shape;958;p50"/>
          <p:cNvCxnSpPr/>
          <p:nvPr/>
        </p:nvCxnSpPr>
        <p:spPr>
          <a:xfrm rot="10800000">
            <a:off x="6822075" y="3661425"/>
            <a:ext cx="309000" cy="304200"/>
          </a:xfrm>
          <a:prstGeom prst="bentConnector3">
            <a:avLst>
              <a:gd fmla="val 50000" name="adj1"/>
            </a:avLst>
          </a:prstGeom>
          <a:noFill/>
          <a:ln cap="flat" cmpd="sng" w="9525">
            <a:solidFill>
              <a:srgbClr val="000000"/>
            </a:solidFill>
            <a:prstDash val="solid"/>
            <a:round/>
            <a:headEnd len="med" w="med" type="none"/>
            <a:tailEnd len="med" w="med" type="triangl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51"/>
          <p:cNvSpPr txBox="1"/>
          <p:nvPr>
            <p:ph type="title"/>
          </p:nvPr>
        </p:nvSpPr>
        <p:spPr>
          <a:xfrm>
            <a:off x="311700" y="108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Verification and Validation: Live Video Feed</a:t>
            </a:r>
            <a:endParaRPr/>
          </a:p>
          <a:p>
            <a:pPr indent="0" lvl="0" marL="0" rtl="0" algn="l">
              <a:spcBef>
                <a:spcPts val="0"/>
              </a:spcBef>
              <a:spcAft>
                <a:spcPts val="0"/>
              </a:spcAft>
              <a:buNone/>
            </a:pPr>
            <a:r>
              <a:t/>
            </a:r>
            <a:endParaRPr/>
          </a:p>
        </p:txBody>
      </p:sp>
      <p:sp>
        <p:nvSpPr>
          <p:cNvPr id="964" name="Google Shape;964;p51"/>
          <p:cNvSpPr txBox="1"/>
          <p:nvPr/>
        </p:nvSpPr>
        <p:spPr>
          <a:xfrm>
            <a:off x="311700" y="535450"/>
            <a:ext cx="6234600" cy="3593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Char char="●"/>
            </a:pPr>
            <a:r>
              <a:rPr b="1" lang="en" sz="1200">
                <a:solidFill>
                  <a:schemeClr val="dk2"/>
                </a:solidFill>
              </a:rPr>
              <a:t>Objective</a:t>
            </a:r>
            <a:endParaRPr b="1" sz="12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Determine if </a:t>
            </a:r>
            <a:r>
              <a:rPr lang="en" sz="1000">
                <a:solidFill>
                  <a:schemeClr val="dk2"/>
                </a:solidFill>
              </a:rPr>
              <a:t>surveillance</a:t>
            </a:r>
            <a:r>
              <a:rPr lang="en" sz="1000">
                <a:solidFill>
                  <a:schemeClr val="dk2"/>
                </a:solidFill>
              </a:rPr>
              <a:t> camera/FPV camera </a:t>
            </a:r>
            <a:r>
              <a:rPr lang="en" sz="1000">
                <a:solidFill>
                  <a:schemeClr val="dk2"/>
                </a:solidFill>
              </a:rPr>
              <a:t>connected</a:t>
            </a:r>
            <a:r>
              <a:rPr lang="en" sz="1000">
                <a:solidFill>
                  <a:schemeClr val="dk2"/>
                </a:solidFill>
              </a:rPr>
              <a:t> to Intel NUC and Rocket M2 through the network switch can send live video feed to GS at varying distances.</a:t>
            </a:r>
            <a:endParaRPr sz="1000">
              <a:solidFill>
                <a:schemeClr val="dk2"/>
              </a:solidFill>
            </a:endParaRPr>
          </a:p>
          <a:p>
            <a:pPr indent="-304800" lvl="0" marL="457200" rtl="0" algn="l">
              <a:spcBef>
                <a:spcPts val="0"/>
              </a:spcBef>
              <a:spcAft>
                <a:spcPts val="0"/>
              </a:spcAft>
              <a:buClr>
                <a:schemeClr val="dk2"/>
              </a:buClr>
              <a:buSzPts val="1200"/>
              <a:buChar char="●"/>
            </a:pPr>
            <a:r>
              <a:rPr b="1" lang="en" sz="1200">
                <a:solidFill>
                  <a:schemeClr val="dk2"/>
                </a:solidFill>
              </a:rPr>
              <a:t>Test Plan</a:t>
            </a:r>
            <a:endParaRPr b="1" sz="1200">
              <a:solidFill>
                <a:schemeClr val="dk2"/>
              </a:solidFill>
            </a:endParaRPr>
          </a:p>
          <a:p>
            <a:pPr indent="-304800" lvl="1" marL="914400" rtl="0" algn="l">
              <a:spcBef>
                <a:spcPts val="0"/>
              </a:spcBef>
              <a:spcAft>
                <a:spcPts val="0"/>
              </a:spcAft>
              <a:buClr>
                <a:schemeClr val="dk2"/>
              </a:buClr>
              <a:buSzPts val="1200"/>
              <a:buChar char="○"/>
            </a:pPr>
            <a:r>
              <a:rPr lang="en" sz="1000">
                <a:solidFill>
                  <a:schemeClr val="dk2"/>
                </a:solidFill>
              </a:rPr>
              <a:t>Connect 405-D20X PoE </a:t>
            </a:r>
            <a:r>
              <a:rPr lang="en" sz="1000">
                <a:solidFill>
                  <a:schemeClr val="dk2"/>
                </a:solidFill>
              </a:rPr>
              <a:t>surveillance</a:t>
            </a:r>
            <a:r>
              <a:rPr lang="en" sz="1000">
                <a:solidFill>
                  <a:schemeClr val="dk2"/>
                </a:solidFill>
              </a:rPr>
              <a:t> </a:t>
            </a:r>
            <a:r>
              <a:rPr lang="en" sz="1000">
                <a:solidFill>
                  <a:schemeClr val="dk2"/>
                </a:solidFill>
              </a:rPr>
              <a:t>camera, Intel</a:t>
            </a:r>
            <a:r>
              <a:rPr lang="en" sz="1000">
                <a:solidFill>
                  <a:schemeClr val="dk2"/>
                </a:solidFill>
              </a:rPr>
              <a:t> NUC, and point to multipoint </a:t>
            </a:r>
            <a:r>
              <a:rPr lang="en" sz="1000">
                <a:solidFill>
                  <a:schemeClr val="dk2"/>
                </a:solidFill>
              </a:rPr>
              <a:t>transmitter through the network switch. Then move the camera from 10m to 250m by 30m increments away from the GS receiver.</a:t>
            </a:r>
            <a:r>
              <a:rPr lang="en" sz="1000">
                <a:solidFill>
                  <a:schemeClr val="dk2"/>
                </a:solidFill>
              </a:rPr>
              <a:t> </a:t>
            </a:r>
            <a:endParaRPr sz="10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Repeat for FPV camera</a:t>
            </a:r>
            <a:endParaRPr sz="1000">
              <a:solidFill>
                <a:schemeClr val="dk2"/>
              </a:solidFill>
            </a:endParaRPr>
          </a:p>
          <a:p>
            <a:pPr indent="-304800" lvl="0" marL="457200" rtl="0" algn="l">
              <a:spcBef>
                <a:spcPts val="0"/>
              </a:spcBef>
              <a:spcAft>
                <a:spcPts val="0"/>
              </a:spcAft>
              <a:buClr>
                <a:schemeClr val="dk2"/>
              </a:buClr>
              <a:buSzPts val="1200"/>
              <a:buChar char="●"/>
            </a:pPr>
            <a:r>
              <a:rPr b="1" lang="en" sz="1200">
                <a:solidFill>
                  <a:schemeClr val="dk2"/>
                </a:solidFill>
              </a:rPr>
              <a:t>Requirements Verified</a:t>
            </a:r>
            <a:endParaRPr b="1" sz="1200">
              <a:solidFill>
                <a:schemeClr val="dk2"/>
              </a:solidFill>
            </a:endParaRPr>
          </a:p>
          <a:p>
            <a:pPr indent="-279400" lvl="1" marL="914400" rtl="0" algn="l">
              <a:spcBef>
                <a:spcPts val="0"/>
              </a:spcBef>
              <a:spcAft>
                <a:spcPts val="0"/>
              </a:spcAft>
              <a:buClr>
                <a:schemeClr val="dk2"/>
              </a:buClr>
              <a:buSzPts val="800"/>
              <a:buChar char="○"/>
            </a:pPr>
            <a:r>
              <a:rPr lang="en" sz="1000">
                <a:solidFill>
                  <a:schemeClr val="dk2"/>
                </a:solidFill>
              </a:rPr>
              <a:t>The child rover shall send time stamped video at a data rate up to 25Mbps</a:t>
            </a:r>
            <a:endParaRPr sz="800">
              <a:solidFill>
                <a:schemeClr val="dk2"/>
              </a:solidFill>
            </a:endParaRPr>
          </a:p>
          <a:p>
            <a:pPr indent="-304800" lvl="0" marL="457200" rtl="0" algn="l">
              <a:spcBef>
                <a:spcPts val="0"/>
              </a:spcBef>
              <a:spcAft>
                <a:spcPts val="0"/>
              </a:spcAft>
              <a:buClr>
                <a:schemeClr val="dk2"/>
              </a:buClr>
              <a:buSzPts val="1200"/>
              <a:buChar char="●"/>
            </a:pPr>
            <a:r>
              <a:rPr b="1" lang="en" sz="1200">
                <a:solidFill>
                  <a:schemeClr val="dk2"/>
                </a:solidFill>
              </a:rPr>
              <a:t>Required Hardware</a:t>
            </a:r>
            <a:endParaRPr b="1" sz="1200">
              <a:solidFill>
                <a:schemeClr val="dk2"/>
              </a:solidFill>
            </a:endParaRPr>
          </a:p>
          <a:p>
            <a:pPr indent="-304800" lvl="1" marL="914400" rtl="0" algn="l">
              <a:spcBef>
                <a:spcPts val="0"/>
              </a:spcBef>
              <a:spcAft>
                <a:spcPts val="0"/>
              </a:spcAft>
              <a:buClr>
                <a:schemeClr val="dk2"/>
              </a:buClr>
              <a:buSzPts val="1200"/>
              <a:buChar char="○"/>
            </a:pPr>
            <a:r>
              <a:rPr lang="en" sz="1000">
                <a:solidFill>
                  <a:schemeClr val="dk2"/>
                </a:solidFill>
              </a:rPr>
              <a:t>405</a:t>
            </a:r>
            <a:r>
              <a:rPr lang="en" sz="1000">
                <a:solidFill>
                  <a:schemeClr val="dk2"/>
                </a:solidFill>
              </a:rPr>
              <a:t>-D20X PoE surveillance camera</a:t>
            </a:r>
            <a:endParaRPr sz="10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Intel NUC</a:t>
            </a:r>
            <a:endParaRPr sz="10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2 Rocket M2</a:t>
            </a:r>
            <a:endParaRPr sz="10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Ground Station computer</a:t>
            </a:r>
            <a:endParaRPr sz="10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2.2m Tripod</a:t>
            </a:r>
            <a:endParaRPr sz="10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2 Radio Antennas</a:t>
            </a:r>
            <a:endParaRPr sz="1000">
              <a:solidFill>
                <a:schemeClr val="dk2"/>
              </a:solidFill>
            </a:endParaRPr>
          </a:p>
          <a:p>
            <a:pPr indent="-304800" lvl="0" marL="457200" rtl="0" algn="l">
              <a:spcBef>
                <a:spcPts val="0"/>
              </a:spcBef>
              <a:spcAft>
                <a:spcPts val="0"/>
              </a:spcAft>
              <a:buClr>
                <a:schemeClr val="dk2"/>
              </a:buClr>
              <a:buSzPts val="1200"/>
              <a:buChar char="●"/>
            </a:pPr>
            <a:r>
              <a:rPr b="1" lang="en" sz="1200">
                <a:solidFill>
                  <a:schemeClr val="dk2"/>
                </a:solidFill>
              </a:rPr>
              <a:t>Required Measurements</a:t>
            </a:r>
            <a:endParaRPr b="1" sz="12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Data rate of communication system and camera at varying distances</a:t>
            </a:r>
            <a:endParaRPr sz="1000">
              <a:solidFill>
                <a:schemeClr val="dk2"/>
              </a:solidFill>
            </a:endParaRPr>
          </a:p>
          <a:p>
            <a:pPr indent="-304800" lvl="0" marL="457200" rtl="0" algn="l">
              <a:spcBef>
                <a:spcPts val="0"/>
              </a:spcBef>
              <a:spcAft>
                <a:spcPts val="0"/>
              </a:spcAft>
              <a:buClr>
                <a:schemeClr val="dk2"/>
              </a:buClr>
              <a:buSzPts val="1200"/>
              <a:buChar char="●"/>
            </a:pPr>
            <a:r>
              <a:rPr b="1" lang="en" sz="1200">
                <a:solidFill>
                  <a:schemeClr val="dk2"/>
                </a:solidFill>
              </a:rPr>
              <a:t>Test Location</a:t>
            </a:r>
            <a:endParaRPr b="1" sz="1200">
              <a:solidFill>
                <a:schemeClr val="dk2"/>
              </a:solidFill>
            </a:endParaRPr>
          </a:p>
          <a:p>
            <a:pPr indent="-292100" lvl="1" marL="914400" rtl="0" algn="l">
              <a:spcBef>
                <a:spcPts val="0"/>
              </a:spcBef>
              <a:spcAft>
                <a:spcPts val="0"/>
              </a:spcAft>
              <a:buClr>
                <a:schemeClr val="dk2"/>
              </a:buClr>
              <a:buSzPts val="1000"/>
              <a:buChar char="○"/>
            </a:pPr>
            <a:r>
              <a:rPr lang="en" sz="1000">
                <a:solidFill>
                  <a:schemeClr val="dk2"/>
                </a:solidFill>
              </a:rPr>
              <a:t>Outside(AERO Building Field)</a:t>
            </a:r>
            <a:endParaRPr sz="1000">
              <a:solidFill>
                <a:schemeClr val="dk2"/>
              </a:solidFill>
            </a:endParaRPr>
          </a:p>
          <a:p>
            <a:pPr indent="0" lvl="0" marL="0" rtl="0" algn="l">
              <a:spcBef>
                <a:spcPts val="0"/>
              </a:spcBef>
              <a:spcAft>
                <a:spcPts val="0"/>
              </a:spcAft>
              <a:buNone/>
            </a:pPr>
            <a:r>
              <a:t/>
            </a:r>
            <a:endParaRPr b="1"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000">
              <a:solidFill>
                <a:schemeClr val="dk2"/>
              </a:solidFill>
            </a:endParaRPr>
          </a:p>
          <a:p>
            <a:pPr indent="457200" lvl="0" marL="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200">
              <a:solidFill>
                <a:srgbClr val="434343"/>
              </a:solidFill>
            </a:endParaRPr>
          </a:p>
        </p:txBody>
      </p:sp>
      <p:sp>
        <p:nvSpPr>
          <p:cNvPr id="965" name="Google Shape;965;p51"/>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966" name="Google Shape;966;p51"/>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967" name="Google Shape;967;p51"/>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968" name="Google Shape;968;p51"/>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969" name="Google Shape;969;p51"/>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970" name="Google Shape;970;p51"/>
          <p:cNvSpPr/>
          <p:nvPr/>
        </p:nvSpPr>
        <p:spPr>
          <a:xfrm>
            <a:off x="5643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971" name="Google Shape;971;p51"/>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972" name="Google Shape;972;p51"/>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973" name="Google Shape;973;p51"/>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974" name="Google Shape;974;p51"/>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975" name="Google Shape;975;p51"/>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76" name="Google Shape;976;p51"/>
          <p:cNvPicPr preferRelativeResize="0"/>
          <p:nvPr/>
        </p:nvPicPr>
        <p:blipFill>
          <a:blip r:embed="rId5">
            <a:alphaModFix/>
          </a:blip>
          <a:stretch>
            <a:fillRect/>
          </a:stretch>
        </p:blipFill>
        <p:spPr>
          <a:xfrm>
            <a:off x="4572000" y="1594900"/>
            <a:ext cx="4576874" cy="3802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05" name="Google Shape;105;p16"/>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06" name="Google Shape;106;p16"/>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07" name="Google Shape;107;p16"/>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08" name="Google Shape;108;p16"/>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09" name="Google Shape;109;p16"/>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10" name="Google Shape;110;p16"/>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11" name="Google Shape;111;p16"/>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12" name="Google Shape;112;p16"/>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13" name="Google Shape;113;p16"/>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14" name="Google Shape;114;p16"/>
          <p:cNvSpPr txBox="1"/>
          <p:nvPr/>
        </p:nvSpPr>
        <p:spPr>
          <a:xfrm>
            <a:off x="195075" y="1509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Mission Statement / Objectives</a:t>
            </a:r>
            <a:endParaRPr sz="2800">
              <a:solidFill>
                <a:srgbClr val="000000"/>
              </a:solidFill>
            </a:endParaRPr>
          </a:p>
        </p:txBody>
      </p:sp>
      <p:sp>
        <p:nvSpPr>
          <p:cNvPr id="115" name="Google Shape;115;p16"/>
          <p:cNvSpPr txBox="1"/>
          <p:nvPr/>
        </p:nvSpPr>
        <p:spPr>
          <a:xfrm>
            <a:off x="127750" y="863538"/>
            <a:ext cx="8520600" cy="341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900">
                <a:solidFill>
                  <a:schemeClr val="dk2"/>
                </a:solidFill>
              </a:rPr>
              <a:t>The ARGOS team shall design, build, and test a child rover that will :</a:t>
            </a:r>
            <a:endParaRPr sz="1900">
              <a:solidFill>
                <a:schemeClr val="dk2"/>
              </a:solidFill>
            </a:endParaRPr>
          </a:p>
          <a:p>
            <a:pPr indent="-349250" lvl="0" marL="457200" rtl="0" algn="l">
              <a:lnSpc>
                <a:spcPct val="115000"/>
              </a:lnSpc>
              <a:spcBef>
                <a:spcPts val="1600"/>
              </a:spcBef>
              <a:spcAft>
                <a:spcPts val="0"/>
              </a:spcAft>
              <a:buClr>
                <a:schemeClr val="dk2"/>
              </a:buClr>
              <a:buSzPts val="1900"/>
              <a:buAutoNum type="arabicPeriod"/>
            </a:pPr>
            <a:r>
              <a:rPr b="1" lang="en" sz="1900">
                <a:solidFill>
                  <a:schemeClr val="dk2"/>
                </a:solidFill>
              </a:rPr>
              <a:t>Navigate</a:t>
            </a:r>
            <a:r>
              <a:rPr lang="en" sz="1900">
                <a:solidFill>
                  <a:schemeClr val="dk2"/>
                </a:solidFill>
              </a:rPr>
              <a:t> to a fireline via commands from a ground station (GS) and mother rover (MR) </a:t>
            </a:r>
            <a:endParaRPr sz="1900">
              <a:solidFill>
                <a:schemeClr val="dk2"/>
              </a:solidFill>
            </a:endParaRPr>
          </a:p>
          <a:p>
            <a:pPr indent="-349250" lvl="0" marL="457200" rtl="0" algn="l">
              <a:lnSpc>
                <a:spcPct val="115000"/>
              </a:lnSpc>
              <a:spcBef>
                <a:spcPts val="0"/>
              </a:spcBef>
              <a:spcAft>
                <a:spcPts val="0"/>
              </a:spcAft>
              <a:buClr>
                <a:schemeClr val="dk2"/>
              </a:buClr>
              <a:buSzPts val="1900"/>
              <a:buAutoNum type="arabicPeriod"/>
            </a:pPr>
            <a:r>
              <a:rPr b="1" lang="en" sz="1900">
                <a:solidFill>
                  <a:schemeClr val="dk2"/>
                </a:solidFill>
              </a:rPr>
              <a:t>Collect ambient temperature data</a:t>
            </a:r>
            <a:r>
              <a:rPr lang="en" sz="1900">
                <a:solidFill>
                  <a:schemeClr val="dk2"/>
                </a:solidFill>
              </a:rPr>
              <a:t> throughout the duration of the mission </a:t>
            </a:r>
            <a:endParaRPr sz="1900">
              <a:solidFill>
                <a:schemeClr val="dk2"/>
              </a:solidFill>
            </a:endParaRPr>
          </a:p>
          <a:p>
            <a:pPr indent="-349250" lvl="0" marL="457200" rtl="0" algn="l">
              <a:lnSpc>
                <a:spcPct val="115000"/>
              </a:lnSpc>
              <a:spcBef>
                <a:spcPts val="0"/>
              </a:spcBef>
              <a:spcAft>
                <a:spcPts val="0"/>
              </a:spcAft>
              <a:buClr>
                <a:schemeClr val="dk2"/>
              </a:buClr>
              <a:buSzPts val="1900"/>
              <a:buAutoNum type="arabicPeriod"/>
            </a:pPr>
            <a:r>
              <a:rPr b="1" lang="en" sz="1900">
                <a:solidFill>
                  <a:schemeClr val="dk2"/>
                </a:solidFill>
              </a:rPr>
              <a:t>Record photos</a:t>
            </a:r>
            <a:r>
              <a:rPr lang="en" sz="1900">
                <a:solidFill>
                  <a:schemeClr val="dk2"/>
                </a:solidFill>
              </a:rPr>
              <a:t>/</a:t>
            </a:r>
            <a:r>
              <a:rPr b="1" lang="en" sz="1900">
                <a:solidFill>
                  <a:schemeClr val="dk2"/>
                </a:solidFill>
              </a:rPr>
              <a:t>video</a:t>
            </a:r>
            <a:r>
              <a:rPr lang="en" sz="1900">
                <a:solidFill>
                  <a:schemeClr val="dk2"/>
                </a:solidFill>
              </a:rPr>
              <a:t> of a flame front from the top of an </a:t>
            </a:r>
            <a:r>
              <a:rPr b="1" lang="en" sz="1900">
                <a:solidFill>
                  <a:schemeClr val="dk2"/>
                </a:solidFill>
              </a:rPr>
              <a:t>extendable/retractable mast</a:t>
            </a:r>
            <a:r>
              <a:rPr lang="en" sz="1900">
                <a:solidFill>
                  <a:schemeClr val="dk2"/>
                </a:solidFill>
              </a:rPr>
              <a:t> </a:t>
            </a:r>
            <a:endParaRPr sz="1900">
              <a:solidFill>
                <a:schemeClr val="dk2"/>
              </a:solidFill>
            </a:endParaRPr>
          </a:p>
          <a:p>
            <a:pPr indent="-349250" lvl="0" marL="457200" rtl="0" algn="l">
              <a:lnSpc>
                <a:spcPct val="115000"/>
              </a:lnSpc>
              <a:spcBef>
                <a:spcPts val="0"/>
              </a:spcBef>
              <a:spcAft>
                <a:spcPts val="0"/>
              </a:spcAft>
              <a:buClr>
                <a:schemeClr val="dk2"/>
              </a:buClr>
              <a:buSzPts val="1900"/>
              <a:buAutoNum type="arabicPeriod"/>
            </a:pPr>
            <a:r>
              <a:rPr b="1" lang="en" sz="1900">
                <a:solidFill>
                  <a:schemeClr val="dk2"/>
                </a:solidFill>
              </a:rPr>
              <a:t>Communicate</a:t>
            </a:r>
            <a:r>
              <a:rPr lang="en" sz="1900">
                <a:solidFill>
                  <a:schemeClr val="dk2"/>
                </a:solidFill>
              </a:rPr>
              <a:t> temperature data, photos, and video to the GS/MR</a:t>
            </a:r>
            <a:endParaRPr sz="1900">
              <a:solidFill>
                <a:schemeClr val="dk2"/>
              </a:solidFill>
            </a:endParaRPr>
          </a:p>
          <a:p>
            <a:pPr indent="0" lvl="0" marL="457200" rtl="0" algn="l">
              <a:lnSpc>
                <a:spcPct val="115000"/>
              </a:lnSpc>
              <a:spcBef>
                <a:spcPts val="1600"/>
              </a:spcBef>
              <a:spcAft>
                <a:spcPts val="1600"/>
              </a:spcAft>
              <a:buNone/>
            </a:pPr>
            <a:r>
              <a:t/>
            </a:r>
            <a:endParaRPr sz="1800">
              <a:solidFill>
                <a:srgbClr val="595959"/>
              </a:solidFill>
            </a:endParaRPr>
          </a:p>
        </p:txBody>
      </p:sp>
      <p:cxnSp>
        <p:nvCxnSpPr>
          <p:cNvPr id="116" name="Google Shape;116;p16"/>
          <p:cNvCxnSpPr/>
          <p:nvPr/>
        </p:nvCxnSpPr>
        <p:spPr>
          <a:xfrm flipH="1" rot="10800000">
            <a:off x="53350" y="764100"/>
            <a:ext cx="5373300" cy="14100"/>
          </a:xfrm>
          <a:prstGeom prst="straightConnector1">
            <a:avLst/>
          </a:prstGeom>
          <a:noFill/>
          <a:ln cap="flat" cmpd="sng" w="9525">
            <a:solidFill>
              <a:schemeClr val="dk2"/>
            </a:solidFill>
            <a:prstDash val="solid"/>
            <a:round/>
            <a:headEnd len="med" w="med" type="none"/>
            <a:tailEnd len="med" w="med" type="none"/>
          </a:ln>
        </p:spPr>
      </p:cxnSp>
      <p:sp>
        <p:nvSpPr>
          <p:cNvPr id="117" name="Google Shape;117;p16"/>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52"/>
          <p:cNvSpPr txBox="1"/>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0000"/>
                </a:solidFill>
              </a:rPr>
              <a:t>Project </a:t>
            </a:r>
            <a:r>
              <a:rPr lang="en" sz="3600"/>
              <a:t>Planning</a:t>
            </a:r>
            <a:endParaRPr sz="3600">
              <a:solidFill>
                <a:srgbClr val="000000"/>
              </a:solidFill>
            </a:endParaRPr>
          </a:p>
        </p:txBody>
      </p:sp>
      <p:sp>
        <p:nvSpPr>
          <p:cNvPr id="982" name="Google Shape;982;p52"/>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83" name="Google Shape;983;p52"/>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984" name="Google Shape;984;p52"/>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985" name="Google Shape;985;p52"/>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986" name="Google Shape;986;p52"/>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987" name="Google Shape;987;p52"/>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988" name="Google Shape;988;p52"/>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989" name="Google Shape;989;p52"/>
          <p:cNvSpPr/>
          <p:nvPr/>
        </p:nvSpPr>
        <p:spPr>
          <a:xfrm>
            <a:off x="67271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990" name="Google Shape;990;p52"/>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991" name="Google Shape;991;p52"/>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992" name="Google Shape;992;p52"/>
          <p:cNvPicPr preferRelativeResize="0"/>
          <p:nvPr/>
        </p:nvPicPr>
        <p:blipFill>
          <a:blip r:embed="rId4">
            <a:alphaModFix/>
          </a:blip>
          <a:stretch>
            <a:fillRect/>
          </a:stretch>
        </p:blipFill>
        <p:spPr>
          <a:xfrm>
            <a:off x="8390542" y="4771800"/>
            <a:ext cx="753458" cy="371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53"/>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998" name="Google Shape;998;p53"/>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999" name="Google Shape;999;p53"/>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000" name="Google Shape;1000;p53"/>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001" name="Google Shape;1001;p53"/>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002" name="Google Shape;1002;p53"/>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003" name="Google Shape;1003;p53"/>
          <p:cNvSpPr/>
          <p:nvPr/>
        </p:nvSpPr>
        <p:spPr>
          <a:xfrm>
            <a:off x="67271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004" name="Google Shape;1004;p53"/>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005" name="Google Shape;1005;p53"/>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006" name="Google Shape;1006;p53"/>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007" name="Google Shape;1007;p53"/>
          <p:cNvSpPr txBox="1"/>
          <p:nvPr/>
        </p:nvSpPr>
        <p:spPr>
          <a:xfrm>
            <a:off x="191825" y="41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Organizational Chart</a:t>
            </a:r>
            <a:endParaRPr sz="2800">
              <a:solidFill>
                <a:srgbClr val="000000"/>
              </a:solidFill>
            </a:endParaRPr>
          </a:p>
        </p:txBody>
      </p:sp>
      <p:cxnSp>
        <p:nvCxnSpPr>
          <p:cNvPr id="1008" name="Google Shape;1008;p53"/>
          <p:cNvCxnSpPr/>
          <p:nvPr/>
        </p:nvCxnSpPr>
        <p:spPr>
          <a:xfrm flipH="1" rot="10800000">
            <a:off x="0" y="538350"/>
            <a:ext cx="4361400" cy="5400"/>
          </a:xfrm>
          <a:prstGeom prst="straightConnector1">
            <a:avLst/>
          </a:prstGeom>
          <a:noFill/>
          <a:ln cap="flat" cmpd="sng" w="9525">
            <a:solidFill>
              <a:schemeClr val="dk2"/>
            </a:solidFill>
            <a:prstDash val="solid"/>
            <a:round/>
            <a:headEnd len="med" w="med" type="none"/>
            <a:tailEnd len="med" w="med" type="none"/>
          </a:ln>
        </p:spPr>
      </p:cxnSp>
      <p:pic>
        <p:nvPicPr>
          <p:cNvPr id="1009" name="Google Shape;1009;p53"/>
          <p:cNvPicPr preferRelativeResize="0"/>
          <p:nvPr/>
        </p:nvPicPr>
        <p:blipFill>
          <a:blip r:embed="rId5">
            <a:alphaModFix/>
          </a:blip>
          <a:stretch>
            <a:fillRect/>
          </a:stretch>
        </p:blipFill>
        <p:spPr>
          <a:xfrm>
            <a:off x="1357896" y="251075"/>
            <a:ext cx="6188467" cy="4641350"/>
          </a:xfrm>
          <a:prstGeom prst="rect">
            <a:avLst/>
          </a:prstGeom>
          <a:noFill/>
          <a:ln>
            <a:noFill/>
          </a:ln>
        </p:spPr>
      </p:pic>
      <p:sp>
        <p:nvSpPr>
          <p:cNvPr id="1010" name="Google Shape;1010;p53"/>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54"/>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016" name="Google Shape;1016;p54"/>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017" name="Google Shape;1017;p54"/>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018" name="Google Shape;1018;p54"/>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019" name="Google Shape;1019;p54"/>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020" name="Google Shape;1020;p54"/>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021" name="Google Shape;1021;p54"/>
          <p:cNvSpPr/>
          <p:nvPr/>
        </p:nvSpPr>
        <p:spPr>
          <a:xfrm>
            <a:off x="67271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022" name="Google Shape;1022;p54"/>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023" name="Google Shape;1023;p54"/>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024" name="Google Shape;1024;p54"/>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025" name="Google Shape;1025;p54"/>
          <p:cNvSpPr txBox="1"/>
          <p:nvPr/>
        </p:nvSpPr>
        <p:spPr>
          <a:xfrm>
            <a:off x="191825" y="41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Work Plan</a:t>
            </a:r>
            <a:endParaRPr sz="2800">
              <a:solidFill>
                <a:srgbClr val="000000"/>
              </a:solidFill>
            </a:endParaRPr>
          </a:p>
        </p:txBody>
      </p:sp>
      <p:cxnSp>
        <p:nvCxnSpPr>
          <p:cNvPr id="1026" name="Google Shape;1026;p54"/>
          <p:cNvCxnSpPr/>
          <p:nvPr/>
        </p:nvCxnSpPr>
        <p:spPr>
          <a:xfrm flipH="1" rot="10800000">
            <a:off x="0" y="538350"/>
            <a:ext cx="4361400" cy="5400"/>
          </a:xfrm>
          <a:prstGeom prst="straightConnector1">
            <a:avLst/>
          </a:prstGeom>
          <a:noFill/>
          <a:ln cap="flat" cmpd="sng" w="9525">
            <a:solidFill>
              <a:schemeClr val="dk2"/>
            </a:solidFill>
            <a:prstDash val="solid"/>
            <a:round/>
            <a:headEnd len="med" w="med" type="none"/>
            <a:tailEnd len="med" w="med" type="none"/>
          </a:ln>
        </p:spPr>
      </p:cxnSp>
      <p:pic>
        <p:nvPicPr>
          <p:cNvPr id="1027" name="Google Shape;1027;p54"/>
          <p:cNvPicPr preferRelativeResize="0"/>
          <p:nvPr/>
        </p:nvPicPr>
        <p:blipFill>
          <a:blip r:embed="rId5">
            <a:alphaModFix/>
          </a:blip>
          <a:stretch>
            <a:fillRect/>
          </a:stretch>
        </p:blipFill>
        <p:spPr>
          <a:xfrm>
            <a:off x="1318250" y="543750"/>
            <a:ext cx="6258702" cy="3745250"/>
          </a:xfrm>
          <a:prstGeom prst="rect">
            <a:avLst/>
          </a:prstGeom>
          <a:noFill/>
          <a:ln>
            <a:noFill/>
          </a:ln>
        </p:spPr>
      </p:pic>
      <p:sp>
        <p:nvSpPr>
          <p:cNvPr id="1028" name="Google Shape;1028;p54"/>
          <p:cNvSpPr txBox="1"/>
          <p:nvPr/>
        </p:nvSpPr>
        <p:spPr>
          <a:xfrm>
            <a:off x="4572000" y="2216775"/>
            <a:ext cx="1201200" cy="2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Decide on Mast Design</a:t>
            </a:r>
            <a:endParaRPr sz="700"/>
          </a:p>
        </p:txBody>
      </p:sp>
      <p:sp>
        <p:nvSpPr>
          <p:cNvPr id="1029" name="Google Shape;1029;p54"/>
          <p:cNvSpPr txBox="1"/>
          <p:nvPr/>
        </p:nvSpPr>
        <p:spPr>
          <a:xfrm>
            <a:off x="7057025" y="4032500"/>
            <a:ext cx="1201200" cy="2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MSR</a:t>
            </a:r>
            <a:endParaRPr sz="700"/>
          </a:p>
        </p:txBody>
      </p:sp>
      <p:pic>
        <p:nvPicPr>
          <p:cNvPr id="1030" name="Google Shape;1030;p54"/>
          <p:cNvPicPr preferRelativeResize="0"/>
          <p:nvPr/>
        </p:nvPicPr>
        <p:blipFill>
          <a:blip r:embed="rId6">
            <a:alphaModFix/>
          </a:blip>
          <a:stretch>
            <a:fillRect/>
          </a:stretch>
        </p:blipFill>
        <p:spPr>
          <a:xfrm>
            <a:off x="1614650" y="2995725"/>
            <a:ext cx="6858000" cy="5143500"/>
          </a:xfrm>
          <a:prstGeom prst="rect">
            <a:avLst/>
          </a:prstGeom>
          <a:noFill/>
          <a:ln>
            <a:noFill/>
          </a:ln>
        </p:spPr>
      </p:pic>
      <p:sp>
        <p:nvSpPr>
          <p:cNvPr id="1031" name="Google Shape;1031;p54"/>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55"/>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037" name="Google Shape;1037;p55"/>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038" name="Google Shape;1038;p55"/>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039" name="Google Shape;1039;p55"/>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040" name="Google Shape;1040;p55"/>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041" name="Google Shape;1041;p55"/>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042" name="Google Shape;1042;p55"/>
          <p:cNvSpPr/>
          <p:nvPr/>
        </p:nvSpPr>
        <p:spPr>
          <a:xfrm>
            <a:off x="67271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043" name="Google Shape;1043;p55"/>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044" name="Google Shape;1044;p55"/>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045" name="Google Shape;1045;p55"/>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046" name="Google Shape;1046;p55"/>
          <p:cNvSpPr txBox="1"/>
          <p:nvPr/>
        </p:nvSpPr>
        <p:spPr>
          <a:xfrm>
            <a:off x="191825" y="41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Work Plan</a:t>
            </a:r>
            <a:endParaRPr sz="2800">
              <a:solidFill>
                <a:srgbClr val="000000"/>
              </a:solidFill>
            </a:endParaRPr>
          </a:p>
        </p:txBody>
      </p:sp>
      <p:cxnSp>
        <p:nvCxnSpPr>
          <p:cNvPr id="1047" name="Google Shape;1047;p55"/>
          <p:cNvCxnSpPr/>
          <p:nvPr/>
        </p:nvCxnSpPr>
        <p:spPr>
          <a:xfrm flipH="1" rot="10800000">
            <a:off x="0" y="538350"/>
            <a:ext cx="4361400" cy="5400"/>
          </a:xfrm>
          <a:prstGeom prst="straightConnector1">
            <a:avLst/>
          </a:prstGeom>
          <a:noFill/>
          <a:ln cap="flat" cmpd="sng" w="9525">
            <a:solidFill>
              <a:schemeClr val="dk2"/>
            </a:solidFill>
            <a:prstDash val="solid"/>
            <a:round/>
            <a:headEnd len="med" w="med" type="none"/>
            <a:tailEnd len="med" w="med" type="none"/>
          </a:ln>
        </p:spPr>
      </p:cxnSp>
      <p:pic>
        <p:nvPicPr>
          <p:cNvPr id="1048" name="Google Shape;1048;p55"/>
          <p:cNvPicPr preferRelativeResize="0"/>
          <p:nvPr/>
        </p:nvPicPr>
        <p:blipFill>
          <a:blip r:embed="rId5">
            <a:alphaModFix/>
          </a:blip>
          <a:stretch>
            <a:fillRect/>
          </a:stretch>
        </p:blipFill>
        <p:spPr>
          <a:xfrm>
            <a:off x="1956913" y="538350"/>
            <a:ext cx="4990435" cy="3784499"/>
          </a:xfrm>
          <a:prstGeom prst="rect">
            <a:avLst/>
          </a:prstGeom>
          <a:noFill/>
          <a:ln>
            <a:noFill/>
          </a:ln>
        </p:spPr>
      </p:pic>
      <p:sp>
        <p:nvSpPr>
          <p:cNvPr id="1049" name="Google Shape;1049;p55"/>
          <p:cNvSpPr txBox="1"/>
          <p:nvPr/>
        </p:nvSpPr>
        <p:spPr>
          <a:xfrm>
            <a:off x="4361400" y="3068175"/>
            <a:ext cx="1201200" cy="2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TRR</a:t>
            </a:r>
            <a:endParaRPr sz="700"/>
          </a:p>
        </p:txBody>
      </p:sp>
      <p:sp>
        <p:nvSpPr>
          <p:cNvPr id="1050" name="Google Shape;1050;p55"/>
          <p:cNvSpPr txBox="1"/>
          <p:nvPr/>
        </p:nvSpPr>
        <p:spPr>
          <a:xfrm>
            <a:off x="6793225" y="4108800"/>
            <a:ext cx="531600" cy="2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1"/>
                </a:solidFill>
              </a:rPr>
              <a:t>SF</a:t>
            </a:r>
            <a:r>
              <a:rPr lang="en" sz="700">
                <a:solidFill>
                  <a:schemeClr val="dk1"/>
                </a:solidFill>
              </a:rPr>
              <a:t>R</a:t>
            </a:r>
            <a:endParaRPr/>
          </a:p>
        </p:txBody>
      </p:sp>
      <p:pic>
        <p:nvPicPr>
          <p:cNvPr id="1051" name="Google Shape;1051;p55"/>
          <p:cNvPicPr preferRelativeResize="0"/>
          <p:nvPr/>
        </p:nvPicPr>
        <p:blipFill>
          <a:blip r:embed="rId6">
            <a:alphaModFix/>
          </a:blip>
          <a:stretch>
            <a:fillRect/>
          </a:stretch>
        </p:blipFill>
        <p:spPr>
          <a:xfrm>
            <a:off x="1614650" y="2995725"/>
            <a:ext cx="6858000" cy="5143500"/>
          </a:xfrm>
          <a:prstGeom prst="rect">
            <a:avLst/>
          </a:prstGeom>
          <a:noFill/>
          <a:ln>
            <a:noFill/>
          </a:ln>
        </p:spPr>
      </p:pic>
      <p:sp>
        <p:nvSpPr>
          <p:cNvPr id="1052" name="Google Shape;1052;p55"/>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pic>
        <p:nvPicPr>
          <p:cNvPr id="1057" name="Google Shape;1057;p56" title="Chart"/>
          <p:cNvPicPr preferRelativeResize="0"/>
          <p:nvPr/>
        </p:nvPicPr>
        <p:blipFill>
          <a:blip r:embed="rId3">
            <a:alphaModFix/>
          </a:blip>
          <a:stretch>
            <a:fillRect/>
          </a:stretch>
        </p:blipFill>
        <p:spPr>
          <a:xfrm>
            <a:off x="191825" y="1922975"/>
            <a:ext cx="3607931" cy="2284825"/>
          </a:xfrm>
          <a:prstGeom prst="rect">
            <a:avLst/>
          </a:prstGeom>
          <a:noFill/>
          <a:ln>
            <a:noFill/>
          </a:ln>
        </p:spPr>
      </p:pic>
      <p:sp>
        <p:nvSpPr>
          <p:cNvPr id="1058" name="Google Shape;1058;p56"/>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059" name="Google Shape;1059;p56"/>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060" name="Google Shape;1060;p56"/>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061" name="Google Shape;1061;p56"/>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062" name="Google Shape;1062;p56"/>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063" name="Google Shape;1063;p56"/>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064" name="Google Shape;1064;p56"/>
          <p:cNvSpPr/>
          <p:nvPr/>
        </p:nvSpPr>
        <p:spPr>
          <a:xfrm>
            <a:off x="67271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065" name="Google Shape;1065;p56"/>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066" name="Google Shape;1066;p56"/>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1067" name="Google Shape;1067;p56"/>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1068" name="Google Shape;1068;p56"/>
          <p:cNvSpPr txBox="1"/>
          <p:nvPr/>
        </p:nvSpPr>
        <p:spPr>
          <a:xfrm>
            <a:off x="191825" y="41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Cost Plan </a:t>
            </a:r>
            <a:endParaRPr sz="2800">
              <a:solidFill>
                <a:srgbClr val="000000"/>
              </a:solidFill>
            </a:endParaRPr>
          </a:p>
        </p:txBody>
      </p:sp>
      <p:cxnSp>
        <p:nvCxnSpPr>
          <p:cNvPr id="1069" name="Google Shape;1069;p56"/>
          <p:cNvCxnSpPr/>
          <p:nvPr/>
        </p:nvCxnSpPr>
        <p:spPr>
          <a:xfrm flipH="1" rot="10800000">
            <a:off x="0" y="538350"/>
            <a:ext cx="4361400" cy="5400"/>
          </a:xfrm>
          <a:prstGeom prst="straightConnector1">
            <a:avLst/>
          </a:prstGeom>
          <a:noFill/>
          <a:ln cap="flat" cmpd="sng" w="9525">
            <a:solidFill>
              <a:schemeClr val="dk2"/>
            </a:solidFill>
            <a:prstDash val="solid"/>
            <a:round/>
            <a:headEnd len="med" w="med" type="none"/>
            <a:tailEnd len="med" w="med" type="none"/>
          </a:ln>
        </p:spPr>
      </p:cxnSp>
      <p:sp>
        <p:nvSpPr>
          <p:cNvPr id="1070" name="Google Shape;1070;p56"/>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071" name="Google Shape;1071;p56" title="Chart"/>
          <p:cNvPicPr preferRelativeResize="0"/>
          <p:nvPr/>
        </p:nvPicPr>
        <p:blipFill>
          <a:blip r:embed="rId6">
            <a:alphaModFix/>
          </a:blip>
          <a:stretch>
            <a:fillRect/>
          </a:stretch>
        </p:blipFill>
        <p:spPr>
          <a:xfrm>
            <a:off x="5015755" y="1922975"/>
            <a:ext cx="3696676" cy="2284826"/>
          </a:xfrm>
          <a:prstGeom prst="rect">
            <a:avLst/>
          </a:prstGeom>
          <a:noFill/>
          <a:ln>
            <a:noFill/>
          </a:ln>
        </p:spPr>
      </p:pic>
      <p:sp>
        <p:nvSpPr>
          <p:cNvPr id="1072" name="Google Shape;1072;p56"/>
          <p:cNvSpPr txBox="1"/>
          <p:nvPr/>
        </p:nvSpPr>
        <p:spPr>
          <a:xfrm>
            <a:off x="261800" y="613725"/>
            <a:ext cx="3607800" cy="3000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Char char="●"/>
            </a:pPr>
            <a:r>
              <a:rPr b="1" lang="en" sz="1200">
                <a:solidFill>
                  <a:schemeClr val="dk2"/>
                </a:solidFill>
              </a:rPr>
              <a:t>Hydraulic Mast</a:t>
            </a:r>
            <a:endParaRPr b="1" sz="1200">
              <a:solidFill>
                <a:schemeClr val="dk2"/>
              </a:solidFill>
            </a:endParaRPr>
          </a:p>
          <a:p>
            <a:pPr indent="-304800" lvl="1" marL="914400" rtl="0" algn="l">
              <a:spcBef>
                <a:spcPts val="0"/>
              </a:spcBef>
              <a:spcAft>
                <a:spcPts val="0"/>
              </a:spcAft>
              <a:buClr>
                <a:schemeClr val="dk2"/>
              </a:buClr>
              <a:buSzPts val="1200"/>
              <a:buChar char="○"/>
            </a:pPr>
            <a:r>
              <a:rPr lang="en" sz="1200">
                <a:solidFill>
                  <a:schemeClr val="dk2"/>
                </a:solidFill>
              </a:rPr>
              <a:t>Most expensive subsystems:</a:t>
            </a:r>
            <a:endParaRPr sz="1200">
              <a:solidFill>
                <a:schemeClr val="dk2"/>
              </a:solidFill>
            </a:endParaRPr>
          </a:p>
          <a:p>
            <a:pPr indent="-304800" lvl="2" marL="1371600" rtl="0" algn="l">
              <a:spcBef>
                <a:spcPts val="0"/>
              </a:spcBef>
              <a:spcAft>
                <a:spcPts val="0"/>
              </a:spcAft>
              <a:buClr>
                <a:schemeClr val="dk2"/>
              </a:buClr>
              <a:buSzPts val="1200"/>
              <a:buChar char="■"/>
            </a:pPr>
            <a:r>
              <a:rPr lang="en" sz="1200">
                <a:solidFill>
                  <a:schemeClr val="dk2"/>
                </a:solidFill>
              </a:rPr>
              <a:t>Drivetrain</a:t>
            </a:r>
            <a:endParaRPr sz="1200">
              <a:solidFill>
                <a:schemeClr val="dk2"/>
              </a:solidFill>
            </a:endParaRPr>
          </a:p>
          <a:p>
            <a:pPr indent="-304800" lvl="2" marL="1371600" rtl="0" algn="l">
              <a:spcBef>
                <a:spcPts val="0"/>
              </a:spcBef>
              <a:spcAft>
                <a:spcPts val="0"/>
              </a:spcAft>
              <a:buClr>
                <a:schemeClr val="dk2"/>
              </a:buClr>
              <a:buSzPts val="1200"/>
              <a:buChar char="■"/>
            </a:pPr>
            <a:r>
              <a:rPr lang="en" sz="1200">
                <a:solidFill>
                  <a:schemeClr val="dk2"/>
                </a:solidFill>
              </a:rPr>
              <a:t>Sensors</a:t>
            </a:r>
            <a:endParaRPr sz="1200">
              <a:solidFill>
                <a:schemeClr val="dk2"/>
              </a:solidFill>
            </a:endParaRPr>
          </a:p>
          <a:p>
            <a:pPr indent="-304800" lvl="1" marL="914400" rtl="0" algn="l">
              <a:spcBef>
                <a:spcPts val="0"/>
              </a:spcBef>
              <a:spcAft>
                <a:spcPts val="0"/>
              </a:spcAft>
              <a:buClr>
                <a:schemeClr val="dk2"/>
              </a:buClr>
              <a:buSzPts val="1200"/>
              <a:buChar char="○"/>
            </a:pPr>
            <a:r>
              <a:rPr lang="en" sz="1200">
                <a:solidFill>
                  <a:schemeClr val="dk2"/>
                </a:solidFill>
              </a:rPr>
              <a:t>Estimated Total Cost = </a:t>
            </a:r>
            <a:r>
              <a:rPr b="1" lang="en" sz="1200">
                <a:solidFill>
                  <a:schemeClr val="dk2"/>
                </a:solidFill>
              </a:rPr>
              <a:t>$3,707.80</a:t>
            </a:r>
            <a:endParaRPr b="1" sz="1200">
              <a:solidFill>
                <a:schemeClr val="dk2"/>
              </a:solidFill>
            </a:endParaRPr>
          </a:p>
          <a:p>
            <a:pPr indent="-304800" lvl="1" marL="914400" rtl="0" algn="l">
              <a:spcBef>
                <a:spcPts val="0"/>
              </a:spcBef>
              <a:spcAft>
                <a:spcPts val="0"/>
              </a:spcAft>
              <a:buClr>
                <a:schemeClr val="dk2"/>
              </a:buClr>
              <a:buSzPts val="1200"/>
              <a:buChar char="○"/>
            </a:pPr>
            <a:r>
              <a:rPr lang="en" sz="1200">
                <a:solidFill>
                  <a:schemeClr val="dk2"/>
                </a:solidFill>
              </a:rPr>
              <a:t>Margin = </a:t>
            </a:r>
            <a:r>
              <a:rPr b="1" lang="en" sz="1200">
                <a:solidFill>
                  <a:schemeClr val="dk2"/>
                </a:solidFill>
              </a:rPr>
              <a:t>$1,292.20</a:t>
            </a:r>
            <a:endParaRPr b="1" sz="1200">
              <a:solidFill>
                <a:schemeClr val="dk2"/>
              </a:solidFill>
            </a:endParaRPr>
          </a:p>
        </p:txBody>
      </p:sp>
      <p:sp>
        <p:nvSpPr>
          <p:cNvPr id="1073" name="Google Shape;1073;p56"/>
          <p:cNvSpPr txBox="1"/>
          <p:nvPr/>
        </p:nvSpPr>
        <p:spPr>
          <a:xfrm>
            <a:off x="4983238" y="538350"/>
            <a:ext cx="3761700" cy="3000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Char char="●"/>
            </a:pPr>
            <a:r>
              <a:rPr b="1" lang="en" sz="1200">
                <a:solidFill>
                  <a:schemeClr val="dk2"/>
                </a:solidFill>
              </a:rPr>
              <a:t>Off-Ramp COTS</a:t>
            </a:r>
            <a:r>
              <a:rPr b="1" lang="en" sz="1200">
                <a:solidFill>
                  <a:schemeClr val="dk2"/>
                </a:solidFill>
              </a:rPr>
              <a:t> Mast</a:t>
            </a:r>
            <a:endParaRPr b="1" sz="1200">
              <a:solidFill>
                <a:schemeClr val="dk2"/>
              </a:solidFill>
            </a:endParaRPr>
          </a:p>
          <a:p>
            <a:pPr indent="-304800" lvl="1" marL="914400" rtl="0" algn="l">
              <a:spcBef>
                <a:spcPts val="0"/>
              </a:spcBef>
              <a:spcAft>
                <a:spcPts val="0"/>
              </a:spcAft>
              <a:buClr>
                <a:schemeClr val="dk2"/>
              </a:buClr>
              <a:buSzPts val="1200"/>
              <a:buChar char="○"/>
            </a:pPr>
            <a:r>
              <a:rPr lang="en" sz="1200">
                <a:solidFill>
                  <a:schemeClr val="dk2"/>
                </a:solidFill>
              </a:rPr>
              <a:t>Most expensive subsystems:</a:t>
            </a:r>
            <a:endParaRPr sz="1200">
              <a:solidFill>
                <a:schemeClr val="dk2"/>
              </a:solidFill>
            </a:endParaRPr>
          </a:p>
          <a:p>
            <a:pPr indent="-304800" lvl="2" marL="1371600" rtl="0" algn="l">
              <a:spcBef>
                <a:spcPts val="0"/>
              </a:spcBef>
              <a:spcAft>
                <a:spcPts val="0"/>
              </a:spcAft>
              <a:buClr>
                <a:schemeClr val="dk2"/>
              </a:buClr>
              <a:buSzPts val="1200"/>
              <a:buChar char="■"/>
            </a:pPr>
            <a:r>
              <a:rPr lang="en" sz="1200">
                <a:solidFill>
                  <a:schemeClr val="dk2"/>
                </a:solidFill>
              </a:rPr>
              <a:t>Drivetrain</a:t>
            </a:r>
            <a:endParaRPr sz="1200">
              <a:solidFill>
                <a:schemeClr val="dk2"/>
              </a:solidFill>
            </a:endParaRPr>
          </a:p>
          <a:p>
            <a:pPr indent="-304800" lvl="2" marL="1371600" rtl="0" algn="l">
              <a:spcBef>
                <a:spcPts val="0"/>
              </a:spcBef>
              <a:spcAft>
                <a:spcPts val="0"/>
              </a:spcAft>
              <a:buClr>
                <a:schemeClr val="dk2"/>
              </a:buClr>
              <a:buSzPts val="1200"/>
              <a:buChar char="■"/>
            </a:pPr>
            <a:r>
              <a:rPr lang="en" sz="1200">
                <a:solidFill>
                  <a:schemeClr val="dk2"/>
                </a:solidFill>
              </a:rPr>
              <a:t>Mast</a:t>
            </a:r>
            <a:endParaRPr sz="1200">
              <a:solidFill>
                <a:schemeClr val="dk2"/>
              </a:solidFill>
            </a:endParaRPr>
          </a:p>
          <a:p>
            <a:pPr indent="-304800" lvl="1" marL="914400" rtl="0" algn="l">
              <a:spcBef>
                <a:spcPts val="0"/>
              </a:spcBef>
              <a:spcAft>
                <a:spcPts val="0"/>
              </a:spcAft>
              <a:buClr>
                <a:schemeClr val="dk2"/>
              </a:buClr>
              <a:buSzPts val="1200"/>
              <a:buChar char="○"/>
            </a:pPr>
            <a:r>
              <a:rPr lang="en" sz="1200">
                <a:solidFill>
                  <a:schemeClr val="dk2"/>
                </a:solidFill>
              </a:rPr>
              <a:t>Estimated Total Cost = </a:t>
            </a:r>
            <a:r>
              <a:rPr b="1" lang="en" sz="1200">
                <a:solidFill>
                  <a:schemeClr val="dk2"/>
                </a:solidFill>
              </a:rPr>
              <a:t>$4,207.80</a:t>
            </a:r>
            <a:endParaRPr b="1" sz="1200">
              <a:solidFill>
                <a:schemeClr val="dk2"/>
              </a:solidFill>
            </a:endParaRPr>
          </a:p>
          <a:p>
            <a:pPr indent="-304800" lvl="1" marL="914400" rtl="0" algn="l">
              <a:spcBef>
                <a:spcPts val="0"/>
              </a:spcBef>
              <a:spcAft>
                <a:spcPts val="0"/>
              </a:spcAft>
              <a:buClr>
                <a:schemeClr val="dk2"/>
              </a:buClr>
              <a:buSzPts val="1200"/>
              <a:buChar char="○"/>
            </a:pPr>
            <a:r>
              <a:rPr lang="en" sz="1200">
                <a:solidFill>
                  <a:schemeClr val="dk2"/>
                </a:solidFill>
              </a:rPr>
              <a:t>Margin = </a:t>
            </a:r>
            <a:r>
              <a:rPr b="1" lang="en" sz="1200">
                <a:solidFill>
                  <a:schemeClr val="dk2"/>
                </a:solidFill>
              </a:rPr>
              <a:t>$792.20</a:t>
            </a:r>
            <a:endParaRPr b="1" sz="1200">
              <a:solidFill>
                <a:schemeClr val="dk2"/>
              </a:solidFill>
            </a:endParaRPr>
          </a:p>
        </p:txBody>
      </p:sp>
      <p:sp>
        <p:nvSpPr>
          <p:cNvPr id="1074" name="Google Shape;1074;p56"/>
          <p:cNvSpPr/>
          <p:nvPr/>
        </p:nvSpPr>
        <p:spPr>
          <a:xfrm>
            <a:off x="280675" y="3501125"/>
            <a:ext cx="669900" cy="240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56"/>
          <p:cNvSpPr/>
          <p:nvPr/>
        </p:nvSpPr>
        <p:spPr>
          <a:xfrm>
            <a:off x="5082250" y="3297750"/>
            <a:ext cx="669900" cy="240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57"/>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081" name="Google Shape;1081;p57"/>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082" name="Google Shape;1082;p57"/>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083" name="Google Shape;1083;p57"/>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084" name="Google Shape;1084;p57"/>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085" name="Google Shape;1085;p57"/>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086" name="Google Shape;1086;p57"/>
          <p:cNvSpPr/>
          <p:nvPr/>
        </p:nvSpPr>
        <p:spPr>
          <a:xfrm>
            <a:off x="67271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087" name="Google Shape;1087;p57"/>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088" name="Google Shape;1088;p57"/>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089" name="Google Shape;1089;p57"/>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090" name="Google Shape;1090;p57"/>
          <p:cNvSpPr txBox="1"/>
          <p:nvPr/>
        </p:nvSpPr>
        <p:spPr>
          <a:xfrm>
            <a:off x="191825" y="41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Test Plan - Phase 1</a:t>
            </a:r>
            <a:endParaRPr sz="2800">
              <a:solidFill>
                <a:srgbClr val="000000"/>
              </a:solidFill>
            </a:endParaRPr>
          </a:p>
        </p:txBody>
      </p:sp>
      <p:cxnSp>
        <p:nvCxnSpPr>
          <p:cNvPr id="1091" name="Google Shape;1091;p57"/>
          <p:cNvCxnSpPr/>
          <p:nvPr/>
        </p:nvCxnSpPr>
        <p:spPr>
          <a:xfrm flipH="1" rot="10800000">
            <a:off x="0" y="538350"/>
            <a:ext cx="4361400" cy="5400"/>
          </a:xfrm>
          <a:prstGeom prst="straightConnector1">
            <a:avLst/>
          </a:prstGeom>
          <a:noFill/>
          <a:ln cap="flat" cmpd="sng" w="9525">
            <a:solidFill>
              <a:schemeClr val="dk2"/>
            </a:solidFill>
            <a:prstDash val="solid"/>
            <a:round/>
            <a:headEnd len="med" w="med" type="none"/>
            <a:tailEnd len="med" w="med" type="none"/>
          </a:ln>
        </p:spPr>
      </p:cxnSp>
      <p:graphicFrame>
        <p:nvGraphicFramePr>
          <p:cNvPr id="1092" name="Google Shape;1092;p57"/>
          <p:cNvGraphicFramePr/>
          <p:nvPr/>
        </p:nvGraphicFramePr>
        <p:xfrm>
          <a:off x="649000" y="1003825"/>
          <a:ext cx="3000000" cy="3000000"/>
        </p:xfrm>
        <a:graphic>
          <a:graphicData uri="http://schemas.openxmlformats.org/drawingml/2006/table">
            <a:tbl>
              <a:tblPr>
                <a:noFill/>
                <a:tableStyleId>{33E32BE5-77A0-4220-BFF3-8BB8E3EFED27}</a:tableStyleId>
              </a:tblPr>
              <a:tblGrid>
                <a:gridCol w="1194650"/>
                <a:gridCol w="2232725"/>
                <a:gridCol w="1136375"/>
                <a:gridCol w="1521250"/>
                <a:gridCol w="1521250"/>
              </a:tblGrid>
              <a:tr h="339000">
                <a:tc gridSpan="5">
                  <a:txBody>
                    <a:bodyPr/>
                    <a:lstStyle/>
                    <a:p>
                      <a:pPr indent="0" lvl="0" marL="0" rtl="0" algn="ctr">
                        <a:spcBef>
                          <a:spcPts val="0"/>
                        </a:spcBef>
                        <a:spcAft>
                          <a:spcPts val="0"/>
                        </a:spcAft>
                        <a:buNone/>
                      </a:pPr>
                      <a:r>
                        <a:rPr b="1" lang="en" sz="1200"/>
                        <a:t>Phase 1</a:t>
                      </a:r>
                      <a:endParaRPr b="1" sz="1200"/>
                    </a:p>
                  </a:txBody>
                  <a:tcPr marT="91425" marB="91425" marR="91425" marL="91425">
                    <a:lnB cap="flat" cmpd="sng" w="9525">
                      <a:solidFill>
                        <a:srgbClr val="9E9E9E"/>
                      </a:solidFill>
                      <a:prstDash val="solid"/>
                      <a:round/>
                      <a:headEnd len="sm" w="sm" type="none"/>
                      <a:tailEnd len="sm" w="sm" type="none"/>
                    </a:lnB>
                    <a:solidFill>
                      <a:srgbClr val="0097A7"/>
                    </a:solidFill>
                  </a:tcPr>
                </a:tc>
                <a:tc hMerge="1"/>
                <a:tc hMerge="1"/>
                <a:tc hMerge="1"/>
                <a:tc hMerge="1"/>
              </a:tr>
              <a:tr h="367275">
                <a:tc>
                  <a:txBody>
                    <a:bodyPr/>
                    <a:lstStyle/>
                    <a:p>
                      <a:pPr indent="0" lvl="0" marL="0" rtl="0" algn="l">
                        <a:spcBef>
                          <a:spcPts val="0"/>
                        </a:spcBef>
                        <a:spcAft>
                          <a:spcPts val="0"/>
                        </a:spcAft>
                        <a:buNone/>
                      </a:pPr>
                      <a:r>
                        <a:rPr b="1" lang="en" sz="1200"/>
                        <a:t>Subsystem(s)</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Test</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Date</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Testing Facility</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Equipment</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507625">
                <a:tc>
                  <a:txBody>
                    <a:bodyPr/>
                    <a:lstStyle/>
                    <a:p>
                      <a:pPr indent="0" lvl="0" marL="0" rtl="0" algn="l">
                        <a:spcBef>
                          <a:spcPts val="0"/>
                        </a:spcBef>
                        <a:spcAft>
                          <a:spcPts val="0"/>
                        </a:spcAft>
                        <a:buNone/>
                      </a:pPr>
                      <a:r>
                        <a:rPr lang="en" sz="1200"/>
                        <a:t>Mast/Camera</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04800" lvl="0" marL="457200" rtl="0" algn="l">
                        <a:spcBef>
                          <a:spcPts val="0"/>
                        </a:spcBef>
                        <a:spcAft>
                          <a:spcPts val="0"/>
                        </a:spcAft>
                        <a:buSzPts val="1200"/>
                        <a:buChar char="●"/>
                      </a:pPr>
                      <a:r>
                        <a:rPr lang="en" sz="1200"/>
                        <a:t>Mast test rig - fit of tubes, leaks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1/14/21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Aero Machine Shop</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Hydraulic fluid supply</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7625">
                <a:tc>
                  <a:txBody>
                    <a:bodyPr/>
                    <a:lstStyle/>
                    <a:p>
                      <a:pPr indent="0" lvl="0" marL="0" rtl="0" algn="l">
                        <a:spcBef>
                          <a:spcPts val="0"/>
                        </a:spcBef>
                        <a:spcAft>
                          <a:spcPts val="0"/>
                        </a:spcAft>
                        <a:buNone/>
                      </a:pPr>
                      <a:r>
                        <a:rPr lang="en" sz="1200"/>
                        <a:t>Sensors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304800" lvl="0" marL="457200" rtl="0" algn="l">
                        <a:spcBef>
                          <a:spcPts val="0"/>
                        </a:spcBef>
                        <a:spcAft>
                          <a:spcPts val="0"/>
                        </a:spcAft>
                        <a:buSzPts val="1200"/>
                        <a:buChar char="●"/>
                      </a:pPr>
                      <a:r>
                        <a:rPr lang="en" sz="1200"/>
                        <a:t>Individual s</a:t>
                      </a:r>
                      <a:r>
                        <a:rPr lang="en" sz="1200"/>
                        <a:t>ensor accuracy and throughput</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t>2/1/21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Aero Building/at Home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t>Test circuit/controller</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414400">
                <a:tc>
                  <a:txBody>
                    <a:bodyPr/>
                    <a:lstStyle/>
                    <a:p>
                      <a:pPr indent="0" lvl="0" marL="0" rtl="0" algn="l">
                        <a:spcBef>
                          <a:spcPts val="0"/>
                        </a:spcBef>
                        <a:spcAft>
                          <a:spcPts val="0"/>
                        </a:spcAft>
                        <a:buNone/>
                      </a:pPr>
                      <a:r>
                        <a:rPr lang="en" sz="1200"/>
                        <a:t>Software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04800" lvl="0" marL="457200" rtl="0" algn="l">
                        <a:spcBef>
                          <a:spcPts val="0"/>
                        </a:spcBef>
                        <a:spcAft>
                          <a:spcPts val="0"/>
                        </a:spcAft>
                        <a:buSzPts val="1200"/>
                        <a:buChar char="●"/>
                      </a:pPr>
                      <a:r>
                        <a:rPr lang="en" sz="1200"/>
                        <a:t>UI of ground station with sample data</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2/15/21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At Home</a:t>
                      </a:r>
                      <a:endParaRPr sz="12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none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89350">
                <a:tc>
                  <a:txBody>
                    <a:bodyPr/>
                    <a:lstStyle/>
                    <a:p>
                      <a:pPr indent="0" lvl="0" marL="0" rtl="0" algn="l">
                        <a:spcBef>
                          <a:spcPts val="0"/>
                        </a:spcBef>
                        <a:spcAft>
                          <a:spcPts val="0"/>
                        </a:spcAft>
                        <a:buNone/>
                      </a:pPr>
                      <a:r>
                        <a:rPr lang="en" sz="1200"/>
                        <a:t>COMM</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304800" lvl="0" marL="457200" rtl="0" algn="l">
                        <a:spcBef>
                          <a:spcPts val="0"/>
                        </a:spcBef>
                        <a:spcAft>
                          <a:spcPts val="0"/>
                        </a:spcAft>
                        <a:buSzPts val="1200"/>
                        <a:buChar char="●"/>
                      </a:pPr>
                      <a:r>
                        <a:rPr lang="en" sz="1200"/>
                        <a:t>Live video</a:t>
                      </a:r>
                      <a:endParaRPr sz="1200"/>
                    </a:p>
                    <a:p>
                      <a:pPr indent="-304800" lvl="0" marL="457200" rtl="0" algn="l">
                        <a:spcBef>
                          <a:spcPts val="0"/>
                        </a:spcBef>
                        <a:spcAft>
                          <a:spcPts val="0"/>
                        </a:spcAft>
                        <a:buSzPts val="1200"/>
                        <a:buChar char="●"/>
                      </a:pPr>
                      <a:r>
                        <a:rPr lang="en" sz="1200"/>
                        <a:t>Sample commands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t>2/15/21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solidFill>
                            <a:schemeClr val="dk1"/>
                          </a:solidFill>
                        </a:rPr>
                        <a:t>Outside</a:t>
                      </a:r>
                      <a:endParaRPr sz="12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t>Ground station</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bl>
          </a:graphicData>
        </a:graphic>
      </p:graphicFrame>
      <p:sp>
        <p:nvSpPr>
          <p:cNvPr id="1093" name="Google Shape;1093;p57"/>
          <p:cNvSpPr txBox="1"/>
          <p:nvPr/>
        </p:nvSpPr>
        <p:spPr>
          <a:xfrm>
            <a:off x="354975" y="613725"/>
            <a:ext cx="6794700" cy="957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595959"/>
              </a:buClr>
              <a:buSzPts val="1300"/>
              <a:buChar char="●"/>
            </a:pPr>
            <a:r>
              <a:rPr lang="en">
                <a:solidFill>
                  <a:srgbClr val="595959"/>
                </a:solidFill>
              </a:rPr>
              <a:t>Phase 1: pre-integration, all tests are independent </a:t>
            </a:r>
            <a:endParaRPr>
              <a:solidFill>
                <a:srgbClr val="595959"/>
              </a:solidFill>
            </a:endParaRPr>
          </a:p>
        </p:txBody>
      </p:sp>
      <p:sp>
        <p:nvSpPr>
          <p:cNvPr id="1094" name="Google Shape;1094;p57"/>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58"/>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100" name="Google Shape;1100;p58"/>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101" name="Google Shape;1101;p58"/>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102" name="Google Shape;1102;p58"/>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103" name="Google Shape;1103;p58"/>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104" name="Google Shape;1104;p58"/>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105" name="Google Shape;1105;p58"/>
          <p:cNvSpPr/>
          <p:nvPr/>
        </p:nvSpPr>
        <p:spPr>
          <a:xfrm>
            <a:off x="67271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106" name="Google Shape;1106;p58"/>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107" name="Google Shape;1107;p58"/>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108" name="Google Shape;1108;p58"/>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109" name="Google Shape;1109;p58"/>
          <p:cNvSpPr txBox="1"/>
          <p:nvPr/>
        </p:nvSpPr>
        <p:spPr>
          <a:xfrm>
            <a:off x="191825" y="41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Test Plan - Phase 2</a:t>
            </a:r>
            <a:endParaRPr sz="2800">
              <a:solidFill>
                <a:srgbClr val="000000"/>
              </a:solidFill>
            </a:endParaRPr>
          </a:p>
        </p:txBody>
      </p:sp>
      <p:cxnSp>
        <p:nvCxnSpPr>
          <p:cNvPr id="1110" name="Google Shape;1110;p58"/>
          <p:cNvCxnSpPr/>
          <p:nvPr/>
        </p:nvCxnSpPr>
        <p:spPr>
          <a:xfrm flipH="1" rot="10800000">
            <a:off x="0" y="538350"/>
            <a:ext cx="4361400" cy="5400"/>
          </a:xfrm>
          <a:prstGeom prst="straightConnector1">
            <a:avLst/>
          </a:prstGeom>
          <a:noFill/>
          <a:ln cap="flat" cmpd="sng" w="9525">
            <a:solidFill>
              <a:schemeClr val="dk2"/>
            </a:solidFill>
            <a:prstDash val="solid"/>
            <a:round/>
            <a:headEnd len="med" w="med" type="none"/>
            <a:tailEnd len="med" w="med" type="none"/>
          </a:ln>
        </p:spPr>
      </p:cxnSp>
      <p:graphicFrame>
        <p:nvGraphicFramePr>
          <p:cNvPr id="1111" name="Google Shape;1111;p58"/>
          <p:cNvGraphicFramePr/>
          <p:nvPr/>
        </p:nvGraphicFramePr>
        <p:xfrm>
          <a:off x="649000" y="873063"/>
          <a:ext cx="3000000" cy="3000000"/>
        </p:xfrm>
        <a:graphic>
          <a:graphicData uri="http://schemas.openxmlformats.org/drawingml/2006/table">
            <a:tbl>
              <a:tblPr>
                <a:noFill/>
                <a:tableStyleId>{33E32BE5-77A0-4220-BFF3-8BB8E3EFED27}</a:tableStyleId>
              </a:tblPr>
              <a:tblGrid>
                <a:gridCol w="1253000"/>
                <a:gridCol w="2459400"/>
                <a:gridCol w="851350"/>
                <a:gridCol w="1521250"/>
                <a:gridCol w="1521250"/>
              </a:tblGrid>
              <a:tr h="339000">
                <a:tc gridSpan="5">
                  <a:txBody>
                    <a:bodyPr/>
                    <a:lstStyle/>
                    <a:p>
                      <a:pPr indent="0" lvl="0" marL="0" rtl="0" algn="ctr">
                        <a:spcBef>
                          <a:spcPts val="0"/>
                        </a:spcBef>
                        <a:spcAft>
                          <a:spcPts val="0"/>
                        </a:spcAft>
                        <a:buNone/>
                      </a:pPr>
                      <a:r>
                        <a:rPr b="1" lang="en" sz="1200"/>
                        <a:t>Phase 2</a:t>
                      </a:r>
                      <a:endParaRPr b="1" sz="1200"/>
                    </a:p>
                  </a:txBody>
                  <a:tcPr marT="91425" marB="91425" marR="91425" marL="91425">
                    <a:lnB cap="flat" cmpd="sng" w="9525">
                      <a:solidFill>
                        <a:srgbClr val="9E9E9E"/>
                      </a:solidFill>
                      <a:prstDash val="solid"/>
                      <a:round/>
                      <a:headEnd len="sm" w="sm" type="none"/>
                      <a:tailEnd len="sm" w="sm" type="none"/>
                    </a:lnB>
                    <a:solidFill>
                      <a:srgbClr val="0097A7"/>
                    </a:solidFill>
                  </a:tcPr>
                </a:tc>
                <a:tc hMerge="1"/>
                <a:tc hMerge="1"/>
                <a:tc hMerge="1"/>
                <a:tc hMerge="1"/>
              </a:tr>
              <a:tr h="308950">
                <a:tc>
                  <a:txBody>
                    <a:bodyPr/>
                    <a:lstStyle/>
                    <a:p>
                      <a:pPr indent="0" lvl="0" marL="0" rtl="0" algn="l">
                        <a:spcBef>
                          <a:spcPts val="0"/>
                        </a:spcBef>
                        <a:spcAft>
                          <a:spcPts val="0"/>
                        </a:spcAft>
                        <a:buNone/>
                      </a:pPr>
                      <a:r>
                        <a:rPr b="1" lang="en" sz="1200"/>
                        <a:t>Subsystem(s)</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Test</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Date</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Testing Facility</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Equipment</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755125">
                <a:tc>
                  <a:txBody>
                    <a:bodyPr/>
                    <a:lstStyle/>
                    <a:p>
                      <a:pPr indent="0" lvl="0" marL="0" rtl="0" algn="l">
                        <a:spcBef>
                          <a:spcPts val="0"/>
                        </a:spcBef>
                        <a:spcAft>
                          <a:spcPts val="0"/>
                        </a:spcAft>
                        <a:buNone/>
                      </a:pPr>
                      <a:r>
                        <a:rPr lang="en" sz="1200"/>
                        <a:t>Structures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04800" lvl="0" marL="457200" rtl="0" algn="l">
                        <a:spcBef>
                          <a:spcPts val="0"/>
                        </a:spcBef>
                        <a:spcAft>
                          <a:spcPts val="0"/>
                        </a:spcAft>
                        <a:buSzPts val="1200"/>
                        <a:buChar char="●"/>
                      </a:pPr>
                      <a:r>
                        <a:rPr lang="en" sz="1200"/>
                        <a:t>Drivetrain + motor</a:t>
                      </a:r>
                      <a:endParaRPr sz="1200"/>
                    </a:p>
                    <a:p>
                      <a:pPr indent="-304800" lvl="0" marL="457200" rtl="0" algn="l">
                        <a:spcBef>
                          <a:spcPts val="0"/>
                        </a:spcBef>
                        <a:spcAft>
                          <a:spcPts val="0"/>
                        </a:spcAft>
                        <a:buSzPts val="1200"/>
                        <a:buChar char="●"/>
                      </a:pPr>
                      <a:r>
                        <a:rPr lang="en" sz="1200"/>
                        <a:t>360° turn</a:t>
                      </a:r>
                      <a:endParaRPr sz="1200"/>
                    </a:p>
                    <a:p>
                      <a:pPr indent="-304800" lvl="0" marL="457200" rtl="0" algn="l">
                        <a:spcBef>
                          <a:spcPts val="0"/>
                        </a:spcBef>
                        <a:spcAft>
                          <a:spcPts val="0"/>
                        </a:spcAft>
                        <a:buSzPts val="1200"/>
                        <a:buChar char="●"/>
                      </a:pPr>
                      <a:r>
                        <a:rPr lang="en" sz="1200"/>
                        <a:t>250m round trip</a:t>
                      </a:r>
                      <a:endParaRPr sz="1200"/>
                    </a:p>
                    <a:p>
                      <a:pPr indent="-304800" lvl="0" marL="457200" rtl="0" algn="l">
                        <a:spcBef>
                          <a:spcPts val="0"/>
                        </a:spcBef>
                        <a:spcAft>
                          <a:spcPts val="0"/>
                        </a:spcAft>
                        <a:buSzPts val="1200"/>
                        <a:buChar char="●"/>
                      </a:pPr>
                      <a:r>
                        <a:rPr lang="en" sz="1200"/>
                        <a:t>Obstacle traversing</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3/1/21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Aero Building/Outside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Power Supply, sample ~7cm tall obstacle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17000">
                <a:tc>
                  <a:txBody>
                    <a:bodyPr/>
                    <a:lstStyle/>
                    <a:p>
                      <a:pPr indent="0" lvl="0" marL="0" rtl="0" algn="l">
                        <a:spcBef>
                          <a:spcPts val="0"/>
                        </a:spcBef>
                        <a:spcAft>
                          <a:spcPts val="0"/>
                        </a:spcAft>
                        <a:buNone/>
                      </a:pPr>
                      <a:r>
                        <a:rPr lang="en" sz="1200"/>
                        <a:t>Mast/Camera</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304800" lvl="0" marL="457200" rtl="0" algn="l">
                        <a:spcBef>
                          <a:spcPts val="0"/>
                        </a:spcBef>
                        <a:spcAft>
                          <a:spcPts val="0"/>
                        </a:spcAft>
                        <a:buSzPts val="1200"/>
                        <a:buChar char="●"/>
                      </a:pPr>
                      <a:r>
                        <a:rPr lang="en" sz="1200"/>
                        <a:t>Pump + mast</a:t>
                      </a:r>
                      <a:endParaRPr sz="1200"/>
                    </a:p>
                    <a:p>
                      <a:pPr indent="-304800" lvl="0" marL="457200" rtl="0" algn="l">
                        <a:spcBef>
                          <a:spcPts val="0"/>
                        </a:spcBef>
                        <a:spcAft>
                          <a:spcPts val="0"/>
                        </a:spcAft>
                        <a:buSzPts val="1200"/>
                        <a:buChar char="●"/>
                      </a:pPr>
                      <a:r>
                        <a:rPr lang="en" sz="1200"/>
                        <a:t>Camera zoom/pan</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t>3/1/21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solidFill>
                            <a:schemeClr val="dk1"/>
                          </a:solidFill>
                        </a:rPr>
                        <a:t>Aero Building/ at Home</a:t>
                      </a:r>
                      <a:endParaRPr sz="12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t>Hydraulic fluid</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580175">
                <a:tc>
                  <a:txBody>
                    <a:bodyPr/>
                    <a:lstStyle/>
                    <a:p>
                      <a:pPr indent="0" lvl="0" marL="0" rtl="0" algn="l">
                        <a:spcBef>
                          <a:spcPts val="0"/>
                        </a:spcBef>
                        <a:spcAft>
                          <a:spcPts val="0"/>
                        </a:spcAft>
                        <a:buNone/>
                      </a:pPr>
                      <a:r>
                        <a:rPr lang="en" sz="1200"/>
                        <a:t>Sensors/</a:t>
                      </a:r>
                      <a:endParaRPr sz="1200"/>
                    </a:p>
                    <a:p>
                      <a:pPr indent="0" lvl="0" marL="0" rtl="0" algn="l">
                        <a:spcBef>
                          <a:spcPts val="0"/>
                        </a:spcBef>
                        <a:spcAft>
                          <a:spcPts val="0"/>
                        </a:spcAft>
                        <a:buNone/>
                      </a:pPr>
                      <a:r>
                        <a:rPr lang="en" sz="1200"/>
                        <a:t>Electronics/</a:t>
                      </a:r>
                      <a:endParaRPr sz="1200"/>
                    </a:p>
                    <a:p>
                      <a:pPr indent="0" lvl="0" marL="0" rtl="0" algn="l">
                        <a:spcBef>
                          <a:spcPts val="0"/>
                        </a:spcBef>
                        <a:spcAft>
                          <a:spcPts val="0"/>
                        </a:spcAft>
                        <a:buNone/>
                      </a:pPr>
                      <a:r>
                        <a:rPr lang="en" sz="1200"/>
                        <a:t>Software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04800" lvl="0" marL="457200" rtl="0" algn="l">
                        <a:spcBef>
                          <a:spcPts val="0"/>
                        </a:spcBef>
                        <a:spcAft>
                          <a:spcPts val="0"/>
                        </a:spcAft>
                        <a:buSzPts val="1200"/>
                        <a:buChar char="●"/>
                      </a:pPr>
                      <a:r>
                        <a:rPr lang="en" sz="1200"/>
                        <a:t>T</a:t>
                      </a:r>
                      <a:r>
                        <a:rPr lang="en" sz="1200"/>
                        <a:t>hroughput of all sensors</a:t>
                      </a:r>
                      <a:endParaRPr sz="1200"/>
                    </a:p>
                    <a:p>
                      <a:pPr indent="-304800" lvl="0" marL="457200" rtl="0" algn="l">
                        <a:spcBef>
                          <a:spcPts val="0"/>
                        </a:spcBef>
                        <a:spcAft>
                          <a:spcPts val="0"/>
                        </a:spcAft>
                        <a:buSzPts val="1200"/>
                        <a:buChar char="●"/>
                      </a:pPr>
                      <a:r>
                        <a:rPr lang="en" sz="1200"/>
                        <a:t>UI of actual sensor data</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3/1/21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Aero Building/at Home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Complete circuit</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71575">
                <a:tc>
                  <a:txBody>
                    <a:bodyPr/>
                    <a:lstStyle/>
                    <a:p>
                      <a:pPr indent="0" lvl="0" marL="0" rtl="0" algn="l">
                        <a:spcBef>
                          <a:spcPts val="0"/>
                        </a:spcBef>
                        <a:spcAft>
                          <a:spcPts val="0"/>
                        </a:spcAft>
                        <a:buNone/>
                      </a:pPr>
                      <a:r>
                        <a:rPr lang="en" sz="1200"/>
                        <a:t>COMM/</a:t>
                      </a:r>
                      <a:endParaRPr sz="1200"/>
                    </a:p>
                    <a:p>
                      <a:pPr indent="0" lvl="0" marL="0" rtl="0" algn="l">
                        <a:spcBef>
                          <a:spcPts val="0"/>
                        </a:spcBef>
                        <a:spcAft>
                          <a:spcPts val="0"/>
                        </a:spcAft>
                        <a:buNone/>
                      </a:pPr>
                      <a:r>
                        <a:rPr lang="en" sz="1200"/>
                        <a:t>Electronics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304800" lvl="0" marL="457200" rtl="0" algn="l">
                        <a:spcBef>
                          <a:spcPts val="0"/>
                        </a:spcBef>
                        <a:spcAft>
                          <a:spcPts val="0"/>
                        </a:spcAft>
                        <a:buSzPts val="1200"/>
                        <a:buChar char="●"/>
                      </a:pPr>
                      <a:r>
                        <a:rPr lang="en" sz="1200"/>
                        <a:t>GPS + COMM</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t>3/1/21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solidFill>
                            <a:schemeClr val="dk1"/>
                          </a:solidFill>
                        </a:rPr>
                        <a:t>Outside</a:t>
                      </a:r>
                      <a:endParaRPr sz="12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t>Ground station</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bl>
          </a:graphicData>
        </a:graphic>
      </p:graphicFrame>
      <p:sp>
        <p:nvSpPr>
          <p:cNvPr id="1112" name="Google Shape;1112;p58"/>
          <p:cNvSpPr txBox="1"/>
          <p:nvPr/>
        </p:nvSpPr>
        <p:spPr>
          <a:xfrm>
            <a:off x="191825" y="538350"/>
            <a:ext cx="6794700" cy="957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595959"/>
              </a:buClr>
              <a:buSzPts val="1300"/>
              <a:buChar char="●"/>
            </a:pPr>
            <a:r>
              <a:rPr lang="en">
                <a:solidFill>
                  <a:srgbClr val="595959"/>
                </a:solidFill>
              </a:rPr>
              <a:t>Phase 2: somewhat integrated, depend on phase 1 tests</a:t>
            </a:r>
            <a:endParaRPr>
              <a:solidFill>
                <a:srgbClr val="595959"/>
              </a:solidFill>
            </a:endParaRPr>
          </a:p>
          <a:p>
            <a:pPr indent="0" lvl="0" marL="0" rtl="0" algn="l">
              <a:spcBef>
                <a:spcPts val="1600"/>
              </a:spcBef>
              <a:spcAft>
                <a:spcPts val="1600"/>
              </a:spcAft>
              <a:buNone/>
            </a:pPr>
            <a:r>
              <a:t/>
            </a:r>
            <a:endParaRPr>
              <a:solidFill>
                <a:srgbClr val="595959"/>
              </a:solidFill>
            </a:endParaRPr>
          </a:p>
        </p:txBody>
      </p:sp>
      <p:sp>
        <p:nvSpPr>
          <p:cNvPr id="1113" name="Google Shape;1113;p58"/>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59"/>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119" name="Google Shape;1119;p59"/>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120" name="Google Shape;1120;p59"/>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121" name="Google Shape;1121;p59"/>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122" name="Google Shape;1122;p59"/>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123" name="Google Shape;1123;p59"/>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124" name="Google Shape;1124;p59"/>
          <p:cNvSpPr/>
          <p:nvPr/>
        </p:nvSpPr>
        <p:spPr>
          <a:xfrm>
            <a:off x="67271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125" name="Google Shape;1125;p59"/>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126" name="Google Shape;1126;p59"/>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127" name="Google Shape;1127;p59"/>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128" name="Google Shape;1128;p59"/>
          <p:cNvSpPr txBox="1"/>
          <p:nvPr/>
        </p:nvSpPr>
        <p:spPr>
          <a:xfrm>
            <a:off x="191825" y="41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Test Plan - Phase 3</a:t>
            </a:r>
            <a:endParaRPr sz="2800">
              <a:solidFill>
                <a:srgbClr val="000000"/>
              </a:solidFill>
            </a:endParaRPr>
          </a:p>
        </p:txBody>
      </p:sp>
      <p:cxnSp>
        <p:nvCxnSpPr>
          <p:cNvPr id="1129" name="Google Shape;1129;p59"/>
          <p:cNvCxnSpPr/>
          <p:nvPr/>
        </p:nvCxnSpPr>
        <p:spPr>
          <a:xfrm flipH="1" rot="10800000">
            <a:off x="0" y="538350"/>
            <a:ext cx="4361400" cy="5400"/>
          </a:xfrm>
          <a:prstGeom prst="straightConnector1">
            <a:avLst/>
          </a:prstGeom>
          <a:noFill/>
          <a:ln cap="flat" cmpd="sng" w="9525">
            <a:solidFill>
              <a:schemeClr val="dk2"/>
            </a:solidFill>
            <a:prstDash val="solid"/>
            <a:round/>
            <a:headEnd len="med" w="med" type="none"/>
            <a:tailEnd len="med" w="med" type="none"/>
          </a:ln>
        </p:spPr>
      </p:cxnSp>
      <p:graphicFrame>
        <p:nvGraphicFramePr>
          <p:cNvPr id="1130" name="Google Shape;1130;p59"/>
          <p:cNvGraphicFramePr/>
          <p:nvPr/>
        </p:nvGraphicFramePr>
        <p:xfrm>
          <a:off x="649000" y="1329000"/>
          <a:ext cx="3000000" cy="3000000"/>
        </p:xfrm>
        <a:graphic>
          <a:graphicData uri="http://schemas.openxmlformats.org/drawingml/2006/table">
            <a:tbl>
              <a:tblPr>
                <a:noFill/>
                <a:tableStyleId>{33E32BE5-77A0-4220-BFF3-8BB8E3EFED27}</a:tableStyleId>
              </a:tblPr>
              <a:tblGrid>
                <a:gridCol w="1253000"/>
                <a:gridCol w="2174375"/>
                <a:gridCol w="1136375"/>
                <a:gridCol w="1521250"/>
                <a:gridCol w="1521250"/>
              </a:tblGrid>
              <a:tr h="339000">
                <a:tc gridSpan="5">
                  <a:txBody>
                    <a:bodyPr/>
                    <a:lstStyle/>
                    <a:p>
                      <a:pPr indent="0" lvl="0" marL="0" rtl="0" algn="ctr">
                        <a:spcBef>
                          <a:spcPts val="0"/>
                        </a:spcBef>
                        <a:spcAft>
                          <a:spcPts val="0"/>
                        </a:spcAft>
                        <a:buNone/>
                      </a:pPr>
                      <a:r>
                        <a:rPr b="1" lang="en" sz="1200"/>
                        <a:t>Phase 3</a:t>
                      </a:r>
                      <a:endParaRPr b="1" sz="1200"/>
                    </a:p>
                  </a:txBody>
                  <a:tcPr marT="91425" marB="91425" marR="91425" marL="91425">
                    <a:lnB cap="flat" cmpd="sng" w="9525">
                      <a:solidFill>
                        <a:srgbClr val="9E9E9E"/>
                      </a:solidFill>
                      <a:prstDash val="solid"/>
                      <a:round/>
                      <a:headEnd len="sm" w="sm" type="none"/>
                      <a:tailEnd len="sm" w="sm" type="none"/>
                    </a:lnB>
                    <a:solidFill>
                      <a:srgbClr val="0097A7"/>
                    </a:solidFill>
                  </a:tcPr>
                </a:tc>
                <a:tc hMerge="1"/>
                <a:tc hMerge="1"/>
                <a:tc hMerge="1"/>
                <a:tc hMerge="1"/>
              </a:tr>
              <a:tr h="308950">
                <a:tc>
                  <a:txBody>
                    <a:bodyPr/>
                    <a:lstStyle/>
                    <a:p>
                      <a:pPr indent="0" lvl="0" marL="0" rtl="0" algn="l">
                        <a:spcBef>
                          <a:spcPts val="0"/>
                        </a:spcBef>
                        <a:spcAft>
                          <a:spcPts val="0"/>
                        </a:spcAft>
                        <a:buNone/>
                      </a:pPr>
                      <a:r>
                        <a:rPr b="1" lang="en" sz="1200"/>
                        <a:t>Subsystem(s)</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Test</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Date</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Testing Facility</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 sz="1200"/>
                        <a:t>Equipment</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451875">
                <a:tc>
                  <a:txBody>
                    <a:bodyPr/>
                    <a:lstStyle/>
                    <a:p>
                      <a:pPr indent="0" lvl="0" marL="0" rtl="0" algn="l">
                        <a:spcBef>
                          <a:spcPts val="0"/>
                        </a:spcBef>
                        <a:spcAft>
                          <a:spcPts val="0"/>
                        </a:spcAft>
                        <a:buNone/>
                      </a:pPr>
                      <a:r>
                        <a:rPr lang="en" sz="1200"/>
                        <a:t>all</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04800" lvl="0" marL="457200" rtl="0" algn="l">
                        <a:spcBef>
                          <a:spcPts val="0"/>
                        </a:spcBef>
                        <a:spcAft>
                          <a:spcPts val="0"/>
                        </a:spcAft>
                        <a:buSzPts val="1200"/>
                        <a:buChar char="●"/>
                      </a:pPr>
                      <a:r>
                        <a:rPr lang="en" sz="1200"/>
                        <a:t>Manual control tests</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3/31/21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Outside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N/A</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09150">
                <a:tc>
                  <a:txBody>
                    <a:bodyPr/>
                    <a:lstStyle/>
                    <a:p>
                      <a:pPr indent="0" lvl="0" marL="0" rtl="0" algn="l">
                        <a:spcBef>
                          <a:spcPts val="0"/>
                        </a:spcBef>
                        <a:spcAft>
                          <a:spcPts val="0"/>
                        </a:spcAft>
                        <a:buNone/>
                      </a:pPr>
                      <a:r>
                        <a:rPr lang="en" sz="1200"/>
                        <a:t>all</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304800" lvl="0" marL="457200" rtl="0" algn="l">
                        <a:spcBef>
                          <a:spcPts val="0"/>
                        </a:spcBef>
                        <a:spcAft>
                          <a:spcPts val="0"/>
                        </a:spcAft>
                        <a:buSzPts val="1200"/>
                        <a:buChar char="●"/>
                      </a:pPr>
                      <a:r>
                        <a:rPr lang="en" sz="1200"/>
                        <a:t>Loss of communication - navigation test</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t>3/31/21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solidFill>
                            <a:schemeClr val="dk1"/>
                          </a:solidFill>
                        </a:rPr>
                        <a:t>Outside</a:t>
                      </a:r>
                      <a:endParaRPr sz="12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200"/>
                        <a:t>N/A</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r>
              <a:tr h="580175">
                <a:tc>
                  <a:txBody>
                    <a:bodyPr/>
                    <a:lstStyle/>
                    <a:p>
                      <a:pPr indent="0" lvl="0" marL="0" rtl="0" algn="l">
                        <a:spcBef>
                          <a:spcPts val="0"/>
                        </a:spcBef>
                        <a:spcAft>
                          <a:spcPts val="0"/>
                        </a:spcAft>
                        <a:buNone/>
                      </a:pPr>
                      <a:r>
                        <a:rPr lang="en" sz="1200"/>
                        <a:t>all</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304800" lvl="0" marL="457200" rtl="0" algn="l">
                        <a:spcBef>
                          <a:spcPts val="0"/>
                        </a:spcBef>
                        <a:spcAft>
                          <a:spcPts val="0"/>
                        </a:spcAft>
                        <a:buSzPts val="1200"/>
                        <a:buChar char="●"/>
                      </a:pPr>
                      <a:r>
                        <a:rPr lang="en" sz="1200"/>
                        <a:t>Full mission </a:t>
                      </a:r>
                      <a:r>
                        <a:rPr lang="en" sz="1200"/>
                        <a:t>simulation</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4/12/21</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rPr>
                        <a:t>Outside</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t>N/A</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131" name="Google Shape;1131;p59"/>
          <p:cNvSpPr txBox="1"/>
          <p:nvPr/>
        </p:nvSpPr>
        <p:spPr>
          <a:xfrm>
            <a:off x="331625" y="680700"/>
            <a:ext cx="6794700" cy="957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595959"/>
              </a:buClr>
              <a:buSzPts val="1400"/>
              <a:buChar char="●"/>
            </a:pPr>
            <a:r>
              <a:rPr lang="en">
                <a:solidFill>
                  <a:srgbClr val="595959"/>
                </a:solidFill>
              </a:rPr>
              <a:t>Phase 3: fully integrated, depend on phase 1 and 2 tests</a:t>
            </a:r>
            <a:endParaRPr>
              <a:solidFill>
                <a:srgbClr val="595959"/>
              </a:solidFill>
            </a:endParaRPr>
          </a:p>
        </p:txBody>
      </p:sp>
      <p:sp>
        <p:nvSpPr>
          <p:cNvPr id="1132" name="Google Shape;1132;p59"/>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6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Questions?</a:t>
            </a:r>
            <a:endParaRPr/>
          </a:p>
        </p:txBody>
      </p:sp>
      <p:sp>
        <p:nvSpPr>
          <p:cNvPr id="1138" name="Google Shape;1138;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39" name="Google Shape;1139;p60"/>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140" name="Google Shape;1140;p60"/>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141" name="Google Shape;1141;p60"/>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142" name="Google Shape;1142;p60"/>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143" name="Google Shape;1143;p60"/>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144" name="Google Shape;1144;p60"/>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145" name="Google Shape;1145;p60"/>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146" name="Google Shape;1146;p60"/>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147" name="Google Shape;1147;p60"/>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148" name="Google Shape;1148;p60"/>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149" name="Google Shape;1149;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50" name="Google Shape;1150;p60"/>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151" name="Google Shape;1151;p60"/>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61"/>
          <p:cNvSpPr txBox="1"/>
          <p:nvPr>
            <p:ph type="title"/>
          </p:nvPr>
        </p:nvSpPr>
        <p:spPr>
          <a:xfrm>
            <a:off x="311700" y="1294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1157" name="Google Shape;1157;p61"/>
          <p:cNvSpPr txBox="1"/>
          <p:nvPr>
            <p:ph idx="1" type="body"/>
          </p:nvPr>
        </p:nvSpPr>
        <p:spPr>
          <a:xfrm>
            <a:off x="238275" y="749350"/>
            <a:ext cx="8520600" cy="3866700"/>
          </a:xfrm>
          <a:prstGeom prst="rect">
            <a:avLst/>
          </a:prstGeom>
        </p:spPr>
        <p:txBody>
          <a:bodyPr anchorCtr="0" anchor="t" bIns="91425" lIns="91425" spcFirstLastPara="1" rIns="91425" wrap="square" tIns="91425">
            <a:noAutofit/>
          </a:bodyPr>
          <a:lstStyle/>
          <a:p>
            <a:pPr indent="0" lvl="0" marL="355600" rtl="0" algn="l">
              <a:spcBef>
                <a:spcPts val="1200"/>
              </a:spcBef>
              <a:spcAft>
                <a:spcPts val="0"/>
              </a:spcAft>
              <a:buClr>
                <a:schemeClr val="dk1"/>
              </a:buClr>
              <a:buSzPts val="1100"/>
              <a:buFont typeface="Arial"/>
              <a:buNone/>
            </a:pPr>
            <a:r>
              <a:rPr lang="en" sz="900">
                <a:solidFill>
                  <a:schemeClr val="dk1"/>
                </a:solidFill>
              </a:rPr>
              <a:t>“Appendix A: Flame Radiation Review.” </a:t>
            </a:r>
            <a:r>
              <a:rPr i="1" lang="en" sz="900">
                <a:solidFill>
                  <a:schemeClr val="dk1"/>
                </a:solidFill>
              </a:rPr>
              <a:t>Wiley Online Library</a:t>
            </a:r>
            <a:r>
              <a:rPr lang="en" sz="900">
                <a:solidFill>
                  <a:schemeClr val="dk1"/>
                </a:solidFill>
              </a:rPr>
              <a:t>, John Wiley &amp; Sons, Ltd, 31 Jan. 2014, onlinelibrary.wiley.com/doi/pdf/10.1002/9781118903117.app1.</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chemeClr val="dk1"/>
                </a:solidFill>
              </a:rPr>
              <a:t>Belwariar, R., A* Search Algorithm Available: https://www.geeksforgeeks.org/a-search-algorithm/.  </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chemeClr val="dk1"/>
                </a:solidFill>
              </a:rPr>
              <a:t>Chang, D L. </a:t>
            </a:r>
            <a:r>
              <a:rPr i="1" lang="en" sz="900">
                <a:solidFill>
                  <a:schemeClr val="dk1"/>
                </a:solidFill>
              </a:rPr>
              <a:t>Compressive Properties and Laser Absorptivity of Unidirectional Metal Matrix Composites</a:t>
            </a:r>
            <a:r>
              <a:rPr lang="en" sz="900">
                <a:solidFill>
                  <a:schemeClr val="dk1"/>
                </a:solidFill>
              </a:rPr>
              <a:t>. Aerospace Corporation, 30 Sept. 1986, apps.dtic.mil/dtic/tr/fulltext/u2/a176194.pdf. </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chemeClr val="dk1"/>
                </a:solidFill>
              </a:rPr>
              <a:t>Çengel Yunus A., and John M. Cimbala. </a:t>
            </a:r>
            <a:r>
              <a:rPr i="1" lang="en" sz="900">
                <a:solidFill>
                  <a:schemeClr val="dk1"/>
                </a:solidFill>
              </a:rPr>
              <a:t>Fundamentals of Thermal-Fluid Sciences</a:t>
            </a:r>
            <a:r>
              <a:rPr lang="en" sz="900">
                <a:solidFill>
                  <a:schemeClr val="dk1"/>
                </a:solidFill>
              </a:rPr>
              <a:t>. 4th ed., McGraw-Hill Higher Education, 2012. </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chemeClr val="dk1"/>
                </a:solidFill>
              </a:rPr>
              <a:t>“Estimating Winds for Fire Behavior.” </a:t>
            </a:r>
            <a:r>
              <a:rPr i="1" lang="en" sz="900">
                <a:solidFill>
                  <a:schemeClr val="dk1"/>
                </a:solidFill>
              </a:rPr>
              <a:t>National Wildfire Coordinating Group (NWCG)</a:t>
            </a:r>
            <a:r>
              <a:rPr lang="en" sz="900">
                <a:solidFill>
                  <a:schemeClr val="dk1"/>
                </a:solidFill>
              </a:rPr>
              <a:t>, www.nwcg.gov/publications/pms437/weather/estimating-winds-for-fire-behavior. </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chemeClr val="dk1"/>
                </a:solidFill>
              </a:rPr>
              <a:t>Marder-Eppstein, E., “ROS Navigation,” ros.org Available: http://wiki.ros.org/navigation?distro=noetic.  </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rgbClr val="323232"/>
                </a:solidFill>
                <a:highlight>
                  <a:srgbClr val="FFFFFF"/>
                </a:highlight>
              </a:rPr>
              <a:t>“Materials Engineering,” </a:t>
            </a:r>
            <a:r>
              <a:rPr i="1" lang="en" sz="900">
                <a:solidFill>
                  <a:srgbClr val="323232"/>
                </a:solidFill>
              </a:rPr>
              <a:t>Hydraulic oil ISO 68 [SubsTech]</a:t>
            </a:r>
            <a:r>
              <a:rPr lang="en" sz="900">
                <a:solidFill>
                  <a:srgbClr val="323232"/>
                </a:solidFill>
                <a:highlight>
                  <a:srgbClr val="FFFFFF"/>
                </a:highlight>
              </a:rPr>
              <a:t> Available: https://www.substech.com/dokuwiki/doku.php?id=hydraulic_oil_iso_68.</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chemeClr val="dk1"/>
                </a:solidFill>
              </a:rPr>
              <a:t>N. Koenig and A. Howard, "Design and use paradigms for Gazebo, an open-source multi-robot simulator," 2004 IEEE/RSJ International Conference on Intelligent Robots and Systems (IROS) (IEEE Cat. No.04CH37566), Sendai, 2004, pp. 2149-2154 vol.3, doi: 10.1109/IROS.2004.1389727.</a:t>
            </a:r>
            <a:endParaRPr sz="900">
              <a:solidFill>
                <a:schemeClr val="dk1"/>
              </a:solidFill>
            </a:endParaRPr>
          </a:p>
          <a:p>
            <a:pPr indent="0" lvl="0" marL="355600" rtl="0" algn="l">
              <a:spcBef>
                <a:spcPts val="1200"/>
              </a:spcBef>
              <a:spcAft>
                <a:spcPts val="0"/>
              </a:spcAft>
              <a:buClr>
                <a:schemeClr val="dk1"/>
              </a:buClr>
              <a:buSzPts val="1100"/>
              <a:buFont typeface="Arial"/>
              <a:buNone/>
            </a:pPr>
            <a:r>
              <a:t/>
            </a:r>
            <a:endParaRPr sz="900">
              <a:solidFill>
                <a:schemeClr val="dk1"/>
              </a:solidFill>
            </a:endParaRPr>
          </a:p>
          <a:p>
            <a:pPr indent="0" lvl="0" marL="355600" rtl="0" algn="l">
              <a:lnSpc>
                <a:spcPct val="100000"/>
              </a:lnSpc>
              <a:spcBef>
                <a:spcPts val="1200"/>
              </a:spcBef>
              <a:spcAft>
                <a:spcPts val="0"/>
              </a:spcAft>
              <a:buClr>
                <a:schemeClr val="dk1"/>
              </a:buClr>
              <a:buSzPts val="1100"/>
              <a:buFont typeface="Arial"/>
              <a:buNone/>
            </a:pPr>
            <a:r>
              <a:t/>
            </a:r>
            <a:endParaRPr sz="9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900">
              <a:solidFill>
                <a:schemeClr val="dk1"/>
              </a:solidFill>
            </a:endParaRPr>
          </a:p>
          <a:p>
            <a:pPr indent="0" lvl="0" marL="355600" rtl="0" algn="l">
              <a:lnSpc>
                <a:spcPct val="100000"/>
              </a:lnSpc>
              <a:spcBef>
                <a:spcPts val="0"/>
              </a:spcBef>
              <a:spcAft>
                <a:spcPts val="0"/>
              </a:spcAft>
              <a:buClr>
                <a:schemeClr val="dk1"/>
              </a:buClr>
              <a:buSzPts val="1100"/>
              <a:buFont typeface="Arial"/>
              <a:buNone/>
            </a:pPr>
            <a:r>
              <a:rPr lang="en" sz="900">
                <a:solidFill>
                  <a:schemeClr val="dk1"/>
                </a:solidFill>
              </a:rPr>
              <a:t> </a:t>
            </a:r>
            <a:endParaRPr sz="900">
              <a:solidFill>
                <a:schemeClr val="dk1"/>
              </a:solidFill>
            </a:endParaRPr>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None/>
            </a:pPr>
            <a:r>
              <a:t/>
            </a:r>
            <a:endParaRPr sz="800" u="sng">
              <a:solidFill>
                <a:schemeClr val="hlink"/>
              </a:solidFill>
            </a:endParaRPr>
          </a:p>
          <a:p>
            <a:pPr indent="0" lvl="0" marL="0" rtl="0" algn="l">
              <a:spcBef>
                <a:spcPts val="0"/>
              </a:spcBef>
              <a:spcAft>
                <a:spcPts val="1600"/>
              </a:spcAft>
              <a:buNone/>
            </a:pPr>
            <a:r>
              <a:t/>
            </a:r>
            <a:endParaRPr sz="1600"/>
          </a:p>
        </p:txBody>
      </p:sp>
      <p:sp>
        <p:nvSpPr>
          <p:cNvPr id="1158" name="Google Shape;1158;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59" name="Google Shape;1159;p61"/>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160" name="Google Shape;1160;p61"/>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161" name="Google Shape;1161;p61"/>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162" name="Google Shape;1162;p61"/>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163" name="Google Shape;1163;p61"/>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164" name="Google Shape;1164;p61"/>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165" name="Google Shape;1165;p61"/>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166" name="Google Shape;1166;p61"/>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167" name="Google Shape;1167;p61"/>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168" name="Google Shape;1168;p61"/>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169" name="Google Shape;1169;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70" name="Google Shape;1170;p61"/>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171" name="Google Shape;1171;p61"/>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7"/>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23" name="Google Shape;123;p17"/>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24" name="Google Shape;124;p17"/>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25" name="Google Shape;125;p17"/>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26" name="Google Shape;126;p17"/>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27" name="Google Shape;127;p17"/>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28" name="Google Shape;128;p17"/>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29" name="Google Shape;129;p17"/>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30" name="Google Shape;130;p17"/>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31" name="Google Shape;131;p17"/>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32" name="Google Shape;132;p17"/>
          <p:cNvSpPr txBox="1"/>
          <p:nvPr/>
        </p:nvSpPr>
        <p:spPr>
          <a:xfrm>
            <a:off x="226400" y="54125"/>
            <a:ext cx="85629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CONOPS</a:t>
            </a:r>
            <a:endParaRPr sz="2800">
              <a:solidFill>
                <a:srgbClr val="000000"/>
              </a:solidFill>
            </a:endParaRPr>
          </a:p>
        </p:txBody>
      </p:sp>
      <p:cxnSp>
        <p:nvCxnSpPr>
          <p:cNvPr id="133" name="Google Shape;133;p17"/>
          <p:cNvCxnSpPr/>
          <p:nvPr/>
        </p:nvCxnSpPr>
        <p:spPr>
          <a:xfrm flipH="1" rot="10800000">
            <a:off x="53350" y="530675"/>
            <a:ext cx="4050000" cy="12300"/>
          </a:xfrm>
          <a:prstGeom prst="straightConnector1">
            <a:avLst/>
          </a:prstGeom>
          <a:noFill/>
          <a:ln cap="flat" cmpd="sng" w="9525">
            <a:solidFill>
              <a:schemeClr val="dk2"/>
            </a:solidFill>
            <a:prstDash val="solid"/>
            <a:round/>
            <a:headEnd len="med" w="med" type="none"/>
            <a:tailEnd len="med" w="med" type="none"/>
          </a:ln>
        </p:spPr>
      </p:cxnSp>
      <p:sp>
        <p:nvSpPr>
          <p:cNvPr id="134" name="Google Shape;134;p17"/>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5" name="Google Shape;135;p17"/>
          <p:cNvPicPr preferRelativeResize="0"/>
          <p:nvPr/>
        </p:nvPicPr>
        <p:blipFill>
          <a:blip r:embed="rId5">
            <a:alphaModFix/>
          </a:blip>
          <a:stretch>
            <a:fillRect/>
          </a:stretch>
        </p:blipFill>
        <p:spPr>
          <a:xfrm>
            <a:off x="1005690" y="530677"/>
            <a:ext cx="7004304" cy="3566159"/>
          </a:xfrm>
          <a:prstGeom prst="rect">
            <a:avLst/>
          </a:prstGeom>
          <a:noFill/>
          <a:ln>
            <a:noFill/>
          </a:ln>
        </p:spPr>
      </p:pic>
      <p:pic>
        <p:nvPicPr>
          <p:cNvPr id="136" name="Google Shape;136;p17"/>
          <p:cNvPicPr preferRelativeResize="0"/>
          <p:nvPr/>
        </p:nvPicPr>
        <p:blipFill>
          <a:blip r:embed="rId6">
            <a:alphaModFix/>
          </a:blip>
          <a:stretch>
            <a:fillRect/>
          </a:stretch>
        </p:blipFill>
        <p:spPr>
          <a:xfrm>
            <a:off x="1005840" y="530352"/>
            <a:ext cx="7004304" cy="3566159"/>
          </a:xfrm>
          <a:prstGeom prst="rect">
            <a:avLst/>
          </a:prstGeom>
          <a:noFill/>
          <a:ln>
            <a:noFill/>
          </a:ln>
        </p:spPr>
      </p:pic>
      <p:pic>
        <p:nvPicPr>
          <p:cNvPr id="137" name="Google Shape;137;p17"/>
          <p:cNvPicPr preferRelativeResize="0"/>
          <p:nvPr/>
        </p:nvPicPr>
        <p:blipFill>
          <a:blip r:embed="rId7">
            <a:alphaModFix/>
          </a:blip>
          <a:stretch>
            <a:fillRect/>
          </a:stretch>
        </p:blipFill>
        <p:spPr>
          <a:xfrm>
            <a:off x="1005840" y="539496"/>
            <a:ext cx="7004300" cy="3639313"/>
          </a:xfrm>
          <a:prstGeom prst="rect">
            <a:avLst/>
          </a:prstGeom>
          <a:noFill/>
          <a:ln>
            <a:noFill/>
          </a:ln>
        </p:spPr>
      </p:pic>
      <p:pic>
        <p:nvPicPr>
          <p:cNvPr id="138" name="Google Shape;138;p17"/>
          <p:cNvPicPr preferRelativeResize="0"/>
          <p:nvPr/>
        </p:nvPicPr>
        <p:blipFill>
          <a:blip r:embed="rId8">
            <a:alphaModFix/>
          </a:blip>
          <a:stretch>
            <a:fillRect/>
          </a:stretch>
        </p:blipFill>
        <p:spPr>
          <a:xfrm>
            <a:off x="1005840" y="539500"/>
            <a:ext cx="7004300" cy="3639313"/>
          </a:xfrm>
          <a:prstGeom prst="rect">
            <a:avLst/>
          </a:prstGeom>
          <a:noFill/>
          <a:ln>
            <a:noFill/>
          </a:ln>
        </p:spPr>
      </p:pic>
      <p:pic>
        <p:nvPicPr>
          <p:cNvPr id="139" name="Google Shape;139;p17"/>
          <p:cNvPicPr preferRelativeResize="0"/>
          <p:nvPr/>
        </p:nvPicPr>
        <p:blipFill>
          <a:blip r:embed="rId9">
            <a:alphaModFix/>
          </a:blip>
          <a:stretch>
            <a:fillRect/>
          </a:stretch>
        </p:blipFill>
        <p:spPr>
          <a:xfrm>
            <a:off x="1005840" y="530352"/>
            <a:ext cx="7004304" cy="37490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62"/>
          <p:cNvSpPr txBox="1"/>
          <p:nvPr>
            <p:ph type="title"/>
          </p:nvPr>
        </p:nvSpPr>
        <p:spPr>
          <a:xfrm>
            <a:off x="311700" y="167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 (cont.)</a:t>
            </a:r>
            <a:endParaRPr/>
          </a:p>
        </p:txBody>
      </p:sp>
      <p:sp>
        <p:nvSpPr>
          <p:cNvPr id="1177" name="Google Shape;1177;p62"/>
          <p:cNvSpPr txBox="1"/>
          <p:nvPr>
            <p:ph idx="1" type="body"/>
          </p:nvPr>
        </p:nvSpPr>
        <p:spPr>
          <a:xfrm>
            <a:off x="311700" y="764225"/>
            <a:ext cx="8520600" cy="3983400"/>
          </a:xfrm>
          <a:prstGeom prst="rect">
            <a:avLst/>
          </a:prstGeom>
        </p:spPr>
        <p:txBody>
          <a:bodyPr anchorCtr="0" anchor="t" bIns="91425" lIns="91425" spcFirstLastPara="1" rIns="91425" wrap="square" tIns="91425">
            <a:noAutofit/>
          </a:bodyPr>
          <a:lstStyle/>
          <a:p>
            <a:pPr indent="0" lvl="0" marL="355600" rtl="0" algn="l">
              <a:spcBef>
                <a:spcPts val="1200"/>
              </a:spcBef>
              <a:spcAft>
                <a:spcPts val="0"/>
              </a:spcAft>
              <a:buClr>
                <a:schemeClr val="dk1"/>
              </a:buClr>
              <a:buSzPts val="1100"/>
              <a:buFont typeface="Arial"/>
              <a:buNone/>
            </a:pPr>
            <a:r>
              <a:rPr lang="en" sz="900">
                <a:solidFill>
                  <a:schemeClr val="dk1"/>
                </a:solidFill>
              </a:rPr>
              <a:t>Sandoval, Alexander, et al. “HERMES Manufacturing Status Review.” 4 Feb. 2019.</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chemeClr val="dk1"/>
                </a:solidFill>
              </a:rPr>
              <a:t>Stanford Artificial Intelligence Laboratory et al., 2018. Robotic Operating System, Available at: </a:t>
            </a:r>
            <a:r>
              <a:rPr lang="en" sz="900" u="sng">
                <a:solidFill>
                  <a:schemeClr val="accent5"/>
                </a:solidFill>
                <a:hlinkClick r:id="rId3">
                  <a:extLst>
                    <a:ext uri="{A12FA001-AC4F-418D-AE19-62706E023703}">
                      <ahyp:hlinkClr val="tx"/>
                    </a:ext>
                  </a:extLst>
                </a:hlinkClick>
              </a:rPr>
              <a:t>https://www.ros.org</a:t>
            </a:r>
            <a:r>
              <a:rPr lang="en" sz="900">
                <a:solidFill>
                  <a:schemeClr val="dk1"/>
                </a:solidFill>
              </a:rPr>
              <a:t>.</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chemeClr val="dk1"/>
                </a:solidFill>
              </a:rPr>
              <a:t>Storey, Theodore G, et al. “Crown Characteristics of Several Coniferous Tree Species.” </a:t>
            </a:r>
            <a:r>
              <a:rPr i="1" lang="en" sz="900">
                <a:solidFill>
                  <a:schemeClr val="dk1"/>
                </a:solidFill>
              </a:rPr>
              <a:t>U. S. Department of Agriculture Forest Service Division of Fire Research </a:t>
            </a:r>
            <a:r>
              <a:rPr lang="en" sz="900">
                <a:solidFill>
                  <a:schemeClr val="dk1"/>
                </a:solidFill>
              </a:rPr>
              <a:t>, Aug. 1955, doi:10.5962/bhl.title.122542. </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chemeClr val="dk1"/>
                </a:solidFill>
              </a:rPr>
              <a:t>“Trees and Shrubs for Mountain Areas - 7.423.” </a:t>
            </a:r>
            <a:r>
              <a:rPr i="1" lang="en" sz="900">
                <a:solidFill>
                  <a:schemeClr val="dk1"/>
                </a:solidFill>
              </a:rPr>
              <a:t>Colorado State University Extension</a:t>
            </a:r>
            <a:r>
              <a:rPr lang="en" sz="900">
                <a:solidFill>
                  <a:schemeClr val="dk1"/>
                </a:solidFill>
              </a:rPr>
              <a:t>, Colorado State University, 29 May 2018, extension.colostate.edu/topic-areas/yard-garden/trees-and-shrubs-for-mountain-areas-7-423/. </a:t>
            </a:r>
            <a:endParaRPr sz="900">
              <a:solidFill>
                <a:schemeClr val="dk1"/>
              </a:solidFill>
            </a:endParaRPr>
          </a:p>
          <a:p>
            <a:pPr indent="0" lvl="0" marL="355600" rtl="0" algn="l">
              <a:spcBef>
                <a:spcPts val="1200"/>
              </a:spcBef>
              <a:spcAft>
                <a:spcPts val="0"/>
              </a:spcAft>
              <a:buClr>
                <a:schemeClr val="dk1"/>
              </a:buClr>
              <a:buSzPts val="1100"/>
              <a:buFont typeface="Arial"/>
              <a:buNone/>
            </a:pPr>
            <a:r>
              <a:rPr i="1" lang="en" sz="900">
                <a:solidFill>
                  <a:schemeClr val="dk1"/>
                </a:solidFill>
              </a:rPr>
              <a:t>Wildland Fire Suppression Tactics Reference Guide</a:t>
            </a:r>
            <a:r>
              <a:rPr lang="en" sz="900">
                <a:solidFill>
                  <a:schemeClr val="dk1"/>
                </a:solidFill>
              </a:rPr>
              <a:t>. National Wildfire Coordinating Group, 1996. </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chemeClr val="dk1"/>
                </a:solidFill>
              </a:rPr>
              <a:t>“Wildfires: Interesting Facts and F.A.Q.” </a:t>
            </a:r>
            <a:r>
              <a:rPr i="1" lang="en" sz="900">
                <a:solidFill>
                  <a:schemeClr val="dk1"/>
                </a:solidFill>
              </a:rPr>
              <a:t>Natural History Museum of Utah</a:t>
            </a:r>
            <a:r>
              <a:rPr lang="en" sz="900">
                <a:solidFill>
                  <a:schemeClr val="dk1"/>
                </a:solidFill>
              </a:rPr>
              <a:t>.</a:t>
            </a:r>
            <a:endParaRPr sz="900">
              <a:solidFill>
                <a:schemeClr val="dk1"/>
              </a:solidFill>
            </a:endParaRPr>
          </a:p>
          <a:p>
            <a:pPr indent="0" lvl="0" marL="355600" rtl="0" algn="l">
              <a:spcBef>
                <a:spcPts val="1200"/>
              </a:spcBef>
              <a:spcAft>
                <a:spcPts val="0"/>
              </a:spcAft>
              <a:buClr>
                <a:schemeClr val="dk1"/>
              </a:buClr>
              <a:buSzPts val="1100"/>
              <a:buFont typeface="Arial"/>
              <a:buNone/>
            </a:pPr>
            <a:r>
              <a:rPr lang="en" sz="900">
                <a:solidFill>
                  <a:schemeClr val="dk1"/>
                </a:solidFill>
                <a:highlight>
                  <a:srgbClr val="FFFFFF"/>
                </a:highlight>
                <a:latin typeface="Open Sans"/>
                <a:ea typeface="Open Sans"/>
                <a:cs typeface="Open Sans"/>
                <a:sym typeface="Open Sans"/>
              </a:rPr>
              <a:t>Kim, A., 2019. </a:t>
            </a:r>
            <a:r>
              <a:rPr i="1" lang="en" sz="900">
                <a:solidFill>
                  <a:schemeClr val="dk1"/>
                </a:solidFill>
                <a:highlight>
                  <a:srgbClr val="FFFFFF"/>
                </a:highlight>
                <a:latin typeface="Open Sans"/>
                <a:ea typeface="Open Sans"/>
                <a:cs typeface="Open Sans"/>
                <a:sym typeface="Open Sans"/>
              </a:rPr>
              <a:t>Runcam Nano2 FPV Camera Review</a:t>
            </a:r>
            <a:r>
              <a:rPr lang="en" sz="900">
                <a:solidFill>
                  <a:schemeClr val="dk1"/>
                </a:solidFill>
                <a:highlight>
                  <a:srgbClr val="FFFFFF"/>
                </a:highlight>
                <a:latin typeface="Open Sans"/>
                <a:ea typeface="Open Sans"/>
                <a:cs typeface="Open Sans"/>
                <a:sym typeface="Open Sans"/>
              </a:rPr>
              <a:t>. [video] Available at: &lt;https://www.youtube.com/watch?v=PvIURJ_74G0&amp;t=203s&gt; [Accessed 1 November 2020].</a:t>
            </a:r>
            <a:endParaRPr sz="900">
              <a:solidFill>
                <a:schemeClr val="dk1"/>
              </a:solidFill>
              <a:highlight>
                <a:srgbClr val="FFFFFF"/>
              </a:highlight>
              <a:latin typeface="Open Sans"/>
              <a:ea typeface="Open Sans"/>
              <a:cs typeface="Open Sans"/>
              <a:sym typeface="Open Sans"/>
            </a:endParaRPr>
          </a:p>
          <a:p>
            <a:pPr indent="0" lvl="0" marL="355600" rtl="0" algn="l">
              <a:spcBef>
                <a:spcPts val="1200"/>
              </a:spcBef>
              <a:spcAft>
                <a:spcPts val="0"/>
              </a:spcAft>
              <a:buClr>
                <a:schemeClr val="dk1"/>
              </a:buClr>
              <a:buSzPts val="1100"/>
              <a:buFont typeface="Arial"/>
              <a:buNone/>
            </a:pPr>
            <a:r>
              <a:rPr lang="en" sz="900">
                <a:solidFill>
                  <a:schemeClr val="dk1"/>
                </a:solidFill>
                <a:highlight>
                  <a:srgbClr val="FFFFFF"/>
                </a:highlight>
                <a:latin typeface="Open Sans"/>
                <a:ea typeface="Open Sans"/>
                <a:cs typeface="Open Sans"/>
                <a:sym typeface="Open Sans"/>
              </a:rPr>
              <a:t>Maloney, S. (n.d.). Critical Seal Design Tolerance Charts. Retrieved from </a:t>
            </a:r>
            <a:r>
              <a:rPr lang="en" sz="900" u="sng">
                <a:solidFill>
                  <a:schemeClr val="hlink"/>
                </a:solidFill>
                <a:highlight>
                  <a:srgbClr val="FFFFFF"/>
                </a:highlight>
                <a:latin typeface="Open Sans"/>
                <a:ea typeface="Open Sans"/>
                <a:cs typeface="Open Sans"/>
                <a:sym typeface="Open Sans"/>
                <a:hlinkClick r:id="rId4"/>
              </a:rPr>
              <a:t>https://www.colonialseal.com/downloads/press-releases/Seal_tolerances.pdf</a:t>
            </a:r>
            <a:endParaRPr sz="900">
              <a:solidFill>
                <a:schemeClr val="dk1"/>
              </a:solidFill>
              <a:highlight>
                <a:srgbClr val="FFFFFF"/>
              </a:highlight>
              <a:latin typeface="Open Sans"/>
              <a:ea typeface="Open Sans"/>
              <a:cs typeface="Open Sans"/>
              <a:sym typeface="Open Sans"/>
            </a:endParaRPr>
          </a:p>
          <a:p>
            <a:pPr indent="0" lvl="0" marL="355600" rtl="0" algn="l">
              <a:spcBef>
                <a:spcPts val="1200"/>
              </a:spcBef>
              <a:spcAft>
                <a:spcPts val="0"/>
              </a:spcAft>
              <a:buClr>
                <a:schemeClr val="dk1"/>
              </a:buClr>
              <a:buSzPts val="1100"/>
              <a:buFont typeface="Arial"/>
              <a:buNone/>
            </a:pPr>
            <a:r>
              <a:rPr lang="en" sz="900">
                <a:solidFill>
                  <a:schemeClr val="dk1"/>
                </a:solidFill>
                <a:highlight>
                  <a:srgbClr val="FFFFFF"/>
                </a:highlight>
                <a:latin typeface="Open Sans"/>
                <a:ea typeface="Open Sans"/>
                <a:cs typeface="Open Sans"/>
                <a:sym typeface="Open Sans"/>
              </a:rPr>
              <a:t>RPLIDAR A2 Introduction, Datasheet by Seeed Technology Co., Ltd. (n.d.). Retrieved November 20, 2020, from https://www.digikey.co.za/htmldatasheets/production/1984492/0/0/1/rplidar-a2-introduction-datasheet.html</a:t>
            </a:r>
            <a:endParaRPr sz="900">
              <a:solidFill>
                <a:schemeClr val="dk1"/>
              </a:solidFill>
              <a:highlight>
                <a:srgbClr val="FFFFFF"/>
              </a:highlight>
              <a:latin typeface="Open Sans"/>
              <a:ea typeface="Open Sans"/>
              <a:cs typeface="Open Sans"/>
              <a:sym typeface="Open Sans"/>
            </a:endParaRPr>
          </a:p>
          <a:p>
            <a:pPr indent="0" lvl="0" marL="355600" rtl="0" algn="l">
              <a:spcBef>
                <a:spcPts val="1200"/>
              </a:spcBef>
              <a:spcAft>
                <a:spcPts val="1200"/>
              </a:spcAft>
              <a:buClr>
                <a:schemeClr val="dk1"/>
              </a:buClr>
              <a:buSzPts val="1100"/>
              <a:buFont typeface="Arial"/>
              <a:buNone/>
            </a:pPr>
            <a:r>
              <a:t/>
            </a:r>
            <a:endParaRPr sz="1000">
              <a:solidFill>
                <a:schemeClr val="dk1"/>
              </a:solidFill>
              <a:highlight>
                <a:srgbClr val="FFFFFF"/>
              </a:highlight>
              <a:latin typeface="Open Sans"/>
              <a:ea typeface="Open Sans"/>
              <a:cs typeface="Open Sans"/>
              <a:sym typeface="Open Sans"/>
            </a:endParaRPr>
          </a:p>
        </p:txBody>
      </p:sp>
      <p:sp>
        <p:nvSpPr>
          <p:cNvPr id="1178" name="Google Shape;1178;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79" name="Google Shape;1179;p62"/>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180" name="Google Shape;1180;p62"/>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181" name="Google Shape;1181;p62"/>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182" name="Google Shape;1182;p62"/>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183" name="Google Shape;1183;p62"/>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184" name="Google Shape;1184;p62"/>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185" name="Google Shape;1185;p62"/>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186" name="Google Shape;1186;p62"/>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187" name="Google Shape;1187;p62"/>
          <p:cNvPicPr preferRelativeResize="0"/>
          <p:nvPr/>
        </p:nvPicPr>
        <p:blipFill>
          <a:blip r:embed="rId5">
            <a:alphaModFix/>
          </a:blip>
          <a:stretch>
            <a:fillRect/>
          </a:stretch>
        </p:blipFill>
        <p:spPr>
          <a:xfrm>
            <a:off x="53350" y="4779450"/>
            <a:ext cx="669950" cy="328700"/>
          </a:xfrm>
          <a:prstGeom prst="rect">
            <a:avLst/>
          </a:prstGeom>
          <a:noFill/>
          <a:ln>
            <a:noFill/>
          </a:ln>
        </p:spPr>
      </p:pic>
      <p:pic>
        <p:nvPicPr>
          <p:cNvPr id="1188" name="Google Shape;1188;p62"/>
          <p:cNvPicPr preferRelativeResize="0"/>
          <p:nvPr/>
        </p:nvPicPr>
        <p:blipFill>
          <a:blip r:embed="rId6">
            <a:alphaModFix/>
          </a:blip>
          <a:stretch>
            <a:fillRect/>
          </a:stretch>
        </p:blipFill>
        <p:spPr>
          <a:xfrm>
            <a:off x="8390542" y="4771800"/>
            <a:ext cx="753458" cy="371700"/>
          </a:xfrm>
          <a:prstGeom prst="rect">
            <a:avLst/>
          </a:prstGeom>
          <a:noFill/>
          <a:ln>
            <a:noFill/>
          </a:ln>
        </p:spPr>
      </p:pic>
      <p:sp>
        <p:nvSpPr>
          <p:cNvPr id="1189" name="Google Shape;1189;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90" name="Google Shape;1190;p62"/>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191" name="Google Shape;1191;p62"/>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63"/>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197" name="Google Shape;1197;p63"/>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198" name="Google Shape;1198;p63"/>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199" name="Google Shape;1199;p63"/>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200" name="Google Shape;1200;p63"/>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201" name="Google Shape;1201;p63"/>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202" name="Google Shape;1202;p63"/>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203" name="Google Shape;1203;p63"/>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204" name="Google Shape;1204;p63"/>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205" name="Google Shape;1205;p63"/>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206" name="Google Shape;1206;p63"/>
          <p:cNvSpPr txBox="1"/>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t>Backup Slides</a:t>
            </a:r>
            <a:endParaRPr sz="3600">
              <a:solidFill>
                <a:srgbClr val="000000"/>
              </a:solidFill>
            </a:endParaRPr>
          </a:p>
        </p:txBody>
      </p:sp>
      <p:sp>
        <p:nvSpPr>
          <p:cNvPr id="1207" name="Google Shape;1207;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64"/>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213" name="Google Shape;1213;p64"/>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214" name="Google Shape;1214;p64"/>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215" name="Google Shape;1215;p64"/>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216" name="Google Shape;1216;p64"/>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217" name="Google Shape;1217;p64"/>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pic>
        <p:nvPicPr>
          <p:cNvPr id="1218" name="Google Shape;1218;p64"/>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219" name="Google Shape;1219;p64"/>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220" name="Google Shape;1220;p64"/>
          <p:cNvSpPr txBox="1"/>
          <p:nvPr/>
        </p:nvSpPr>
        <p:spPr>
          <a:xfrm>
            <a:off x="311700" y="6247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Definitions</a:t>
            </a:r>
            <a:endParaRPr sz="2800">
              <a:solidFill>
                <a:srgbClr val="000000"/>
              </a:solidFill>
            </a:endParaRPr>
          </a:p>
        </p:txBody>
      </p:sp>
      <p:sp>
        <p:nvSpPr>
          <p:cNvPr id="1221" name="Google Shape;1221;p64"/>
          <p:cNvSpPr txBox="1"/>
          <p:nvPr/>
        </p:nvSpPr>
        <p:spPr>
          <a:xfrm>
            <a:off x="306475" y="469375"/>
            <a:ext cx="6747000" cy="3920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595959"/>
              </a:buClr>
              <a:buSzPts val="1600"/>
              <a:buChar char="●"/>
            </a:pPr>
            <a:r>
              <a:rPr b="1" lang="en" sz="1600" u="sng">
                <a:solidFill>
                  <a:srgbClr val="595959"/>
                </a:solidFill>
              </a:rPr>
              <a:t>Fireline</a:t>
            </a:r>
            <a:r>
              <a:rPr b="1" lang="en" sz="1600">
                <a:solidFill>
                  <a:srgbClr val="595959"/>
                </a:solidFill>
              </a:rPr>
              <a:t> : </a:t>
            </a:r>
            <a:r>
              <a:rPr lang="en" sz="1500">
                <a:solidFill>
                  <a:srgbClr val="595959"/>
                </a:solidFill>
              </a:rPr>
              <a:t>a trench cleared of any flammable material, dug at the edge of a forest or brush fire to halt the spread</a:t>
            </a:r>
            <a:endParaRPr sz="1500">
              <a:solidFill>
                <a:srgbClr val="595959"/>
              </a:solidFill>
            </a:endParaRPr>
          </a:p>
          <a:p>
            <a:pPr indent="-330200" lvl="0" marL="457200" rtl="0" algn="l">
              <a:lnSpc>
                <a:spcPct val="115000"/>
              </a:lnSpc>
              <a:spcBef>
                <a:spcPts val="0"/>
              </a:spcBef>
              <a:spcAft>
                <a:spcPts val="0"/>
              </a:spcAft>
              <a:buClr>
                <a:srgbClr val="595959"/>
              </a:buClr>
              <a:buSzPts val="1600"/>
              <a:buChar char="●"/>
            </a:pPr>
            <a:r>
              <a:rPr b="1" lang="en" sz="1600" u="sng">
                <a:solidFill>
                  <a:srgbClr val="595959"/>
                </a:solidFill>
              </a:rPr>
              <a:t>Flame Front</a:t>
            </a:r>
            <a:r>
              <a:rPr b="1" lang="en" sz="1600">
                <a:solidFill>
                  <a:srgbClr val="595959"/>
                </a:solidFill>
              </a:rPr>
              <a:t> : </a:t>
            </a:r>
            <a:r>
              <a:rPr lang="en" sz="1500">
                <a:solidFill>
                  <a:srgbClr val="595959"/>
                </a:solidFill>
              </a:rPr>
              <a:t>the leading edge of the forest fire perimeter</a:t>
            </a:r>
            <a:endParaRPr sz="1500">
              <a:solidFill>
                <a:srgbClr val="595959"/>
              </a:solidFill>
            </a:endParaRPr>
          </a:p>
          <a:p>
            <a:pPr indent="-330200" lvl="0" marL="457200" rtl="0" algn="l">
              <a:lnSpc>
                <a:spcPct val="115000"/>
              </a:lnSpc>
              <a:spcBef>
                <a:spcPts val="0"/>
              </a:spcBef>
              <a:spcAft>
                <a:spcPts val="0"/>
              </a:spcAft>
              <a:buClr>
                <a:srgbClr val="595959"/>
              </a:buClr>
              <a:buSzPts val="1600"/>
              <a:buChar char="●"/>
            </a:pPr>
            <a:r>
              <a:rPr b="1" lang="en" sz="1600" u="sng">
                <a:solidFill>
                  <a:srgbClr val="595959"/>
                </a:solidFill>
              </a:rPr>
              <a:t>Survey</a:t>
            </a:r>
            <a:r>
              <a:rPr b="1" lang="en" sz="1600">
                <a:solidFill>
                  <a:srgbClr val="595959"/>
                </a:solidFill>
              </a:rPr>
              <a:t> :</a:t>
            </a:r>
            <a:r>
              <a:rPr b="1" lang="en" sz="1500">
                <a:solidFill>
                  <a:srgbClr val="595959"/>
                </a:solidFill>
              </a:rPr>
              <a:t> </a:t>
            </a:r>
            <a:r>
              <a:rPr lang="en" sz="1500">
                <a:solidFill>
                  <a:srgbClr val="595959"/>
                </a:solidFill>
              </a:rPr>
              <a:t>to re</a:t>
            </a:r>
            <a:r>
              <a:rPr lang="en" sz="1500">
                <a:solidFill>
                  <a:srgbClr val="595959"/>
                </a:solidFill>
              </a:rPr>
              <a:t>c</a:t>
            </a:r>
            <a:r>
              <a:rPr lang="en" sz="1500">
                <a:solidFill>
                  <a:srgbClr val="595959"/>
                </a:solidFill>
              </a:rPr>
              <a:t>ord video/take photos</a:t>
            </a:r>
            <a:endParaRPr sz="1500">
              <a:solidFill>
                <a:srgbClr val="595959"/>
              </a:solidFill>
            </a:endParaRPr>
          </a:p>
          <a:p>
            <a:pPr indent="-330200" lvl="0" marL="457200" rtl="0" algn="l">
              <a:lnSpc>
                <a:spcPct val="115000"/>
              </a:lnSpc>
              <a:spcBef>
                <a:spcPts val="0"/>
              </a:spcBef>
              <a:spcAft>
                <a:spcPts val="0"/>
              </a:spcAft>
              <a:buClr>
                <a:srgbClr val="595959"/>
              </a:buClr>
              <a:buSzPts val="1600"/>
              <a:buChar char="●"/>
            </a:pPr>
            <a:r>
              <a:rPr b="1" lang="en" sz="1600" u="sng">
                <a:solidFill>
                  <a:srgbClr val="595959"/>
                </a:solidFill>
              </a:rPr>
              <a:t>Fire Surveillance</a:t>
            </a:r>
            <a:r>
              <a:rPr b="1" lang="en" sz="1600">
                <a:solidFill>
                  <a:srgbClr val="595959"/>
                </a:solidFill>
              </a:rPr>
              <a:t> : </a:t>
            </a:r>
            <a:r>
              <a:rPr lang="en" sz="1500">
                <a:solidFill>
                  <a:srgbClr val="595959"/>
                </a:solidFill>
              </a:rPr>
              <a:t>a subsystem of ARGOS consisting of the sensors and components needed to survey the fire line</a:t>
            </a:r>
            <a:endParaRPr sz="1500">
              <a:solidFill>
                <a:srgbClr val="595959"/>
              </a:solidFill>
            </a:endParaRPr>
          </a:p>
          <a:p>
            <a:pPr indent="-330200" lvl="0" marL="457200" rtl="0" algn="l">
              <a:lnSpc>
                <a:spcPct val="115000"/>
              </a:lnSpc>
              <a:spcBef>
                <a:spcPts val="0"/>
              </a:spcBef>
              <a:spcAft>
                <a:spcPts val="0"/>
              </a:spcAft>
              <a:buClr>
                <a:srgbClr val="595959"/>
              </a:buClr>
              <a:buSzPts val="1600"/>
              <a:buChar char="●"/>
            </a:pPr>
            <a:r>
              <a:rPr b="1" lang="en" sz="1600" u="sng">
                <a:solidFill>
                  <a:srgbClr val="595959"/>
                </a:solidFill>
              </a:rPr>
              <a:t>Tipping Condition</a:t>
            </a:r>
            <a:r>
              <a:rPr b="1" lang="en" sz="1600">
                <a:solidFill>
                  <a:srgbClr val="595959"/>
                </a:solidFill>
              </a:rPr>
              <a:t> : </a:t>
            </a:r>
            <a:r>
              <a:rPr lang="en" sz="1500">
                <a:solidFill>
                  <a:srgbClr val="595959"/>
                </a:solidFill>
              </a:rPr>
              <a:t>condition when rover tips too far to the side or in the front or back and falls over</a:t>
            </a:r>
            <a:endParaRPr sz="1500">
              <a:solidFill>
                <a:srgbClr val="595959"/>
              </a:solidFill>
            </a:endParaRPr>
          </a:p>
          <a:p>
            <a:pPr indent="-330200" lvl="0" marL="457200" rtl="0" algn="l">
              <a:lnSpc>
                <a:spcPct val="115000"/>
              </a:lnSpc>
              <a:spcBef>
                <a:spcPts val="0"/>
              </a:spcBef>
              <a:spcAft>
                <a:spcPts val="0"/>
              </a:spcAft>
              <a:buClr>
                <a:srgbClr val="595959"/>
              </a:buClr>
              <a:buSzPts val="1600"/>
              <a:buChar char="●"/>
            </a:pPr>
            <a:r>
              <a:rPr b="1" lang="en" sz="1600" u="sng">
                <a:solidFill>
                  <a:srgbClr val="595959"/>
                </a:solidFill>
              </a:rPr>
              <a:t>Obstacles</a:t>
            </a:r>
            <a:r>
              <a:rPr b="1" lang="en" sz="1600">
                <a:solidFill>
                  <a:srgbClr val="595959"/>
                </a:solidFill>
              </a:rPr>
              <a:t> : </a:t>
            </a:r>
            <a:r>
              <a:rPr lang="en" sz="1500">
                <a:solidFill>
                  <a:srgbClr val="595959"/>
                </a:solidFill>
              </a:rPr>
              <a:t>rocks, tree stumps, fallen branches, or other debris found on the forest floor which can have heights up to 7cm</a:t>
            </a:r>
            <a:endParaRPr sz="1500">
              <a:solidFill>
                <a:srgbClr val="595959"/>
              </a:solidFill>
            </a:endParaRPr>
          </a:p>
          <a:p>
            <a:pPr indent="-330200" lvl="0" marL="457200" rtl="0" algn="l">
              <a:lnSpc>
                <a:spcPct val="115000"/>
              </a:lnSpc>
              <a:spcBef>
                <a:spcPts val="0"/>
              </a:spcBef>
              <a:spcAft>
                <a:spcPts val="0"/>
              </a:spcAft>
              <a:buClr>
                <a:srgbClr val="595959"/>
              </a:buClr>
              <a:buSzPts val="1600"/>
              <a:buChar char="●"/>
            </a:pPr>
            <a:r>
              <a:rPr b="1" lang="en" sz="1600" u="sng">
                <a:solidFill>
                  <a:srgbClr val="595959"/>
                </a:solidFill>
              </a:rPr>
              <a:t>Tree density</a:t>
            </a:r>
            <a:r>
              <a:rPr b="1" lang="en" sz="1600">
                <a:solidFill>
                  <a:srgbClr val="595959"/>
                </a:solidFill>
              </a:rPr>
              <a:t> : </a:t>
            </a:r>
            <a:r>
              <a:rPr lang="en" sz="1500">
                <a:solidFill>
                  <a:srgbClr val="595959"/>
                </a:solidFill>
              </a:rPr>
              <a:t>measure of how many trees will be in an area (# trees/acres )</a:t>
            </a:r>
            <a:endParaRPr sz="1500">
              <a:solidFill>
                <a:srgbClr val="595959"/>
              </a:solidFill>
            </a:endParaRPr>
          </a:p>
          <a:p>
            <a:pPr indent="-330200" lvl="0" marL="457200" rtl="0" algn="l">
              <a:lnSpc>
                <a:spcPct val="115000"/>
              </a:lnSpc>
              <a:spcBef>
                <a:spcPts val="0"/>
              </a:spcBef>
              <a:spcAft>
                <a:spcPts val="0"/>
              </a:spcAft>
              <a:buClr>
                <a:srgbClr val="595959"/>
              </a:buClr>
              <a:buSzPts val="1600"/>
              <a:buChar char="●"/>
            </a:pPr>
            <a:r>
              <a:rPr b="1" lang="en" sz="1600" u="sng">
                <a:solidFill>
                  <a:srgbClr val="595959"/>
                </a:solidFill>
              </a:rPr>
              <a:t>Terrain</a:t>
            </a:r>
            <a:r>
              <a:rPr lang="en" sz="1600">
                <a:solidFill>
                  <a:srgbClr val="595959"/>
                </a:solidFill>
              </a:rPr>
              <a:t> </a:t>
            </a:r>
            <a:r>
              <a:rPr b="1" lang="en" sz="1600">
                <a:solidFill>
                  <a:srgbClr val="595959"/>
                </a:solidFill>
              </a:rPr>
              <a:t>: </a:t>
            </a:r>
            <a:r>
              <a:rPr lang="en" sz="1500">
                <a:solidFill>
                  <a:srgbClr val="595959"/>
                </a:solidFill>
              </a:rPr>
              <a:t>specification of the forest floor which ARGOS must traverse (detailed definition in backup slides)</a:t>
            </a:r>
            <a:endParaRPr sz="1500">
              <a:solidFill>
                <a:srgbClr val="595959"/>
              </a:solidFill>
            </a:endParaRPr>
          </a:p>
          <a:p>
            <a:pPr indent="0" lvl="0" marL="2286000" rtl="0" algn="l">
              <a:lnSpc>
                <a:spcPct val="115000"/>
              </a:lnSpc>
              <a:spcBef>
                <a:spcPts val="1600"/>
              </a:spcBef>
              <a:spcAft>
                <a:spcPts val="0"/>
              </a:spcAft>
              <a:buNone/>
            </a:pPr>
            <a:r>
              <a:t/>
            </a:r>
            <a:endParaRPr sz="1800">
              <a:solidFill>
                <a:srgbClr val="595959"/>
              </a:solidFill>
            </a:endParaRPr>
          </a:p>
          <a:p>
            <a:pPr indent="0" lvl="0" marL="457200" rtl="0" algn="l">
              <a:lnSpc>
                <a:spcPct val="115000"/>
              </a:lnSpc>
              <a:spcBef>
                <a:spcPts val="1600"/>
              </a:spcBef>
              <a:spcAft>
                <a:spcPts val="0"/>
              </a:spcAft>
              <a:buNone/>
            </a:pPr>
            <a:r>
              <a:t/>
            </a:r>
            <a:endParaRPr sz="1800">
              <a:solidFill>
                <a:srgbClr val="595959"/>
              </a:solidFill>
            </a:endParaRPr>
          </a:p>
          <a:p>
            <a:pPr indent="0" lvl="0" marL="457200" rtl="0" algn="l">
              <a:lnSpc>
                <a:spcPct val="115000"/>
              </a:lnSpc>
              <a:spcBef>
                <a:spcPts val="1600"/>
              </a:spcBef>
              <a:spcAft>
                <a:spcPts val="1600"/>
              </a:spcAft>
              <a:buNone/>
            </a:pPr>
            <a:r>
              <a:t/>
            </a:r>
            <a:endParaRPr sz="1800">
              <a:solidFill>
                <a:srgbClr val="595959"/>
              </a:solidFill>
            </a:endParaRPr>
          </a:p>
        </p:txBody>
      </p:sp>
      <p:pic>
        <p:nvPicPr>
          <p:cNvPr id="1222" name="Google Shape;1222;p64"/>
          <p:cNvPicPr preferRelativeResize="0"/>
          <p:nvPr/>
        </p:nvPicPr>
        <p:blipFill>
          <a:blip r:embed="rId5">
            <a:alphaModFix/>
          </a:blip>
          <a:stretch>
            <a:fillRect/>
          </a:stretch>
        </p:blipFill>
        <p:spPr>
          <a:xfrm>
            <a:off x="7058700" y="763775"/>
            <a:ext cx="1962450" cy="2067325"/>
          </a:xfrm>
          <a:prstGeom prst="rect">
            <a:avLst/>
          </a:prstGeom>
          <a:noFill/>
          <a:ln>
            <a:noFill/>
          </a:ln>
        </p:spPr>
      </p:pic>
      <p:cxnSp>
        <p:nvCxnSpPr>
          <p:cNvPr id="1223" name="Google Shape;1223;p64"/>
          <p:cNvCxnSpPr/>
          <p:nvPr/>
        </p:nvCxnSpPr>
        <p:spPr>
          <a:xfrm flipH="1" rot="10800000">
            <a:off x="53350" y="544825"/>
            <a:ext cx="4050000" cy="12300"/>
          </a:xfrm>
          <a:prstGeom prst="straightConnector1">
            <a:avLst/>
          </a:prstGeom>
          <a:noFill/>
          <a:ln cap="flat" cmpd="sng" w="9525">
            <a:solidFill>
              <a:schemeClr val="dk2"/>
            </a:solidFill>
            <a:prstDash val="solid"/>
            <a:round/>
            <a:headEnd len="med" w="med" type="none"/>
            <a:tailEnd len="med" w="med" type="none"/>
          </a:ln>
        </p:spPr>
      </p:cxnSp>
      <p:sp>
        <p:nvSpPr>
          <p:cNvPr id="1224" name="Google Shape;1224;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25" name="Google Shape;1225;p64"/>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226" name="Google Shape;1226;p64"/>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65"/>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232" name="Google Shape;1232;p65"/>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233" name="Google Shape;1233;p65"/>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234" name="Google Shape;1234;p65"/>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235" name="Google Shape;1235;p65"/>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236" name="Google Shape;1236;p65"/>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pic>
        <p:nvPicPr>
          <p:cNvPr id="1237" name="Google Shape;1237;p65"/>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238" name="Google Shape;1238;p65"/>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239" name="Google Shape;1239;p65"/>
          <p:cNvSpPr txBox="1"/>
          <p:nvPr/>
        </p:nvSpPr>
        <p:spPr>
          <a:xfrm>
            <a:off x="311700" y="6247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Design Requirements</a:t>
            </a:r>
            <a:endParaRPr sz="2800">
              <a:solidFill>
                <a:srgbClr val="000000"/>
              </a:solidFill>
            </a:endParaRPr>
          </a:p>
        </p:txBody>
      </p:sp>
      <p:cxnSp>
        <p:nvCxnSpPr>
          <p:cNvPr id="1240" name="Google Shape;1240;p65"/>
          <p:cNvCxnSpPr/>
          <p:nvPr/>
        </p:nvCxnSpPr>
        <p:spPr>
          <a:xfrm flipH="1" rot="10800000">
            <a:off x="53350" y="544825"/>
            <a:ext cx="4050000" cy="12300"/>
          </a:xfrm>
          <a:prstGeom prst="straightConnector1">
            <a:avLst/>
          </a:prstGeom>
          <a:noFill/>
          <a:ln cap="flat" cmpd="sng" w="9525">
            <a:solidFill>
              <a:schemeClr val="dk2"/>
            </a:solidFill>
            <a:prstDash val="solid"/>
            <a:round/>
            <a:headEnd len="med" w="med" type="none"/>
            <a:tailEnd len="med" w="med" type="none"/>
          </a:ln>
        </p:spPr>
      </p:cxnSp>
      <p:sp>
        <p:nvSpPr>
          <p:cNvPr id="1241" name="Google Shape;1241;p65"/>
          <p:cNvSpPr txBox="1"/>
          <p:nvPr/>
        </p:nvSpPr>
        <p:spPr>
          <a:xfrm>
            <a:off x="1059150" y="635163"/>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chemeClr val="dk1"/>
                </a:solidFill>
              </a:rPr>
              <a:t>FR. 1 The child rover shall move from a starting location to a commanded location of interest and return back to the starting location.</a:t>
            </a:r>
            <a:endParaRPr i="1"/>
          </a:p>
        </p:txBody>
      </p:sp>
      <p:sp>
        <p:nvSpPr>
          <p:cNvPr id="1242" name="Google Shape;1242;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43" name="Google Shape;1243;p65"/>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244" name="Google Shape;1244;p65"/>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245" name="Google Shape;1245;p65"/>
          <p:cNvPicPr preferRelativeResize="0"/>
          <p:nvPr/>
        </p:nvPicPr>
        <p:blipFill>
          <a:blip r:embed="rId5">
            <a:alphaModFix/>
          </a:blip>
          <a:stretch>
            <a:fillRect/>
          </a:stretch>
        </p:blipFill>
        <p:spPr>
          <a:xfrm>
            <a:off x="2638150" y="1373465"/>
            <a:ext cx="4050001" cy="283943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66"/>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251" name="Google Shape;1251;p66"/>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252" name="Google Shape;1252;p66"/>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253" name="Google Shape;1253;p66"/>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254" name="Google Shape;1254;p66"/>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255" name="Google Shape;1255;p66"/>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256" name="Google Shape;1256;p66"/>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257" name="Google Shape;1257;p66"/>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258" name="Google Shape;1258;p66"/>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259" name="Google Shape;1259;p66"/>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260" name="Google Shape;1260;p66"/>
          <p:cNvSpPr txBox="1"/>
          <p:nvPr/>
        </p:nvSpPr>
        <p:spPr>
          <a:xfrm>
            <a:off x="311700" y="6247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Design Requirements</a:t>
            </a:r>
            <a:endParaRPr sz="2800">
              <a:solidFill>
                <a:srgbClr val="000000"/>
              </a:solidFill>
            </a:endParaRPr>
          </a:p>
        </p:txBody>
      </p:sp>
      <p:cxnSp>
        <p:nvCxnSpPr>
          <p:cNvPr id="1261" name="Google Shape;1261;p66"/>
          <p:cNvCxnSpPr/>
          <p:nvPr/>
        </p:nvCxnSpPr>
        <p:spPr>
          <a:xfrm flipH="1" rot="10800000">
            <a:off x="53350" y="544825"/>
            <a:ext cx="4050000" cy="12300"/>
          </a:xfrm>
          <a:prstGeom prst="straightConnector1">
            <a:avLst/>
          </a:prstGeom>
          <a:noFill/>
          <a:ln cap="flat" cmpd="sng" w="9525">
            <a:solidFill>
              <a:schemeClr val="dk2"/>
            </a:solidFill>
            <a:prstDash val="solid"/>
            <a:round/>
            <a:headEnd len="med" w="med" type="none"/>
            <a:tailEnd len="med" w="med" type="none"/>
          </a:ln>
        </p:spPr>
      </p:cxnSp>
      <p:sp>
        <p:nvSpPr>
          <p:cNvPr id="1262" name="Google Shape;1262;p66"/>
          <p:cNvSpPr txBox="1"/>
          <p:nvPr/>
        </p:nvSpPr>
        <p:spPr>
          <a:xfrm>
            <a:off x="1007550" y="836588"/>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rgbClr val="000000"/>
                </a:solidFill>
              </a:rPr>
              <a:t>FR. </a:t>
            </a:r>
            <a:r>
              <a:rPr i="1" lang="en"/>
              <a:t>2</a:t>
            </a:r>
            <a:r>
              <a:rPr i="1" lang="en">
                <a:solidFill>
                  <a:srgbClr val="000000"/>
                </a:solidFill>
              </a:rPr>
              <a:t> The child rover shall take pictures, videos and ambient temperature data to be sent to the ground station.</a:t>
            </a:r>
            <a:endParaRPr i="1" sz="200">
              <a:solidFill>
                <a:srgbClr val="000000"/>
              </a:solidFill>
            </a:endParaRPr>
          </a:p>
        </p:txBody>
      </p:sp>
      <p:sp>
        <p:nvSpPr>
          <p:cNvPr id="1263" name="Google Shape;1263;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64" name="Google Shape;1264;p66"/>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265" name="Google Shape;1265;p66"/>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266" name="Google Shape;1266;p66"/>
          <p:cNvPicPr preferRelativeResize="0"/>
          <p:nvPr/>
        </p:nvPicPr>
        <p:blipFill>
          <a:blip r:embed="rId5">
            <a:alphaModFix/>
          </a:blip>
          <a:stretch>
            <a:fillRect/>
          </a:stretch>
        </p:blipFill>
        <p:spPr>
          <a:xfrm>
            <a:off x="2548700" y="1550288"/>
            <a:ext cx="3943375" cy="252465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67"/>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272" name="Google Shape;1272;p67"/>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273" name="Google Shape;1273;p67"/>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274" name="Google Shape;1274;p67"/>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275" name="Google Shape;1275;p67"/>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276" name="Google Shape;1276;p67"/>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277" name="Google Shape;1277;p67"/>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278" name="Google Shape;1278;p67"/>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279" name="Google Shape;1279;p67"/>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280" name="Google Shape;1280;p67"/>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281" name="Google Shape;1281;p67"/>
          <p:cNvSpPr txBox="1"/>
          <p:nvPr/>
        </p:nvSpPr>
        <p:spPr>
          <a:xfrm>
            <a:off x="311700" y="6247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Design Requirements</a:t>
            </a:r>
            <a:endParaRPr sz="2800">
              <a:solidFill>
                <a:srgbClr val="000000"/>
              </a:solidFill>
            </a:endParaRPr>
          </a:p>
        </p:txBody>
      </p:sp>
      <p:cxnSp>
        <p:nvCxnSpPr>
          <p:cNvPr id="1282" name="Google Shape;1282;p67"/>
          <p:cNvCxnSpPr/>
          <p:nvPr/>
        </p:nvCxnSpPr>
        <p:spPr>
          <a:xfrm flipH="1" rot="10800000">
            <a:off x="53350" y="544825"/>
            <a:ext cx="4050000" cy="12300"/>
          </a:xfrm>
          <a:prstGeom prst="straightConnector1">
            <a:avLst/>
          </a:prstGeom>
          <a:noFill/>
          <a:ln cap="flat" cmpd="sng" w="9525">
            <a:solidFill>
              <a:schemeClr val="dk2"/>
            </a:solidFill>
            <a:prstDash val="solid"/>
            <a:round/>
            <a:headEnd len="med" w="med" type="none"/>
            <a:tailEnd len="med" w="med" type="none"/>
          </a:ln>
        </p:spPr>
      </p:cxnSp>
      <p:sp>
        <p:nvSpPr>
          <p:cNvPr id="1283" name="Google Shape;1283;p67"/>
          <p:cNvSpPr txBox="1"/>
          <p:nvPr/>
        </p:nvSpPr>
        <p:spPr>
          <a:xfrm>
            <a:off x="959938" y="794163"/>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rgbClr val="000000"/>
                </a:solidFill>
              </a:rPr>
              <a:t>FR. 3 The child rover shall use a mast to take photos and video from a vantage point above the rover’s body.</a:t>
            </a:r>
            <a:endParaRPr i="1" sz="200">
              <a:solidFill>
                <a:srgbClr val="000000"/>
              </a:solidFill>
            </a:endParaRPr>
          </a:p>
        </p:txBody>
      </p:sp>
      <p:sp>
        <p:nvSpPr>
          <p:cNvPr id="1284" name="Google Shape;1284;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85" name="Google Shape;1285;p67"/>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286" name="Google Shape;1286;p67"/>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287" name="Google Shape;1287;p67"/>
          <p:cNvPicPr preferRelativeResize="0"/>
          <p:nvPr/>
        </p:nvPicPr>
        <p:blipFill>
          <a:blip r:embed="rId5">
            <a:alphaModFix/>
          </a:blip>
          <a:stretch>
            <a:fillRect/>
          </a:stretch>
        </p:blipFill>
        <p:spPr>
          <a:xfrm>
            <a:off x="3181350" y="1811988"/>
            <a:ext cx="2781300" cy="1790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68"/>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293" name="Google Shape;1293;p68"/>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294" name="Google Shape;1294;p68"/>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295" name="Google Shape;1295;p68"/>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296" name="Google Shape;1296;p68"/>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297" name="Google Shape;1297;p68"/>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298" name="Google Shape;1298;p68"/>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299" name="Google Shape;1299;p68"/>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300" name="Google Shape;1300;p68"/>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301" name="Google Shape;1301;p68"/>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302" name="Google Shape;1302;p68"/>
          <p:cNvSpPr txBox="1"/>
          <p:nvPr/>
        </p:nvSpPr>
        <p:spPr>
          <a:xfrm>
            <a:off x="311700" y="6247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Design Requirements</a:t>
            </a:r>
            <a:endParaRPr sz="2800">
              <a:solidFill>
                <a:srgbClr val="000000"/>
              </a:solidFill>
            </a:endParaRPr>
          </a:p>
        </p:txBody>
      </p:sp>
      <p:cxnSp>
        <p:nvCxnSpPr>
          <p:cNvPr id="1303" name="Google Shape;1303;p68"/>
          <p:cNvCxnSpPr/>
          <p:nvPr/>
        </p:nvCxnSpPr>
        <p:spPr>
          <a:xfrm flipH="1" rot="10800000">
            <a:off x="53350" y="544825"/>
            <a:ext cx="4050000" cy="12300"/>
          </a:xfrm>
          <a:prstGeom prst="straightConnector1">
            <a:avLst/>
          </a:prstGeom>
          <a:noFill/>
          <a:ln cap="flat" cmpd="sng" w="9525">
            <a:solidFill>
              <a:schemeClr val="dk2"/>
            </a:solidFill>
            <a:prstDash val="solid"/>
            <a:round/>
            <a:headEnd len="med" w="med" type="none"/>
            <a:tailEnd len="med" w="med" type="none"/>
          </a:ln>
        </p:spPr>
      </p:cxnSp>
      <p:sp>
        <p:nvSpPr>
          <p:cNvPr id="1304" name="Google Shape;1304;p68"/>
          <p:cNvSpPr txBox="1"/>
          <p:nvPr/>
        </p:nvSpPr>
        <p:spPr>
          <a:xfrm>
            <a:off x="1059150" y="635163"/>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a:solidFill>
                  <a:schemeClr val="dk1"/>
                </a:solidFill>
              </a:rPr>
              <a:t>FR. 4 The child rover shall receive commands from both the ground station and the mother rover and transmit captured data to the ground station and the mother rover.</a:t>
            </a:r>
            <a:endParaRPr i="1" sz="200">
              <a:solidFill>
                <a:schemeClr val="dk1"/>
              </a:solidFill>
            </a:endParaRPr>
          </a:p>
          <a:p>
            <a:pPr indent="0" lvl="0" marL="0" rtl="0" algn="ctr">
              <a:spcBef>
                <a:spcPts val="0"/>
              </a:spcBef>
              <a:spcAft>
                <a:spcPts val="0"/>
              </a:spcAft>
              <a:buNone/>
            </a:pPr>
            <a:r>
              <a:t/>
            </a:r>
            <a:endParaRPr i="1"/>
          </a:p>
        </p:txBody>
      </p:sp>
      <p:pic>
        <p:nvPicPr>
          <p:cNvPr id="1305" name="Google Shape;1305;p68"/>
          <p:cNvPicPr preferRelativeResize="0"/>
          <p:nvPr/>
        </p:nvPicPr>
        <p:blipFill>
          <a:blip r:embed="rId5">
            <a:alphaModFix/>
          </a:blip>
          <a:stretch>
            <a:fillRect/>
          </a:stretch>
        </p:blipFill>
        <p:spPr>
          <a:xfrm>
            <a:off x="2532050" y="1141050"/>
            <a:ext cx="3365424" cy="3071850"/>
          </a:xfrm>
          <a:prstGeom prst="rect">
            <a:avLst/>
          </a:prstGeom>
          <a:noFill/>
          <a:ln>
            <a:noFill/>
          </a:ln>
        </p:spPr>
      </p:pic>
      <p:sp>
        <p:nvSpPr>
          <p:cNvPr id="1306" name="Google Shape;1306;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07" name="Google Shape;1307;p68"/>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308" name="Google Shape;1308;p68"/>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69"/>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314" name="Google Shape;1314;p69"/>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315" name="Google Shape;1315;p69"/>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316" name="Google Shape;1316;p69"/>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317" name="Google Shape;1317;p69"/>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318" name="Google Shape;1318;p69"/>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319" name="Google Shape;1319;p69"/>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320" name="Google Shape;1320;p69"/>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321" name="Google Shape;1321;p69"/>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322" name="Google Shape;1322;p69"/>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323" name="Google Shape;1323;p69"/>
          <p:cNvSpPr txBox="1"/>
          <p:nvPr/>
        </p:nvSpPr>
        <p:spPr>
          <a:xfrm>
            <a:off x="171750" y="1312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Loss of Communications CONOPS</a:t>
            </a:r>
            <a:endParaRPr sz="2800">
              <a:solidFill>
                <a:srgbClr val="000000"/>
              </a:solidFill>
            </a:endParaRPr>
          </a:p>
        </p:txBody>
      </p:sp>
      <p:cxnSp>
        <p:nvCxnSpPr>
          <p:cNvPr id="1324" name="Google Shape;1324;p69"/>
          <p:cNvCxnSpPr/>
          <p:nvPr/>
        </p:nvCxnSpPr>
        <p:spPr>
          <a:xfrm flipH="1" rot="10800000">
            <a:off x="0" y="633950"/>
            <a:ext cx="4542300" cy="7200"/>
          </a:xfrm>
          <a:prstGeom prst="straightConnector1">
            <a:avLst/>
          </a:prstGeom>
          <a:noFill/>
          <a:ln cap="flat" cmpd="sng" w="9525">
            <a:solidFill>
              <a:schemeClr val="dk2"/>
            </a:solidFill>
            <a:prstDash val="solid"/>
            <a:round/>
            <a:headEnd len="med" w="med" type="none"/>
            <a:tailEnd len="med" w="med" type="none"/>
          </a:ln>
        </p:spPr>
      </p:cxnSp>
      <p:sp>
        <p:nvSpPr>
          <p:cNvPr id="1325" name="Google Shape;1325;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26" name="Google Shape;1326;p69"/>
          <p:cNvPicPr preferRelativeResize="0"/>
          <p:nvPr/>
        </p:nvPicPr>
        <p:blipFill>
          <a:blip r:embed="rId5">
            <a:alphaModFix/>
          </a:blip>
          <a:stretch>
            <a:fillRect/>
          </a:stretch>
        </p:blipFill>
        <p:spPr>
          <a:xfrm>
            <a:off x="1596151" y="-444975"/>
            <a:ext cx="5951700" cy="4463802"/>
          </a:xfrm>
          <a:prstGeom prst="rect">
            <a:avLst/>
          </a:prstGeom>
          <a:noFill/>
          <a:ln>
            <a:noFill/>
          </a:ln>
        </p:spPr>
      </p:pic>
      <p:sp>
        <p:nvSpPr>
          <p:cNvPr id="1327" name="Google Shape;1327;p69"/>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328" name="Google Shape;1328;p69"/>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70"/>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334" name="Google Shape;1334;p70"/>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335" name="Google Shape;1335;p70"/>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336" name="Google Shape;1336;p70"/>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337" name="Google Shape;1337;p70"/>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338" name="Google Shape;1338;p70"/>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339" name="Google Shape;1339;p70"/>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340" name="Google Shape;1340;p70"/>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341" name="Google Shape;1341;p70"/>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342" name="Google Shape;1342;p70"/>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343" name="Google Shape;1343;p70"/>
          <p:cNvSpPr txBox="1"/>
          <p:nvPr/>
        </p:nvSpPr>
        <p:spPr>
          <a:xfrm>
            <a:off x="171750" y="1312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Levels of Success</a:t>
            </a:r>
            <a:endParaRPr sz="2800">
              <a:solidFill>
                <a:srgbClr val="000000"/>
              </a:solidFill>
            </a:endParaRPr>
          </a:p>
        </p:txBody>
      </p:sp>
      <p:cxnSp>
        <p:nvCxnSpPr>
          <p:cNvPr id="1344" name="Google Shape;1344;p70"/>
          <p:cNvCxnSpPr/>
          <p:nvPr/>
        </p:nvCxnSpPr>
        <p:spPr>
          <a:xfrm flipH="1" rot="10800000">
            <a:off x="0" y="633950"/>
            <a:ext cx="4542300" cy="7200"/>
          </a:xfrm>
          <a:prstGeom prst="straightConnector1">
            <a:avLst/>
          </a:prstGeom>
          <a:noFill/>
          <a:ln cap="flat" cmpd="sng" w="9525">
            <a:solidFill>
              <a:schemeClr val="dk2"/>
            </a:solidFill>
            <a:prstDash val="solid"/>
            <a:round/>
            <a:headEnd len="med" w="med" type="none"/>
            <a:tailEnd len="med" w="med" type="none"/>
          </a:ln>
        </p:spPr>
      </p:cxnSp>
      <p:pic>
        <p:nvPicPr>
          <p:cNvPr id="1345" name="Google Shape;1345;p70"/>
          <p:cNvPicPr preferRelativeResize="0"/>
          <p:nvPr/>
        </p:nvPicPr>
        <p:blipFill>
          <a:blip r:embed="rId5">
            <a:alphaModFix/>
          </a:blip>
          <a:stretch>
            <a:fillRect/>
          </a:stretch>
        </p:blipFill>
        <p:spPr>
          <a:xfrm>
            <a:off x="1699738" y="824925"/>
            <a:ext cx="5464630" cy="3356575"/>
          </a:xfrm>
          <a:prstGeom prst="rect">
            <a:avLst/>
          </a:prstGeom>
          <a:noFill/>
          <a:ln>
            <a:noFill/>
          </a:ln>
        </p:spPr>
      </p:pic>
      <p:sp>
        <p:nvSpPr>
          <p:cNvPr id="1346" name="Google Shape;1346;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47" name="Google Shape;1347;p70"/>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348" name="Google Shape;1348;p70"/>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71"/>
          <p:cNvSpPr txBox="1"/>
          <p:nvPr>
            <p:ph type="title"/>
          </p:nvPr>
        </p:nvSpPr>
        <p:spPr>
          <a:xfrm>
            <a:off x="301975" y="1729950"/>
            <a:ext cx="8719200" cy="841800"/>
          </a:xfrm>
          <a:prstGeom prst="rect">
            <a:avLst/>
          </a:prstGeom>
        </p:spPr>
        <p:txBody>
          <a:bodyPr anchorCtr="0" anchor="ctr" bIns="91425" lIns="91425" spcFirstLastPara="1" rIns="91425" wrap="square" tIns="91425">
            <a:noAutofit/>
          </a:bodyPr>
          <a:lstStyle/>
          <a:p>
            <a:pPr indent="-457200" lvl="0" marL="457200" rtl="0" algn="ctr">
              <a:spcBef>
                <a:spcPts val="0"/>
              </a:spcBef>
              <a:spcAft>
                <a:spcPts val="0"/>
              </a:spcAft>
              <a:buSzPts val="3600"/>
              <a:buAutoNum type="arabicPeriod"/>
            </a:pPr>
            <a:r>
              <a:rPr lang="en"/>
              <a:t>Navigation Design Requirements</a:t>
            </a:r>
            <a:endParaRPr/>
          </a:p>
        </p:txBody>
      </p:sp>
      <p:sp>
        <p:nvSpPr>
          <p:cNvPr id="1354" name="Google Shape;1354;p71"/>
          <p:cNvSpPr txBox="1"/>
          <p:nvPr/>
        </p:nvSpPr>
        <p:spPr>
          <a:xfrm>
            <a:off x="970350" y="2571738"/>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chemeClr val="dk1"/>
                </a:solidFill>
              </a:rPr>
              <a:t>FR. 1 The child rover shall move from a starting location to a commanded location of interest and return back to the starting location.</a:t>
            </a:r>
            <a:endParaRPr i="1" sz="200">
              <a:solidFill>
                <a:schemeClr val="dk1"/>
              </a:solidFill>
            </a:endParaRPr>
          </a:p>
        </p:txBody>
      </p:sp>
      <p:cxnSp>
        <p:nvCxnSpPr>
          <p:cNvPr id="1355" name="Google Shape;1355;p71"/>
          <p:cNvCxnSpPr/>
          <p:nvPr/>
        </p:nvCxnSpPr>
        <p:spPr>
          <a:xfrm>
            <a:off x="444900" y="2555325"/>
            <a:ext cx="8254200" cy="0"/>
          </a:xfrm>
          <a:prstGeom prst="straightConnector1">
            <a:avLst/>
          </a:prstGeom>
          <a:noFill/>
          <a:ln cap="flat" cmpd="sng" w="9525">
            <a:solidFill>
              <a:schemeClr val="dk2"/>
            </a:solidFill>
            <a:prstDash val="solid"/>
            <a:round/>
            <a:headEnd len="med" w="med" type="none"/>
            <a:tailEnd len="med" w="med" type="none"/>
          </a:ln>
        </p:spPr>
      </p:cxnSp>
      <p:cxnSp>
        <p:nvCxnSpPr>
          <p:cNvPr id="1356" name="Google Shape;1356;p71"/>
          <p:cNvCxnSpPr/>
          <p:nvPr/>
        </p:nvCxnSpPr>
        <p:spPr>
          <a:xfrm>
            <a:off x="563250" y="3338975"/>
            <a:ext cx="8254200" cy="0"/>
          </a:xfrm>
          <a:prstGeom prst="straightConnector1">
            <a:avLst/>
          </a:prstGeom>
          <a:noFill/>
          <a:ln cap="flat" cmpd="sng" w="9525">
            <a:solidFill>
              <a:schemeClr val="dk2"/>
            </a:solidFill>
            <a:prstDash val="solid"/>
            <a:round/>
            <a:headEnd len="med" w="med" type="none"/>
            <a:tailEnd len="med" w="med" type="none"/>
          </a:ln>
        </p:spPr>
      </p:cxnSp>
      <p:sp>
        <p:nvSpPr>
          <p:cNvPr id="1357" name="Google Shape;1357;p71"/>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358" name="Google Shape;1358;p71"/>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359" name="Google Shape;1359;p71"/>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360" name="Google Shape;1360;p71"/>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361" name="Google Shape;1361;p71"/>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362" name="Google Shape;1362;p71"/>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363" name="Google Shape;1363;p71"/>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364" name="Google Shape;1364;p71"/>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365" name="Google Shape;1365;p71"/>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366" name="Google Shape;1366;p71"/>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367" name="Google Shape;1367;p71"/>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8"/>
          <p:cNvSpPr txBox="1"/>
          <p:nvPr/>
        </p:nvSpPr>
        <p:spPr>
          <a:xfrm>
            <a:off x="163875" y="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CONOPS: Stage 4 and 5</a:t>
            </a:r>
            <a:endParaRPr sz="2800">
              <a:solidFill>
                <a:srgbClr val="000000"/>
              </a:solidFill>
            </a:endParaRPr>
          </a:p>
        </p:txBody>
      </p:sp>
      <p:cxnSp>
        <p:nvCxnSpPr>
          <p:cNvPr id="145" name="Google Shape;145;p18"/>
          <p:cNvCxnSpPr/>
          <p:nvPr/>
        </p:nvCxnSpPr>
        <p:spPr>
          <a:xfrm flipH="1" rot="10800000">
            <a:off x="53350" y="530675"/>
            <a:ext cx="4050000" cy="12300"/>
          </a:xfrm>
          <a:prstGeom prst="straightConnector1">
            <a:avLst/>
          </a:prstGeom>
          <a:noFill/>
          <a:ln cap="flat" cmpd="sng" w="9525">
            <a:solidFill>
              <a:schemeClr val="dk2"/>
            </a:solidFill>
            <a:prstDash val="solid"/>
            <a:round/>
            <a:headEnd len="med" w="med" type="none"/>
            <a:tailEnd len="med" w="med" type="none"/>
          </a:ln>
        </p:spPr>
      </p:cxnSp>
      <p:sp>
        <p:nvSpPr>
          <p:cNvPr id="146" name="Google Shape;146;p18"/>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47" name="Google Shape;147;p18"/>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48" name="Google Shape;148;p18"/>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49" name="Google Shape;149;p18"/>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50" name="Google Shape;150;p18"/>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51" name="Google Shape;151;p18"/>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52" name="Google Shape;152;p18"/>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53" name="Google Shape;153;p18"/>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54" name="Google Shape;154;p18"/>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55" name="Google Shape;155;p18"/>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56" name="Google Shape;156;p18"/>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7" name="Google Shape;157;p18"/>
          <p:cNvSpPr txBox="1"/>
          <p:nvPr/>
        </p:nvSpPr>
        <p:spPr>
          <a:xfrm>
            <a:off x="318425" y="915550"/>
            <a:ext cx="1007400" cy="3048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Stage 4</a:t>
            </a:r>
            <a:endParaRPr/>
          </a:p>
        </p:txBody>
      </p:sp>
      <p:sp>
        <p:nvSpPr>
          <p:cNvPr id="158" name="Google Shape;158;p18"/>
          <p:cNvSpPr txBox="1"/>
          <p:nvPr/>
        </p:nvSpPr>
        <p:spPr>
          <a:xfrm>
            <a:off x="7677075" y="2411238"/>
            <a:ext cx="1007400" cy="3048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Stage 5</a:t>
            </a:r>
            <a:endParaRPr/>
          </a:p>
        </p:txBody>
      </p:sp>
      <p:pic>
        <p:nvPicPr>
          <p:cNvPr id="159" name="Google Shape;159;p18"/>
          <p:cNvPicPr preferRelativeResize="0"/>
          <p:nvPr/>
        </p:nvPicPr>
        <p:blipFill>
          <a:blip r:embed="rId5">
            <a:alphaModFix/>
          </a:blip>
          <a:stretch>
            <a:fillRect/>
          </a:stretch>
        </p:blipFill>
        <p:spPr>
          <a:xfrm>
            <a:off x="877625" y="297448"/>
            <a:ext cx="5676199" cy="4257124"/>
          </a:xfrm>
          <a:prstGeom prst="rect">
            <a:avLst/>
          </a:prstGeom>
          <a:noFill/>
          <a:ln>
            <a:noFill/>
          </a:ln>
        </p:spPr>
      </p:pic>
      <p:pic>
        <p:nvPicPr>
          <p:cNvPr id="160" name="Google Shape;160;p18"/>
          <p:cNvPicPr preferRelativeResize="0"/>
          <p:nvPr/>
        </p:nvPicPr>
        <p:blipFill>
          <a:blip r:embed="rId6">
            <a:alphaModFix/>
          </a:blip>
          <a:stretch>
            <a:fillRect/>
          </a:stretch>
        </p:blipFill>
        <p:spPr>
          <a:xfrm>
            <a:off x="4730724" y="-1095263"/>
            <a:ext cx="4800950" cy="3600725"/>
          </a:xfrm>
          <a:prstGeom prst="rect">
            <a:avLst/>
          </a:prstGeom>
          <a:noFill/>
          <a:ln>
            <a:noFill/>
          </a:ln>
        </p:spPr>
      </p:pic>
      <p:sp>
        <p:nvSpPr>
          <p:cNvPr id="161" name="Google Shape;161;p18"/>
          <p:cNvSpPr/>
          <p:nvPr/>
        </p:nvSpPr>
        <p:spPr>
          <a:xfrm flipH="1">
            <a:off x="3909850" y="3232800"/>
            <a:ext cx="240600" cy="133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72"/>
          <p:cNvSpPr txBox="1"/>
          <p:nvPr>
            <p:ph type="title"/>
          </p:nvPr>
        </p:nvSpPr>
        <p:spPr>
          <a:xfrm>
            <a:off x="311700" y="95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Obstacle Maneuvering</a:t>
            </a:r>
            <a:endParaRPr/>
          </a:p>
        </p:txBody>
      </p:sp>
      <p:sp>
        <p:nvSpPr>
          <p:cNvPr id="1373" name="Google Shape;1373;p72"/>
          <p:cNvSpPr txBox="1"/>
          <p:nvPr>
            <p:ph idx="1" type="body"/>
          </p:nvPr>
        </p:nvSpPr>
        <p:spPr>
          <a:xfrm>
            <a:off x="0" y="508800"/>
            <a:ext cx="3885600" cy="41259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SzPts val="1700"/>
              <a:buChar char="●"/>
            </a:pPr>
            <a:r>
              <a:rPr lang="en" sz="1600"/>
              <a:t>Validation</a:t>
            </a:r>
            <a:r>
              <a:rPr lang="en" sz="1700"/>
              <a:t>:</a:t>
            </a:r>
            <a:endParaRPr sz="1700"/>
          </a:p>
          <a:p>
            <a:pPr indent="-311150" lvl="1" marL="914400" rtl="0" algn="l">
              <a:lnSpc>
                <a:spcPct val="100000"/>
              </a:lnSpc>
              <a:spcBef>
                <a:spcPts val="0"/>
              </a:spcBef>
              <a:spcAft>
                <a:spcPts val="0"/>
              </a:spcAft>
              <a:buSzPts val="1300"/>
              <a:buChar char="○"/>
            </a:pPr>
            <a:r>
              <a:rPr lang="en" sz="1300"/>
              <a:t>What wheel radius is needed to maneuver a 7cm obstacle?</a:t>
            </a:r>
            <a:endParaRPr sz="1300"/>
          </a:p>
          <a:p>
            <a:pPr indent="-311150" lvl="1" marL="914400" rtl="0" algn="l">
              <a:lnSpc>
                <a:spcPct val="100000"/>
              </a:lnSpc>
              <a:spcBef>
                <a:spcPts val="0"/>
              </a:spcBef>
              <a:spcAft>
                <a:spcPts val="0"/>
              </a:spcAft>
              <a:buSzPts val="1300"/>
              <a:buChar char="○"/>
            </a:pPr>
            <a:r>
              <a:rPr lang="en" sz="1300"/>
              <a:t>What is the max torque from the motors?</a:t>
            </a:r>
            <a:endParaRPr sz="1300"/>
          </a:p>
          <a:p>
            <a:pPr indent="-336550" lvl="0" marL="457200" rtl="0" algn="l">
              <a:lnSpc>
                <a:spcPct val="100000"/>
              </a:lnSpc>
              <a:spcBef>
                <a:spcPts val="0"/>
              </a:spcBef>
              <a:spcAft>
                <a:spcPts val="0"/>
              </a:spcAft>
              <a:buSzPts val="1700"/>
              <a:buChar char="●"/>
            </a:pPr>
            <a:r>
              <a:rPr lang="en" sz="1600"/>
              <a:t>Given</a:t>
            </a:r>
            <a:r>
              <a:rPr lang="en" sz="1700"/>
              <a:t>:</a:t>
            </a:r>
            <a:endParaRPr sz="1700"/>
          </a:p>
          <a:p>
            <a:pPr indent="-311150" lvl="1" marL="914400" rtl="0" algn="l">
              <a:lnSpc>
                <a:spcPct val="100000"/>
              </a:lnSpc>
              <a:spcBef>
                <a:spcPts val="0"/>
              </a:spcBef>
              <a:spcAft>
                <a:spcPts val="0"/>
              </a:spcAft>
              <a:buSzPts val="1300"/>
              <a:buChar char="○"/>
            </a:pPr>
            <a:r>
              <a:rPr lang="en" sz="1300"/>
              <a:t>Total mass = 30 kg</a:t>
            </a:r>
            <a:endParaRPr sz="1300"/>
          </a:p>
          <a:p>
            <a:pPr indent="-317500" lvl="1" marL="914400" rtl="0" algn="l">
              <a:lnSpc>
                <a:spcPct val="100000"/>
              </a:lnSpc>
              <a:spcBef>
                <a:spcPts val="0"/>
              </a:spcBef>
              <a:spcAft>
                <a:spcPts val="0"/>
              </a:spcAft>
              <a:buSzPts val="1400"/>
              <a:buChar char="○"/>
            </a:pPr>
            <a:r>
              <a:rPr lang="en" sz="1300"/>
              <a:t>𝜇 = 0.7 on ground and obstac</a:t>
            </a:r>
            <a:r>
              <a:rPr lang="en" sz="1200"/>
              <a:t>l</a:t>
            </a:r>
            <a:r>
              <a:rPr lang="en" sz="1300"/>
              <a:t>e</a:t>
            </a:r>
            <a:endParaRPr sz="1300"/>
          </a:p>
          <a:p>
            <a:pPr indent="-330200" lvl="0" marL="457200" rtl="0" algn="l">
              <a:lnSpc>
                <a:spcPct val="100000"/>
              </a:lnSpc>
              <a:spcBef>
                <a:spcPts val="0"/>
              </a:spcBef>
              <a:spcAft>
                <a:spcPts val="0"/>
              </a:spcAft>
              <a:buSzPts val="1600"/>
              <a:buChar char="●"/>
            </a:pPr>
            <a:r>
              <a:rPr lang="en" sz="1600"/>
              <a:t>Assumptions</a:t>
            </a:r>
            <a:endParaRPr sz="1600"/>
          </a:p>
          <a:p>
            <a:pPr indent="-311150" lvl="1" marL="914400" rtl="0" algn="l">
              <a:lnSpc>
                <a:spcPct val="100000"/>
              </a:lnSpc>
              <a:spcBef>
                <a:spcPts val="0"/>
              </a:spcBef>
              <a:spcAft>
                <a:spcPts val="0"/>
              </a:spcAft>
              <a:buSzPts val="1300"/>
              <a:buChar char="○"/>
            </a:pPr>
            <a:r>
              <a:rPr lang="en" sz="1300"/>
              <a:t>Rolling without slipping</a:t>
            </a:r>
            <a:endParaRPr sz="1300"/>
          </a:p>
          <a:p>
            <a:pPr indent="-311150" lvl="1" marL="914400" rtl="0" algn="l">
              <a:lnSpc>
                <a:spcPct val="100000"/>
              </a:lnSpc>
              <a:spcBef>
                <a:spcPts val="0"/>
              </a:spcBef>
              <a:spcAft>
                <a:spcPts val="0"/>
              </a:spcAft>
              <a:buSzPts val="1300"/>
              <a:buChar char="○"/>
            </a:pPr>
            <a:r>
              <a:rPr lang="en" sz="1300"/>
              <a:t>Negligible Roll Resistance</a:t>
            </a:r>
            <a:endParaRPr sz="1300"/>
          </a:p>
          <a:p>
            <a:pPr indent="-311150" lvl="1" marL="914400" rtl="0" algn="l">
              <a:lnSpc>
                <a:spcPct val="100000"/>
              </a:lnSpc>
              <a:spcBef>
                <a:spcPts val="0"/>
              </a:spcBef>
              <a:spcAft>
                <a:spcPts val="0"/>
              </a:spcAft>
              <a:buSzPts val="1300"/>
              <a:buChar char="○"/>
            </a:pPr>
            <a:r>
              <a:rPr lang="en" sz="1300"/>
              <a:t>majority of mass Mass acting on front wheel</a:t>
            </a:r>
            <a:endParaRPr sz="1300"/>
          </a:p>
          <a:p>
            <a:pPr indent="-311150" lvl="1" marL="914400" rtl="0" algn="l">
              <a:lnSpc>
                <a:spcPct val="100000"/>
              </a:lnSpc>
              <a:spcBef>
                <a:spcPts val="0"/>
              </a:spcBef>
              <a:spcAft>
                <a:spcPts val="0"/>
              </a:spcAft>
              <a:buSzPts val="1300"/>
              <a:buChar char="○"/>
            </a:pPr>
            <a:r>
              <a:rPr lang="en" sz="1300"/>
              <a:t>3 Cases</a:t>
            </a:r>
            <a:endParaRPr sz="1300"/>
          </a:p>
          <a:p>
            <a:pPr indent="-336550" lvl="0" marL="457200" rtl="0" algn="l">
              <a:lnSpc>
                <a:spcPct val="115000"/>
              </a:lnSpc>
              <a:spcBef>
                <a:spcPts val="0"/>
              </a:spcBef>
              <a:spcAft>
                <a:spcPts val="0"/>
              </a:spcAft>
              <a:buSzPts val="1700"/>
              <a:buChar char="●"/>
            </a:pPr>
            <a:r>
              <a:rPr lang="en" sz="1600"/>
              <a:t>Torque</a:t>
            </a:r>
            <a:r>
              <a:rPr lang="en" sz="1700"/>
              <a:t>:</a:t>
            </a:r>
            <a:endParaRPr sz="1700"/>
          </a:p>
          <a:p>
            <a:pPr indent="-311150" lvl="1" marL="914400" rtl="0" algn="l">
              <a:lnSpc>
                <a:spcPct val="115000"/>
              </a:lnSpc>
              <a:spcBef>
                <a:spcPts val="0"/>
              </a:spcBef>
              <a:spcAft>
                <a:spcPts val="0"/>
              </a:spcAft>
              <a:buSzPts val="1300"/>
              <a:buChar char="○"/>
            </a:pPr>
            <a:r>
              <a:rPr lang="en" sz="1300"/>
              <a:t>F</a:t>
            </a:r>
            <a:endParaRPr sz="1300"/>
          </a:p>
          <a:p>
            <a:pPr indent="-311150" lvl="1" marL="914400" rtl="0" algn="l">
              <a:lnSpc>
                <a:spcPct val="115000"/>
              </a:lnSpc>
              <a:spcBef>
                <a:spcPts val="0"/>
              </a:spcBef>
              <a:spcAft>
                <a:spcPts val="0"/>
              </a:spcAft>
              <a:buSzPts val="1300"/>
              <a:buChar char="○"/>
            </a:pPr>
            <a:r>
              <a:t/>
            </a:r>
            <a:endParaRPr/>
          </a:p>
        </p:txBody>
      </p:sp>
      <p:pic>
        <p:nvPicPr>
          <p:cNvPr id="1374" name="Google Shape;1374;p72"/>
          <p:cNvPicPr preferRelativeResize="0"/>
          <p:nvPr/>
        </p:nvPicPr>
        <p:blipFill>
          <a:blip r:embed="rId3">
            <a:alphaModFix/>
          </a:blip>
          <a:stretch>
            <a:fillRect/>
          </a:stretch>
        </p:blipFill>
        <p:spPr>
          <a:xfrm>
            <a:off x="942138" y="3797400"/>
            <a:ext cx="1491850" cy="272975"/>
          </a:xfrm>
          <a:prstGeom prst="rect">
            <a:avLst/>
          </a:prstGeom>
          <a:noFill/>
          <a:ln>
            <a:noFill/>
          </a:ln>
        </p:spPr>
      </p:pic>
      <p:pic>
        <p:nvPicPr>
          <p:cNvPr id="1375" name="Google Shape;1375;p72"/>
          <p:cNvPicPr preferRelativeResize="0"/>
          <p:nvPr/>
        </p:nvPicPr>
        <p:blipFill>
          <a:blip r:embed="rId4">
            <a:alphaModFix/>
          </a:blip>
          <a:stretch>
            <a:fillRect/>
          </a:stretch>
        </p:blipFill>
        <p:spPr>
          <a:xfrm>
            <a:off x="930813" y="4089238"/>
            <a:ext cx="1514475" cy="257175"/>
          </a:xfrm>
          <a:prstGeom prst="rect">
            <a:avLst/>
          </a:prstGeom>
          <a:noFill/>
          <a:ln>
            <a:noFill/>
          </a:ln>
        </p:spPr>
      </p:pic>
      <p:sp>
        <p:nvSpPr>
          <p:cNvPr id="1376" name="Google Shape;1376;p72"/>
          <p:cNvSpPr txBox="1"/>
          <p:nvPr/>
        </p:nvSpPr>
        <p:spPr>
          <a:xfrm>
            <a:off x="4572013" y="1860175"/>
            <a:ext cx="3885600" cy="8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Results:</a:t>
            </a:r>
            <a:endParaRPr b="1"/>
          </a:p>
          <a:p>
            <a:pPr indent="0" lvl="0" marL="0" rtl="0" algn="l">
              <a:spcBef>
                <a:spcPts val="0"/>
              </a:spcBef>
              <a:spcAft>
                <a:spcPts val="0"/>
              </a:spcAft>
              <a:buNone/>
            </a:pPr>
            <a:r>
              <a:rPr b="1" lang="en"/>
              <a:t>Minimum Radius Required: 16.7 cm</a:t>
            </a:r>
            <a:endParaRPr b="1"/>
          </a:p>
          <a:p>
            <a:pPr indent="0" lvl="0" marL="0" rtl="0" algn="l">
              <a:spcBef>
                <a:spcPts val="0"/>
              </a:spcBef>
              <a:spcAft>
                <a:spcPts val="0"/>
              </a:spcAft>
              <a:buNone/>
            </a:pPr>
            <a:r>
              <a:rPr b="1" lang="en"/>
              <a:t>Minimum Diameter Required: 33.4 cm</a:t>
            </a:r>
            <a:endParaRPr b="1"/>
          </a:p>
        </p:txBody>
      </p:sp>
      <p:pic>
        <p:nvPicPr>
          <p:cNvPr id="1377" name="Google Shape;1377;p72"/>
          <p:cNvPicPr preferRelativeResize="0"/>
          <p:nvPr/>
        </p:nvPicPr>
        <p:blipFill>
          <a:blip r:embed="rId5">
            <a:alphaModFix/>
          </a:blip>
          <a:stretch>
            <a:fillRect/>
          </a:stretch>
        </p:blipFill>
        <p:spPr>
          <a:xfrm>
            <a:off x="3646650" y="2585200"/>
            <a:ext cx="1319093" cy="1183363"/>
          </a:xfrm>
          <a:prstGeom prst="rect">
            <a:avLst/>
          </a:prstGeom>
          <a:noFill/>
          <a:ln>
            <a:noFill/>
          </a:ln>
        </p:spPr>
      </p:pic>
      <p:sp>
        <p:nvSpPr>
          <p:cNvPr id="1378" name="Google Shape;1378;p72"/>
          <p:cNvSpPr txBox="1"/>
          <p:nvPr/>
        </p:nvSpPr>
        <p:spPr>
          <a:xfrm>
            <a:off x="3167088" y="3785213"/>
            <a:ext cx="2278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Swisher Wheels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34.925 cm Diameter</a:t>
            </a:r>
            <a:endParaRPr>
              <a:solidFill>
                <a:schemeClr val="dk2"/>
              </a:solidFill>
            </a:endParaRPr>
          </a:p>
        </p:txBody>
      </p:sp>
      <p:pic>
        <p:nvPicPr>
          <p:cNvPr id="1379" name="Google Shape;1379;p72"/>
          <p:cNvPicPr preferRelativeResize="0"/>
          <p:nvPr/>
        </p:nvPicPr>
        <p:blipFill>
          <a:blip r:embed="rId6">
            <a:alphaModFix/>
          </a:blip>
          <a:stretch>
            <a:fillRect/>
          </a:stretch>
        </p:blipFill>
        <p:spPr>
          <a:xfrm>
            <a:off x="5666025" y="2735175"/>
            <a:ext cx="1146771" cy="874487"/>
          </a:xfrm>
          <a:prstGeom prst="rect">
            <a:avLst/>
          </a:prstGeom>
          <a:noFill/>
          <a:ln>
            <a:noFill/>
          </a:ln>
        </p:spPr>
      </p:pic>
      <p:pic>
        <p:nvPicPr>
          <p:cNvPr id="1380" name="Google Shape;1380;p72"/>
          <p:cNvPicPr preferRelativeResize="0"/>
          <p:nvPr/>
        </p:nvPicPr>
        <p:blipFill rotWithShape="1">
          <a:blip r:embed="rId7">
            <a:alphaModFix/>
          </a:blip>
          <a:srcRect b="0" l="6542" r="0" t="0"/>
          <a:stretch/>
        </p:blipFill>
        <p:spPr>
          <a:xfrm>
            <a:off x="7343175" y="2571750"/>
            <a:ext cx="1146774" cy="1065409"/>
          </a:xfrm>
          <a:prstGeom prst="rect">
            <a:avLst/>
          </a:prstGeom>
          <a:noFill/>
          <a:ln>
            <a:noFill/>
          </a:ln>
        </p:spPr>
      </p:pic>
      <p:sp>
        <p:nvSpPr>
          <p:cNvPr id="1381" name="Google Shape;1381;p72"/>
          <p:cNvSpPr txBox="1"/>
          <p:nvPr/>
        </p:nvSpPr>
        <p:spPr>
          <a:xfrm>
            <a:off x="5398250" y="3628525"/>
            <a:ext cx="3733200" cy="71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AndyMark 775 Motor and 57 Sport Gearbox</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36:1 Gear Ratio</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25.2 Nm Stall Torque</a:t>
            </a:r>
            <a:endParaRPr>
              <a:solidFill>
                <a:schemeClr val="dk2"/>
              </a:solidFill>
            </a:endParaRPr>
          </a:p>
        </p:txBody>
      </p:sp>
      <p:sp>
        <p:nvSpPr>
          <p:cNvPr id="1382" name="Google Shape;1382;p72"/>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383" name="Google Shape;1383;p72"/>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384" name="Google Shape;1384;p72"/>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385" name="Google Shape;1385;p72"/>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386" name="Google Shape;1386;p72"/>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387" name="Google Shape;1387;p72"/>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388" name="Google Shape;1388;p72"/>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389" name="Google Shape;1389;p72"/>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390" name="Google Shape;1390;p72"/>
          <p:cNvPicPr preferRelativeResize="0"/>
          <p:nvPr/>
        </p:nvPicPr>
        <p:blipFill>
          <a:blip r:embed="rId8">
            <a:alphaModFix/>
          </a:blip>
          <a:stretch>
            <a:fillRect/>
          </a:stretch>
        </p:blipFill>
        <p:spPr>
          <a:xfrm>
            <a:off x="53350" y="4779450"/>
            <a:ext cx="669950" cy="328700"/>
          </a:xfrm>
          <a:prstGeom prst="rect">
            <a:avLst/>
          </a:prstGeom>
          <a:noFill/>
          <a:ln>
            <a:noFill/>
          </a:ln>
        </p:spPr>
      </p:pic>
      <p:pic>
        <p:nvPicPr>
          <p:cNvPr id="1391" name="Google Shape;1391;p72"/>
          <p:cNvPicPr preferRelativeResize="0"/>
          <p:nvPr/>
        </p:nvPicPr>
        <p:blipFill>
          <a:blip r:embed="rId9">
            <a:alphaModFix/>
          </a:blip>
          <a:stretch>
            <a:fillRect/>
          </a:stretch>
        </p:blipFill>
        <p:spPr>
          <a:xfrm>
            <a:off x="8390542" y="4771800"/>
            <a:ext cx="753458" cy="371700"/>
          </a:xfrm>
          <a:prstGeom prst="rect">
            <a:avLst/>
          </a:prstGeom>
          <a:noFill/>
          <a:ln>
            <a:noFill/>
          </a:ln>
        </p:spPr>
      </p:pic>
      <p:sp>
        <p:nvSpPr>
          <p:cNvPr id="1392" name="Google Shape;1392;p72"/>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93" name="Google Shape;1393;p72"/>
          <p:cNvPicPr preferRelativeResize="0"/>
          <p:nvPr/>
        </p:nvPicPr>
        <p:blipFill rotWithShape="1">
          <a:blip r:embed="rId10">
            <a:alphaModFix/>
          </a:blip>
          <a:srcRect b="34733" l="24090" r="10801" t="30375"/>
          <a:stretch/>
        </p:blipFill>
        <p:spPr>
          <a:xfrm>
            <a:off x="4282112" y="49050"/>
            <a:ext cx="4465426" cy="17945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73"/>
          <p:cNvSpPr txBox="1"/>
          <p:nvPr>
            <p:ph type="title"/>
          </p:nvPr>
        </p:nvSpPr>
        <p:spPr>
          <a:xfrm>
            <a:off x="311700" y="97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Drivetrain Feasibility - Obstacle Maneuvering</a:t>
            </a:r>
            <a:endParaRPr/>
          </a:p>
        </p:txBody>
      </p:sp>
      <p:sp>
        <p:nvSpPr>
          <p:cNvPr id="1399" name="Google Shape;1399;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00" name="Google Shape;1400;p73"/>
          <p:cNvPicPr preferRelativeResize="0"/>
          <p:nvPr/>
        </p:nvPicPr>
        <p:blipFill rotWithShape="1">
          <a:blip r:embed="rId3">
            <a:alphaModFix/>
          </a:blip>
          <a:srcRect b="34204" l="24332" r="10554" t="31190"/>
          <a:stretch/>
        </p:blipFill>
        <p:spPr>
          <a:xfrm>
            <a:off x="311700" y="1017725"/>
            <a:ext cx="3624475" cy="1444801"/>
          </a:xfrm>
          <a:prstGeom prst="rect">
            <a:avLst/>
          </a:prstGeom>
          <a:noFill/>
          <a:ln>
            <a:noFill/>
          </a:ln>
        </p:spPr>
      </p:pic>
      <p:pic>
        <p:nvPicPr>
          <p:cNvPr id="1401" name="Google Shape;1401;p73"/>
          <p:cNvPicPr preferRelativeResize="0"/>
          <p:nvPr/>
        </p:nvPicPr>
        <p:blipFill>
          <a:blip r:embed="rId4">
            <a:alphaModFix/>
          </a:blip>
          <a:stretch>
            <a:fillRect/>
          </a:stretch>
        </p:blipFill>
        <p:spPr>
          <a:xfrm>
            <a:off x="311688" y="2462537"/>
            <a:ext cx="2226525" cy="817475"/>
          </a:xfrm>
          <a:prstGeom prst="rect">
            <a:avLst/>
          </a:prstGeom>
          <a:noFill/>
          <a:ln>
            <a:noFill/>
          </a:ln>
        </p:spPr>
      </p:pic>
      <p:pic>
        <p:nvPicPr>
          <p:cNvPr id="1402" name="Google Shape;1402;p73"/>
          <p:cNvPicPr preferRelativeResize="0"/>
          <p:nvPr/>
        </p:nvPicPr>
        <p:blipFill>
          <a:blip r:embed="rId5">
            <a:alphaModFix/>
          </a:blip>
          <a:stretch>
            <a:fillRect/>
          </a:stretch>
        </p:blipFill>
        <p:spPr>
          <a:xfrm>
            <a:off x="182494" y="3280001"/>
            <a:ext cx="2484950" cy="454675"/>
          </a:xfrm>
          <a:prstGeom prst="rect">
            <a:avLst/>
          </a:prstGeom>
          <a:noFill/>
          <a:ln>
            <a:noFill/>
          </a:ln>
        </p:spPr>
      </p:pic>
      <p:pic>
        <p:nvPicPr>
          <p:cNvPr id="1403" name="Google Shape;1403;p73"/>
          <p:cNvPicPr preferRelativeResize="0"/>
          <p:nvPr/>
        </p:nvPicPr>
        <p:blipFill>
          <a:blip r:embed="rId6">
            <a:alphaModFix/>
          </a:blip>
          <a:stretch>
            <a:fillRect/>
          </a:stretch>
        </p:blipFill>
        <p:spPr>
          <a:xfrm>
            <a:off x="4104475" y="532950"/>
            <a:ext cx="4916675" cy="3687475"/>
          </a:xfrm>
          <a:prstGeom prst="rect">
            <a:avLst/>
          </a:prstGeom>
          <a:noFill/>
          <a:ln>
            <a:noFill/>
          </a:ln>
        </p:spPr>
      </p:pic>
      <p:sp>
        <p:nvSpPr>
          <p:cNvPr id="1404" name="Google Shape;1404;p73"/>
          <p:cNvSpPr/>
          <p:nvPr/>
        </p:nvSpPr>
        <p:spPr>
          <a:xfrm>
            <a:off x="104775" y="4302475"/>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405" name="Google Shape;1405;p73"/>
          <p:cNvSpPr/>
          <p:nvPr/>
        </p:nvSpPr>
        <p:spPr>
          <a:xfrm>
            <a:off x="1184375" y="4302475"/>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406" name="Google Shape;1406;p73"/>
          <p:cNvSpPr/>
          <p:nvPr/>
        </p:nvSpPr>
        <p:spPr>
          <a:xfrm>
            <a:off x="2259875" y="4302475"/>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407" name="Google Shape;1407;p73"/>
          <p:cNvSpPr/>
          <p:nvPr/>
        </p:nvSpPr>
        <p:spPr>
          <a:xfrm>
            <a:off x="3335375" y="4302475"/>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408" name="Google Shape;1408;p73"/>
          <p:cNvSpPr/>
          <p:nvPr/>
        </p:nvSpPr>
        <p:spPr>
          <a:xfrm>
            <a:off x="4414975" y="4302475"/>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409" name="Google Shape;1409;p73"/>
          <p:cNvSpPr/>
          <p:nvPr/>
        </p:nvSpPr>
        <p:spPr>
          <a:xfrm>
            <a:off x="5486375" y="4302475"/>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410" name="Google Shape;1410;p73"/>
          <p:cNvSpPr/>
          <p:nvPr/>
        </p:nvSpPr>
        <p:spPr>
          <a:xfrm>
            <a:off x="6570075" y="4302475"/>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411" name="Google Shape;1411;p73"/>
          <p:cNvSpPr/>
          <p:nvPr/>
        </p:nvSpPr>
        <p:spPr>
          <a:xfrm>
            <a:off x="7637375" y="4310263"/>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
        <p:nvSpPr>
          <p:cNvPr id="1412" name="Google Shape;1412;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13" name="Google Shape;1413;p73"/>
          <p:cNvPicPr preferRelativeResize="0"/>
          <p:nvPr/>
        </p:nvPicPr>
        <p:blipFill>
          <a:blip r:embed="rId7">
            <a:alphaModFix/>
          </a:blip>
          <a:stretch>
            <a:fillRect/>
          </a:stretch>
        </p:blipFill>
        <p:spPr>
          <a:xfrm>
            <a:off x="8390542" y="4771800"/>
            <a:ext cx="753458" cy="371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Drivetrain - Incline Maneuvering</a:t>
            </a:r>
            <a:endParaRPr/>
          </a:p>
        </p:txBody>
      </p:sp>
      <p:sp>
        <p:nvSpPr>
          <p:cNvPr id="1419" name="Google Shape;1419;p74"/>
          <p:cNvSpPr txBox="1"/>
          <p:nvPr/>
        </p:nvSpPr>
        <p:spPr>
          <a:xfrm>
            <a:off x="311425" y="1155275"/>
            <a:ext cx="4260600" cy="34155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2"/>
              </a:buClr>
              <a:buSzPts val="1700"/>
              <a:buChar char="●"/>
            </a:pPr>
            <a:r>
              <a:rPr lang="en" sz="1700">
                <a:solidFill>
                  <a:schemeClr val="dk2"/>
                </a:solidFill>
              </a:rPr>
              <a:t>Validation:</a:t>
            </a:r>
            <a:endParaRPr sz="1700">
              <a:solidFill>
                <a:schemeClr val="dk2"/>
              </a:solidFill>
            </a:endParaRPr>
          </a:p>
          <a:p>
            <a:pPr indent="-311150" lvl="1" marL="914400" rtl="0" algn="l">
              <a:spcBef>
                <a:spcPts val="0"/>
              </a:spcBef>
              <a:spcAft>
                <a:spcPts val="0"/>
              </a:spcAft>
              <a:buClr>
                <a:schemeClr val="dk2"/>
              </a:buClr>
              <a:buSzPts val="1300"/>
              <a:buChar char="○"/>
            </a:pPr>
            <a:r>
              <a:rPr lang="en" sz="1300">
                <a:solidFill>
                  <a:schemeClr val="dk2"/>
                </a:solidFill>
              </a:rPr>
              <a:t>Can this Child Rover maneuver up inclines of at least 20 degrees </a:t>
            </a:r>
            <a:endParaRPr sz="13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Given:</a:t>
            </a:r>
            <a:endParaRPr sz="1700">
              <a:solidFill>
                <a:schemeClr val="dk2"/>
              </a:solidFill>
            </a:endParaRPr>
          </a:p>
          <a:p>
            <a:pPr indent="-311150" lvl="1" marL="914400" rtl="0" algn="l">
              <a:spcBef>
                <a:spcPts val="0"/>
              </a:spcBef>
              <a:spcAft>
                <a:spcPts val="0"/>
              </a:spcAft>
              <a:buClr>
                <a:schemeClr val="dk2"/>
              </a:buClr>
              <a:buSzPts val="1300"/>
              <a:buChar char="○"/>
            </a:pPr>
            <a:r>
              <a:rPr lang="en" sz="1300">
                <a:solidFill>
                  <a:schemeClr val="dk2"/>
                </a:solidFill>
              </a:rPr>
              <a:t>Total mass = 30 kg</a:t>
            </a:r>
            <a:endParaRPr sz="1300">
              <a:solidFill>
                <a:schemeClr val="dk2"/>
              </a:solidFill>
            </a:endParaRPr>
          </a:p>
          <a:p>
            <a:pPr indent="-311150" lvl="1" marL="914400" rtl="0" algn="l">
              <a:spcBef>
                <a:spcPts val="0"/>
              </a:spcBef>
              <a:spcAft>
                <a:spcPts val="0"/>
              </a:spcAft>
              <a:buClr>
                <a:schemeClr val="dk2"/>
              </a:buClr>
              <a:buSzPts val="1300"/>
              <a:buChar char="○"/>
            </a:pPr>
            <a:r>
              <a:rPr lang="en" sz="1300">
                <a:solidFill>
                  <a:schemeClr val="dk2"/>
                </a:solidFill>
              </a:rPr>
              <a:t>𝜇 = 0.7 for kinetic friction of the ground and Child Rover</a:t>
            </a:r>
            <a:endParaRPr sz="1300">
              <a:solidFill>
                <a:schemeClr val="dk2"/>
              </a:solidFill>
            </a:endParaRPr>
          </a:p>
          <a:p>
            <a:pPr indent="-311150" lvl="1" marL="914400" rtl="0" algn="l">
              <a:spcBef>
                <a:spcPts val="0"/>
              </a:spcBef>
              <a:spcAft>
                <a:spcPts val="0"/>
              </a:spcAft>
              <a:buClr>
                <a:schemeClr val="dk2"/>
              </a:buClr>
              <a:buSzPts val="1300"/>
              <a:buChar char="○"/>
            </a:pPr>
            <a:r>
              <a:rPr lang="en" sz="1300">
                <a:solidFill>
                  <a:schemeClr val="dk2"/>
                </a:solidFill>
              </a:rPr>
              <a:t>Angle of incline is examined from 0° to 20°</a:t>
            </a:r>
            <a:endParaRPr sz="13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Assumptions</a:t>
            </a:r>
            <a:endParaRPr sz="1700">
              <a:solidFill>
                <a:schemeClr val="dk2"/>
              </a:solidFill>
            </a:endParaRPr>
          </a:p>
          <a:p>
            <a:pPr indent="-311150" lvl="1" marL="914400" rtl="0" algn="l">
              <a:spcBef>
                <a:spcPts val="0"/>
              </a:spcBef>
              <a:spcAft>
                <a:spcPts val="0"/>
              </a:spcAft>
              <a:buClr>
                <a:schemeClr val="dk2"/>
              </a:buClr>
              <a:buSzPts val="1300"/>
              <a:buChar char="○"/>
            </a:pPr>
            <a:r>
              <a:rPr lang="en" sz="1300">
                <a:solidFill>
                  <a:schemeClr val="dk2"/>
                </a:solidFill>
              </a:rPr>
              <a:t>Estimated center of mass is a fair approximation</a:t>
            </a:r>
            <a:endParaRPr sz="1300">
              <a:solidFill>
                <a:schemeClr val="dk2"/>
              </a:solidFill>
            </a:endParaRPr>
          </a:p>
          <a:p>
            <a:pPr indent="-311150" lvl="1" marL="914400" rtl="0" algn="l">
              <a:spcBef>
                <a:spcPts val="0"/>
              </a:spcBef>
              <a:spcAft>
                <a:spcPts val="0"/>
              </a:spcAft>
              <a:buClr>
                <a:schemeClr val="dk2"/>
              </a:buClr>
              <a:buSzPts val="1300"/>
              <a:buChar char="○"/>
            </a:pPr>
            <a:r>
              <a:rPr lang="en" sz="1300">
                <a:solidFill>
                  <a:schemeClr val="dk2"/>
                </a:solidFill>
              </a:rPr>
              <a:t>2-Dimensional Rigid Body </a:t>
            </a:r>
            <a:endParaRPr sz="1300">
              <a:solidFill>
                <a:schemeClr val="dk2"/>
              </a:solidFill>
            </a:endParaRPr>
          </a:p>
        </p:txBody>
      </p:sp>
      <p:pic>
        <p:nvPicPr>
          <p:cNvPr id="1420" name="Google Shape;1420;p74"/>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421" name="Google Shape;1421;p74"/>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422" name="Google Shape;1422;p74"/>
          <p:cNvSpPr txBox="1"/>
          <p:nvPr/>
        </p:nvSpPr>
        <p:spPr>
          <a:xfrm>
            <a:off x="5113350" y="2752150"/>
            <a:ext cx="4030800" cy="8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chemeClr val="dk2"/>
                </a:solidFill>
              </a:rPr>
              <a:t>Torque Needed For each Wheel To move up Incline</a:t>
            </a:r>
            <a:endParaRPr sz="1700">
              <a:solidFill>
                <a:schemeClr val="dk2"/>
              </a:solidFill>
            </a:endParaRPr>
          </a:p>
          <a:p>
            <a:pPr indent="0" lvl="0" marL="0" rtl="0" algn="l">
              <a:spcBef>
                <a:spcPts val="0"/>
              </a:spcBef>
              <a:spcAft>
                <a:spcPts val="0"/>
              </a:spcAft>
              <a:buClr>
                <a:schemeClr val="dk1"/>
              </a:buClr>
              <a:buSzPts val="1100"/>
              <a:buFont typeface="Arial"/>
              <a:buNone/>
            </a:pPr>
            <a:r>
              <a:rPr lang="en" sz="1700">
                <a:solidFill>
                  <a:schemeClr val="dk2"/>
                </a:solidFill>
              </a:rPr>
              <a:t>Ff=m*g(𝝁*cos(θ)-sin(</a:t>
            </a:r>
            <a:r>
              <a:rPr lang="en" sz="1700">
                <a:solidFill>
                  <a:schemeClr val="dk2"/>
                </a:solidFill>
              </a:rPr>
              <a:t>θ))</a:t>
            </a:r>
            <a:endParaRPr sz="1700">
              <a:solidFill>
                <a:schemeClr val="dk2"/>
              </a:solidFill>
            </a:endParaRPr>
          </a:p>
          <a:p>
            <a:pPr indent="0" lvl="0" marL="0" rtl="0" algn="l">
              <a:spcBef>
                <a:spcPts val="0"/>
              </a:spcBef>
              <a:spcAft>
                <a:spcPts val="0"/>
              </a:spcAft>
              <a:buClr>
                <a:schemeClr val="dk1"/>
              </a:buClr>
              <a:buSzPts val="1100"/>
              <a:buFont typeface="Arial"/>
              <a:buNone/>
            </a:pPr>
            <a:r>
              <a:rPr lang="en" sz="1700">
                <a:solidFill>
                  <a:schemeClr val="dk2"/>
                </a:solidFill>
              </a:rPr>
              <a:t>𝛕=Ff*r</a:t>
            </a:r>
            <a:endParaRPr sz="1700">
              <a:solidFill>
                <a:schemeClr val="dk2"/>
              </a:solidFill>
            </a:endParaRPr>
          </a:p>
          <a:p>
            <a:pPr indent="0" lvl="0" marL="0" rtl="0" algn="l">
              <a:spcBef>
                <a:spcPts val="0"/>
              </a:spcBef>
              <a:spcAft>
                <a:spcPts val="0"/>
              </a:spcAft>
              <a:buClr>
                <a:schemeClr val="dk1"/>
              </a:buClr>
              <a:buSzPts val="1100"/>
              <a:buFont typeface="Arial"/>
              <a:buNone/>
            </a:pPr>
            <a:r>
              <a:rPr lang="en" sz="1300">
                <a:solidFill>
                  <a:schemeClr val="dk2"/>
                </a:solidFill>
              </a:rPr>
              <a:t>               </a:t>
            </a:r>
            <a:endParaRPr sz="1300">
              <a:solidFill>
                <a:schemeClr val="dk2"/>
              </a:solidFill>
            </a:endParaRPr>
          </a:p>
          <a:p>
            <a:pPr indent="0" lvl="0" marL="0" rtl="0" algn="l">
              <a:spcBef>
                <a:spcPts val="0"/>
              </a:spcBef>
              <a:spcAft>
                <a:spcPts val="0"/>
              </a:spcAft>
              <a:buClr>
                <a:schemeClr val="dk1"/>
              </a:buClr>
              <a:buSzPts val="1100"/>
              <a:buFont typeface="Arial"/>
              <a:buNone/>
            </a:pPr>
            <a:r>
              <a:rPr lang="en" sz="1300">
                <a:solidFill>
                  <a:schemeClr val="dk2"/>
                </a:solidFill>
              </a:rPr>
              <a:t>                 </a:t>
            </a:r>
            <a:endParaRPr sz="1300">
              <a:solidFill>
                <a:schemeClr val="dk2"/>
              </a:solidFill>
            </a:endParaRPr>
          </a:p>
          <a:p>
            <a:pPr indent="0" lvl="0" marL="0" rtl="0" algn="l">
              <a:spcBef>
                <a:spcPts val="0"/>
              </a:spcBef>
              <a:spcAft>
                <a:spcPts val="0"/>
              </a:spcAft>
              <a:buNone/>
            </a:pPr>
            <a:r>
              <a:t/>
            </a:r>
            <a:endParaRPr/>
          </a:p>
        </p:txBody>
      </p:sp>
      <p:sp>
        <p:nvSpPr>
          <p:cNvPr id="1423" name="Google Shape;1423;p74"/>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424" name="Google Shape;1424;p74"/>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425" name="Google Shape;1425;p74"/>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426" name="Google Shape;1426;p74"/>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427" name="Google Shape;1427;p74"/>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428" name="Google Shape;1428;p74"/>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429" name="Google Shape;1429;p74"/>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430" name="Google Shape;1430;p74"/>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431" name="Google Shape;1431;p74"/>
          <p:cNvPicPr preferRelativeResize="0"/>
          <p:nvPr/>
        </p:nvPicPr>
        <p:blipFill>
          <a:blip r:embed="rId5">
            <a:alphaModFix/>
          </a:blip>
          <a:stretch>
            <a:fillRect/>
          </a:stretch>
        </p:blipFill>
        <p:spPr>
          <a:xfrm>
            <a:off x="5823838" y="354700"/>
            <a:ext cx="2858425" cy="2156350"/>
          </a:xfrm>
          <a:prstGeom prst="rect">
            <a:avLst/>
          </a:prstGeom>
          <a:noFill/>
          <a:ln>
            <a:noFill/>
          </a:ln>
        </p:spPr>
      </p:pic>
      <p:sp>
        <p:nvSpPr>
          <p:cNvPr id="1432" name="Google Shape;1432;p74"/>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Drivetrain - Power Study</a:t>
            </a:r>
            <a:endParaRPr/>
          </a:p>
        </p:txBody>
      </p:sp>
      <p:sp>
        <p:nvSpPr>
          <p:cNvPr id="1438" name="Google Shape;1438;p75"/>
          <p:cNvSpPr txBox="1"/>
          <p:nvPr>
            <p:ph idx="1" type="body"/>
          </p:nvPr>
        </p:nvSpPr>
        <p:spPr>
          <a:xfrm>
            <a:off x="311700" y="1115100"/>
            <a:ext cx="4260300" cy="34539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SzPts val="1700"/>
              <a:buChar char="●"/>
            </a:pPr>
            <a:r>
              <a:rPr lang="en" sz="1700"/>
              <a:t>Validation:</a:t>
            </a:r>
            <a:endParaRPr sz="1700"/>
          </a:p>
          <a:p>
            <a:pPr indent="-311150" lvl="1" marL="914400" rtl="0" algn="l">
              <a:lnSpc>
                <a:spcPct val="100000"/>
              </a:lnSpc>
              <a:spcBef>
                <a:spcPts val="0"/>
              </a:spcBef>
              <a:spcAft>
                <a:spcPts val="0"/>
              </a:spcAft>
              <a:buSzPts val="1300"/>
              <a:buChar char="○"/>
            </a:pPr>
            <a:r>
              <a:rPr lang="en" sz="1300"/>
              <a:t>How much Power will the motors need to use?</a:t>
            </a:r>
            <a:endParaRPr sz="1300"/>
          </a:p>
          <a:p>
            <a:pPr indent="-311150" lvl="1" marL="914400" rtl="0" algn="l">
              <a:lnSpc>
                <a:spcPct val="100000"/>
              </a:lnSpc>
              <a:spcBef>
                <a:spcPts val="0"/>
              </a:spcBef>
              <a:spcAft>
                <a:spcPts val="0"/>
              </a:spcAft>
              <a:buSzPts val="1300"/>
              <a:buChar char="○"/>
            </a:pPr>
            <a:r>
              <a:rPr lang="en" sz="1300"/>
              <a:t>How long will the motors be able to run?</a:t>
            </a:r>
            <a:endParaRPr sz="1300"/>
          </a:p>
          <a:p>
            <a:pPr indent="-336550" lvl="0" marL="457200" rtl="0" algn="l">
              <a:lnSpc>
                <a:spcPct val="100000"/>
              </a:lnSpc>
              <a:spcBef>
                <a:spcPts val="0"/>
              </a:spcBef>
              <a:spcAft>
                <a:spcPts val="0"/>
              </a:spcAft>
              <a:buSzPts val="1700"/>
              <a:buChar char="●"/>
            </a:pPr>
            <a:r>
              <a:rPr lang="en" sz="1700"/>
              <a:t>Given:</a:t>
            </a:r>
            <a:endParaRPr sz="1700"/>
          </a:p>
          <a:p>
            <a:pPr indent="-311150" lvl="1" marL="914400" rtl="0" algn="l">
              <a:lnSpc>
                <a:spcPct val="100000"/>
              </a:lnSpc>
              <a:spcBef>
                <a:spcPts val="0"/>
              </a:spcBef>
              <a:spcAft>
                <a:spcPts val="0"/>
              </a:spcAft>
              <a:buSzPts val="1300"/>
              <a:buChar char="○"/>
            </a:pPr>
            <a:r>
              <a:rPr b="1" lang="en" sz="1300"/>
              <a:t>250 m</a:t>
            </a:r>
            <a:r>
              <a:rPr lang="en" sz="1300"/>
              <a:t> round trip </a:t>
            </a:r>
            <a:endParaRPr sz="1300"/>
          </a:p>
          <a:p>
            <a:pPr indent="-336550" lvl="0" marL="457200" rtl="0" algn="l">
              <a:lnSpc>
                <a:spcPct val="100000"/>
              </a:lnSpc>
              <a:spcBef>
                <a:spcPts val="0"/>
              </a:spcBef>
              <a:spcAft>
                <a:spcPts val="0"/>
              </a:spcAft>
              <a:buSzPts val="1700"/>
              <a:buChar char="●"/>
            </a:pPr>
            <a:r>
              <a:rPr lang="en" sz="1700"/>
              <a:t>Assumptions</a:t>
            </a:r>
            <a:endParaRPr sz="1700"/>
          </a:p>
          <a:p>
            <a:pPr indent="-311150" lvl="1" marL="914400" rtl="0" algn="l">
              <a:lnSpc>
                <a:spcPct val="100000"/>
              </a:lnSpc>
              <a:spcBef>
                <a:spcPts val="0"/>
              </a:spcBef>
              <a:spcAft>
                <a:spcPts val="0"/>
              </a:spcAft>
              <a:buSzPts val="1300"/>
              <a:buChar char="○"/>
            </a:pPr>
            <a:r>
              <a:rPr lang="en" sz="1300"/>
              <a:t>Motor Efficiency varies on Torque from specifications sheet</a:t>
            </a:r>
            <a:endParaRPr sz="1300"/>
          </a:p>
          <a:p>
            <a:pPr indent="-311150" lvl="1" marL="914400" rtl="0" algn="l">
              <a:lnSpc>
                <a:spcPct val="100000"/>
              </a:lnSpc>
              <a:spcBef>
                <a:spcPts val="0"/>
              </a:spcBef>
              <a:spcAft>
                <a:spcPts val="0"/>
              </a:spcAft>
              <a:buSzPts val="1300"/>
              <a:buChar char="○"/>
            </a:pPr>
            <a:r>
              <a:rPr lang="en" sz="1300"/>
              <a:t>30 Obstacles present during trip (4 seconds tp drove over 1 obstacle)</a:t>
            </a:r>
            <a:endParaRPr sz="1300"/>
          </a:p>
          <a:p>
            <a:pPr indent="-311150" lvl="1" marL="914400" rtl="0" algn="l">
              <a:lnSpc>
                <a:spcPct val="100000"/>
              </a:lnSpc>
              <a:spcBef>
                <a:spcPts val="0"/>
              </a:spcBef>
              <a:spcAft>
                <a:spcPts val="0"/>
              </a:spcAft>
              <a:buSzPts val="1300"/>
              <a:buChar char="○"/>
            </a:pPr>
            <a:r>
              <a:rPr lang="en" sz="1300"/>
              <a:t>6 total inclines of 20 degrees that take about 1 minute each to drive up</a:t>
            </a:r>
            <a:endParaRPr sz="1300"/>
          </a:p>
          <a:p>
            <a:pPr indent="0" lvl="0" marL="0" rtl="0" algn="l">
              <a:lnSpc>
                <a:spcPct val="100000"/>
              </a:lnSpc>
              <a:spcBef>
                <a:spcPts val="0"/>
              </a:spcBef>
              <a:spcAft>
                <a:spcPts val="0"/>
              </a:spcAft>
              <a:buNone/>
            </a:pPr>
            <a:r>
              <a:t/>
            </a:r>
            <a:endParaRPr sz="1300"/>
          </a:p>
          <a:p>
            <a:pPr indent="0" lvl="0" marL="0" rtl="0" algn="l">
              <a:lnSpc>
                <a:spcPct val="100000"/>
              </a:lnSpc>
              <a:spcBef>
                <a:spcPts val="0"/>
              </a:spcBef>
              <a:spcAft>
                <a:spcPts val="0"/>
              </a:spcAft>
              <a:buNone/>
            </a:pPr>
            <a:r>
              <a:t/>
            </a:r>
            <a:endParaRPr sz="1300"/>
          </a:p>
        </p:txBody>
      </p:sp>
      <p:pic>
        <p:nvPicPr>
          <p:cNvPr id="1439" name="Google Shape;1439;p75"/>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440" name="Google Shape;1440;p75"/>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441" name="Google Shape;1441;p75"/>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442" name="Google Shape;1442;p75"/>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443" name="Google Shape;1443;p75"/>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444" name="Google Shape;1444;p75"/>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445" name="Google Shape;1445;p75"/>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446" name="Google Shape;1446;p75"/>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447" name="Google Shape;1447;p75"/>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448" name="Google Shape;1448;p75"/>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
        <p:nvSpPr>
          <p:cNvPr id="1449" name="Google Shape;1449;p75"/>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450" name="Google Shape;1450;p75"/>
          <p:cNvGraphicFramePr/>
          <p:nvPr/>
        </p:nvGraphicFramePr>
        <p:xfrm>
          <a:off x="4427300" y="242550"/>
          <a:ext cx="3000000" cy="3000000"/>
        </p:xfrm>
        <a:graphic>
          <a:graphicData uri="http://schemas.openxmlformats.org/drawingml/2006/table">
            <a:tbl>
              <a:tblPr>
                <a:noFill/>
                <a:tableStyleId>{33E32BE5-77A0-4220-BFF3-8BB8E3EFED27}</a:tableStyleId>
              </a:tblPr>
              <a:tblGrid>
                <a:gridCol w="1286425"/>
                <a:gridCol w="941725"/>
                <a:gridCol w="897825"/>
                <a:gridCol w="1511125"/>
              </a:tblGrid>
              <a:tr h="472400">
                <a:tc>
                  <a:txBody>
                    <a:bodyPr/>
                    <a:lstStyle/>
                    <a:p>
                      <a:pPr indent="0" lvl="0" marL="0" rtl="0" algn="l">
                        <a:spcBef>
                          <a:spcPts val="0"/>
                        </a:spcBef>
                        <a:spcAft>
                          <a:spcPts val="1600"/>
                        </a:spcAft>
                        <a:buClr>
                          <a:schemeClr val="dk1"/>
                        </a:buClr>
                        <a:buSzPts val="1100"/>
                        <a:buFont typeface="Arial"/>
                        <a:buNone/>
                      </a:pPr>
                      <a:r>
                        <a:rPr b="1" lang="en" sz="1300">
                          <a:solidFill>
                            <a:schemeClr val="dk2"/>
                          </a:solidFill>
                        </a:rPr>
                        <a:t>Measurement</a:t>
                      </a:r>
                      <a:endParaRPr/>
                    </a:p>
                  </a:txBody>
                  <a:tcPr marT="91425" marB="91425" marR="91425" marL="91425"/>
                </a:tc>
                <a:tc>
                  <a:txBody>
                    <a:bodyPr/>
                    <a:lstStyle/>
                    <a:p>
                      <a:pPr indent="0" lvl="0" marL="0" rtl="0" algn="l">
                        <a:spcBef>
                          <a:spcPts val="0"/>
                        </a:spcBef>
                        <a:spcAft>
                          <a:spcPts val="1600"/>
                        </a:spcAft>
                        <a:buClr>
                          <a:schemeClr val="dk1"/>
                        </a:buClr>
                        <a:buSzPts val="1100"/>
                        <a:buFont typeface="Arial"/>
                        <a:buNone/>
                      </a:pPr>
                      <a:r>
                        <a:rPr b="1" lang="en" sz="1300">
                          <a:solidFill>
                            <a:schemeClr val="dk2"/>
                          </a:solidFill>
                        </a:rPr>
                        <a:t>Level Ground</a:t>
                      </a:r>
                      <a:endParaRPr/>
                    </a:p>
                  </a:txBody>
                  <a:tcPr marT="91425" marB="91425" marR="91425" marL="91425"/>
                </a:tc>
                <a:tc>
                  <a:txBody>
                    <a:bodyPr/>
                    <a:lstStyle/>
                    <a:p>
                      <a:pPr indent="0" lvl="0" marL="0" rtl="0" algn="l">
                        <a:spcBef>
                          <a:spcPts val="0"/>
                        </a:spcBef>
                        <a:spcAft>
                          <a:spcPts val="1600"/>
                        </a:spcAft>
                        <a:buNone/>
                      </a:pPr>
                      <a:r>
                        <a:rPr b="1" lang="en" sz="1300">
                          <a:solidFill>
                            <a:schemeClr val="dk2"/>
                          </a:solidFill>
                        </a:rPr>
                        <a:t>Inclined Slope</a:t>
                      </a:r>
                      <a:endParaRPr b="1"/>
                    </a:p>
                  </a:txBody>
                  <a:tcPr marT="91425" marB="91425" marR="91425" marL="91425"/>
                </a:tc>
                <a:tc>
                  <a:txBody>
                    <a:bodyPr/>
                    <a:lstStyle/>
                    <a:p>
                      <a:pPr indent="0" lvl="0" marL="0" rtl="0" algn="l">
                        <a:spcBef>
                          <a:spcPts val="0"/>
                        </a:spcBef>
                        <a:spcAft>
                          <a:spcPts val="1600"/>
                        </a:spcAft>
                        <a:buClr>
                          <a:schemeClr val="dk1"/>
                        </a:buClr>
                        <a:buSzPts val="1100"/>
                        <a:buFont typeface="Arial"/>
                        <a:buNone/>
                      </a:pPr>
                      <a:r>
                        <a:rPr b="1" lang="en" sz="1300">
                          <a:solidFill>
                            <a:schemeClr val="dk2"/>
                          </a:solidFill>
                        </a:rPr>
                        <a:t>Obstacles (7 cm)</a:t>
                      </a:r>
                      <a:endParaRPr b="1" sz="1300">
                        <a:solidFill>
                          <a:schemeClr val="dk2"/>
                        </a:solidFill>
                      </a:endParaRPr>
                    </a:p>
                  </a:txBody>
                  <a:tcPr marT="91425" marB="91425" marR="91425" marL="91425"/>
                </a:tc>
              </a:tr>
              <a:tr h="441525">
                <a:tc>
                  <a:txBody>
                    <a:bodyPr/>
                    <a:lstStyle/>
                    <a:p>
                      <a:pPr indent="0" lvl="0" marL="0" rtl="0" algn="l">
                        <a:spcBef>
                          <a:spcPts val="0"/>
                        </a:spcBef>
                        <a:spcAft>
                          <a:spcPts val="1600"/>
                        </a:spcAft>
                        <a:buClr>
                          <a:schemeClr val="dk1"/>
                        </a:buClr>
                        <a:buSzPts val="1100"/>
                        <a:buFont typeface="Arial"/>
                        <a:buNone/>
                      </a:pPr>
                      <a:r>
                        <a:rPr b="1" lang="en" sz="1300">
                          <a:solidFill>
                            <a:schemeClr val="dk2"/>
                          </a:solidFill>
                        </a:rPr>
                        <a:t>Time </a:t>
                      </a:r>
                      <a:endParaRPr/>
                    </a:p>
                  </a:txBody>
                  <a:tcPr marT="91425" marB="91425" marR="91425" marL="91425"/>
                </a:tc>
                <a:tc>
                  <a:txBody>
                    <a:bodyPr/>
                    <a:lstStyle/>
                    <a:p>
                      <a:pPr indent="0" lvl="0" marL="0" rtl="0" algn="l">
                        <a:spcBef>
                          <a:spcPts val="0"/>
                        </a:spcBef>
                        <a:spcAft>
                          <a:spcPts val="1600"/>
                        </a:spcAft>
                        <a:buNone/>
                      </a:pPr>
                      <a:r>
                        <a:rPr lang="en" sz="1300">
                          <a:solidFill>
                            <a:schemeClr val="dk2"/>
                          </a:solidFill>
                        </a:rPr>
                        <a:t>16.4 min</a:t>
                      </a:r>
                      <a:endParaRPr/>
                    </a:p>
                  </a:txBody>
                  <a:tcPr marT="91425" marB="91425" marR="91425" marL="91425"/>
                </a:tc>
                <a:tc>
                  <a:txBody>
                    <a:bodyPr/>
                    <a:lstStyle/>
                    <a:p>
                      <a:pPr indent="0" lvl="0" marL="0" rtl="0" algn="l">
                        <a:spcBef>
                          <a:spcPts val="0"/>
                        </a:spcBef>
                        <a:spcAft>
                          <a:spcPts val="1600"/>
                        </a:spcAft>
                        <a:buClr>
                          <a:schemeClr val="dk1"/>
                        </a:buClr>
                        <a:buSzPts val="1100"/>
                        <a:buFont typeface="Arial"/>
                        <a:buNone/>
                      </a:pPr>
                      <a:r>
                        <a:rPr lang="en" sz="1300">
                          <a:solidFill>
                            <a:schemeClr val="dk2"/>
                          </a:solidFill>
                        </a:rPr>
                        <a:t>6  min</a:t>
                      </a:r>
                      <a:endParaRPr/>
                    </a:p>
                  </a:txBody>
                  <a:tcPr marT="91425" marB="91425" marR="91425" marL="91425"/>
                </a:tc>
                <a:tc>
                  <a:txBody>
                    <a:bodyPr/>
                    <a:lstStyle/>
                    <a:p>
                      <a:pPr indent="0" lvl="0" marL="0" rtl="0" algn="l">
                        <a:spcBef>
                          <a:spcPts val="0"/>
                        </a:spcBef>
                        <a:spcAft>
                          <a:spcPts val="1600"/>
                        </a:spcAft>
                        <a:buClr>
                          <a:schemeClr val="dk1"/>
                        </a:buClr>
                        <a:buSzPts val="1100"/>
                        <a:buFont typeface="Arial"/>
                        <a:buNone/>
                      </a:pPr>
                      <a:r>
                        <a:rPr lang="en" sz="1300">
                          <a:solidFill>
                            <a:schemeClr val="dk2"/>
                          </a:solidFill>
                        </a:rPr>
                        <a:t>2 min</a:t>
                      </a:r>
                      <a:endParaRPr/>
                    </a:p>
                  </a:txBody>
                  <a:tcPr marT="91425" marB="91425" marR="91425" marL="91425"/>
                </a:tc>
              </a:tr>
              <a:tr h="472400">
                <a:tc>
                  <a:txBody>
                    <a:bodyPr/>
                    <a:lstStyle/>
                    <a:p>
                      <a:pPr indent="0" lvl="0" marL="0" rtl="0" algn="l">
                        <a:spcBef>
                          <a:spcPts val="0"/>
                        </a:spcBef>
                        <a:spcAft>
                          <a:spcPts val="1600"/>
                        </a:spcAft>
                        <a:buClr>
                          <a:schemeClr val="dk1"/>
                        </a:buClr>
                        <a:buSzPts val="1100"/>
                        <a:buFont typeface="Arial"/>
                        <a:buNone/>
                      </a:pPr>
                      <a:r>
                        <a:rPr b="1" lang="en" sz="1300">
                          <a:solidFill>
                            <a:schemeClr val="dk2"/>
                          </a:solidFill>
                        </a:rPr>
                        <a:t>Torque </a:t>
                      </a:r>
                      <a:endParaRPr/>
                    </a:p>
                  </a:txBody>
                  <a:tcPr marT="91425" marB="91425" marR="91425" marL="91425"/>
                </a:tc>
                <a:tc>
                  <a:txBody>
                    <a:bodyPr/>
                    <a:lstStyle/>
                    <a:p>
                      <a:pPr indent="0" lvl="0" marL="0" rtl="0" algn="l">
                        <a:spcBef>
                          <a:spcPts val="0"/>
                        </a:spcBef>
                        <a:spcAft>
                          <a:spcPts val="1600"/>
                        </a:spcAft>
                        <a:buClr>
                          <a:schemeClr val="dk1"/>
                        </a:buClr>
                        <a:buSzPts val="1100"/>
                        <a:buFont typeface="Arial"/>
                        <a:buNone/>
                      </a:pPr>
                      <a:r>
                        <a:rPr lang="en" sz="1300">
                          <a:solidFill>
                            <a:schemeClr val="dk2"/>
                          </a:solidFill>
                        </a:rPr>
                        <a:t>6.4 Nm</a:t>
                      </a:r>
                      <a:endParaRPr/>
                    </a:p>
                  </a:txBody>
                  <a:tcPr marT="91425" marB="91425" marR="91425" marL="91425"/>
                </a:tc>
                <a:tc>
                  <a:txBody>
                    <a:bodyPr/>
                    <a:lstStyle/>
                    <a:p>
                      <a:pPr indent="0" lvl="0" marL="0" rtl="0" algn="l">
                        <a:spcBef>
                          <a:spcPts val="0"/>
                        </a:spcBef>
                        <a:spcAft>
                          <a:spcPts val="1600"/>
                        </a:spcAft>
                        <a:buClr>
                          <a:schemeClr val="dk1"/>
                        </a:buClr>
                        <a:buSzPts val="1100"/>
                        <a:buFont typeface="Arial"/>
                        <a:buNone/>
                      </a:pPr>
                      <a:r>
                        <a:rPr lang="en" sz="1300">
                          <a:solidFill>
                            <a:schemeClr val="dk2"/>
                          </a:solidFill>
                        </a:rPr>
                        <a:t>8.11 Nm</a:t>
                      </a:r>
                      <a:endParaRPr/>
                    </a:p>
                  </a:txBody>
                  <a:tcPr marT="91425" marB="91425" marR="91425" marL="91425"/>
                </a:tc>
                <a:tc>
                  <a:txBody>
                    <a:bodyPr/>
                    <a:lstStyle/>
                    <a:p>
                      <a:pPr indent="0" lvl="0" marL="0" rtl="0" algn="l">
                        <a:spcBef>
                          <a:spcPts val="0"/>
                        </a:spcBef>
                        <a:spcAft>
                          <a:spcPts val="1600"/>
                        </a:spcAft>
                        <a:buClr>
                          <a:schemeClr val="dk1"/>
                        </a:buClr>
                        <a:buSzPts val="1100"/>
                        <a:buFont typeface="Arial"/>
                        <a:buNone/>
                      </a:pPr>
                      <a:r>
                        <a:rPr lang="en" sz="1300">
                          <a:solidFill>
                            <a:schemeClr val="dk2"/>
                          </a:solidFill>
                        </a:rPr>
                        <a:t>P17.98 Nm</a:t>
                      </a:r>
                      <a:endParaRPr/>
                    </a:p>
                  </a:txBody>
                  <a:tcPr marT="91425" marB="91425" marR="91425" marL="91425"/>
                </a:tc>
              </a:tr>
              <a:tr h="472400">
                <a:tc>
                  <a:txBody>
                    <a:bodyPr/>
                    <a:lstStyle/>
                    <a:p>
                      <a:pPr indent="0" lvl="0" marL="0" rtl="0" algn="l">
                        <a:spcBef>
                          <a:spcPts val="0"/>
                        </a:spcBef>
                        <a:spcAft>
                          <a:spcPts val="1600"/>
                        </a:spcAft>
                        <a:buNone/>
                      </a:pPr>
                      <a:r>
                        <a:rPr b="1" lang="en" sz="1300">
                          <a:solidFill>
                            <a:schemeClr val="dk2"/>
                          </a:solidFill>
                        </a:rPr>
                        <a:t>Capacity needed</a:t>
                      </a:r>
                      <a:endParaRPr b="1" sz="1300">
                        <a:solidFill>
                          <a:schemeClr val="dk2"/>
                        </a:solidFill>
                      </a:endParaRPr>
                    </a:p>
                  </a:txBody>
                  <a:tcPr marT="91425" marB="91425" marR="91425" marL="91425"/>
                </a:tc>
                <a:tc>
                  <a:txBody>
                    <a:bodyPr/>
                    <a:lstStyle/>
                    <a:p>
                      <a:pPr indent="0" lvl="0" marL="0" rtl="0" algn="l">
                        <a:spcBef>
                          <a:spcPts val="0"/>
                        </a:spcBef>
                        <a:spcAft>
                          <a:spcPts val="1600"/>
                        </a:spcAft>
                        <a:buClr>
                          <a:schemeClr val="dk1"/>
                        </a:buClr>
                        <a:buSzPts val="1100"/>
                        <a:buFont typeface="Arial"/>
                        <a:buNone/>
                      </a:pPr>
                      <a:r>
                        <a:rPr lang="en" sz="1300">
                          <a:solidFill>
                            <a:schemeClr val="dk2"/>
                          </a:solidFill>
                        </a:rPr>
                        <a:t>7.05 Wh</a:t>
                      </a:r>
                      <a:endParaRPr/>
                    </a:p>
                  </a:txBody>
                  <a:tcPr marT="91425" marB="91425" marR="91425" marL="91425"/>
                </a:tc>
                <a:tc>
                  <a:txBody>
                    <a:bodyPr/>
                    <a:lstStyle/>
                    <a:p>
                      <a:pPr indent="0" lvl="0" marL="0" rtl="0" algn="l">
                        <a:spcBef>
                          <a:spcPts val="0"/>
                        </a:spcBef>
                        <a:spcAft>
                          <a:spcPts val="1600"/>
                        </a:spcAft>
                        <a:buClr>
                          <a:schemeClr val="dk1"/>
                        </a:buClr>
                        <a:buSzPts val="1100"/>
                        <a:buFont typeface="Arial"/>
                        <a:buNone/>
                      </a:pPr>
                      <a:r>
                        <a:rPr lang="en" sz="1300">
                          <a:solidFill>
                            <a:schemeClr val="dk2"/>
                          </a:solidFill>
                        </a:rPr>
                        <a:t>6.86 Wh</a:t>
                      </a:r>
                      <a:endParaRPr/>
                    </a:p>
                  </a:txBody>
                  <a:tcPr marT="91425" marB="91425" marR="91425" marL="91425"/>
                </a:tc>
                <a:tc>
                  <a:txBody>
                    <a:bodyPr/>
                    <a:lstStyle/>
                    <a:p>
                      <a:pPr indent="0" lvl="0" marL="0" rtl="0" algn="l">
                        <a:spcBef>
                          <a:spcPts val="0"/>
                        </a:spcBef>
                        <a:spcAft>
                          <a:spcPts val="1600"/>
                        </a:spcAft>
                        <a:buClr>
                          <a:schemeClr val="dk1"/>
                        </a:buClr>
                        <a:buSzPts val="1100"/>
                        <a:buFont typeface="Arial"/>
                        <a:buNone/>
                      </a:pPr>
                      <a:r>
                        <a:rPr lang="en" sz="1300">
                          <a:solidFill>
                            <a:schemeClr val="dk2"/>
                          </a:solidFill>
                        </a:rPr>
                        <a:t>6.25 Wh</a:t>
                      </a:r>
                      <a:endParaRPr/>
                    </a:p>
                  </a:txBody>
                  <a:tcPr marT="91425" marB="91425" marR="91425" marL="91425"/>
                </a:tc>
              </a:tr>
            </a:tbl>
          </a:graphicData>
        </a:graphic>
      </p:graphicFrame>
      <p:sp>
        <p:nvSpPr>
          <p:cNvPr id="1451" name="Google Shape;1451;p75"/>
          <p:cNvSpPr txBox="1"/>
          <p:nvPr/>
        </p:nvSpPr>
        <p:spPr>
          <a:xfrm>
            <a:off x="4440275" y="3184550"/>
            <a:ext cx="4637100" cy="9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rPr>
              <a:t>Equations: </a:t>
            </a:r>
            <a:r>
              <a:rPr lang="en" sz="1300">
                <a:solidFill>
                  <a:schemeClr val="dk2"/>
                </a:solidFill>
              </a:rPr>
              <a:t>⍵ = v*r while varying velocity we get a power</a:t>
            </a:r>
            <a:endParaRPr sz="1300">
              <a:solidFill>
                <a:schemeClr val="dk2"/>
              </a:solidFill>
            </a:endParaRPr>
          </a:p>
          <a:p>
            <a:pPr indent="0" lvl="0" marL="0" rtl="0" algn="l">
              <a:spcBef>
                <a:spcPts val="0"/>
              </a:spcBef>
              <a:spcAft>
                <a:spcPts val="0"/>
              </a:spcAft>
              <a:buNone/>
            </a:pPr>
            <a:r>
              <a:rPr lang="en" sz="1300">
                <a:solidFill>
                  <a:schemeClr val="dk2"/>
                </a:solidFill>
              </a:rPr>
              <a:t>                   P = ⍵*𝛕 and the capacity C = P*time (in hours)</a:t>
            </a:r>
            <a:endParaRPr sz="1300">
              <a:solidFill>
                <a:schemeClr val="dk2"/>
              </a:solidFill>
            </a:endParaRPr>
          </a:p>
          <a:p>
            <a:pPr indent="0" lvl="0" marL="0" rtl="0" algn="l">
              <a:spcBef>
                <a:spcPts val="0"/>
              </a:spcBef>
              <a:spcAft>
                <a:spcPts val="0"/>
              </a:spcAft>
              <a:buNone/>
            </a:pPr>
            <a:r>
              <a:t/>
            </a:r>
            <a:endParaRPr sz="1300">
              <a:solidFill>
                <a:schemeClr val="dk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76"/>
          <p:cNvSpPr txBox="1"/>
          <p:nvPr>
            <p:ph type="title"/>
          </p:nvPr>
        </p:nvSpPr>
        <p:spPr>
          <a:xfrm>
            <a:off x="-259175" y="1729950"/>
            <a:ext cx="9349800" cy="841800"/>
          </a:xfrm>
          <a:prstGeom prst="rect">
            <a:avLst/>
          </a:prstGeom>
        </p:spPr>
        <p:txBody>
          <a:bodyPr anchorCtr="0" anchor="ctr" bIns="91425" lIns="91425" spcFirstLastPara="1" rIns="91425" wrap="square" tIns="91425">
            <a:noAutofit/>
          </a:bodyPr>
          <a:lstStyle/>
          <a:p>
            <a:pPr indent="0" lvl="0" marL="457200" rtl="0" algn="ctr">
              <a:spcBef>
                <a:spcPts val="0"/>
              </a:spcBef>
              <a:spcAft>
                <a:spcPts val="0"/>
              </a:spcAft>
              <a:buNone/>
            </a:pPr>
            <a:r>
              <a:rPr lang="en"/>
              <a:t>2. Data </a:t>
            </a:r>
            <a:r>
              <a:rPr lang="en"/>
              <a:t>Acquisition Design Requirements</a:t>
            </a:r>
            <a:r>
              <a:rPr lang="en"/>
              <a:t> </a:t>
            </a:r>
            <a:endParaRPr/>
          </a:p>
        </p:txBody>
      </p:sp>
      <p:cxnSp>
        <p:nvCxnSpPr>
          <p:cNvPr id="1457" name="Google Shape;1457;p76"/>
          <p:cNvCxnSpPr/>
          <p:nvPr/>
        </p:nvCxnSpPr>
        <p:spPr>
          <a:xfrm>
            <a:off x="444900" y="2555325"/>
            <a:ext cx="8254200" cy="0"/>
          </a:xfrm>
          <a:prstGeom prst="straightConnector1">
            <a:avLst/>
          </a:prstGeom>
          <a:noFill/>
          <a:ln cap="flat" cmpd="sng" w="9525">
            <a:solidFill>
              <a:schemeClr val="dk2"/>
            </a:solidFill>
            <a:prstDash val="solid"/>
            <a:round/>
            <a:headEnd len="med" w="med" type="none"/>
            <a:tailEnd len="med" w="med" type="none"/>
          </a:ln>
        </p:spPr>
      </p:cxnSp>
      <p:cxnSp>
        <p:nvCxnSpPr>
          <p:cNvPr id="1458" name="Google Shape;1458;p76"/>
          <p:cNvCxnSpPr/>
          <p:nvPr/>
        </p:nvCxnSpPr>
        <p:spPr>
          <a:xfrm>
            <a:off x="563250" y="3338975"/>
            <a:ext cx="8254200" cy="0"/>
          </a:xfrm>
          <a:prstGeom prst="straightConnector1">
            <a:avLst/>
          </a:prstGeom>
          <a:noFill/>
          <a:ln cap="flat" cmpd="sng" w="9525">
            <a:solidFill>
              <a:schemeClr val="dk2"/>
            </a:solidFill>
            <a:prstDash val="solid"/>
            <a:round/>
            <a:headEnd len="med" w="med" type="none"/>
            <a:tailEnd len="med" w="med" type="none"/>
          </a:ln>
        </p:spPr>
      </p:cxnSp>
      <p:sp>
        <p:nvSpPr>
          <p:cNvPr id="1459" name="Google Shape;1459;p76"/>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460" name="Google Shape;1460;p76"/>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461" name="Google Shape;1461;p76"/>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462" name="Google Shape;1462;p76"/>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463" name="Google Shape;1463;p76"/>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464" name="Google Shape;1464;p76"/>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465" name="Google Shape;1465;p76"/>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466" name="Google Shape;1466;p76"/>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467" name="Google Shape;1467;p76"/>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468" name="Google Shape;1468;p76"/>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469" name="Google Shape;1469;p76"/>
          <p:cNvSpPr txBox="1"/>
          <p:nvPr/>
        </p:nvSpPr>
        <p:spPr>
          <a:xfrm>
            <a:off x="970350" y="2571738"/>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rgbClr val="000000"/>
                </a:solidFill>
              </a:rPr>
              <a:t>FR. </a:t>
            </a:r>
            <a:r>
              <a:rPr i="1" lang="en"/>
              <a:t>2</a:t>
            </a:r>
            <a:r>
              <a:rPr i="1" lang="en">
                <a:solidFill>
                  <a:srgbClr val="000000"/>
                </a:solidFill>
              </a:rPr>
              <a:t> The child rover shall take pictures, videos and ambient temperature data to be sent to the ground station.</a:t>
            </a:r>
            <a:endParaRPr i="1" sz="200">
              <a:solidFill>
                <a:srgbClr val="000000"/>
              </a:solidFill>
            </a:endParaRPr>
          </a:p>
        </p:txBody>
      </p:sp>
      <p:sp>
        <p:nvSpPr>
          <p:cNvPr id="1470" name="Google Shape;1470;p76"/>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76" name="Google Shape;1476;p77"/>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477" name="Google Shape;1477;p77"/>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478" name="Google Shape;1478;p77"/>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479" name="Google Shape;1479;p77"/>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480" name="Google Shape;1480;p77"/>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481" name="Google Shape;1481;p77"/>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482" name="Google Shape;1482;p77"/>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483" name="Google Shape;1483;p77"/>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484" name="Google Shape;1484;p77"/>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485" name="Google Shape;1485;p77"/>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486" name="Google Shape;1486;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87" name="Google Shape;1487;p77"/>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488" name="Google Shape;1488;p77"/>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489" name="Google Shape;1489;p77"/>
          <p:cNvPicPr preferRelativeResize="0"/>
          <p:nvPr/>
        </p:nvPicPr>
        <p:blipFill>
          <a:blip r:embed="rId5">
            <a:alphaModFix/>
          </a:blip>
          <a:stretch>
            <a:fillRect/>
          </a:stretch>
        </p:blipFill>
        <p:spPr>
          <a:xfrm>
            <a:off x="3616906" y="1739742"/>
            <a:ext cx="161428" cy="198938"/>
          </a:xfrm>
          <a:prstGeom prst="rect">
            <a:avLst/>
          </a:prstGeom>
          <a:noFill/>
          <a:ln>
            <a:noFill/>
          </a:ln>
        </p:spPr>
      </p:pic>
      <p:sp>
        <p:nvSpPr>
          <p:cNvPr id="1490" name="Google Shape;1490;p77"/>
          <p:cNvSpPr txBox="1"/>
          <p:nvPr>
            <p:ph type="title"/>
          </p:nvPr>
        </p:nvSpPr>
        <p:spPr>
          <a:xfrm>
            <a:off x="1844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Camera FOV and Percentage</a:t>
            </a:r>
            <a:endParaRPr/>
          </a:p>
        </p:txBody>
      </p:sp>
      <p:pic>
        <p:nvPicPr>
          <p:cNvPr id="1491" name="Google Shape;1491;p77"/>
          <p:cNvPicPr preferRelativeResize="0"/>
          <p:nvPr/>
        </p:nvPicPr>
        <p:blipFill>
          <a:blip r:embed="rId6">
            <a:alphaModFix/>
          </a:blip>
          <a:stretch>
            <a:fillRect/>
          </a:stretch>
        </p:blipFill>
        <p:spPr>
          <a:xfrm>
            <a:off x="406075" y="3105725"/>
            <a:ext cx="3868899" cy="1009275"/>
          </a:xfrm>
          <a:prstGeom prst="rect">
            <a:avLst/>
          </a:prstGeom>
          <a:noFill/>
          <a:ln>
            <a:noFill/>
          </a:ln>
        </p:spPr>
      </p:pic>
      <p:sp>
        <p:nvSpPr>
          <p:cNvPr id="1492" name="Google Shape;1492;p77"/>
          <p:cNvSpPr/>
          <p:nvPr/>
        </p:nvSpPr>
        <p:spPr>
          <a:xfrm flipH="1">
            <a:off x="3541391" y="1418452"/>
            <a:ext cx="312600" cy="554100"/>
          </a:xfrm>
          <a:prstGeom prst="cube">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77"/>
          <p:cNvSpPr/>
          <p:nvPr/>
        </p:nvSpPr>
        <p:spPr>
          <a:xfrm rot="-5400000">
            <a:off x="2646195" y="1018110"/>
            <a:ext cx="494100" cy="1443000"/>
          </a:xfrm>
          <a:prstGeom prst="triangle">
            <a:avLst>
              <a:gd fmla="val 5831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77"/>
          <p:cNvSpPr/>
          <p:nvPr/>
        </p:nvSpPr>
        <p:spPr>
          <a:xfrm rot="-5400000">
            <a:off x="2612408" y="961784"/>
            <a:ext cx="472200" cy="1385700"/>
          </a:xfrm>
          <a:prstGeom prst="triangle">
            <a:avLst>
              <a:gd fmla="val 4000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95" name="Google Shape;1495;p77"/>
          <p:cNvCxnSpPr/>
          <p:nvPr/>
        </p:nvCxnSpPr>
        <p:spPr>
          <a:xfrm>
            <a:off x="2155662" y="1142867"/>
            <a:ext cx="0" cy="1105500"/>
          </a:xfrm>
          <a:prstGeom prst="straightConnector1">
            <a:avLst/>
          </a:prstGeom>
          <a:noFill/>
          <a:ln cap="flat" cmpd="sng" w="9525">
            <a:solidFill>
              <a:schemeClr val="dk2"/>
            </a:solidFill>
            <a:prstDash val="solid"/>
            <a:round/>
            <a:headEnd len="med" w="med" type="none"/>
            <a:tailEnd len="med" w="med" type="none"/>
          </a:ln>
        </p:spPr>
      </p:cxnSp>
      <p:sp>
        <p:nvSpPr>
          <p:cNvPr id="1496" name="Google Shape;1496;p77"/>
          <p:cNvSpPr/>
          <p:nvPr/>
        </p:nvSpPr>
        <p:spPr>
          <a:xfrm flipH="1" rot="10800000">
            <a:off x="1265385" y="1526445"/>
            <a:ext cx="183300" cy="324300"/>
          </a:xfrm>
          <a:prstGeom prst="cube">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77"/>
          <p:cNvSpPr/>
          <p:nvPr/>
        </p:nvSpPr>
        <p:spPr>
          <a:xfrm rot="5400000">
            <a:off x="1629092" y="1299644"/>
            <a:ext cx="285000" cy="735900"/>
          </a:xfrm>
          <a:prstGeom prst="triangle">
            <a:avLst>
              <a:gd fmla="val 6267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77"/>
          <p:cNvSpPr/>
          <p:nvPr/>
        </p:nvSpPr>
        <p:spPr>
          <a:xfrm rot="5400000">
            <a:off x="1661532" y="1356135"/>
            <a:ext cx="279300" cy="708900"/>
          </a:xfrm>
          <a:prstGeom prst="triangle">
            <a:avLst>
              <a:gd fmla="val 49548"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9" name="Google Shape;1499;p77"/>
          <p:cNvPicPr preferRelativeResize="0"/>
          <p:nvPr/>
        </p:nvPicPr>
        <p:blipFill>
          <a:blip r:embed="rId7">
            <a:alphaModFix/>
          </a:blip>
          <a:stretch>
            <a:fillRect/>
          </a:stretch>
        </p:blipFill>
        <p:spPr>
          <a:xfrm>
            <a:off x="5435475" y="1434910"/>
            <a:ext cx="1215302" cy="279300"/>
          </a:xfrm>
          <a:prstGeom prst="rect">
            <a:avLst/>
          </a:prstGeom>
          <a:noFill/>
          <a:ln>
            <a:noFill/>
          </a:ln>
        </p:spPr>
      </p:pic>
      <p:pic>
        <p:nvPicPr>
          <p:cNvPr id="1500" name="Google Shape;1500;p77"/>
          <p:cNvPicPr preferRelativeResize="0"/>
          <p:nvPr/>
        </p:nvPicPr>
        <p:blipFill>
          <a:blip r:embed="rId8">
            <a:alphaModFix/>
          </a:blip>
          <a:stretch>
            <a:fillRect/>
          </a:stretch>
        </p:blipFill>
        <p:spPr>
          <a:xfrm>
            <a:off x="5435475" y="1714212"/>
            <a:ext cx="708900" cy="272021"/>
          </a:xfrm>
          <a:prstGeom prst="rect">
            <a:avLst/>
          </a:prstGeom>
          <a:noFill/>
          <a:ln>
            <a:noFill/>
          </a:ln>
        </p:spPr>
      </p:pic>
      <p:sp>
        <p:nvSpPr>
          <p:cNvPr id="1501" name="Google Shape;1501;p77"/>
          <p:cNvSpPr/>
          <p:nvPr/>
        </p:nvSpPr>
        <p:spPr>
          <a:xfrm flipH="1">
            <a:off x="1265219" y="1526146"/>
            <a:ext cx="183300" cy="324300"/>
          </a:xfrm>
          <a:prstGeom prst="cube">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inhole camera model in one plane" id="1502" name="Google Shape;1502;p77"/>
          <p:cNvPicPr preferRelativeResize="0"/>
          <p:nvPr/>
        </p:nvPicPr>
        <p:blipFill>
          <a:blip r:embed="rId9">
            <a:alphaModFix/>
          </a:blip>
          <a:stretch>
            <a:fillRect/>
          </a:stretch>
        </p:blipFill>
        <p:spPr>
          <a:xfrm>
            <a:off x="476202" y="739560"/>
            <a:ext cx="4219900" cy="2000225"/>
          </a:xfrm>
          <a:prstGeom prst="rect">
            <a:avLst/>
          </a:prstGeom>
          <a:noFill/>
          <a:ln>
            <a:noFill/>
          </a:ln>
        </p:spPr>
      </p:pic>
      <p:cxnSp>
        <p:nvCxnSpPr>
          <p:cNvPr id="1503" name="Google Shape;1503;p77"/>
          <p:cNvCxnSpPr/>
          <p:nvPr/>
        </p:nvCxnSpPr>
        <p:spPr>
          <a:xfrm rot="10800000">
            <a:off x="4356638" y="3701100"/>
            <a:ext cx="0" cy="196200"/>
          </a:xfrm>
          <a:prstGeom prst="straightConnector1">
            <a:avLst/>
          </a:prstGeom>
          <a:noFill/>
          <a:ln cap="flat" cmpd="sng" w="9525">
            <a:solidFill>
              <a:schemeClr val="dk2"/>
            </a:solidFill>
            <a:prstDash val="solid"/>
            <a:round/>
            <a:headEnd len="med" w="med" type="stealth"/>
            <a:tailEnd len="med" w="med" type="stealth"/>
          </a:ln>
        </p:spPr>
      </p:cxnSp>
      <p:cxnSp>
        <p:nvCxnSpPr>
          <p:cNvPr id="1504" name="Google Shape;1504;p77"/>
          <p:cNvCxnSpPr/>
          <p:nvPr/>
        </p:nvCxnSpPr>
        <p:spPr>
          <a:xfrm rot="10800000">
            <a:off x="4535375" y="3105600"/>
            <a:ext cx="0" cy="1001400"/>
          </a:xfrm>
          <a:prstGeom prst="straightConnector1">
            <a:avLst/>
          </a:prstGeom>
          <a:noFill/>
          <a:ln cap="flat" cmpd="sng" w="9525">
            <a:solidFill>
              <a:schemeClr val="dk2"/>
            </a:solidFill>
            <a:prstDash val="solid"/>
            <a:round/>
            <a:headEnd len="med" w="med" type="stealth"/>
            <a:tailEnd len="med" w="med" type="stealth"/>
          </a:ln>
        </p:spPr>
      </p:cxnSp>
      <p:sp>
        <p:nvSpPr>
          <p:cNvPr id="1505" name="Google Shape;1505;p77"/>
          <p:cNvSpPr txBox="1"/>
          <p:nvPr/>
        </p:nvSpPr>
        <p:spPr>
          <a:xfrm>
            <a:off x="4368500" y="2835900"/>
            <a:ext cx="433800" cy="2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5m</a:t>
            </a:r>
            <a:endParaRPr sz="600"/>
          </a:p>
        </p:txBody>
      </p:sp>
      <p:sp>
        <p:nvSpPr>
          <p:cNvPr id="1506" name="Google Shape;1506;p77"/>
          <p:cNvSpPr txBox="1"/>
          <p:nvPr/>
        </p:nvSpPr>
        <p:spPr>
          <a:xfrm>
            <a:off x="4177775" y="3403400"/>
            <a:ext cx="433800" cy="2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1m</a:t>
            </a:r>
            <a:endParaRPr sz="6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78"/>
          <p:cNvSpPr txBox="1"/>
          <p:nvPr>
            <p:ph type="title"/>
          </p:nvPr>
        </p:nvSpPr>
        <p:spPr>
          <a:xfrm>
            <a:off x="311700" y="52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Software - Localization</a:t>
            </a:r>
            <a:endParaRPr/>
          </a:p>
        </p:txBody>
      </p:sp>
      <p:sp>
        <p:nvSpPr>
          <p:cNvPr id="1512" name="Google Shape;1512;p78"/>
          <p:cNvSpPr txBox="1"/>
          <p:nvPr>
            <p:ph idx="1" type="body"/>
          </p:nvPr>
        </p:nvSpPr>
        <p:spPr>
          <a:xfrm>
            <a:off x="311700" y="490975"/>
            <a:ext cx="4578600" cy="3020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Validation:</a:t>
            </a:r>
            <a:endParaRPr sz="1600"/>
          </a:p>
          <a:p>
            <a:pPr indent="-304800" lvl="1" marL="914400" rtl="0" algn="l">
              <a:spcBef>
                <a:spcPts val="0"/>
              </a:spcBef>
              <a:spcAft>
                <a:spcPts val="0"/>
              </a:spcAft>
              <a:buSzPts val="1200"/>
              <a:buChar char="○"/>
            </a:pPr>
            <a:r>
              <a:rPr lang="en" sz="1200"/>
              <a:t>Can ARGOS determine its position to within +/- 5m </a:t>
            </a:r>
            <a:endParaRPr sz="1200"/>
          </a:p>
          <a:p>
            <a:pPr indent="-330200" lvl="0" marL="457200" rtl="0" algn="l">
              <a:spcBef>
                <a:spcPts val="0"/>
              </a:spcBef>
              <a:spcAft>
                <a:spcPts val="0"/>
              </a:spcAft>
              <a:buSzPts val="1600"/>
              <a:buChar char="●"/>
            </a:pPr>
            <a:r>
              <a:rPr lang="en" sz="1600"/>
              <a:t>Given:</a:t>
            </a:r>
            <a:endParaRPr sz="1600"/>
          </a:p>
          <a:p>
            <a:pPr indent="-304800" lvl="1" marL="914400" rtl="0" algn="l">
              <a:spcBef>
                <a:spcPts val="0"/>
              </a:spcBef>
              <a:spcAft>
                <a:spcPts val="0"/>
              </a:spcAft>
              <a:buSzPts val="1200"/>
              <a:buChar char="○"/>
            </a:pPr>
            <a:r>
              <a:rPr lang="en" sz="1200"/>
              <a:t>Extended Kalman Filter (EKF)</a:t>
            </a:r>
            <a:endParaRPr sz="1200"/>
          </a:p>
          <a:p>
            <a:pPr indent="-304800" lvl="1" marL="914400" rtl="0" algn="l">
              <a:spcBef>
                <a:spcPts val="0"/>
              </a:spcBef>
              <a:spcAft>
                <a:spcPts val="0"/>
              </a:spcAft>
              <a:buSzPts val="1200"/>
              <a:buChar char="○"/>
            </a:pPr>
            <a:r>
              <a:rPr lang="en" sz="1200"/>
              <a:t>Encoders, IMU, GPS</a:t>
            </a:r>
            <a:endParaRPr sz="1200"/>
          </a:p>
          <a:p>
            <a:pPr indent="-304800" lvl="1" marL="914400" rtl="0" algn="l">
              <a:spcBef>
                <a:spcPts val="0"/>
              </a:spcBef>
              <a:spcAft>
                <a:spcPts val="0"/>
              </a:spcAft>
              <a:buSzPts val="1200"/>
              <a:buChar char="○"/>
            </a:pPr>
            <a:r>
              <a:rPr lang="en" sz="1200"/>
              <a:t>Linear Velocity = [-1.75,1.75] m/s</a:t>
            </a:r>
            <a:endParaRPr sz="1200"/>
          </a:p>
          <a:p>
            <a:pPr indent="-304800" lvl="1" marL="914400" rtl="0" algn="l">
              <a:spcBef>
                <a:spcPts val="0"/>
              </a:spcBef>
              <a:spcAft>
                <a:spcPts val="0"/>
              </a:spcAft>
              <a:buSzPts val="1200"/>
              <a:buChar char="○"/>
            </a:pPr>
            <a:r>
              <a:rPr lang="en" sz="1200"/>
              <a:t>Angular Velocity = [-1,1] rad/s</a:t>
            </a:r>
            <a:endParaRPr sz="1200"/>
          </a:p>
          <a:p>
            <a:pPr indent="-330200" lvl="0" marL="457200" rtl="0" algn="l">
              <a:spcBef>
                <a:spcPts val="0"/>
              </a:spcBef>
              <a:spcAft>
                <a:spcPts val="0"/>
              </a:spcAft>
              <a:buSzPts val="1600"/>
              <a:buChar char="●"/>
            </a:pPr>
            <a:r>
              <a:rPr lang="en" sz="1600"/>
              <a:t>Assumptions:</a:t>
            </a:r>
            <a:endParaRPr sz="1600"/>
          </a:p>
          <a:p>
            <a:pPr indent="-304800" lvl="1" marL="914400" rtl="0" algn="l">
              <a:spcBef>
                <a:spcPts val="0"/>
              </a:spcBef>
              <a:spcAft>
                <a:spcPts val="0"/>
              </a:spcAft>
              <a:buSzPts val="1200"/>
              <a:buChar char="○"/>
            </a:pPr>
            <a:r>
              <a:rPr lang="en" sz="1200"/>
              <a:t>Gaussian noise</a:t>
            </a:r>
            <a:endParaRPr sz="1200"/>
          </a:p>
          <a:p>
            <a:pPr indent="-304800" lvl="1" marL="914400" rtl="0" algn="l">
              <a:spcBef>
                <a:spcPts val="0"/>
              </a:spcBef>
              <a:spcAft>
                <a:spcPts val="0"/>
              </a:spcAft>
              <a:buSzPts val="1200"/>
              <a:buChar char="○"/>
            </a:pPr>
            <a:r>
              <a:rPr lang="en" sz="1200"/>
              <a:t>No Slip</a:t>
            </a:r>
            <a:endParaRPr sz="1200"/>
          </a:p>
          <a:p>
            <a:pPr indent="-304800" lvl="2" marL="1371600" rtl="0" algn="l">
              <a:spcBef>
                <a:spcPts val="0"/>
              </a:spcBef>
              <a:spcAft>
                <a:spcPts val="0"/>
              </a:spcAft>
              <a:buSzPts val="1200"/>
              <a:buChar char="■"/>
            </a:pPr>
            <a:r>
              <a:rPr lang="en" sz="1200"/>
              <a:t>EKF filters out large deviations i.e. slip conditions</a:t>
            </a:r>
            <a:endParaRPr sz="1200"/>
          </a:p>
        </p:txBody>
      </p:sp>
      <p:graphicFrame>
        <p:nvGraphicFramePr>
          <p:cNvPr id="1513" name="Google Shape;1513;p78"/>
          <p:cNvGraphicFramePr/>
          <p:nvPr/>
        </p:nvGraphicFramePr>
        <p:xfrm>
          <a:off x="311688" y="3336563"/>
          <a:ext cx="3000000" cy="3000000"/>
        </p:xfrm>
        <a:graphic>
          <a:graphicData uri="http://schemas.openxmlformats.org/drawingml/2006/table">
            <a:tbl>
              <a:tblPr>
                <a:noFill/>
                <a:tableStyleId>{33E32BE5-77A0-4220-BFF3-8BB8E3EFED27}</a:tableStyleId>
              </a:tblPr>
              <a:tblGrid>
                <a:gridCol w="1245175"/>
                <a:gridCol w="1212375"/>
                <a:gridCol w="1750125"/>
              </a:tblGrid>
              <a:tr h="429400">
                <a:tc>
                  <a:txBody>
                    <a:bodyPr/>
                    <a:lstStyle/>
                    <a:p>
                      <a:pPr indent="0" lvl="0" marL="0" rtl="0" algn="ctr">
                        <a:spcBef>
                          <a:spcPts val="0"/>
                        </a:spcBef>
                        <a:spcAft>
                          <a:spcPts val="0"/>
                        </a:spcAft>
                        <a:buNone/>
                      </a:pPr>
                      <a:r>
                        <a:rPr lang="en" sz="900"/>
                        <a:t>Study</a:t>
                      </a:r>
                      <a:endParaRPr sz="900"/>
                    </a:p>
                  </a:txBody>
                  <a:tcPr marT="91425" marB="91425" marR="91425" marL="91425"/>
                </a:tc>
                <a:tc>
                  <a:txBody>
                    <a:bodyPr/>
                    <a:lstStyle/>
                    <a:p>
                      <a:pPr indent="0" lvl="0" marL="0" rtl="0" algn="ctr">
                        <a:spcBef>
                          <a:spcPts val="0"/>
                        </a:spcBef>
                        <a:spcAft>
                          <a:spcPts val="0"/>
                        </a:spcAft>
                        <a:buNone/>
                      </a:pPr>
                      <a:r>
                        <a:rPr lang="en" sz="900"/>
                        <a:t>Feasibility Outcome</a:t>
                      </a:r>
                      <a:endParaRPr sz="900"/>
                    </a:p>
                  </a:txBody>
                  <a:tcPr marT="91425" marB="91425" marR="91425" marL="91425"/>
                </a:tc>
                <a:tc>
                  <a:txBody>
                    <a:bodyPr/>
                    <a:lstStyle/>
                    <a:p>
                      <a:pPr indent="0" lvl="0" marL="0" rtl="0" algn="ctr">
                        <a:spcBef>
                          <a:spcPts val="0"/>
                        </a:spcBef>
                        <a:spcAft>
                          <a:spcPts val="0"/>
                        </a:spcAft>
                        <a:buNone/>
                      </a:pPr>
                      <a:r>
                        <a:rPr lang="en" sz="900"/>
                        <a:t>Maximum Allowable Difference</a:t>
                      </a:r>
                      <a:endParaRPr sz="900"/>
                    </a:p>
                  </a:txBody>
                  <a:tcPr marT="91425" marB="91425" marR="91425" marL="91425"/>
                </a:tc>
              </a:tr>
              <a:tr h="453575">
                <a:tc>
                  <a:txBody>
                    <a:bodyPr/>
                    <a:lstStyle/>
                    <a:p>
                      <a:pPr indent="0" lvl="0" marL="0" rtl="0" algn="l">
                        <a:spcBef>
                          <a:spcPts val="0"/>
                        </a:spcBef>
                        <a:spcAft>
                          <a:spcPts val="0"/>
                        </a:spcAft>
                        <a:buNone/>
                      </a:pPr>
                      <a:r>
                        <a:rPr lang="en" sz="900"/>
                        <a:t>Determine Position</a:t>
                      </a:r>
                      <a:endParaRPr sz="900"/>
                    </a:p>
                  </a:txBody>
                  <a:tcPr marT="91425" marB="91425" marR="91425" marL="91425"/>
                </a:tc>
                <a:tc>
                  <a:txBody>
                    <a:bodyPr/>
                    <a:lstStyle/>
                    <a:p>
                      <a:pPr indent="0" lvl="0" marL="0" rtl="0" algn="ctr">
                        <a:spcBef>
                          <a:spcPts val="0"/>
                        </a:spcBef>
                        <a:spcAft>
                          <a:spcPts val="0"/>
                        </a:spcAft>
                        <a:buNone/>
                      </a:pPr>
                      <a:r>
                        <a:rPr lang="en" sz="900">
                          <a:solidFill>
                            <a:schemeClr val="dk1"/>
                          </a:solidFill>
                        </a:rPr>
                        <a:t>± 3.61 m</a:t>
                      </a:r>
                      <a:endParaRPr sz="900"/>
                    </a:p>
                  </a:txBody>
                  <a:tcPr marT="91425" marB="91425" marR="91425" marL="91425"/>
                </a:tc>
                <a:tc>
                  <a:txBody>
                    <a:bodyPr/>
                    <a:lstStyle/>
                    <a:p>
                      <a:pPr indent="0" lvl="0" marL="0" rtl="0" algn="ctr">
                        <a:spcBef>
                          <a:spcPts val="0"/>
                        </a:spcBef>
                        <a:spcAft>
                          <a:spcPts val="0"/>
                        </a:spcAft>
                        <a:buNone/>
                      </a:pPr>
                      <a:r>
                        <a:rPr lang="en" sz="900"/>
                        <a:t>± 5 m</a:t>
                      </a:r>
                      <a:endParaRPr sz="900"/>
                    </a:p>
                  </a:txBody>
                  <a:tcPr marT="91425" marB="91425" marR="91425" marL="91425"/>
                </a:tc>
              </a:tr>
            </a:tbl>
          </a:graphicData>
        </a:graphic>
      </p:graphicFrame>
      <p:sp>
        <p:nvSpPr>
          <p:cNvPr id="1514" name="Google Shape;1514;p78"/>
          <p:cNvSpPr/>
          <p:nvPr/>
        </p:nvSpPr>
        <p:spPr>
          <a:xfrm>
            <a:off x="7712175" y="3907011"/>
            <a:ext cx="259500" cy="249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78"/>
          <p:cNvSpPr/>
          <p:nvPr/>
        </p:nvSpPr>
        <p:spPr>
          <a:xfrm rot="2515600">
            <a:off x="7612473" y="3964920"/>
            <a:ext cx="253226" cy="80615"/>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78"/>
          <p:cNvSpPr/>
          <p:nvPr/>
        </p:nvSpPr>
        <p:spPr>
          <a:xfrm rot="-2114781">
            <a:off x="7738192" y="3914144"/>
            <a:ext cx="459544" cy="80226"/>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78"/>
          <p:cNvSpPr txBox="1"/>
          <p:nvPr/>
        </p:nvSpPr>
        <p:spPr>
          <a:xfrm>
            <a:off x="6522650" y="3815610"/>
            <a:ext cx="1484400" cy="30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595959"/>
                </a:solidFill>
              </a:rPr>
              <a:t>Feasible</a:t>
            </a:r>
            <a:endParaRPr sz="2200">
              <a:solidFill>
                <a:srgbClr val="595959"/>
              </a:solidFill>
            </a:endParaRPr>
          </a:p>
        </p:txBody>
      </p:sp>
      <p:sp>
        <p:nvSpPr>
          <p:cNvPr id="1518" name="Google Shape;1518;p78"/>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519" name="Google Shape;1519;p78"/>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520" name="Google Shape;1520;p78"/>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521" name="Google Shape;1521;p78"/>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522" name="Google Shape;1522;p78"/>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523" name="Google Shape;1523;p78"/>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524" name="Google Shape;1524;p78"/>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525" name="Google Shape;1525;p78"/>
          <p:cNvSpPr/>
          <p:nvPr/>
        </p:nvSpPr>
        <p:spPr>
          <a:xfrm>
            <a:off x="7794400" y="4365263"/>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526" name="Google Shape;1526;p78"/>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527" name="Google Shape;1527;p78"/>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528" name="Google Shape;1528;p78"/>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29" name="Google Shape;1529;p78"/>
          <p:cNvPicPr preferRelativeResize="0"/>
          <p:nvPr/>
        </p:nvPicPr>
        <p:blipFill>
          <a:blip r:embed="rId5">
            <a:alphaModFix/>
          </a:blip>
          <a:stretch>
            <a:fillRect/>
          </a:stretch>
        </p:blipFill>
        <p:spPr>
          <a:xfrm>
            <a:off x="5042700" y="777650"/>
            <a:ext cx="3813075" cy="285980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id="1534" name="Google Shape;1534;p79"/>
          <p:cNvSpPr txBox="1"/>
          <p:nvPr>
            <p:ph type="title"/>
          </p:nvPr>
        </p:nvSpPr>
        <p:spPr>
          <a:xfrm>
            <a:off x="162700" y="5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Software Diagram</a:t>
            </a:r>
            <a:endParaRPr/>
          </a:p>
        </p:txBody>
      </p:sp>
      <p:sp>
        <p:nvSpPr>
          <p:cNvPr id="1535" name="Google Shape;1535;p79"/>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536" name="Google Shape;1536;p79"/>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537" name="Google Shape;1537;p79"/>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538" name="Google Shape;1538;p79"/>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539" name="Google Shape;1539;p79"/>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540" name="Google Shape;1540;p79"/>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541" name="Google Shape;1541;p79"/>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542" name="Google Shape;1542;p79"/>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543" name="Google Shape;1543;p79"/>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544" name="Google Shape;1544;p79"/>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545" name="Google Shape;1545;p79"/>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46" name="Google Shape;1546;p79"/>
          <p:cNvPicPr preferRelativeResize="0"/>
          <p:nvPr/>
        </p:nvPicPr>
        <p:blipFill>
          <a:blip r:embed="rId5">
            <a:alphaModFix/>
          </a:blip>
          <a:stretch>
            <a:fillRect/>
          </a:stretch>
        </p:blipFill>
        <p:spPr>
          <a:xfrm>
            <a:off x="152400" y="783975"/>
            <a:ext cx="8839201" cy="3327819"/>
          </a:xfrm>
          <a:prstGeom prst="rect">
            <a:avLst/>
          </a:prstGeom>
          <a:noFill/>
          <a:ln>
            <a:noFill/>
          </a:ln>
        </p:spPr>
      </p:pic>
      <p:pic>
        <p:nvPicPr>
          <p:cNvPr id="1547" name="Google Shape;1547;p79"/>
          <p:cNvPicPr preferRelativeResize="0"/>
          <p:nvPr/>
        </p:nvPicPr>
        <p:blipFill>
          <a:blip r:embed="rId6">
            <a:alphaModFix/>
          </a:blip>
          <a:stretch>
            <a:fillRect/>
          </a:stretch>
        </p:blipFill>
        <p:spPr>
          <a:xfrm>
            <a:off x="162700" y="783975"/>
            <a:ext cx="4411872" cy="3327826"/>
          </a:xfrm>
          <a:prstGeom prst="rect">
            <a:avLst/>
          </a:prstGeom>
          <a:noFill/>
          <a:ln>
            <a:noFill/>
          </a:ln>
        </p:spPr>
      </p:pic>
      <p:pic>
        <p:nvPicPr>
          <p:cNvPr id="1548" name="Google Shape;1548;p79"/>
          <p:cNvPicPr preferRelativeResize="0"/>
          <p:nvPr/>
        </p:nvPicPr>
        <p:blipFill>
          <a:blip r:embed="rId7">
            <a:alphaModFix/>
          </a:blip>
          <a:stretch>
            <a:fillRect/>
          </a:stretch>
        </p:blipFill>
        <p:spPr>
          <a:xfrm>
            <a:off x="5335493" y="783973"/>
            <a:ext cx="3259807" cy="2444850"/>
          </a:xfrm>
          <a:prstGeom prst="rect">
            <a:avLst/>
          </a:prstGeom>
          <a:noFill/>
          <a:ln>
            <a:noFill/>
          </a:ln>
        </p:spPr>
      </p:pic>
      <p:graphicFrame>
        <p:nvGraphicFramePr>
          <p:cNvPr id="1549" name="Google Shape;1549;p79"/>
          <p:cNvGraphicFramePr/>
          <p:nvPr/>
        </p:nvGraphicFramePr>
        <p:xfrm>
          <a:off x="4783913" y="3355563"/>
          <a:ext cx="3000000" cy="3000000"/>
        </p:xfrm>
        <a:graphic>
          <a:graphicData uri="http://schemas.openxmlformats.org/drawingml/2006/table">
            <a:tbl>
              <a:tblPr>
                <a:noFill/>
                <a:tableStyleId>{33E32BE5-77A0-4220-BFF3-8BB8E3EFED27}</a:tableStyleId>
              </a:tblPr>
              <a:tblGrid>
                <a:gridCol w="1245175"/>
                <a:gridCol w="1212375"/>
                <a:gridCol w="1750125"/>
              </a:tblGrid>
              <a:tr h="429400">
                <a:tc>
                  <a:txBody>
                    <a:bodyPr/>
                    <a:lstStyle/>
                    <a:p>
                      <a:pPr indent="0" lvl="0" marL="0" rtl="0" algn="ctr">
                        <a:spcBef>
                          <a:spcPts val="0"/>
                        </a:spcBef>
                        <a:spcAft>
                          <a:spcPts val="0"/>
                        </a:spcAft>
                        <a:buNone/>
                      </a:pPr>
                      <a:r>
                        <a:rPr lang="en" sz="900"/>
                        <a:t>Study</a:t>
                      </a:r>
                      <a:endParaRPr sz="900"/>
                    </a:p>
                  </a:txBody>
                  <a:tcPr marT="91425" marB="91425" marR="91425" marL="91425"/>
                </a:tc>
                <a:tc>
                  <a:txBody>
                    <a:bodyPr/>
                    <a:lstStyle/>
                    <a:p>
                      <a:pPr indent="0" lvl="0" marL="0" rtl="0" algn="ctr">
                        <a:spcBef>
                          <a:spcPts val="0"/>
                        </a:spcBef>
                        <a:spcAft>
                          <a:spcPts val="0"/>
                        </a:spcAft>
                        <a:buNone/>
                      </a:pPr>
                      <a:r>
                        <a:rPr lang="en" sz="900"/>
                        <a:t>Feasibility Outcome</a:t>
                      </a:r>
                      <a:endParaRPr sz="900"/>
                    </a:p>
                  </a:txBody>
                  <a:tcPr marT="91425" marB="91425" marR="91425" marL="91425"/>
                </a:tc>
                <a:tc>
                  <a:txBody>
                    <a:bodyPr/>
                    <a:lstStyle/>
                    <a:p>
                      <a:pPr indent="0" lvl="0" marL="0" rtl="0" algn="ctr">
                        <a:spcBef>
                          <a:spcPts val="0"/>
                        </a:spcBef>
                        <a:spcAft>
                          <a:spcPts val="0"/>
                        </a:spcAft>
                        <a:buNone/>
                      </a:pPr>
                      <a:r>
                        <a:rPr lang="en" sz="900"/>
                        <a:t>Maximum Allowable Difference</a:t>
                      </a:r>
                      <a:endParaRPr sz="900"/>
                    </a:p>
                  </a:txBody>
                  <a:tcPr marT="91425" marB="91425" marR="91425" marL="91425"/>
                </a:tc>
              </a:tr>
              <a:tr h="453575">
                <a:tc>
                  <a:txBody>
                    <a:bodyPr/>
                    <a:lstStyle/>
                    <a:p>
                      <a:pPr indent="0" lvl="0" marL="0" rtl="0" algn="l">
                        <a:spcBef>
                          <a:spcPts val="0"/>
                        </a:spcBef>
                        <a:spcAft>
                          <a:spcPts val="0"/>
                        </a:spcAft>
                        <a:buNone/>
                      </a:pPr>
                      <a:r>
                        <a:rPr lang="en" sz="900"/>
                        <a:t>Determine Position</a:t>
                      </a:r>
                      <a:endParaRPr sz="900"/>
                    </a:p>
                  </a:txBody>
                  <a:tcPr marT="91425" marB="91425" marR="91425" marL="91425"/>
                </a:tc>
                <a:tc>
                  <a:txBody>
                    <a:bodyPr/>
                    <a:lstStyle/>
                    <a:p>
                      <a:pPr indent="0" lvl="0" marL="0" rtl="0" algn="ctr">
                        <a:spcBef>
                          <a:spcPts val="0"/>
                        </a:spcBef>
                        <a:spcAft>
                          <a:spcPts val="0"/>
                        </a:spcAft>
                        <a:buNone/>
                      </a:pPr>
                      <a:r>
                        <a:rPr lang="en" sz="900">
                          <a:solidFill>
                            <a:schemeClr val="dk1"/>
                          </a:solidFill>
                        </a:rPr>
                        <a:t>± 3.61 m</a:t>
                      </a:r>
                      <a:endParaRPr sz="900"/>
                    </a:p>
                  </a:txBody>
                  <a:tcPr marT="91425" marB="91425" marR="91425" marL="91425"/>
                </a:tc>
                <a:tc>
                  <a:txBody>
                    <a:bodyPr/>
                    <a:lstStyle/>
                    <a:p>
                      <a:pPr indent="0" lvl="0" marL="0" rtl="0" algn="ctr">
                        <a:spcBef>
                          <a:spcPts val="0"/>
                        </a:spcBef>
                        <a:spcAft>
                          <a:spcPts val="0"/>
                        </a:spcAft>
                        <a:buNone/>
                      </a:pPr>
                      <a:r>
                        <a:rPr lang="en" sz="900"/>
                        <a:t>± 5 m</a:t>
                      </a:r>
                      <a:endParaRPr sz="900"/>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6"/>
                                        </p:tgtEl>
                                        <p:attrNameLst>
                                          <p:attrName>style.visibility</p:attrName>
                                        </p:attrNameLst>
                                      </p:cBhvr>
                                      <p:to>
                                        <p:strVal val="visible"/>
                                      </p:to>
                                    </p:set>
                                    <p:animEffect filter="fade" transition="in">
                                      <p:cBhvr>
                                        <p:cTn dur="200"/>
                                        <p:tgtEl>
                                          <p:spTgt spid="1546"/>
                                        </p:tgtEl>
                                      </p:cBhvr>
                                    </p:animEffect>
                                  </p:childTnLst>
                                </p:cTn>
                              </p:par>
                              <p:par>
                                <p:cTn fill="hold" nodeType="withEffect" presetClass="exit" presetID="10" presetSubtype="0">
                                  <p:stCondLst>
                                    <p:cond delay="0"/>
                                  </p:stCondLst>
                                  <p:childTnLst>
                                    <p:animEffect filter="fade" transition="out">
                                      <p:cBhvr>
                                        <p:cTn dur="200"/>
                                        <p:tgtEl>
                                          <p:spTgt spid="1548"/>
                                        </p:tgtEl>
                                      </p:cBhvr>
                                    </p:animEffect>
                                    <p:set>
                                      <p:cBhvr>
                                        <p:cTn dur="1" fill="hold">
                                          <p:stCondLst>
                                            <p:cond delay="200"/>
                                          </p:stCondLst>
                                        </p:cTn>
                                        <p:tgtEl>
                                          <p:spTgt spid="154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
                                        <p:tgtEl>
                                          <p:spTgt spid="1549"/>
                                        </p:tgtEl>
                                      </p:cBhvr>
                                    </p:animEffect>
                                    <p:set>
                                      <p:cBhvr>
                                        <p:cTn dur="1" fill="hold">
                                          <p:stCondLst>
                                            <p:cond delay="200"/>
                                          </p:stCondLst>
                                        </p:cTn>
                                        <p:tgtEl>
                                          <p:spTgt spid="154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sp>
        <p:nvSpPr>
          <p:cNvPr id="1554" name="Google Shape;1554;p80"/>
          <p:cNvSpPr txBox="1"/>
          <p:nvPr/>
        </p:nvSpPr>
        <p:spPr>
          <a:xfrm>
            <a:off x="226400" y="54125"/>
            <a:ext cx="85629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Temperature Sensor </a:t>
            </a:r>
            <a:endParaRPr sz="2800">
              <a:solidFill>
                <a:srgbClr val="000000"/>
              </a:solidFill>
            </a:endParaRPr>
          </a:p>
        </p:txBody>
      </p:sp>
      <p:cxnSp>
        <p:nvCxnSpPr>
          <p:cNvPr id="1555" name="Google Shape;1555;p80"/>
          <p:cNvCxnSpPr/>
          <p:nvPr/>
        </p:nvCxnSpPr>
        <p:spPr>
          <a:xfrm flipH="1" rot="10800000">
            <a:off x="53350" y="594225"/>
            <a:ext cx="2946300" cy="19500"/>
          </a:xfrm>
          <a:prstGeom prst="straightConnector1">
            <a:avLst/>
          </a:prstGeom>
          <a:noFill/>
          <a:ln cap="flat" cmpd="sng" w="9525">
            <a:solidFill>
              <a:schemeClr val="dk2"/>
            </a:solidFill>
            <a:prstDash val="solid"/>
            <a:round/>
            <a:headEnd len="med" w="med" type="none"/>
            <a:tailEnd len="med" w="med" type="none"/>
          </a:ln>
        </p:spPr>
      </p:cxnSp>
      <p:sp>
        <p:nvSpPr>
          <p:cNvPr id="1556" name="Google Shape;1556;p80"/>
          <p:cNvSpPr txBox="1"/>
          <p:nvPr/>
        </p:nvSpPr>
        <p:spPr>
          <a:xfrm>
            <a:off x="226400" y="594225"/>
            <a:ext cx="5381700" cy="3461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b="1" lang="en">
                <a:solidFill>
                  <a:schemeClr val="dk2"/>
                </a:solidFill>
              </a:rPr>
              <a:t>Design Requirement</a:t>
            </a:r>
            <a:r>
              <a:rPr lang="en">
                <a:solidFill>
                  <a:schemeClr val="dk2"/>
                </a:solidFill>
              </a:rPr>
              <a:t>: T</a:t>
            </a:r>
            <a:r>
              <a:rPr lang="en">
                <a:solidFill>
                  <a:schemeClr val="dk2"/>
                </a:solidFill>
              </a:rPr>
              <a:t>he child rover shall be able to determine the ambient temperature within </a:t>
            </a:r>
            <a:r>
              <a:rPr lang="en" sz="1050">
                <a:solidFill>
                  <a:srgbClr val="4D5156"/>
                </a:solidFill>
                <a:highlight>
                  <a:schemeClr val="lt1"/>
                </a:highlight>
                <a:latin typeface="Roboto"/>
                <a:ea typeface="Roboto"/>
                <a:cs typeface="Roboto"/>
                <a:sym typeface="Roboto"/>
              </a:rPr>
              <a:t>±</a:t>
            </a:r>
            <a:r>
              <a:rPr lang="en">
                <a:solidFill>
                  <a:schemeClr val="dk2"/>
                </a:solidFill>
              </a:rPr>
              <a:t>1 °K at the location of interest.</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Temperature accuracy </a:t>
            </a:r>
            <a:r>
              <a:rPr b="1" lang="en">
                <a:solidFill>
                  <a:schemeClr val="dk2"/>
                </a:solidFill>
              </a:rPr>
              <a:t>achieved ± 0.75</a:t>
            </a:r>
            <a:r>
              <a:rPr lang="en">
                <a:solidFill>
                  <a:schemeClr val="dk2"/>
                </a:solidFill>
              </a:rPr>
              <a:t>° K</a:t>
            </a:r>
            <a:endParaRPr>
              <a:solidFill>
                <a:schemeClr val="dk2"/>
              </a:solidFill>
            </a:endParaRPr>
          </a:p>
        </p:txBody>
      </p:sp>
      <p:sp>
        <p:nvSpPr>
          <p:cNvPr id="1557" name="Google Shape;1557;p80"/>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558" name="Google Shape;1558;p80"/>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559" name="Google Shape;1559;p80"/>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560" name="Google Shape;1560;p80"/>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561" name="Google Shape;1561;p80"/>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562" name="Google Shape;1562;p80"/>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563" name="Google Shape;1563;p80"/>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564" name="Google Shape;1564;p80"/>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565" name="Google Shape;1565;p80"/>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566" name="Google Shape;1566;p80"/>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567" name="Google Shape;1567;p80"/>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568" name="Google Shape;1568;p80"/>
          <p:cNvGraphicFramePr/>
          <p:nvPr/>
        </p:nvGraphicFramePr>
        <p:xfrm>
          <a:off x="461763" y="2612963"/>
          <a:ext cx="3000000" cy="3000000"/>
        </p:xfrm>
        <a:graphic>
          <a:graphicData uri="http://schemas.openxmlformats.org/drawingml/2006/table">
            <a:tbl>
              <a:tblPr>
                <a:noFill/>
                <a:tableStyleId>{33E32BE5-77A0-4220-BFF3-8BB8E3EFED27}</a:tableStyleId>
              </a:tblPr>
              <a:tblGrid>
                <a:gridCol w="1873450"/>
                <a:gridCol w="1434175"/>
                <a:gridCol w="1354300"/>
              </a:tblGrid>
              <a:tr h="429400">
                <a:tc>
                  <a:txBody>
                    <a:bodyPr/>
                    <a:lstStyle/>
                    <a:p>
                      <a:pPr indent="0" lvl="0" marL="0" rtl="0" algn="ctr">
                        <a:spcBef>
                          <a:spcPts val="0"/>
                        </a:spcBef>
                        <a:spcAft>
                          <a:spcPts val="0"/>
                        </a:spcAft>
                        <a:buNone/>
                      </a:pPr>
                      <a:r>
                        <a:rPr lang="en" sz="1100"/>
                        <a:t>Study</a:t>
                      </a:r>
                      <a:endParaRPr sz="1100"/>
                    </a:p>
                  </a:txBody>
                  <a:tcPr marT="91425" marB="91425" marR="91425" marL="91425"/>
                </a:tc>
                <a:tc>
                  <a:txBody>
                    <a:bodyPr/>
                    <a:lstStyle/>
                    <a:p>
                      <a:pPr indent="0" lvl="0" marL="0" rtl="0" algn="ctr">
                        <a:spcBef>
                          <a:spcPts val="0"/>
                        </a:spcBef>
                        <a:spcAft>
                          <a:spcPts val="0"/>
                        </a:spcAft>
                        <a:buNone/>
                      </a:pPr>
                      <a:r>
                        <a:rPr lang="en" sz="1100"/>
                        <a:t>Feasibility Outcome</a:t>
                      </a:r>
                      <a:endParaRPr sz="1100"/>
                    </a:p>
                  </a:txBody>
                  <a:tcPr marT="91425" marB="91425" marR="91425" marL="91425"/>
                </a:tc>
                <a:tc>
                  <a:txBody>
                    <a:bodyPr/>
                    <a:lstStyle/>
                    <a:p>
                      <a:pPr indent="0" lvl="0" marL="0" rtl="0" algn="ctr">
                        <a:spcBef>
                          <a:spcPts val="0"/>
                        </a:spcBef>
                        <a:spcAft>
                          <a:spcPts val="0"/>
                        </a:spcAft>
                        <a:buNone/>
                      </a:pPr>
                      <a:r>
                        <a:rPr lang="en" sz="1100"/>
                        <a:t>Required Min/Max</a:t>
                      </a:r>
                      <a:endParaRPr sz="1100"/>
                    </a:p>
                  </a:txBody>
                  <a:tcPr marT="91425" marB="91425" marR="91425" marL="91425"/>
                </a:tc>
              </a:tr>
              <a:tr h="453575">
                <a:tc>
                  <a:txBody>
                    <a:bodyPr/>
                    <a:lstStyle/>
                    <a:p>
                      <a:pPr indent="0" lvl="0" marL="0" rtl="0" algn="l">
                        <a:spcBef>
                          <a:spcPts val="0"/>
                        </a:spcBef>
                        <a:spcAft>
                          <a:spcPts val="0"/>
                        </a:spcAft>
                        <a:buNone/>
                      </a:pPr>
                      <a:r>
                        <a:rPr lang="en" sz="1100"/>
                        <a:t>Maximum Temperature</a:t>
                      </a:r>
                      <a:endParaRPr sz="1100"/>
                    </a:p>
                  </a:txBody>
                  <a:tcPr marT="91425" marB="91425" marR="91425" marL="91425"/>
                </a:tc>
                <a:tc>
                  <a:txBody>
                    <a:bodyPr/>
                    <a:lstStyle/>
                    <a:p>
                      <a:pPr indent="0" lvl="0" marL="0" rtl="0" algn="ctr">
                        <a:spcBef>
                          <a:spcPts val="0"/>
                        </a:spcBef>
                        <a:spcAft>
                          <a:spcPts val="0"/>
                        </a:spcAft>
                        <a:buNone/>
                      </a:pPr>
                      <a:r>
                        <a:rPr lang="en" sz="1100"/>
                        <a:t>370</a:t>
                      </a:r>
                      <a:r>
                        <a:rPr baseline="30000" lang="en" sz="1100"/>
                        <a:t>o</a:t>
                      </a:r>
                      <a:r>
                        <a:rPr lang="en" sz="1100"/>
                        <a:t>K</a:t>
                      </a:r>
                      <a:endParaRPr sz="1100"/>
                    </a:p>
                  </a:txBody>
                  <a:tcPr marT="91425" marB="91425" marR="91425" marL="91425"/>
                </a:tc>
                <a:tc>
                  <a:txBody>
                    <a:bodyPr/>
                    <a:lstStyle/>
                    <a:p>
                      <a:pPr indent="0" lvl="0" marL="0" rtl="0" algn="ctr">
                        <a:spcBef>
                          <a:spcPts val="0"/>
                        </a:spcBef>
                        <a:spcAft>
                          <a:spcPts val="0"/>
                        </a:spcAft>
                        <a:buNone/>
                      </a:pPr>
                      <a:r>
                        <a:rPr lang="en" sz="1100"/>
                        <a:t>306</a:t>
                      </a:r>
                      <a:r>
                        <a:rPr baseline="30000" lang="en" sz="1100"/>
                        <a:t>o</a:t>
                      </a:r>
                      <a:r>
                        <a:rPr lang="en" sz="1100"/>
                        <a:t>K</a:t>
                      </a:r>
                      <a:endParaRPr sz="1100"/>
                    </a:p>
                  </a:txBody>
                  <a:tcPr marT="91425" marB="91425" marR="91425" marL="91425"/>
                </a:tc>
              </a:tr>
              <a:tr h="453575">
                <a:tc>
                  <a:txBody>
                    <a:bodyPr/>
                    <a:lstStyle/>
                    <a:p>
                      <a:pPr indent="0" lvl="0" marL="0" rtl="0" algn="l">
                        <a:spcBef>
                          <a:spcPts val="0"/>
                        </a:spcBef>
                        <a:spcAft>
                          <a:spcPts val="0"/>
                        </a:spcAft>
                        <a:buNone/>
                      </a:pPr>
                      <a:r>
                        <a:rPr lang="en" sz="1100"/>
                        <a:t>Accuracy</a:t>
                      </a:r>
                      <a:endParaRPr sz="1100"/>
                    </a:p>
                  </a:txBody>
                  <a:tcPr marT="91425" marB="91425" marR="91425" marL="91425"/>
                </a:tc>
                <a:tc>
                  <a:txBody>
                    <a:bodyPr/>
                    <a:lstStyle/>
                    <a:p>
                      <a:pPr indent="0" lvl="0" marL="0" rtl="0" algn="ctr">
                        <a:spcBef>
                          <a:spcPts val="0"/>
                        </a:spcBef>
                        <a:spcAft>
                          <a:spcPts val="0"/>
                        </a:spcAft>
                        <a:buNone/>
                      </a:pPr>
                      <a:r>
                        <a:rPr lang="en" sz="1100"/>
                        <a:t>± 0.75</a:t>
                      </a:r>
                      <a:r>
                        <a:rPr baseline="30000" lang="en" sz="1100"/>
                        <a:t>o</a:t>
                      </a:r>
                      <a:r>
                        <a:rPr lang="en" sz="1100"/>
                        <a:t>K</a:t>
                      </a:r>
                      <a:endParaRPr sz="1100"/>
                    </a:p>
                  </a:txBody>
                  <a:tcPr marT="91425" marB="91425" marR="91425" marL="91425"/>
                </a:tc>
                <a:tc>
                  <a:txBody>
                    <a:bodyPr/>
                    <a:lstStyle/>
                    <a:p>
                      <a:pPr indent="0" lvl="0" marL="0" rtl="0" algn="ctr">
                        <a:spcBef>
                          <a:spcPts val="0"/>
                        </a:spcBef>
                        <a:spcAft>
                          <a:spcPts val="0"/>
                        </a:spcAft>
                        <a:buNone/>
                      </a:pPr>
                      <a:r>
                        <a:rPr lang="en" sz="1100"/>
                        <a:t>± 1</a:t>
                      </a:r>
                      <a:r>
                        <a:rPr baseline="30000" lang="en" sz="1100"/>
                        <a:t>o</a:t>
                      </a:r>
                      <a:r>
                        <a:rPr lang="en" sz="1100"/>
                        <a:t>K</a:t>
                      </a:r>
                      <a:endParaRPr sz="1100"/>
                    </a:p>
                  </a:txBody>
                  <a:tcPr marT="91425" marB="91425" marR="91425" marL="91425"/>
                </a:tc>
              </a:tr>
            </a:tbl>
          </a:graphicData>
        </a:graphic>
      </p:graphicFrame>
      <p:pic>
        <p:nvPicPr>
          <p:cNvPr id="1569" name="Google Shape;1569;p80"/>
          <p:cNvPicPr preferRelativeResize="0"/>
          <p:nvPr/>
        </p:nvPicPr>
        <p:blipFill rotWithShape="1">
          <a:blip r:embed="rId5">
            <a:alphaModFix/>
          </a:blip>
          <a:srcRect b="45490" l="10845" r="20426" t="11275"/>
          <a:stretch/>
        </p:blipFill>
        <p:spPr>
          <a:xfrm>
            <a:off x="5443075" y="797600"/>
            <a:ext cx="3426826" cy="1616675"/>
          </a:xfrm>
          <a:prstGeom prst="rect">
            <a:avLst/>
          </a:prstGeom>
          <a:noFill/>
          <a:ln>
            <a:noFill/>
          </a:ln>
        </p:spPr>
      </p:pic>
      <p:pic>
        <p:nvPicPr>
          <p:cNvPr id="1570" name="Google Shape;1570;p80"/>
          <p:cNvPicPr preferRelativeResize="0"/>
          <p:nvPr/>
        </p:nvPicPr>
        <p:blipFill>
          <a:blip r:embed="rId6">
            <a:alphaModFix/>
          </a:blip>
          <a:stretch>
            <a:fillRect/>
          </a:stretch>
        </p:blipFill>
        <p:spPr>
          <a:xfrm>
            <a:off x="6318199" y="2266397"/>
            <a:ext cx="1484400" cy="1484429"/>
          </a:xfrm>
          <a:prstGeom prst="rect">
            <a:avLst/>
          </a:prstGeom>
          <a:noFill/>
          <a:ln>
            <a:noFill/>
          </a:ln>
        </p:spPr>
      </p:pic>
      <p:sp>
        <p:nvSpPr>
          <p:cNvPr id="1571" name="Google Shape;1571;p80"/>
          <p:cNvSpPr txBox="1"/>
          <p:nvPr/>
        </p:nvSpPr>
        <p:spPr>
          <a:xfrm>
            <a:off x="5223500" y="3448450"/>
            <a:ext cx="3673800" cy="79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rPr>
              <a:t>SparkFun Digital Temperature Sensor - TMP117 (Qwiic)</a:t>
            </a:r>
            <a:endParaRPr sz="11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81"/>
          <p:cNvSpPr txBox="1"/>
          <p:nvPr>
            <p:ph type="title"/>
          </p:nvPr>
        </p:nvSpPr>
        <p:spPr>
          <a:xfrm>
            <a:off x="-259175" y="1729950"/>
            <a:ext cx="9349800" cy="841800"/>
          </a:xfrm>
          <a:prstGeom prst="rect">
            <a:avLst/>
          </a:prstGeom>
        </p:spPr>
        <p:txBody>
          <a:bodyPr anchorCtr="0" anchor="ctr" bIns="91425" lIns="91425" spcFirstLastPara="1" rIns="91425" wrap="square" tIns="91425">
            <a:noAutofit/>
          </a:bodyPr>
          <a:lstStyle/>
          <a:p>
            <a:pPr indent="0" lvl="0" marL="457200" rtl="0" algn="ctr">
              <a:spcBef>
                <a:spcPts val="0"/>
              </a:spcBef>
              <a:spcAft>
                <a:spcPts val="0"/>
              </a:spcAft>
              <a:buNone/>
            </a:pPr>
            <a:r>
              <a:rPr lang="en"/>
              <a:t>3</a:t>
            </a:r>
            <a:r>
              <a:rPr lang="en"/>
              <a:t>. Mast Design Requirements </a:t>
            </a:r>
            <a:endParaRPr/>
          </a:p>
        </p:txBody>
      </p:sp>
      <p:cxnSp>
        <p:nvCxnSpPr>
          <p:cNvPr id="1577" name="Google Shape;1577;p81"/>
          <p:cNvCxnSpPr/>
          <p:nvPr/>
        </p:nvCxnSpPr>
        <p:spPr>
          <a:xfrm>
            <a:off x="444900" y="2555325"/>
            <a:ext cx="8254200" cy="0"/>
          </a:xfrm>
          <a:prstGeom prst="straightConnector1">
            <a:avLst/>
          </a:prstGeom>
          <a:noFill/>
          <a:ln cap="flat" cmpd="sng" w="9525">
            <a:solidFill>
              <a:schemeClr val="dk2"/>
            </a:solidFill>
            <a:prstDash val="solid"/>
            <a:round/>
            <a:headEnd len="med" w="med" type="none"/>
            <a:tailEnd len="med" w="med" type="none"/>
          </a:ln>
        </p:spPr>
      </p:cxnSp>
      <p:cxnSp>
        <p:nvCxnSpPr>
          <p:cNvPr id="1578" name="Google Shape;1578;p81"/>
          <p:cNvCxnSpPr/>
          <p:nvPr/>
        </p:nvCxnSpPr>
        <p:spPr>
          <a:xfrm>
            <a:off x="563250" y="3338975"/>
            <a:ext cx="8254200" cy="0"/>
          </a:xfrm>
          <a:prstGeom prst="straightConnector1">
            <a:avLst/>
          </a:prstGeom>
          <a:noFill/>
          <a:ln cap="flat" cmpd="sng" w="9525">
            <a:solidFill>
              <a:schemeClr val="dk2"/>
            </a:solidFill>
            <a:prstDash val="solid"/>
            <a:round/>
            <a:headEnd len="med" w="med" type="none"/>
            <a:tailEnd len="med" w="med" type="none"/>
          </a:ln>
        </p:spPr>
      </p:cxnSp>
      <p:sp>
        <p:nvSpPr>
          <p:cNvPr id="1579" name="Google Shape;1579;p81"/>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580" name="Google Shape;1580;p81"/>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581" name="Google Shape;1581;p81"/>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582" name="Google Shape;1582;p81"/>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583" name="Google Shape;1583;p81"/>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584" name="Google Shape;1584;p81"/>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585" name="Google Shape;1585;p81"/>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586" name="Google Shape;1586;p81"/>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587" name="Google Shape;1587;p81"/>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588" name="Google Shape;1588;p81"/>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589" name="Google Shape;1589;p81"/>
          <p:cNvSpPr txBox="1"/>
          <p:nvPr/>
        </p:nvSpPr>
        <p:spPr>
          <a:xfrm>
            <a:off x="970350" y="2571738"/>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rgbClr val="000000"/>
                </a:solidFill>
              </a:rPr>
              <a:t>FR. 3 The child rover shall use a mast to take photos and video from a vantage point above the rover’s body.</a:t>
            </a:r>
            <a:endParaRPr i="1" sz="200">
              <a:solidFill>
                <a:srgbClr val="000000"/>
              </a:solidFill>
            </a:endParaRPr>
          </a:p>
        </p:txBody>
      </p:sp>
      <p:sp>
        <p:nvSpPr>
          <p:cNvPr id="1590" name="Google Shape;1590;p81"/>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9"/>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67" name="Google Shape;167;p19"/>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68" name="Google Shape;168;p19"/>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69" name="Google Shape;169;p19"/>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70" name="Google Shape;170;p19"/>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71" name="Google Shape;171;p19"/>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72" name="Google Shape;172;p19"/>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73" name="Google Shape;173;p19"/>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74" name="Google Shape;174;p19"/>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75" name="Google Shape;175;p19"/>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76" name="Google Shape;176;p19"/>
          <p:cNvSpPr txBox="1"/>
          <p:nvPr/>
        </p:nvSpPr>
        <p:spPr>
          <a:xfrm>
            <a:off x="171750" y="1312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Functional Requirements</a:t>
            </a:r>
            <a:endParaRPr sz="2800">
              <a:solidFill>
                <a:srgbClr val="000000"/>
              </a:solidFill>
            </a:endParaRPr>
          </a:p>
        </p:txBody>
      </p:sp>
      <p:graphicFrame>
        <p:nvGraphicFramePr>
          <p:cNvPr id="177" name="Google Shape;177;p19"/>
          <p:cNvGraphicFramePr/>
          <p:nvPr/>
        </p:nvGraphicFramePr>
        <p:xfrm>
          <a:off x="519188" y="866825"/>
          <a:ext cx="3000000" cy="3000000"/>
        </p:xfrm>
        <a:graphic>
          <a:graphicData uri="http://schemas.openxmlformats.org/drawingml/2006/table">
            <a:tbl>
              <a:tblPr>
                <a:noFill/>
                <a:tableStyleId>{33E32BE5-77A0-4220-BFF3-8BB8E3EFED27}</a:tableStyleId>
              </a:tblPr>
              <a:tblGrid>
                <a:gridCol w="1299475"/>
                <a:gridCol w="6526250"/>
              </a:tblGrid>
              <a:tr h="580350">
                <a:tc>
                  <a:txBody>
                    <a:bodyPr/>
                    <a:lstStyle/>
                    <a:p>
                      <a:pPr indent="0" lvl="0" marL="0" rtl="0" algn="ctr">
                        <a:spcBef>
                          <a:spcPts val="0"/>
                        </a:spcBef>
                        <a:spcAft>
                          <a:spcPts val="0"/>
                        </a:spcAft>
                        <a:buNone/>
                      </a:pPr>
                      <a:r>
                        <a:rPr b="1" lang="en"/>
                        <a:t>Requirement ID</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97A7"/>
                    </a:solidFill>
                  </a:tcPr>
                </a:tc>
                <a:tc>
                  <a:txBody>
                    <a:bodyPr/>
                    <a:lstStyle/>
                    <a:p>
                      <a:pPr indent="0" lvl="0" marL="0" rtl="0" algn="ctr">
                        <a:spcBef>
                          <a:spcPts val="0"/>
                        </a:spcBef>
                        <a:spcAft>
                          <a:spcPts val="0"/>
                        </a:spcAft>
                        <a:buNone/>
                      </a:pPr>
                      <a:r>
                        <a:rPr b="1" lang="en"/>
                        <a:t>Requirement Description</a:t>
                      </a:r>
                      <a:endParaRPr b="1"/>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97A7"/>
                    </a:solidFill>
                  </a:tcPr>
                </a:tc>
              </a:tr>
              <a:tr h="580350">
                <a:tc>
                  <a:txBody>
                    <a:bodyPr/>
                    <a:lstStyle/>
                    <a:p>
                      <a:pPr indent="0" lvl="0" marL="0" rtl="0" algn="l">
                        <a:spcBef>
                          <a:spcPts val="0"/>
                        </a:spcBef>
                        <a:spcAft>
                          <a:spcPts val="0"/>
                        </a:spcAft>
                        <a:buNone/>
                      </a:pPr>
                      <a:r>
                        <a:rPr lang="en"/>
                        <a:t>FR.1</a:t>
                      </a:r>
                      <a:endParaRPr/>
                    </a:p>
                  </a:txBody>
                  <a:tcPr marT="91425" marB="91425" marR="91425" marL="91425">
                    <a:lnT cap="flat" cmpd="sng" w="9525">
                      <a:solidFill>
                        <a:srgbClr val="000000"/>
                      </a:solidFill>
                      <a:prstDash val="solid"/>
                      <a:round/>
                      <a:headEnd len="sm" w="sm" type="none"/>
                      <a:tailEnd len="sm" w="sm" type="none"/>
                    </a:lnT>
                  </a:tcPr>
                </a:tc>
                <a:tc>
                  <a:txBody>
                    <a:bodyPr/>
                    <a:lstStyle/>
                    <a:p>
                      <a:pPr indent="0" lvl="0" marL="0" rtl="0" algn="l">
                        <a:spcBef>
                          <a:spcPts val="0"/>
                        </a:spcBef>
                        <a:spcAft>
                          <a:spcPts val="0"/>
                        </a:spcAft>
                        <a:buNone/>
                      </a:pPr>
                      <a:r>
                        <a:rPr lang="en">
                          <a:solidFill>
                            <a:srgbClr val="000000"/>
                          </a:solidFill>
                        </a:rPr>
                        <a:t>The child rover shall move from a starting location to a commanded location of interest and return back to the starting location.</a:t>
                      </a:r>
                      <a:endParaRPr sz="1700"/>
                    </a:p>
                  </a:txBody>
                  <a:tcPr marT="91425" marB="91425" marR="91425" marL="91425">
                    <a:lnT cap="flat" cmpd="sng" w="9525">
                      <a:solidFill>
                        <a:srgbClr val="000000"/>
                      </a:solidFill>
                      <a:prstDash val="solid"/>
                      <a:round/>
                      <a:headEnd len="sm" w="sm" type="none"/>
                      <a:tailEnd len="sm" w="sm" type="none"/>
                    </a:lnT>
                  </a:tcPr>
                </a:tc>
              </a:tr>
              <a:tr h="580350">
                <a:tc>
                  <a:txBody>
                    <a:bodyPr/>
                    <a:lstStyle/>
                    <a:p>
                      <a:pPr indent="0" lvl="0" marL="0" rtl="0" algn="l">
                        <a:spcBef>
                          <a:spcPts val="0"/>
                        </a:spcBef>
                        <a:spcAft>
                          <a:spcPts val="0"/>
                        </a:spcAft>
                        <a:buNone/>
                      </a:pPr>
                      <a:r>
                        <a:rPr lang="en"/>
                        <a:t>FR.2</a:t>
                      </a:r>
                      <a:endParaRPr/>
                    </a:p>
                  </a:txBody>
                  <a:tcPr marT="91425" marB="91425" marR="91425" marL="91425">
                    <a:solidFill>
                      <a:srgbClr val="EFEFEF"/>
                    </a:solidFill>
                  </a:tcPr>
                </a:tc>
                <a:tc>
                  <a:txBody>
                    <a:bodyPr/>
                    <a:lstStyle/>
                    <a:p>
                      <a:pPr indent="0" lvl="0" marL="0" rtl="0" algn="l">
                        <a:spcBef>
                          <a:spcPts val="0"/>
                        </a:spcBef>
                        <a:spcAft>
                          <a:spcPts val="0"/>
                        </a:spcAft>
                        <a:buNone/>
                      </a:pPr>
                      <a:r>
                        <a:rPr lang="en">
                          <a:solidFill>
                            <a:srgbClr val="000000"/>
                          </a:solidFill>
                        </a:rPr>
                        <a:t>The child rover shall take pictures, videos and ambient temperature data to be sent to the ground station.</a:t>
                      </a:r>
                      <a:endParaRPr sz="1700"/>
                    </a:p>
                  </a:txBody>
                  <a:tcPr marT="91425" marB="91425" marR="91425" marL="91425">
                    <a:solidFill>
                      <a:srgbClr val="EFEFEF"/>
                    </a:solidFill>
                  </a:tcPr>
                </a:tc>
              </a:tr>
              <a:tr h="580350">
                <a:tc>
                  <a:txBody>
                    <a:bodyPr/>
                    <a:lstStyle/>
                    <a:p>
                      <a:pPr indent="0" lvl="0" marL="0" rtl="0" algn="l">
                        <a:spcBef>
                          <a:spcPts val="0"/>
                        </a:spcBef>
                        <a:spcAft>
                          <a:spcPts val="0"/>
                        </a:spcAft>
                        <a:buNone/>
                      </a:pPr>
                      <a:r>
                        <a:rPr lang="en"/>
                        <a:t>FR.3</a:t>
                      </a:r>
                      <a:endParaRPr/>
                    </a:p>
                  </a:txBody>
                  <a:tcPr marT="91425" marB="91425" marR="91425" marL="91425"/>
                </a:tc>
                <a:tc>
                  <a:txBody>
                    <a:bodyPr/>
                    <a:lstStyle/>
                    <a:p>
                      <a:pPr indent="0" lvl="0" marL="0" rtl="0" algn="l">
                        <a:spcBef>
                          <a:spcPts val="0"/>
                        </a:spcBef>
                        <a:spcAft>
                          <a:spcPts val="0"/>
                        </a:spcAft>
                        <a:buNone/>
                      </a:pPr>
                      <a:r>
                        <a:rPr lang="en"/>
                        <a:t>The child rover shall use a</a:t>
                      </a:r>
                      <a:r>
                        <a:rPr lang="en">
                          <a:solidFill>
                            <a:srgbClr val="000000"/>
                          </a:solidFill>
                        </a:rPr>
                        <a:t> mast to </a:t>
                      </a:r>
                      <a:r>
                        <a:rPr lang="en"/>
                        <a:t>take photos and video from a vantage point above the rover’s body.</a:t>
                      </a:r>
                      <a:endParaRPr/>
                    </a:p>
                  </a:txBody>
                  <a:tcPr marT="91425" marB="91425" marR="91425" marL="91425"/>
                </a:tc>
              </a:tr>
              <a:tr h="782400">
                <a:tc>
                  <a:txBody>
                    <a:bodyPr/>
                    <a:lstStyle/>
                    <a:p>
                      <a:pPr indent="0" lvl="0" marL="0" rtl="0" algn="l">
                        <a:spcBef>
                          <a:spcPts val="0"/>
                        </a:spcBef>
                        <a:spcAft>
                          <a:spcPts val="0"/>
                        </a:spcAft>
                        <a:buNone/>
                      </a:pPr>
                      <a:r>
                        <a:rPr lang="en"/>
                        <a:t>FR.4</a:t>
                      </a:r>
                      <a:endParaRPr/>
                    </a:p>
                  </a:txBody>
                  <a:tcPr marT="91425" marB="91425" marR="91425" marL="91425">
                    <a:solidFill>
                      <a:srgbClr val="EFEFEF"/>
                    </a:solidFill>
                  </a:tcPr>
                </a:tc>
                <a:tc>
                  <a:txBody>
                    <a:bodyPr/>
                    <a:lstStyle/>
                    <a:p>
                      <a:pPr indent="0" lvl="0" marL="0" rtl="0" algn="l">
                        <a:spcBef>
                          <a:spcPts val="0"/>
                        </a:spcBef>
                        <a:spcAft>
                          <a:spcPts val="0"/>
                        </a:spcAft>
                        <a:buNone/>
                      </a:pPr>
                      <a:r>
                        <a:rPr lang="en"/>
                        <a:t>The child rover shall receive commands from both the ground station and the mother rover and transmit captured data back to the ground station and the mother rover.</a:t>
                      </a:r>
                      <a:endParaRPr/>
                    </a:p>
                  </a:txBody>
                  <a:tcPr marT="91425" marB="91425" marR="91425" marL="91425">
                    <a:solidFill>
                      <a:srgbClr val="EFEFEF"/>
                    </a:solidFill>
                  </a:tcPr>
                </a:tc>
              </a:tr>
            </a:tbl>
          </a:graphicData>
        </a:graphic>
      </p:graphicFrame>
      <p:cxnSp>
        <p:nvCxnSpPr>
          <p:cNvPr id="178" name="Google Shape;178;p19"/>
          <p:cNvCxnSpPr/>
          <p:nvPr/>
        </p:nvCxnSpPr>
        <p:spPr>
          <a:xfrm flipH="1" rot="10800000">
            <a:off x="0" y="633950"/>
            <a:ext cx="4542300" cy="7200"/>
          </a:xfrm>
          <a:prstGeom prst="straightConnector1">
            <a:avLst/>
          </a:prstGeom>
          <a:noFill/>
          <a:ln cap="flat" cmpd="sng" w="9525">
            <a:solidFill>
              <a:schemeClr val="dk2"/>
            </a:solidFill>
            <a:prstDash val="solid"/>
            <a:round/>
            <a:headEnd len="med" w="med" type="none"/>
            <a:tailEnd len="med" w="med" type="none"/>
          </a:ln>
        </p:spPr>
      </p:cxnSp>
      <p:sp>
        <p:nvSpPr>
          <p:cNvPr id="179" name="Google Shape;179;p19"/>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82"/>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596" name="Google Shape;1596;p82"/>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597" name="Google Shape;1597;p82"/>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598" name="Google Shape;1598;p82"/>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599" name="Google Shape;1599;p82"/>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600" name="Google Shape;1600;p82"/>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601" name="Google Shape;1601;p82"/>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602" name="Google Shape;1602;p82"/>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603" name="Google Shape;1603;p82"/>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604" name="Google Shape;1604;p82"/>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605" name="Google Shape;1605;p82"/>
          <p:cNvSpPr txBox="1"/>
          <p:nvPr/>
        </p:nvSpPr>
        <p:spPr>
          <a:xfrm>
            <a:off x="226400" y="54125"/>
            <a:ext cx="73590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Off-Ramp: COTS Pneumatic </a:t>
            </a:r>
            <a:r>
              <a:rPr lang="en" sz="2800"/>
              <a:t>Mast</a:t>
            </a:r>
            <a:endParaRPr sz="2800">
              <a:solidFill>
                <a:srgbClr val="000000"/>
              </a:solidFill>
            </a:endParaRPr>
          </a:p>
        </p:txBody>
      </p:sp>
      <p:cxnSp>
        <p:nvCxnSpPr>
          <p:cNvPr id="1606" name="Google Shape;1606;p82"/>
          <p:cNvCxnSpPr/>
          <p:nvPr/>
        </p:nvCxnSpPr>
        <p:spPr>
          <a:xfrm flipH="1" rot="10800000">
            <a:off x="53350" y="582225"/>
            <a:ext cx="5931900" cy="31500"/>
          </a:xfrm>
          <a:prstGeom prst="straightConnector1">
            <a:avLst/>
          </a:prstGeom>
          <a:noFill/>
          <a:ln cap="flat" cmpd="sng" w="9525">
            <a:solidFill>
              <a:schemeClr val="dk2"/>
            </a:solidFill>
            <a:prstDash val="solid"/>
            <a:round/>
            <a:headEnd len="med" w="med" type="none"/>
            <a:tailEnd len="med" w="med" type="none"/>
          </a:ln>
        </p:spPr>
      </p:cxnSp>
      <p:sp>
        <p:nvSpPr>
          <p:cNvPr id="1607" name="Google Shape;1607;p82"/>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08" name="Google Shape;1608;p82"/>
          <p:cNvPicPr preferRelativeResize="0"/>
          <p:nvPr/>
        </p:nvPicPr>
        <p:blipFill rotWithShape="1">
          <a:blip r:embed="rId5">
            <a:alphaModFix/>
          </a:blip>
          <a:srcRect b="4113" l="0" r="0" t="0"/>
          <a:stretch/>
        </p:blipFill>
        <p:spPr>
          <a:xfrm>
            <a:off x="1851200" y="543625"/>
            <a:ext cx="5262924" cy="3784826"/>
          </a:xfrm>
          <a:prstGeom prst="rect">
            <a:avLst/>
          </a:prstGeom>
          <a:noFill/>
          <a:ln>
            <a:noFill/>
          </a:ln>
        </p:spPr>
      </p:pic>
      <p:sp>
        <p:nvSpPr>
          <p:cNvPr id="1609" name="Google Shape;1609;p82"/>
          <p:cNvSpPr txBox="1"/>
          <p:nvPr>
            <p:ph idx="1" type="body"/>
          </p:nvPr>
        </p:nvSpPr>
        <p:spPr>
          <a:xfrm>
            <a:off x="-125300" y="925638"/>
            <a:ext cx="3617700" cy="32094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en" sz="1400"/>
              <a:t>Pneumatic Mast</a:t>
            </a:r>
            <a:endParaRPr b="1" sz="1600"/>
          </a:p>
          <a:p>
            <a:pPr indent="-317500" lvl="1" marL="914400" rtl="0" algn="l">
              <a:spcBef>
                <a:spcPts val="0"/>
              </a:spcBef>
              <a:spcAft>
                <a:spcPts val="0"/>
              </a:spcAft>
              <a:buSzPts val="1400"/>
              <a:buChar char="○"/>
            </a:pPr>
            <a:r>
              <a:rPr lang="en"/>
              <a:t>Height Range: 1m - 2.2m</a:t>
            </a:r>
            <a:endParaRPr/>
          </a:p>
          <a:p>
            <a:pPr indent="-317500" lvl="1" marL="914400" rtl="0" algn="l">
              <a:spcBef>
                <a:spcPts val="0"/>
              </a:spcBef>
              <a:spcAft>
                <a:spcPts val="0"/>
              </a:spcAft>
              <a:buSzPts val="1400"/>
              <a:buChar char="○"/>
            </a:pPr>
            <a:r>
              <a:rPr lang="en"/>
              <a:t>~321 kPa (46.6 psi) to lift 10 kg</a:t>
            </a:r>
            <a:endParaRPr/>
          </a:p>
          <a:p>
            <a:pPr indent="-317500" lvl="1" marL="914400" rtl="0" algn="l">
              <a:spcBef>
                <a:spcPts val="0"/>
              </a:spcBef>
              <a:spcAft>
                <a:spcPts val="0"/>
              </a:spcAft>
              <a:buSzPts val="1400"/>
              <a:buChar char="○"/>
            </a:pPr>
            <a:r>
              <a:rPr lang="en"/>
              <a:t>Capacity: 13.6 kg</a:t>
            </a:r>
            <a:endParaRPr/>
          </a:p>
          <a:p>
            <a:pPr indent="-317500" lvl="1" marL="914400" rtl="0" algn="l">
              <a:spcBef>
                <a:spcPts val="0"/>
              </a:spcBef>
              <a:spcAft>
                <a:spcPts val="0"/>
              </a:spcAft>
              <a:buSzPts val="1400"/>
              <a:buChar char="○"/>
            </a:pPr>
            <a:r>
              <a:rPr lang="en"/>
              <a:t>Cost: $640</a:t>
            </a:r>
            <a:endParaRPr sz="1000"/>
          </a:p>
          <a:p>
            <a:pPr indent="-317500" lvl="0" marL="457200" rtl="0" algn="l">
              <a:spcBef>
                <a:spcPts val="0"/>
              </a:spcBef>
              <a:spcAft>
                <a:spcPts val="0"/>
              </a:spcAft>
              <a:buSzPts val="1400"/>
              <a:buChar char="●"/>
            </a:pPr>
            <a:r>
              <a:rPr b="1" lang="en" sz="1400"/>
              <a:t>Air Compressor</a:t>
            </a:r>
            <a:endParaRPr b="1" sz="1400"/>
          </a:p>
          <a:p>
            <a:pPr indent="-317500" lvl="1" marL="914400" rtl="0" algn="l">
              <a:spcBef>
                <a:spcPts val="0"/>
              </a:spcBef>
              <a:spcAft>
                <a:spcPts val="0"/>
              </a:spcAft>
              <a:buSzPts val="1400"/>
              <a:buChar char="○"/>
            </a:pPr>
            <a:r>
              <a:rPr lang="en"/>
              <a:t>~1034 kPa (150 psi) Max</a:t>
            </a:r>
            <a:endParaRPr/>
          </a:p>
          <a:p>
            <a:pPr indent="-317500" lvl="1" marL="914400" rtl="0" algn="l">
              <a:spcBef>
                <a:spcPts val="0"/>
              </a:spcBef>
              <a:spcAft>
                <a:spcPts val="0"/>
              </a:spcAft>
              <a:buSzPts val="1400"/>
              <a:buChar char="○"/>
            </a:pPr>
            <a:r>
              <a:rPr lang="en"/>
              <a:t>12V, 23 Amps max</a:t>
            </a:r>
            <a:endParaRPr/>
          </a:p>
          <a:p>
            <a:pPr indent="-317500" lvl="1" marL="914400" rtl="0" algn="l">
              <a:spcBef>
                <a:spcPts val="0"/>
              </a:spcBef>
              <a:spcAft>
                <a:spcPts val="0"/>
              </a:spcAft>
              <a:buSzPts val="1400"/>
              <a:buChar char="○"/>
            </a:pPr>
            <a:r>
              <a:rPr lang="en"/>
              <a:t>Cost: $202</a:t>
            </a:r>
            <a:endParaRPr/>
          </a:p>
        </p:txBody>
      </p:sp>
      <p:sp>
        <p:nvSpPr>
          <p:cNvPr id="1610" name="Google Shape;1610;p82"/>
          <p:cNvSpPr txBox="1"/>
          <p:nvPr>
            <p:ph idx="1" type="body"/>
          </p:nvPr>
        </p:nvSpPr>
        <p:spPr>
          <a:xfrm>
            <a:off x="6326675" y="0"/>
            <a:ext cx="2857500" cy="1898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en" sz="1400"/>
              <a:t>Pressure Sensor</a:t>
            </a:r>
            <a:endParaRPr b="1" sz="1400"/>
          </a:p>
          <a:p>
            <a:pPr indent="-317500" lvl="1" marL="914400" rtl="0" algn="l">
              <a:spcBef>
                <a:spcPts val="0"/>
              </a:spcBef>
              <a:spcAft>
                <a:spcPts val="0"/>
              </a:spcAft>
              <a:buSzPts val="1400"/>
              <a:buChar char="○"/>
            </a:pPr>
            <a:r>
              <a:rPr lang="en"/>
              <a:t>Sensing Range: 0-1034 kPa       (0-150 psi)</a:t>
            </a:r>
            <a:endParaRPr/>
          </a:p>
          <a:p>
            <a:pPr indent="-317500" lvl="1" marL="914400" rtl="0" algn="l">
              <a:spcBef>
                <a:spcPts val="0"/>
              </a:spcBef>
              <a:spcAft>
                <a:spcPts val="0"/>
              </a:spcAft>
              <a:buSzPts val="1400"/>
              <a:buChar char="○"/>
            </a:pPr>
            <a:r>
              <a:rPr lang="en"/>
              <a:t>Outputs: 0.5-4.5V linear voltage</a:t>
            </a:r>
            <a:endParaRPr/>
          </a:p>
          <a:p>
            <a:pPr indent="-317500" lvl="1" marL="914400" rtl="0" algn="l">
              <a:spcBef>
                <a:spcPts val="0"/>
              </a:spcBef>
              <a:spcAft>
                <a:spcPts val="0"/>
              </a:spcAft>
              <a:buSzPts val="1400"/>
              <a:buChar char="○"/>
            </a:pPr>
            <a:r>
              <a:rPr lang="en"/>
              <a:t>Cost: $25</a:t>
            </a:r>
            <a:endParaRPr sz="1300"/>
          </a:p>
          <a:p>
            <a:pPr indent="0" lvl="0" marL="457200" rtl="0" algn="l">
              <a:spcBef>
                <a:spcPts val="1600"/>
              </a:spcBef>
              <a:spcAft>
                <a:spcPts val="1600"/>
              </a:spcAft>
              <a:buNone/>
            </a:pPr>
            <a:r>
              <a:t/>
            </a:r>
            <a:endParaRPr/>
          </a:p>
        </p:txBody>
      </p:sp>
      <p:sp>
        <p:nvSpPr>
          <p:cNvPr id="1611" name="Google Shape;1611;p82"/>
          <p:cNvSpPr txBox="1"/>
          <p:nvPr>
            <p:ph idx="1" type="body"/>
          </p:nvPr>
        </p:nvSpPr>
        <p:spPr>
          <a:xfrm>
            <a:off x="6546125" y="1791150"/>
            <a:ext cx="2857500" cy="17235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en" sz="1400"/>
              <a:t>Solenoid Valve</a:t>
            </a:r>
            <a:endParaRPr b="1" sz="1400"/>
          </a:p>
          <a:p>
            <a:pPr indent="-317500" lvl="1" marL="914400" rtl="0" algn="l">
              <a:spcBef>
                <a:spcPts val="0"/>
              </a:spcBef>
              <a:spcAft>
                <a:spcPts val="0"/>
              </a:spcAft>
              <a:buSzPts val="1400"/>
              <a:buChar char="○"/>
            </a:pPr>
            <a:r>
              <a:rPr lang="en"/>
              <a:t>12 V, 0.54 Amps</a:t>
            </a:r>
            <a:endParaRPr/>
          </a:p>
          <a:p>
            <a:pPr indent="-317500" lvl="1" marL="914400" rtl="0" algn="l">
              <a:spcBef>
                <a:spcPts val="0"/>
              </a:spcBef>
              <a:spcAft>
                <a:spcPts val="0"/>
              </a:spcAft>
              <a:buSzPts val="1400"/>
              <a:buChar char="○"/>
            </a:pPr>
            <a:r>
              <a:rPr lang="en"/>
              <a:t>689 kPa (100 psi)</a:t>
            </a:r>
            <a:endParaRPr/>
          </a:p>
          <a:p>
            <a:pPr indent="-317500" lvl="1" marL="914400" rtl="0" algn="l">
              <a:spcBef>
                <a:spcPts val="0"/>
              </a:spcBef>
              <a:spcAft>
                <a:spcPts val="0"/>
              </a:spcAft>
              <a:buSzPts val="1400"/>
              <a:buChar char="○"/>
            </a:pPr>
            <a:r>
              <a:rPr lang="en"/>
              <a:t>Cost: $10</a:t>
            </a:r>
            <a:endParaRPr/>
          </a:p>
          <a:p>
            <a:pPr indent="0" lvl="0" marL="914400" rtl="0" algn="l">
              <a:spcBef>
                <a:spcPts val="1600"/>
              </a:spcBef>
              <a:spcAft>
                <a:spcPts val="0"/>
              </a:spcAft>
              <a:buNone/>
            </a:pPr>
            <a:r>
              <a:t/>
            </a:r>
            <a:endParaRPr/>
          </a:p>
          <a:p>
            <a:pPr indent="0" lvl="0" marL="457200" rtl="0" algn="l">
              <a:spcBef>
                <a:spcPts val="1600"/>
              </a:spcBef>
              <a:spcAft>
                <a:spcPts val="1600"/>
              </a:spcAft>
              <a:buNone/>
            </a:pPr>
            <a:r>
              <a:t/>
            </a:r>
            <a:endParaRPr/>
          </a:p>
        </p:txBody>
      </p:sp>
      <p:sp>
        <p:nvSpPr>
          <p:cNvPr id="1612" name="Google Shape;1612;p82"/>
          <p:cNvSpPr txBox="1"/>
          <p:nvPr>
            <p:ph idx="1" type="body"/>
          </p:nvPr>
        </p:nvSpPr>
        <p:spPr>
          <a:xfrm>
            <a:off x="6590925" y="2905975"/>
            <a:ext cx="2418600" cy="17235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en" sz="1400"/>
              <a:t>Relief Valve</a:t>
            </a:r>
            <a:endParaRPr b="1" sz="1400"/>
          </a:p>
          <a:p>
            <a:pPr indent="-317500" lvl="1" marL="914400" rtl="0" algn="l">
              <a:spcBef>
                <a:spcPts val="0"/>
              </a:spcBef>
              <a:spcAft>
                <a:spcPts val="0"/>
              </a:spcAft>
              <a:buSzPts val="1400"/>
              <a:buChar char="○"/>
            </a:pPr>
            <a:r>
              <a:rPr lang="en"/>
              <a:t>345 kPa (50 psi) blow off pressure</a:t>
            </a:r>
            <a:endParaRPr/>
          </a:p>
          <a:p>
            <a:pPr indent="-317500" lvl="1" marL="914400" rtl="0" algn="l">
              <a:spcBef>
                <a:spcPts val="0"/>
              </a:spcBef>
              <a:spcAft>
                <a:spcPts val="0"/>
              </a:spcAft>
              <a:buSzPts val="1400"/>
              <a:buChar char="○"/>
            </a:pPr>
            <a:r>
              <a:rPr lang="en"/>
              <a:t>Cost: $8</a:t>
            </a:r>
            <a:endParaRPr/>
          </a:p>
          <a:p>
            <a:pPr indent="0" lvl="0" marL="914400" rtl="0" algn="l">
              <a:spcBef>
                <a:spcPts val="1600"/>
              </a:spcBef>
              <a:spcAft>
                <a:spcPts val="0"/>
              </a:spcAft>
              <a:buNone/>
            </a:pPr>
            <a:r>
              <a:t/>
            </a:r>
            <a:endParaRPr/>
          </a:p>
          <a:p>
            <a:pPr indent="0" lvl="0" marL="457200" rtl="0" algn="l">
              <a:spcBef>
                <a:spcPts val="1600"/>
              </a:spcBef>
              <a:spcAft>
                <a:spcPts val="1600"/>
              </a:spcAft>
              <a:buNone/>
            </a:pPr>
            <a:r>
              <a:t/>
            </a:r>
            <a:endParaRPr/>
          </a:p>
        </p:txBody>
      </p:sp>
      <p:sp>
        <p:nvSpPr>
          <p:cNvPr id="1613" name="Google Shape;1613;p82"/>
          <p:cNvSpPr txBox="1"/>
          <p:nvPr/>
        </p:nvSpPr>
        <p:spPr>
          <a:xfrm>
            <a:off x="261800" y="613725"/>
            <a:ext cx="40158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Take off-ramp by 1/22/2021 w/ test rig result</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pic>
        <p:nvPicPr>
          <p:cNvPr id="1618" name="Google Shape;1618;p83"/>
          <p:cNvPicPr preferRelativeResize="0"/>
          <p:nvPr/>
        </p:nvPicPr>
        <p:blipFill rotWithShape="1">
          <a:blip r:embed="rId3">
            <a:alphaModFix/>
          </a:blip>
          <a:srcRect b="0" l="37627" r="35575" t="-816"/>
          <a:stretch/>
        </p:blipFill>
        <p:spPr>
          <a:xfrm>
            <a:off x="5696423" y="148918"/>
            <a:ext cx="1002000" cy="2507009"/>
          </a:xfrm>
          <a:prstGeom prst="rect">
            <a:avLst/>
          </a:prstGeom>
          <a:noFill/>
          <a:ln>
            <a:noFill/>
          </a:ln>
        </p:spPr>
      </p:pic>
      <p:cxnSp>
        <p:nvCxnSpPr>
          <p:cNvPr id="1619" name="Google Shape;1619;p83"/>
          <p:cNvCxnSpPr/>
          <p:nvPr/>
        </p:nvCxnSpPr>
        <p:spPr>
          <a:xfrm flipH="1" rot="10800000">
            <a:off x="53350" y="608025"/>
            <a:ext cx="4996200" cy="5700"/>
          </a:xfrm>
          <a:prstGeom prst="straightConnector1">
            <a:avLst/>
          </a:prstGeom>
          <a:noFill/>
          <a:ln cap="flat" cmpd="sng" w="9525">
            <a:solidFill>
              <a:schemeClr val="dk2"/>
            </a:solidFill>
            <a:prstDash val="solid"/>
            <a:round/>
            <a:headEnd len="med" w="med" type="none"/>
            <a:tailEnd len="med" w="med" type="none"/>
          </a:ln>
        </p:spPr>
      </p:cxnSp>
      <p:sp>
        <p:nvSpPr>
          <p:cNvPr id="1620" name="Google Shape;1620;p83"/>
          <p:cNvSpPr txBox="1"/>
          <p:nvPr/>
        </p:nvSpPr>
        <p:spPr>
          <a:xfrm>
            <a:off x="253500" y="796725"/>
            <a:ext cx="5381700" cy="3728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b="1" lang="en">
                <a:solidFill>
                  <a:schemeClr val="dk2"/>
                </a:solidFill>
              </a:rPr>
              <a:t>Design Requirement:</a:t>
            </a:r>
            <a:r>
              <a:rPr lang="en">
                <a:solidFill>
                  <a:schemeClr val="dk2"/>
                </a:solidFill>
              </a:rPr>
              <a:t> The child rover shall have a mast capable of extending to a height of 2m +/- 0.2m and retracting back down to its original height</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Satisfied through model geometry:</a:t>
            </a:r>
            <a:endParaRPr>
              <a:solidFill>
                <a:schemeClr val="dk2"/>
              </a:solidFill>
            </a:endParaRPr>
          </a:p>
          <a:p>
            <a:pPr indent="-317500" lvl="2" marL="1371600" rtl="0" algn="l">
              <a:spcBef>
                <a:spcPts val="0"/>
              </a:spcBef>
              <a:spcAft>
                <a:spcPts val="0"/>
              </a:spcAft>
              <a:buClr>
                <a:schemeClr val="dk2"/>
              </a:buClr>
              <a:buSzPts val="1400"/>
              <a:buChar char="■"/>
            </a:pPr>
            <a:r>
              <a:rPr lang="en">
                <a:solidFill>
                  <a:schemeClr val="dk2"/>
                </a:solidFill>
              </a:rPr>
              <a:t>Extension height = 2.2m</a:t>
            </a:r>
            <a:endParaRPr>
              <a:solidFill>
                <a:schemeClr val="dk2"/>
              </a:solidFill>
            </a:endParaRPr>
          </a:p>
          <a:p>
            <a:pPr indent="-317500" lvl="2" marL="1371600" rtl="0" algn="l">
              <a:spcBef>
                <a:spcPts val="0"/>
              </a:spcBef>
              <a:spcAft>
                <a:spcPts val="0"/>
              </a:spcAft>
              <a:buClr>
                <a:schemeClr val="dk2"/>
              </a:buClr>
              <a:buSzPts val="1400"/>
              <a:buChar char="■"/>
            </a:pPr>
            <a:r>
              <a:rPr lang="en">
                <a:solidFill>
                  <a:schemeClr val="dk2"/>
                </a:solidFill>
              </a:rPr>
              <a:t>Compacted height = 1m</a:t>
            </a:r>
            <a:endParaRPr>
              <a:solidFill>
                <a:schemeClr val="dk2"/>
              </a:solidFill>
            </a:endParaRPr>
          </a:p>
          <a:p>
            <a:pPr indent="-317500" lvl="0" marL="457200" rtl="0" algn="l">
              <a:spcBef>
                <a:spcPts val="0"/>
              </a:spcBef>
              <a:spcAft>
                <a:spcPts val="0"/>
              </a:spcAft>
              <a:buClr>
                <a:schemeClr val="dk2"/>
              </a:buClr>
              <a:buSzPts val="1400"/>
              <a:buChar char="●"/>
            </a:pPr>
            <a:r>
              <a:rPr b="1" lang="en">
                <a:solidFill>
                  <a:schemeClr val="dk2"/>
                </a:solidFill>
              </a:rPr>
              <a:t>Design Requirement:</a:t>
            </a:r>
            <a:r>
              <a:rPr lang="en">
                <a:solidFill>
                  <a:schemeClr val="dk2"/>
                </a:solidFill>
              </a:rPr>
              <a:t> The child rover shall have a mast capable of supporting 10kg of weight on the top</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Satisfied through manufacturer specifications</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Result:</a:t>
            </a:r>
            <a:endParaRPr>
              <a:solidFill>
                <a:schemeClr val="dk2"/>
              </a:solidFill>
            </a:endParaRPr>
          </a:p>
          <a:p>
            <a:pPr indent="-317500" lvl="2" marL="1371600" rtl="0" algn="l">
              <a:spcBef>
                <a:spcPts val="0"/>
              </a:spcBef>
              <a:spcAft>
                <a:spcPts val="0"/>
              </a:spcAft>
              <a:buClr>
                <a:schemeClr val="dk2"/>
              </a:buClr>
              <a:buSzPts val="1400"/>
              <a:buChar char="■"/>
            </a:pPr>
            <a:r>
              <a:rPr lang="en">
                <a:solidFill>
                  <a:schemeClr val="dk2"/>
                </a:solidFill>
              </a:rPr>
              <a:t>Pressure required: 324 kPa ~ 47 psi</a:t>
            </a:r>
            <a:endParaRPr>
              <a:solidFill>
                <a:schemeClr val="dk2"/>
              </a:solidFill>
            </a:endParaRPr>
          </a:p>
          <a:p>
            <a:pPr indent="-317500" lvl="2" marL="1371600" rtl="0" algn="l">
              <a:spcBef>
                <a:spcPts val="0"/>
              </a:spcBef>
              <a:spcAft>
                <a:spcPts val="0"/>
              </a:spcAft>
              <a:buClr>
                <a:schemeClr val="dk2"/>
              </a:buClr>
              <a:buSzPts val="1400"/>
              <a:buChar char="■"/>
            </a:pPr>
            <a:r>
              <a:rPr lang="en">
                <a:solidFill>
                  <a:schemeClr val="dk2"/>
                </a:solidFill>
              </a:rPr>
              <a:t>Air compressor pressure: 150 psi</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Maximum mast load capacity: 13.6 kg</a:t>
            </a:r>
            <a:endParaRPr>
              <a:solidFill>
                <a:schemeClr val="dk2"/>
              </a:solidFill>
            </a:endParaRPr>
          </a:p>
        </p:txBody>
      </p:sp>
      <p:sp>
        <p:nvSpPr>
          <p:cNvPr id="1621" name="Google Shape;1621;p83"/>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622" name="Google Shape;1622;p83"/>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623" name="Google Shape;1623;p83"/>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624" name="Google Shape;1624;p83"/>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625" name="Google Shape;1625;p83"/>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626" name="Google Shape;1626;p83"/>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627" name="Google Shape;1627;p83"/>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628" name="Google Shape;1628;p83"/>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629" name="Google Shape;1629;p83"/>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1630" name="Google Shape;1630;p83"/>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1631" name="Google Shape;1631;p83"/>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32" name="Google Shape;1632;p83"/>
          <p:cNvSpPr txBox="1"/>
          <p:nvPr/>
        </p:nvSpPr>
        <p:spPr>
          <a:xfrm>
            <a:off x="226400" y="54125"/>
            <a:ext cx="58857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Pneumatic</a:t>
            </a:r>
            <a:r>
              <a:rPr lang="en" sz="2800"/>
              <a:t> Telescoping Mast</a:t>
            </a:r>
            <a:endParaRPr sz="2800">
              <a:solidFill>
                <a:srgbClr val="000000"/>
              </a:solidFill>
            </a:endParaRPr>
          </a:p>
        </p:txBody>
      </p:sp>
      <p:cxnSp>
        <p:nvCxnSpPr>
          <p:cNvPr id="1633" name="Google Shape;1633;p83"/>
          <p:cNvCxnSpPr/>
          <p:nvPr/>
        </p:nvCxnSpPr>
        <p:spPr>
          <a:xfrm>
            <a:off x="6504325" y="205775"/>
            <a:ext cx="17100" cy="2310600"/>
          </a:xfrm>
          <a:prstGeom prst="straightConnector1">
            <a:avLst/>
          </a:prstGeom>
          <a:noFill/>
          <a:ln cap="flat" cmpd="sng" w="19050">
            <a:solidFill>
              <a:schemeClr val="dk2"/>
            </a:solidFill>
            <a:prstDash val="solid"/>
            <a:round/>
            <a:headEnd len="med" w="med" type="triangle"/>
            <a:tailEnd len="med" w="med" type="triangle"/>
          </a:ln>
        </p:spPr>
      </p:cxnSp>
      <p:sp>
        <p:nvSpPr>
          <p:cNvPr id="1634" name="Google Shape;1634;p83"/>
          <p:cNvSpPr txBox="1"/>
          <p:nvPr/>
        </p:nvSpPr>
        <p:spPr>
          <a:xfrm>
            <a:off x="6607750" y="425025"/>
            <a:ext cx="793800" cy="3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rPr>
              <a:t>2.2 </a:t>
            </a:r>
            <a:r>
              <a:rPr b="1" lang="en">
                <a:solidFill>
                  <a:schemeClr val="dk2"/>
                </a:solidFill>
              </a:rPr>
              <a:t>m</a:t>
            </a:r>
            <a:endParaRPr>
              <a:solidFill>
                <a:schemeClr val="dk2"/>
              </a:solidFill>
            </a:endParaRPr>
          </a:p>
        </p:txBody>
      </p:sp>
      <p:sp>
        <p:nvSpPr>
          <p:cNvPr id="1635" name="Google Shape;1635;p83"/>
          <p:cNvSpPr txBox="1"/>
          <p:nvPr/>
        </p:nvSpPr>
        <p:spPr>
          <a:xfrm>
            <a:off x="6775850" y="3440038"/>
            <a:ext cx="23472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F</a:t>
            </a:r>
            <a:r>
              <a:rPr baseline="-25000" lang="en" sz="1500">
                <a:solidFill>
                  <a:srgbClr val="595959"/>
                </a:solidFill>
              </a:rPr>
              <a:t>press</a:t>
            </a:r>
            <a:r>
              <a:rPr lang="en" sz="1500">
                <a:solidFill>
                  <a:srgbClr val="595959"/>
                </a:solidFill>
              </a:rPr>
              <a:t> = W</a:t>
            </a:r>
            <a:r>
              <a:rPr baseline="-25000" lang="en" sz="1500">
                <a:solidFill>
                  <a:srgbClr val="595959"/>
                </a:solidFill>
              </a:rPr>
              <a:t>mast</a:t>
            </a:r>
            <a:r>
              <a:rPr lang="en" sz="1500">
                <a:solidFill>
                  <a:srgbClr val="595959"/>
                </a:solidFill>
              </a:rPr>
              <a:t> + W</a:t>
            </a:r>
            <a:r>
              <a:rPr baseline="-25000" lang="en" sz="1500">
                <a:solidFill>
                  <a:srgbClr val="595959"/>
                </a:solidFill>
              </a:rPr>
              <a:t>cam</a:t>
            </a:r>
            <a:endParaRPr baseline="-25000" sz="1500">
              <a:solidFill>
                <a:srgbClr val="595959"/>
              </a:solidFill>
            </a:endParaRPr>
          </a:p>
        </p:txBody>
      </p:sp>
      <p:sp>
        <p:nvSpPr>
          <p:cNvPr id="1636" name="Google Shape;1636;p83"/>
          <p:cNvSpPr/>
          <p:nvPr/>
        </p:nvSpPr>
        <p:spPr>
          <a:xfrm>
            <a:off x="6953038" y="2658825"/>
            <a:ext cx="1131600" cy="1650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7" name="Google Shape;1637;p83"/>
          <p:cNvCxnSpPr/>
          <p:nvPr/>
        </p:nvCxnSpPr>
        <p:spPr>
          <a:xfrm flipH="1" rot="10800000">
            <a:off x="70044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38" name="Google Shape;1638;p83"/>
          <p:cNvCxnSpPr/>
          <p:nvPr/>
        </p:nvCxnSpPr>
        <p:spPr>
          <a:xfrm flipH="1" rot="10800000">
            <a:off x="71225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39" name="Google Shape;1639;p83"/>
          <p:cNvCxnSpPr/>
          <p:nvPr/>
        </p:nvCxnSpPr>
        <p:spPr>
          <a:xfrm flipH="1" rot="10800000">
            <a:off x="72406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40" name="Google Shape;1640;p83"/>
          <p:cNvCxnSpPr/>
          <p:nvPr/>
        </p:nvCxnSpPr>
        <p:spPr>
          <a:xfrm flipH="1" rot="10800000">
            <a:off x="73587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41" name="Google Shape;1641;p83"/>
          <p:cNvCxnSpPr/>
          <p:nvPr/>
        </p:nvCxnSpPr>
        <p:spPr>
          <a:xfrm flipH="1" rot="10800000">
            <a:off x="74768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42" name="Google Shape;1642;p83"/>
          <p:cNvCxnSpPr/>
          <p:nvPr/>
        </p:nvCxnSpPr>
        <p:spPr>
          <a:xfrm flipH="1" rot="10800000">
            <a:off x="75949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43" name="Google Shape;1643;p83"/>
          <p:cNvCxnSpPr/>
          <p:nvPr/>
        </p:nvCxnSpPr>
        <p:spPr>
          <a:xfrm flipH="1" rot="10800000">
            <a:off x="77130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44" name="Google Shape;1644;p83"/>
          <p:cNvCxnSpPr/>
          <p:nvPr/>
        </p:nvCxnSpPr>
        <p:spPr>
          <a:xfrm flipH="1" rot="10800000">
            <a:off x="7831188" y="2876350"/>
            <a:ext cx="300" cy="257400"/>
          </a:xfrm>
          <a:prstGeom prst="straightConnector1">
            <a:avLst/>
          </a:prstGeom>
          <a:noFill/>
          <a:ln cap="flat" cmpd="sng" w="9525">
            <a:solidFill>
              <a:schemeClr val="dk2"/>
            </a:solidFill>
            <a:prstDash val="solid"/>
            <a:round/>
            <a:headEnd len="med" w="med" type="none"/>
            <a:tailEnd len="med" w="med" type="triangle"/>
          </a:ln>
        </p:spPr>
      </p:cxnSp>
      <p:sp>
        <p:nvSpPr>
          <p:cNvPr id="1645" name="Google Shape;1645;p83"/>
          <p:cNvSpPr txBox="1"/>
          <p:nvPr/>
        </p:nvSpPr>
        <p:spPr>
          <a:xfrm>
            <a:off x="6775850" y="3084800"/>
            <a:ext cx="23472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F</a:t>
            </a:r>
            <a:r>
              <a:rPr baseline="-25000" lang="en" sz="1500">
                <a:solidFill>
                  <a:srgbClr val="595959"/>
                </a:solidFill>
              </a:rPr>
              <a:t>press</a:t>
            </a:r>
            <a:r>
              <a:rPr lang="en" sz="1500">
                <a:solidFill>
                  <a:srgbClr val="595959"/>
                </a:solidFill>
              </a:rPr>
              <a:t> = P</a:t>
            </a:r>
            <a:r>
              <a:rPr baseline="-25000" lang="en" sz="1500">
                <a:solidFill>
                  <a:srgbClr val="595959"/>
                </a:solidFill>
              </a:rPr>
              <a:t>top</a:t>
            </a:r>
            <a:r>
              <a:rPr lang="en" sz="1500">
                <a:solidFill>
                  <a:srgbClr val="595959"/>
                </a:solidFill>
              </a:rPr>
              <a:t>x A</a:t>
            </a:r>
            <a:r>
              <a:rPr baseline="-25000" lang="en" sz="1500">
                <a:solidFill>
                  <a:srgbClr val="595959"/>
                </a:solidFill>
              </a:rPr>
              <a:t>top</a:t>
            </a:r>
            <a:endParaRPr baseline="-25000" sz="1500">
              <a:solidFill>
                <a:srgbClr val="595959"/>
              </a:solidFill>
            </a:endParaRPr>
          </a:p>
        </p:txBody>
      </p:sp>
      <p:sp>
        <p:nvSpPr>
          <p:cNvPr id="1646" name="Google Shape;1646;p83"/>
          <p:cNvSpPr txBox="1"/>
          <p:nvPr/>
        </p:nvSpPr>
        <p:spPr>
          <a:xfrm>
            <a:off x="7017830" y="2258700"/>
            <a:ext cx="10020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Top Cap</a:t>
            </a:r>
            <a:endParaRPr baseline="-25000" sz="1500">
              <a:solidFill>
                <a:srgbClr val="595959"/>
              </a:solidFill>
            </a:endParaRPr>
          </a:p>
        </p:txBody>
      </p:sp>
      <p:sp>
        <p:nvSpPr>
          <p:cNvPr id="1647" name="Google Shape;1647;p83"/>
          <p:cNvSpPr/>
          <p:nvPr/>
        </p:nvSpPr>
        <p:spPr>
          <a:xfrm>
            <a:off x="6059300" y="128025"/>
            <a:ext cx="171300" cy="909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8" name="Google Shape;1648;p83"/>
          <p:cNvCxnSpPr/>
          <p:nvPr/>
        </p:nvCxnSpPr>
        <p:spPr>
          <a:xfrm>
            <a:off x="7791825" y="171250"/>
            <a:ext cx="7500" cy="2131500"/>
          </a:xfrm>
          <a:prstGeom prst="straightConnector1">
            <a:avLst/>
          </a:prstGeom>
          <a:noFill/>
          <a:ln cap="flat" cmpd="sng" w="9525">
            <a:solidFill>
              <a:srgbClr val="FF0000"/>
            </a:solidFill>
            <a:prstDash val="solid"/>
            <a:round/>
            <a:headEnd len="med" w="med" type="none"/>
            <a:tailEnd len="med" w="med" type="triangle"/>
          </a:ln>
        </p:spPr>
      </p:cxnSp>
      <p:cxnSp>
        <p:nvCxnSpPr>
          <p:cNvPr id="1649" name="Google Shape;1649;p83"/>
          <p:cNvCxnSpPr/>
          <p:nvPr/>
        </p:nvCxnSpPr>
        <p:spPr>
          <a:xfrm flipH="1" rot="10800000">
            <a:off x="79492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50" name="Google Shape;1650;p83"/>
          <p:cNvCxnSpPr/>
          <p:nvPr/>
        </p:nvCxnSpPr>
        <p:spPr>
          <a:xfrm flipH="1" rot="10800000">
            <a:off x="8067388" y="2876350"/>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51" name="Google Shape;1651;p83"/>
          <p:cNvCxnSpPr>
            <a:stCxn id="1647" idx="6"/>
          </p:cNvCxnSpPr>
          <p:nvPr/>
        </p:nvCxnSpPr>
        <p:spPr>
          <a:xfrm>
            <a:off x="6230600" y="173475"/>
            <a:ext cx="1559100" cy="210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pic>
        <p:nvPicPr>
          <p:cNvPr id="1656" name="Google Shape;1656;p84"/>
          <p:cNvPicPr preferRelativeResize="0"/>
          <p:nvPr/>
        </p:nvPicPr>
        <p:blipFill>
          <a:blip r:embed="rId3">
            <a:alphaModFix/>
          </a:blip>
          <a:stretch>
            <a:fillRect/>
          </a:stretch>
        </p:blipFill>
        <p:spPr>
          <a:xfrm>
            <a:off x="7029038" y="52963"/>
            <a:ext cx="594100" cy="4459333"/>
          </a:xfrm>
          <a:prstGeom prst="rect">
            <a:avLst/>
          </a:prstGeom>
          <a:noFill/>
          <a:ln>
            <a:noFill/>
          </a:ln>
        </p:spPr>
      </p:pic>
      <p:sp>
        <p:nvSpPr>
          <p:cNvPr id="1657" name="Google Shape;1657;p84"/>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658" name="Google Shape;1658;p84"/>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659" name="Google Shape;1659;p84"/>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660" name="Google Shape;1660;p84"/>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661" name="Google Shape;1661;p84"/>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662" name="Google Shape;1662;p84"/>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663" name="Google Shape;1663;p84"/>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664" name="Google Shape;1664;p84"/>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665" name="Google Shape;1665;p84"/>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1666" name="Google Shape;1666;p84"/>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1667" name="Google Shape;1667;p84"/>
          <p:cNvSpPr txBox="1"/>
          <p:nvPr/>
        </p:nvSpPr>
        <p:spPr>
          <a:xfrm>
            <a:off x="311700" y="16037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rgbClr val="000000"/>
              </a:solidFill>
            </a:endParaRPr>
          </a:p>
        </p:txBody>
      </p:sp>
      <p:sp>
        <p:nvSpPr>
          <p:cNvPr id="1668" name="Google Shape;1668;p84"/>
          <p:cNvSpPr txBox="1"/>
          <p:nvPr/>
        </p:nvSpPr>
        <p:spPr>
          <a:xfrm>
            <a:off x="1059150" y="657850"/>
            <a:ext cx="7025700" cy="49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t>Design Requirement: </a:t>
            </a:r>
            <a:endParaRPr i="1" sz="200">
              <a:solidFill>
                <a:srgbClr val="000000"/>
              </a:solidFill>
            </a:endParaRPr>
          </a:p>
        </p:txBody>
      </p:sp>
      <p:sp>
        <p:nvSpPr>
          <p:cNvPr id="1669" name="Google Shape;1669;p84"/>
          <p:cNvSpPr txBox="1"/>
          <p:nvPr/>
        </p:nvSpPr>
        <p:spPr>
          <a:xfrm>
            <a:off x="311700" y="16037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Hydraulic Mast Pressure Study</a:t>
            </a:r>
            <a:endParaRPr sz="2800">
              <a:solidFill>
                <a:srgbClr val="000000"/>
              </a:solidFill>
            </a:endParaRPr>
          </a:p>
        </p:txBody>
      </p:sp>
      <p:sp>
        <p:nvSpPr>
          <p:cNvPr id="1670" name="Google Shape;1670;p84"/>
          <p:cNvSpPr txBox="1"/>
          <p:nvPr/>
        </p:nvSpPr>
        <p:spPr>
          <a:xfrm>
            <a:off x="142400" y="1026450"/>
            <a:ext cx="6827100" cy="7083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595959"/>
              </a:buClr>
              <a:buSzPts val="1500"/>
              <a:buChar char="●"/>
            </a:pPr>
            <a:r>
              <a:rPr lang="en" sz="1600">
                <a:solidFill>
                  <a:srgbClr val="595959"/>
                </a:solidFill>
              </a:rPr>
              <a:t>Validation:</a:t>
            </a:r>
            <a:endParaRPr sz="1600">
              <a:solidFill>
                <a:srgbClr val="595959"/>
              </a:solidFill>
            </a:endParaRPr>
          </a:p>
          <a:p>
            <a:pPr indent="-317500" lvl="1" marL="914400" rtl="0" algn="l">
              <a:spcBef>
                <a:spcPts val="0"/>
              </a:spcBef>
              <a:spcAft>
                <a:spcPts val="0"/>
              </a:spcAft>
              <a:buClr>
                <a:srgbClr val="595959"/>
              </a:buClr>
              <a:buSzPts val="1400"/>
              <a:buChar char="○"/>
            </a:pPr>
            <a:r>
              <a:rPr lang="en" sz="1500">
                <a:solidFill>
                  <a:srgbClr val="595959"/>
                </a:solidFill>
              </a:rPr>
              <a:t>Determine pump pressure required to fully extend mast</a:t>
            </a:r>
            <a:endParaRPr sz="1500">
              <a:solidFill>
                <a:srgbClr val="595959"/>
              </a:solidFill>
            </a:endParaRPr>
          </a:p>
          <a:p>
            <a:pPr indent="0" lvl="0" marL="0" rtl="0" algn="l">
              <a:spcBef>
                <a:spcPts val="1600"/>
              </a:spcBef>
              <a:spcAft>
                <a:spcPts val="1600"/>
              </a:spcAft>
              <a:buNone/>
            </a:pPr>
            <a:r>
              <a:t/>
            </a:r>
            <a:endParaRPr sz="1500">
              <a:solidFill>
                <a:srgbClr val="595959"/>
              </a:solidFill>
            </a:endParaRPr>
          </a:p>
        </p:txBody>
      </p:sp>
      <p:cxnSp>
        <p:nvCxnSpPr>
          <p:cNvPr id="1671" name="Google Shape;1671;p84"/>
          <p:cNvCxnSpPr/>
          <p:nvPr/>
        </p:nvCxnSpPr>
        <p:spPr>
          <a:xfrm rot="10800000">
            <a:off x="8303375" y="1196275"/>
            <a:ext cx="0" cy="807300"/>
          </a:xfrm>
          <a:prstGeom prst="straightConnector1">
            <a:avLst/>
          </a:prstGeom>
          <a:noFill/>
          <a:ln cap="flat" cmpd="sng" w="28575">
            <a:solidFill>
              <a:schemeClr val="dk2"/>
            </a:solidFill>
            <a:prstDash val="solid"/>
            <a:round/>
            <a:headEnd len="med" w="med" type="none"/>
            <a:tailEnd len="med" w="med" type="triangle"/>
          </a:ln>
        </p:spPr>
      </p:cxnSp>
      <p:cxnSp>
        <p:nvCxnSpPr>
          <p:cNvPr id="1672" name="Google Shape;1672;p84"/>
          <p:cNvCxnSpPr/>
          <p:nvPr/>
        </p:nvCxnSpPr>
        <p:spPr>
          <a:xfrm>
            <a:off x="8213675" y="2053425"/>
            <a:ext cx="0" cy="518400"/>
          </a:xfrm>
          <a:prstGeom prst="straightConnector1">
            <a:avLst/>
          </a:prstGeom>
          <a:noFill/>
          <a:ln cap="flat" cmpd="sng" w="28575">
            <a:solidFill>
              <a:schemeClr val="dk2"/>
            </a:solidFill>
            <a:prstDash val="solid"/>
            <a:round/>
            <a:headEnd len="med" w="med" type="none"/>
            <a:tailEnd len="med" w="med" type="triangle"/>
          </a:ln>
        </p:spPr>
      </p:cxnSp>
      <p:cxnSp>
        <p:nvCxnSpPr>
          <p:cNvPr id="1673" name="Google Shape;1673;p84"/>
          <p:cNvCxnSpPr/>
          <p:nvPr/>
        </p:nvCxnSpPr>
        <p:spPr>
          <a:xfrm>
            <a:off x="8390550" y="2053425"/>
            <a:ext cx="2400" cy="458400"/>
          </a:xfrm>
          <a:prstGeom prst="straightConnector1">
            <a:avLst/>
          </a:prstGeom>
          <a:noFill/>
          <a:ln cap="flat" cmpd="sng" w="28575">
            <a:solidFill>
              <a:schemeClr val="dk2"/>
            </a:solidFill>
            <a:prstDash val="solid"/>
            <a:round/>
            <a:headEnd len="med" w="med" type="none"/>
            <a:tailEnd len="med" w="med" type="triangle"/>
          </a:ln>
        </p:spPr>
      </p:cxnSp>
      <p:sp>
        <p:nvSpPr>
          <p:cNvPr id="1674" name="Google Shape;1674;p84"/>
          <p:cNvSpPr txBox="1"/>
          <p:nvPr/>
        </p:nvSpPr>
        <p:spPr>
          <a:xfrm>
            <a:off x="8523375" y="2033474"/>
            <a:ext cx="6699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W</a:t>
            </a:r>
            <a:r>
              <a:rPr baseline="-25000" lang="en" sz="1500">
                <a:solidFill>
                  <a:srgbClr val="595959"/>
                </a:solidFill>
              </a:rPr>
              <a:t>mast</a:t>
            </a:r>
            <a:endParaRPr baseline="-25000" sz="1500">
              <a:solidFill>
                <a:srgbClr val="595959"/>
              </a:solidFill>
            </a:endParaRPr>
          </a:p>
        </p:txBody>
      </p:sp>
      <p:sp>
        <p:nvSpPr>
          <p:cNvPr id="1675" name="Google Shape;1675;p84"/>
          <p:cNvSpPr txBox="1"/>
          <p:nvPr/>
        </p:nvSpPr>
        <p:spPr>
          <a:xfrm>
            <a:off x="7543763" y="2033474"/>
            <a:ext cx="6699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W</a:t>
            </a:r>
            <a:r>
              <a:rPr baseline="-25000" lang="en" sz="1500">
                <a:solidFill>
                  <a:srgbClr val="595959"/>
                </a:solidFill>
              </a:rPr>
              <a:t>cam</a:t>
            </a:r>
            <a:endParaRPr baseline="-25000" sz="1500">
              <a:solidFill>
                <a:srgbClr val="595959"/>
              </a:solidFill>
            </a:endParaRPr>
          </a:p>
        </p:txBody>
      </p:sp>
      <p:sp>
        <p:nvSpPr>
          <p:cNvPr id="1676" name="Google Shape;1676;p84"/>
          <p:cNvSpPr txBox="1"/>
          <p:nvPr/>
        </p:nvSpPr>
        <p:spPr>
          <a:xfrm>
            <a:off x="8432325" y="958099"/>
            <a:ext cx="6699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F</a:t>
            </a:r>
            <a:r>
              <a:rPr baseline="-25000" lang="en" sz="1500">
                <a:solidFill>
                  <a:srgbClr val="595959"/>
                </a:solidFill>
              </a:rPr>
              <a:t>press</a:t>
            </a:r>
            <a:endParaRPr baseline="-25000" sz="1500">
              <a:solidFill>
                <a:srgbClr val="595959"/>
              </a:solidFill>
            </a:endParaRPr>
          </a:p>
        </p:txBody>
      </p:sp>
      <p:sp>
        <p:nvSpPr>
          <p:cNvPr id="1677" name="Google Shape;1677;p84"/>
          <p:cNvSpPr txBox="1"/>
          <p:nvPr/>
        </p:nvSpPr>
        <p:spPr>
          <a:xfrm>
            <a:off x="4803800" y="3033750"/>
            <a:ext cx="23472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F</a:t>
            </a:r>
            <a:r>
              <a:rPr baseline="-25000" lang="en" sz="1500">
                <a:solidFill>
                  <a:srgbClr val="595959"/>
                </a:solidFill>
              </a:rPr>
              <a:t>press</a:t>
            </a:r>
            <a:r>
              <a:rPr lang="en" sz="1500">
                <a:solidFill>
                  <a:srgbClr val="595959"/>
                </a:solidFill>
              </a:rPr>
              <a:t> = W</a:t>
            </a:r>
            <a:r>
              <a:rPr baseline="-25000" lang="en" sz="1500">
                <a:solidFill>
                  <a:srgbClr val="595959"/>
                </a:solidFill>
              </a:rPr>
              <a:t>mast</a:t>
            </a:r>
            <a:r>
              <a:rPr lang="en" sz="1500">
                <a:solidFill>
                  <a:srgbClr val="595959"/>
                </a:solidFill>
              </a:rPr>
              <a:t> + W</a:t>
            </a:r>
            <a:r>
              <a:rPr baseline="-25000" lang="en" sz="1500">
                <a:solidFill>
                  <a:srgbClr val="595959"/>
                </a:solidFill>
              </a:rPr>
              <a:t>cam</a:t>
            </a:r>
            <a:endParaRPr baseline="-25000" sz="1500">
              <a:solidFill>
                <a:srgbClr val="595959"/>
              </a:solidFill>
            </a:endParaRPr>
          </a:p>
        </p:txBody>
      </p:sp>
      <p:sp>
        <p:nvSpPr>
          <p:cNvPr id="1678" name="Google Shape;1678;p84"/>
          <p:cNvSpPr/>
          <p:nvPr/>
        </p:nvSpPr>
        <p:spPr>
          <a:xfrm>
            <a:off x="5217188" y="2134950"/>
            <a:ext cx="1131600" cy="1650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79" name="Google Shape;1679;p84"/>
          <p:cNvCxnSpPr/>
          <p:nvPr/>
        </p:nvCxnSpPr>
        <p:spPr>
          <a:xfrm flipH="1" rot="10800000">
            <a:off x="5268638" y="2352475"/>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80" name="Google Shape;1680;p84"/>
          <p:cNvCxnSpPr/>
          <p:nvPr/>
        </p:nvCxnSpPr>
        <p:spPr>
          <a:xfrm flipH="1" rot="10800000">
            <a:off x="5386738" y="2352475"/>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81" name="Google Shape;1681;p84"/>
          <p:cNvCxnSpPr/>
          <p:nvPr/>
        </p:nvCxnSpPr>
        <p:spPr>
          <a:xfrm flipH="1" rot="10800000">
            <a:off x="5504838" y="2352475"/>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82" name="Google Shape;1682;p84"/>
          <p:cNvCxnSpPr/>
          <p:nvPr/>
        </p:nvCxnSpPr>
        <p:spPr>
          <a:xfrm flipH="1" rot="10800000">
            <a:off x="5622938" y="2352475"/>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83" name="Google Shape;1683;p84"/>
          <p:cNvCxnSpPr/>
          <p:nvPr/>
        </p:nvCxnSpPr>
        <p:spPr>
          <a:xfrm flipH="1" rot="10800000">
            <a:off x="5741038" y="2352475"/>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84" name="Google Shape;1684;p84"/>
          <p:cNvCxnSpPr/>
          <p:nvPr/>
        </p:nvCxnSpPr>
        <p:spPr>
          <a:xfrm flipH="1" rot="10800000">
            <a:off x="5859138" y="2352475"/>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85" name="Google Shape;1685;p84"/>
          <p:cNvCxnSpPr/>
          <p:nvPr/>
        </p:nvCxnSpPr>
        <p:spPr>
          <a:xfrm flipH="1" rot="10800000">
            <a:off x="5977238" y="2352475"/>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86" name="Google Shape;1686;p84"/>
          <p:cNvCxnSpPr/>
          <p:nvPr/>
        </p:nvCxnSpPr>
        <p:spPr>
          <a:xfrm flipH="1" rot="10800000">
            <a:off x="6095338" y="2352475"/>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87" name="Google Shape;1687;p84"/>
          <p:cNvCxnSpPr/>
          <p:nvPr/>
        </p:nvCxnSpPr>
        <p:spPr>
          <a:xfrm flipH="1" rot="10800000">
            <a:off x="6213438" y="2352475"/>
            <a:ext cx="300" cy="257400"/>
          </a:xfrm>
          <a:prstGeom prst="straightConnector1">
            <a:avLst/>
          </a:prstGeom>
          <a:noFill/>
          <a:ln cap="flat" cmpd="sng" w="9525">
            <a:solidFill>
              <a:schemeClr val="dk2"/>
            </a:solidFill>
            <a:prstDash val="solid"/>
            <a:round/>
            <a:headEnd len="med" w="med" type="none"/>
            <a:tailEnd len="med" w="med" type="triangle"/>
          </a:ln>
        </p:spPr>
      </p:cxnSp>
      <p:cxnSp>
        <p:nvCxnSpPr>
          <p:cNvPr id="1688" name="Google Shape;1688;p84"/>
          <p:cNvCxnSpPr/>
          <p:nvPr/>
        </p:nvCxnSpPr>
        <p:spPr>
          <a:xfrm flipH="1" rot="10800000">
            <a:off x="6331538" y="2352475"/>
            <a:ext cx="300" cy="257400"/>
          </a:xfrm>
          <a:prstGeom prst="straightConnector1">
            <a:avLst/>
          </a:prstGeom>
          <a:noFill/>
          <a:ln cap="flat" cmpd="sng" w="9525">
            <a:solidFill>
              <a:schemeClr val="dk2"/>
            </a:solidFill>
            <a:prstDash val="solid"/>
            <a:round/>
            <a:headEnd len="med" w="med" type="none"/>
            <a:tailEnd len="med" w="med" type="triangle"/>
          </a:ln>
        </p:spPr>
      </p:cxnSp>
      <p:sp>
        <p:nvSpPr>
          <p:cNvPr id="1689" name="Google Shape;1689;p84"/>
          <p:cNvSpPr txBox="1"/>
          <p:nvPr/>
        </p:nvSpPr>
        <p:spPr>
          <a:xfrm>
            <a:off x="4986875" y="2571775"/>
            <a:ext cx="23472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F</a:t>
            </a:r>
            <a:r>
              <a:rPr baseline="-25000" lang="en" sz="1500">
                <a:solidFill>
                  <a:srgbClr val="595959"/>
                </a:solidFill>
              </a:rPr>
              <a:t>press</a:t>
            </a:r>
            <a:r>
              <a:rPr lang="en" sz="1500">
                <a:solidFill>
                  <a:srgbClr val="595959"/>
                </a:solidFill>
              </a:rPr>
              <a:t> = P</a:t>
            </a:r>
            <a:r>
              <a:rPr baseline="-25000" lang="en" sz="1500">
                <a:solidFill>
                  <a:srgbClr val="595959"/>
                </a:solidFill>
              </a:rPr>
              <a:t>top</a:t>
            </a:r>
            <a:r>
              <a:rPr lang="en" sz="1500">
                <a:solidFill>
                  <a:srgbClr val="595959"/>
                </a:solidFill>
              </a:rPr>
              <a:t>x A</a:t>
            </a:r>
            <a:r>
              <a:rPr baseline="-25000" lang="en" sz="1500">
                <a:solidFill>
                  <a:srgbClr val="595959"/>
                </a:solidFill>
              </a:rPr>
              <a:t>top</a:t>
            </a:r>
            <a:endParaRPr baseline="-25000" sz="1500">
              <a:solidFill>
                <a:srgbClr val="595959"/>
              </a:solidFill>
            </a:endParaRPr>
          </a:p>
        </p:txBody>
      </p:sp>
      <p:sp>
        <p:nvSpPr>
          <p:cNvPr id="1690" name="Google Shape;1690;p84"/>
          <p:cNvSpPr txBox="1"/>
          <p:nvPr/>
        </p:nvSpPr>
        <p:spPr>
          <a:xfrm>
            <a:off x="5281980" y="1734825"/>
            <a:ext cx="10020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Top Cap</a:t>
            </a:r>
            <a:endParaRPr baseline="-25000" sz="1500">
              <a:solidFill>
                <a:srgbClr val="595959"/>
              </a:solidFill>
            </a:endParaRPr>
          </a:p>
        </p:txBody>
      </p:sp>
      <p:sp>
        <p:nvSpPr>
          <p:cNvPr id="1691" name="Google Shape;1691;p84"/>
          <p:cNvSpPr txBox="1"/>
          <p:nvPr/>
        </p:nvSpPr>
        <p:spPr>
          <a:xfrm>
            <a:off x="311700" y="3233100"/>
            <a:ext cx="2864700" cy="1235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rgbClr val="595959"/>
                </a:solidFill>
              </a:rPr>
              <a:t>Result:</a:t>
            </a:r>
            <a:endParaRPr sz="1500">
              <a:solidFill>
                <a:srgbClr val="595959"/>
              </a:solidFill>
            </a:endParaRPr>
          </a:p>
          <a:p>
            <a:pPr indent="0" lvl="0" marL="0" rtl="0" algn="l">
              <a:lnSpc>
                <a:spcPct val="150000"/>
              </a:lnSpc>
              <a:spcBef>
                <a:spcPts val="0"/>
              </a:spcBef>
              <a:spcAft>
                <a:spcPts val="0"/>
              </a:spcAft>
              <a:buNone/>
            </a:pPr>
            <a:r>
              <a:rPr lang="en" sz="1500">
                <a:solidFill>
                  <a:srgbClr val="595959"/>
                </a:solidFill>
              </a:rPr>
              <a:t>P</a:t>
            </a:r>
            <a:r>
              <a:rPr baseline="-25000" lang="en" sz="1500">
                <a:solidFill>
                  <a:srgbClr val="595959"/>
                </a:solidFill>
              </a:rPr>
              <a:t>req</a:t>
            </a:r>
            <a:r>
              <a:rPr lang="en" sz="1500">
                <a:solidFill>
                  <a:srgbClr val="595959"/>
                </a:solidFill>
              </a:rPr>
              <a:t> = 264,810 Pa ~ 40 psi</a:t>
            </a:r>
            <a:endParaRPr sz="1500">
              <a:solidFill>
                <a:srgbClr val="595959"/>
              </a:solidFill>
            </a:endParaRPr>
          </a:p>
          <a:p>
            <a:pPr indent="0" lvl="0" marL="0" rtl="0" algn="l">
              <a:lnSpc>
                <a:spcPct val="150000"/>
              </a:lnSpc>
              <a:spcBef>
                <a:spcPts val="0"/>
              </a:spcBef>
              <a:spcAft>
                <a:spcPts val="0"/>
              </a:spcAft>
              <a:buNone/>
            </a:pPr>
            <a:r>
              <a:rPr lang="en" sz="1500">
                <a:solidFill>
                  <a:srgbClr val="595959"/>
                </a:solidFill>
              </a:rPr>
              <a:t>P</a:t>
            </a:r>
            <a:r>
              <a:rPr baseline="-25000" lang="en" sz="1500">
                <a:solidFill>
                  <a:srgbClr val="595959"/>
                </a:solidFill>
              </a:rPr>
              <a:t>pump</a:t>
            </a:r>
            <a:r>
              <a:rPr lang="en" sz="1500">
                <a:solidFill>
                  <a:srgbClr val="595959"/>
                </a:solidFill>
              </a:rPr>
              <a:t>= 725 psi</a:t>
            </a:r>
            <a:endParaRPr sz="1500">
              <a:solidFill>
                <a:srgbClr val="595959"/>
              </a:solidFill>
            </a:endParaRPr>
          </a:p>
        </p:txBody>
      </p:sp>
      <p:sp>
        <p:nvSpPr>
          <p:cNvPr id="1692" name="Google Shape;1692;p84"/>
          <p:cNvSpPr/>
          <p:nvPr/>
        </p:nvSpPr>
        <p:spPr>
          <a:xfrm>
            <a:off x="7172050" y="657850"/>
            <a:ext cx="275400" cy="10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3" name="Google Shape;1693;p84"/>
          <p:cNvCxnSpPr>
            <a:stCxn id="1692" idx="3"/>
            <a:endCxn id="1690" idx="3"/>
          </p:cNvCxnSpPr>
          <p:nvPr/>
        </p:nvCxnSpPr>
        <p:spPr>
          <a:xfrm flipH="1">
            <a:off x="6283881" y="747473"/>
            <a:ext cx="928500" cy="1236600"/>
          </a:xfrm>
          <a:prstGeom prst="straightConnector1">
            <a:avLst/>
          </a:prstGeom>
          <a:noFill/>
          <a:ln cap="flat" cmpd="sng" w="9525">
            <a:solidFill>
              <a:schemeClr val="dk2"/>
            </a:solidFill>
            <a:prstDash val="solid"/>
            <a:round/>
            <a:headEnd len="med" w="med" type="none"/>
            <a:tailEnd len="med" w="med" type="triangle"/>
          </a:ln>
        </p:spPr>
      </p:cxnSp>
      <p:sp>
        <p:nvSpPr>
          <p:cNvPr id="1694" name="Google Shape;1694;p84"/>
          <p:cNvSpPr txBox="1"/>
          <p:nvPr/>
        </p:nvSpPr>
        <p:spPr>
          <a:xfrm>
            <a:off x="142400" y="1615125"/>
            <a:ext cx="4916700" cy="1761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595959"/>
              </a:buClr>
              <a:buSzPts val="1400"/>
              <a:buChar char="●"/>
            </a:pPr>
            <a:r>
              <a:rPr lang="en" sz="1500">
                <a:solidFill>
                  <a:srgbClr val="595959"/>
                </a:solidFill>
              </a:rPr>
              <a:t>Given:</a:t>
            </a:r>
            <a:endParaRPr sz="1500">
              <a:solidFill>
                <a:srgbClr val="595959"/>
              </a:solidFill>
            </a:endParaRPr>
          </a:p>
          <a:p>
            <a:pPr indent="-323850" lvl="1" marL="914400" rtl="0" algn="l">
              <a:spcBef>
                <a:spcPts val="0"/>
              </a:spcBef>
              <a:spcAft>
                <a:spcPts val="0"/>
              </a:spcAft>
              <a:buClr>
                <a:srgbClr val="595959"/>
              </a:buClr>
              <a:buSzPts val="1500"/>
              <a:buChar char="○"/>
            </a:pPr>
            <a:r>
              <a:rPr lang="en" sz="1500">
                <a:solidFill>
                  <a:srgbClr val="595959"/>
                </a:solidFill>
              </a:rPr>
              <a:t>Maximum mass of camera: 10kg</a:t>
            </a:r>
            <a:endParaRPr sz="1500">
              <a:solidFill>
                <a:srgbClr val="595959"/>
              </a:solidFill>
            </a:endParaRPr>
          </a:p>
          <a:p>
            <a:pPr indent="-323850" lvl="1" marL="914400" rtl="0" algn="l">
              <a:spcBef>
                <a:spcPts val="0"/>
              </a:spcBef>
              <a:spcAft>
                <a:spcPts val="0"/>
              </a:spcAft>
              <a:buClr>
                <a:srgbClr val="595959"/>
              </a:buClr>
              <a:buSzPts val="1500"/>
              <a:buChar char="○"/>
            </a:pPr>
            <a:r>
              <a:rPr lang="en" sz="1500">
                <a:solidFill>
                  <a:srgbClr val="595959"/>
                </a:solidFill>
              </a:rPr>
              <a:t>Maximum mass of mast: 10kg</a:t>
            </a:r>
            <a:endParaRPr sz="1500">
              <a:solidFill>
                <a:srgbClr val="595959"/>
              </a:solidFill>
            </a:endParaRPr>
          </a:p>
          <a:p>
            <a:pPr indent="-317500" lvl="0" marL="457200" rtl="0" algn="l">
              <a:spcBef>
                <a:spcPts val="0"/>
              </a:spcBef>
              <a:spcAft>
                <a:spcPts val="0"/>
              </a:spcAft>
              <a:buClr>
                <a:srgbClr val="595959"/>
              </a:buClr>
              <a:buSzPts val="1400"/>
              <a:buChar char="●"/>
            </a:pPr>
            <a:r>
              <a:rPr lang="en" sz="1500">
                <a:solidFill>
                  <a:srgbClr val="595959"/>
                </a:solidFill>
              </a:rPr>
              <a:t>Assumptions:</a:t>
            </a:r>
            <a:endParaRPr sz="1500">
              <a:solidFill>
                <a:srgbClr val="595959"/>
              </a:solidFill>
            </a:endParaRPr>
          </a:p>
          <a:p>
            <a:pPr indent="-323850" lvl="1" marL="914400" rtl="0" algn="l">
              <a:spcBef>
                <a:spcPts val="0"/>
              </a:spcBef>
              <a:spcAft>
                <a:spcPts val="0"/>
              </a:spcAft>
              <a:buClr>
                <a:srgbClr val="595959"/>
              </a:buClr>
              <a:buSzPts val="1500"/>
              <a:buChar char="○"/>
            </a:pPr>
            <a:r>
              <a:rPr lang="en" sz="1500">
                <a:solidFill>
                  <a:srgbClr val="595959"/>
                </a:solidFill>
              </a:rPr>
              <a:t>Upward pressure force acts on top cap only</a:t>
            </a:r>
            <a:endParaRPr sz="1500">
              <a:solidFill>
                <a:srgbClr val="595959"/>
              </a:solidFill>
            </a:endParaRPr>
          </a:p>
          <a:p>
            <a:pPr indent="-323850" lvl="1" marL="914400" rtl="0" algn="l">
              <a:spcBef>
                <a:spcPts val="0"/>
              </a:spcBef>
              <a:spcAft>
                <a:spcPts val="0"/>
              </a:spcAft>
              <a:buClr>
                <a:srgbClr val="595959"/>
              </a:buClr>
              <a:buSzPts val="1500"/>
              <a:buChar char="○"/>
            </a:pPr>
            <a:r>
              <a:rPr lang="en" sz="1500">
                <a:solidFill>
                  <a:srgbClr val="595959"/>
                </a:solidFill>
              </a:rPr>
              <a:t>Sliding friction forces negligible</a:t>
            </a:r>
            <a:endParaRPr sz="1500">
              <a:solidFill>
                <a:srgbClr val="595959"/>
              </a:solidFill>
            </a:endParaRPr>
          </a:p>
          <a:p>
            <a:pPr indent="-323850" lvl="1" marL="914400" rtl="0" algn="l">
              <a:spcBef>
                <a:spcPts val="0"/>
              </a:spcBef>
              <a:spcAft>
                <a:spcPts val="0"/>
              </a:spcAft>
              <a:buClr>
                <a:srgbClr val="595959"/>
              </a:buClr>
              <a:buSzPts val="1500"/>
              <a:buChar char="○"/>
            </a:pPr>
            <a:r>
              <a:t/>
            </a:r>
            <a:endParaRPr sz="1500">
              <a:solidFill>
                <a:srgbClr val="595959"/>
              </a:solidFill>
            </a:endParaRPr>
          </a:p>
        </p:txBody>
      </p:sp>
      <p:cxnSp>
        <p:nvCxnSpPr>
          <p:cNvPr id="1695" name="Google Shape;1695;p84"/>
          <p:cNvCxnSpPr/>
          <p:nvPr/>
        </p:nvCxnSpPr>
        <p:spPr>
          <a:xfrm>
            <a:off x="1877425" y="4138200"/>
            <a:ext cx="919500" cy="0"/>
          </a:xfrm>
          <a:prstGeom prst="straightConnector1">
            <a:avLst/>
          </a:prstGeom>
          <a:noFill/>
          <a:ln cap="flat" cmpd="sng" w="9525">
            <a:solidFill>
              <a:schemeClr val="dk2"/>
            </a:solidFill>
            <a:prstDash val="solid"/>
            <a:round/>
            <a:headEnd len="med" w="med" type="none"/>
            <a:tailEnd len="med" w="med" type="triangle"/>
          </a:ln>
        </p:spPr>
      </p:cxnSp>
      <p:sp>
        <p:nvSpPr>
          <p:cNvPr id="1696" name="Google Shape;1696;p84"/>
          <p:cNvSpPr txBox="1"/>
          <p:nvPr/>
        </p:nvSpPr>
        <p:spPr>
          <a:xfrm>
            <a:off x="2902275" y="3745200"/>
            <a:ext cx="3610800" cy="6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rgbClr val="595959"/>
                </a:solidFill>
              </a:rPr>
              <a:t>Bursting and shearing between sections analyzed in backup slides</a:t>
            </a:r>
            <a:endParaRPr sz="1500">
              <a:solidFill>
                <a:srgbClr val="595959"/>
              </a:solidFill>
            </a:endParaRPr>
          </a:p>
        </p:txBody>
      </p:sp>
      <p:sp>
        <p:nvSpPr>
          <p:cNvPr id="1697" name="Google Shape;1697;p84"/>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sp>
        <p:nvSpPr>
          <p:cNvPr id="1702" name="Google Shape;1702;p85"/>
          <p:cNvSpPr txBox="1"/>
          <p:nvPr>
            <p:ph type="title"/>
          </p:nvPr>
        </p:nvSpPr>
        <p:spPr>
          <a:xfrm>
            <a:off x="261475" y="123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Mast Aerodynamic force</a:t>
            </a:r>
            <a:endParaRPr/>
          </a:p>
        </p:txBody>
      </p:sp>
      <p:sp>
        <p:nvSpPr>
          <p:cNvPr id="1703" name="Google Shape;1703;p85"/>
          <p:cNvSpPr txBox="1"/>
          <p:nvPr>
            <p:ph idx="1" type="body"/>
          </p:nvPr>
        </p:nvSpPr>
        <p:spPr>
          <a:xfrm>
            <a:off x="311700" y="1152475"/>
            <a:ext cx="3302700" cy="34164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SzPts val="1300"/>
              <a:buChar char="●"/>
            </a:pPr>
            <a:r>
              <a:rPr b="1" lang="en" sz="1300"/>
              <a:t>Validation</a:t>
            </a:r>
            <a:endParaRPr b="1" sz="1300"/>
          </a:p>
          <a:p>
            <a:pPr indent="-311150" lvl="1" marL="914400" rtl="0" algn="l">
              <a:lnSpc>
                <a:spcPct val="100000"/>
              </a:lnSpc>
              <a:spcBef>
                <a:spcPts val="0"/>
              </a:spcBef>
              <a:spcAft>
                <a:spcPts val="0"/>
              </a:spcAft>
              <a:buSzPts val="1300"/>
              <a:buChar char="○"/>
            </a:pPr>
            <a:r>
              <a:rPr lang="en" sz="1300"/>
              <a:t>Can the mast sustain winds without tipping</a:t>
            </a:r>
            <a:endParaRPr sz="1300"/>
          </a:p>
          <a:p>
            <a:pPr indent="-311150" lvl="0" marL="457200" rtl="0" algn="l">
              <a:lnSpc>
                <a:spcPct val="100000"/>
              </a:lnSpc>
              <a:spcBef>
                <a:spcPts val="0"/>
              </a:spcBef>
              <a:spcAft>
                <a:spcPts val="0"/>
              </a:spcAft>
              <a:buSzPts val="1300"/>
              <a:buChar char="●"/>
            </a:pPr>
            <a:r>
              <a:rPr b="1" lang="en" sz="1300"/>
              <a:t>Assumptions</a:t>
            </a:r>
            <a:endParaRPr b="1" sz="1300"/>
          </a:p>
          <a:p>
            <a:pPr indent="-311150" lvl="1" marL="914400" rtl="0" algn="l">
              <a:lnSpc>
                <a:spcPct val="100000"/>
              </a:lnSpc>
              <a:spcBef>
                <a:spcPts val="0"/>
              </a:spcBef>
              <a:spcAft>
                <a:spcPts val="0"/>
              </a:spcAft>
              <a:buSzPts val="1300"/>
              <a:buChar char="○"/>
            </a:pPr>
            <a:r>
              <a:rPr lang="en"/>
              <a:t>Wind speeds at 7m/s</a:t>
            </a:r>
            <a:endParaRPr/>
          </a:p>
          <a:p>
            <a:pPr indent="0" lvl="0" marL="0" rtl="0" algn="l">
              <a:spcBef>
                <a:spcPts val="1600"/>
              </a:spcBef>
              <a:spcAft>
                <a:spcPts val="0"/>
              </a:spcAft>
              <a:buNone/>
            </a:pPr>
            <a:r>
              <a:rPr lang="en"/>
              <a:t>Drag ≈ 2.9N</a:t>
            </a:r>
            <a:endParaRPr/>
          </a:p>
          <a:p>
            <a:pPr indent="0" lvl="0" marL="0" rtl="0" algn="l">
              <a:spcBef>
                <a:spcPts val="1600"/>
              </a:spcBef>
              <a:spcAft>
                <a:spcPts val="1600"/>
              </a:spcAft>
              <a:buNone/>
            </a:pPr>
            <a:r>
              <a:t/>
            </a:r>
            <a:endParaRPr/>
          </a:p>
        </p:txBody>
      </p:sp>
      <p:sp>
        <p:nvSpPr>
          <p:cNvPr id="1704" name="Google Shape;1704;p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705" name="Google Shape;1705;p85"/>
          <p:cNvPicPr preferRelativeResize="0"/>
          <p:nvPr/>
        </p:nvPicPr>
        <p:blipFill>
          <a:blip r:embed="rId3">
            <a:alphaModFix/>
          </a:blip>
          <a:stretch>
            <a:fillRect/>
          </a:stretch>
        </p:blipFill>
        <p:spPr>
          <a:xfrm>
            <a:off x="3614399" y="696475"/>
            <a:ext cx="5218026" cy="3416400"/>
          </a:xfrm>
          <a:prstGeom prst="rect">
            <a:avLst/>
          </a:prstGeom>
          <a:noFill/>
          <a:ln>
            <a:noFill/>
          </a:ln>
        </p:spPr>
      </p:pic>
      <p:sp>
        <p:nvSpPr>
          <p:cNvPr id="1706" name="Google Shape;1706;p85"/>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707" name="Google Shape;1707;p85"/>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708" name="Google Shape;1708;p85"/>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709" name="Google Shape;1709;p85"/>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710" name="Google Shape;1710;p85"/>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711" name="Google Shape;1711;p85"/>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712" name="Google Shape;1712;p85"/>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713" name="Google Shape;1713;p85"/>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714" name="Google Shape;1714;p85"/>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1715" name="Google Shape;1715;p85"/>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1716" name="Google Shape;1716;p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17" name="Google Shape;1717;p85"/>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718" name="Google Shape;1718;p85"/>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sp>
        <p:nvSpPr>
          <p:cNvPr id="1723" name="Google Shape;1723;p86"/>
          <p:cNvSpPr txBox="1"/>
          <p:nvPr>
            <p:ph type="title"/>
          </p:nvPr>
        </p:nvSpPr>
        <p:spPr>
          <a:xfrm>
            <a:off x="-259175" y="1729950"/>
            <a:ext cx="9349800" cy="841800"/>
          </a:xfrm>
          <a:prstGeom prst="rect">
            <a:avLst/>
          </a:prstGeom>
        </p:spPr>
        <p:txBody>
          <a:bodyPr anchorCtr="0" anchor="ctr" bIns="91425" lIns="91425" spcFirstLastPara="1" rIns="91425" wrap="square" tIns="91425">
            <a:noAutofit/>
          </a:bodyPr>
          <a:lstStyle/>
          <a:p>
            <a:pPr indent="0" lvl="0" marL="457200" rtl="0" algn="ctr">
              <a:spcBef>
                <a:spcPts val="0"/>
              </a:spcBef>
              <a:spcAft>
                <a:spcPts val="0"/>
              </a:spcAft>
              <a:buNone/>
            </a:pPr>
            <a:r>
              <a:rPr lang="en"/>
              <a:t>4</a:t>
            </a:r>
            <a:r>
              <a:rPr lang="en"/>
              <a:t>. Communications Design Requirements </a:t>
            </a:r>
            <a:endParaRPr/>
          </a:p>
        </p:txBody>
      </p:sp>
      <p:cxnSp>
        <p:nvCxnSpPr>
          <p:cNvPr id="1724" name="Google Shape;1724;p86"/>
          <p:cNvCxnSpPr/>
          <p:nvPr/>
        </p:nvCxnSpPr>
        <p:spPr>
          <a:xfrm>
            <a:off x="444900" y="2555325"/>
            <a:ext cx="8254200" cy="0"/>
          </a:xfrm>
          <a:prstGeom prst="straightConnector1">
            <a:avLst/>
          </a:prstGeom>
          <a:noFill/>
          <a:ln cap="flat" cmpd="sng" w="9525">
            <a:solidFill>
              <a:schemeClr val="dk2"/>
            </a:solidFill>
            <a:prstDash val="solid"/>
            <a:round/>
            <a:headEnd len="med" w="med" type="none"/>
            <a:tailEnd len="med" w="med" type="none"/>
          </a:ln>
        </p:spPr>
      </p:cxnSp>
      <p:cxnSp>
        <p:nvCxnSpPr>
          <p:cNvPr id="1725" name="Google Shape;1725;p86"/>
          <p:cNvCxnSpPr/>
          <p:nvPr/>
        </p:nvCxnSpPr>
        <p:spPr>
          <a:xfrm>
            <a:off x="563250" y="3338975"/>
            <a:ext cx="8254200" cy="0"/>
          </a:xfrm>
          <a:prstGeom prst="straightConnector1">
            <a:avLst/>
          </a:prstGeom>
          <a:noFill/>
          <a:ln cap="flat" cmpd="sng" w="9525">
            <a:solidFill>
              <a:schemeClr val="dk2"/>
            </a:solidFill>
            <a:prstDash val="solid"/>
            <a:round/>
            <a:headEnd len="med" w="med" type="none"/>
            <a:tailEnd len="med" w="med" type="none"/>
          </a:ln>
        </p:spPr>
      </p:cxnSp>
      <p:sp>
        <p:nvSpPr>
          <p:cNvPr id="1726" name="Google Shape;1726;p86"/>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727" name="Google Shape;1727;p86"/>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728" name="Google Shape;1728;p86"/>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729" name="Google Shape;1729;p86"/>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730" name="Google Shape;1730;p86"/>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731" name="Google Shape;1731;p86"/>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732" name="Google Shape;1732;p86"/>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733" name="Google Shape;1733;p86"/>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734" name="Google Shape;1734;p86"/>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735" name="Google Shape;1735;p86"/>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736" name="Google Shape;1736;p86"/>
          <p:cNvSpPr txBox="1"/>
          <p:nvPr/>
        </p:nvSpPr>
        <p:spPr>
          <a:xfrm>
            <a:off x="970350" y="2571738"/>
            <a:ext cx="7025700" cy="71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rgbClr val="000000"/>
                </a:solidFill>
              </a:rPr>
              <a:t>FR. 4 The child rover shall receive commands from both the ground station and the mother rover and transmit captured data to the ground station and the mother rover.</a:t>
            </a:r>
            <a:endParaRPr i="1" sz="200">
              <a:solidFill>
                <a:srgbClr val="000000"/>
              </a:solidFill>
            </a:endParaRPr>
          </a:p>
        </p:txBody>
      </p:sp>
      <p:sp>
        <p:nvSpPr>
          <p:cNvPr id="1737" name="Google Shape;1737;p86"/>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p87"/>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743" name="Google Shape;1743;p87"/>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744" name="Google Shape;1744;p87"/>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745" name="Google Shape;1745;p87"/>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746" name="Google Shape;1746;p87"/>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747" name="Google Shape;1747;p87"/>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748" name="Google Shape;1748;p87"/>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749" name="Google Shape;1749;p87"/>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750" name="Google Shape;1750;p87"/>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751" name="Google Shape;1751;p87"/>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752" name="Google Shape;1752;p87"/>
          <p:cNvSpPr txBox="1"/>
          <p:nvPr>
            <p:ph type="title"/>
          </p:nvPr>
        </p:nvSpPr>
        <p:spPr>
          <a:xfrm>
            <a:off x="261800" y="93425"/>
            <a:ext cx="66198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Communications-Bandwidth</a:t>
            </a:r>
            <a:endParaRPr/>
          </a:p>
        </p:txBody>
      </p:sp>
      <p:sp>
        <p:nvSpPr>
          <p:cNvPr id="1753" name="Google Shape;1753;p87"/>
          <p:cNvSpPr txBox="1"/>
          <p:nvPr/>
        </p:nvSpPr>
        <p:spPr>
          <a:xfrm>
            <a:off x="261800" y="737525"/>
            <a:ext cx="5022300" cy="3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2.4 Ghz Radio Frequency </a:t>
            </a:r>
            <a:endParaRPr b="1"/>
          </a:p>
          <a:p>
            <a:pPr indent="0" lvl="0" marL="0" rtl="0" algn="l">
              <a:spcBef>
                <a:spcPts val="0"/>
              </a:spcBef>
              <a:spcAft>
                <a:spcPts val="0"/>
              </a:spcAft>
              <a:buNone/>
            </a:pPr>
            <a:r>
              <a:rPr b="1" lang="en" sz="1200"/>
              <a:t>Data Rate</a:t>
            </a:r>
            <a:r>
              <a:rPr b="1" lang="en" sz="1200"/>
              <a:t>: 6-24 Mbps</a:t>
            </a:r>
            <a:endParaRPr b="1" sz="1200"/>
          </a:p>
          <a:p>
            <a:pPr indent="0" lvl="0" marL="0" rtl="0" algn="l">
              <a:spcBef>
                <a:spcPts val="0"/>
              </a:spcBef>
              <a:spcAft>
                <a:spcPts val="0"/>
              </a:spcAft>
              <a:buNone/>
            </a:pPr>
            <a:r>
              <a:t/>
            </a:r>
            <a:endParaRPr b="1" sz="1200"/>
          </a:p>
          <a:p>
            <a:pPr indent="-317500" lvl="0" marL="457200" rtl="0" algn="l">
              <a:spcBef>
                <a:spcPts val="0"/>
              </a:spcBef>
              <a:spcAft>
                <a:spcPts val="0"/>
              </a:spcAft>
              <a:buSzPts val="1400"/>
              <a:buChar char="●"/>
            </a:pPr>
            <a:r>
              <a:rPr lang="en"/>
              <a:t>Validation</a:t>
            </a:r>
            <a:endParaRPr/>
          </a:p>
          <a:p>
            <a:pPr indent="-304800" lvl="1" marL="914400" rtl="0" algn="l">
              <a:spcBef>
                <a:spcPts val="0"/>
              </a:spcBef>
              <a:spcAft>
                <a:spcPts val="0"/>
              </a:spcAft>
              <a:buSzPts val="1200"/>
              <a:buChar char="○"/>
            </a:pPr>
            <a:r>
              <a:rPr lang="en" sz="1200">
                <a:solidFill>
                  <a:schemeClr val="dk1"/>
                </a:solidFill>
              </a:rPr>
              <a:t>Has bandwidth to send/receive all data</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Assumption</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Data Rate will be on the lower end</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317500" lvl="0" marL="457200" rtl="0" algn="l">
              <a:spcBef>
                <a:spcPts val="0"/>
              </a:spcBef>
              <a:spcAft>
                <a:spcPts val="0"/>
              </a:spcAft>
              <a:buSzPts val="1400"/>
              <a:buChar char="●"/>
            </a:pPr>
            <a:r>
              <a:rPr lang="en"/>
              <a:t>Bandwidth</a:t>
            </a:r>
            <a:endParaRPr/>
          </a:p>
          <a:p>
            <a:pPr indent="-317500" lvl="1" marL="914400" rtl="0" algn="l">
              <a:spcBef>
                <a:spcPts val="0"/>
              </a:spcBef>
              <a:spcAft>
                <a:spcPts val="0"/>
              </a:spcAft>
              <a:buSzPts val="1400"/>
              <a:buChar char="○"/>
            </a:pPr>
            <a:r>
              <a:rPr lang="en" sz="1200"/>
              <a:t>Video feed to GS(Mast Camera): 5.7 Mbps</a:t>
            </a:r>
            <a:endParaRPr sz="1200"/>
          </a:p>
          <a:p>
            <a:pPr indent="-304800" lvl="1" marL="914400" rtl="0" algn="l">
              <a:spcBef>
                <a:spcPts val="0"/>
              </a:spcBef>
              <a:spcAft>
                <a:spcPts val="0"/>
              </a:spcAft>
              <a:buSzPts val="1200"/>
              <a:buChar char="○"/>
            </a:pPr>
            <a:r>
              <a:rPr lang="en" sz="1200"/>
              <a:t>Operator Commands from GS to ARGOS: ~16 bits </a:t>
            </a:r>
            <a:endParaRPr sz="1200"/>
          </a:p>
          <a:p>
            <a:pPr indent="-304800" lvl="1" marL="914400" rtl="0" algn="l">
              <a:spcBef>
                <a:spcPts val="0"/>
              </a:spcBef>
              <a:spcAft>
                <a:spcPts val="0"/>
              </a:spcAft>
              <a:buSzPts val="1200"/>
              <a:buChar char="○"/>
            </a:pPr>
            <a:r>
              <a:rPr lang="en" sz="1200"/>
              <a:t>Sensor data from ARGOS to GS: ~115,320 bits</a:t>
            </a:r>
            <a:endParaRPr sz="1200"/>
          </a:p>
          <a:p>
            <a:pPr indent="0" lvl="0" marL="91440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
              <a:t>Maximum Bandwidth: 5.7115 Mbps</a:t>
            </a:r>
            <a:endParaRPr b="1"/>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cxnSp>
        <p:nvCxnSpPr>
          <p:cNvPr id="1754" name="Google Shape;1754;p87"/>
          <p:cNvCxnSpPr/>
          <p:nvPr/>
        </p:nvCxnSpPr>
        <p:spPr>
          <a:xfrm flipH="1" rot="10800000">
            <a:off x="53350" y="602625"/>
            <a:ext cx="6074700" cy="11100"/>
          </a:xfrm>
          <a:prstGeom prst="straightConnector1">
            <a:avLst/>
          </a:prstGeom>
          <a:noFill/>
          <a:ln cap="flat" cmpd="sng" w="9525">
            <a:solidFill>
              <a:schemeClr val="dk2"/>
            </a:solidFill>
            <a:prstDash val="solid"/>
            <a:round/>
            <a:headEnd len="med" w="med" type="none"/>
            <a:tailEnd len="med" w="med" type="none"/>
          </a:ln>
        </p:spPr>
      </p:cxnSp>
      <p:sp>
        <p:nvSpPr>
          <p:cNvPr id="1755" name="Google Shape;1755;p87"/>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56" name="Google Shape;1756;p87"/>
          <p:cNvSpPr txBox="1"/>
          <p:nvPr/>
        </p:nvSpPr>
        <p:spPr>
          <a:xfrm>
            <a:off x="6740800" y="1326050"/>
            <a:ext cx="1667700" cy="11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Insert GS,ARGOS,MR</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sp>
        <p:nvSpPr>
          <p:cNvPr id="1761" name="Google Shape;1761;p88"/>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762" name="Google Shape;1762;p88"/>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763" name="Google Shape;1763;p88"/>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764" name="Google Shape;1764;p88"/>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765" name="Google Shape;1765;p88"/>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766" name="Google Shape;1766;p88"/>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767" name="Google Shape;1767;p88"/>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768" name="Google Shape;1768;p88"/>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769" name="Google Shape;1769;p88"/>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770" name="Google Shape;1770;p88"/>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771" name="Google Shape;1771;p88"/>
          <p:cNvSpPr txBox="1"/>
          <p:nvPr>
            <p:ph type="title"/>
          </p:nvPr>
        </p:nvSpPr>
        <p:spPr>
          <a:xfrm>
            <a:off x="261800" y="93425"/>
            <a:ext cx="73998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Communications- Loss of Comms</a:t>
            </a:r>
            <a:endParaRPr/>
          </a:p>
        </p:txBody>
      </p:sp>
      <p:cxnSp>
        <p:nvCxnSpPr>
          <p:cNvPr id="1772" name="Google Shape;1772;p88"/>
          <p:cNvCxnSpPr/>
          <p:nvPr/>
        </p:nvCxnSpPr>
        <p:spPr>
          <a:xfrm flipH="1" rot="10800000">
            <a:off x="53350" y="602625"/>
            <a:ext cx="6074700" cy="11100"/>
          </a:xfrm>
          <a:prstGeom prst="straightConnector1">
            <a:avLst/>
          </a:prstGeom>
          <a:noFill/>
          <a:ln cap="flat" cmpd="sng" w="9525">
            <a:solidFill>
              <a:schemeClr val="dk2"/>
            </a:solidFill>
            <a:prstDash val="solid"/>
            <a:round/>
            <a:headEnd len="med" w="med" type="none"/>
            <a:tailEnd len="med" w="med" type="none"/>
          </a:ln>
        </p:spPr>
      </p:cxnSp>
      <p:sp>
        <p:nvSpPr>
          <p:cNvPr id="1773" name="Google Shape;1773;p88"/>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774" name="Google Shape;1774;p88"/>
          <p:cNvPicPr preferRelativeResize="0"/>
          <p:nvPr/>
        </p:nvPicPr>
        <p:blipFill>
          <a:blip r:embed="rId5">
            <a:alphaModFix/>
          </a:blip>
          <a:stretch>
            <a:fillRect/>
          </a:stretch>
        </p:blipFill>
        <p:spPr>
          <a:xfrm>
            <a:off x="3435200" y="947100"/>
            <a:ext cx="5708798" cy="2783051"/>
          </a:xfrm>
          <a:prstGeom prst="rect">
            <a:avLst/>
          </a:prstGeom>
          <a:noFill/>
          <a:ln>
            <a:noFill/>
          </a:ln>
        </p:spPr>
      </p:pic>
      <p:sp>
        <p:nvSpPr>
          <p:cNvPr id="1775" name="Google Shape;1775;p88"/>
          <p:cNvSpPr txBox="1"/>
          <p:nvPr/>
        </p:nvSpPr>
        <p:spPr>
          <a:xfrm>
            <a:off x="182175" y="792950"/>
            <a:ext cx="3782700" cy="3300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Simulated in Gazebo</a:t>
            </a:r>
            <a:endParaRPr sz="1800">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Distance travelled: 25 m</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Linear Velocity: 0.5 m/s</a:t>
            </a:r>
            <a:endParaRPr>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Move_base package</a:t>
            </a:r>
            <a:endParaRPr sz="1800">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Input: waypoints</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Algorithm: PID control loop</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Output: Geometry_msgs/Twist to the differential drive controller</a:t>
            </a:r>
            <a:endParaRPr>
              <a:solidFill>
                <a:schemeClr val="dk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89"/>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781" name="Google Shape;1781;p89"/>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782" name="Google Shape;1782;p89"/>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783" name="Google Shape;1783;p89"/>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784" name="Google Shape;1784;p89"/>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785" name="Google Shape;1785;p89"/>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786" name="Google Shape;1786;p89"/>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787" name="Google Shape;1787;p89"/>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788" name="Google Shape;1788;p89"/>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789" name="Google Shape;1789;p89"/>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790" name="Google Shape;1790;p89"/>
          <p:cNvSpPr txBox="1"/>
          <p:nvPr>
            <p:ph type="title"/>
          </p:nvPr>
        </p:nvSpPr>
        <p:spPr>
          <a:xfrm>
            <a:off x="261800" y="93425"/>
            <a:ext cx="73998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Communications- Loss of Comms</a:t>
            </a:r>
            <a:endParaRPr/>
          </a:p>
        </p:txBody>
      </p:sp>
      <p:cxnSp>
        <p:nvCxnSpPr>
          <p:cNvPr id="1791" name="Google Shape;1791;p89"/>
          <p:cNvCxnSpPr/>
          <p:nvPr/>
        </p:nvCxnSpPr>
        <p:spPr>
          <a:xfrm flipH="1" rot="10800000">
            <a:off x="53350" y="602625"/>
            <a:ext cx="6074700" cy="11100"/>
          </a:xfrm>
          <a:prstGeom prst="straightConnector1">
            <a:avLst/>
          </a:prstGeom>
          <a:noFill/>
          <a:ln cap="flat" cmpd="sng" w="9525">
            <a:solidFill>
              <a:schemeClr val="dk2"/>
            </a:solidFill>
            <a:prstDash val="solid"/>
            <a:round/>
            <a:headEnd len="med" w="med" type="none"/>
            <a:tailEnd len="med" w="med" type="none"/>
          </a:ln>
        </p:spPr>
      </p:cxnSp>
      <p:sp>
        <p:nvSpPr>
          <p:cNvPr id="1792" name="Google Shape;1792;p89"/>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93" name="Google Shape;1793;p89"/>
          <p:cNvSpPr txBox="1"/>
          <p:nvPr/>
        </p:nvSpPr>
        <p:spPr>
          <a:xfrm>
            <a:off x="182175" y="792950"/>
            <a:ext cx="3782700" cy="3300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Simulated in Gazebo</a:t>
            </a:r>
            <a:endParaRPr sz="1800">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Distance travelled: 25 m</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Linear Velocity: 0.5 m/s</a:t>
            </a:r>
            <a:endParaRPr>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Move_base package</a:t>
            </a:r>
            <a:endParaRPr sz="1800">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Input: waypoints</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Algorithm: PID control loop</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Output: Geometry_msgs/Twist to the differential drive controller</a:t>
            </a:r>
            <a:endParaRPr>
              <a:solidFill>
                <a:schemeClr val="dk2"/>
              </a:solidFill>
            </a:endParaRPr>
          </a:p>
        </p:txBody>
      </p:sp>
      <p:pic>
        <p:nvPicPr>
          <p:cNvPr id="1794" name="Google Shape;1794;p89"/>
          <p:cNvPicPr preferRelativeResize="0"/>
          <p:nvPr/>
        </p:nvPicPr>
        <p:blipFill>
          <a:blip r:embed="rId5">
            <a:alphaModFix/>
          </a:blip>
          <a:stretch>
            <a:fillRect/>
          </a:stretch>
        </p:blipFill>
        <p:spPr>
          <a:xfrm>
            <a:off x="4093376" y="1223684"/>
            <a:ext cx="4501925" cy="128558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sp>
        <p:nvSpPr>
          <p:cNvPr id="1799" name="Google Shape;1799;p90"/>
          <p:cNvSpPr txBox="1"/>
          <p:nvPr>
            <p:ph type="title"/>
          </p:nvPr>
        </p:nvSpPr>
        <p:spPr>
          <a:xfrm>
            <a:off x="47500" y="16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Baseline Design: Sensors - FPV Camera</a:t>
            </a:r>
            <a:endParaRPr/>
          </a:p>
        </p:txBody>
      </p:sp>
      <p:sp>
        <p:nvSpPr>
          <p:cNvPr id="1800" name="Google Shape;1800;p90"/>
          <p:cNvSpPr txBox="1"/>
          <p:nvPr>
            <p:ph idx="1" type="body"/>
          </p:nvPr>
        </p:nvSpPr>
        <p:spPr>
          <a:xfrm>
            <a:off x="337850" y="1662625"/>
            <a:ext cx="4841700" cy="28215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SzPts val="1700"/>
              <a:buChar char="●"/>
            </a:pPr>
            <a:r>
              <a:rPr lang="en" sz="1700"/>
              <a:t>Runcam Nano 2 FPV Camera</a:t>
            </a:r>
            <a:endParaRPr sz="1700"/>
          </a:p>
          <a:p>
            <a:pPr indent="-336550" lvl="1" marL="914400" rtl="0" algn="l">
              <a:lnSpc>
                <a:spcPct val="100000"/>
              </a:lnSpc>
              <a:spcBef>
                <a:spcPts val="0"/>
              </a:spcBef>
              <a:spcAft>
                <a:spcPts val="0"/>
              </a:spcAft>
              <a:buSzPts val="1700"/>
              <a:buChar char="○"/>
            </a:pPr>
            <a:r>
              <a:rPr lang="en" sz="1700"/>
              <a:t>Input 3V to 5V</a:t>
            </a:r>
            <a:endParaRPr sz="1700"/>
          </a:p>
          <a:p>
            <a:pPr indent="-336550" lvl="1" marL="914400" rtl="0" algn="l">
              <a:lnSpc>
                <a:spcPct val="100000"/>
              </a:lnSpc>
              <a:spcBef>
                <a:spcPts val="0"/>
              </a:spcBef>
              <a:spcAft>
                <a:spcPts val="0"/>
              </a:spcAft>
              <a:buSzPts val="1700"/>
              <a:buChar char="○"/>
            </a:pPr>
            <a:r>
              <a:rPr lang="en" sz="1700"/>
              <a:t>1.8mm or 2.1mm lens</a:t>
            </a:r>
            <a:endParaRPr sz="1700"/>
          </a:p>
          <a:p>
            <a:pPr indent="-336550" lvl="2" marL="1371600" rtl="0" algn="l">
              <a:lnSpc>
                <a:spcPct val="100000"/>
              </a:lnSpc>
              <a:spcBef>
                <a:spcPts val="0"/>
              </a:spcBef>
              <a:spcAft>
                <a:spcPts val="0"/>
              </a:spcAft>
              <a:buSzPts val="1700"/>
              <a:buChar char="■"/>
            </a:pPr>
            <a:r>
              <a:rPr lang="en" sz="1700"/>
              <a:t>155 to 170 Degrees FOV</a:t>
            </a:r>
            <a:endParaRPr sz="1700"/>
          </a:p>
          <a:p>
            <a:pPr indent="-336550" lvl="1" marL="914400" rtl="0" algn="l">
              <a:lnSpc>
                <a:spcPct val="100000"/>
              </a:lnSpc>
              <a:spcBef>
                <a:spcPts val="0"/>
              </a:spcBef>
              <a:spcAft>
                <a:spcPts val="0"/>
              </a:spcAft>
              <a:buSzPts val="1700"/>
              <a:buChar char="○"/>
            </a:pPr>
            <a:r>
              <a:rPr lang="en" sz="1700"/>
              <a:t>700 TVL Resolution or 976*494 pixels</a:t>
            </a:r>
            <a:endParaRPr sz="1700"/>
          </a:p>
          <a:p>
            <a:pPr indent="-336550" lvl="1" marL="914400" rtl="0" algn="l">
              <a:lnSpc>
                <a:spcPct val="100000"/>
              </a:lnSpc>
              <a:spcBef>
                <a:spcPts val="0"/>
              </a:spcBef>
              <a:spcAft>
                <a:spcPts val="0"/>
              </a:spcAft>
              <a:buSzPts val="1700"/>
              <a:buChar char="○"/>
            </a:pPr>
            <a:r>
              <a:rPr lang="en" sz="1700"/>
              <a:t>Cost : $20</a:t>
            </a:r>
            <a:endParaRPr sz="1700"/>
          </a:p>
          <a:p>
            <a:pPr indent="-336550" lvl="0" marL="457200" rtl="0" algn="l">
              <a:lnSpc>
                <a:spcPct val="100000"/>
              </a:lnSpc>
              <a:spcBef>
                <a:spcPts val="0"/>
              </a:spcBef>
              <a:spcAft>
                <a:spcPts val="0"/>
              </a:spcAft>
              <a:buSzPts val="1700"/>
              <a:buChar char="●"/>
            </a:pPr>
            <a:r>
              <a:rPr lang="en" sz="1700"/>
              <a:t>Allows Operator to have first person view of rover to allow for operator control </a:t>
            </a:r>
            <a:endParaRPr sz="1700"/>
          </a:p>
          <a:p>
            <a:pPr indent="0" lvl="0" marL="0" rtl="0" algn="l">
              <a:lnSpc>
                <a:spcPct val="100000"/>
              </a:lnSpc>
              <a:spcBef>
                <a:spcPts val="1600"/>
              </a:spcBef>
              <a:spcAft>
                <a:spcPts val="0"/>
              </a:spcAft>
              <a:buNone/>
            </a:pPr>
            <a:r>
              <a:t/>
            </a:r>
            <a:endParaRPr sz="1700"/>
          </a:p>
          <a:p>
            <a:pPr indent="0" lvl="0" marL="0" rtl="0" algn="l">
              <a:lnSpc>
                <a:spcPct val="100000"/>
              </a:lnSpc>
              <a:spcBef>
                <a:spcPts val="1600"/>
              </a:spcBef>
              <a:spcAft>
                <a:spcPts val="0"/>
              </a:spcAft>
              <a:buNone/>
            </a:pPr>
            <a:r>
              <a:t/>
            </a:r>
            <a:endParaRPr sz="1300"/>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1600"/>
              </a:spcAft>
              <a:buNone/>
            </a:pPr>
            <a:r>
              <a:t/>
            </a:r>
            <a:endParaRPr/>
          </a:p>
        </p:txBody>
      </p:sp>
      <p:sp>
        <p:nvSpPr>
          <p:cNvPr id="1801" name="Google Shape;1801;p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Runcam Nano 2 FPV Camera (2.1mm Lens)" id="1802" name="Google Shape;1802;p90"/>
          <p:cNvPicPr preferRelativeResize="0"/>
          <p:nvPr/>
        </p:nvPicPr>
        <p:blipFill>
          <a:blip r:embed="rId3">
            <a:alphaModFix/>
          </a:blip>
          <a:stretch>
            <a:fillRect/>
          </a:stretch>
        </p:blipFill>
        <p:spPr>
          <a:xfrm>
            <a:off x="4723725" y="1248775"/>
            <a:ext cx="805025" cy="644025"/>
          </a:xfrm>
          <a:prstGeom prst="rect">
            <a:avLst/>
          </a:prstGeom>
          <a:noFill/>
          <a:ln>
            <a:noFill/>
          </a:ln>
        </p:spPr>
      </p:pic>
      <p:sp>
        <p:nvSpPr>
          <p:cNvPr id="1803" name="Google Shape;1803;p90"/>
          <p:cNvSpPr txBox="1"/>
          <p:nvPr/>
        </p:nvSpPr>
        <p:spPr>
          <a:xfrm>
            <a:off x="337850" y="982900"/>
            <a:ext cx="2891100" cy="4299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700"/>
              <a:t>Meets Level of Autonomy 1</a:t>
            </a:r>
            <a:endParaRPr/>
          </a:p>
        </p:txBody>
      </p:sp>
      <p:pic>
        <p:nvPicPr>
          <p:cNvPr id="1804" name="Google Shape;1804;p90"/>
          <p:cNvPicPr preferRelativeResize="0"/>
          <p:nvPr/>
        </p:nvPicPr>
        <p:blipFill>
          <a:blip r:embed="rId4">
            <a:alphaModFix/>
          </a:blip>
          <a:stretch>
            <a:fillRect/>
          </a:stretch>
        </p:blipFill>
        <p:spPr>
          <a:xfrm>
            <a:off x="6097575" y="1619575"/>
            <a:ext cx="2859816" cy="2416900"/>
          </a:xfrm>
          <a:prstGeom prst="rect">
            <a:avLst/>
          </a:prstGeom>
          <a:noFill/>
          <a:ln>
            <a:noFill/>
          </a:ln>
        </p:spPr>
      </p:pic>
      <p:cxnSp>
        <p:nvCxnSpPr>
          <p:cNvPr id="1805" name="Google Shape;1805;p90"/>
          <p:cNvCxnSpPr>
            <a:stCxn id="1806" idx="7"/>
            <a:endCxn id="1807" idx="7"/>
          </p:cNvCxnSpPr>
          <p:nvPr/>
        </p:nvCxnSpPr>
        <p:spPr>
          <a:xfrm>
            <a:off x="5466951" y="1098086"/>
            <a:ext cx="1477800" cy="1224000"/>
          </a:xfrm>
          <a:prstGeom prst="straightConnector1">
            <a:avLst/>
          </a:prstGeom>
          <a:noFill/>
          <a:ln cap="flat" cmpd="sng" w="38100">
            <a:solidFill>
              <a:srgbClr val="FFFF00"/>
            </a:solidFill>
            <a:prstDash val="solid"/>
            <a:round/>
            <a:headEnd len="med" w="med" type="none"/>
            <a:tailEnd len="med" w="med" type="none"/>
          </a:ln>
        </p:spPr>
      </p:cxnSp>
      <p:sp>
        <p:nvSpPr>
          <p:cNvPr id="1807" name="Google Shape;1807;p90"/>
          <p:cNvSpPr/>
          <p:nvPr/>
        </p:nvSpPr>
        <p:spPr>
          <a:xfrm>
            <a:off x="6695050" y="2279250"/>
            <a:ext cx="292500" cy="2925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08" name="Google Shape;1808;p90"/>
          <p:cNvCxnSpPr/>
          <p:nvPr/>
        </p:nvCxnSpPr>
        <p:spPr>
          <a:xfrm>
            <a:off x="4819375" y="1896925"/>
            <a:ext cx="1948200" cy="663900"/>
          </a:xfrm>
          <a:prstGeom prst="straightConnector1">
            <a:avLst/>
          </a:prstGeom>
          <a:noFill/>
          <a:ln cap="flat" cmpd="sng" w="38100">
            <a:solidFill>
              <a:srgbClr val="FFFF00"/>
            </a:solidFill>
            <a:prstDash val="solid"/>
            <a:round/>
            <a:headEnd len="med" w="med" type="none"/>
            <a:tailEnd len="med" w="med" type="none"/>
          </a:ln>
        </p:spPr>
      </p:cxnSp>
      <p:sp>
        <p:nvSpPr>
          <p:cNvPr id="1806" name="Google Shape;1806;p90"/>
          <p:cNvSpPr/>
          <p:nvPr/>
        </p:nvSpPr>
        <p:spPr>
          <a:xfrm>
            <a:off x="4572000" y="949150"/>
            <a:ext cx="1048500" cy="1017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9" name="Google Shape;1809;p90"/>
          <p:cNvPicPr preferRelativeResize="0"/>
          <p:nvPr/>
        </p:nvPicPr>
        <p:blipFill>
          <a:blip r:embed="rId5">
            <a:alphaModFix/>
          </a:blip>
          <a:stretch>
            <a:fillRect/>
          </a:stretch>
        </p:blipFill>
        <p:spPr>
          <a:xfrm>
            <a:off x="6886002" y="124712"/>
            <a:ext cx="2135149" cy="644025"/>
          </a:xfrm>
          <a:prstGeom prst="rect">
            <a:avLst/>
          </a:prstGeom>
          <a:noFill/>
          <a:ln>
            <a:noFill/>
          </a:ln>
        </p:spPr>
      </p:pic>
      <p:sp>
        <p:nvSpPr>
          <p:cNvPr id="1810" name="Google Shape;1810;p90"/>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811" name="Google Shape;1811;p90"/>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812" name="Google Shape;1812;p90"/>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813" name="Google Shape;1813;p90"/>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814" name="Google Shape;1814;p90"/>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815" name="Google Shape;1815;p90"/>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816" name="Google Shape;1816;p90"/>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817" name="Google Shape;1817;p90"/>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818" name="Google Shape;1818;p90"/>
          <p:cNvPicPr preferRelativeResize="0"/>
          <p:nvPr/>
        </p:nvPicPr>
        <p:blipFill>
          <a:blip r:embed="rId6">
            <a:alphaModFix/>
          </a:blip>
          <a:stretch>
            <a:fillRect/>
          </a:stretch>
        </p:blipFill>
        <p:spPr>
          <a:xfrm>
            <a:off x="53350" y="4779450"/>
            <a:ext cx="669950" cy="328700"/>
          </a:xfrm>
          <a:prstGeom prst="rect">
            <a:avLst/>
          </a:prstGeom>
          <a:noFill/>
          <a:ln>
            <a:noFill/>
          </a:ln>
        </p:spPr>
      </p:pic>
      <p:pic>
        <p:nvPicPr>
          <p:cNvPr id="1819" name="Google Shape;1819;p90"/>
          <p:cNvPicPr preferRelativeResize="0"/>
          <p:nvPr/>
        </p:nvPicPr>
        <p:blipFill>
          <a:blip r:embed="rId7">
            <a:alphaModFix/>
          </a:blip>
          <a:stretch>
            <a:fillRect/>
          </a:stretch>
        </p:blipFill>
        <p:spPr>
          <a:xfrm>
            <a:off x="8390542" y="4771800"/>
            <a:ext cx="753458" cy="371700"/>
          </a:xfrm>
          <a:prstGeom prst="rect">
            <a:avLst/>
          </a:prstGeom>
          <a:noFill/>
          <a:ln>
            <a:noFill/>
          </a:ln>
        </p:spPr>
      </p:pic>
      <p:sp>
        <p:nvSpPr>
          <p:cNvPr id="1820" name="Google Shape;1820;p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21" name="Google Shape;1821;p90"/>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822" name="Google Shape;1822;p90"/>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sp>
        <p:nvSpPr>
          <p:cNvPr id="1827" name="Google Shape;1827;p91"/>
          <p:cNvSpPr txBox="1"/>
          <p:nvPr>
            <p:ph type="title"/>
          </p:nvPr>
        </p:nvSpPr>
        <p:spPr>
          <a:xfrm>
            <a:off x="311700" y="16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Baseline Design: Sensors - GPS</a:t>
            </a:r>
            <a:endParaRPr/>
          </a:p>
        </p:txBody>
      </p:sp>
      <p:sp>
        <p:nvSpPr>
          <p:cNvPr id="1828" name="Google Shape;1828;p91"/>
          <p:cNvSpPr txBox="1"/>
          <p:nvPr>
            <p:ph idx="1" type="body"/>
          </p:nvPr>
        </p:nvSpPr>
        <p:spPr>
          <a:xfrm>
            <a:off x="311700" y="1373575"/>
            <a:ext cx="5890200" cy="22206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SzPts val="1700"/>
              <a:buChar char="●"/>
            </a:pPr>
            <a:r>
              <a:rPr lang="en" sz="1700"/>
              <a:t>SparkFun GPS-RTK-SMA Breakout - ZED-F9P (Qwiic)</a:t>
            </a:r>
            <a:endParaRPr sz="1700"/>
          </a:p>
          <a:p>
            <a:pPr indent="-336550" lvl="1" marL="914400" rtl="0" algn="l">
              <a:lnSpc>
                <a:spcPct val="100000"/>
              </a:lnSpc>
              <a:spcBef>
                <a:spcPts val="0"/>
              </a:spcBef>
              <a:spcAft>
                <a:spcPts val="0"/>
              </a:spcAft>
              <a:buSzPts val="1700"/>
              <a:buChar char="○"/>
            </a:pPr>
            <a:r>
              <a:rPr lang="en" sz="1700"/>
              <a:t>Input: 5V/3.3V @ 68mA to 130mA</a:t>
            </a:r>
            <a:endParaRPr sz="1700"/>
          </a:p>
          <a:p>
            <a:pPr indent="-336550" lvl="1" marL="914400" rtl="0" algn="l">
              <a:lnSpc>
                <a:spcPct val="100000"/>
              </a:lnSpc>
              <a:spcBef>
                <a:spcPts val="0"/>
              </a:spcBef>
              <a:spcAft>
                <a:spcPts val="0"/>
              </a:spcAft>
              <a:buSzPts val="1700"/>
              <a:buChar char="○"/>
            </a:pPr>
            <a:r>
              <a:rPr lang="en" sz="1700"/>
              <a:t>Output: I2C</a:t>
            </a:r>
            <a:endParaRPr sz="1700"/>
          </a:p>
          <a:p>
            <a:pPr indent="-336550" lvl="1" marL="914400" rtl="0" algn="l">
              <a:lnSpc>
                <a:spcPct val="100000"/>
              </a:lnSpc>
              <a:spcBef>
                <a:spcPts val="0"/>
              </a:spcBef>
              <a:spcAft>
                <a:spcPts val="0"/>
              </a:spcAft>
              <a:buSzPts val="1700"/>
              <a:buChar char="○"/>
            </a:pPr>
            <a:r>
              <a:rPr lang="en" sz="1700"/>
              <a:t>Receives both L1C/A and L2C bands</a:t>
            </a:r>
            <a:endParaRPr sz="1700"/>
          </a:p>
          <a:p>
            <a:pPr indent="-336550" lvl="1" marL="914400" rtl="0" algn="l">
              <a:lnSpc>
                <a:spcPct val="100000"/>
              </a:lnSpc>
              <a:spcBef>
                <a:spcPts val="0"/>
              </a:spcBef>
              <a:spcAft>
                <a:spcPts val="0"/>
              </a:spcAft>
              <a:buSzPts val="1700"/>
              <a:buChar char="○"/>
            </a:pPr>
            <a:r>
              <a:rPr lang="en" sz="1700"/>
              <a:t>Horizontal Accuracy:</a:t>
            </a:r>
            <a:endParaRPr sz="1700"/>
          </a:p>
          <a:p>
            <a:pPr indent="-336550" lvl="2" marL="1371600" rtl="0" algn="l">
              <a:lnSpc>
                <a:spcPct val="100000"/>
              </a:lnSpc>
              <a:spcBef>
                <a:spcPts val="0"/>
              </a:spcBef>
              <a:spcAft>
                <a:spcPts val="0"/>
              </a:spcAft>
              <a:buSzPts val="1700"/>
              <a:buChar char="■"/>
            </a:pPr>
            <a:r>
              <a:rPr lang="en" sz="1700"/>
              <a:t>2.5m without RTK(Real Time Kinematic)</a:t>
            </a:r>
            <a:endParaRPr sz="1700"/>
          </a:p>
          <a:p>
            <a:pPr indent="-336550" lvl="2" marL="1371600" rtl="0" algn="l">
              <a:lnSpc>
                <a:spcPct val="100000"/>
              </a:lnSpc>
              <a:spcBef>
                <a:spcPts val="0"/>
              </a:spcBef>
              <a:spcAft>
                <a:spcPts val="0"/>
              </a:spcAft>
              <a:buSzPts val="1700"/>
              <a:buChar char="■"/>
            </a:pPr>
            <a:r>
              <a:rPr lang="en" sz="1700"/>
              <a:t>0.010m with RTK(Real Time Kinematic)</a:t>
            </a:r>
            <a:endParaRPr sz="1700"/>
          </a:p>
          <a:p>
            <a:pPr indent="-336550" lvl="1" marL="914400" rtl="0" algn="l">
              <a:lnSpc>
                <a:spcPct val="100000"/>
              </a:lnSpc>
              <a:spcBef>
                <a:spcPts val="0"/>
              </a:spcBef>
              <a:spcAft>
                <a:spcPts val="0"/>
              </a:spcAft>
              <a:buSzPts val="1700"/>
              <a:buChar char="○"/>
            </a:pPr>
            <a:r>
              <a:rPr lang="en" sz="1700"/>
              <a:t>Cost: $219.95</a:t>
            </a:r>
            <a:endParaRPr sz="1700"/>
          </a:p>
          <a:p>
            <a:pPr indent="-336550" lvl="0" marL="457200" rtl="0" algn="l">
              <a:lnSpc>
                <a:spcPct val="100000"/>
              </a:lnSpc>
              <a:spcBef>
                <a:spcPts val="0"/>
              </a:spcBef>
              <a:spcAft>
                <a:spcPts val="0"/>
              </a:spcAft>
              <a:buSzPts val="1700"/>
              <a:buChar char="●"/>
            </a:pPr>
            <a:r>
              <a:rPr b="1" lang="en" sz="1700"/>
              <a:t>Purpose</a:t>
            </a:r>
            <a:endParaRPr b="1" sz="1700"/>
          </a:p>
          <a:p>
            <a:pPr indent="-336550" lvl="1" marL="914400" rtl="0" algn="l">
              <a:lnSpc>
                <a:spcPct val="100000"/>
              </a:lnSpc>
              <a:spcBef>
                <a:spcPts val="0"/>
              </a:spcBef>
              <a:spcAft>
                <a:spcPts val="0"/>
              </a:spcAft>
              <a:buSzPts val="1700"/>
              <a:buChar char="○"/>
            </a:pPr>
            <a:r>
              <a:rPr lang="en" sz="1700"/>
              <a:t>Detect rovers position for waypoint navigation</a:t>
            </a:r>
            <a:endParaRPr sz="1700"/>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1600"/>
              </a:spcAft>
              <a:buNone/>
            </a:pPr>
            <a:r>
              <a:t/>
            </a:r>
            <a:endParaRPr/>
          </a:p>
        </p:txBody>
      </p:sp>
      <p:sp>
        <p:nvSpPr>
          <p:cNvPr id="1829" name="Google Shape;1829;p9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30" name="Google Shape;1830;p91"/>
          <p:cNvSpPr txBox="1"/>
          <p:nvPr/>
        </p:nvSpPr>
        <p:spPr>
          <a:xfrm>
            <a:off x="5756708" y="4073825"/>
            <a:ext cx="1955400" cy="20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Sparkfun ZED-F9P</a:t>
            </a:r>
            <a:endParaRPr/>
          </a:p>
        </p:txBody>
      </p:sp>
      <p:sp>
        <p:nvSpPr>
          <p:cNvPr id="1831" name="Google Shape;1831;p91"/>
          <p:cNvSpPr txBox="1"/>
          <p:nvPr/>
        </p:nvSpPr>
        <p:spPr>
          <a:xfrm>
            <a:off x="437200" y="900738"/>
            <a:ext cx="2891100" cy="4299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700"/>
              <a:t>Meets Level of Autonomy 1</a:t>
            </a:r>
            <a:endParaRPr/>
          </a:p>
        </p:txBody>
      </p:sp>
      <p:pic>
        <p:nvPicPr>
          <p:cNvPr id="1832" name="Google Shape;1832;p91"/>
          <p:cNvPicPr preferRelativeResize="0"/>
          <p:nvPr/>
        </p:nvPicPr>
        <p:blipFill>
          <a:blip r:embed="rId3">
            <a:alphaModFix/>
          </a:blip>
          <a:stretch>
            <a:fillRect/>
          </a:stretch>
        </p:blipFill>
        <p:spPr>
          <a:xfrm>
            <a:off x="6130050" y="900749"/>
            <a:ext cx="2891100" cy="2440135"/>
          </a:xfrm>
          <a:prstGeom prst="rect">
            <a:avLst/>
          </a:prstGeom>
          <a:noFill/>
          <a:ln>
            <a:noFill/>
          </a:ln>
        </p:spPr>
      </p:pic>
      <p:sp>
        <p:nvSpPr>
          <p:cNvPr id="1833" name="Google Shape;1833;p91"/>
          <p:cNvSpPr/>
          <p:nvPr/>
        </p:nvSpPr>
        <p:spPr>
          <a:xfrm>
            <a:off x="7308550" y="2268925"/>
            <a:ext cx="455100" cy="4299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34" name="Google Shape;1834;p91"/>
          <p:cNvCxnSpPr>
            <a:endCxn id="1833" idx="1"/>
          </p:cNvCxnSpPr>
          <p:nvPr/>
        </p:nvCxnSpPr>
        <p:spPr>
          <a:xfrm flipH="1" rot="10800000">
            <a:off x="6374098" y="2331882"/>
            <a:ext cx="1001100" cy="476400"/>
          </a:xfrm>
          <a:prstGeom prst="straightConnector1">
            <a:avLst/>
          </a:prstGeom>
          <a:noFill/>
          <a:ln cap="flat" cmpd="sng" w="38100">
            <a:solidFill>
              <a:srgbClr val="FFFF00"/>
            </a:solidFill>
            <a:prstDash val="solid"/>
            <a:round/>
            <a:headEnd len="med" w="med" type="none"/>
            <a:tailEnd len="med" w="med" type="none"/>
          </a:ln>
        </p:spPr>
      </p:cxnSp>
      <p:cxnSp>
        <p:nvCxnSpPr>
          <p:cNvPr id="1835" name="Google Shape;1835;p91"/>
          <p:cNvCxnSpPr>
            <a:stCxn id="1833" idx="5"/>
          </p:cNvCxnSpPr>
          <p:nvPr/>
        </p:nvCxnSpPr>
        <p:spPr>
          <a:xfrm flipH="1">
            <a:off x="7303702" y="2635868"/>
            <a:ext cx="393300" cy="1073400"/>
          </a:xfrm>
          <a:prstGeom prst="straightConnector1">
            <a:avLst/>
          </a:prstGeom>
          <a:noFill/>
          <a:ln cap="flat" cmpd="sng" w="38100">
            <a:solidFill>
              <a:srgbClr val="FFFF00"/>
            </a:solidFill>
            <a:prstDash val="solid"/>
            <a:round/>
            <a:headEnd len="med" w="med" type="none"/>
            <a:tailEnd len="med" w="med" type="none"/>
          </a:ln>
        </p:spPr>
      </p:cxnSp>
      <p:pic>
        <p:nvPicPr>
          <p:cNvPr id="1836" name="Google Shape;1836;p91"/>
          <p:cNvPicPr preferRelativeResize="0"/>
          <p:nvPr/>
        </p:nvPicPr>
        <p:blipFill rotWithShape="1">
          <a:blip r:embed="rId4">
            <a:alphaModFix/>
          </a:blip>
          <a:srcRect b="21500" l="8826" r="6139" t="15244"/>
          <a:stretch/>
        </p:blipFill>
        <p:spPr>
          <a:xfrm>
            <a:off x="6051250" y="2935925"/>
            <a:ext cx="1236625" cy="919901"/>
          </a:xfrm>
          <a:prstGeom prst="rect">
            <a:avLst/>
          </a:prstGeom>
          <a:noFill/>
          <a:ln>
            <a:noFill/>
          </a:ln>
        </p:spPr>
      </p:pic>
      <p:sp>
        <p:nvSpPr>
          <p:cNvPr id="1837" name="Google Shape;1837;p91"/>
          <p:cNvSpPr/>
          <p:nvPr/>
        </p:nvSpPr>
        <p:spPr>
          <a:xfrm>
            <a:off x="5987063" y="2728213"/>
            <a:ext cx="1365000" cy="13353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8" name="Google Shape;1838;p91"/>
          <p:cNvPicPr preferRelativeResize="0"/>
          <p:nvPr/>
        </p:nvPicPr>
        <p:blipFill>
          <a:blip r:embed="rId5">
            <a:alphaModFix/>
          </a:blip>
          <a:stretch>
            <a:fillRect/>
          </a:stretch>
        </p:blipFill>
        <p:spPr>
          <a:xfrm>
            <a:off x="6875325" y="123100"/>
            <a:ext cx="2145825" cy="647250"/>
          </a:xfrm>
          <a:prstGeom prst="rect">
            <a:avLst/>
          </a:prstGeom>
          <a:noFill/>
          <a:ln>
            <a:noFill/>
          </a:ln>
        </p:spPr>
      </p:pic>
      <p:sp>
        <p:nvSpPr>
          <p:cNvPr id="1839" name="Google Shape;1839;p91"/>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840" name="Google Shape;1840;p91"/>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841" name="Google Shape;1841;p91"/>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842" name="Google Shape;1842;p91"/>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843" name="Google Shape;1843;p91"/>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844" name="Google Shape;1844;p91"/>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845" name="Google Shape;1845;p91"/>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846" name="Google Shape;1846;p91"/>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847" name="Google Shape;1847;p91"/>
          <p:cNvPicPr preferRelativeResize="0"/>
          <p:nvPr/>
        </p:nvPicPr>
        <p:blipFill>
          <a:blip r:embed="rId6">
            <a:alphaModFix/>
          </a:blip>
          <a:stretch>
            <a:fillRect/>
          </a:stretch>
        </p:blipFill>
        <p:spPr>
          <a:xfrm>
            <a:off x="53350" y="4779450"/>
            <a:ext cx="669950" cy="328700"/>
          </a:xfrm>
          <a:prstGeom prst="rect">
            <a:avLst/>
          </a:prstGeom>
          <a:noFill/>
          <a:ln>
            <a:noFill/>
          </a:ln>
        </p:spPr>
      </p:pic>
      <p:pic>
        <p:nvPicPr>
          <p:cNvPr id="1848" name="Google Shape;1848;p91"/>
          <p:cNvPicPr preferRelativeResize="0"/>
          <p:nvPr/>
        </p:nvPicPr>
        <p:blipFill>
          <a:blip r:embed="rId7">
            <a:alphaModFix/>
          </a:blip>
          <a:stretch>
            <a:fillRect/>
          </a:stretch>
        </p:blipFill>
        <p:spPr>
          <a:xfrm>
            <a:off x="8390542" y="4771800"/>
            <a:ext cx="753458" cy="371700"/>
          </a:xfrm>
          <a:prstGeom prst="rect">
            <a:avLst/>
          </a:prstGeom>
          <a:noFill/>
          <a:ln>
            <a:noFill/>
          </a:ln>
        </p:spPr>
      </p:pic>
      <p:sp>
        <p:nvSpPr>
          <p:cNvPr id="1849" name="Google Shape;1849;p9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50" name="Google Shape;1850;p91"/>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851" name="Google Shape;1851;p91"/>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0"/>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85" name="Google Shape;185;p20"/>
          <p:cNvSpPr/>
          <p:nvPr/>
        </p:nvSpPr>
        <p:spPr>
          <a:xfrm>
            <a:off x="1341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86" name="Google Shape;186;p20"/>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87" name="Google Shape;187;p20"/>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88" name="Google Shape;188;p20"/>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89" name="Google Shape;189;p20"/>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90" name="Google Shape;190;p20"/>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91" name="Google Shape;191;p20"/>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92" name="Google Shape;192;p20"/>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193" name="Google Shape;193;p20"/>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194" name="Google Shape;194;p20"/>
          <p:cNvSpPr txBox="1"/>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t>Design Solution</a:t>
            </a:r>
            <a:endParaRPr sz="3600">
              <a:solidFill>
                <a:srgbClr val="000000"/>
              </a:solidFill>
            </a:endParaRPr>
          </a:p>
        </p:txBody>
      </p:sp>
      <p:sp>
        <p:nvSpPr>
          <p:cNvPr id="195" name="Google Shape;195;p20"/>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5" name="Shape 1855"/>
        <p:cNvGrpSpPr/>
        <p:nvPr/>
      </p:nvGrpSpPr>
      <p:grpSpPr>
        <a:xfrm>
          <a:off x="0" y="0"/>
          <a:ext cx="0" cy="0"/>
          <a:chOff x="0" y="0"/>
          <a:chExt cx="0" cy="0"/>
        </a:xfrm>
      </p:grpSpPr>
      <p:sp>
        <p:nvSpPr>
          <p:cNvPr id="1856" name="Google Shape;1856;p92"/>
          <p:cNvSpPr txBox="1"/>
          <p:nvPr>
            <p:ph type="title"/>
          </p:nvPr>
        </p:nvSpPr>
        <p:spPr>
          <a:xfrm>
            <a:off x="315550" y="200900"/>
            <a:ext cx="657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Baseline Design: Sensors - Motor Encoder</a:t>
            </a:r>
            <a:endParaRPr/>
          </a:p>
        </p:txBody>
      </p:sp>
      <p:sp>
        <p:nvSpPr>
          <p:cNvPr id="1857" name="Google Shape;1857;p92"/>
          <p:cNvSpPr txBox="1"/>
          <p:nvPr>
            <p:ph idx="1" type="body"/>
          </p:nvPr>
        </p:nvSpPr>
        <p:spPr>
          <a:xfrm>
            <a:off x="401250" y="1894763"/>
            <a:ext cx="5458500" cy="29379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SzPts val="1700"/>
              <a:buChar char="●"/>
            </a:pPr>
            <a:r>
              <a:rPr lang="en" sz="1700"/>
              <a:t>AndyMark 3749 Mag Encoder</a:t>
            </a:r>
            <a:endParaRPr sz="1700"/>
          </a:p>
          <a:p>
            <a:pPr indent="-336550" lvl="1" marL="914400" rtl="0" algn="l">
              <a:lnSpc>
                <a:spcPct val="100000"/>
              </a:lnSpc>
              <a:spcBef>
                <a:spcPts val="0"/>
              </a:spcBef>
              <a:spcAft>
                <a:spcPts val="0"/>
              </a:spcAft>
              <a:buSzPts val="1700"/>
              <a:buChar char="○"/>
            </a:pPr>
            <a:r>
              <a:rPr lang="en" sz="1700"/>
              <a:t>Input: 5V @ 40mA</a:t>
            </a:r>
            <a:endParaRPr sz="1700"/>
          </a:p>
          <a:p>
            <a:pPr indent="-336550" lvl="1" marL="914400" rtl="0" algn="l">
              <a:lnSpc>
                <a:spcPct val="100000"/>
              </a:lnSpc>
              <a:spcBef>
                <a:spcPts val="0"/>
              </a:spcBef>
              <a:spcAft>
                <a:spcPts val="0"/>
              </a:spcAft>
              <a:buSzPts val="1700"/>
              <a:buChar char="○"/>
            </a:pPr>
            <a:r>
              <a:rPr lang="en" sz="1700"/>
              <a:t>Output: 1024 bin PWM</a:t>
            </a:r>
            <a:endParaRPr sz="1700"/>
          </a:p>
          <a:p>
            <a:pPr indent="-336550" lvl="1" marL="914400" rtl="0" algn="l">
              <a:lnSpc>
                <a:spcPct val="100000"/>
              </a:lnSpc>
              <a:spcBef>
                <a:spcPts val="0"/>
              </a:spcBef>
              <a:spcAft>
                <a:spcPts val="0"/>
              </a:spcAft>
              <a:buSzPts val="1700"/>
              <a:buChar char="○"/>
            </a:pPr>
            <a:r>
              <a:rPr lang="en" sz="1700"/>
              <a:t>Rating: 30,000 RPM</a:t>
            </a:r>
            <a:endParaRPr sz="1700"/>
          </a:p>
          <a:p>
            <a:pPr indent="-336550" lvl="1" marL="914400" rtl="0" algn="l">
              <a:lnSpc>
                <a:spcPct val="100000"/>
              </a:lnSpc>
              <a:spcBef>
                <a:spcPts val="0"/>
              </a:spcBef>
              <a:spcAft>
                <a:spcPts val="0"/>
              </a:spcAft>
              <a:buSzPts val="1700"/>
              <a:buChar char="○"/>
            </a:pPr>
            <a:r>
              <a:rPr lang="en" sz="1700"/>
              <a:t>Cost: $47</a:t>
            </a:r>
            <a:endParaRPr sz="1700"/>
          </a:p>
          <a:p>
            <a:pPr indent="-336550" lvl="0" marL="457200" rtl="0" algn="l">
              <a:lnSpc>
                <a:spcPct val="100000"/>
              </a:lnSpc>
              <a:spcBef>
                <a:spcPts val="0"/>
              </a:spcBef>
              <a:spcAft>
                <a:spcPts val="0"/>
              </a:spcAft>
              <a:buSzPts val="1700"/>
              <a:buChar char="●"/>
            </a:pPr>
            <a:r>
              <a:rPr lang="en" sz="1700"/>
              <a:t>Purpose</a:t>
            </a:r>
            <a:endParaRPr sz="1700"/>
          </a:p>
          <a:p>
            <a:pPr indent="-336550" lvl="1" marL="914400" rtl="0" algn="l">
              <a:lnSpc>
                <a:spcPct val="100000"/>
              </a:lnSpc>
              <a:spcBef>
                <a:spcPts val="0"/>
              </a:spcBef>
              <a:spcAft>
                <a:spcPts val="0"/>
              </a:spcAft>
              <a:buSzPts val="1700"/>
              <a:buChar char="○"/>
            </a:pPr>
            <a:r>
              <a:rPr lang="en" sz="1700"/>
              <a:t>Determine angular velocity and position of each motor shaft to determine rover position and velocity.</a:t>
            </a:r>
            <a:endParaRPr/>
          </a:p>
        </p:txBody>
      </p:sp>
      <p:sp>
        <p:nvSpPr>
          <p:cNvPr id="1858" name="Google Shape;1858;p9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59" name="Google Shape;1859;p92"/>
          <p:cNvSpPr txBox="1"/>
          <p:nvPr/>
        </p:nvSpPr>
        <p:spPr>
          <a:xfrm>
            <a:off x="818200" y="1297750"/>
            <a:ext cx="2891100" cy="4299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700"/>
              <a:t>Meets Level of Autonomy 2</a:t>
            </a:r>
            <a:endParaRPr/>
          </a:p>
        </p:txBody>
      </p:sp>
      <p:pic>
        <p:nvPicPr>
          <p:cNvPr id="1860" name="Google Shape;1860;p92"/>
          <p:cNvPicPr preferRelativeResize="0"/>
          <p:nvPr/>
        </p:nvPicPr>
        <p:blipFill>
          <a:blip r:embed="rId3">
            <a:alphaModFix/>
          </a:blip>
          <a:stretch>
            <a:fillRect/>
          </a:stretch>
        </p:blipFill>
        <p:spPr>
          <a:xfrm>
            <a:off x="6641825" y="926000"/>
            <a:ext cx="2349776" cy="1984309"/>
          </a:xfrm>
          <a:prstGeom prst="rect">
            <a:avLst/>
          </a:prstGeom>
          <a:noFill/>
          <a:ln>
            <a:noFill/>
          </a:ln>
        </p:spPr>
      </p:pic>
      <p:pic>
        <p:nvPicPr>
          <p:cNvPr id="1861" name="Google Shape;1861;p92"/>
          <p:cNvPicPr preferRelativeResize="0"/>
          <p:nvPr/>
        </p:nvPicPr>
        <p:blipFill>
          <a:blip r:embed="rId4">
            <a:alphaModFix/>
          </a:blip>
          <a:stretch>
            <a:fillRect/>
          </a:stretch>
        </p:blipFill>
        <p:spPr>
          <a:xfrm>
            <a:off x="5608525" y="2910300"/>
            <a:ext cx="1033300" cy="1033300"/>
          </a:xfrm>
          <a:prstGeom prst="rect">
            <a:avLst/>
          </a:prstGeom>
          <a:noFill/>
          <a:ln>
            <a:noFill/>
          </a:ln>
        </p:spPr>
      </p:pic>
      <p:sp>
        <p:nvSpPr>
          <p:cNvPr id="1862" name="Google Shape;1862;p92"/>
          <p:cNvSpPr/>
          <p:nvPr/>
        </p:nvSpPr>
        <p:spPr>
          <a:xfrm>
            <a:off x="7169450" y="1939176"/>
            <a:ext cx="210600" cy="1989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92"/>
          <p:cNvSpPr/>
          <p:nvPr/>
        </p:nvSpPr>
        <p:spPr>
          <a:xfrm>
            <a:off x="7380050" y="1818701"/>
            <a:ext cx="210600" cy="1989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92"/>
          <p:cNvSpPr/>
          <p:nvPr/>
        </p:nvSpPr>
        <p:spPr>
          <a:xfrm>
            <a:off x="7805950" y="2300001"/>
            <a:ext cx="210600" cy="1989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92"/>
          <p:cNvSpPr/>
          <p:nvPr/>
        </p:nvSpPr>
        <p:spPr>
          <a:xfrm>
            <a:off x="8016550" y="2179526"/>
            <a:ext cx="210600" cy="1989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92"/>
          <p:cNvSpPr/>
          <p:nvPr/>
        </p:nvSpPr>
        <p:spPr>
          <a:xfrm>
            <a:off x="5608575" y="2939000"/>
            <a:ext cx="1033200" cy="9759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67" name="Google Shape;1867;p92"/>
          <p:cNvCxnSpPr>
            <a:stCxn id="1866" idx="1"/>
            <a:endCxn id="1862" idx="1"/>
          </p:cNvCxnSpPr>
          <p:nvPr/>
        </p:nvCxnSpPr>
        <p:spPr>
          <a:xfrm flipH="1" rot="10800000">
            <a:off x="5759884" y="1968317"/>
            <a:ext cx="1440300" cy="1113600"/>
          </a:xfrm>
          <a:prstGeom prst="straightConnector1">
            <a:avLst/>
          </a:prstGeom>
          <a:noFill/>
          <a:ln cap="flat" cmpd="sng" w="38100">
            <a:solidFill>
              <a:srgbClr val="FFFF00"/>
            </a:solidFill>
            <a:prstDash val="solid"/>
            <a:round/>
            <a:headEnd len="med" w="med" type="none"/>
            <a:tailEnd len="med" w="med" type="none"/>
          </a:ln>
        </p:spPr>
      </p:cxnSp>
      <p:cxnSp>
        <p:nvCxnSpPr>
          <p:cNvPr id="1868" name="Google Shape;1868;p92"/>
          <p:cNvCxnSpPr>
            <a:endCxn id="1862" idx="5"/>
          </p:cNvCxnSpPr>
          <p:nvPr/>
        </p:nvCxnSpPr>
        <p:spPr>
          <a:xfrm flipH="1" rot="10800000">
            <a:off x="6595908" y="2108948"/>
            <a:ext cx="753300" cy="1521600"/>
          </a:xfrm>
          <a:prstGeom prst="straightConnector1">
            <a:avLst/>
          </a:prstGeom>
          <a:noFill/>
          <a:ln cap="flat" cmpd="sng" w="38100">
            <a:solidFill>
              <a:srgbClr val="FFFF00"/>
            </a:solidFill>
            <a:prstDash val="solid"/>
            <a:round/>
            <a:headEnd len="med" w="med" type="none"/>
            <a:tailEnd len="med" w="med" type="none"/>
          </a:ln>
        </p:spPr>
      </p:cxnSp>
      <p:pic>
        <p:nvPicPr>
          <p:cNvPr id="1869" name="Google Shape;1869;p92"/>
          <p:cNvPicPr preferRelativeResize="0"/>
          <p:nvPr/>
        </p:nvPicPr>
        <p:blipFill>
          <a:blip r:embed="rId5">
            <a:alphaModFix/>
          </a:blip>
          <a:stretch>
            <a:fillRect/>
          </a:stretch>
        </p:blipFill>
        <p:spPr>
          <a:xfrm>
            <a:off x="7169450" y="2910300"/>
            <a:ext cx="1822150" cy="1479422"/>
          </a:xfrm>
          <a:prstGeom prst="rect">
            <a:avLst/>
          </a:prstGeom>
          <a:noFill/>
          <a:ln>
            <a:noFill/>
          </a:ln>
        </p:spPr>
      </p:pic>
      <p:pic>
        <p:nvPicPr>
          <p:cNvPr id="1870" name="Google Shape;1870;p92"/>
          <p:cNvPicPr preferRelativeResize="0"/>
          <p:nvPr/>
        </p:nvPicPr>
        <p:blipFill>
          <a:blip r:embed="rId6">
            <a:alphaModFix/>
          </a:blip>
          <a:stretch>
            <a:fillRect/>
          </a:stretch>
        </p:blipFill>
        <p:spPr>
          <a:xfrm>
            <a:off x="6893050" y="118525"/>
            <a:ext cx="2139876" cy="645462"/>
          </a:xfrm>
          <a:prstGeom prst="rect">
            <a:avLst/>
          </a:prstGeom>
          <a:noFill/>
          <a:ln>
            <a:noFill/>
          </a:ln>
        </p:spPr>
      </p:pic>
      <p:sp>
        <p:nvSpPr>
          <p:cNvPr id="1871" name="Google Shape;1871;p92"/>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872" name="Google Shape;1872;p92"/>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873" name="Google Shape;1873;p92"/>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874" name="Google Shape;1874;p92"/>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875" name="Google Shape;1875;p92"/>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876" name="Google Shape;1876;p92"/>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877" name="Google Shape;1877;p92"/>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878" name="Google Shape;1878;p92"/>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879" name="Google Shape;1879;p92"/>
          <p:cNvPicPr preferRelativeResize="0"/>
          <p:nvPr/>
        </p:nvPicPr>
        <p:blipFill>
          <a:blip r:embed="rId7">
            <a:alphaModFix/>
          </a:blip>
          <a:stretch>
            <a:fillRect/>
          </a:stretch>
        </p:blipFill>
        <p:spPr>
          <a:xfrm>
            <a:off x="53350" y="4779450"/>
            <a:ext cx="669950" cy="328700"/>
          </a:xfrm>
          <a:prstGeom prst="rect">
            <a:avLst/>
          </a:prstGeom>
          <a:noFill/>
          <a:ln>
            <a:noFill/>
          </a:ln>
        </p:spPr>
      </p:pic>
      <p:pic>
        <p:nvPicPr>
          <p:cNvPr id="1880" name="Google Shape;1880;p92"/>
          <p:cNvPicPr preferRelativeResize="0"/>
          <p:nvPr/>
        </p:nvPicPr>
        <p:blipFill>
          <a:blip r:embed="rId8">
            <a:alphaModFix/>
          </a:blip>
          <a:stretch>
            <a:fillRect/>
          </a:stretch>
        </p:blipFill>
        <p:spPr>
          <a:xfrm>
            <a:off x="8390542" y="4771800"/>
            <a:ext cx="753458" cy="371700"/>
          </a:xfrm>
          <a:prstGeom prst="rect">
            <a:avLst/>
          </a:prstGeom>
          <a:noFill/>
          <a:ln>
            <a:noFill/>
          </a:ln>
        </p:spPr>
      </p:pic>
      <p:sp>
        <p:nvSpPr>
          <p:cNvPr id="1881" name="Google Shape;1881;p9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82" name="Google Shape;1882;p92"/>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883" name="Google Shape;1883;p92"/>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7" name="Shape 1887"/>
        <p:cNvGrpSpPr/>
        <p:nvPr/>
      </p:nvGrpSpPr>
      <p:grpSpPr>
        <a:xfrm>
          <a:off x="0" y="0"/>
          <a:ext cx="0" cy="0"/>
          <a:chOff x="0" y="0"/>
          <a:chExt cx="0" cy="0"/>
        </a:xfrm>
      </p:grpSpPr>
      <p:sp>
        <p:nvSpPr>
          <p:cNvPr id="1888" name="Google Shape;1888;p93"/>
          <p:cNvSpPr txBox="1"/>
          <p:nvPr>
            <p:ph type="title"/>
          </p:nvPr>
        </p:nvSpPr>
        <p:spPr>
          <a:xfrm>
            <a:off x="311700" y="16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Baseline Design: Sensors - IMU</a:t>
            </a:r>
            <a:endParaRPr/>
          </a:p>
        </p:txBody>
      </p:sp>
      <p:sp>
        <p:nvSpPr>
          <p:cNvPr id="1889" name="Google Shape;1889;p93"/>
          <p:cNvSpPr txBox="1"/>
          <p:nvPr>
            <p:ph idx="1" type="body"/>
          </p:nvPr>
        </p:nvSpPr>
        <p:spPr>
          <a:xfrm>
            <a:off x="311700" y="1241675"/>
            <a:ext cx="5286900" cy="28614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SzPts val="1700"/>
              <a:buChar char="●"/>
            </a:pPr>
            <a:r>
              <a:rPr lang="en" sz="1700"/>
              <a:t>SparkFun VR IMU Breakout - BNO080 (Qwiic)</a:t>
            </a:r>
            <a:endParaRPr sz="1700"/>
          </a:p>
          <a:p>
            <a:pPr indent="-336550" lvl="1" marL="914400" rtl="0" algn="l">
              <a:lnSpc>
                <a:spcPct val="100000"/>
              </a:lnSpc>
              <a:spcBef>
                <a:spcPts val="0"/>
              </a:spcBef>
              <a:spcAft>
                <a:spcPts val="0"/>
              </a:spcAft>
              <a:buSzPts val="1700"/>
              <a:buChar char="○"/>
            </a:pPr>
            <a:r>
              <a:rPr lang="en" sz="1700"/>
              <a:t>Input: 1.65V-3.6V</a:t>
            </a:r>
            <a:endParaRPr sz="1700"/>
          </a:p>
          <a:p>
            <a:pPr indent="-336550" lvl="1" marL="914400" rtl="0" algn="l">
              <a:lnSpc>
                <a:spcPct val="100000"/>
              </a:lnSpc>
              <a:spcBef>
                <a:spcPts val="0"/>
              </a:spcBef>
              <a:spcAft>
                <a:spcPts val="0"/>
              </a:spcAft>
              <a:buSzPts val="1700"/>
              <a:buChar char="○"/>
            </a:pPr>
            <a:r>
              <a:rPr lang="en" sz="1700"/>
              <a:t>Output: I2C</a:t>
            </a:r>
            <a:endParaRPr sz="1700"/>
          </a:p>
          <a:p>
            <a:pPr indent="-336550" lvl="1" marL="914400" rtl="0" algn="l">
              <a:lnSpc>
                <a:spcPct val="100000"/>
              </a:lnSpc>
              <a:spcBef>
                <a:spcPts val="0"/>
              </a:spcBef>
              <a:spcAft>
                <a:spcPts val="0"/>
              </a:spcAft>
              <a:buSzPts val="1700"/>
              <a:buChar char="○"/>
            </a:pPr>
            <a:r>
              <a:rPr lang="en" sz="1700"/>
              <a:t>Rotation Vector</a:t>
            </a:r>
            <a:endParaRPr sz="1700"/>
          </a:p>
          <a:p>
            <a:pPr indent="-336550" lvl="2" marL="1371600" rtl="0" algn="l">
              <a:lnSpc>
                <a:spcPct val="100000"/>
              </a:lnSpc>
              <a:spcBef>
                <a:spcPts val="0"/>
              </a:spcBef>
              <a:spcAft>
                <a:spcPts val="0"/>
              </a:spcAft>
              <a:buSzPts val="1700"/>
              <a:buChar char="■"/>
            </a:pPr>
            <a:r>
              <a:rPr lang="en" sz="1700"/>
              <a:t>Dynamic Error: 2.5°</a:t>
            </a:r>
            <a:endParaRPr sz="1700"/>
          </a:p>
          <a:p>
            <a:pPr indent="-336550" lvl="2" marL="1371600" rtl="0" algn="l">
              <a:lnSpc>
                <a:spcPct val="100000"/>
              </a:lnSpc>
              <a:spcBef>
                <a:spcPts val="0"/>
              </a:spcBef>
              <a:spcAft>
                <a:spcPts val="0"/>
              </a:spcAft>
              <a:buSzPts val="1700"/>
              <a:buChar char="■"/>
            </a:pPr>
            <a:r>
              <a:rPr lang="en" sz="1700"/>
              <a:t>Static Error: 1.5°</a:t>
            </a:r>
            <a:endParaRPr sz="1700"/>
          </a:p>
          <a:p>
            <a:pPr indent="-336550" lvl="1" marL="914400" rtl="0" algn="l">
              <a:lnSpc>
                <a:spcPct val="100000"/>
              </a:lnSpc>
              <a:spcBef>
                <a:spcPts val="0"/>
              </a:spcBef>
              <a:spcAft>
                <a:spcPts val="0"/>
              </a:spcAft>
              <a:buSzPts val="1700"/>
              <a:buChar char="○"/>
            </a:pPr>
            <a:r>
              <a:rPr lang="en" sz="1700"/>
              <a:t>Cost: $34.95</a:t>
            </a:r>
            <a:endParaRPr sz="1700"/>
          </a:p>
          <a:p>
            <a:pPr indent="-336550" lvl="0" marL="457200" rtl="0" algn="l">
              <a:lnSpc>
                <a:spcPct val="100000"/>
              </a:lnSpc>
              <a:spcBef>
                <a:spcPts val="0"/>
              </a:spcBef>
              <a:spcAft>
                <a:spcPts val="0"/>
              </a:spcAft>
              <a:buSzPts val="1700"/>
              <a:buChar char="●"/>
            </a:pPr>
            <a:r>
              <a:rPr b="1" lang="en" sz="1700"/>
              <a:t>Purpose</a:t>
            </a:r>
            <a:endParaRPr b="1" sz="1700"/>
          </a:p>
          <a:p>
            <a:pPr indent="-336550" lvl="1" marL="914400" rtl="0" algn="l">
              <a:lnSpc>
                <a:spcPct val="100000"/>
              </a:lnSpc>
              <a:spcBef>
                <a:spcPts val="0"/>
              </a:spcBef>
              <a:spcAft>
                <a:spcPts val="0"/>
              </a:spcAft>
              <a:buSzPts val="1700"/>
              <a:buChar char="○"/>
            </a:pPr>
            <a:r>
              <a:rPr lang="en" sz="1700"/>
              <a:t>Detect rovers inclination for 			possible tipping condition</a:t>
            </a:r>
            <a:endParaRPr sz="1700"/>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1600"/>
              </a:spcAft>
              <a:buNone/>
            </a:pPr>
            <a:r>
              <a:t/>
            </a:r>
            <a:endParaRPr/>
          </a:p>
        </p:txBody>
      </p:sp>
      <p:sp>
        <p:nvSpPr>
          <p:cNvPr id="1890" name="Google Shape;1890;p9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91" name="Google Shape;1891;p93"/>
          <p:cNvPicPr preferRelativeResize="0"/>
          <p:nvPr/>
        </p:nvPicPr>
        <p:blipFill>
          <a:blip r:embed="rId3">
            <a:alphaModFix/>
          </a:blip>
          <a:stretch>
            <a:fillRect/>
          </a:stretch>
        </p:blipFill>
        <p:spPr>
          <a:xfrm>
            <a:off x="4623100" y="2680550"/>
            <a:ext cx="1365025" cy="1365025"/>
          </a:xfrm>
          <a:prstGeom prst="rect">
            <a:avLst/>
          </a:prstGeom>
          <a:noFill/>
          <a:ln>
            <a:noFill/>
          </a:ln>
        </p:spPr>
      </p:pic>
      <p:sp>
        <p:nvSpPr>
          <p:cNvPr id="1892" name="Google Shape;1892;p93"/>
          <p:cNvSpPr txBox="1"/>
          <p:nvPr/>
        </p:nvSpPr>
        <p:spPr>
          <a:xfrm>
            <a:off x="447225" y="772425"/>
            <a:ext cx="2891100" cy="4299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700"/>
              <a:t>Meets Level of Autonomy 1</a:t>
            </a:r>
            <a:endParaRPr/>
          </a:p>
        </p:txBody>
      </p:sp>
      <p:pic>
        <p:nvPicPr>
          <p:cNvPr id="1893" name="Google Shape;1893;p93"/>
          <p:cNvPicPr preferRelativeResize="0"/>
          <p:nvPr/>
        </p:nvPicPr>
        <p:blipFill>
          <a:blip r:embed="rId4">
            <a:alphaModFix/>
          </a:blip>
          <a:stretch>
            <a:fillRect/>
          </a:stretch>
        </p:blipFill>
        <p:spPr>
          <a:xfrm>
            <a:off x="6061975" y="966174"/>
            <a:ext cx="2891100" cy="2440135"/>
          </a:xfrm>
          <a:prstGeom prst="rect">
            <a:avLst/>
          </a:prstGeom>
          <a:noFill/>
          <a:ln>
            <a:noFill/>
          </a:ln>
        </p:spPr>
      </p:pic>
      <p:sp>
        <p:nvSpPr>
          <p:cNvPr id="1894" name="Google Shape;1894;p93"/>
          <p:cNvSpPr/>
          <p:nvPr/>
        </p:nvSpPr>
        <p:spPr>
          <a:xfrm>
            <a:off x="7240475" y="2334350"/>
            <a:ext cx="455100" cy="4299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93"/>
          <p:cNvSpPr/>
          <p:nvPr/>
        </p:nvSpPr>
        <p:spPr>
          <a:xfrm>
            <a:off x="4520350" y="2710225"/>
            <a:ext cx="1365000" cy="13353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93"/>
          <p:cNvSpPr txBox="1"/>
          <p:nvPr/>
        </p:nvSpPr>
        <p:spPr>
          <a:xfrm>
            <a:off x="4360155" y="3980813"/>
            <a:ext cx="1685400" cy="1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Sparkfun BNO080</a:t>
            </a:r>
            <a:endParaRPr/>
          </a:p>
        </p:txBody>
      </p:sp>
      <p:cxnSp>
        <p:nvCxnSpPr>
          <p:cNvPr id="1897" name="Google Shape;1897;p93"/>
          <p:cNvCxnSpPr>
            <a:stCxn id="1895" idx="0"/>
            <a:endCxn id="1894" idx="0"/>
          </p:cNvCxnSpPr>
          <p:nvPr/>
        </p:nvCxnSpPr>
        <p:spPr>
          <a:xfrm flipH="1" rot="10800000">
            <a:off x="5202850" y="2334325"/>
            <a:ext cx="2265300" cy="375900"/>
          </a:xfrm>
          <a:prstGeom prst="straightConnector1">
            <a:avLst/>
          </a:prstGeom>
          <a:noFill/>
          <a:ln cap="flat" cmpd="sng" w="38100">
            <a:solidFill>
              <a:srgbClr val="FFFF00"/>
            </a:solidFill>
            <a:prstDash val="solid"/>
            <a:round/>
            <a:headEnd len="med" w="med" type="none"/>
            <a:tailEnd len="med" w="med" type="none"/>
          </a:ln>
        </p:spPr>
      </p:cxnSp>
      <p:cxnSp>
        <p:nvCxnSpPr>
          <p:cNvPr id="1898" name="Google Shape;1898;p93"/>
          <p:cNvCxnSpPr>
            <a:stCxn id="1894" idx="4"/>
            <a:endCxn id="1895" idx="5"/>
          </p:cNvCxnSpPr>
          <p:nvPr/>
        </p:nvCxnSpPr>
        <p:spPr>
          <a:xfrm flipH="1">
            <a:off x="5685425" y="2764250"/>
            <a:ext cx="1782600" cy="1085700"/>
          </a:xfrm>
          <a:prstGeom prst="straightConnector1">
            <a:avLst/>
          </a:prstGeom>
          <a:noFill/>
          <a:ln cap="flat" cmpd="sng" w="38100">
            <a:solidFill>
              <a:srgbClr val="FFFF00"/>
            </a:solidFill>
            <a:prstDash val="solid"/>
            <a:round/>
            <a:headEnd len="med" w="med" type="none"/>
            <a:tailEnd len="med" w="med" type="none"/>
          </a:ln>
        </p:spPr>
      </p:cxnSp>
      <p:pic>
        <p:nvPicPr>
          <p:cNvPr id="1899" name="Google Shape;1899;p93"/>
          <p:cNvPicPr preferRelativeResize="0"/>
          <p:nvPr/>
        </p:nvPicPr>
        <p:blipFill>
          <a:blip r:embed="rId5">
            <a:alphaModFix/>
          </a:blip>
          <a:stretch>
            <a:fillRect/>
          </a:stretch>
        </p:blipFill>
        <p:spPr>
          <a:xfrm>
            <a:off x="6905616" y="126237"/>
            <a:ext cx="2115534" cy="640975"/>
          </a:xfrm>
          <a:prstGeom prst="rect">
            <a:avLst/>
          </a:prstGeom>
          <a:noFill/>
          <a:ln>
            <a:noFill/>
          </a:ln>
        </p:spPr>
      </p:pic>
      <p:pic>
        <p:nvPicPr>
          <p:cNvPr id="1900" name="Google Shape;1900;p93"/>
          <p:cNvPicPr preferRelativeResize="0"/>
          <p:nvPr/>
        </p:nvPicPr>
        <p:blipFill>
          <a:blip r:embed="rId6">
            <a:alphaModFix/>
          </a:blip>
          <a:stretch>
            <a:fillRect/>
          </a:stretch>
        </p:blipFill>
        <p:spPr>
          <a:xfrm>
            <a:off x="6459875" y="3433298"/>
            <a:ext cx="2429422" cy="1023825"/>
          </a:xfrm>
          <a:prstGeom prst="rect">
            <a:avLst/>
          </a:prstGeom>
          <a:noFill/>
          <a:ln>
            <a:noFill/>
          </a:ln>
        </p:spPr>
      </p:pic>
      <p:sp>
        <p:nvSpPr>
          <p:cNvPr id="1901" name="Google Shape;1901;p93"/>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902" name="Google Shape;1902;p93"/>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903" name="Google Shape;1903;p93"/>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904" name="Google Shape;1904;p93"/>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905" name="Google Shape;1905;p93"/>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906" name="Google Shape;1906;p93"/>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907" name="Google Shape;1907;p93"/>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908" name="Google Shape;1908;p93"/>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909" name="Google Shape;1909;p93"/>
          <p:cNvPicPr preferRelativeResize="0"/>
          <p:nvPr/>
        </p:nvPicPr>
        <p:blipFill>
          <a:blip r:embed="rId7">
            <a:alphaModFix/>
          </a:blip>
          <a:stretch>
            <a:fillRect/>
          </a:stretch>
        </p:blipFill>
        <p:spPr>
          <a:xfrm>
            <a:off x="53350" y="4779450"/>
            <a:ext cx="669950" cy="328700"/>
          </a:xfrm>
          <a:prstGeom prst="rect">
            <a:avLst/>
          </a:prstGeom>
          <a:noFill/>
          <a:ln>
            <a:noFill/>
          </a:ln>
        </p:spPr>
      </p:pic>
      <p:pic>
        <p:nvPicPr>
          <p:cNvPr id="1910" name="Google Shape;1910;p93"/>
          <p:cNvPicPr preferRelativeResize="0"/>
          <p:nvPr/>
        </p:nvPicPr>
        <p:blipFill>
          <a:blip r:embed="rId8">
            <a:alphaModFix/>
          </a:blip>
          <a:stretch>
            <a:fillRect/>
          </a:stretch>
        </p:blipFill>
        <p:spPr>
          <a:xfrm>
            <a:off x="8390542" y="4771800"/>
            <a:ext cx="753458" cy="371700"/>
          </a:xfrm>
          <a:prstGeom prst="rect">
            <a:avLst/>
          </a:prstGeom>
          <a:noFill/>
          <a:ln>
            <a:noFill/>
          </a:ln>
        </p:spPr>
      </p:pic>
      <p:sp>
        <p:nvSpPr>
          <p:cNvPr id="1911" name="Google Shape;1911;p9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12" name="Google Shape;1912;p93"/>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913" name="Google Shape;1913;p93"/>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7" name="Shape 1917"/>
        <p:cNvGrpSpPr/>
        <p:nvPr/>
      </p:nvGrpSpPr>
      <p:grpSpPr>
        <a:xfrm>
          <a:off x="0" y="0"/>
          <a:ext cx="0" cy="0"/>
          <a:chOff x="0" y="0"/>
          <a:chExt cx="0" cy="0"/>
        </a:xfrm>
      </p:grpSpPr>
      <p:pic>
        <p:nvPicPr>
          <p:cNvPr id="1918" name="Google Shape;1918;p94"/>
          <p:cNvPicPr preferRelativeResize="0"/>
          <p:nvPr/>
        </p:nvPicPr>
        <p:blipFill>
          <a:blip r:embed="rId3">
            <a:alphaModFix/>
          </a:blip>
          <a:stretch>
            <a:fillRect/>
          </a:stretch>
        </p:blipFill>
        <p:spPr>
          <a:xfrm>
            <a:off x="6796210" y="881313"/>
            <a:ext cx="1985928" cy="1674550"/>
          </a:xfrm>
          <a:prstGeom prst="rect">
            <a:avLst/>
          </a:prstGeom>
          <a:noFill/>
          <a:ln>
            <a:noFill/>
          </a:ln>
        </p:spPr>
      </p:pic>
      <p:sp>
        <p:nvSpPr>
          <p:cNvPr id="1919" name="Google Shape;1919;p94"/>
          <p:cNvSpPr txBox="1"/>
          <p:nvPr>
            <p:ph type="title"/>
          </p:nvPr>
        </p:nvSpPr>
        <p:spPr>
          <a:xfrm>
            <a:off x="311700" y="16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Baseline Design: Sensors - LiDAR</a:t>
            </a:r>
            <a:endParaRPr/>
          </a:p>
        </p:txBody>
      </p:sp>
      <p:sp>
        <p:nvSpPr>
          <p:cNvPr id="1920" name="Google Shape;1920;p94"/>
          <p:cNvSpPr txBox="1"/>
          <p:nvPr>
            <p:ph idx="1" type="body"/>
          </p:nvPr>
        </p:nvSpPr>
        <p:spPr>
          <a:xfrm>
            <a:off x="311700" y="1466975"/>
            <a:ext cx="3544500" cy="28710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SzPts val="1700"/>
              <a:buChar char="●"/>
            </a:pPr>
            <a:r>
              <a:rPr lang="en" sz="1700"/>
              <a:t>SLAMTEC RPLIDAR A2</a:t>
            </a:r>
            <a:endParaRPr sz="1700"/>
          </a:p>
          <a:p>
            <a:pPr indent="-336550" lvl="1" marL="914400" rtl="0" algn="l">
              <a:lnSpc>
                <a:spcPct val="100000"/>
              </a:lnSpc>
              <a:spcBef>
                <a:spcPts val="0"/>
              </a:spcBef>
              <a:spcAft>
                <a:spcPts val="0"/>
              </a:spcAft>
              <a:buSzPts val="1700"/>
              <a:buChar char="○"/>
            </a:pPr>
            <a:r>
              <a:rPr lang="en" sz="1700"/>
              <a:t>Range: 0.2m to 8m ± 0.005m</a:t>
            </a:r>
            <a:endParaRPr sz="1700"/>
          </a:p>
          <a:p>
            <a:pPr indent="-336550" lvl="1" marL="914400" rtl="0" algn="l">
              <a:lnSpc>
                <a:spcPct val="100000"/>
              </a:lnSpc>
              <a:spcBef>
                <a:spcPts val="0"/>
              </a:spcBef>
              <a:spcAft>
                <a:spcPts val="0"/>
              </a:spcAft>
              <a:buSzPts val="1700"/>
              <a:buChar char="○"/>
            </a:pPr>
            <a:r>
              <a:rPr lang="en" sz="1700"/>
              <a:t>FOV: 360</a:t>
            </a:r>
            <a:r>
              <a:rPr baseline="30000" lang="en" sz="1700"/>
              <a:t>o</a:t>
            </a:r>
            <a:r>
              <a:rPr baseline="-25000" lang="en" sz="1700"/>
              <a:t> </a:t>
            </a:r>
            <a:r>
              <a:rPr lang="en" sz="1700"/>
              <a:t> ± 0.25</a:t>
            </a:r>
            <a:endParaRPr sz="1700"/>
          </a:p>
          <a:p>
            <a:pPr indent="-336550" lvl="2" marL="1371600" rtl="0" algn="l">
              <a:lnSpc>
                <a:spcPct val="100000"/>
              </a:lnSpc>
              <a:spcBef>
                <a:spcPts val="0"/>
              </a:spcBef>
              <a:spcAft>
                <a:spcPts val="0"/>
              </a:spcAft>
              <a:buSzPts val="1700"/>
              <a:buChar char="■"/>
            </a:pPr>
            <a:r>
              <a:rPr lang="en" sz="1700"/>
              <a:t>Limited to &lt;180</a:t>
            </a:r>
            <a:r>
              <a:rPr baseline="30000" lang="en" sz="1700"/>
              <a:t>o</a:t>
            </a:r>
            <a:endParaRPr sz="1700"/>
          </a:p>
          <a:p>
            <a:pPr indent="-336550" lvl="1" marL="914400" rtl="0" algn="l">
              <a:lnSpc>
                <a:spcPct val="100000"/>
              </a:lnSpc>
              <a:spcBef>
                <a:spcPts val="0"/>
              </a:spcBef>
              <a:spcAft>
                <a:spcPts val="0"/>
              </a:spcAft>
              <a:buSzPts val="1700"/>
              <a:buChar char="○"/>
            </a:pPr>
            <a:r>
              <a:rPr lang="en" sz="1700"/>
              <a:t>Cost: $320</a:t>
            </a:r>
            <a:endParaRPr sz="1700"/>
          </a:p>
          <a:p>
            <a:pPr indent="-336550" lvl="0" marL="457200" rtl="0" algn="l">
              <a:lnSpc>
                <a:spcPct val="100000"/>
              </a:lnSpc>
              <a:spcBef>
                <a:spcPts val="0"/>
              </a:spcBef>
              <a:spcAft>
                <a:spcPts val="0"/>
              </a:spcAft>
              <a:buSzPts val="1700"/>
              <a:buChar char="●"/>
            </a:pPr>
            <a:r>
              <a:rPr b="1" lang="en" sz="1700"/>
              <a:t>Purpose</a:t>
            </a:r>
            <a:endParaRPr sz="1700"/>
          </a:p>
          <a:p>
            <a:pPr indent="-336550" lvl="1" marL="914400" rtl="0" algn="l">
              <a:lnSpc>
                <a:spcPct val="100000"/>
              </a:lnSpc>
              <a:spcBef>
                <a:spcPts val="0"/>
              </a:spcBef>
              <a:spcAft>
                <a:spcPts val="0"/>
              </a:spcAft>
              <a:buSzPts val="1700"/>
              <a:buChar char="○"/>
            </a:pPr>
            <a:r>
              <a:rPr lang="en" sz="1700"/>
              <a:t>Detect obstacles during autonomous navigation</a:t>
            </a:r>
            <a:endParaRPr sz="1700"/>
          </a:p>
          <a:p>
            <a:pPr indent="0" lvl="0" marL="0" rtl="0" algn="l">
              <a:lnSpc>
                <a:spcPct val="100000"/>
              </a:lnSpc>
              <a:spcBef>
                <a:spcPts val="1600"/>
              </a:spcBef>
              <a:spcAft>
                <a:spcPts val="0"/>
              </a:spcAft>
              <a:buNone/>
            </a:pPr>
            <a:r>
              <a:t/>
            </a:r>
            <a:endParaRPr sz="1300"/>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1600"/>
              </a:spcAft>
              <a:buNone/>
            </a:pPr>
            <a:r>
              <a:t/>
            </a:r>
            <a:endParaRPr/>
          </a:p>
        </p:txBody>
      </p:sp>
      <p:sp>
        <p:nvSpPr>
          <p:cNvPr id="1921" name="Google Shape;1921;p9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Amazon.com: RPLIDAR A2M8 360 Degree 2D Laser Range Sensor Kit, 15Hz Scan  Rate and 12 Meters Distance Ladar Scanner Module for Intelligent  Obstacle/Robot/Maker Education: Computers &amp; Accessories" id="1922" name="Google Shape;1922;p94"/>
          <p:cNvPicPr preferRelativeResize="0"/>
          <p:nvPr/>
        </p:nvPicPr>
        <p:blipFill>
          <a:blip r:embed="rId4">
            <a:alphaModFix/>
          </a:blip>
          <a:stretch>
            <a:fillRect/>
          </a:stretch>
        </p:blipFill>
        <p:spPr>
          <a:xfrm>
            <a:off x="4686347" y="1077350"/>
            <a:ext cx="1441601" cy="1282474"/>
          </a:xfrm>
          <a:prstGeom prst="rect">
            <a:avLst/>
          </a:prstGeom>
          <a:noFill/>
          <a:ln>
            <a:noFill/>
          </a:ln>
        </p:spPr>
      </p:pic>
      <p:sp>
        <p:nvSpPr>
          <p:cNvPr id="1923" name="Google Shape;1923;p94"/>
          <p:cNvSpPr txBox="1"/>
          <p:nvPr/>
        </p:nvSpPr>
        <p:spPr>
          <a:xfrm>
            <a:off x="4571988" y="2571750"/>
            <a:ext cx="1587900" cy="3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SLAMTEC A2M8</a:t>
            </a:r>
            <a:endParaRPr/>
          </a:p>
        </p:txBody>
      </p:sp>
      <p:pic>
        <p:nvPicPr>
          <p:cNvPr descr="RPLIDAR-A1 360°Laser Range Scanner _ Domestic Laser Range Scanner|SLAMTEC" id="1924" name="Google Shape;1924;p94"/>
          <p:cNvPicPr preferRelativeResize="0"/>
          <p:nvPr/>
        </p:nvPicPr>
        <p:blipFill rotWithShape="1">
          <a:blip r:embed="rId5">
            <a:alphaModFix/>
          </a:blip>
          <a:srcRect b="7291" l="56109" r="3549" t="26962"/>
          <a:stretch/>
        </p:blipFill>
        <p:spPr>
          <a:xfrm>
            <a:off x="7043175" y="2938975"/>
            <a:ext cx="1336549" cy="1378425"/>
          </a:xfrm>
          <a:prstGeom prst="rect">
            <a:avLst/>
          </a:prstGeom>
          <a:noFill/>
          <a:ln>
            <a:noFill/>
          </a:ln>
        </p:spPr>
      </p:pic>
      <p:pic>
        <p:nvPicPr>
          <p:cNvPr descr="RPLIDAR-A1 360°Laser Range Scanner _ Domestic Laser Range Scanner|SLAMTEC" id="1925" name="Google Shape;1925;p94"/>
          <p:cNvPicPr preferRelativeResize="0"/>
          <p:nvPr/>
        </p:nvPicPr>
        <p:blipFill rotWithShape="1">
          <a:blip r:embed="rId5">
            <a:alphaModFix/>
          </a:blip>
          <a:srcRect b="6086" l="1086" r="52685" t="25453"/>
          <a:stretch/>
        </p:blipFill>
        <p:spPr>
          <a:xfrm>
            <a:off x="4671775" y="2953150"/>
            <a:ext cx="1470750" cy="1378425"/>
          </a:xfrm>
          <a:prstGeom prst="rect">
            <a:avLst/>
          </a:prstGeom>
          <a:noFill/>
          <a:ln>
            <a:noFill/>
          </a:ln>
        </p:spPr>
      </p:pic>
      <p:cxnSp>
        <p:nvCxnSpPr>
          <p:cNvPr id="1926" name="Google Shape;1926;p94"/>
          <p:cNvCxnSpPr>
            <a:stCxn id="1925" idx="3"/>
            <a:endCxn id="1924" idx="1"/>
          </p:cNvCxnSpPr>
          <p:nvPr/>
        </p:nvCxnSpPr>
        <p:spPr>
          <a:xfrm flipH="1" rot="10800000">
            <a:off x="6142525" y="3628262"/>
            <a:ext cx="900600" cy="14100"/>
          </a:xfrm>
          <a:prstGeom prst="straightConnector1">
            <a:avLst/>
          </a:prstGeom>
          <a:noFill/>
          <a:ln cap="flat" cmpd="sng" w="19050">
            <a:solidFill>
              <a:schemeClr val="dk2"/>
            </a:solidFill>
            <a:prstDash val="solid"/>
            <a:round/>
            <a:headEnd len="med" w="med" type="none"/>
            <a:tailEnd len="med" w="med" type="triangle"/>
          </a:ln>
        </p:spPr>
      </p:cxnSp>
      <p:sp>
        <p:nvSpPr>
          <p:cNvPr id="1927" name="Google Shape;1927;p94"/>
          <p:cNvSpPr txBox="1"/>
          <p:nvPr/>
        </p:nvSpPr>
        <p:spPr>
          <a:xfrm>
            <a:off x="638400" y="885075"/>
            <a:ext cx="2891100" cy="4299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700"/>
              <a:t>Meets Level of Autonomy 3</a:t>
            </a:r>
            <a:endParaRPr/>
          </a:p>
        </p:txBody>
      </p:sp>
      <p:sp>
        <p:nvSpPr>
          <p:cNvPr id="1928" name="Google Shape;1928;p94"/>
          <p:cNvSpPr/>
          <p:nvPr/>
        </p:nvSpPr>
        <p:spPr>
          <a:xfrm>
            <a:off x="7132050" y="1548800"/>
            <a:ext cx="408300" cy="3936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94"/>
          <p:cNvSpPr/>
          <p:nvPr/>
        </p:nvSpPr>
        <p:spPr>
          <a:xfrm>
            <a:off x="4508200" y="881275"/>
            <a:ext cx="1797900" cy="16746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30" name="Google Shape;1930;p94"/>
          <p:cNvCxnSpPr>
            <a:endCxn id="1928" idx="0"/>
          </p:cNvCxnSpPr>
          <p:nvPr/>
        </p:nvCxnSpPr>
        <p:spPr>
          <a:xfrm>
            <a:off x="5596200" y="898700"/>
            <a:ext cx="1740000" cy="650100"/>
          </a:xfrm>
          <a:prstGeom prst="straightConnector1">
            <a:avLst/>
          </a:prstGeom>
          <a:noFill/>
          <a:ln cap="flat" cmpd="sng" w="38100">
            <a:solidFill>
              <a:srgbClr val="FFFF00"/>
            </a:solidFill>
            <a:prstDash val="solid"/>
            <a:round/>
            <a:headEnd len="med" w="med" type="none"/>
            <a:tailEnd len="med" w="med" type="none"/>
          </a:ln>
        </p:spPr>
      </p:cxnSp>
      <p:cxnSp>
        <p:nvCxnSpPr>
          <p:cNvPr id="1931" name="Google Shape;1931;p94"/>
          <p:cNvCxnSpPr>
            <a:endCxn id="1928" idx="4"/>
          </p:cNvCxnSpPr>
          <p:nvPr/>
        </p:nvCxnSpPr>
        <p:spPr>
          <a:xfrm flipH="1" rot="10800000">
            <a:off x="5666100" y="1942400"/>
            <a:ext cx="1670100" cy="575400"/>
          </a:xfrm>
          <a:prstGeom prst="straightConnector1">
            <a:avLst/>
          </a:prstGeom>
          <a:noFill/>
          <a:ln cap="flat" cmpd="sng" w="38100">
            <a:solidFill>
              <a:srgbClr val="FFFF00"/>
            </a:solidFill>
            <a:prstDash val="solid"/>
            <a:round/>
            <a:headEnd len="med" w="med" type="none"/>
            <a:tailEnd len="med" w="med" type="none"/>
          </a:ln>
        </p:spPr>
      </p:cxnSp>
      <p:pic>
        <p:nvPicPr>
          <p:cNvPr id="1932" name="Google Shape;1932;p94"/>
          <p:cNvPicPr preferRelativeResize="0"/>
          <p:nvPr/>
        </p:nvPicPr>
        <p:blipFill>
          <a:blip r:embed="rId6">
            <a:alphaModFix/>
          </a:blip>
          <a:stretch>
            <a:fillRect/>
          </a:stretch>
        </p:blipFill>
        <p:spPr>
          <a:xfrm>
            <a:off x="6865845" y="121675"/>
            <a:ext cx="2155304" cy="650100"/>
          </a:xfrm>
          <a:prstGeom prst="rect">
            <a:avLst/>
          </a:prstGeom>
          <a:noFill/>
          <a:ln>
            <a:noFill/>
          </a:ln>
        </p:spPr>
      </p:pic>
      <p:sp>
        <p:nvSpPr>
          <p:cNvPr id="1933" name="Google Shape;1933;p94"/>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934" name="Google Shape;1934;p94"/>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935" name="Google Shape;1935;p94"/>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936" name="Google Shape;1936;p94"/>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937" name="Google Shape;1937;p94"/>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938" name="Google Shape;1938;p94"/>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939" name="Google Shape;1939;p94"/>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940" name="Google Shape;1940;p94"/>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941" name="Google Shape;1941;p94"/>
          <p:cNvPicPr preferRelativeResize="0"/>
          <p:nvPr/>
        </p:nvPicPr>
        <p:blipFill>
          <a:blip r:embed="rId7">
            <a:alphaModFix/>
          </a:blip>
          <a:stretch>
            <a:fillRect/>
          </a:stretch>
        </p:blipFill>
        <p:spPr>
          <a:xfrm>
            <a:off x="53350" y="4779450"/>
            <a:ext cx="669950" cy="328700"/>
          </a:xfrm>
          <a:prstGeom prst="rect">
            <a:avLst/>
          </a:prstGeom>
          <a:noFill/>
          <a:ln>
            <a:noFill/>
          </a:ln>
        </p:spPr>
      </p:pic>
      <p:pic>
        <p:nvPicPr>
          <p:cNvPr id="1942" name="Google Shape;1942;p94"/>
          <p:cNvPicPr preferRelativeResize="0"/>
          <p:nvPr/>
        </p:nvPicPr>
        <p:blipFill>
          <a:blip r:embed="rId8">
            <a:alphaModFix/>
          </a:blip>
          <a:stretch>
            <a:fillRect/>
          </a:stretch>
        </p:blipFill>
        <p:spPr>
          <a:xfrm>
            <a:off x="8390542" y="4771800"/>
            <a:ext cx="753458" cy="371700"/>
          </a:xfrm>
          <a:prstGeom prst="rect">
            <a:avLst/>
          </a:prstGeom>
          <a:noFill/>
          <a:ln>
            <a:noFill/>
          </a:ln>
        </p:spPr>
      </p:pic>
      <p:sp>
        <p:nvSpPr>
          <p:cNvPr id="1943" name="Google Shape;1943;p9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44" name="Google Shape;1944;p94"/>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945" name="Google Shape;1945;p94"/>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9" name="Shape 1949"/>
        <p:cNvGrpSpPr/>
        <p:nvPr/>
      </p:nvGrpSpPr>
      <p:grpSpPr>
        <a:xfrm>
          <a:off x="0" y="0"/>
          <a:ext cx="0" cy="0"/>
          <a:chOff x="0" y="0"/>
          <a:chExt cx="0" cy="0"/>
        </a:xfrm>
      </p:grpSpPr>
      <p:pic>
        <p:nvPicPr>
          <p:cNvPr id="1950" name="Google Shape;1950;p95"/>
          <p:cNvPicPr preferRelativeResize="0"/>
          <p:nvPr/>
        </p:nvPicPr>
        <p:blipFill>
          <a:blip r:embed="rId3">
            <a:alphaModFix/>
          </a:blip>
          <a:stretch>
            <a:fillRect/>
          </a:stretch>
        </p:blipFill>
        <p:spPr>
          <a:xfrm>
            <a:off x="7078675" y="1133274"/>
            <a:ext cx="1928824" cy="1631925"/>
          </a:xfrm>
          <a:prstGeom prst="rect">
            <a:avLst/>
          </a:prstGeom>
          <a:noFill/>
          <a:ln>
            <a:noFill/>
          </a:ln>
        </p:spPr>
      </p:pic>
      <p:sp>
        <p:nvSpPr>
          <p:cNvPr id="1951" name="Google Shape;1951;p95"/>
          <p:cNvSpPr txBox="1"/>
          <p:nvPr>
            <p:ph type="title"/>
          </p:nvPr>
        </p:nvSpPr>
        <p:spPr>
          <a:xfrm>
            <a:off x="311700" y="160375"/>
            <a:ext cx="5738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Baseline Design: Sensors - Ultrasonic Range Finder</a:t>
            </a:r>
            <a:endParaRPr/>
          </a:p>
        </p:txBody>
      </p:sp>
      <p:sp>
        <p:nvSpPr>
          <p:cNvPr id="1952" name="Google Shape;1952;p95"/>
          <p:cNvSpPr txBox="1"/>
          <p:nvPr>
            <p:ph idx="1" type="body"/>
          </p:nvPr>
        </p:nvSpPr>
        <p:spPr>
          <a:xfrm>
            <a:off x="311700" y="1960500"/>
            <a:ext cx="4776900" cy="31830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SzPts val="1700"/>
              <a:buChar char="●"/>
            </a:pPr>
            <a:r>
              <a:rPr lang="en" sz="1700"/>
              <a:t>Zio Ultrasonic Distance Sensor HC-SR04 from Sparkfun</a:t>
            </a:r>
            <a:endParaRPr sz="1700"/>
          </a:p>
          <a:p>
            <a:pPr indent="-336550" lvl="1" marL="914400" rtl="0" algn="l">
              <a:lnSpc>
                <a:spcPct val="100000"/>
              </a:lnSpc>
              <a:spcBef>
                <a:spcPts val="0"/>
              </a:spcBef>
              <a:spcAft>
                <a:spcPts val="0"/>
              </a:spcAft>
              <a:buSzPts val="1700"/>
              <a:buChar char="○"/>
            </a:pPr>
            <a:r>
              <a:rPr lang="en" sz="1700"/>
              <a:t>Range: 0.02m to 4m</a:t>
            </a:r>
            <a:endParaRPr sz="1700"/>
          </a:p>
          <a:p>
            <a:pPr indent="-336550" lvl="1" marL="914400" rtl="0" algn="l">
              <a:lnSpc>
                <a:spcPct val="100000"/>
              </a:lnSpc>
              <a:spcBef>
                <a:spcPts val="0"/>
              </a:spcBef>
              <a:spcAft>
                <a:spcPts val="0"/>
              </a:spcAft>
              <a:buSzPts val="1700"/>
              <a:buChar char="○"/>
            </a:pPr>
            <a:r>
              <a:rPr lang="en" sz="1700"/>
              <a:t>FOV: 15</a:t>
            </a:r>
            <a:r>
              <a:rPr baseline="30000" lang="en" sz="1700"/>
              <a:t>o</a:t>
            </a:r>
            <a:endParaRPr sz="1700"/>
          </a:p>
          <a:p>
            <a:pPr indent="-336550" lvl="1" marL="914400" rtl="0" algn="l">
              <a:lnSpc>
                <a:spcPct val="100000"/>
              </a:lnSpc>
              <a:spcBef>
                <a:spcPts val="0"/>
              </a:spcBef>
              <a:spcAft>
                <a:spcPts val="0"/>
              </a:spcAft>
              <a:buSzPts val="1700"/>
              <a:buChar char="○"/>
            </a:pPr>
            <a:r>
              <a:rPr lang="en" sz="1700"/>
              <a:t>Output: I2C</a:t>
            </a:r>
            <a:endParaRPr sz="1700"/>
          </a:p>
          <a:p>
            <a:pPr indent="-336550" lvl="1" marL="914400" rtl="0" algn="l">
              <a:lnSpc>
                <a:spcPct val="100000"/>
              </a:lnSpc>
              <a:spcBef>
                <a:spcPts val="0"/>
              </a:spcBef>
              <a:spcAft>
                <a:spcPts val="0"/>
              </a:spcAft>
              <a:buSzPts val="1700"/>
              <a:buChar char="○"/>
            </a:pPr>
            <a:r>
              <a:rPr lang="en" sz="1700"/>
              <a:t>Cost: $14</a:t>
            </a:r>
            <a:endParaRPr sz="1700"/>
          </a:p>
          <a:p>
            <a:pPr indent="-336550" lvl="0" marL="457200" rtl="0" algn="l">
              <a:lnSpc>
                <a:spcPct val="100000"/>
              </a:lnSpc>
              <a:spcBef>
                <a:spcPts val="0"/>
              </a:spcBef>
              <a:spcAft>
                <a:spcPts val="0"/>
              </a:spcAft>
              <a:buSzPts val="1700"/>
              <a:buChar char="●"/>
            </a:pPr>
            <a:r>
              <a:rPr b="1" lang="en" sz="1700"/>
              <a:t>Purpose</a:t>
            </a:r>
            <a:endParaRPr sz="1700"/>
          </a:p>
          <a:p>
            <a:pPr indent="-336550" lvl="1" marL="914400" rtl="0" algn="l">
              <a:lnSpc>
                <a:spcPct val="100000"/>
              </a:lnSpc>
              <a:spcBef>
                <a:spcPts val="0"/>
              </a:spcBef>
              <a:spcAft>
                <a:spcPts val="0"/>
              </a:spcAft>
              <a:buSzPts val="1700"/>
              <a:buChar char="○"/>
            </a:pPr>
            <a:r>
              <a:rPr lang="en" sz="1700"/>
              <a:t>Detect obstacles in LiDAR blind spots during autonomous navigation</a:t>
            </a:r>
            <a:endParaRPr sz="1700"/>
          </a:p>
          <a:p>
            <a:pPr indent="0" lvl="0" marL="0" rtl="0" algn="l">
              <a:lnSpc>
                <a:spcPct val="100000"/>
              </a:lnSpc>
              <a:spcBef>
                <a:spcPts val="1600"/>
              </a:spcBef>
              <a:spcAft>
                <a:spcPts val="0"/>
              </a:spcAft>
              <a:buNone/>
            </a:pPr>
            <a:r>
              <a:t/>
            </a:r>
            <a:endParaRPr sz="1300"/>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1600"/>
              </a:spcAft>
              <a:buNone/>
            </a:pPr>
            <a:r>
              <a:t/>
            </a:r>
            <a:endParaRPr/>
          </a:p>
        </p:txBody>
      </p:sp>
      <p:sp>
        <p:nvSpPr>
          <p:cNvPr id="1953" name="Google Shape;1953;p9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Zio Ultrasonic Distance Sensor - HC-SR04 (Qwiic)" id="1954" name="Google Shape;1954;p95"/>
          <p:cNvPicPr preferRelativeResize="0"/>
          <p:nvPr/>
        </p:nvPicPr>
        <p:blipFill>
          <a:blip r:embed="rId4">
            <a:alphaModFix/>
          </a:blip>
          <a:stretch>
            <a:fillRect/>
          </a:stretch>
        </p:blipFill>
        <p:spPr>
          <a:xfrm>
            <a:off x="4977325" y="733075"/>
            <a:ext cx="1975100" cy="1975100"/>
          </a:xfrm>
          <a:prstGeom prst="rect">
            <a:avLst/>
          </a:prstGeom>
          <a:noFill/>
          <a:ln>
            <a:noFill/>
          </a:ln>
        </p:spPr>
      </p:pic>
      <p:sp>
        <p:nvSpPr>
          <p:cNvPr id="1955" name="Google Shape;1955;p95"/>
          <p:cNvSpPr txBox="1"/>
          <p:nvPr/>
        </p:nvSpPr>
        <p:spPr>
          <a:xfrm>
            <a:off x="5088600" y="2540800"/>
            <a:ext cx="18768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Sparkfun HC-SR04</a:t>
            </a:r>
            <a:endParaRPr/>
          </a:p>
        </p:txBody>
      </p:sp>
      <p:pic>
        <p:nvPicPr>
          <p:cNvPr descr="Kerry D. Wong » Blog Archive » A Sensitive DIY Ultrasonic Range Sensor" id="1956" name="Google Shape;1956;p95"/>
          <p:cNvPicPr preferRelativeResize="0"/>
          <p:nvPr/>
        </p:nvPicPr>
        <p:blipFill>
          <a:blip r:embed="rId5">
            <a:alphaModFix/>
          </a:blip>
          <a:stretch>
            <a:fillRect/>
          </a:stretch>
        </p:blipFill>
        <p:spPr>
          <a:xfrm>
            <a:off x="5805474" y="2974574"/>
            <a:ext cx="2644300" cy="1418675"/>
          </a:xfrm>
          <a:prstGeom prst="rect">
            <a:avLst/>
          </a:prstGeom>
          <a:noFill/>
          <a:ln>
            <a:noFill/>
          </a:ln>
        </p:spPr>
      </p:pic>
      <p:sp>
        <p:nvSpPr>
          <p:cNvPr id="1957" name="Google Shape;1957;p95"/>
          <p:cNvSpPr txBox="1"/>
          <p:nvPr/>
        </p:nvSpPr>
        <p:spPr>
          <a:xfrm>
            <a:off x="757725" y="1464250"/>
            <a:ext cx="2891100" cy="429900"/>
          </a:xfrm>
          <a:prstGeom prst="rect">
            <a:avLst/>
          </a:prstGeom>
          <a:solidFill>
            <a:srgbClr val="C9DAF8"/>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700"/>
              <a:t>Meets Level of Autonomy 3</a:t>
            </a:r>
            <a:endParaRPr/>
          </a:p>
        </p:txBody>
      </p:sp>
      <p:sp>
        <p:nvSpPr>
          <p:cNvPr id="1958" name="Google Shape;1958;p95"/>
          <p:cNvSpPr/>
          <p:nvPr/>
        </p:nvSpPr>
        <p:spPr>
          <a:xfrm>
            <a:off x="7686575" y="1464250"/>
            <a:ext cx="273900" cy="231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95"/>
          <p:cNvSpPr/>
          <p:nvPr/>
        </p:nvSpPr>
        <p:spPr>
          <a:xfrm>
            <a:off x="7213650" y="1738325"/>
            <a:ext cx="273900" cy="231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95"/>
          <p:cNvSpPr/>
          <p:nvPr/>
        </p:nvSpPr>
        <p:spPr>
          <a:xfrm>
            <a:off x="8584125" y="1960500"/>
            <a:ext cx="273900" cy="231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95"/>
          <p:cNvSpPr/>
          <p:nvPr/>
        </p:nvSpPr>
        <p:spPr>
          <a:xfrm>
            <a:off x="8099150" y="2265625"/>
            <a:ext cx="273900" cy="231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95"/>
          <p:cNvSpPr/>
          <p:nvPr/>
        </p:nvSpPr>
        <p:spPr>
          <a:xfrm>
            <a:off x="4882200" y="733075"/>
            <a:ext cx="2083200" cy="18006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63" name="Google Shape;1963;p95"/>
          <p:cNvCxnSpPr>
            <a:stCxn id="1962" idx="7"/>
            <a:endCxn id="1959" idx="0"/>
          </p:cNvCxnSpPr>
          <p:nvPr/>
        </p:nvCxnSpPr>
        <p:spPr>
          <a:xfrm>
            <a:off x="6660322" y="996767"/>
            <a:ext cx="690300" cy="741600"/>
          </a:xfrm>
          <a:prstGeom prst="straightConnector1">
            <a:avLst/>
          </a:prstGeom>
          <a:noFill/>
          <a:ln cap="flat" cmpd="sng" w="38100">
            <a:solidFill>
              <a:srgbClr val="FFFF00"/>
            </a:solidFill>
            <a:prstDash val="solid"/>
            <a:round/>
            <a:headEnd len="med" w="med" type="none"/>
            <a:tailEnd len="med" w="med" type="none"/>
          </a:ln>
        </p:spPr>
      </p:cxnSp>
      <p:cxnSp>
        <p:nvCxnSpPr>
          <p:cNvPr id="1964" name="Google Shape;1964;p95"/>
          <p:cNvCxnSpPr>
            <a:stCxn id="1962" idx="5"/>
            <a:endCxn id="1959" idx="4"/>
          </p:cNvCxnSpPr>
          <p:nvPr/>
        </p:nvCxnSpPr>
        <p:spPr>
          <a:xfrm flipH="1" rot="10800000">
            <a:off x="6660322" y="1969383"/>
            <a:ext cx="690300" cy="300600"/>
          </a:xfrm>
          <a:prstGeom prst="straightConnector1">
            <a:avLst/>
          </a:prstGeom>
          <a:noFill/>
          <a:ln cap="flat" cmpd="sng" w="38100">
            <a:solidFill>
              <a:srgbClr val="FFFF00"/>
            </a:solidFill>
            <a:prstDash val="solid"/>
            <a:round/>
            <a:headEnd len="med" w="med" type="none"/>
            <a:tailEnd len="med" w="med" type="none"/>
          </a:ln>
        </p:spPr>
      </p:cxnSp>
      <p:pic>
        <p:nvPicPr>
          <p:cNvPr id="1965" name="Google Shape;1965;p95"/>
          <p:cNvPicPr preferRelativeResize="0"/>
          <p:nvPr/>
        </p:nvPicPr>
        <p:blipFill>
          <a:blip r:embed="rId6">
            <a:alphaModFix/>
          </a:blip>
          <a:stretch>
            <a:fillRect/>
          </a:stretch>
        </p:blipFill>
        <p:spPr>
          <a:xfrm>
            <a:off x="6865845" y="121675"/>
            <a:ext cx="2155304" cy="650100"/>
          </a:xfrm>
          <a:prstGeom prst="rect">
            <a:avLst/>
          </a:prstGeom>
          <a:noFill/>
          <a:ln>
            <a:noFill/>
          </a:ln>
        </p:spPr>
      </p:pic>
      <p:sp>
        <p:nvSpPr>
          <p:cNvPr id="1966" name="Google Shape;1966;p95"/>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967" name="Google Shape;1967;p95"/>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968" name="Google Shape;1968;p95"/>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1969" name="Google Shape;1969;p95"/>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1970" name="Google Shape;1970;p95"/>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1971" name="Google Shape;1971;p95"/>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1972" name="Google Shape;1972;p95"/>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1973" name="Google Shape;1973;p95"/>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1974" name="Google Shape;1974;p95"/>
          <p:cNvPicPr preferRelativeResize="0"/>
          <p:nvPr/>
        </p:nvPicPr>
        <p:blipFill>
          <a:blip r:embed="rId7">
            <a:alphaModFix/>
          </a:blip>
          <a:stretch>
            <a:fillRect/>
          </a:stretch>
        </p:blipFill>
        <p:spPr>
          <a:xfrm>
            <a:off x="53350" y="4779450"/>
            <a:ext cx="669950" cy="328700"/>
          </a:xfrm>
          <a:prstGeom prst="rect">
            <a:avLst/>
          </a:prstGeom>
          <a:noFill/>
          <a:ln>
            <a:noFill/>
          </a:ln>
        </p:spPr>
      </p:pic>
      <p:pic>
        <p:nvPicPr>
          <p:cNvPr id="1975" name="Google Shape;1975;p95"/>
          <p:cNvPicPr preferRelativeResize="0"/>
          <p:nvPr/>
        </p:nvPicPr>
        <p:blipFill>
          <a:blip r:embed="rId8">
            <a:alphaModFix/>
          </a:blip>
          <a:stretch>
            <a:fillRect/>
          </a:stretch>
        </p:blipFill>
        <p:spPr>
          <a:xfrm>
            <a:off x="8390542" y="4771800"/>
            <a:ext cx="753458" cy="371700"/>
          </a:xfrm>
          <a:prstGeom prst="rect">
            <a:avLst/>
          </a:prstGeom>
          <a:noFill/>
          <a:ln>
            <a:noFill/>
          </a:ln>
        </p:spPr>
      </p:pic>
      <p:sp>
        <p:nvSpPr>
          <p:cNvPr id="1976" name="Google Shape;1976;p9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77" name="Google Shape;1977;p95"/>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978" name="Google Shape;1978;p95"/>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2" name="Shape 1982"/>
        <p:cNvGrpSpPr/>
        <p:nvPr/>
      </p:nvGrpSpPr>
      <p:grpSpPr>
        <a:xfrm>
          <a:off x="0" y="0"/>
          <a:ext cx="0" cy="0"/>
          <a:chOff x="0" y="0"/>
          <a:chExt cx="0" cy="0"/>
        </a:xfrm>
      </p:grpSpPr>
      <p:sp>
        <p:nvSpPr>
          <p:cNvPr id="1983" name="Google Shape;1983;p96"/>
          <p:cNvSpPr txBox="1"/>
          <p:nvPr>
            <p:ph type="title"/>
          </p:nvPr>
        </p:nvSpPr>
        <p:spPr>
          <a:xfrm>
            <a:off x="311700" y="16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Sensors: FPV Camera</a:t>
            </a:r>
            <a:endParaRPr/>
          </a:p>
        </p:txBody>
      </p:sp>
      <p:sp>
        <p:nvSpPr>
          <p:cNvPr id="1984" name="Google Shape;1984;p9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85" name="Google Shape;1985;p96"/>
          <p:cNvSpPr txBox="1"/>
          <p:nvPr>
            <p:ph idx="1" type="body"/>
          </p:nvPr>
        </p:nvSpPr>
        <p:spPr>
          <a:xfrm>
            <a:off x="311700" y="733075"/>
            <a:ext cx="4745400" cy="1883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SzPts val="1300"/>
              <a:buChar char="●"/>
            </a:pPr>
            <a:r>
              <a:rPr b="1" lang="en" sz="1300"/>
              <a:t>Validation</a:t>
            </a:r>
            <a:endParaRPr b="1" sz="1300"/>
          </a:p>
          <a:p>
            <a:pPr indent="-311150" lvl="1" marL="914400" rtl="0" algn="l">
              <a:lnSpc>
                <a:spcPct val="100000"/>
              </a:lnSpc>
              <a:spcBef>
                <a:spcPts val="0"/>
              </a:spcBef>
              <a:spcAft>
                <a:spcPts val="0"/>
              </a:spcAft>
              <a:buSzPts val="1300"/>
              <a:buChar char="○"/>
            </a:pPr>
            <a:r>
              <a:rPr lang="en" sz="1300"/>
              <a:t>Can an operator detect an obstacle and send a stop command before colliding with it?</a:t>
            </a:r>
            <a:endParaRPr sz="1300"/>
          </a:p>
          <a:p>
            <a:pPr indent="-311150" lvl="0" marL="457200" rtl="0" algn="l">
              <a:lnSpc>
                <a:spcPct val="100000"/>
              </a:lnSpc>
              <a:spcBef>
                <a:spcPts val="0"/>
              </a:spcBef>
              <a:spcAft>
                <a:spcPts val="0"/>
              </a:spcAft>
              <a:buSzPts val="1300"/>
              <a:buChar char="●"/>
            </a:pPr>
            <a:r>
              <a:rPr b="1" lang="en" sz="1300"/>
              <a:t>Assumptions</a:t>
            </a:r>
            <a:endParaRPr b="1" sz="1300"/>
          </a:p>
          <a:p>
            <a:pPr indent="-311150" lvl="1" marL="914400" rtl="0" algn="l">
              <a:lnSpc>
                <a:spcPct val="100000"/>
              </a:lnSpc>
              <a:spcBef>
                <a:spcPts val="0"/>
              </a:spcBef>
              <a:spcAft>
                <a:spcPts val="0"/>
              </a:spcAft>
              <a:buSzPts val="1300"/>
              <a:buChar char="○"/>
            </a:pPr>
            <a:r>
              <a:rPr lang="en" sz="1300"/>
              <a:t>Velocity = 3m/s</a:t>
            </a:r>
            <a:endParaRPr sz="1300"/>
          </a:p>
          <a:p>
            <a:pPr indent="-311150" lvl="1" marL="914400" rtl="0" algn="l">
              <a:lnSpc>
                <a:spcPct val="100000"/>
              </a:lnSpc>
              <a:spcBef>
                <a:spcPts val="0"/>
              </a:spcBef>
              <a:spcAft>
                <a:spcPts val="0"/>
              </a:spcAft>
              <a:buSzPts val="1300"/>
              <a:buChar char="○"/>
            </a:pPr>
            <a:r>
              <a:rPr lang="en" sz="1300"/>
              <a:t>Kinetic Friction coefficient 0.35</a:t>
            </a:r>
            <a:endParaRPr sz="1300"/>
          </a:p>
          <a:p>
            <a:pPr indent="-311150" lvl="1" marL="914400" rtl="0" algn="l">
              <a:lnSpc>
                <a:spcPct val="100000"/>
              </a:lnSpc>
              <a:spcBef>
                <a:spcPts val="0"/>
              </a:spcBef>
              <a:spcAft>
                <a:spcPts val="0"/>
              </a:spcAft>
              <a:buSzPts val="1300"/>
              <a:buChar char="○"/>
            </a:pPr>
            <a:r>
              <a:rPr lang="en" sz="1300"/>
              <a:t>Full skid stop and turning not allowed</a:t>
            </a:r>
            <a:endParaRPr sz="1300"/>
          </a:p>
          <a:p>
            <a:pPr indent="-311150" lvl="1" marL="914400" rtl="0" algn="l">
              <a:lnSpc>
                <a:spcPct val="100000"/>
              </a:lnSpc>
              <a:spcBef>
                <a:spcPts val="0"/>
              </a:spcBef>
              <a:spcAft>
                <a:spcPts val="0"/>
              </a:spcAft>
              <a:buSzPts val="1300"/>
              <a:buChar char="○"/>
            </a:pPr>
            <a:r>
              <a:rPr lang="en" sz="1300"/>
              <a:t>FOS = 1.5</a:t>
            </a:r>
            <a:endParaRPr/>
          </a:p>
        </p:txBody>
      </p:sp>
      <p:graphicFrame>
        <p:nvGraphicFramePr>
          <p:cNvPr id="1986" name="Google Shape;1986;p96"/>
          <p:cNvGraphicFramePr/>
          <p:nvPr/>
        </p:nvGraphicFramePr>
        <p:xfrm>
          <a:off x="455725" y="2548455"/>
          <a:ext cx="3000000" cy="3000000"/>
        </p:xfrm>
        <a:graphic>
          <a:graphicData uri="http://schemas.openxmlformats.org/drawingml/2006/table">
            <a:tbl>
              <a:tblPr>
                <a:noFill/>
                <a:tableStyleId>{33E32BE5-77A0-4220-BFF3-8BB8E3EFED27}</a:tableStyleId>
              </a:tblPr>
              <a:tblGrid>
                <a:gridCol w="904275"/>
                <a:gridCol w="560950"/>
                <a:gridCol w="1135000"/>
              </a:tblGrid>
              <a:tr h="100000">
                <a:tc>
                  <a:txBody>
                    <a:bodyPr/>
                    <a:lstStyle/>
                    <a:p>
                      <a:pPr indent="0" lvl="0" marL="0" rtl="0" algn="l">
                        <a:spcBef>
                          <a:spcPts val="0"/>
                        </a:spcBef>
                        <a:spcAft>
                          <a:spcPts val="0"/>
                        </a:spcAft>
                        <a:buNone/>
                      </a:pPr>
                      <a:r>
                        <a:rPr lang="en" sz="700"/>
                        <a:t>Source</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700"/>
                        <a:t>Latency</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c>
                  <a:txBody>
                    <a:bodyPr/>
                    <a:lstStyle/>
                    <a:p>
                      <a:pPr indent="0" lvl="0" marL="0" rtl="0" algn="l">
                        <a:spcBef>
                          <a:spcPts val="0"/>
                        </a:spcBef>
                        <a:spcAft>
                          <a:spcPts val="0"/>
                        </a:spcAft>
                        <a:buNone/>
                      </a:pPr>
                      <a:r>
                        <a:rPr lang="en" sz="700"/>
                        <a:t>Reference</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99999"/>
                    </a:solidFill>
                  </a:tcPr>
                </a:tc>
              </a:tr>
              <a:tr h="100000">
                <a:tc>
                  <a:txBody>
                    <a:bodyPr/>
                    <a:lstStyle/>
                    <a:p>
                      <a:pPr indent="0" lvl="0" marL="0" rtl="0" algn="l">
                        <a:spcBef>
                          <a:spcPts val="0"/>
                        </a:spcBef>
                        <a:spcAft>
                          <a:spcPts val="0"/>
                        </a:spcAft>
                        <a:buNone/>
                      </a:pPr>
                      <a:r>
                        <a:rPr lang="en" sz="700"/>
                        <a:t>Camera to GS</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700"/>
                        <a:t>50 ms</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700"/>
                        <a:t>Similar components test</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00000">
                <a:tc>
                  <a:txBody>
                    <a:bodyPr/>
                    <a:lstStyle/>
                    <a:p>
                      <a:pPr indent="0" lvl="0" marL="0" rtl="0" algn="l">
                        <a:spcBef>
                          <a:spcPts val="0"/>
                        </a:spcBef>
                        <a:spcAft>
                          <a:spcPts val="0"/>
                        </a:spcAft>
                        <a:buNone/>
                      </a:pPr>
                      <a:r>
                        <a:rPr lang="en" sz="700"/>
                        <a:t>Operator reaction</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700"/>
                        <a:t>250 </a:t>
                      </a:r>
                      <a:r>
                        <a:rPr lang="en" sz="700">
                          <a:solidFill>
                            <a:schemeClr val="dk1"/>
                          </a:solidFill>
                        </a:rPr>
                        <a:t>ms</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700"/>
                        <a:t>Human Average</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100000">
                <a:tc>
                  <a:txBody>
                    <a:bodyPr/>
                    <a:lstStyle/>
                    <a:p>
                      <a:pPr indent="0" lvl="0" marL="0" rtl="0" algn="l">
                        <a:spcBef>
                          <a:spcPts val="0"/>
                        </a:spcBef>
                        <a:spcAft>
                          <a:spcPts val="0"/>
                        </a:spcAft>
                        <a:buNone/>
                      </a:pPr>
                      <a:r>
                        <a:rPr lang="en" sz="700"/>
                        <a:t>GS to Rover</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700"/>
                        <a:t>50 </a:t>
                      </a:r>
                      <a:r>
                        <a:rPr lang="en" sz="700">
                          <a:solidFill>
                            <a:schemeClr val="dk1"/>
                          </a:solidFill>
                        </a:rPr>
                        <a:t>ms</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700">
                          <a:solidFill>
                            <a:schemeClr val="dk1"/>
                          </a:solidFill>
                        </a:rPr>
                        <a:t>Similar components test</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00000">
                <a:tc>
                  <a:txBody>
                    <a:bodyPr/>
                    <a:lstStyle/>
                    <a:p>
                      <a:pPr indent="0" lvl="0" marL="0" rtl="0" algn="l">
                        <a:spcBef>
                          <a:spcPts val="0"/>
                        </a:spcBef>
                        <a:spcAft>
                          <a:spcPts val="0"/>
                        </a:spcAft>
                        <a:buNone/>
                      </a:pPr>
                      <a:r>
                        <a:rPr lang="en" sz="700"/>
                        <a:t>Arduino To Motor</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lang="en" sz="700"/>
                        <a:t>100 </a:t>
                      </a:r>
                      <a:r>
                        <a:rPr lang="en" sz="700">
                          <a:solidFill>
                            <a:schemeClr val="dk1"/>
                          </a:solidFill>
                        </a:rPr>
                        <a:t>ms</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lang="en" sz="700"/>
                        <a:t>5000 clock cycles</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r>
              <a:tr h="100000">
                <a:tc>
                  <a:txBody>
                    <a:bodyPr/>
                    <a:lstStyle/>
                    <a:p>
                      <a:pPr indent="0" lvl="0" marL="0" rtl="0" algn="l">
                        <a:spcBef>
                          <a:spcPts val="0"/>
                        </a:spcBef>
                        <a:spcAft>
                          <a:spcPts val="0"/>
                        </a:spcAft>
                        <a:buNone/>
                      </a:pPr>
                      <a:r>
                        <a:rPr lang="en" sz="700"/>
                        <a:t>Total</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700"/>
                        <a:t>450 ms</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1987" name="Google Shape;1987;p96"/>
          <p:cNvGraphicFramePr/>
          <p:nvPr/>
        </p:nvGraphicFramePr>
        <p:xfrm>
          <a:off x="3363150" y="3409788"/>
          <a:ext cx="3000000" cy="3000000"/>
        </p:xfrm>
        <a:graphic>
          <a:graphicData uri="http://schemas.openxmlformats.org/drawingml/2006/table">
            <a:tbl>
              <a:tblPr>
                <a:noFill/>
                <a:tableStyleId>{33E32BE5-77A0-4220-BFF3-8BB8E3EFED27}</a:tableStyleId>
              </a:tblPr>
              <a:tblGrid>
                <a:gridCol w="1588100"/>
                <a:gridCol w="1163275"/>
              </a:tblGrid>
              <a:tr h="190900">
                <a:tc>
                  <a:txBody>
                    <a:bodyPr/>
                    <a:lstStyle/>
                    <a:p>
                      <a:pPr indent="0" lvl="0" marL="0" rtl="0" algn="l">
                        <a:spcBef>
                          <a:spcPts val="0"/>
                        </a:spcBef>
                        <a:spcAft>
                          <a:spcPts val="0"/>
                        </a:spcAft>
                        <a:buNone/>
                      </a:pPr>
                      <a:r>
                        <a:rPr lang="en" sz="700">
                          <a:solidFill>
                            <a:schemeClr val="dk1"/>
                          </a:solidFill>
                        </a:rPr>
                        <a:t>Stopping distance from kinematics</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Clr>
                          <a:schemeClr val="dk1"/>
                        </a:buClr>
                        <a:buSzPts val="1100"/>
                        <a:buFont typeface="Arial"/>
                        <a:buNone/>
                      </a:pPr>
                      <a:r>
                        <a:rPr lang="en" sz="700">
                          <a:solidFill>
                            <a:schemeClr val="dk1"/>
                          </a:solidFill>
                        </a:rPr>
                        <a:t>2m</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r>
              <a:tr h="190900">
                <a:tc>
                  <a:txBody>
                    <a:bodyPr/>
                    <a:lstStyle/>
                    <a:p>
                      <a:pPr indent="0" lvl="0" marL="0" rtl="0" algn="l">
                        <a:spcBef>
                          <a:spcPts val="0"/>
                        </a:spcBef>
                        <a:spcAft>
                          <a:spcPts val="0"/>
                        </a:spcAft>
                        <a:buNone/>
                      </a:pPr>
                      <a:r>
                        <a:rPr lang="en" sz="700">
                          <a:solidFill>
                            <a:schemeClr val="dk1"/>
                          </a:solidFill>
                        </a:rPr>
                        <a:t>Distance traveled during latency</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700">
                          <a:solidFill>
                            <a:schemeClr val="dk1"/>
                          </a:solidFill>
                        </a:rPr>
                        <a:t>450ms x 3 m/s = 1.35m</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900">
                <a:tc>
                  <a:txBody>
                    <a:bodyPr/>
                    <a:lstStyle/>
                    <a:p>
                      <a:pPr indent="0" lvl="0" marL="0" rtl="0" algn="l">
                        <a:spcBef>
                          <a:spcPts val="0"/>
                        </a:spcBef>
                        <a:spcAft>
                          <a:spcPts val="0"/>
                        </a:spcAft>
                        <a:buNone/>
                      </a:pPr>
                      <a:r>
                        <a:rPr lang="en" sz="700">
                          <a:solidFill>
                            <a:schemeClr val="dk1"/>
                          </a:solidFill>
                        </a:rPr>
                        <a:t>Min distance from object with FOS</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lang="en" sz="700">
                          <a:solidFill>
                            <a:schemeClr val="dk1"/>
                          </a:solidFill>
                        </a:rPr>
                        <a:t>5.03m</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tcPr>
                </a:tc>
              </a:tr>
            </a:tbl>
          </a:graphicData>
        </a:graphic>
      </p:graphicFrame>
      <p:sp>
        <p:nvSpPr>
          <p:cNvPr id="1988" name="Google Shape;1988;p96"/>
          <p:cNvSpPr/>
          <p:nvPr/>
        </p:nvSpPr>
        <p:spPr>
          <a:xfrm>
            <a:off x="3055950" y="3714488"/>
            <a:ext cx="307200" cy="253500"/>
          </a:xfrm>
          <a:prstGeom prst="rightArrow">
            <a:avLst>
              <a:gd fmla="val 50000" name="adj1"/>
              <a:gd fmla="val 50000" name="adj2"/>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9" name="Google Shape;1989;p96"/>
          <p:cNvPicPr preferRelativeResize="0"/>
          <p:nvPr/>
        </p:nvPicPr>
        <p:blipFill>
          <a:blip r:embed="rId3">
            <a:alphaModFix/>
          </a:blip>
          <a:stretch>
            <a:fillRect/>
          </a:stretch>
        </p:blipFill>
        <p:spPr>
          <a:xfrm>
            <a:off x="5219250" y="1009550"/>
            <a:ext cx="3140250" cy="2044814"/>
          </a:xfrm>
          <a:prstGeom prst="rect">
            <a:avLst/>
          </a:prstGeom>
          <a:noFill/>
          <a:ln>
            <a:noFill/>
          </a:ln>
        </p:spPr>
      </p:pic>
      <p:sp>
        <p:nvSpPr>
          <p:cNvPr id="1990" name="Google Shape;1990;p96"/>
          <p:cNvSpPr/>
          <p:nvPr/>
        </p:nvSpPr>
        <p:spPr>
          <a:xfrm>
            <a:off x="6918125" y="2193775"/>
            <a:ext cx="73200" cy="354600"/>
          </a:xfrm>
          <a:prstGeom prst="upDownArrow">
            <a:avLst>
              <a:gd fmla="val 50000" name="adj1"/>
              <a:gd fmla="val 50000"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96"/>
          <p:cNvSpPr txBox="1"/>
          <p:nvPr/>
        </p:nvSpPr>
        <p:spPr>
          <a:xfrm>
            <a:off x="6508625" y="2207725"/>
            <a:ext cx="482700" cy="3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7.6m</a:t>
            </a:r>
            <a:endParaRPr sz="1000"/>
          </a:p>
        </p:txBody>
      </p:sp>
      <p:sp>
        <p:nvSpPr>
          <p:cNvPr id="1992" name="Google Shape;1992;p96"/>
          <p:cNvSpPr/>
          <p:nvPr/>
        </p:nvSpPr>
        <p:spPr>
          <a:xfrm>
            <a:off x="7762100" y="3775161"/>
            <a:ext cx="259500" cy="249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96"/>
          <p:cNvSpPr/>
          <p:nvPr/>
        </p:nvSpPr>
        <p:spPr>
          <a:xfrm rot="2515600">
            <a:off x="7662398" y="3833070"/>
            <a:ext cx="253226" cy="80615"/>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96"/>
          <p:cNvSpPr/>
          <p:nvPr/>
        </p:nvSpPr>
        <p:spPr>
          <a:xfrm rot="-2114781">
            <a:off x="7788117" y="3782294"/>
            <a:ext cx="459544" cy="80226"/>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96"/>
          <p:cNvSpPr txBox="1"/>
          <p:nvPr/>
        </p:nvSpPr>
        <p:spPr>
          <a:xfrm>
            <a:off x="6678500" y="3697425"/>
            <a:ext cx="1484400" cy="5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595959"/>
                </a:solidFill>
              </a:rPr>
              <a:t>Feasible</a:t>
            </a:r>
            <a:endParaRPr sz="2200">
              <a:solidFill>
                <a:srgbClr val="595959"/>
              </a:solidFill>
            </a:endParaRPr>
          </a:p>
        </p:txBody>
      </p:sp>
      <p:pic>
        <p:nvPicPr>
          <p:cNvPr id="1996" name="Google Shape;1996;p96"/>
          <p:cNvPicPr preferRelativeResize="0"/>
          <p:nvPr/>
        </p:nvPicPr>
        <p:blipFill>
          <a:blip r:embed="rId4">
            <a:alphaModFix/>
          </a:blip>
          <a:stretch>
            <a:fillRect/>
          </a:stretch>
        </p:blipFill>
        <p:spPr>
          <a:xfrm>
            <a:off x="6886002" y="124712"/>
            <a:ext cx="2135149" cy="644025"/>
          </a:xfrm>
          <a:prstGeom prst="rect">
            <a:avLst/>
          </a:prstGeom>
          <a:noFill/>
          <a:ln>
            <a:noFill/>
          </a:ln>
        </p:spPr>
      </p:pic>
      <p:sp>
        <p:nvSpPr>
          <p:cNvPr id="1997" name="Google Shape;1997;p96"/>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1998" name="Google Shape;1998;p96"/>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1999" name="Google Shape;1999;p96"/>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000" name="Google Shape;2000;p96"/>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001" name="Google Shape;2001;p96"/>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002" name="Google Shape;2002;p96"/>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003" name="Google Shape;2003;p96"/>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004" name="Google Shape;2004;p96"/>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005" name="Google Shape;2005;p96"/>
          <p:cNvPicPr preferRelativeResize="0"/>
          <p:nvPr/>
        </p:nvPicPr>
        <p:blipFill>
          <a:blip r:embed="rId5">
            <a:alphaModFix/>
          </a:blip>
          <a:stretch>
            <a:fillRect/>
          </a:stretch>
        </p:blipFill>
        <p:spPr>
          <a:xfrm>
            <a:off x="53350" y="4779450"/>
            <a:ext cx="669950" cy="328700"/>
          </a:xfrm>
          <a:prstGeom prst="rect">
            <a:avLst/>
          </a:prstGeom>
          <a:noFill/>
          <a:ln>
            <a:noFill/>
          </a:ln>
        </p:spPr>
      </p:pic>
      <p:pic>
        <p:nvPicPr>
          <p:cNvPr id="2006" name="Google Shape;2006;p96"/>
          <p:cNvPicPr preferRelativeResize="0"/>
          <p:nvPr/>
        </p:nvPicPr>
        <p:blipFill>
          <a:blip r:embed="rId6">
            <a:alphaModFix/>
          </a:blip>
          <a:stretch>
            <a:fillRect/>
          </a:stretch>
        </p:blipFill>
        <p:spPr>
          <a:xfrm>
            <a:off x="8390542" y="4771800"/>
            <a:ext cx="753458" cy="371700"/>
          </a:xfrm>
          <a:prstGeom prst="rect">
            <a:avLst/>
          </a:prstGeom>
          <a:noFill/>
          <a:ln>
            <a:noFill/>
          </a:ln>
        </p:spPr>
      </p:pic>
      <p:sp>
        <p:nvSpPr>
          <p:cNvPr id="2007" name="Google Shape;2007;p9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08" name="Google Shape;2008;p96"/>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009" name="Google Shape;2009;p96"/>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3" name="Shape 2013"/>
        <p:cNvGrpSpPr/>
        <p:nvPr/>
      </p:nvGrpSpPr>
      <p:grpSpPr>
        <a:xfrm>
          <a:off x="0" y="0"/>
          <a:ext cx="0" cy="0"/>
          <a:chOff x="0" y="0"/>
          <a:chExt cx="0" cy="0"/>
        </a:xfrm>
      </p:grpSpPr>
      <p:sp>
        <p:nvSpPr>
          <p:cNvPr id="2014" name="Google Shape;2014;p97"/>
          <p:cNvSpPr txBox="1"/>
          <p:nvPr>
            <p:ph type="title"/>
          </p:nvPr>
        </p:nvSpPr>
        <p:spPr>
          <a:xfrm>
            <a:off x="311700" y="16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Sensors: GPS</a:t>
            </a:r>
            <a:endParaRPr/>
          </a:p>
        </p:txBody>
      </p:sp>
      <p:sp>
        <p:nvSpPr>
          <p:cNvPr id="2015" name="Google Shape;2015;p9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16" name="Google Shape;2016;p97"/>
          <p:cNvSpPr txBox="1"/>
          <p:nvPr>
            <p:ph idx="1" type="body"/>
          </p:nvPr>
        </p:nvSpPr>
        <p:spPr>
          <a:xfrm>
            <a:off x="311700" y="733075"/>
            <a:ext cx="5118600" cy="18387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SzPts val="1300"/>
              <a:buChar char="●"/>
            </a:pPr>
            <a:r>
              <a:rPr b="1" lang="en" sz="1300"/>
              <a:t>Validation</a:t>
            </a:r>
            <a:endParaRPr b="1" sz="1300"/>
          </a:p>
          <a:p>
            <a:pPr indent="-311150" lvl="1" marL="914400" rtl="0" algn="l">
              <a:lnSpc>
                <a:spcPct val="100000"/>
              </a:lnSpc>
              <a:spcBef>
                <a:spcPts val="0"/>
              </a:spcBef>
              <a:spcAft>
                <a:spcPts val="0"/>
              </a:spcAft>
              <a:buSzPts val="1300"/>
              <a:buChar char="○"/>
            </a:pPr>
            <a:r>
              <a:rPr lang="en" sz="1300"/>
              <a:t>Can the GPS sensor confirm the rover is within 5m of some target location</a:t>
            </a:r>
            <a:endParaRPr sz="1300"/>
          </a:p>
          <a:p>
            <a:pPr indent="-311150" lvl="0" marL="457200" rtl="0" algn="l">
              <a:lnSpc>
                <a:spcPct val="100000"/>
              </a:lnSpc>
              <a:spcBef>
                <a:spcPts val="0"/>
              </a:spcBef>
              <a:spcAft>
                <a:spcPts val="0"/>
              </a:spcAft>
              <a:buSzPts val="1300"/>
              <a:buChar char="●"/>
            </a:pPr>
            <a:r>
              <a:rPr b="1" lang="en" sz="1300"/>
              <a:t>Assumptions</a:t>
            </a:r>
            <a:endParaRPr b="1" sz="1300"/>
          </a:p>
          <a:p>
            <a:pPr indent="-311150" lvl="1" marL="914400" rtl="0" algn="l">
              <a:lnSpc>
                <a:spcPct val="100000"/>
              </a:lnSpc>
              <a:spcBef>
                <a:spcPts val="0"/>
              </a:spcBef>
              <a:spcAft>
                <a:spcPts val="0"/>
              </a:spcAft>
              <a:buSzPts val="1300"/>
              <a:buChar char="○"/>
            </a:pPr>
            <a:r>
              <a:rPr lang="en" sz="1300"/>
              <a:t>FOS 1.5</a:t>
            </a:r>
            <a:endParaRPr sz="1300"/>
          </a:p>
          <a:p>
            <a:pPr indent="-311150" lvl="1" marL="914400" rtl="0" algn="l">
              <a:lnSpc>
                <a:spcPct val="100000"/>
              </a:lnSpc>
              <a:spcBef>
                <a:spcPts val="0"/>
              </a:spcBef>
              <a:spcAft>
                <a:spcPts val="0"/>
              </a:spcAft>
              <a:buSzPts val="1300"/>
              <a:buChar char="○"/>
            </a:pPr>
            <a:r>
              <a:rPr lang="en" sz="1300"/>
              <a:t>RTK base station will exist</a:t>
            </a:r>
            <a:endParaRPr sz="1300"/>
          </a:p>
          <a:p>
            <a:pPr indent="-311150" lvl="0" marL="457200" rtl="0" algn="l">
              <a:lnSpc>
                <a:spcPct val="100000"/>
              </a:lnSpc>
              <a:spcBef>
                <a:spcPts val="0"/>
              </a:spcBef>
              <a:spcAft>
                <a:spcPts val="0"/>
              </a:spcAft>
              <a:buSzPts val="1300"/>
              <a:buChar char="●"/>
            </a:pPr>
            <a:r>
              <a:rPr b="1" lang="en" sz="1300"/>
              <a:t>Horizontal Accuracy:</a:t>
            </a:r>
            <a:endParaRPr sz="1700"/>
          </a:p>
          <a:p>
            <a:pPr indent="-311150" lvl="1" marL="914400" rtl="0" algn="l">
              <a:lnSpc>
                <a:spcPct val="100000"/>
              </a:lnSpc>
              <a:spcBef>
                <a:spcPts val="0"/>
              </a:spcBef>
              <a:spcAft>
                <a:spcPts val="0"/>
              </a:spcAft>
              <a:buSzPts val="1300"/>
              <a:buChar char="○"/>
            </a:pPr>
            <a:r>
              <a:rPr lang="en" sz="1300"/>
              <a:t>2.5m without RTK(Real Time Kinematic)</a:t>
            </a:r>
            <a:endParaRPr sz="1300"/>
          </a:p>
          <a:p>
            <a:pPr indent="-311150" lvl="1" marL="914400" rtl="0" algn="l">
              <a:lnSpc>
                <a:spcPct val="100000"/>
              </a:lnSpc>
              <a:spcBef>
                <a:spcPts val="0"/>
              </a:spcBef>
              <a:spcAft>
                <a:spcPts val="0"/>
              </a:spcAft>
              <a:buSzPts val="1300"/>
              <a:buChar char="○"/>
            </a:pPr>
            <a:r>
              <a:rPr lang="en" sz="1300"/>
              <a:t>0.010m with RTK(Real Time Kinematic)</a:t>
            </a:r>
            <a:endParaRPr sz="1300"/>
          </a:p>
        </p:txBody>
      </p:sp>
      <p:graphicFrame>
        <p:nvGraphicFramePr>
          <p:cNvPr id="2017" name="Google Shape;2017;p97"/>
          <p:cNvGraphicFramePr/>
          <p:nvPr/>
        </p:nvGraphicFramePr>
        <p:xfrm>
          <a:off x="449150" y="2987138"/>
          <a:ext cx="3000000" cy="3000000"/>
        </p:xfrm>
        <a:graphic>
          <a:graphicData uri="http://schemas.openxmlformats.org/drawingml/2006/table">
            <a:tbl>
              <a:tblPr>
                <a:noFill/>
                <a:tableStyleId>{33E32BE5-77A0-4220-BFF3-8BB8E3EFED27}</a:tableStyleId>
              </a:tblPr>
              <a:tblGrid>
                <a:gridCol w="1873450"/>
                <a:gridCol w="1434175"/>
                <a:gridCol w="1354300"/>
              </a:tblGrid>
              <a:tr h="429400">
                <a:tc>
                  <a:txBody>
                    <a:bodyPr/>
                    <a:lstStyle/>
                    <a:p>
                      <a:pPr indent="0" lvl="0" marL="0" rtl="0" algn="ctr">
                        <a:spcBef>
                          <a:spcPts val="0"/>
                        </a:spcBef>
                        <a:spcAft>
                          <a:spcPts val="0"/>
                        </a:spcAft>
                        <a:buNone/>
                      </a:pPr>
                      <a:r>
                        <a:rPr lang="en" sz="1100"/>
                        <a:t>Study</a:t>
                      </a:r>
                      <a:endParaRPr sz="1100"/>
                    </a:p>
                  </a:txBody>
                  <a:tcPr marT="91425" marB="91425" marR="91425" marL="91425"/>
                </a:tc>
                <a:tc>
                  <a:txBody>
                    <a:bodyPr/>
                    <a:lstStyle/>
                    <a:p>
                      <a:pPr indent="0" lvl="0" marL="0" rtl="0" algn="ctr">
                        <a:spcBef>
                          <a:spcPts val="0"/>
                        </a:spcBef>
                        <a:spcAft>
                          <a:spcPts val="0"/>
                        </a:spcAft>
                        <a:buNone/>
                      </a:pPr>
                      <a:r>
                        <a:rPr lang="en" sz="1100"/>
                        <a:t>Feasibility Outcome</a:t>
                      </a:r>
                      <a:endParaRPr sz="1100"/>
                    </a:p>
                  </a:txBody>
                  <a:tcPr marT="91425" marB="91425" marR="91425" marL="91425"/>
                </a:tc>
                <a:tc>
                  <a:txBody>
                    <a:bodyPr/>
                    <a:lstStyle/>
                    <a:p>
                      <a:pPr indent="0" lvl="0" marL="0" rtl="0" algn="ctr">
                        <a:spcBef>
                          <a:spcPts val="0"/>
                        </a:spcBef>
                        <a:spcAft>
                          <a:spcPts val="0"/>
                        </a:spcAft>
                        <a:buNone/>
                      </a:pPr>
                      <a:r>
                        <a:rPr lang="en" sz="1100"/>
                        <a:t>Required Min/Max</a:t>
                      </a:r>
                      <a:endParaRPr sz="1100"/>
                    </a:p>
                  </a:txBody>
                  <a:tcPr marT="91425" marB="91425" marR="91425" marL="91425"/>
                </a:tc>
              </a:tr>
              <a:tr h="453575">
                <a:tc>
                  <a:txBody>
                    <a:bodyPr/>
                    <a:lstStyle/>
                    <a:p>
                      <a:pPr indent="0" lvl="0" marL="0" rtl="0" algn="l">
                        <a:spcBef>
                          <a:spcPts val="0"/>
                        </a:spcBef>
                        <a:spcAft>
                          <a:spcPts val="0"/>
                        </a:spcAft>
                        <a:buNone/>
                      </a:pPr>
                      <a:r>
                        <a:rPr lang="en" sz="1100"/>
                        <a:t>Without RTK</a:t>
                      </a:r>
                      <a:endParaRPr sz="1100"/>
                    </a:p>
                  </a:txBody>
                  <a:tcPr marT="91425" marB="91425" marR="91425" marL="91425"/>
                </a:tc>
                <a:tc>
                  <a:txBody>
                    <a:bodyPr/>
                    <a:lstStyle/>
                    <a:p>
                      <a:pPr indent="0" lvl="0" marL="0" rtl="0" algn="ctr">
                        <a:spcBef>
                          <a:spcPts val="0"/>
                        </a:spcBef>
                        <a:spcAft>
                          <a:spcPts val="0"/>
                        </a:spcAft>
                        <a:buNone/>
                      </a:pPr>
                      <a:r>
                        <a:rPr lang="en" sz="1100"/>
                        <a:t>3.75m</a:t>
                      </a:r>
                      <a:endParaRPr sz="1100"/>
                    </a:p>
                  </a:txBody>
                  <a:tcPr marT="91425" marB="91425" marR="91425" marL="91425"/>
                </a:tc>
                <a:tc>
                  <a:txBody>
                    <a:bodyPr/>
                    <a:lstStyle/>
                    <a:p>
                      <a:pPr indent="0" lvl="0" marL="0" rtl="0" algn="ctr">
                        <a:spcBef>
                          <a:spcPts val="0"/>
                        </a:spcBef>
                        <a:spcAft>
                          <a:spcPts val="0"/>
                        </a:spcAft>
                        <a:buNone/>
                      </a:pPr>
                      <a:r>
                        <a:rPr lang="en" sz="1100"/>
                        <a:t>5m</a:t>
                      </a:r>
                      <a:endParaRPr sz="1100"/>
                    </a:p>
                  </a:txBody>
                  <a:tcPr marT="91425" marB="91425" marR="91425" marL="91425"/>
                </a:tc>
              </a:tr>
              <a:tr h="453575">
                <a:tc>
                  <a:txBody>
                    <a:bodyPr/>
                    <a:lstStyle/>
                    <a:p>
                      <a:pPr indent="0" lvl="0" marL="0" rtl="0" algn="l">
                        <a:spcBef>
                          <a:spcPts val="0"/>
                        </a:spcBef>
                        <a:spcAft>
                          <a:spcPts val="0"/>
                        </a:spcAft>
                        <a:buNone/>
                      </a:pPr>
                      <a:r>
                        <a:rPr lang="en" sz="1100"/>
                        <a:t>With RTK</a:t>
                      </a:r>
                      <a:endParaRPr sz="1100"/>
                    </a:p>
                  </a:txBody>
                  <a:tcPr marT="91425" marB="91425" marR="91425" marL="91425"/>
                </a:tc>
                <a:tc>
                  <a:txBody>
                    <a:bodyPr/>
                    <a:lstStyle/>
                    <a:p>
                      <a:pPr indent="0" lvl="0" marL="0" rtl="0" algn="ctr">
                        <a:spcBef>
                          <a:spcPts val="0"/>
                        </a:spcBef>
                        <a:spcAft>
                          <a:spcPts val="0"/>
                        </a:spcAft>
                        <a:buNone/>
                      </a:pPr>
                      <a:r>
                        <a:rPr lang="en" sz="1100"/>
                        <a:t>0.015m</a:t>
                      </a:r>
                      <a:endParaRPr sz="1100"/>
                    </a:p>
                  </a:txBody>
                  <a:tcPr marT="91425" marB="91425" marR="91425" marL="91425"/>
                </a:tc>
                <a:tc>
                  <a:txBody>
                    <a:bodyPr/>
                    <a:lstStyle/>
                    <a:p>
                      <a:pPr indent="0" lvl="0" marL="0" rtl="0" algn="ctr">
                        <a:spcBef>
                          <a:spcPts val="0"/>
                        </a:spcBef>
                        <a:spcAft>
                          <a:spcPts val="0"/>
                        </a:spcAft>
                        <a:buNone/>
                      </a:pPr>
                      <a:r>
                        <a:rPr lang="en" sz="1100"/>
                        <a:t>5m</a:t>
                      </a:r>
                      <a:endParaRPr sz="1100"/>
                    </a:p>
                  </a:txBody>
                  <a:tcPr marT="91425" marB="91425" marR="91425" marL="91425"/>
                </a:tc>
              </a:tr>
            </a:tbl>
          </a:graphicData>
        </a:graphic>
      </p:graphicFrame>
      <p:pic>
        <p:nvPicPr>
          <p:cNvPr id="2018" name="Google Shape;2018;p97"/>
          <p:cNvPicPr preferRelativeResize="0"/>
          <p:nvPr/>
        </p:nvPicPr>
        <p:blipFill>
          <a:blip r:embed="rId3">
            <a:alphaModFix/>
          </a:blip>
          <a:stretch>
            <a:fillRect/>
          </a:stretch>
        </p:blipFill>
        <p:spPr>
          <a:xfrm>
            <a:off x="6343600" y="2475127"/>
            <a:ext cx="2488700" cy="1982611"/>
          </a:xfrm>
          <a:prstGeom prst="rect">
            <a:avLst/>
          </a:prstGeom>
          <a:noFill/>
          <a:ln>
            <a:noFill/>
          </a:ln>
        </p:spPr>
      </p:pic>
      <p:pic>
        <p:nvPicPr>
          <p:cNvPr id="2019" name="Google Shape;2019;p97"/>
          <p:cNvPicPr preferRelativeResize="0"/>
          <p:nvPr/>
        </p:nvPicPr>
        <p:blipFill rotWithShape="1">
          <a:blip r:embed="rId4">
            <a:alphaModFix/>
          </a:blip>
          <a:srcRect b="18666" l="0" r="0" t="0"/>
          <a:stretch/>
        </p:blipFill>
        <p:spPr>
          <a:xfrm>
            <a:off x="6376025" y="878225"/>
            <a:ext cx="2423850" cy="1570525"/>
          </a:xfrm>
          <a:prstGeom prst="rect">
            <a:avLst/>
          </a:prstGeom>
          <a:noFill/>
          <a:ln>
            <a:noFill/>
          </a:ln>
        </p:spPr>
      </p:pic>
      <p:sp>
        <p:nvSpPr>
          <p:cNvPr id="2020" name="Google Shape;2020;p97"/>
          <p:cNvSpPr txBox="1"/>
          <p:nvPr/>
        </p:nvSpPr>
        <p:spPr>
          <a:xfrm rot="-1209253">
            <a:off x="6343591" y="2672580"/>
            <a:ext cx="961259" cy="39369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300">
                <a:solidFill>
                  <a:schemeClr val="dk2"/>
                </a:solidFill>
              </a:rPr>
              <a:t>with RTK</a:t>
            </a:r>
            <a:endParaRPr/>
          </a:p>
        </p:txBody>
      </p:sp>
      <p:sp>
        <p:nvSpPr>
          <p:cNvPr id="2021" name="Google Shape;2021;p97"/>
          <p:cNvSpPr txBox="1"/>
          <p:nvPr/>
        </p:nvSpPr>
        <p:spPr>
          <a:xfrm rot="-1209048">
            <a:off x="6556059" y="980176"/>
            <a:ext cx="1260986" cy="39369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 sz="1300">
                <a:solidFill>
                  <a:schemeClr val="dk2"/>
                </a:solidFill>
              </a:rPr>
              <a:t>without RTK</a:t>
            </a:r>
            <a:endParaRPr/>
          </a:p>
        </p:txBody>
      </p:sp>
      <p:sp>
        <p:nvSpPr>
          <p:cNvPr id="2022" name="Google Shape;2022;p97"/>
          <p:cNvSpPr/>
          <p:nvPr/>
        </p:nvSpPr>
        <p:spPr>
          <a:xfrm>
            <a:off x="6206000" y="3987273"/>
            <a:ext cx="259500" cy="249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97"/>
          <p:cNvSpPr/>
          <p:nvPr/>
        </p:nvSpPr>
        <p:spPr>
          <a:xfrm rot="2515600">
            <a:off x="6106298" y="4045183"/>
            <a:ext cx="253226" cy="80615"/>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97"/>
          <p:cNvSpPr/>
          <p:nvPr/>
        </p:nvSpPr>
        <p:spPr>
          <a:xfrm rot="-2114781">
            <a:off x="6232017" y="3994406"/>
            <a:ext cx="459544" cy="80226"/>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97"/>
          <p:cNvSpPr txBox="1"/>
          <p:nvPr/>
        </p:nvSpPr>
        <p:spPr>
          <a:xfrm>
            <a:off x="5166950" y="3895622"/>
            <a:ext cx="1484400" cy="30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595959"/>
                </a:solidFill>
              </a:rPr>
              <a:t>Feasible</a:t>
            </a:r>
            <a:endParaRPr sz="2200">
              <a:solidFill>
                <a:srgbClr val="595959"/>
              </a:solidFill>
            </a:endParaRPr>
          </a:p>
        </p:txBody>
      </p:sp>
      <p:pic>
        <p:nvPicPr>
          <p:cNvPr id="2026" name="Google Shape;2026;p97"/>
          <p:cNvPicPr preferRelativeResize="0"/>
          <p:nvPr/>
        </p:nvPicPr>
        <p:blipFill>
          <a:blip r:embed="rId5">
            <a:alphaModFix/>
          </a:blip>
          <a:stretch>
            <a:fillRect/>
          </a:stretch>
        </p:blipFill>
        <p:spPr>
          <a:xfrm>
            <a:off x="6875325" y="123100"/>
            <a:ext cx="2145825" cy="647250"/>
          </a:xfrm>
          <a:prstGeom prst="rect">
            <a:avLst/>
          </a:prstGeom>
          <a:noFill/>
          <a:ln>
            <a:noFill/>
          </a:ln>
        </p:spPr>
      </p:pic>
      <p:sp>
        <p:nvSpPr>
          <p:cNvPr id="2027" name="Google Shape;2027;p97"/>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028" name="Google Shape;2028;p97"/>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029" name="Google Shape;2029;p97"/>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030" name="Google Shape;2030;p97"/>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031" name="Google Shape;2031;p97"/>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032" name="Google Shape;2032;p97"/>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033" name="Google Shape;2033;p97"/>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034" name="Google Shape;2034;p97"/>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035" name="Google Shape;2035;p97"/>
          <p:cNvPicPr preferRelativeResize="0"/>
          <p:nvPr/>
        </p:nvPicPr>
        <p:blipFill>
          <a:blip r:embed="rId6">
            <a:alphaModFix/>
          </a:blip>
          <a:stretch>
            <a:fillRect/>
          </a:stretch>
        </p:blipFill>
        <p:spPr>
          <a:xfrm>
            <a:off x="53350" y="4779450"/>
            <a:ext cx="669950" cy="328700"/>
          </a:xfrm>
          <a:prstGeom prst="rect">
            <a:avLst/>
          </a:prstGeom>
          <a:noFill/>
          <a:ln>
            <a:noFill/>
          </a:ln>
        </p:spPr>
      </p:pic>
      <p:pic>
        <p:nvPicPr>
          <p:cNvPr id="2036" name="Google Shape;2036;p97"/>
          <p:cNvPicPr preferRelativeResize="0"/>
          <p:nvPr/>
        </p:nvPicPr>
        <p:blipFill>
          <a:blip r:embed="rId7">
            <a:alphaModFix/>
          </a:blip>
          <a:stretch>
            <a:fillRect/>
          </a:stretch>
        </p:blipFill>
        <p:spPr>
          <a:xfrm>
            <a:off x="8390542" y="4771800"/>
            <a:ext cx="753458" cy="371700"/>
          </a:xfrm>
          <a:prstGeom prst="rect">
            <a:avLst/>
          </a:prstGeom>
          <a:noFill/>
          <a:ln>
            <a:noFill/>
          </a:ln>
        </p:spPr>
      </p:pic>
      <p:sp>
        <p:nvSpPr>
          <p:cNvPr id="2037" name="Google Shape;2037;p9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38" name="Google Shape;2038;p97"/>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039" name="Google Shape;2039;p97"/>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3" name="Shape 2043"/>
        <p:cNvGrpSpPr/>
        <p:nvPr/>
      </p:nvGrpSpPr>
      <p:grpSpPr>
        <a:xfrm>
          <a:off x="0" y="0"/>
          <a:ext cx="0" cy="0"/>
          <a:chOff x="0" y="0"/>
          <a:chExt cx="0" cy="0"/>
        </a:xfrm>
      </p:grpSpPr>
      <p:sp>
        <p:nvSpPr>
          <p:cNvPr id="2044" name="Google Shape;2044;p98"/>
          <p:cNvSpPr txBox="1"/>
          <p:nvPr>
            <p:ph type="title"/>
          </p:nvPr>
        </p:nvSpPr>
        <p:spPr>
          <a:xfrm>
            <a:off x="311700" y="160375"/>
            <a:ext cx="7461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Surveillance Sensors: Temperature Sensor</a:t>
            </a:r>
            <a:endParaRPr/>
          </a:p>
        </p:txBody>
      </p:sp>
      <p:sp>
        <p:nvSpPr>
          <p:cNvPr id="2045" name="Google Shape;2045;p98"/>
          <p:cNvSpPr txBox="1"/>
          <p:nvPr>
            <p:ph idx="1" type="body"/>
          </p:nvPr>
        </p:nvSpPr>
        <p:spPr>
          <a:xfrm>
            <a:off x="311700" y="733075"/>
            <a:ext cx="4096800" cy="16812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SzPts val="1300"/>
              <a:buChar char="●"/>
            </a:pPr>
            <a:r>
              <a:rPr b="1" lang="en" sz="1300"/>
              <a:t>Validation</a:t>
            </a:r>
            <a:endParaRPr b="1" sz="1300"/>
          </a:p>
          <a:p>
            <a:pPr indent="-311150" lvl="1" marL="914400" rtl="0" algn="l">
              <a:lnSpc>
                <a:spcPct val="100000"/>
              </a:lnSpc>
              <a:spcBef>
                <a:spcPts val="0"/>
              </a:spcBef>
              <a:spcAft>
                <a:spcPts val="0"/>
              </a:spcAft>
              <a:buSzPts val="1300"/>
              <a:buChar char="○"/>
            </a:pPr>
            <a:r>
              <a:rPr lang="en" sz="1300"/>
              <a:t>Can ARGOS take ambient temperature data with an accuracy of +/-1K?</a:t>
            </a:r>
            <a:endParaRPr sz="1300"/>
          </a:p>
          <a:p>
            <a:pPr indent="-311150" lvl="0" marL="457200" rtl="0" algn="l">
              <a:lnSpc>
                <a:spcPct val="100000"/>
              </a:lnSpc>
              <a:spcBef>
                <a:spcPts val="0"/>
              </a:spcBef>
              <a:spcAft>
                <a:spcPts val="0"/>
              </a:spcAft>
              <a:buSzPts val="1300"/>
              <a:buChar char="●"/>
            </a:pPr>
            <a:r>
              <a:rPr b="1" lang="en" sz="1300"/>
              <a:t>Assumptions</a:t>
            </a:r>
            <a:endParaRPr b="1" sz="1300"/>
          </a:p>
          <a:p>
            <a:pPr indent="-311150" lvl="1" marL="914400" rtl="0" algn="l">
              <a:lnSpc>
                <a:spcPct val="100000"/>
              </a:lnSpc>
              <a:spcBef>
                <a:spcPts val="0"/>
              </a:spcBef>
              <a:spcAft>
                <a:spcPts val="0"/>
              </a:spcAft>
              <a:buSzPts val="1300"/>
              <a:buChar char="○"/>
            </a:pPr>
            <a:r>
              <a:rPr lang="en" sz="1300"/>
              <a:t>Sensor Range:  233</a:t>
            </a:r>
            <a:r>
              <a:rPr baseline="30000" lang="en" sz="1300"/>
              <a:t>o</a:t>
            </a:r>
            <a:r>
              <a:rPr lang="en" sz="1300"/>
              <a:t>K to 398</a:t>
            </a:r>
            <a:r>
              <a:rPr baseline="30000" lang="en" sz="1300"/>
              <a:t>o</a:t>
            </a:r>
            <a:r>
              <a:rPr lang="en" sz="1300"/>
              <a:t>K</a:t>
            </a:r>
            <a:endParaRPr sz="1300"/>
          </a:p>
          <a:p>
            <a:pPr indent="-311150" lvl="1" marL="914400" rtl="0" algn="l">
              <a:lnSpc>
                <a:spcPct val="100000"/>
              </a:lnSpc>
              <a:spcBef>
                <a:spcPts val="0"/>
              </a:spcBef>
              <a:spcAft>
                <a:spcPts val="0"/>
              </a:spcAft>
              <a:buSzPts val="1300"/>
              <a:buChar char="○"/>
            </a:pPr>
            <a:r>
              <a:rPr lang="en" sz="1300"/>
              <a:t>Accuracy: ±0.5</a:t>
            </a:r>
            <a:r>
              <a:rPr baseline="30000" lang="en" sz="1300"/>
              <a:t>o</a:t>
            </a:r>
            <a:r>
              <a:rPr lang="en" sz="1300"/>
              <a:t>K</a:t>
            </a:r>
            <a:endParaRPr sz="1300"/>
          </a:p>
          <a:p>
            <a:pPr indent="-311150" lvl="1" marL="914400" rtl="0" algn="l">
              <a:lnSpc>
                <a:spcPct val="100000"/>
              </a:lnSpc>
              <a:spcBef>
                <a:spcPts val="0"/>
              </a:spcBef>
              <a:spcAft>
                <a:spcPts val="0"/>
              </a:spcAft>
              <a:buSzPts val="1300"/>
              <a:buChar char="○"/>
            </a:pPr>
            <a:r>
              <a:rPr lang="en" sz="1300"/>
              <a:t>Ambient temperature Max: 306</a:t>
            </a:r>
            <a:r>
              <a:rPr baseline="30000" lang="en" sz="1300"/>
              <a:t>o</a:t>
            </a:r>
            <a:r>
              <a:rPr lang="en" sz="1300"/>
              <a:t>K</a:t>
            </a:r>
            <a:endParaRPr sz="1300"/>
          </a:p>
          <a:p>
            <a:pPr indent="-311150" lvl="1" marL="914400" rtl="0" algn="l">
              <a:lnSpc>
                <a:spcPct val="100000"/>
              </a:lnSpc>
              <a:spcBef>
                <a:spcPts val="0"/>
              </a:spcBef>
              <a:spcAft>
                <a:spcPts val="0"/>
              </a:spcAft>
              <a:buSzPts val="1300"/>
              <a:buChar char="○"/>
            </a:pPr>
            <a:r>
              <a:rPr lang="en" sz="1300"/>
              <a:t>Factor of Safety = 1.5</a:t>
            </a:r>
            <a:endParaRPr sz="1300"/>
          </a:p>
          <a:p>
            <a:pPr indent="0" lvl="0" marL="0" rtl="0" algn="l">
              <a:lnSpc>
                <a:spcPct val="100000"/>
              </a:lnSpc>
              <a:spcBef>
                <a:spcPts val="1600"/>
              </a:spcBef>
              <a:spcAft>
                <a:spcPts val="0"/>
              </a:spcAft>
              <a:buNone/>
            </a:pPr>
            <a:r>
              <a:t/>
            </a:r>
            <a:endParaRPr sz="1300"/>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1600"/>
              </a:spcAft>
              <a:buNone/>
            </a:pPr>
            <a:r>
              <a:t/>
            </a:r>
            <a:endParaRPr/>
          </a:p>
        </p:txBody>
      </p:sp>
      <p:sp>
        <p:nvSpPr>
          <p:cNvPr id="2046" name="Google Shape;2046;p9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047" name="Google Shape;2047;p98"/>
          <p:cNvGraphicFramePr/>
          <p:nvPr/>
        </p:nvGraphicFramePr>
        <p:xfrm>
          <a:off x="461763" y="2612963"/>
          <a:ext cx="3000000" cy="3000000"/>
        </p:xfrm>
        <a:graphic>
          <a:graphicData uri="http://schemas.openxmlformats.org/drawingml/2006/table">
            <a:tbl>
              <a:tblPr>
                <a:noFill/>
                <a:tableStyleId>{33E32BE5-77A0-4220-BFF3-8BB8E3EFED27}</a:tableStyleId>
              </a:tblPr>
              <a:tblGrid>
                <a:gridCol w="1873450"/>
                <a:gridCol w="1434175"/>
                <a:gridCol w="1354300"/>
              </a:tblGrid>
              <a:tr h="429400">
                <a:tc>
                  <a:txBody>
                    <a:bodyPr/>
                    <a:lstStyle/>
                    <a:p>
                      <a:pPr indent="0" lvl="0" marL="0" rtl="0" algn="ctr">
                        <a:spcBef>
                          <a:spcPts val="0"/>
                        </a:spcBef>
                        <a:spcAft>
                          <a:spcPts val="0"/>
                        </a:spcAft>
                        <a:buNone/>
                      </a:pPr>
                      <a:r>
                        <a:rPr lang="en" sz="1100"/>
                        <a:t>Study</a:t>
                      </a:r>
                      <a:endParaRPr sz="1100"/>
                    </a:p>
                  </a:txBody>
                  <a:tcPr marT="91425" marB="91425" marR="91425" marL="91425"/>
                </a:tc>
                <a:tc>
                  <a:txBody>
                    <a:bodyPr/>
                    <a:lstStyle/>
                    <a:p>
                      <a:pPr indent="0" lvl="0" marL="0" rtl="0" algn="ctr">
                        <a:spcBef>
                          <a:spcPts val="0"/>
                        </a:spcBef>
                        <a:spcAft>
                          <a:spcPts val="0"/>
                        </a:spcAft>
                        <a:buNone/>
                      </a:pPr>
                      <a:r>
                        <a:rPr lang="en" sz="1100"/>
                        <a:t>Feasibility Outcome</a:t>
                      </a:r>
                      <a:endParaRPr sz="1100"/>
                    </a:p>
                  </a:txBody>
                  <a:tcPr marT="91425" marB="91425" marR="91425" marL="91425"/>
                </a:tc>
                <a:tc>
                  <a:txBody>
                    <a:bodyPr/>
                    <a:lstStyle/>
                    <a:p>
                      <a:pPr indent="0" lvl="0" marL="0" rtl="0" algn="ctr">
                        <a:spcBef>
                          <a:spcPts val="0"/>
                        </a:spcBef>
                        <a:spcAft>
                          <a:spcPts val="0"/>
                        </a:spcAft>
                        <a:buNone/>
                      </a:pPr>
                      <a:r>
                        <a:rPr lang="en" sz="1100"/>
                        <a:t>Required Min/Max</a:t>
                      </a:r>
                      <a:endParaRPr sz="1100"/>
                    </a:p>
                  </a:txBody>
                  <a:tcPr marT="91425" marB="91425" marR="91425" marL="91425"/>
                </a:tc>
              </a:tr>
              <a:tr h="453575">
                <a:tc>
                  <a:txBody>
                    <a:bodyPr/>
                    <a:lstStyle/>
                    <a:p>
                      <a:pPr indent="0" lvl="0" marL="0" rtl="0" algn="l">
                        <a:spcBef>
                          <a:spcPts val="0"/>
                        </a:spcBef>
                        <a:spcAft>
                          <a:spcPts val="0"/>
                        </a:spcAft>
                        <a:buNone/>
                      </a:pPr>
                      <a:r>
                        <a:rPr lang="en" sz="1100"/>
                        <a:t>Maximum Temperature</a:t>
                      </a:r>
                      <a:endParaRPr sz="1100"/>
                    </a:p>
                  </a:txBody>
                  <a:tcPr marT="91425" marB="91425" marR="91425" marL="91425"/>
                </a:tc>
                <a:tc>
                  <a:txBody>
                    <a:bodyPr/>
                    <a:lstStyle/>
                    <a:p>
                      <a:pPr indent="0" lvl="0" marL="0" rtl="0" algn="ctr">
                        <a:spcBef>
                          <a:spcPts val="0"/>
                        </a:spcBef>
                        <a:spcAft>
                          <a:spcPts val="0"/>
                        </a:spcAft>
                        <a:buNone/>
                      </a:pPr>
                      <a:r>
                        <a:rPr lang="en" sz="1100"/>
                        <a:t>370</a:t>
                      </a:r>
                      <a:r>
                        <a:rPr baseline="30000" lang="en" sz="1100"/>
                        <a:t>o</a:t>
                      </a:r>
                      <a:r>
                        <a:rPr lang="en" sz="1100"/>
                        <a:t>K</a:t>
                      </a:r>
                      <a:endParaRPr sz="1100"/>
                    </a:p>
                  </a:txBody>
                  <a:tcPr marT="91425" marB="91425" marR="91425" marL="91425"/>
                </a:tc>
                <a:tc>
                  <a:txBody>
                    <a:bodyPr/>
                    <a:lstStyle/>
                    <a:p>
                      <a:pPr indent="0" lvl="0" marL="0" rtl="0" algn="ctr">
                        <a:spcBef>
                          <a:spcPts val="0"/>
                        </a:spcBef>
                        <a:spcAft>
                          <a:spcPts val="0"/>
                        </a:spcAft>
                        <a:buNone/>
                      </a:pPr>
                      <a:r>
                        <a:rPr lang="en" sz="1100"/>
                        <a:t>306</a:t>
                      </a:r>
                      <a:r>
                        <a:rPr baseline="30000" lang="en" sz="1100"/>
                        <a:t>o</a:t>
                      </a:r>
                      <a:r>
                        <a:rPr lang="en" sz="1100"/>
                        <a:t>K</a:t>
                      </a:r>
                      <a:endParaRPr sz="1100"/>
                    </a:p>
                  </a:txBody>
                  <a:tcPr marT="91425" marB="91425" marR="91425" marL="91425"/>
                </a:tc>
              </a:tr>
              <a:tr h="453575">
                <a:tc>
                  <a:txBody>
                    <a:bodyPr/>
                    <a:lstStyle/>
                    <a:p>
                      <a:pPr indent="0" lvl="0" marL="0" rtl="0" algn="l">
                        <a:spcBef>
                          <a:spcPts val="0"/>
                        </a:spcBef>
                        <a:spcAft>
                          <a:spcPts val="0"/>
                        </a:spcAft>
                        <a:buNone/>
                      </a:pPr>
                      <a:r>
                        <a:rPr lang="en" sz="1100"/>
                        <a:t>Accuracy</a:t>
                      </a:r>
                      <a:endParaRPr sz="1100"/>
                    </a:p>
                  </a:txBody>
                  <a:tcPr marT="91425" marB="91425" marR="91425" marL="91425"/>
                </a:tc>
                <a:tc>
                  <a:txBody>
                    <a:bodyPr/>
                    <a:lstStyle/>
                    <a:p>
                      <a:pPr indent="0" lvl="0" marL="0" rtl="0" algn="ctr">
                        <a:spcBef>
                          <a:spcPts val="0"/>
                        </a:spcBef>
                        <a:spcAft>
                          <a:spcPts val="0"/>
                        </a:spcAft>
                        <a:buNone/>
                      </a:pPr>
                      <a:r>
                        <a:rPr lang="en" sz="1100"/>
                        <a:t>± 0.75</a:t>
                      </a:r>
                      <a:r>
                        <a:rPr baseline="30000" lang="en" sz="1100"/>
                        <a:t>o</a:t>
                      </a:r>
                      <a:r>
                        <a:rPr lang="en" sz="1100"/>
                        <a:t>K</a:t>
                      </a:r>
                      <a:endParaRPr sz="1100"/>
                    </a:p>
                  </a:txBody>
                  <a:tcPr marT="91425" marB="91425" marR="91425" marL="91425"/>
                </a:tc>
                <a:tc>
                  <a:txBody>
                    <a:bodyPr/>
                    <a:lstStyle/>
                    <a:p>
                      <a:pPr indent="0" lvl="0" marL="0" rtl="0" algn="ctr">
                        <a:spcBef>
                          <a:spcPts val="0"/>
                        </a:spcBef>
                        <a:spcAft>
                          <a:spcPts val="0"/>
                        </a:spcAft>
                        <a:buNone/>
                      </a:pPr>
                      <a:r>
                        <a:rPr lang="en" sz="1100"/>
                        <a:t>± 1</a:t>
                      </a:r>
                      <a:r>
                        <a:rPr baseline="30000" lang="en" sz="1100"/>
                        <a:t>o</a:t>
                      </a:r>
                      <a:r>
                        <a:rPr lang="en" sz="1100"/>
                        <a:t>K</a:t>
                      </a:r>
                      <a:endParaRPr sz="1100"/>
                    </a:p>
                  </a:txBody>
                  <a:tcPr marT="91425" marB="91425" marR="91425" marL="91425"/>
                </a:tc>
              </a:tr>
            </a:tbl>
          </a:graphicData>
        </a:graphic>
      </p:graphicFrame>
      <p:pic>
        <p:nvPicPr>
          <p:cNvPr id="2048" name="Google Shape;2048;p98"/>
          <p:cNvPicPr preferRelativeResize="0"/>
          <p:nvPr/>
        </p:nvPicPr>
        <p:blipFill rotWithShape="1">
          <a:blip r:embed="rId3">
            <a:alphaModFix/>
          </a:blip>
          <a:srcRect b="45490" l="10845" r="20426" t="11275"/>
          <a:stretch/>
        </p:blipFill>
        <p:spPr>
          <a:xfrm>
            <a:off x="5443075" y="797600"/>
            <a:ext cx="3426826" cy="1616675"/>
          </a:xfrm>
          <a:prstGeom prst="rect">
            <a:avLst/>
          </a:prstGeom>
          <a:noFill/>
          <a:ln>
            <a:noFill/>
          </a:ln>
        </p:spPr>
      </p:pic>
      <p:sp>
        <p:nvSpPr>
          <p:cNvPr id="2049" name="Google Shape;2049;p98"/>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050" name="Google Shape;2050;p98"/>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051" name="Google Shape;2051;p98"/>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052" name="Google Shape;2052;p98"/>
          <p:cNvSpPr/>
          <p:nvPr/>
        </p:nvSpPr>
        <p:spPr>
          <a:xfrm>
            <a:off x="3492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053" name="Google Shape;2053;p98"/>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054" name="Google Shape;2054;p98"/>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055" name="Google Shape;2055;p98"/>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056" name="Google Shape;2056;p98"/>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057" name="Google Shape;2057;p98"/>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2058" name="Google Shape;2058;p98"/>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2059" name="Google Shape;2059;p98"/>
          <p:cNvSpPr/>
          <p:nvPr/>
        </p:nvSpPr>
        <p:spPr>
          <a:xfrm>
            <a:off x="8237325" y="3912161"/>
            <a:ext cx="259500" cy="249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98"/>
          <p:cNvSpPr/>
          <p:nvPr/>
        </p:nvSpPr>
        <p:spPr>
          <a:xfrm rot="2515600">
            <a:off x="8137623" y="3970070"/>
            <a:ext cx="253226" cy="80615"/>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98"/>
          <p:cNvSpPr/>
          <p:nvPr/>
        </p:nvSpPr>
        <p:spPr>
          <a:xfrm rot="-2114781">
            <a:off x="8263342" y="3919294"/>
            <a:ext cx="459544" cy="80226"/>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98"/>
          <p:cNvSpPr txBox="1"/>
          <p:nvPr/>
        </p:nvSpPr>
        <p:spPr>
          <a:xfrm>
            <a:off x="7047800" y="3820760"/>
            <a:ext cx="1484400" cy="30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595959"/>
                </a:solidFill>
              </a:rPr>
              <a:t>Feasible</a:t>
            </a:r>
            <a:endParaRPr sz="2200">
              <a:solidFill>
                <a:srgbClr val="595959"/>
              </a:solidFill>
            </a:endParaRPr>
          </a:p>
        </p:txBody>
      </p:sp>
      <p:sp>
        <p:nvSpPr>
          <p:cNvPr id="2063" name="Google Shape;2063;p98"/>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64" name="Google Shape;2064;p98"/>
          <p:cNvPicPr preferRelativeResize="0"/>
          <p:nvPr/>
        </p:nvPicPr>
        <p:blipFill>
          <a:blip r:embed="rId6">
            <a:alphaModFix/>
          </a:blip>
          <a:stretch>
            <a:fillRect/>
          </a:stretch>
        </p:blipFill>
        <p:spPr>
          <a:xfrm>
            <a:off x="6318199" y="2266397"/>
            <a:ext cx="1484400" cy="1484429"/>
          </a:xfrm>
          <a:prstGeom prst="rect">
            <a:avLst/>
          </a:prstGeom>
          <a:noFill/>
          <a:ln>
            <a:noFill/>
          </a:ln>
        </p:spPr>
      </p:pic>
      <p:sp>
        <p:nvSpPr>
          <p:cNvPr id="2065" name="Google Shape;2065;p98"/>
          <p:cNvSpPr txBox="1"/>
          <p:nvPr/>
        </p:nvSpPr>
        <p:spPr>
          <a:xfrm>
            <a:off x="5223500" y="3448450"/>
            <a:ext cx="3673800" cy="79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rPr>
              <a:t>SparkFun Digital Temperature Sensor - TMP117 (Qwiic)</a:t>
            </a:r>
            <a:endParaRPr sz="11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9" name="Shape 2069"/>
        <p:cNvGrpSpPr/>
        <p:nvPr/>
      </p:nvGrpSpPr>
      <p:grpSpPr>
        <a:xfrm>
          <a:off x="0" y="0"/>
          <a:ext cx="0" cy="0"/>
          <a:chOff x="0" y="0"/>
          <a:chExt cx="0" cy="0"/>
        </a:xfrm>
      </p:grpSpPr>
      <p:sp>
        <p:nvSpPr>
          <p:cNvPr id="2070" name="Google Shape;2070;p99"/>
          <p:cNvSpPr txBox="1"/>
          <p:nvPr>
            <p:ph type="title"/>
          </p:nvPr>
        </p:nvSpPr>
        <p:spPr>
          <a:xfrm>
            <a:off x="311700" y="16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Sensors: Motor Encoder</a:t>
            </a:r>
            <a:endParaRPr/>
          </a:p>
        </p:txBody>
      </p:sp>
      <p:sp>
        <p:nvSpPr>
          <p:cNvPr id="2071" name="Google Shape;2071;p99"/>
          <p:cNvSpPr txBox="1"/>
          <p:nvPr>
            <p:ph idx="1" type="body"/>
          </p:nvPr>
        </p:nvSpPr>
        <p:spPr>
          <a:xfrm>
            <a:off x="311700" y="733075"/>
            <a:ext cx="4724100" cy="34140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SzPts val="1300"/>
              <a:buChar char="●"/>
            </a:pPr>
            <a:r>
              <a:rPr b="1" lang="en" sz="1300"/>
              <a:t>Validation</a:t>
            </a:r>
            <a:endParaRPr b="1" sz="1300"/>
          </a:p>
          <a:p>
            <a:pPr indent="-311150" lvl="1" marL="914400" rtl="0" algn="l">
              <a:lnSpc>
                <a:spcPct val="100000"/>
              </a:lnSpc>
              <a:spcBef>
                <a:spcPts val="0"/>
              </a:spcBef>
              <a:spcAft>
                <a:spcPts val="0"/>
              </a:spcAft>
              <a:buSzPts val="1300"/>
              <a:buChar char="○"/>
            </a:pPr>
            <a:r>
              <a:rPr lang="en" sz="1300"/>
              <a:t>Can the motor encoder accurately determine the angular velocity and position of the motor shaft</a:t>
            </a:r>
            <a:endParaRPr sz="1300"/>
          </a:p>
          <a:p>
            <a:pPr indent="-311150" lvl="0" marL="457200" rtl="0" algn="l">
              <a:lnSpc>
                <a:spcPct val="100000"/>
              </a:lnSpc>
              <a:spcBef>
                <a:spcPts val="0"/>
              </a:spcBef>
              <a:spcAft>
                <a:spcPts val="0"/>
              </a:spcAft>
              <a:buSzPts val="1300"/>
              <a:buChar char="●"/>
            </a:pPr>
            <a:r>
              <a:rPr b="1" lang="en" sz="1300"/>
              <a:t>Assumptions</a:t>
            </a:r>
            <a:endParaRPr b="1" sz="1300"/>
          </a:p>
          <a:p>
            <a:pPr indent="-311150" lvl="1" marL="914400" rtl="0" algn="l">
              <a:lnSpc>
                <a:spcPct val="100000"/>
              </a:lnSpc>
              <a:spcBef>
                <a:spcPts val="0"/>
              </a:spcBef>
              <a:spcAft>
                <a:spcPts val="0"/>
              </a:spcAft>
              <a:buSzPts val="1300"/>
              <a:buChar char="○"/>
            </a:pPr>
            <a:r>
              <a:rPr lang="en" sz="1300"/>
              <a:t>1.5 FOS on 30,000 RPM rating</a:t>
            </a:r>
            <a:endParaRPr sz="1300"/>
          </a:p>
          <a:p>
            <a:pPr indent="-311150" lvl="1" marL="914400" rtl="0" algn="l">
              <a:lnSpc>
                <a:spcPct val="100000"/>
              </a:lnSpc>
              <a:spcBef>
                <a:spcPts val="0"/>
              </a:spcBef>
              <a:spcAft>
                <a:spcPts val="0"/>
              </a:spcAft>
              <a:buSzPts val="1300"/>
              <a:buChar char="○"/>
            </a:pPr>
            <a:r>
              <a:rPr lang="en" sz="1300"/>
              <a:t>1.5 FOS on 1024 bin accuracy</a:t>
            </a:r>
            <a:endParaRPr sz="1300"/>
          </a:p>
          <a:p>
            <a:pPr indent="-311150" lvl="1" marL="914400" rtl="0" algn="l">
              <a:lnSpc>
                <a:spcPct val="100000"/>
              </a:lnSpc>
              <a:spcBef>
                <a:spcPts val="0"/>
              </a:spcBef>
              <a:spcAft>
                <a:spcPts val="0"/>
              </a:spcAft>
              <a:buSzPts val="1300"/>
              <a:buChar char="○"/>
            </a:pPr>
            <a:r>
              <a:rPr lang="en" sz="1300"/>
              <a:t>64:1 gearbox between motor and wheel </a:t>
            </a:r>
            <a:endParaRPr sz="1300"/>
          </a:p>
          <a:p>
            <a:pPr indent="-311150" lvl="0" marL="457200" rtl="0" algn="l">
              <a:lnSpc>
                <a:spcPct val="100000"/>
              </a:lnSpc>
              <a:spcBef>
                <a:spcPts val="0"/>
              </a:spcBef>
              <a:spcAft>
                <a:spcPts val="0"/>
              </a:spcAft>
              <a:buSzPts val="1300"/>
              <a:buChar char="●"/>
            </a:pPr>
            <a:r>
              <a:rPr b="1" lang="en" sz="1300"/>
              <a:t>Maximum Rover Linear Speed</a:t>
            </a:r>
            <a:endParaRPr b="1" sz="1300"/>
          </a:p>
          <a:p>
            <a:pPr indent="-311150" lvl="1" marL="914400" rtl="0" algn="l">
              <a:lnSpc>
                <a:spcPct val="100000"/>
              </a:lnSpc>
              <a:spcBef>
                <a:spcPts val="0"/>
              </a:spcBef>
              <a:spcAft>
                <a:spcPts val="0"/>
              </a:spcAft>
              <a:buSzPts val="1300"/>
              <a:buChar char="○"/>
            </a:pPr>
            <a:r>
              <a:rPr lang="en" sz="1300"/>
              <a:t>3.740 m/s &gt; 3 m/s upper bound</a:t>
            </a:r>
            <a:endParaRPr sz="1300"/>
          </a:p>
          <a:p>
            <a:pPr indent="-311150" lvl="0" marL="457200" rtl="0" algn="l">
              <a:lnSpc>
                <a:spcPct val="100000"/>
              </a:lnSpc>
              <a:spcBef>
                <a:spcPts val="0"/>
              </a:spcBef>
              <a:spcAft>
                <a:spcPts val="0"/>
              </a:spcAft>
              <a:buSzPts val="1300"/>
              <a:buChar char="●"/>
            </a:pPr>
            <a:r>
              <a:rPr b="1" lang="en" sz="1300"/>
              <a:t>Minimum Detectable Angle // Linear Distance</a:t>
            </a:r>
            <a:endParaRPr b="1" sz="1300"/>
          </a:p>
          <a:p>
            <a:pPr indent="-311150" lvl="1" marL="914400" rtl="0" algn="l">
              <a:lnSpc>
                <a:spcPct val="100000"/>
              </a:lnSpc>
              <a:spcBef>
                <a:spcPts val="0"/>
              </a:spcBef>
              <a:spcAft>
                <a:spcPts val="0"/>
              </a:spcAft>
              <a:buSzPts val="1300"/>
              <a:buChar char="○"/>
            </a:pPr>
            <a:r>
              <a:rPr lang="en" sz="1300"/>
              <a:t>0.5273 deg // 0.9417 mm</a:t>
            </a:r>
            <a:endParaRPr sz="1300"/>
          </a:p>
        </p:txBody>
      </p:sp>
      <p:sp>
        <p:nvSpPr>
          <p:cNvPr id="2072" name="Google Shape;2072;p9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73" name="Google Shape;2073;p99"/>
          <p:cNvSpPr/>
          <p:nvPr/>
        </p:nvSpPr>
        <p:spPr>
          <a:xfrm>
            <a:off x="6227250" y="4111823"/>
            <a:ext cx="259500" cy="249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99"/>
          <p:cNvSpPr/>
          <p:nvPr/>
        </p:nvSpPr>
        <p:spPr>
          <a:xfrm rot="2515600">
            <a:off x="6127548" y="4169733"/>
            <a:ext cx="253226" cy="80615"/>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99"/>
          <p:cNvSpPr/>
          <p:nvPr/>
        </p:nvSpPr>
        <p:spPr>
          <a:xfrm rot="-2114781">
            <a:off x="6253267" y="4118956"/>
            <a:ext cx="459544" cy="80226"/>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99"/>
          <p:cNvSpPr txBox="1"/>
          <p:nvPr/>
        </p:nvSpPr>
        <p:spPr>
          <a:xfrm>
            <a:off x="5188200" y="4020172"/>
            <a:ext cx="1484400" cy="30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595959"/>
                </a:solidFill>
              </a:rPr>
              <a:t>Feasible</a:t>
            </a:r>
            <a:endParaRPr sz="2200">
              <a:solidFill>
                <a:srgbClr val="595959"/>
              </a:solidFill>
            </a:endParaRPr>
          </a:p>
        </p:txBody>
      </p:sp>
      <p:pic>
        <p:nvPicPr>
          <p:cNvPr id="2077" name="Google Shape;2077;p99"/>
          <p:cNvPicPr preferRelativeResize="0"/>
          <p:nvPr/>
        </p:nvPicPr>
        <p:blipFill>
          <a:blip r:embed="rId3">
            <a:alphaModFix/>
          </a:blip>
          <a:stretch>
            <a:fillRect/>
          </a:stretch>
        </p:blipFill>
        <p:spPr>
          <a:xfrm>
            <a:off x="5188200" y="885475"/>
            <a:ext cx="3687320" cy="3109193"/>
          </a:xfrm>
          <a:prstGeom prst="rect">
            <a:avLst/>
          </a:prstGeom>
          <a:noFill/>
          <a:ln>
            <a:noFill/>
          </a:ln>
        </p:spPr>
      </p:pic>
      <p:sp>
        <p:nvSpPr>
          <p:cNvPr id="2078" name="Google Shape;2078;p99"/>
          <p:cNvSpPr/>
          <p:nvPr/>
        </p:nvSpPr>
        <p:spPr>
          <a:xfrm>
            <a:off x="5836025" y="2144800"/>
            <a:ext cx="363000" cy="5313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99"/>
          <p:cNvSpPr/>
          <p:nvPr/>
        </p:nvSpPr>
        <p:spPr>
          <a:xfrm>
            <a:off x="6999250" y="2144800"/>
            <a:ext cx="860700" cy="5313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99"/>
          <p:cNvSpPr txBox="1"/>
          <p:nvPr/>
        </p:nvSpPr>
        <p:spPr>
          <a:xfrm>
            <a:off x="5836025" y="2676100"/>
            <a:ext cx="1512900" cy="4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1:1 Mag Encoder</a:t>
            </a:r>
            <a:endParaRPr sz="1000"/>
          </a:p>
        </p:txBody>
      </p:sp>
      <p:sp>
        <p:nvSpPr>
          <p:cNvPr id="2081" name="Google Shape;2081;p99"/>
          <p:cNvSpPr txBox="1"/>
          <p:nvPr/>
        </p:nvSpPr>
        <p:spPr>
          <a:xfrm>
            <a:off x="6959550" y="2676100"/>
            <a:ext cx="1512900" cy="4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64:1 Gearbox</a:t>
            </a:r>
            <a:endParaRPr sz="1000"/>
          </a:p>
        </p:txBody>
      </p:sp>
      <p:cxnSp>
        <p:nvCxnSpPr>
          <p:cNvPr id="2082" name="Google Shape;2082;p99"/>
          <p:cNvCxnSpPr/>
          <p:nvPr/>
        </p:nvCxnSpPr>
        <p:spPr>
          <a:xfrm>
            <a:off x="8162375" y="2413750"/>
            <a:ext cx="6600" cy="1405200"/>
          </a:xfrm>
          <a:prstGeom prst="straightConnector1">
            <a:avLst/>
          </a:prstGeom>
          <a:noFill/>
          <a:ln cap="flat" cmpd="sng" w="28575">
            <a:solidFill>
              <a:srgbClr val="FFFF00"/>
            </a:solidFill>
            <a:prstDash val="solid"/>
            <a:round/>
            <a:headEnd len="med" w="med" type="none"/>
            <a:tailEnd len="med" w="med" type="none"/>
          </a:ln>
        </p:spPr>
      </p:cxnSp>
      <p:sp>
        <p:nvSpPr>
          <p:cNvPr id="2083" name="Google Shape;2083;p99"/>
          <p:cNvSpPr txBox="1"/>
          <p:nvPr/>
        </p:nvSpPr>
        <p:spPr>
          <a:xfrm>
            <a:off x="6959550" y="3424325"/>
            <a:ext cx="1512900" cy="4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0.1143 m wheel</a:t>
            </a:r>
            <a:endParaRPr sz="1000"/>
          </a:p>
        </p:txBody>
      </p:sp>
      <p:pic>
        <p:nvPicPr>
          <p:cNvPr id="2084" name="Google Shape;2084;p99"/>
          <p:cNvPicPr preferRelativeResize="0"/>
          <p:nvPr/>
        </p:nvPicPr>
        <p:blipFill>
          <a:blip r:embed="rId4">
            <a:alphaModFix/>
          </a:blip>
          <a:stretch>
            <a:fillRect/>
          </a:stretch>
        </p:blipFill>
        <p:spPr>
          <a:xfrm>
            <a:off x="6893050" y="118525"/>
            <a:ext cx="2139876" cy="645462"/>
          </a:xfrm>
          <a:prstGeom prst="rect">
            <a:avLst/>
          </a:prstGeom>
          <a:noFill/>
          <a:ln>
            <a:noFill/>
          </a:ln>
        </p:spPr>
      </p:pic>
      <p:sp>
        <p:nvSpPr>
          <p:cNvPr id="2085" name="Google Shape;2085;p99"/>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086" name="Google Shape;2086;p99"/>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087" name="Google Shape;2087;p99"/>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088" name="Google Shape;2088;p99"/>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089" name="Google Shape;2089;p99"/>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090" name="Google Shape;2090;p99"/>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091" name="Google Shape;2091;p99"/>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092" name="Google Shape;2092;p99"/>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093" name="Google Shape;2093;p99"/>
          <p:cNvPicPr preferRelativeResize="0"/>
          <p:nvPr/>
        </p:nvPicPr>
        <p:blipFill>
          <a:blip r:embed="rId5">
            <a:alphaModFix/>
          </a:blip>
          <a:stretch>
            <a:fillRect/>
          </a:stretch>
        </p:blipFill>
        <p:spPr>
          <a:xfrm>
            <a:off x="53350" y="4779450"/>
            <a:ext cx="669950" cy="328700"/>
          </a:xfrm>
          <a:prstGeom prst="rect">
            <a:avLst/>
          </a:prstGeom>
          <a:noFill/>
          <a:ln>
            <a:noFill/>
          </a:ln>
        </p:spPr>
      </p:pic>
      <p:pic>
        <p:nvPicPr>
          <p:cNvPr id="2094" name="Google Shape;2094;p99"/>
          <p:cNvPicPr preferRelativeResize="0"/>
          <p:nvPr/>
        </p:nvPicPr>
        <p:blipFill>
          <a:blip r:embed="rId6">
            <a:alphaModFix/>
          </a:blip>
          <a:stretch>
            <a:fillRect/>
          </a:stretch>
        </p:blipFill>
        <p:spPr>
          <a:xfrm>
            <a:off x="8390542" y="4771800"/>
            <a:ext cx="753458" cy="371700"/>
          </a:xfrm>
          <a:prstGeom prst="rect">
            <a:avLst/>
          </a:prstGeom>
          <a:noFill/>
          <a:ln>
            <a:noFill/>
          </a:ln>
        </p:spPr>
      </p:pic>
      <p:sp>
        <p:nvSpPr>
          <p:cNvPr id="2095" name="Google Shape;2095;p9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96" name="Google Shape;2096;p99"/>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097" name="Google Shape;2097;p99"/>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1" name="Shape 2101"/>
        <p:cNvGrpSpPr/>
        <p:nvPr/>
      </p:nvGrpSpPr>
      <p:grpSpPr>
        <a:xfrm>
          <a:off x="0" y="0"/>
          <a:ext cx="0" cy="0"/>
          <a:chOff x="0" y="0"/>
          <a:chExt cx="0" cy="0"/>
        </a:xfrm>
      </p:grpSpPr>
      <p:sp>
        <p:nvSpPr>
          <p:cNvPr id="2102" name="Google Shape;2102;p100"/>
          <p:cNvSpPr txBox="1"/>
          <p:nvPr>
            <p:ph type="title"/>
          </p:nvPr>
        </p:nvSpPr>
        <p:spPr>
          <a:xfrm>
            <a:off x="311700" y="16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Sensors: IMU</a:t>
            </a:r>
            <a:endParaRPr/>
          </a:p>
        </p:txBody>
      </p:sp>
      <p:sp>
        <p:nvSpPr>
          <p:cNvPr id="2103" name="Google Shape;2103;p10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04" name="Google Shape;2104;p100"/>
          <p:cNvSpPr txBox="1"/>
          <p:nvPr>
            <p:ph idx="1" type="body"/>
          </p:nvPr>
        </p:nvSpPr>
        <p:spPr>
          <a:xfrm>
            <a:off x="311700" y="733075"/>
            <a:ext cx="4724100" cy="15930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SzPts val="1300"/>
              <a:buChar char="●"/>
            </a:pPr>
            <a:r>
              <a:rPr b="1" lang="en" sz="1300"/>
              <a:t>Validation</a:t>
            </a:r>
            <a:endParaRPr b="1" sz="1300"/>
          </a:p>
          <a:p>
            <a:pPr indent="-311150" lvl="1" marL="914400" rtl="0" algn="l">
              <a:lnSpc>
                <a:spcPct val="100000"/>
              </a:lnSpc>
              <a:spcBef>
                <a:spcPts val="0"/>
              </a:spcBef>
              <a:spcAft>
                <a:spcPts val="0"/>
              </a:spcAft>
              <a:buSzPts val="1300"/>
              <a:buChar char="○"/>
            </a:pPr>
            <a:r>
              <a:rPr lang="en" sz="1300"/>
              <a:t>Can the IMU detect angle of inclines for possible tipping conditions</a:t>
            </a:r>
            <a:endParaRPr sz="1300"/>
          </a:p>
          <a:p>
            <a:pPr indent="-311150" lvl="0" marL="457200" rtl="0" algn="l">
              <a:lnSpc>
                <a:spcPct val="100000"/>
              </a:lnSpc>
              <a:spcBef>
                <a:spcPts val="0"/>
              </a:spcBef>
              <a:spcAft>
                <a:spcPts val="0"/>
              </a:spcAft>
              <a:buSzPts val="1300"/>
              <a:buChar char="●"/>
            </a:pPr>
            <a:r>
              <a:rPr b="1" lang="en" sz="1300"/>
              <a:t>Assumptions</a:t>
            </a:r>
            <a:endParaRPr b="1" sz="1300"/>
          </a:p>
          <a:p>
            <a:pPr indent="-311150" lvl="1" marL="914400" rtl="0" algn="l">
              <a:lnSpc>
                <a:spcPct val="100000"/>
              </a:lnSpc>
              <a:spcBef>
                <a:spcPts val="0"/>
              </a:spcBef>
              <a:spcAft>
                <a:spcPts val="0"/>
              </a:spcAft>
              <a:buSzPts val="1300"/>
              <a:buChar char="○"/>
            </a:pPr>
            <a:r>
              <a:rPr lang="en" sz="1300"/>
              <a:t>Rover will not deploy the mast while moving</a:t>
            </a:r>
            <a:endParaRPr sz="1300"/>
          </a:p>
          <a:p>
            <a:pPr indent="-311150" lvl="1" marL="914400" rtl="0" algn="l">
              <a:lnSpc>
                <a:spcPct val="100000"/>
              </a:lnSpc>
              <a:spcBef>
                <a:spcPts val="0"/>
              </a:spcBef>
              <a:spcAft>
                <a:spcPts val="0"/>
              </a:spcAft>
              <a:buSzPts val="1300"/>
              <a:buChar char="○"/>
            </a:pPr>
            <a:r>
              <a:rPr lang="en" sz="1300"/>
              <a:t>1.5 FOS on 1.5° static error</a:t>
            </a:r>
            <a:endParaRPr sz="1300"/>
          </a:p>
          <a:p>
            <a:pPr indent="-311150" lvl="1" marL="914400" rtl="0" algn="l">
              <a:lnSpc>
                <a:spcPct val="100000"/>
              </a:lnSpc>
              <a:spcBef>
                <a:spcPts val="0"/>
              </a:spcBef>
              <a:spcAft>
                <a:spcPts val="0"/>
              </a:spcAft>
              <a:buSzPts val="1300"/>
              <a:buChar char="○"/>
            </a:pPr>
            <a:r>
              <a:rPr lang="en" sz="1300"/>
              <a:t>Mast is 2m with a 5kg mass on top</a:t>
            </a:r>
            <a:endParaRPr sz="1300"/>
          </a:p>
        </p:txBody>
      </p:sp>
      <p:pic>
        <p:nvPicPr>
          <p:cNvPr id="2105" name="Google Shape;2105;p100"/>
          <p:cNvPicPr preferRelativeResize="0"/>
          <p:nvPr/>
        </p:nvPicPr>
        <p:blipFill>
          <a:blip r:embed="rId3">
            <a:alphaModFix/>
          </a:blip>
          <a:stretch>
            <a:fillRect/>
          </a:stretch>
        </p:blipFill>
        <p:spPr>
          <a:xfrm>
            <a:off x="6411663" y="3664878"/>
            <a:ext cx="1915316" cy="572700"/>
          </a:xfrm>
          <a:prstGeom prst="rect">
            <a:avLst/>
          </a:prstGeom>
          <a:noFill/>
          <a:ln>
            <a:noFill/>
          </a:ln>
        </p:spPr>
      </p:pic>
      <p:pic>
        <p:nvPicPr>
          <p:cNvPr id="2106" name="Google Shape;2106;p100"/>
          <p:cNvPicPr preferRelativeResize="0"/>
          <p:nvPr/>
        </p:nvPicPr>
        <p:blipFill>
          <a:blip r:embed="rId4">
            <a:alphaModFix/>
          </a:blip>
          <a:stretch>
            <a:fillRect/>
          </a:stretch>
        </p:blipFill>
        <p:spPr>
          <a:xfrm>
            <a:off x="5491825" y="970331"/>
            <a:ext cx="3502680" cy="2627010"/>
          </a:xfrm>
          <a:prstGeom prst="rect">
            <a:avLst/>
          </a:prstGeom>
          <a:noFill/>
          <a:ln>
            <a:noFill/>
          </a:ln>
        </p:spPr>
      </p:pic>
      <p:sp>
        <p:nvSpPr>
          <p:cNvPr id="2107" name="Google Shape;2107;p100"/>
          <p:cNvSpPr/>
          <p:nvPr/>
        </p:nvSpPr>
        <p:spPr>
          <a:xfrm>
            <a:off x="6074850" y="4119198"/>
            <a:ext cx="259500" cy="249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100"/>
          <p:cNvSpPr/>
          <p:nvPr/>
        </p:nvSpPr>
        <p:spPr>
          <a:xfrm rot="2515600">
            <a:off x="5975148" y="4177108"/>
            <a:ext cx="253226" cy="80615"/>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100"/>
          <p:cNvSpPr/>
          <p:nvPr/>
        </p:nvSpPr>
        <p:spPr>
          <a:xfrm rot="-2114781">
            <a:off x="6100867" y="4126331"/>
            <a:ext cx="459544" cy="80226"/>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100"/>
          <p:cNvSpPr txBox="1"/>
          <p:nvPr/>
        </p:nvSpPr>
        <p:spPr>
          <a:xfrm>
            <a:off x="5035800" y="4027547"/>
            <a:ext cx="1484400" cy="30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595959"/>
                </a:solidFill>
              </a:rPr>
              <a:t>Feasible</a:t>
            </a:r>
            <a:endParaRPr sz="2200">
              <a:solidFill>
                <a:srgbClr val="595959"/>
              </a:solidFill>
            </a:endParaRPr>
          </a:p>
        </p:txBody>
      </p:sp>
      <p:pic>
        <p:nvPicPr>
          <p:cNvPr id="2111" name="Google Shape;2111;p100"/>
          <p:cNvPicPr preferRelativeResize="0"/>
          <p:nvPr/>
        </p:nvPicPr>
        <p:blipFill rotWithShape="1">
          <a:blip r:embed="rId5">
            <a:alphaModFix/>
          </a:blip>
          <a:srcRect b="0" l="0" r="0" t="0"/>
          <a:stretch/>
        </p:blipFill>
        <p:spPr>
          <a:xfrm>
            <a:off x="624800" y="2161850"/>
            <a:ext cx="3397601" cy="2548226"/>
          </a:xfrm>
          <a:prstGeom prst="rect">
            <a:avLst/>
          </a:prstGeom>
          <a:noFill/>
          <a:ln>
            <a:noFill/>
          </a:ln>
        </p:spPr>
      </p:pic>
      <p:cxnSp>
        <p:nvCxnSpPr>
          <p:cNvPr id="2112" name="Google Shape;2112;p100"/>
          <p:cNvCxnSpPr/>
          <p:nvPr/>
        </p:nvCxnSpPr>
        <p:spPr>
          <a:xfrm>
            <a:off x="2025325" y="2316075"/>
            <a:ext cx="0" cy="1764900"/>
          </a:xfrm>
          <a:prstGeom prst="straightConnector1">
            <a:avLst/>
          </a:prstGeom>
          <a:noFill/>
          <a:ln cap="flat" cmpd="sng" w="28575">
            <a:solidFill>
              <a:srgbClr val="FF0000"/>
            </a:solidFill>
            <a:prstDash val="lgDash"/>
            <a:round/>
            <a:headEnd len="med" w="med" type="none"/>
            <a:tailEnd len="med" w="med" type="none"/>
          </a:ln>
        </p:spPr>
      </p:cxnSp>
      <p:pic>
        <p:nvPicPr>
          <p:cNvPr id="2113" name="Google Shape;2113;p100"/>
          <p:cNvPicPr preferRelativeResize="0"/>
          <p:nvPr/>
        </p:nvPicPr>
        <p:blipFill>
          <a:blip r:embed="rId6">
            <a:alphaModFix/>
          </a:blip>
          <a:stretch>
            <a:fillRect/>
          </a:stretch>
        </p:blipFill>
        <p:spPr>
          <a:xfrm>
            <a:off x="6905616" y="126237"/>
            <a:ext cx="2115534" cy="640975"/>
          </a:xfrm>
          <a:prstGeom prst="rect">
            <a:avLst/>
          </a:prstGeom>
          <a:noFill/>
          <a:ln>
            <a:noFill/>
          </a:ln>
        </p:spPr>
      </p:pic>
      <p:sp>
        <p:nvSpPr>
          <p:cNvPr id="2114" name="Google Shape;2114;p100"/>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115" name="Google Shape;2115;p100"/>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116" name="Google Shape;2116;p100"/>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117" name="Google Shape;2117;p100"/>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118" name="Google Shape;2118;p100"/>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119" name="Google Shape;2119;p100"/>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120" name="Google Shape;2120;p100"/>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121" name="Google Shape;2121;p100"/>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122" name="Google Shape;2122;p100"/>
          <p:cNvPicPr preferRelativeResize="0"/>
          <p:nvPr/>
        </p:nvPicPr>
        <p:blipFill>
          <a:blip r:embed="rId7">
            <a:alphaModFix/>
          </a:blip>
          <a:stretch>
            <a:fillRect/>
          </a:stretch>
        </p:blipFill>
        <p:spPr>
          <a:xfrm>
            <a:off x="53350" y="4779450"/>
            <a:ext cx="669950" cy="328700"/>
          </a:xfrm>
          <a:prstGeom prst="rect">
            <a:avLst/>
          </a:prstGeom>
          <a:noFill/>
          <a:ln>
            <a:noFill/>
          </a:ln>
        </p:spPr>
      </p:pic>
      <p:pic>
        <p:nvPicPr>
          <p:cNvPr id="2123" name="Google Shape;2123;p100"/>
          <p:cNvPicPr preferRelativeResize="0"/>
          <p:nvPr/>
        </p:nvPicPr>
        <p:blipFill>
          <a:blip r:embed="rId8">
            <a:alphaModFix/>
          </a:blip>
          <a:stretch>
            <a:fillRect/>
          </a:stretch>
        </p:blipFill>
        <p:spPr>
          <a:xfrm>
            <a:off x="8390542" y="4771800"/>
            <a:ext cx="753458" cy="371700"/>
          </a:xfrm>
          <a:prstGeom prst="rect">
            <a:avLst/>
          </a:prstGeom>
          <a:noFill/>
          <a:ln>
            <a:noFill/>
          </a:ln>
        </p:spPr>
      </p:pic>
      <p:sp>
        <p:nvSpPr>
          <p:cNvPr id="2124" name="Google Shape;2124;p10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25" name="Google Shape;2125;p100"/>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126" name="Google Shape;2126;p100"/>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0" name="Shape 2130"/>
        <p:cNvGrpSpPr/>
        <p:nvPr/>
      </p:nvGrpSpPr>
      <p:grpSpPr>
        <a:xfrm>
          <a:off x="0" y="0"/>
          <a:ext cx="0" cy="0"/>
          <a:chOff x="0" y="0"/>
          <a:chExt cx="0" cy="0"/>
        </a:xfrm>
      </p:grpSpPr>
      <p:sp>
        <p:nvSpPr>
          <p:cNvPr id="2131" name="Google Shape;2131;p101"/>
          <p:cNvSpPr txBox="1"/>
          <p:nvPr>
            <p:ph type="title"/>
          </p:nvPr>
        </p:nvSpPr>
        <p:spPr>
          <a:xfrm>
            <a:off x="311700" y="16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Sensors: IMU</a:t>
            </a:r>
            <a:endParaRPr/>
          </a:p>
        </p:txBody>
      </p:sp>
      <p:sp>
        <p:nvSpPr>
          <p:cNvPr id="2132" name="Google Shape;2132;p10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33" name="Google Shape;2133;p101"/>
          <p:cNvSpPr txBox="1"/>
          <p:nvPr>
            <p:ph idx="1" type="body"/>
          </p:nvPr>
        </p:nvSpPr>
        <p:spPr>
          <a:xfrm>
            <a:off x="311700" y="733075"/>
            <a:ext cx="4724100" cy="15930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SzPts val="1300"/>
              <a:buChar char="●"/>
            </a:pPr>
            <a:r>
              <a:rPr b="1" lang="en" sz="1300"/>
              <a:t>Validation</a:t>
            </a:r>
            <a:endParaRPr b="1" sz="1300"/>
          </a:p>
          <a:p>
            <a:pPr indent="-311150" lvl="1" marL="914400" rtl="0" algn="l">
              <a:lnSpc>
                <a:spcPct val="100000"/>
              </a:lnSpc>
              <a:spcBef>
                <a:spcPts val="0"/>
              </a:spcBef>
              <a:spcAft>
                <a:spcPts val="0"/>
              </a:spcAft>
              <a:buSzPts val="1300"/>
              <a:buChar char="○"/>
            </a:pPr>
            <a:r>
              <a:rPr lang="en" sz="1300"/>
              <a:t>Can the IMU detect angle of inclines for possible tipping conditions</a:t>
            </a:r>
            <a:endParaRPr sz="1300"/>
          </a:p>
          <a:p>
            <a:pPr indent="-311150" lvl="0" marL="457200" rtl="0" algn="l">
              <a:lnSpc>
                <a:spcPct val="100000"/>
              </a:lnSpc>
              <a:spcBef>
                <a:spcPts val="0"/>
              </a:spcBef>
              <a:spcAft>
                <a:spcPts val="0"/>
              </a:spcAft>
              <a:buSzPts val="1300"/>
              <a:buChar char="●"/>
            </a:pPr>
            <a:r>
              <a:rPr b="1" lang="en" sz="1300"/>
              <a:t>Assumptions</a:t>
            </a:r>
            <a:endParaRPr b="1" sz="1300"/>
          </a:p>
          <a:p>
            <a:pPr indent="-311150" lvl="1" marL="914400" rtl="0" algn="l">
              <a:lnSpc>
                <a:spcPct val="100000"/>
              </a:lnSpc>
              <a:spcBef>
                <a:spcPts val="0"/>
              </a:spcBef>
              <a:spcAft>
                <a:spcPts val="0"/>
              </a:spcAft>
              <a:buSzPts val="1300"/>
              <a:buChar char="○"/>
            </a:pPr>
            <a:r>
              <a:rPr lang="en" sz="1300"/>
              <a:t>Rover will not deploy the mast while moving</a:t>
            </a:r>
            <a:endParaRPr sz="1300"/>
          </a:p>
          <a:p>
            <a:pPr indent="-311150" lvl="1" marL="914400" rtl="0" algn="l">
              <a:lnSpc>
                <a:spcPct val="100000"/>
              </a:lnSpc>
              <a:spcBef>
                <a:spcPts val="0"/>
              </a:spcBef>
              <a:spcAft>
                <a:spcPts val="0"/>
              </a:spcAft>
              <a:buSzPts val="1300"/>
              <a:buChar char="○"/>
            </a:pPr>
            <a:r>
              <a:rPr lang="en" sz="1300"/>
              <a:t>1.5 FOS on 1.5° static error</a:t>
            </a:r>
            <a:endParaRPr sz="1300"/>
          </a:p>
          <a:p>
            <a:pPr indent="-311150" lvl="1" marL="914400" rtl="0" algn="l">
              <a:lnSpc>
                <a:spcPct val="100000"/>
              </a:lnSpc>
              <a:spcBef>
                <a:spcPts val="0"/>
              </a:spcBef>
              <a:spcAft>
                <a:spcPts val="0"/>
              </a:spcAft>
              <a:buSzPts val="1300"/>
              <a:buChar char="○"/>
            </a:pPr>
            <a:r>
              <a:rPr lang="en" sz="1300"/>
              <a:t>Mast is 2m with a 5kg mass on top</a:t>
            </a:r>
            <a:endParaRPr sz="1300"/>
          </a:p>
        </p:txBody>
      </p:sp>
      <p:sp>
        <p:nvSpPr>
          <p:cNvPr id="2134" name="Google Shape;2134;p101"/>
          <p:cNvSpPr/>
          <p:nvPr/>
        </p:nvSpPr>
        <p:spPr>
          <a:xfrm>
            <a:off x="8526600" y="4048873"/>
            <a:ext cx="259500" cy="249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101"/>
          <p:cNvSpPr/>
          <p:nvPr/>
        </p:nvSpPr>
        <p:spPr>
          <a:xfrm rot="2515600">
            <a:off x="8426898" y="4106783"/>
            <a:ext cx="253226" cy="80615"/>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101"/>
          <p:cNvSpPr/>
          <p:nvPr/>
        </p:nvSpPr>
        <p:spPr>
          <a:xfrm rot="-2114781">
            <a:off x="8552617" y="4056006"/>
            <a:ext cx="459544" cy="80226"/>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101"/>
          <p:cNvSpPr txBox="1"/>
          <p:nvPr/>
        </p:nvSpPr>
        <p:spPr>
          <a:xfrm>
            <a:off x="7487550" y="3957222"/>
            <a:ext cx="1484400" cy="30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595959"/>
                </a:solidFill>
              </a:rPr>
              <a:t>Feasible</a:t>
            </a:r>
            <a:endParaRPr sz="2200">
              <a:solidFill>
                <a:srgbClr val="595959"/>
              </a:solidFill>
            </a:endParaRPr>
          </a:p>
        </p:txBody>
      </p:sp>
      <p:pic>
        <p:nvPicPr>
          <p:cNvPr id="2138" name="Google Shape;2138;p101"/>
          <p:cNvPicPr preferRelativeResize="0"/>
          <p:nvPr/>
        </p:nvPicPr>
        <p:blipFill>
          <a:blip r:embed="rId3">
            <a:alphaModFix/>
          </a:blip>
          <a:stretch>
            <a:fillRect/>
          </a:stretch>
        </p:blipFill>
        <p:spPr>
          <a:xfrm>
            <a:off x="6905616" y="126237"/>
            <a:ext cx="2115534" cy="640975"/>
          </a:xfrm>
          <a:prstGeom prst="rect">
            <a:avLst/>
          </a:prstGeom>
          <a:noFill/>
          <a:ln>
            <a:noFill/>
          </a:ln>
        </p:spPr>
      </p:pic>
      <p:pic>
        <p:nvPicPr>
          <p:cNvPr id="2139" name="Google Shape;2139;p101"/>
          <p:cNvPicPr preferRelativeResize="0"/>
          <p:nvPr/>
        </p:nvPicPr>
        <p:blipFill rotWithShape="1">
          <a:blip r:embed="rId4">
            <a:alphaModFix/>
          </a:blip>
          <a:srcRect b="0" l="0" r="0" t="0"/>
          <a:stretch/>
        </p:blipFill>
        <p:spPr>
          <a:xfrm>
            <a:off x="954822" y="2189775"/>
            <a:ext cx="2905853" cy="2179350"/>
          </a:xfrm>
          <a:prstGeom prst="rect">
            <a:avLst/>
          </a:prstGeom>
          <a:noFill/>
          <a:ln>
            <a:noFill/>
          </a:ln>
        </p:spPr>
      </p:pic>
      <p:pic>
        <p:nvPicPr>
          <p:cNvPr id="2140" name="Google Shape;2140;p101"/>
          <p:cNvPicPr preferRelativeResize="0"/>
          <p:nvPr/>
        </p:nvPicPr>
        <p:blipFill>
          <a:blip r:embed="rId5">
            <a:alphaModFix/>
          </a:blip>
          <a:stretch>
            <a:fillRect/>
          </a:stretch>
        </p:blipFill>
        <p:spPr>
          <a:xfrm>
            <a:off x="5035800" y="913300"/>
            <a:ext cx="4108201" cy="3081150"/>
          </a:xfrm>
          <a:prstGeom prst="rect">
            <a:avLst/>
          </a:prstGeom>
          <a:noFill/>
          <a:ln>
            <a:noFill/>
          </a:ln>
        </p:spPr>
      </p:pic>
      <p:sp>
        <p:nvSpPr>
          <p:cNvPr id="2141" name="Google Shape;2141;p101"/>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142" name="Google Shape;2142;p101"/>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143" name="Google Shape;2143;p101"/>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144" name="Google Shape;2144;p101"/>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145" name="Google Shape;2145;p101"/>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146" name="Google Shape;2146;p101"/>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147" name="Google Shape;2147;p101"/>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148" name="Google Shape;2148;p101"/>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149" name="Google Shape;2149;p101"/>
          <p:cNvPicPr preferRelativeResize="0"/>
          <p:nvPr/>
        </p:nvPicPr>
        <p:blipFill>
          <a:blip r:embed="rId6">
            <a:alphaModFix/>
          </a:blip>
          <a:stretch>
            <a:fillRect/>
          </a:stretch>
        </p:blipFill>
        <p:spPr>
          <a:xfrm>
            <a:off x="53350" y="4779450"/>
            <a:ext cx="669950" cy="328700"/>
          </a:xfrm>
          <a:prstGeom prst="rect">
            <a:avLst/>
          </a:prstGeom>
          <a:noFill/>
          <a:ln>
            <a:noFill/>
          </a:ln>
        </p:spPr>
      </p:pic>
      <p:pic>
        <p:nvPicPr>
          <p:cNvPr id="2150" name="Google Shape;2150;p101"/>
          <p:cNvPicPr preferRelativeResize="0"/>
          <p:nvPr/>
        </p:nvPicPr>
        <p:blipFill>
          <a:blip r:embed="rId7">
            <a:alphaModFix/>
          </a:blip>
          <a:stretch>
            <a:fillRect/>
          </a:stretch>
        </p:blipFill>
        <p:spPr>
          <a:xfrm>
            <a:off x="8390542" y="4771800"/>
            <a:ext cx="753458" cy="371700"/>
          </a:xfrm>
          <a:prstGeom prst="rect">
            <a:avLst/>
          </a:prstGeom>
          <a:noFill/>
          <a:ln>
            <a:noFill/>
          </a:ln>
        </p:spPr>
      </p:pic>
      <p:sp>
        <p:nvSpPr>
          <p:cNvPr id="2151" name="Google Shape;2151;p10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52" name="Google Shape;2152;p101"/>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153" name="Google Shape;2153;p101"/>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1"/>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01" name="Google Shape;201;p21"/>
          <p:cNvSpPr/>
          <p:nvPr/>
        </p:nvSpPr>
        <p:spPr>
          <a:xfrm>
            <a:off x="1341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02" name="Google Shape;202;p21"/>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03" name="Google Shape;203;p21"/>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04" name="Google Shape;204;p21"/>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05" name="Google Shape;205;p21"/>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06" name="Google Shape;206;p21"/>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07" name="Google Shape;207;p21"/>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08" name="Google Shape;208;p21"/>
          <p:cNvPicPr preferRelativeResize="0"/>
          <p:nvPr/>
        </p:nvPicPr>
        <p:blipFill>
          <a:blip r:embed="rId3">
            <a:alphaModFix/>
          </a:blip>
          <a:stretch>
            <a:fillRect/>
          </a:stretch>
        </p:blipFill>
        <p:spPr>
          <a:xfrm>
            <a:off x="53350" y="4779450"/>
            <a:ext cx="669950" cy="328700"/>
          </a:xfrm>
          <a:prstGeom prst="rect">
            <a:avLst/>
          </a:prstGeom>
          <a:noFill/>
          <a:ln>
            <a:noFill/>
          </a:ln>
        </p:spPr>
      </p:pic>
      <p:pic>
        <p:nvPicPr>
          <p:cNvPr id="209" name="Google Shape;209;p21"/>
          <p:cNvPicPr preferRelativeResize="0"/>
          <p:nvPr/>
        </p:nvPicPr>
        <p:blipFill>
          <a:blip r:embed="rId4">
            <a:alphaModFix/>
          </a:blip>
          <a:stretch>
            <a:fillRect/>
          </a:stretch>
        </p:blipFill>
        <p:spPr>
          <a:xfrm>
            <a:off x="8390542" y="4771800"/>
            <a:ext cx="753458" cy="371700"/>
          </a:xfrm>
          <a:prstGeom prst="rect">
            <a:avLst/>
          </a:prstGeom>
          <a:noFill/>
          <a:ln>
            <a:noFill/>
          </a:ln>
        </p:spPr>
      </p:pic>
      <p:sp>
        <p:nvSpPr>
          <p:cNvPr id="210" name="Google Shape;210;p21"/>
          <p:cNvSpPr txBox="1"/>
          <p:nvPr/>
        </p:nvSpPr>
        <p:spPr>
          <a:xfrm>
            <a:off x="191825" y="41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Functional Block Diagram</a:t>
            </a:r>
            <a:endParaRPr sz="2800">
              <a:solidFill>
                <a:srgbClr val="000000"/>
              </a:solidFill>
            </a:endParaRPr>
          </a:p>
        </p:txBody>
      </p:sp>
      <p:sp>
        <p:nvSpPr>
          <p:cNvPr id="211" name="Google Shape;211;p21"/>
          <p:cNvSpPr txBox="1"/>
          <p:nvPr/>
        </p:nvSpPr>
        <p:spPr>
          <a:xfrm>
            <a:off x="431125" y="3319900"/>
            <a:ext cx="1578000" cy="871800"/>
          </a:xfrm>
          <a:prstGeom prst="rect">
            <a:avLst/>
          </a:prstGeom>
          <a:noFill/>
          <a:ln cap="flat" cmpd="sng" w="38100">
            <a:solidFill>
              <a:srgbClr val="FFAB4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rgbClr val="000000"/>
                </a:solidFill>
              </a:rPr>
              <a:t>Note: Acknowledgements are also sent following every command.</a:t>
            </a:r>
            <a:endParaRPr sz="1100">
              <a:solidFill>
                <a:srgbClr val="000000"/>
              </a:solidFill>
            </a:endParaRPr>
          </a:p>
          <a:p>
            <a:pPr indent="0" lvl="0" marL="0" rtl="0" algn="l">
              <a:spcBef>
                <a:spcPts val="0"/>
              </a:spcBef>
              <a:spcAft>
                <a:spcPts val="0"/>
              </a:spcAft>
              <a:buNone/>
            </a:pPr>
            <a:r>
              <a:t/>
            </a:r>
            <a:endParaRPr/>
          </a:p>
        </p:txBody>
      </p:sp>
      <p:cxnSp>
        <p:nvCxnSpPr>
          <p:cNvPr id="212" name="Google Shape;212;p21"/>
          <p:cNvCxnSpPr/>
          <p:nvPr/>
        </p:nvCxnSpPr>
        <p:spPr>
          <a:xfrm flipH="1" rot="10800000">
            <a:off x="0" y="538350"/>
            <a:ext cx="4361400" cy="5400"/>
          </a:xfrm>
          <a:prstGeom prst="straightConnector1">
            <a:avLst/>
          </a:prstGeom>
          <a:noFill/>
          <a:ln cap="flat" cmpd="sng" w="9525">
            <a:solidFill>
              <a:schemeClr val="dk2"/>
            </a:solidFill>
            <a:prstDash val="solid"/>
            <a:round/>
            <a:headEnd len="med" w="med" type="none"/>
            <a:tailEnd len="med" w="med" type="none"/>
          </a:ln>
        </p:spPr>
      </p:cxnSp>
      <p:sp>
        <p:nvSpPr>
          <p:cNvPr id="213" name="Google Shape;213;p21"/>
          <p:cNvSpPr txBox="1"/>
          <p:nvPr>
            <p:ph idx="12" type="sldNum"/>
          </p:nvPr>
        </p:nvSpPr>
        <p:spPr>
          <a:xfrm>
            <a:off x="8595308" y="455456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14" name="Google Shape;214;p21"/>
          <p:cNvPicPr preferRelativeResize="0"/>
          <p:nvPr/>
        </p:nvPicPr>
        <p:blipFill>
          <a:blip r:embed="rId5">
            <a:alphaModFix/>
          </a:blip>
          <a:stretch>
            <a:fillRect/>
          </a:stretch>
        </p:blipFill>
        <p:spPr>
          <a:xfrm>
            <a:off x="2097600" y="367075"/>
            <a:ext cx="5127751" cy="384582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7" name="Shape 2157"/>
        <p:cNvGrpSpPr/>
        <p:nvPr/>
      </p:nvGrpSpPr>
      <p:grpSpPr>
        <a:xfrm>
          <a:off x="0" y="0"/>
          <a:ext cx="0" cy="0"/>
          <a:chOff x="0" y="0"/>
          <a:chExt cx="0" cy="0"/>
        </a:xfrm>
      </p:grpSpPr>
      <p:sp>
        <p:nvSpPr>
          <p:cNvPr id="2158" name="Google Shape;2158;p102"/>
          <p:cNvSpPr txBox="1"/>
          <p:nvPr>
            <p:ph type="title"/>
          </p:nvPr>
        </p:nvSpPr>
        <p:spPr>
          <a:xfrm>
            <a:off x="311700" y="16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Sensors: Microcontroller and Computer</a:t>
            </a:r>
            <a:endParaRPr/>
          </a:p>
        </p:txBody>
      </p:sp>
      <p:sp>
        <p:nvSpPr>
          <p:cNvPr id="2159" name="Google Shape;2159;p10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60" name="Google Shape;2160;p102"/>
          <p:cNvSpPr txBox="1"/>
          <p:nvPr/>
        </p:nvSpPr>
        <p:spPr>
          <a:xfrm>
            <a:off x="311700" y="968075"/>
            <a:ext cx="3790500" cy="19806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2"/>
              </a:buClr>
              <a:buSzPts val="1300"/>
              <a:buChar char="●"/>
            </a:pPr>
            <a:r>
              <a:rPr b="1" lang="en" sz="1300">
                <a:solidFill>
                  <a:schemeClr val="dk2"/>
                </a:solidFill>
              </a:rPr>
              <a:t>Validation</a:t>
            </a:r>
            <a:endParaRPr b="1" sz="1300">
              <a:solidFill>
                <a:schemeClr val="dk2"/>
              </a:solidFill>
            </a:endParaRPr>
          </a:p>
          <a:p>
            <a:pPr indent="-311150" lvl="1" marL="914400" rtl="0" algn="l">
              <a:spcBef>
                <a:spcPts val="0"/>
              </a:spcBef>
              <a:spcAft>
                <a:spcPts val="0"/>
              </a:spcAft>
              <a:buClr>
                <a:schemeClr val="dk2"/>
              </a:buClr>
              <a:buSzPts val="1300"/>
              <a:buChar char="○"/>
            </a:pPr>
            <a:r>
              <a:rPr lang="en" sz="1300">
                <a:solidFill>
                  <a:schemeClr val="dk2"/>
                </a:solidFill>
              </a:rPr>
              <a:t>Can Arduino Due interface with the chosen sensors</a:t>
            </a:r>
            <a:endParaRPr sz="1300">
              <a:solidFill>
                <a:schemeClr val="dk2"/>
              </a:solidFill>
            </a:endParaRPr>
          </a:p>
          <a:p>
            <a:pPr indent="-311150" lvl="1" marL="914400" rtl="0" algn="l">
              <a:spcBef>
                <a:spcPts val="0"/>
              </a:spcBef>
              <a:spcAft>
                <a:spcPts val="0"/>
              </a:spcAft>
              <a:buClr>
                <a:schemeClr val="dk2"/>
              </a:buClr>
              <a:buSzPts val="1300"/>
              <a:buChar char="○"/>
            </a:pPr>
            <a:r>
              <a:rPr lang="en" sz="1300">
                <a:solidFill>
                  <a:schemeClr val="dk2"/>
                </a:solidFill>
              </a:rPr>
              <a:t>Can the Arduino Due pass the measured data to the Computer at a high enough rate for navigation</a:t>
            </a:r>
            <a:endParaRPr sz="1300">
              <a:solidFill>
                <a:schemeClr val="dk2"/>
              </a:solidFill>
            </a:endParaRPr>
          </a:p>
          <a:p>
            <a:pPr indent="-311150" lvl="0" marL="457200" rtl="0" algn="l">
              <a:spcBef>
                <a:spcPts val="0"/>
              </a:spcBef>
              <a:spcAft>
                <a:spcPts val="0"/>
              </a:spcAft>
              <a:buClr>
                <a:schemeClr val="dk2"/>
              </a:buClr>
              <a:buSzPts val="1300"/>
              <a:buChar char="●"/>
            </a:pPr>
            <a:r>
              <a:rPr b="1" lang="en" sz="1300">
                <a:solidFill>
                  <a:schemeClr val="dk2"/>
                </a:solidFill>
              </a:rPr>
              <a:t>Assumptions</a:t>
            </a:r>
            <a:endParaRPr b="1" sz="1300">
              <a:solidFill>
                <a:schemeClr val="dk2"/>
              </a:solidFill>
            </a:endParaRPr>
          </a:p>
          <a:p>
            <a:pPr indent="-311150" lvl="1" marL="914400" rtl="0" algn="l">
              <a:spcBef>
                <a:spcPts val="0"/>
              </a:spcBef>
              <a:spcAft>
                <a:spcPts val="0"/>
              </a:spcAft>
              <a:buClr>
                <a:schemeClr val="dk2"/>
              </a:buClr>
              <a:buSzPts val="1300"/>
              <a:buChar char="○"/>
            </a:pPr>
            <a:r>
              <a:rPr lang="en" sz="1300">
                <a:solidFill>
                  <a:schemeClr val="dk2"/>
                </a:solidFill>
              </a:rPr>
              <a:t>Accurate datasheets</a:t>
            </a:r>
            <a:endParaRPr sz="1300">
              <a:solidFill>
                <a:schemeClr val="dk2"/>
              </a:solidFill>
            </a:endParaRPr>
          </a:p>
          <a:p>
            <a:pPr indent="-311150" lvl="1" marL="914400" rtl="0" algn="l">
              <a:spcBef>
                <a:spcPts val="0"/>
              </a:spcBef>
              <a:spcAft>
                <a:spcPts val="0"/>
              </a:spcAft>
              <a:buClr>
                <a:schemeClr val="dk2"/>
              </a:buClr>
              <a:buSzPts val="1300"/>
              <a:buChar char="○"/>
            </a:pPr>
            <a:r>
              <a:rPr lang="en" sz="1300">
                <a:solidFill>
                  <a:schemeClr val="dk2"/>
                </a:solidFill>
              </a:rPr>
              <a:t>HERMES had success with electronics system</a:t>
            </a:r>
            <a:endParaRPr sz="1300">
              <a:solidFill>
                <a:schemeClr val="dk2"/>
              </a:solidFill>
            </a:endParaRPr>
          </a:p>
        </p:txBody>
      </p:sp>
      <p:sp>
        <p:nvSpPr>
          <p:cNvPr id="2161" name="Google Shape;2161;p102"/>
          <p:cNvSpPr/>
          <p:nvPr/>
        </p:nvSpPr>
        <p:spPr>
          <a:xfrm>
            <a:off x="6959225" y="3974373"/>
            <a:ext cx="259500" cy="249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102"/>
          <p:cNvSpPr/>
          <p:nvPr/>
        </p:nvSpPr>
        <p:spPr>
          <a:xfrm rot="2515600">
            <a:off x="6859523" y="4032283"/>
            <a:ext cx="253226" cy="80615"/>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102"/>
          <p:cNvSpPr/>
          <p:nvPr/>
        </p:nvSpPr>
        <p:spPr>
          <a:xfrm rot="-2114781">
            <a:off x="6985242" y="3981506"/>
            <a:ext cx="459544" cy="80226"/>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102"/>
          <p:cNvSpPr txBox="1"/>
          <p:nvPr/>
        </p:nvSpPr>
        <p:spPr>
          <a:xfrm>
            <a:off x="5796825" y="3869975"/>
            <a:ext cx="1263600" cy="30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595959"/>
                </a:solidFill>
              </a:rPr>
              <a:t>Plausible</a:t>
            </a:r>
            <a:endParaRPr sz="2200">
              <a:solidFill>
                <a:srgbClr val="595959"/>
              </a:solidFill>
            </a:endParaRPr>
          </a:p>
        </p:txBody>
      </p:sp>
      <p:graphicFrame>
        <p:nvGraphicFramePr>
          <p:cNvPr id="2165" name="Google Shape;2165;p102"/>
          <p:cNvGraphicFramePr/>
          <p:nvPr/>
        </p:nvGraphicFramePr>
        <p:xfrm>
          <a:off x="734300" y="3303650"/>
          <a:ext cx="3000000" cy="3000000"/>
        </p:xfrm>
        <a:graphic>
          <a:graphicData uri="http://schemas.openxmlformats.org/drawingml/2006/table">
            <a:tbl>
              <a:tblPr>
                <a:noFill/>
                <a:tableStyleId>{33E32BE5-77A0-4220-BFF3-8BB8E3EFED27}</a:tableStyleId>
              </a:tblPr>
              <a:tblGrid>
                <a:gridCol w="1312750"/>
                <a:gridCol w="1312750"/>
              </a:tblGrid>
              <a:tr h="275">
                <a:tc>
                  <a:txBody>
                    <a:bodyPr/>
                    <a:lstStyle/>
                    <a:p>
                      <a:pPr indent="0" lvl="0" marL="0" rtl="0" algn="ctr">
                        <a:spcBef>
                          <a:spcPts val="0"/>
                        </a:spcBef>
                        <a:spcAft>
                          <a:spcPts val="0"/>
                        </a:spcAft>
                        <a:buNone/>
                      </a:pPr>
                      <a:r>
                        <a:rPr lang="en" sz="800"/>
                        <a:t>Required</a:t>
                      </a:r>
                      <a:endParaRPr sz="800"/>
                    </a:p>
                  </a:txBody>
                  <a:tcPr marT="91425" marB="91425" marR="91425" marL="91425" anchor="ctr"/>
                </a:tc>
                <a:tc>
                  <a:txBody>
                    <a:bodyPr/>
                    <a:lstStyle/>
                    <a:p>
                      <a:pPr indent="0" lvl="0" marL="0" rtl="0" algn="ctr">
                        <a:spcBef>
                          <a:spcPts val="0"/>
                        </a:spcBef>
                        <a:spcAft>
                          <a:spcPts val="0"/>
                        </a:spcAft>
                        <a:buNone/>
                      </a:pPr>
                      <a:r>
                        <a:rPr lang="en" sz="800"/>
                        <a:t>Available</a:t>
                      </a:r>
                      <a:endParaRPr sz="800"/>
                    </a:p>
                  </a:txBody>
                  <a:tcPr marT="91425" marB="91425" marR="91425" marL="91425" anchor="ctr"/>
                </a:tc>
              </a:tr>
              <a:tr h="275">
                <a:tc>
                  <a:txBody>
                    <a:bodyPr/>
                    <a:lstStyle/>
                    <a:p>
                      <a:pPr indent="0" lvl="0" marL="0" rtl="0" algn="ctr">
                        <a:spcBef>
                          <a:spcPts val="0"/>
                        </a:spcBef>
                        <a:spcAft>
                          <a:spcPts val="0"/>
                        </a:spcAft>
                        <a:buNone/>
                      </a:pPr>
                      <a:r>
                        <a:rPr lang="en" sz="800"/>
                        <a:t>3 QWIIC I2C Connectors</a:t>
                      </a:r>
                      <a:endParaRPr sz="800"/>
                    </a:p>
                  </a:txBody>
                  <a:tcPr marT="91425" marB="91425" marR="91425" marL="91425" anchor="ctr"/>
                </a:tc>
                <a:tc>
                  <a:txBody>
                    <a:bodyPr/>
                    <a:lstStyle/>
                    <a:p>
                      <a:pPr indent="0" lvl="0" marL="0" rtl="0" algn="ctr">
                        <a:spcBef>
                          <a:spcPts val="0"/>
                        </a:spcBef>
                        <a:spcAft>
                          <a:spcPts val="0"/>
                        </a:spcAft>
                        <a:buNone/>
                      </a:pPr>
                      <a:r>
                        <a:rPr lang="en" sz="800"/>
                        <a:t>4 QWIIC </a:t>
                      </a:r>
                      <a:r>
                        <a:rPr lang="en" sz="800">
                          <a:solidFill>
                            <a:schemeClr val="dk1"/>
                          </a:solidFill>
                        </a:rPr>
                        <a:t>I2C</a:t>
                      </a:r>
                      <a:r>
                        <a:rPr lang="en" sz="800"/>
                        <a:t> w/ Shield</a:t>
                      </a:r>
                      <a:endParaRPr sz="800"/>
                    </a:p>
                  </a:txBody>
                  <a:tcPr marT="91425" marB="91425" marR="91425" marL="91425" anchor="ctr"/>
                </a:tc>
              </a:tr>
              <a:tr h="275">
                <a:tc>
                  <a:txBody>
                    <a:bodyPr/>
                    <a:lstStyle/>
                    <a:p>
                      <a:pPr indent="0" lvl="0" marL="0" rtl="0" algn="ctr">
                        <a:spcBef>
                          <a:spcPts val="0"/>
                        </a:spcBef>
                        <a:spcAft>
                          <a:spcPts val="0"/>
                        </a:spcAft>
                        <a:buNone/>
                      </a:pPr>
                      <a:r>
                        <a:rPr lang="en" sz="800"/>
                        <a:t>10 PWM I/O</a:t>
                      </a:r>
                      <a:endParaRPr sz="800"/>
                    </a:p>
                  </a:txBody>
                  <a:tcPr marT="91425" marB="91425" marR="91425" marL="91425" anchor="ctr"/>
                </a:tc>
                <a:tc>
                  <a:txBody>
                    <a:bodyPr/>
                    <a:lstStyle/>
                    <a:p>
                      <a:pPr indent="0" lvl="0" marL="0" rtl="0" algn="ctr">
                        <a:spcBef>
                          <a:spcPts val="0"/>
                        </a:spcBef>
                        <a:spcAft>
                          <a:spcPts val="0"/>
                        </a:spcAft>
                        <a:buNone/>
                      </a:pPr>
                      <a:r>
                        <a:rPr lang="en" sz="800"/>
                        <a:t>12 PWM I/O Pins</a:t>
                      </a:r>
                      <a:endParaRPr sz="800"/>
                    </a:p>
                  </a:txBody>
                  <a:tcPr marT="91425" marB="91425" marR="91425" marL="91425" anchor="ctr"/>
                </a:tc>
              </a:tr>
            </a:tbl>
          </a:graphicData>
        </a:graphic>
      </p:graphicFrame>
      <p:pic>
        <p:nvPicPr>
          <p:cNvPr id="2166" name="Google Shape;2166;p102"/>
          <p:cNvPicPr preferRelativeResize="0"/>
          <p:nvPr/>
        </p:nvPicPr>
        <p:blipFill>
          <a:blip r:embed="rId3">
            <a:alphaModFix/>
          </a:blip>
          <a:stretch>
            <a:fillRect/>
          </a:stretch>
        </p:blipFill>
        <p:spPr>
          <a:xfrm>
            <a:off x="4572000" y="841725"/>
            <a:ext cx="3928075" cy="2819344"/>
          </a:xfrm>
          <a:prstGeom prst="rect">
            <a:avLst/>
          </a:prstGeom>
          <a:noFill/>
          <a:ln>
            <a:noFill/>
          </a:ln>
        </p:spPr>
      </p:pic>
      <p:sp>
        <p:nvSpPr>
          <p:cNvPr id="2167" name="Google Shape;2167;p102"/>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168" name="Google Shape;2168;p102"/>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169" name="Google Shape;2169;p102"/>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170" name="Google Shape;2170;p102"/>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171" name="Google Shape;2171;p102"/>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172" name="Google Shape;2172;p102"/>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173" name="Google Shape;2173;p102"/>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174" name="Google Shape;2174;p102"/>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175" name="Google Shape;2175;p102"/>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2176" name="Google Shape;2176;p102"/>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2177" name="Google Shape;2177;p10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78" name="Google Shape;2178;p102"/>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179" name="Google Shape;2179;p102"/>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3" name="Shape 2183"/>
        <p:cNvGrpSpPr/>
        <p:nvPr/>
      </p:nvGrpSpPr>
      <p:grpSpPr>
        <a:xfrm>
          <a:off x="0" y="0"/>
          <a:ext cx="0" cy="0"/>
          <a:chOff x="0" y="0"/>
          <a:chExt cx="0" cy="0"/>
        </a:xfrm>
      </p:grpSpPr>
      <p:sp>
        <p:nvSpPr>
          <p:cNvPr id="2184" name="Google Shape;2184;p103"/>
          <p:cNvSpPr txBox="1"/>
          <p:nvPr>
            <p:ph type="title"/>
          </p:nvPr>
        </p:nvSpPr>
        <p:spPr>
          <a:xfrm>
            <a:off x="286900" y="160375"/>
            <a:ext cx="681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Sensors: Ultrasonic Range Finder</a:t>
            </a:r>
            <a:endParaRPr/>
          </a:p>
        </p:txBody>
      </p:sp>
      <p:sp>
        <p:nvSpPr>
          <p:cNvPr id="2185" name="Google Shape;2185;p103"/>
          <p:cNvSpPr txBox="1"/>
          <p:nvPr>
            <p:ph idx="1" type="body"/>
          </p:nvPr>
        </p:nvSpPr>
        <p:spPr>
          <a:xfrm>
            <a:off x="413350" y="1077175"/>
            <a:ext cx="4455900" cy="19902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SzPts val="1300"/>
              <a:buChar char="●"/>
            </a:pPr>
            <a:r>
              <a:rPr b="1" lang="en" sz="1300"/>
              <a:t>Validation</a:t>
            </a:r>
            <a:endParaRPr b="1" sz="1300"/>
          </a:p>
          <a:p>
            <a:pPr indent="-311150" lvl="1" marL="914400" rtl="0" algn="l">
              <a:lnSpc>
                <a:spcPct val="100000"/>
              </a:lnSpc>
              <a:spcBef>
                <a:spcPts val="0"/>
              </a:spcBef>
              <a:spcAft>
                <a:spcPts val="0"/>
              </a:spcAft>
              <a:buSzPts val="1300"/>
              <a:buChar char="○"/>
            </a:pPr>
            <a:r>
              <a:rPr lang="en" sz="1300"/>
              <a:t>Can the URF detect obstacles in the LiDAR blind spots</a:t>
            </a:r>
            <a:endParaRPr sz="1300"/>
          </a:p>
          <a:p>
            <a:pPr indent="-311150" lvl="0" marL="457200" rtl="0" algn="l">
              <a:lnSpc>
                <a:spcPct val="100000"/>
              </a:lnSpc>
              <a:spcBef>
                <a:spcPts val="0"/>
              </a:spcBef>
              <a:spcAft>
                <a:spcPts val="0"/>
              </a:spcAft>
              <a:buSzPts val="1300"/>
              <a:buChar char="●"/>
            </a:pPr>
            <a:r>
              <a:rPr b="1" lang="en" sz="1300"/>
              <a:t>Assumptions</a:t>
            </a:r>
            <a:endParaRPr b="1" sz="1300"/>
          </a:p>
          <a:p>
            <a:pPr indent="-311150" lvl="1" marL="914400" rtl="0" algn="l">
              <a:lnSpc>
                <a:spcPct val="100000"/>
              </a:lnSpc>
              <a:spcBef>
                <a:spcPts val="0"/>
              </a:spcBef>
              <a:spcAft>
                <a:spcPts val="0"/>
              </a:spcAft>
              <a:buSzPts val="1300"/>
              <a:buChar char="○"/>
            </a:pPr>
            <a:r>
              <a:rPr lang="en" sz="1300"/>
              <a:t>Update Period = 0.06s</a:t>
            </a:r>
            <a:endParaRPr sz="1300"/>
          </a:p>
          <a:p>
            <a:pPr indent="-311150" lvl="1" marL="914400" rtl="0" algn="l">
              <a:lnSpc>
                <a:spcPct val="100000"/>
              </a:lnSpc>
              <a:spcBef>
                <a:spcPts val="0"/>
              </a:spcBef>
              <a:spcAft>
                <a:spcPts val="0"/>
              </a:spcAft>
              <a:buSzPts val="1300"/>
              <a:buChar char="○"/>
            </a:pPr>
            <a:r>
              <a:rPr lang="en" sz="1300"/>
              <a:t>FOV = 15</a:t>
            </a:r>
            <a:r>
              <a:rPr baseline="30000" lang="en" sz="1300"/>
              <a:t>o</a:t>
            </a:r>
            <a:endParaRPr sz="1300"/>
          </a:p>
          <a:p>
            <a:pPr indent="-311150" lvl="1" marL="914400" rtl="0" algn="l">
              <a:lnSpc>
                <a:spcPct val="100000"/>
              </a:lnSpc>
              <a:spcBef>
                <a:spcPts val="0"/>
              </a:spcBef>
              <a:spcAft>
                <a:spcPts val="0"/>
              </a:spcAft>
              <a:buSzPts val="1300"/>
              <a:buChar char="○"/>
            </a:pPr>
            <a:r>
              <a:rPr lang="en" sz="1300"/>
              <a:t>Turn 360</a:t>
            </a:r>
            <a:r>
              <a:rPr baseline="30000" lang="en" sz="1300"/>
              <a:t>o</a:t>
            </a:r>
            <a:r>
              <a:rPr lang="en" sz="1300"/>
              <a:t> around midpoint</a:t>
            </a:r>
            <a:endParaRPr sz="1300"/>
          </a:p>
          <a:p>
            <a:pPr indent="-311150" lvl="1" marL="914400" rtl="0" algn="l">
              <a:lnSpc>
                <a:spcPct val="100000"/>
              </a:lnSpc>
              <a:spcBef>
                <a:spcPts val="0"/>
              </a:spcBef>
              <a:spcAft>
                <a:spcPts val="0"/>
              </a:spcAft>
              <a:buSzPts val="1300"/>
              <a:buChar char="○"/>
            </a:pPr>
            <a:r>
              <a:rPr lang="en" sz="1300"/>
              <a:t>Factor of Safety = 1.5</a:t>
            </a:r>
            <a:endParaRPr sz="1300"/>
          </a:p>
          <a:p>
            <a:pPr indent="-311150" lvl="1" marL="914400" rtl="0" algn="l">
              <a:lnSpc>
                <a:spcPct val="100000"/>
              </a:lnSpc>
              <a:spcBef>
                <a:spcPts val="0"/>
              </a:spcBef>
              <a:spcAft>
                <a:spcPts val="0"/>
              </a:spcAft>
              <a:buSzPts val="1300"/>
              <a:buChar char="○"/>
            </a:pPr>
            <a:r>
              <a:rPr lang="en" sz="1300"/>
              <a:t>Minimum detectable obstacle width = 0.33 m</a:t>
            </a:r>
            <a:endParaRPr sz="1300"/>
          </a:p>
        </p:txBody>
      </p:sp>
      <p:sp>
        <p:nvSpPr>
          <p:cNvPr id="2186" name="Google Shape;2186;p10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87" name="Google Shape;2187;p103"/>
          <p:cNvSpPr/>
          <p:nvPr/>
        </p:nvSpPr>
        <p:spPr>
          <a:xfrm>
            <a:off x="8553250" y="4067498"/>
            <a:ext cx="259500" cy="249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103"/>
          <p:cNvSpPr/>
          <p:nvPr/>
        </p:nvSpPr>
        <p:spPr>
          <a:xfrm rot="2515600">
            <a:off x="8453548" y="4125408"/>
            <a:ext cx="253226" cy="80615"/>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103"/>
          <p:cNvSpPr/>
          <p:nvPr/>
        </p:nvSpPr>
        <p:spPr>
          <a:xfrm rot="-2114781">
            <a:off x="8579267" y="4074631"/>
            <a:ext cx="459544" cy="80226"/>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103"/>
          <p:cNvSpPr txBox="1"/>
          <p:nvPr/>
        </p:nvSpPr>
        <p:spPr>
          <a:xfrm>
            <a:off x="7514200" y="3975847"/>
            <a:ext cx="1484400" cy="30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595959"/>
                </a:solidFill>
              </a:rPr>
              <a:t>Feasible</a:t>
            </a:r>
            <a:endParaRPr sz="2200">
              <a:solidFill>
                <a:srgbClr val="595959"/>
              </a:solidFill>
            </a:endParaRPr>
          </a:p>
        </p:txBody>
      </p:sp>
      <p:pic>
        <p:nvPicPr>
          <p:cNvPr id="2191" name="Google Shape;2191;p103"/>
          <p:cNvPicPr preferRelativeResize="0"/>
          <p:nvPr/>
        </p:nvPicPr>
        <p:blipFill>
          <a:blip r:embed="rId3">
            <a:alphaModFix/>
          </a:blip>
          <a:stretch>
            <a:fillRect/>
          </a:stretch>
        </p:blipFill>
        <p:spPr>
          <a:xfrm>
            <a:off x="4623399" y="800063"/>
            <a:ext cx="4397750" cy="3298325"/>
          </a:xfrm>
          <a:prstGeom prst="rect">
            <a:avLst/>
          </a:prstGeom>
          <a:noFill/>
          <a:ln>
            <a:noFill/>
          </a:ln>
        </p:spPr>
      </p:pic>
      <p:graphicFrame>
        <p:nvGraphicFramePr>
          <p:cNvPr id="2192" name="Google Shape;2192;p103"/>
          <p:cNvGraphicFramePr/>
          <p:nvPr/>
        </p:nvGraphicFramePr>
        <p:xfrm>
          <a:off x="439125" y="3067363"/>
          <a:ext cx="3000000" cy="3000000"/>
        </p:xfrm>
        <a:graphic>
          <a:graphicData uri="http://schemas.openxmlformats.org/drawingml/2006/table">
            <a:tbl>
              <a:tblPr>
                <a:noFill/>
                <a:tableStyleId>{33E32BE5-77A0-4220-BFF3-8BB8E3EFED27}</a:tableStyleId>
              </a:tblPr>
              <a:tblGrid>
                <a:gridCol w="1873450"/>
                <a:gridCol w="1434175"/>
                <a:gridCol w="1354300"/>
              </a:tblGrid>
              <a:tr h="429400">
                <a:tc>
                  <a:txBody>
                    <a:bodyPr/>
                    <a:lstStyle/>
                    <a:p>
                      <a:pPr indent="0" lvl="0" marL="0" rtl="0" algn="ctr">
                        <a:spcBef>
                          <a:spcPts val="0"/>
                        </a:spcBef>
                        <a:spcAft>
                          <a:spcPts val="0"/>
                        </a:spcAft>
                        <a:buNone/>
                      </a:pPr>
                      <a:r>
                        <a:rPr lang="en" sz="1100"/>
                        <a:t>Study</a:t>
                      </a:r>
                      <a:endParaRPr sz="1100"/>
                    </a:p>
                  </a:txBody>
                  <a:tcPr marT="91425" marB="91425" marR="91425" marL="91425"/>
                </a:tc>
                <a:tc>
                  <a:txBody>
                    <a:bodyPr/>
                    <a:lstStyle/>
                    <a:p>
                      <a:pPr indent="0" lvl="0" marL="0" rtl="0" algn="ctr">
                        <a:spcBef>
                          <a:spcPts val="0"/>
                        </a:spcBef>
                        <a:spcAft>
                          <a:spcPts val="0"/>
                        </a:spcAft>
                        <a:buNone/>
                      </a:pPr>
                      <a:r>
                        <a:rPr lang="en" sz="1100"/>
                        <a:t>Feasibility Outcome</a:t>
                      </a:r>
                      <a:endParaRPr sz="1100"/>
                    </a:p>
                  </a:txBody>
                  <a:tcPr marT="91425" marB="91425" marR="91425" marL="91425"/>
                </a:tc>
                <a:tc>
                  <a:txBody>
                    <a:bodyPr/>
                    <a:lstStyle/>
                    <a:p>
                      <a:pPr indent="0" lvl="0" marL="0" rtl="0" algn="ctr">
                        <a:spcBef>
                          <a:spcPts val="0"/>
                        </a:spcBef>
                        <a:spcAft>
                          <a:spcPts val="0"/>
                        </a:spcAft>
                        <a:buNone/>
                      </a:pPr>
                      <a:r>
                        <a:rPr lang="en" sz="1100"/>
                        <a:t>Required Min/Max</a:t>
                      </a:r>
                      <a:endParaRPr sz="1100"/>
                    </a:p>
                  </a:txBody>
                  <a:tcPr marT="91425" marB="91425" marR="91425" marL="91425"/>
                </a:tc>
              </a:tr>
              <a:tr h="453575">
                <a:tc>
                  <a:txBody>
                    <a:bodyPr/>
                    <a:lstStyle/>
                    <a:p>
                      <a:pPr indent="0" lvl="0" marL="0" rtl="0" algn="l">
                        <a:spcBef>
                          <a:spcPts val="0"/>
                        </a:spcBef>
                        <a:spcAft>
                          <a:spcPts val="0"/>
                        </a:spcAft>
                        <a:buNone/>
                      </a:pPr>
                      <a:r>
                        <a:rPr lang="en" sz="1100"/>
                        <a:t>Maximum Angular Velocity</a:t>
                      </a:r>
                      <a:endParaRPr sz="1100"/>
                    </a:p>
                  </a:txBody>
                  <a:tcPr marT="91425" marB="91425" marR="91425" marL="91425"/>
                </a:tc>
                <a:tc>
                  <a:txBody>
                    <a:bodyPr/>
                    <a:lstStyle/>
                    <a:p>
                      <a:pPr indent="0" lvl="0" marL="0" rtl="0" algn="ctr">
                        <a:spcBef>
                          <a:spcPts val="0"/>
                        </a:spcBef>
                        <a:spcAft>
                          <a:spcPts val="0"/>
                        </a:spcAft>
                        <a:buNone/>
                      </a:pPr>
                      <a:r>
                        <a:rPr lang="en" sz="1100"/>
                        <a:t>2.9 rad/s</a:t>
                      </a:r>
                      <a:endParaRPr sz="1100"/>
                    </a:p>
                  </a:txBody>
                  <a:tcPr marT="91425" marB="91425" marR="91425" marL="91425"/>
                </a:tc>
                <a:tc>
                  <a:txBody>
                    <a:bodyPr/>
                    <a:lstStyle/>
                    <a:p>
                      <a:pPr indent="0" lvl="0" marL="0" rtl="0" algn="ctr">
                        <a:spcBef>
                          <a:spcPts val="0"/>
                        </a:spcBef>
                        <a:spcAft>
                          <a:spcPts val="0"/>
                        </a:spcAft>
                        <a:buNone/>
                      </a:pPr>
                      <a:r>
                        <a:rPr lang="en" sz="1100"/>
                        <a:t>1 rad/s</a:t>
                      </a:r>
                      <a:endParaRPr sz="1100"/>
                    </a:p>
                  </a:txBody>
                  <a:tcPr marT="91425" marB="91425" marR="91425" marL="91425"/>
                </a:tc>
              </a:tr>
              <a:tr h="453575">
                <a:tc>
                  <a:txBody>
                    <a:bodyPr/>
                    <a:lstStyle/>
                    <a:p>
                      <a:pPr indent="0" lvl="0" marL="0" rtl="0" algn="l">
                        <a:spcBef>
                          <a:spcPts val="0"/>
                        </a:spcBef>
                        <a:spcAft>
                          <a:spcPts val="0"/>
                        </a:spcAft>
                        <a:buNone/>
                      </a:pPr>
                      <a:r>
                        <a:rPr lang="en" sz="1100"/>
                        <a:t>Minimum Object Width</a:t>
                      </a:r>
                      <a:endParaRPr sz="1100"/>
                    </a:p>
                  </a:txBody>
                  <a:tcPr marT="91425" marB="91425" marR="91425" marL="91425"/>
                </a:tc>
                <a:tc>
                  <a:txBody>
                    <a:bodyPr/>
                    <a:lstStyle/>
                    <a:p>
                      <a:pPr indent="0" lvl="0" marL="0" rtl="0" algn="ctr">
                        <a:spcBef>
                          <a:spcPts val="0"/>
                        </a:spcBef>
                        <a:spcAft>
                          <a:spcPts val="0"/>
                        </a:spcAft>
                        <a:buNone/>
                      </a:pPr>
                      <a:r>
                        <a:rPr lang="en" sz="1100"/>
                        <a:t>0.50 m</a:t>
                      </a:r>
                      <a:endParaRPr sz="1100"/>
                    </a:p>
                  </a:txBody>
                  <a:tcPr marT="91425" marB="91425" marR="91425" marL="91425"/>
                </a:tc>
                <a:tc>
                  <a:txBody>
                    <a:bodyPr/>
                    <a:lstStyle/>
                    <a:p>
                      <a:pPr indent="0" lvl="0" marL="0" rtl="0" algn="ctr">
                        <a:spcBef>
                          <a:spcPts val="0"/>
                        </a:spcBef>
                        <a:spcAft>
                          <a:spcPts val="0"/>
                        </a:spcAft>
                        <a:buNone/>
                      </a:pPr>
                      <a:r>
                        <a:rPr lang="en" sz="1100"/>
                        <a:t>0.61 m</a:t>
                      </a:r>
                      <a:endParaRPr sz="1100"/>
                    </a:p>
                  </a:txBody>
                  <a:tcPr marT="91425" marB="91425" marR="91425" marL="91425"/>
                </a:tc>
              </a:tr>
            </a:tbl>
          </a:graphicData>
        </a:graphic>
      </p:graphicFrame>
      <p:pic>
        <p:nvPicPr>
          <p:cNvPr id="2193" name="Google Shape;2193;p103"/>
          <p:cNvPicPr preferRelativeResize="0"/>
          <p:nvPr/>
        </p:nvPicPr>
        <p:blipFill>
          <a:blip r:embed="rId4">
            <a:alphaModFix/>
          </a:blip>
          <a:stretch>
            <a:fillRect/>
          </a:stretch>
        </p:blipFill>
        <p:spPr>
          <a:xfrm>
            <a:off x="6865845" y="121675"/>
            <a:ext cx="2155304" cy="650100"/>
          </a:xfrm>
          <a:prstGeom prst="rect">
            <a:avLst/>
          </a:prstGeom>
          <a:noFill/>
          <a:ln>
            <a:noFill/>
          </a:ln>
        </p:spPr>
      </p:pic>
      <p:sp>
        <p:nvSpPr>
          <p:cNvPr id="2194" name="Google Shape;2194;p103"/>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195" name="Google Shape;2195;p103"/>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196" name="Google Shape;2196;p103"/>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197" name="Google Shape;2197;p103"/>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198" name="Google Shape;2198;p103"/>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199" name="Google Shape;2199;p103"/>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200" name="Google Shape;2200;p103"/>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201" name="Google Shape;2201;p103"/>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202" name="Google Shape;2202;p103"/>
          <p:cNvPicPr preferRelativeResize="0"/>
          <p:nvPr/>
        </p:nvPicPr>
        <p:blipFill>
          <a:blip r:embed="rId5">
            <a:alphaModFix/>
          </a:blip>
          <a:stretch>
            <a:fillRect/>
          </a:stretch>
        </p:blipFill>
        <p:spPr>
          <a:xfrm>
            <a:off x="53350" y="4779450"/>
            <a:ext cx="669950" cy="328700"/>
          </a:xfrm>
          <a:prstGeom prst="rect">
            <a:avLst/>
          </a:prstGeom>
          <a:noFill/>
          <a:ln>
            <a:noFill/>
          </a:ln>
        </p:spPr>
      </p:pic>
      <p:pic>
        <p:nvPicPr>
          <p:cNvPr id="2203" name="Google Shape;2203;p103"/>
          <p:cNvPicPr preferRelativeResize="0"/>
          <p:nvPr/>
        </p:nvPicPr>
        <p:blipFill>
          <a:blip r:embed="rId6">
            <a:alphaModFix/>
          </a:blip>
          <a:stretch>
            <a:fillRect/>
          </a:stretch>
        </p:blipFill>
        <p:spPr>
          <a:xfrm>
            <a:off x="8390542" y="4771800"/>
            <a:ext cx="753458" cy="371700"/>
          </a:xfrm>
          <a:prstGeom prst="rect">
            <a:avLst/>
          </a:prstGeom>
          <a:noFill/>
          <a:ln>
            <a:noFill/>
          </a:ln>
        </p:spPr>
      </p:pic>
      <p:sp>
        <p:nvSpPr>
          <p:cNvPr id="2204" name="Google Shape;2204;p10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05" name="Google Shape;2205;p103"/>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206" name="Google Shape;2206;p103"/>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0" name="Shape 2210"/>
        <p:cNvGrpSpPr/>
        <p:nvPr/>
      </p:nvGrpSpPr>
      <p:grpSpPr>
        <a:xfrm>
          <a:off x="0" y="0"/>
          <a:ext cx="0" cy="0"/>
          <a:chOff x="0" y="0"/>
          <a:chExt cx="0" cy="0"/>
        </a:xfrm>
      </p:grpSpPr>
      <p:sp>
        <p:nvSpPr>
          <p:cNvPr id="2211" name="Google Shape;2211;p104"/>
          <p:cNvSpPr txBox="1"/>
          <p:nvPr>
            <p:ph type="title"/>
          </p:nvPr>
        </p:nvSpPr>
        <p:spPr>
          <a:xfrm>
            <a:off x="311700" y="160375"/>
            <a:ext cx="7461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Sensors: LiDAR</a:t>
            </a:r>
            <a:endParaRPr/>
          </a:p>
        </p:txBody>
      </p:sp>
      <p:sp>
        <p:nvSpPr>
          <p:cNvPr id="2212" name="Google Shape;2212;p104"/>
          <p:cNvSpPr txBox="1"/>
          <p:nvPr>
            <p:ph idx="1" type="body"/>
          </p:nvPr>
        </p:nvSpPr>
        <p:spPr>
          <a:xfrm>
            <a:off x="311700" y="733075"/>
            <a:ext cx="4745400" cy="21765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SzPts val="1300"/>
              <a:buChar char="●"/>
            </a:pPr>
            <a:r>
              <a:rPr b="1" lang="en" sz="1300"/>
              <a:t>Validation</a:t>
            </a:r>
            <a:endParaRPr b="1" sz="1300"/>
          </a:p>
          <a:p>
            <a:pPr indent="-311150" lvl="1" marL="914400" rtl="0" algn="l">
              <a:lnSpc>
                <a:spcPct val="100000"/>
              </a:lnSpc>
              <a:spcBef>
                <a:spcPts val="0"/>
              </a:spcBef>
              <a:spcAft>
                <a:spcPts val="0"/>
              </a:spcAft>
              <a:buSzPts val="1300"/>
              <a:buChar char="○"/>
            </a:pPr>
            <a:r>
              <a:rPr lang="en" sz="1300"/>
              <a:t>Can ARGOS detect an obstacle before colliding with it?</a:t>
            </a:r>
            <a:endParaRPr sz="1300"/>
          </a:p>
          <a:p>
            <a:pPr indent="-311150" lvl="0" marL="457200" rtl="0" algn="l">
              <a:lnSpc>
                <a:spcPct val="100000"/>
              </a:lnSpc>
              <a:spcBef>
                <a:spcPts val="0"/>
              </a:spcBef>
              <a:spcAft>
                <a:spcPts val="0"/>
              </a:spcAft>
              <a:buSzPts val="1300"/>
              <a:buChar char="●"/>
            </a:pPr>
            <a:r>
              <a:rPr b="1" lang="en" sz="1300"/>
              <a:t>Assumptions</a:t>
            </a:r>
            <a:endParaRPr b="1" sz="1300"/>
          </a:p>
          <a:p>
            <a:pPr indent="-311150" lvl="1" marL="914400" rtl="0" algn="l">
              <a:lnSpc>
                <a:spcPct val="100000"/>
              </a:lnSpc>
              <a:spcBef>
                <a:spcPts val="0"/>
              </a:spcBef>
              <a:spcAft>
                <a:spcPts val="0"/>
              </a:spcAft>
              <a:buSzPts val="1300"/>
              <a:buChar char="○"/>
            </a:pPr>
            <a:r>
              <a:rPr lang="en" sz="1300"/>
              <a:t>Maximum range = 8m</a:t>
            </a:r>
            <a:endParaRPr sz="1300"/>
          </a:p>
          <a:p>
            <a:pPr indent="-311150" lvl="1" marL="914400" rtl="0" algn="l">
              <a:lnSpc>
                <a:spcPct val="100000"/>
              </a:lnSpc>
              <a:spcBef>
                <a:spcPts val="0"/>
              </a:spcBef>
              <a:spcAft>
                <a:spcPts val="0"/>
              </a:spcAft>
              <a:buSzPts val="1300"/>
              <a:buChar char="○"/>
            </a:pPr>
            <a:r>
              <a:rPr lang="en" sz="1300"/>
              <a:t>Angular resolution 0.9</a:t>
            </a:r>
            <a:r>
              <a:rPr baseline="30000" lang="en" sz="1300"/>
              <a:t>o</a:t>
            </a:r>
            <a:endParaRPr sz="1300"/>
          </a:p>
          <a:p>
            <a:pPr indent="-311150" lvl="1" marL="914400" rtl="0" algn="l">
              <a:lnSpc>
                <a:spcPct val="100000"/>
              </a:lnSpc>
              <a:spcBef>
                <a:spcPts val="0"/>
              </a:spcBef>
              <a:spcAft>
                <a:spcPts val="0"/>
              </a:spcAft>
              <a:buSzPts val="1300"/>
              <a:buChar char="○"/>
            </a:pPr>
            <a:r>
              <a:rPr lang="en" sz="1300"/>
              <a:t>Update Period = 0.1s</a:t>
            </a:r>
            <a:endParaRPr sz="1300"/>
          </a:p>
          <a:p>
            <a:pPr indent="-311150" lvl="1" marL="914400" rtl="0" algn="l">
              <a:lnSpc>
                <a:spcPct val="100000"/>
              </a:lnSpc>
              <a:spcBef>
                <a:spcPts val="0"/>
              </a:spcBef>
              <a:spcAft>
                <a:spcPts val="0"/>
              </a:spcAft>
              <a:buSzPts val="1300"/>
              <a:buChar char="○"/>
            </a:pPr>
            <a:r>
              <a:rPr lang="en" sz="1300"/>
              <a:t>μ = 0.07</a:t>
            </a:r>
            <a:endParaRPr sz="1300"/>
          </a:p>
          <a:p>
            <a:pPr indent="-311150" lvl="2" marL="1371600" rtl="0" algn="l">
              <a:lnSpc>
                <a:spcPct val="100000"/>
              </a:lnSpc>
              <a:spcBef>
                <a:spcPts val="0"/>
              </a:spcBef>
              <a:spcAft>
                <a:spcPts val="0"/>
              </a:spcAft>
              <a:buSzPts val="1300"/>
              <a:buChar char="■"/>
            </a:pPr>
            <a:r>
              <a:rPr lang="en" sz="1300"/>
              <a:t>Rolling Friction of rubber on dirt</a:t>
            </a:r>
            <a:endParaRPr sz="1300"/>
          </a:p>
          <a:p>
            <a:pPr indent="-311150" lvl="1" marL="914400" rtl="0" algn="l">
              <a:lnSpc>
                <a:spcPct val="100000"/>
              </a:lnSpc>
              <a:spcBef>
                <a:spcPts val="0"/>
              </a:spcBef>
              <a:spcAft>
                <a:spcPts val="0"/>
              </a:spcAft>
              <a:buSzPts val="1300"/>
              <a:buChar char="○"/>
            </a:pPr>
            <a:r>
              <a:rPr lang="en" sz="1300"/>
              <a:t>Factor of Safety = 1.5</a:t>
            </a:r>
            <a:endParaRPr sz="1300"/>
          </a:p>
          <a:p>
            <a:pPr indent="0" lvl="0" marL="0" rtl="0" algn="l">
              <a:lnSpc>
                <a:spcPct val="100000"/>
              </a:lnSpc>
              <a:spcBef>
                <a:spcPts val="1600"/>
              </a:spcBef>
              <a:spcAft>
                <a:spcPts val="0"/>
              </a:spcAft>
              <a:buNone/>
            </a:pPr>
            <a:r>
              <a:t/>
            </a:r>
            <a:endParaRPr sz="1300"/>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1600"/>
              </a:spcAft>
              <a:buNone/>
            </a:pPr>
            <a:r>
              <a:t/>
            </a:r>
            <a:endParaRPr/>
          </a:p>
        </p:txBody>
      </p:sp>
      <p:sp>
        <p:nvSpPr>
          <p:cNvPr id="2213" name="Google Shape;2213;p10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14" name="Google Shape;2214;p104"/>
          <p:cNvSpPr/>
          <p:nvPr/>
        </p:nvSpPr>
        <p:spPr>
          <a:xfrm>
            <a:off x="6260925" y="4189386"/>
            <a:ext cx="259500" cy="249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104"/>
          <p:cNvSpPr/>
          <p:nvPr/>
        </p:nvSpPr>
        <p:spPr>
          <a:xfrm rot="2515600">
            <a:off x="6161223" y="4247295"/>
            <a:ext cx="253226" cy="80615"/>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104"/>
          <p:cNvSpPr/>
          <p:nvPr/>
        </p:nvSpPr>
        <p:spPr>
          <a:xfrm rot="-2114781">
            <a:off x="6286942" y="4196519"/>
            <a:ext cx="459544" cy="80226"/>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104"/>
          <p:cNvSpPr txBox="1"/>
          <p:nvPr/>
        </p:nvSpPr>
        <p:spPr>
          <a:xfrm>
            <a:off x="5221875" y="4097735"/>
            <a:ext cx="1484400" cy="30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595959"/>
                </a:solidFill>
              </a:rPr>
              <a:t>Feasible</a:t>
            </a:r>
            <a:endParaRPr sz="2200">
              <a:solidFill>
                <a:srgbClr val="595959"/>
              </a:solidFill>
            </a:endParaRPr>
          </a:p>
        </p:txBody>
      </p:sp>
      <p:pic>
        <p:nvPicPr>
          <p:cNvPr id="2218" name="Google Shape;2218;p104"/>
          <p:cNvPicPr preferRelativeResize="0"/>
          <p:nvPr/>
        </p:nvPicPr>
        <p:blipFill rotWithShape="1">
          <a:blip r:embed="rId3">
            <a:alphaModFix/>
          </a:blip>
          <a:srcRect b="3250" l="3698" r="19254" t="0"/>
          <a:stretch/>
        </p:blipFill>
        <p:spPr>
          <a:xfrm>
            <a:off x="5359807" y="800150"/>
            <a:ext cx="3426293" cy="3226649"/>
          </a:xfrm>
          <a:prstGeom prst="rect">
            <a:avLst/>
          </a:prstGeom>
          <a:noFill/>
          <a:ln>
            <a:noFill/>
          </a:ln>
        </p:spPr>
      </p:pic>
      <p:graphicFrame>
        <p:nvGraphicFramePr>
          <p:cNvPr id="2219" name="Google Shape;2219;p104"/>
          <p:cNvGraphicFramePr/>
          <p:nvPr/>
        </p:nvGraphicFramePr>
        <p:xfrm>
          <a:off x="353438" y="2927663"/>
          <a:ext cx="3000000" cy="3000000"/>
        </p:xfrm>
        <a:graphic>
          <a:graphicData uri="http://schemas.openxmlformats.org/drawingml/2006/table">
            <a:tbl>
              <a:tblPr>
                <a:noFill/>
                <a:tableStyleId>{33E32BE5-77A0-4220-BFF3-8BB8E3EFED27}</a:tableStyleId>
              </a:tblPr>
              <a:tblGrid>
                <a:gridCol w="1873450"/>
                <a:gridCol w="1434175"/>
                <a:gridCol w="1354300"/>
              </a:tblGrid>
              <a:tr h="429400">
                <a:tc>
                  <a:txBody>
                    <a:bodyPr/>
                    <a:lstStyle/>
                    <a:p>
                      <a:pPr indent="0" lvl="0" marL="0" rtl="0" algn="ctr">
                        <a:spcBef>
                          <a:spcPts val="0"/>
                        </a:spcBef>
                        <a:spcAft>
                          <a:spcPts val="0"/>
                        </a:spcAft>
                        <a:buNone/>
                      </a:pPr>
                      <a:r>
                        <a:rPr lang="en" sz="1100"/>
                        <a:t>Study</a:t>
                      </a:r>
                      <a:endParaRPr sz="1100"/>
                    </a:p>
                  </a:txBody>
                  <a:tcPr marT="91425" marB="91425" marR="91425" marL="91425"/>
                </a:tc>
                <a:tc>
                  <a:txBody>
                    <a:bodyPr/>
                    <a:lstStyle/>
                    <a:p>
                      <a:pPr indent="0" lvl="0" marL="0" rtl="0" algn="ctr">
                        <a:spcBef>
                          <a:spcPts val="0"/>
                        </a:spcBef>
                        <a:spcAft>
                          <a:spcPts val="0"/>
                        </a:spcAft>
                        <a:buNone/>
                      </a:pPr>
                      <a:r>
                        <a:rPr lang="en" sz="1100"/>
                        <a:t>Feasibility Outcome</a:t>
                      </a:r>
                      <a:endParaRPr sz="1100"/>
                    </a:p>
                  </a:txBody>
                  <a:tcPr marT="91425" marB="91425" marR="91425" marL="91425"/>
                </a:tc>
                <a:tc>
                  <a:txBody>
                    <a:bodyPr/>
                    <a:lstStyle/>
                    <a:p>
                      <a:pPr indent="0" lvl="0" marL="0" rtl="0" algn="ctr">
                        <a:spcBef>
                          <a:spcPts val="0"/>
                        </a:spcBef>
                        <a:spcAft>
                          <a:spcPts val="0"/>
                        </a:spcAft>
                        <a:buNone/>
                      </a:pPr>
                      <a:r>
                        <a:rPr lang="en" sz="1100"/>
                        <a:t>Required Min/Max</a:t>
                      </a:r>
                      <a:endParaRPr sz="1100"/>
                    </a:p>
                  </a:txBody>
                  <a:tcPr marT="91425" marB="91425" marR="91425" marL="91425"/>
                </a:tc>
              </a:tr>
              <a:tr h="453575">
                <a:tc>
                  <a:txBody>
                    <a:bodyPr/>
                    <a:lstStyle/>
                    <a:p>
                      <a:pPr indent="0" lvl="0" marL="0" rtl="0" algn="l">
                        <a:spcBef>
                          <a:spcPts val="0"/>
                        </a:spcBef>
                        <a:spcAft>
                          <a:spcPts val="0"/>
                        </a:spcAft>
                        <a:buNone/>
                      </a:pPr>
                      <a:r>
                        <a:rPr lang="en" sz="1100"/>
                        <a:t>Maximum Linear Velocity</a:t>
                      </a:r>
                      <a:endParaRPr sz="1100"/>
                    </a:p>
                  </a:txBody>
                  <a:tcPr marT="91425" marB="91425" marR="91425" marL="91425"/>
                </a:tc>
                <a:tc>
                  <a:txBody>
                    <a:bodyPr/>
                    <a:lstStyle/>
                    <a:p>
                      <a:pPr indent="0" lvl="0" marL="0" rtl="0" algn="ctr">
                        <a:spcBef>
                          <a:spcPts val="0"/>
                        </a:spcBef>
                        <a:spcAft>
                          <a:spcPts val="0"/>
                        </a:spcAft>
                        <a:buNone/>
                      </a:pPr>
                      <a:r>
                        <a:rPr lang="en" sz="1100"/>
                        <a:t>3.43 m/s</a:t>
                      </a:r>
                      <a:endParaRPr sz="1100"/>
                    </a:p>
                  </a:txBody>
                  <a:tcPr marT="91425" marB="91425" marR="91425" marL="91425"/>
                </a:tc>
                <a:tc>
                  <a:txBody>
                    <a:bodyPr/>
                    <a:lstStyle/>
                    <a:p>
                      <a:pPr indent="0" lvl="0" marL="0" rtl="0" algn="ctr">
                        <a:spcBef>
                          <a:spcPts val="0"/>
                        </a:spcBef>
                        <a:spcAft>
                          <a:spcPts val="0"/>
                        </a:spcAft>
                        <a:buNone/>
                      </a:pPr>
                      <a:r>
                        <a:rPr lang="en" sz="1100"/>
                        <a:t>3 m/s</a:t>
                      </a:r>
                      <a:endParaRPr sz="1100"/>
                    </a:p>
                  </a:txBody>
                  <a:tcPr marT="91425" marB="91425" marR="91425" marL="91425"/>
                </a:tc>
              </a:tr>
              <a:tr h="453575">
                <a:tc>
                  <a:txBody>
                    <a:bodyPr/>
                    <a:lstStyle/>
                    <a:p>
                      <a:pPr indent="0" lvl="0" marL="0" rtl="0" algn="l">
                        <a:spcBef>
                          <a:spcPts val="0"/>
                        </a:spcBef>
                        <a:spcAft>
                          <a:spcPts val="0"/>
                        </a:spcAft>
                        <a:buNone/>
                      </a:pPr>
                      <a:r>
                        <a:rPr lang="en" sz="1100"/>
                        <a:t>Minimum Object Width</a:t>
                      </a:r>
                      <a:endParaRPr sz="1100"/>
                    </a:p>
                  </a:txBody>
                  <a:tcPr marT="91425" marB="91425" marR="91425" marL="91425"/>
                </a:tc>
                <a:tc>
                  <a:txBody>
                    <a:bodyPr/>
                    <a:lstStyle/>
                    <a:p>
                      <a:pPr indent="0" lvl="0" marL="0" rtl="0" algn="ctr">
                        <a:spcBef>
                          <a:spcPts val="0"/>
                        </a:spcBef>
                        <a:spcAft>
                          <a:spcPts val="0"/>
                        </a:spcAft>
                        <a:buNone/>
                      </a:pPr>
                      <a:r>
                        <a:rPr lang="en" sz="1100"/>
                        <a:t>0.20 m</a:t>
                      </a:r>
                      <a:endParaRPr sz="1100"/>
                    </a:p>
                  </a:txBody>
                  <a:tcPr marT="91425" marB="91425" marR="91425" marL="91425"/>
                </a:tc>
                <a:tc>
                  <a:txBody>
                    <a:bodyPr/>
                    <a:lstStyle/>
                    <a:p>
                      <a:pPr indent="0" lvl="0" marL="0" rtl="0" algn="ctr">
                        <a:spcBef>
                          <a:spcPts val="0"/>
                        </a:spcBef>
                        <a:spcAft>
                          <a:spcPts val="0"/>
                        </a:spcAft>
                        <a:buNone/>
                      </a:pPr>
                      <a:r>
                        <a:rPr lang="en" sz="1100"/>
                        <a:t>0.61 m</a:t>
                      </a:r>
                      <a:endParaRPr sz="1100"/>
                    </a:p>
                  </a:txBody>
                  <a:tcPr marT="91425" marB="91425" marR="91425" marL="91425"/>
                </a:tc>
              </a:tr>
            </a:tbl>
          </a:graphicData>
        </a:graphic>
      </p:graphicFrame>
      <p:pic>
        <p:nvPicPr>
          <p:cNvPr id="2220" name="Google Shape;2220;p104"/>
          <p:cNvPicPr preferRelativeResize="0"/>
          <p:nvPr/>
        </p:nvPicPr>
        <p:blipFill>
          <a:blip r:embed="rId4">
            <a:alphaModFix/>
          </a:blip>
          <a:stretch>
            <a:fillRect/>
          </a:stretch>
        </p:blipFill>
        <p:spPr>
          <a:xfrm>
            <a:off x="7021700" y="1613100"/>
            <a:ext cx="1050825" cy="986950"/>
          </a:xfrm>
          <a:prstGeom prst="rect">
            <a:avLst/>
          </a:prstGeom>
          <a:noFill/>
          <a:ln>
            <a:noFill/>
          </a:ln>
        </p:spPr>
      </p:pic>
      <p:pic>
        <p:nvPicPr>
          <p:cNvPr id="2221" name="Google Shape;2221;p104"/>
          <p:cNvPicPr preferRelativeResize="0"/>
          <p:nvPr/>
        </p:nvPicPr>
        <p:blipFill>
          <a:blip r:embed="rId5">
            <a:alphaModFix/>
          </a:blip>
          <a:stretch>
            <a:fillRect/>
          </a:stretch>
        </p:blipFill>
        <p:spPr>
          <a:xfrm>
            <a:off x="6865845" y="121675"/>
            <a:ext cx="2155304" cy="650100"/>
          </a:xfrm>
          <a:prstGeom prst="rect">
            <a:avLst/>
          </a:prstGeom>
          <a:noFill/>
          <a:ln>
            <a:noFill/>
          </a:ln>
        </p:spPr>
      </p:pic>
      <p:sp>
        <p:nvSpPr>
          <p:cNvPr id="2222" name="Google Shape;2222;p104"/>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223" name="Google Shape;2223;p104"/>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224" name="Google Shape;2224;p104"/>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225" name="Google Shape;2225;p104"/>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226" name="Google Shape;2226;p104"/>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227" name="Google Shape;2227;p104"/>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228" name="Google Shape;2228;p104"/>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229" name="Google Shape;2229;p104"/>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230" name="Google Shape;2230;p104"/>
          <p:cNvPicPr preferRelativeResize="0"/>
          <p:nvPr/>
        </p:nvPicPr>
        <p:blipFill>
          <a:blip r:embed="rId6">
            <a:alphaModFix/>
          </a:blip>
          <a:stretch>
            <a:fillRect/>
          </a:stretch>
        </p:blipFill>
        <p:spPr>
          <a:xfrm>
            <a:off x="53350" y="4779450"/>
            <a:ext cx="669950" cy="328700"/>
          </a:xfrm>
          <a:prstGeom prst="rect">
            <a:avLst/>
          </a:prstGeom>
          <a:noFill/>
          <a:ln>
            <a:noFill/>
          </a:ln>
        </p:spPr>
      </p:pic>
      <p:pic>
        <p:nvPicPr>
          <p:cNvPr id="2231" name="Google Shape;2231;p104"/>
          <p:cNvPicPr preferRelativeResize="0"/>
          <p:nvPr/>
        </p:nvPicPr>
        <p:blipFill>
          <a:blip r:embed="rId7">
            <a:alphaModFix/>
          </a:blip>
          <a:stretch>
            <a:fillRect/>
          </a:stretch>
        </p:blipFill>
        <p:spPr>
          <a:xfrm>
            <a:off x="8390542" y="4771800"/>
            <a:ext cx="753458" cy="371700"/>
          </a:xfrm>
          <a:prstGeom prst="rect">
            <a:avLst/>
          </a:prstGeom>
          <a:noFill/>
          <a:ln>
            <a:noFill/>
          </a:ln>
        </p:spPr>
      </p:pic>
      <p:sp>
        <p:nvSpPr>
          <p:cNvPr id="2232" name="Google Shape;2232;p10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33" name="Google Shape;2233;p104"/>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234" name="Google Shape;2234;p104"/>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8" name="Shape 2238"/>
        <p:cNvGrpSpPr/>
        <p:nvPr/>
      </p:nvGrpSpPr>
      <p:grpSpPr>
        <a:xfrm>
          <a:off x="0" y="0"/>
          <a:ext cx="0" cy="0"/>
          <a:chOff x="0" y="0"/>
          <a:chExt cx="0" cy="0"/>
        </a:xfrm>
      </p:grpSpPr>
      <p:sp>
        <p:nvSpPr>
          <p:cNvPr id="2239" name="Google Shape;2239;p105"/>
          <p:cNvSpPr txBox="1"/>
          <p:nvPr>
            <p:ph type="title"/>
          </p:nvPr>
        </p:nvSpPr>
        <p:spPr>
          <a:xfrm>
            <a:off x="311700" y="160375"/>
            <a:ext cx="471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Motor Controller</a:t>
            </a:r>
            <a:endParaRPr/>
          </a:p>
        </p:txBody>
      </p:sp>
      <p:sp>
        <p:nvSpPr>
          <p:cNvPr id="2240" name="Google Shape;2240;p105"/>
          <p:cNvSpPr txBox="1"/>
          <p:nvPr>
            <p:ph idx="1" type="body"/>
          </p:nvPr>
        </p:nvSpPr>
        <p:spPr>
          <a:xfrm>
            <a:off x="311700" y="733075"/>
            <a:ext cx="3039300" cy="3414000"/>
          </a:xfrm>
          <a:prstGeom prst="rect">
            <a:avLst/>
          </a:prstGeom>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en" sz="1100"/>
              <a:t>Validation</a:t>
            </a:r>
            <a:endParaRPr b="1" sz="1100"/>
          </a:p>
          <a:p>
            <a:pPr indent="-298450" lvl="1" marL="914400" rtl="0" algn="l">
              <a:lnSpc>
                <a:spcPct val="100000"/>
              </a:lnSpc>
              <a:spcBef>
                <a:spcPts val="0"/>
              </a:spcBef>
              <a:spcAft>
                <a:spcPts val="0"/>
              </a:spcAft>
              <a:buSzPts val="1100"/>
              <a:buChar char="○"/>
            </a:pPr>
            <a:r>
              <a:rPr lang="en" sz="1100"/>
              <a:t>Can the PD motor controller command the motor to a desired rpm?</a:t>
            </a:r>
            <a:endParaRPr sz="1100"/>
          </a:p>
          <a:p>
            <a:pPr indent="-298450" lvl="0" marL="457200" rtl="0" algn="l">
              <a:lnSpc>
                <a:spcPct val="100000"/>
              </a:lnSpc>
              <a:spcBef>
                <a:spcPts val="0"/>
              </a:spcBef>
              <a:spcAft>
                <a:spcPts val="0"/>
              </a:spcAft>
              <a:buSzPts val="1100"/>
              <a:buChar char="●"/>
            </a:pPr>
            <a:r>
              <a:rPr b="1" lang="en" sz="1100"/>
              <a:t>Assumptions</a:t>
            </a:r>
            <a:endParaRPr b="1" sz="1100"/>
          </a:p>
          <a:p>
            <a:pPr indent="-298450" lvl="1" marL="914400" rtl="0" algn="l">
              <a:lnSpc>
                <a:spcPct val="100000"/>
              </a:lnSpc>
              <a:spcBef>
                <a:spcPts val="0"/>
              </a:spcBef>
              <a:spcAft>
                <a:spcPts val="0"/>
              </a:spcAft>
              <a:buSzPts val="1100"/>
              <a:buChar char="○"/>
            </a:pPr>
            <a:r>
              <a:rPr lang="en" sz="1100"/>
              <a:t>Disturbance Torque happens instantaneously</a:t>
            </a:r>
            <a:endParaRPr sz="1100"/>
          </a:p>
          <a:p>
            <a:pPr indent="-298450" lvl="1" marL="914400" rtl="0" algn="l">
              <a:lnSpc>
                <a:spcPct val="100000"/>
              </a:lnSpc>
              <a:spcBef>
                <a:spcPts val="0"/>
              </a:spcBef>
              <a:spcAft>
                <a:spcPts val="0"/>
              </a:spcAft>
              <a:buSzPts val="1100"/>
              <a:buChar char="○"/>
            </a:pPr>
            <a:r>
              <a:rPr lang="en" sz="1100"/>
              <a:t>No slip</a:t>
            </a:r>
            <a:endParaRPr sz="1100"/>
          </a:p>
          <a:p>
            <a:pPr indent="-298450" lvl="1" marL="914400" rtl="0" algn="l">
              <a:lnSpc>
                <a:spcPct val="100000"/>
              </a:lnSpc>
              <a:spcBef>
                <a:spcPts val="0"/>
              </a:spcBef>
              <a:spcAft>
                <a:spcPts val="0"/>
              </a:spcAft>
              <a:buSzPts val="1100"/>
              <a:buChar char="○"/>
            </a:pPr>
            <a:r>
              <a:rPr lang="en" sz="1100"/>
              <a:t>3 m/s linear velocity</a:t>
            </a:r>
            <a:endParaRPr sz="1100"/>
          </a:p>
          <a:p>
            <a:pPr indent="-298450" lvl="1" marL="914400" rtl="0" algn="l">
              <a:lnSpc>
                <a:spcPct val="100000"/>
              </a:lnSpc>
              <a:spcBef>
                <a:spcPts val="0"/>
              </a:spcBef>
              <a:spcAft>
                <a:spcPts val="0"/>
              </a:spcAft>
              <a:buSzPts val="1100"/>
              <a:buChar char="○"/>
            </a:pPr>
            <a:r>
              <a:rPr lang="en" sz="1100"/>
              <a:t>64:1 gear ratio</a:t>
            </a:r>
            <a:endParaRPr sz="1100"/>
          </a:p>
          <a:p>
            <a:pPr indent="-298450" lvl="1" marL="914400" rtl="0" algn="l">
              <a:lnSpc>
                <a:spcPct val="100000"/>
              </a:lnSpc>
              <a:spcBef>
                <a:spcPts val="0"/>
              </a:spcBef>
              <a:spcAft>
                <a:spcPts val="0"/>
              </a:spcAft>
              <a:buSzPts val="1100"/>
              <a:buChar char="○"/>
            </a:pPr>
            <a:r>
              <a:rPr lang="en" sz="1100"/>
              <a:t>Andymark 775 Redline Motor</a:t>
            </a:r>
            <a:endParaRPr sz="1100"/>
          </a:p>
          <a:p>
            <a:pPr indent="-298450" lvl="0" marL="457200" rtl="0" algn="l">
              <a:lnSpc>
                <a:spcPct val="100000"/>
              </a:lnSpc>
              <a:spcBef>
                <a:spcPts val="0"/>
              </a:spcBef>
              <a:spcAft>
                <a:spcPts val="0"/>
              </a:spcAft>
              <a:buSzPts val="1100"/>
              <a:buChar char="●"/>
            </a:pPr>
            <a:r>
              <a:rPr lang="en" sz="1100"/>
              <a:t>Commands to within +/- 1.2 RPM in &lt;1 second</a:t>
            </a:r>
            <a:endParaRPr sz="1100"/>
          </a:p>
        </p:txBody>
      </p:sp>
      <p:sp>
        <p:nvSpPr>
          <p:cNvPr id="2241" name="Google Shape;2241;p10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242" name="Google Shape;2242;p105"/>
          <p:cNvPicPr preferRelativeResize="0"/>
          <p:nvPr/>
        </p:nvPicPr>
        <p:blipFill>
          <a:blip r:embed="rId3">
            <a:alphaModFix/>
          </a:blip>
          <a:stretch>
            <a:fillRect/>
          </a:stretch>
        </p:blipFill>
        <p:spPr>
          <a:xfrm>
            <a:off x="3482775" y="1076350"/>
            <a:ext cx="5488200" cy="2675498"/>
          </a:xfrm>
          <a:prstGeom prst="rect">
            <a:avLst/>
          </a:prstGeom>
          <a:noFill/>
          <a:ln>
            <a:noFill/>
          </a:ln>
        </p:spPr>
      </p:pic>
      <p:sp>
        <p:nvSpPr>
          <p:cNvPr id="2243" name="Google Shape;2243;p105"/>
          <p:cNvSpPr/>
          <p:nvPr/>
        </p:nvSpPr>
        <p:spPr>
          <a:xfrm>
            <a:off x="8526600" y="3897773"/>
            <a:ext cx="259500" cy="249300"/>
          </a:xfrm>
          <a:prstGeom prst="roundRect">
            <a:avLst>
              <a:gd fmla="val 16667" name="adj"/>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105"/>
          <p:cNvSpPr/>
          <p:nvPr/>
        </p:nvSpPr>
        <p:spPr>
          <a:xfrm rot="2515600">
            <a:off x="8426898" y="3955683"/>
            <a:ext cx="253226" cy="80615"/>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105"/>
          <p:cNvSpPr/>
          <p:nvPr/>
        </p:nvSpPr>
        <p:spPr>
          <a:xfrm rot="-2114781">
            <a:off x="8552617" y="3904906"/>
            <a:ext cx="459544" cy="80226"/>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105"/>
          <p:cNvSpPr txBox="1"/>
          <p:nvPr/>
        </p:nvSpPr>
        <p:spPr>
          <a:xfrm>
            <a:off x="7487550" y="3806122"/>
            <a:ext cx="1484400" cy="30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595959"/>
                </a:solidFill>
              </a:rPr>
              <a:t>Feasible</a:t>
            </a:r>
            <a:endParaRPr sz="2200">
              <a:solidFill>
                <a:srgbClr val="595959"/>
              </a:solidFill>
            </a:endParaRPr>
          </a:p>
        </p:txBody>
      </p:sp>
      <p:sp>
        <p:nvSpPr>
          <p:cNvPr id="2247" name="Google Shape;2247;p105"/>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248" name="Google Shape;2248;p105"/>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249" name="Google Shape;2249;p105"/>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250" name="Google Shape;2250;p105"/>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251" name="Google Shape;2251;p105"/>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252" name="Google Shape;2252;p105"/>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253" name="Google Shape;2253;p105"/>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254" name="Google Shape;2254;p105"/>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255" name="Google Shape;2255;p105"/>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2256" name="Google Shape;2256;p105"/>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2257" name="Google Shape;2257;p10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58" name="Google Shape;2258;p105"/>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259" name="Google Shape;2259;p105"/>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3" name="Shape 2263"/>
        <p:cNvGrpSpPr/>
        <p:nvPr/>
      </p:nvGrpSpPr>
      <p:grpSpPr>
        <a:xfrm>
          <a:off x="0" y="0"/>
          <a:ext cx="0" cy="0"/>
          <a:chOff x="0" y="0"/>
          <a:chExt cx="0" cy="0"/>
        </a:xfrm>
      </p:grpSpPr>
      <p:sp>
        <p:nvSpPr>
          <p:cNvPr id="2264" name="Google Shape;2264;p106"/>
          <p:cNvSpPr txBox="1"/>
          <p:nvPr>
            <p:ph type="title"/>
          </p:nvPr>
        </p:nvSpPr>
        <p:spPr>
          <a:xfrm>
            <a:off x="311700" y="445025"/>
            <a:ext cx="816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Navigation: Skid Steer EOM</a:t>
            </a:r>
            <a:endParaRPr/>
          </a:p>
        </p:txBody>
      </p:sp>
      <p:sp>
        <p:nvSpPr>
          <p:cNvPr id="2265" name="Google Shape;2265;p106"/>
          <p:cNvSpPr txBox="1"/>
          <p:nvPr>
            <p:ph idx="1" type="body"/>
          </p:nvPr>
        </p:nvSpPr>
        <p:spPr>
          <a:xfrm>
            <a:off x="296850" y="1132275"/>
            <a:ext cx="4603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sp>
        <p:nvSpPr>
          <p:cNvPr id="2266" name="Google Shape;2266;p10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267" name="Google Shape;2267;p106"/>
          <p:cNvPicPr preferRelativeResize="0"/>
          <p:nvPr/>
        </p:nvPicPr>
        <p:blipFill>
          <a:blip r:embed="rId3">
            <a:alphaModFix/>
          </a:blip>
          <a:stretch>
            <a:fillRect/>
          </a:stretch>
        </p:blipFill>
        <p:spPr>
          <a:xfrm>
            <a:off x="296850" y="3057200"/>
            <a:ext cx="3415325" cy="1090225"/>
          </a:xfrm>
          <a:prstGeom prst="rect">
            <a:avLst/>
          </a:prstGeom>
          <a:noFill/>
          <a:ln>
            <a:noFill/>
          </a:ln>
        </p:spPr>
      </p:pic>
      <p:pic>
        <p:nvPicPr>
          <p:cNvPr id="2268" name="Google Shape;2268;p106"/>
          <p:cNvPicPr preferRelativeResize="0"/>
          <p:nvPr/>
        </p:nvPicPr>
        <p:blipFill>
          <a:blip r:embed="rId4">
            <a:alphaModFix/>
          </a:blip>
          <a:stretch>
            <a:fillRect/>
          </a:stretch>
        </p:blipFill>
        <p:spPr>
          <a:xfrm>
            <a:off x="296850" y="1132275"/>
            <a:ext cx="2674448" cy="1722850"/>
          </a:xfrm>
          <a:prstGeom prst="rect">
            <a:avLst/>
          </a:prstGeom>
          <a:noFill/>
          <a:ln>
            <a:noFill/>
          </a:ln>
        </p:spPr>
      </p:pic>
      <p:pic>
        <p:nvPicPr>
          <p:cNvPr id="2269" name="Google Shape;2269;p106"/>
          <p:cNvPicPr preferRelativeResize="0"/>
          <p:nvPr/>
        </p:nvPicPr>
        <p:blipFill rotWithShape="1">
          <a:blip r:embed="rId5">
            <a:alphaModFix/>
          </a:blip>
          <a:srcRect b="24713" l="16247" r="31592" t="18012"/>
          <a:stretch/>
        </p:blipFill>
        <p:spPr>
          <a:xfrm>
            <a:off x="5047837" y="1380326"/>
            <a:ext cx="3251626" cy="2677801"/>
          </a:xfrm>
          <a:prstGeom prst="rect">
            <a:avLst/>
          </a:prstGeom>
          <a:noFill/>
          <a:ln>
            <a:noFill/>
          </a:ln>
        </p:spPr>
      </p:pic>
      <p:sp>
        <p:nvSpPr>
          <p:cNvPr id="2270" name="Google Shape;2270;p106"/>
          <p:cNvSpPr/>
          <p:nvPr/>
        </p:nvSpPr>
        <p:spPr>
          <a:xfrm>
            <a:off x="1678450" y="2388975"/>
            <a:ext cx="231600" cy="393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71" name="Google Shape;2271;p106"/>
          <p:cNvCxnSpPr>
            <a:stCxn id="2270" idx="1"/>
            <a:endCxn id="2270" idx="3"/>
          </p:cNvCxnSpPr>
          <p:nvPr/>
        </p:nvCxnSpPr>
        <p:spPr>
          <a:xfrm>
            <a:off x="1678450" y="2585775"/>
            <a:ext cx="231600" cy="0"/>
          </a:xfrm>
          <a:prstGeom prst="straightConnector1">
            <a:avLst/>
          </a:prstGeom>
          <a:noFill/>
          <a:ln cap="flat" cmpd="sng" w="9525">
            <a:solidFill>
              <a:srgbClr val="000000"/>
            </a:solidFill>
            <a:prstDash val="solid"/>
            <a:round/>
            <a:headEnd len="med" w="med" type="none"/>
            <a:tailEnd len="med" w="med" type="none"/>
          </a:ln>
        </p:spPr>
      </p:cxnSp>
      <p:sp>
        <p:nvSpPr>
          <p:cNvPr id="2272" name="Google Shape;2272;p106"/>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273" name="Google Shape;2273;p106"/>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274" name="Google Shape;2274;p106"/>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275" name="Google Shape;2275;p106"/>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276" name="Google Shape;2276;p106"/>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277" name="Google Shape;2277;p106"/>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278" name="Google Shape;2278;p106"/>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279" name="Google Shape;2279;p106"/>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280" name="Google Shape;2280;p106"/>
          <p:cNvPicPr preferRelativeResize="0"/>
          <p:nvPr/>
        </p:nvPicPr>
        <p:blipFill>
          <a:blip r:embed="rId6">
            <a:alphaModFix/>
          </a:blip>
          <a:stretch>
            <a:fillRect/>
          </a:stretch>
        </p:blipFill>
        <p:spPr>
          <a:xfrm>
            <a:off x="53350" y="4779450"/>
            <a:ext cx="669950" cy="328700"/>
          </a:xfrm>
          <a:prstGeom prst="rect">
            <a:avLst/>
          </a:prstGeom>
          <a:noFill/>
          <a:ln>
            <a:noFill/>
          </a:ln>
        </p:spPr>
      </p:pic>
      <p:pic>
        <p:nvPicPr>
          <p:cNvPr id="2281" name="Google Shape;2281;p106"/>
          <p:cNvPicPr preferRelativeResize="0"/>
          <p:nvPr/>
        </p:nvPicPr>
        <p:blipFill>
          <a:blip r:embed="rId7">
            <a:alphaModFix/>
          </a:blip>
          <a:stretch>
            <a:fillRect/>
          </a:stretch>
        </p:blipFill>
        <p:spPr>
          <a:xfrm>
            <a:off x="8390542" y="4771800"/>
            <a:ext cx="753458" cy="371700"/>
          </a:xfrm>
          <a:prstGeom prst="rect">
            <a:avLst/>
          </a:prstGeom>
          <a:noFill/>
          <a:ln>
            <a:noFill/>
          </a:ln>
        </p:spPr>
      </p:pic>
      <p:sp>
        <p:nvSpPr>
          <p:cNvPr id="2282" name="Google Shape;2282;p10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83" name="Google Shape;2283;p106"/>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284" name="Google Shape;2284;p106"/>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8" name="Shape 2288"/>
        <p:cNvGrpSpPr/>
        <p:nvPr/>
      </p:nvGrpSpPr>
      <p:grpSpPr>
        <a:xfrm>
          <a:off x="0" y="0"/>
          <a:ext cx="0" cy="0"/>
          <a:chOff x="0" y="0"/>
          <a:chExt cx="0" cy="0"/>
        </a:xfrm>
      </p:grpSpPr>
      <p:sp>
        <p:nvSpPr>
          <p:cNvPr id="2289" name="Google Shape;2289;p107"/>
          <p:cNvSpPr txBox="1"/>
          <p:nvPr>
            <p:ph type="title"/>
          </p:nvPr>
        </p:nvSpPr>
        <p:spPr>
          <a:xfrm>
            <a:off x="311700" y="113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Software - Localization </a:t>
            </a:r>
            <a:endParaRPr/>
          </a:p>
        </p:txBody>
      </p:sp>
      <p:sp>
        <p:nvSpPr>
          <p:cNvPr id="2290" name="Google Shape;2290;p10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291" name="Google Shape;2291;p107"/>
          <p:cNvPicPr preferRelativeResize="0"/>
          <p:nvPr/>
        </p:nvPicPr>
        <p:blipFill>
          <a:blip r:embed="rId3">
            <a:alphaModFix/>
          </a:blip>
          <a:stretch>
            <a:fillRect/>
          </a:stretch>
        </p:blipFill>
        <p:spPr>
          <a:xfrm>
            <a:off x="653050" y="574975"/>
            <a:ext cx="7837896" cy="3820974"/>
          </a:xfrm>
          <a:prstGeom prst="rect">
            <a:avLst/>
          </a:prstGeom>
          <a:noFill/>
          <a:ln>
            <a:noFill/>
          </a:ln>
        </p:spPr>
      </p:pic>
      <p:sp>
        <p:nvSpPr>
          <p:cNvPr id="2292" name="Google Shape;2292;p107"/>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293" name="Google Shape;2293;p107"/>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294" name="Google Shape;2294;p107"/>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295" name="Google Shape;2295;p107"/>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296" name="Google Shape;2296;p107"/>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297" name="Google Shape;2297;p107"/>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298" name="Google Shape;2298;p107"/>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299" name="Google Shape;2299;p107"/>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300" name="Google Shape;2300;p107"/>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2301" name="Google Shape;2301;p107"/>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2302" name="Google Shape;2302;p107"/>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303" name="Google Shape;2303;p107"/>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7" name="Shape 2307"/>
        <p:cNvGrpSpPr/>
        <p:nvPr/>
      </p:nvGrpSpPr>
      <p:grpSpPr>
        <a:xfrm>
          <a:off x="0" y="0"/>
          <a:ext cx="0" cy="0"/>
          <a:chOff x="0" y="0"/>
          <a:chExt cx="0" cy="0"/>
        </a:xfrm>
      </p:grpSpPr>
      <p:sp>
        <p:nvSpPr>
          <p:cNvPr id="2308" name="Google Shape;2308;p1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Sensors: Encoder </a:t>
            </a:r>
            <a:endParaRPr/>
          </a:p>
        </p:txBody>
      </p:sp>
      <p:sp>
        <p:nvSpPr>
          <p:cNvPr id="2309" name="Google Shape;2309;p10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10" name="Google Shape;2310;p108"/>
          <p:cNvSpPr txBox="1"/>
          <p:nvPr>
            <p:ph idx="1" type="body"/>
          </p:nvPr>
        </p:nvSpPr>
        <p:spPr>
          <a:xfrm>
            <a:off x="311700" y="1047875"/>
            <a:ext cx="5180400" cy="3006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a:t>
            </a:r>
            <a:endParaRPr/>
          </a:p>
        </p:txBody>
      </p:sp>
      <p:pic>
        <p:nvPicPr>
          <p:cNvPr id="2311" name="Google Shape;2311;p108"/>
          <p:cNvPicPr preferRelativeResize="0"/>
          <p:nvPr/>
        </p:nvPicPr>
        <p:blipFill>
          <a:blip r:embed="rId3">
            <a:alphaModFix/>
          </a:blip>
          <a:stretch>
            <a:fillRect/>
          </a:stretch>
        </p:blipFill>
        <p:spPr>
          <a:xfrm>
            <a:off x="2328261" y="1017725"/>
            <a:ext cx="4487476" cy="3006600"/>
          </a:xfrm>
          <a:prstGeom prst="rect">
            <a:avLst/>
          </a:prstGeom>
          <a:noFill/>
          <a:ln>
            <a:noFill/>
          </a:ln>
        </p:spPr>
      </p:pic>
      <p:sp>
        <p:nvSpPr>
          <p:cNvPr id="2312" name="Google Shape;2312;p108"/>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313" name="Google Shape;2313;p108"/>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314" name="Google Shape;2314;p108"/>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315" name="Google Shape;2315;p108"/>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316" name="Google Shape;2316;p108"/>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317" name="Google Shape;2317;p108"/>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318" name="Google Shape;2318;p108"/>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319" name="Google Shape;2319;p108"/>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320" name="Google Shape;2320;p108"/>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2321" name="Google Shape;2321;p108"/>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2322" name="Google Shape;2322;p108"/>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323" name="Google Shape;2323;p108"/>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7" name="Shape 2327"/>
        <p:cNvGrpSpPr/>
        <p:nvPr/>
      </p:nvGrpSpPr>
      <p:grpSpPr>
        <a:xfrm>
          <a:off x="0" y="0"/>
          <a:ext cx="0" cy="0"/>
          <a:chOff x="0" y="0"/>
          <a:chExt cx="0" cy="0"/>
        </a:xfrm>
      </p:grpSpPr>
      <p:sp>
        <p:nvSpPr>
          <p:cNvPr id="2328" name="Google Shape;2328;p1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Sensors: URF Time Resolution</a:t>
            </a:r>
            <a:endParaRPr/>
          </a:p>
        </p:txBody>
      </p:sp>
      <p:sp>
        <p:nvSpPr>
          <p:cNvPr id="2329" name="Google Shape;2329;p10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30" name="Google Shape;2330;p109"/>
          <p:cNvSpPr txBox="1"/>
          <p:nvPr>
            <p:ph idx="1" type="body"/>
          </p:nvPr>
        </p:nvSpPr>
        <p:spPr>
          <a:xfrm>
            <a:off x="311700" y="1047875"/>
            <a:ext cx="4419900" cy="13359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700"/>
              <a:t>Δ𝜓 = maximum angle to object</a:t>
            </a:r>
            <a:endParaRPr sz="1700"/>
          </a:p>
          <a:p>
            <a:pPr indent="-292100" lvl="0" marL="457200" rtl="0" algn="l">
              <a:spcBef>
                <a:spcPts val="0"/>
              </a:spcBef>
              <a:spcAft>
                <a:spcPts val="0"/>
              </a:spcAft>
              <a:buSzPts val="1000"/>
              <a:buChar char="●"/>
            </a:pPr>
            <a:r>
              <a:rPr lang="en" sz="1700"/>
              <a:t>Δt = maximum update rate of sensor</a:t>
            </a:r>
            <a:endParaRPr sz="1700"/>
          </a:p>
          <a:p>
            <a:pPr indent="-292100" lvl="0" marL="457200" rtl="0" algn="l">
              <a:spcBef>
                <a:spcPts val="0"/>
              </a:spcBef>
              <a:spcAft>
                <a:spcPts val="0"/>
              </a:spcAft>
              <a:buSzPts val="1000"/>
              <a:buChar char="●"/>
            </a:pPr>
            <a:r>
              <a:rPr lang="en" sz="1700"/>
              <a:t>FOS = factor of safety</a:t>
            </a:r>
            <a:endParaRPr sz="1700"/>
          </a:p>
          <a:p>
            <a:pPr indent="-292100" lvl="0" marL="457200" rtl="0" algn="l">
              <a:spcBef>
                <a:spcPts val="0"/>
              </a:spcBef>
              <a:spcAft>
                <a:spcPts val="0"/>
              </a:spcAft>
              <a:buSzPts val="1000"/>
              <a:buChar char="●"/>
            </a:pPr>
            <a:r>
              <a:rPr lang="en" sz="1700"/>
              <a:t>𝜓 = angular velocity</a:t>
            </a:r>
            <a:endParaRPr sz="1700"/>
          </a:p>
        </p:txBody>
      </p:sp>
      <p:pic>
        <p:nvPicPr>
          <p:cNvPr id="2331" name="Google Shape;2331;p109"/>
          <p:cNvPicPr preferRelativeResize="0"/>
          <p:nvPr/>
        </p:nvPicPr>
        <p:blipFill>
          <a:blip r:embed="rId3">
            <a:alphaModFix/>
          </a:blip>
          <a:stretch>
            <a:fillRect/>
          </a:stretch>
        </p:blipFill>
        <p:spPr>
          <a:xfrm>
            <a:off x="5988125" y="1190750"/>
            <a:ext cx="2450725" cy="1588700"/>
          </a:xfrm>
          <a:prstGeom prst="rect">
            <a:avLst/>
          </a:prstGeom>
          <a:noFill/>
          <a:ln>
            <a:noFill/>
          </a:ln>
        </p:spPr>
      </p:pic>
      <p:sp>
        <p:nvSpPr>
          <p:cNvPr id="2332" name="Google Shape;2332;p109"/>
          <p:cNvSpPr txBox="1"/>
          <p:nvPr/>
        </p:nvSpPr>
        <p:spPr>
          <a:xfrm>
            <a:off x="834075" y="1760825"/>
            <a:ext cx="257400" cy="2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2333" name="Google Shape;2333;p109"/>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334" name="Google Shape;2334;p109"/>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335" name="Google Shape;2335;p109"/>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336" name="Google Shape;2336;p109"/>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337" name="Google Shape;2337;p109"/>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338" name="Google Shape;2338;p109"/>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339" name="Google Shape;2339;p109"/>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340" name="Google Shape;2340;p109"/>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341" name="Google Shape;2341;p109"/>
          <p:cNvPicPr preferRelativeResize="0"/>
          <p:nvPr/>
        </p:nvPicPr>
        <p:blipFill>
          <a:blip r:embed="rId4">
            <a:alphaModFix/>
          </a:blip>
          <a:stretch>
            <a:fillRect/>
          </a:stretch>
        </p:blipFill>
        <p:spPr>
          <a:xfrm>
            <a:off x="53350" y="4779450"/>
            <a:ext cx="669950" cy="328700"/>
          </a:xfrm>
          <a:prstGeom prst="rect">
            <a:avLst/>
          </a:prstGeom>
          <a:noFill/>
          <a:ln>
            <a:noFill/>
          </a:ln>
        </p:spPr>
      </p:pic>
      <p:pic>
        <p:nvPicPr>
          <p:cNvPr id="2342" name="Google Shape;2342;p109"/>
          <p:cNvPicPr preferRelativeResize="0"/>
          <p:nvPr/>
        </p:nvPicPr>
        <p:blipFill>
          <a:blip r:embed="rId5">
            <a:alphaModFix/>
          </a:blip>
          <a:stretch>
            <a:fillRect/>
          </a:stretch>
        </p:blipFill>
        <p:spPr>
          <a:xfrm>
            <a:off x="8390542" y="4771800"/>
            <a:ext cx="753458" cy="371700"/>
          </a:xfrm>
          <a:prstGeom prst="rect">
            <a:avLst/>
          </a:prstGeom>
          <a:noFill/>
          <a:ln>
            <a:noFill/>
          </a:ln>
        </p:spPr>
      </p:pic>
      <p:sp>
        <p:nvSpPr>
          <p:cNvPr id="2343" name="Google Shape;2343;p109"/>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344" name="Google Shape;2344;p109"/>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8" name="Shape 2348"/>
        <p:cNvGrpSpPr/>
        <p:nvPr/>
      </p:nvGrpSpPr>
      <p:grpSpPr>
        <a:xfrm>
          <a:off x="0" y="0"/>
          <a:ext cx="0" cy="0"/>
          <a:chOff x="0" y="0"/>
          <a:chExt cx="0" cy="0"/>
        </a:xfrm>
      </p:grpSpPr>
      <p:sp>
        <p:nvSpPr>
          <p:cNvPr id="2349" name="Google Shape;2349;p1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Sensors: LiDAR Time Resolution</a:t>
            </a:r>
            <a:endParaRPr/>
          </a:p>
        </p:txBody>
      </p:sp>
      <p:sp>
        <p:nvSpPr>
          <p:cNvPr id="2350" name="Google Shape;2350;p1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51" name="Google Shape;2351;p110"/>
          <p:cNvSpPr txBox="1"/>
          <p:nvPr>
            <p:ph idx="1" type="body"/>
          </p:nvPr>
        </p:nvSpPr>
        <p:spPr>
          <a:xfrm>
            <a:off x="311700" y="1047875"/>
            <a:ext cx="3215100" cy="13359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100"/>
              <a:t>D = Stopping distance [m]</a:t>
            </a:r>
            <a:endParaRPr sz="1100"/>
          </a:p>
          <a:p>
            <a:pPr indent="-298450" lvl="0" marL="457200" rtl="0" algn="l">
              <a:spcBef>
                <a:spcPts val="0"/>
              </a:spcBef>
              <a:spcAft>
                <a:spcPts val="0"/>
              </a:spcAft>
              <a:buSzPts val="1100"/>
              <a:buChar char="●"/>
            </a:pPr>
            <a:r>
              <a:rPr lang="en" sz="1100"/>
              <a:t>    = Initial linear speed [m/s]</a:t>
            </a:r>
            <a:endParaRPr sz="1100"/>
          </a:p>
          <a:p>
            <a:pPr indent="-298450" lvl="0" marL="457200" rtl="0" algn="l">
              <a:spcBef>
                <a:spcPts val="0"/>
              </a:spcBef>
              <a:spcAft>
                <a:spcPts val="0"/>
              </a:spcAft>
              <a:buSzPts val="1100"/>
              <a:buChar char="●"/>
            </a:pPr>
            <a:r>
              <a:rPr lang="en" sz="1100"/>
              <a:t>g = 9.81, gravitational acceleration [m/s</a:t>
            </a:r>
            <a:r>
              <a:rPr baseline="30000" lang="en" sz="1100"/>
              <a:t>2</a:t>
            </a:r>
            <a:r>
              <a:rPr lang="en" sz="1100"/>
              <a:t>]</a:t>
            </a:r>
            <a:endParaRPr sz="1100"/>
          </a:p>
          <a:p>
            <a:pPr indent="-298450" lvl="0" marL="457200" rtl="0" algn="l">
              <a:spcBef>
                <a:spcPts val="0"/>
              </a:spcBef>
              <a:spcAft>
                <a:spcPts val="0"/>
              </a:spcAft>
              <a:buSzPts val="1100"/>
              <a:buChar char="●"/>
            </a:pPr>
            <a:r>
              <a:rPr lang="en" sz="1100"/>
              <a:t>μ = 0.07, coefficient of friction</a:t>
            </a:r>
            <a:endParaRPr sz="1100"/>
          </a:p>
          <a:p>
            <a:pPr indent="-298450" lvl="0" marL="457200" rtl="0" algn="l">
              <a:spcBef>
                <a:spcPts val="0"/>
              </a:spcBef>
              <a:spcAft>
                <a:spcPts val="0"/>
              </a:spcAft>
              <a:buSzPts val="1100"/>
              <a:buChar char="●"/>
            </a:pPr>
            <a:r>
              <a:rPr lang="en" sz="1100"/>
              <a:t>G = [0,0.1763,0.364], grade (0</a:t>
            </a:r>
            <a:r>
              <a:rPr baseline="30000" lang="en" sz="1100"/>
              <a:t>o</a:t>
            </a:r>
            <a:r>
              <a:rPr lang="en" sz="1100"/>
              <a:t>,10</a:t>
            </a:r>
            <a:r>
              <a:rPr baseline="30000" lang="en" sz="1100"/>
              <a:t>o</a:t>
            </a:r>
            <a:r>
              <a:rPr lang="en" sz="1100"/>
              <a:t>,20</a:t>
            </a:r>
            <a:r>
              <a:rPr baseline="30000" lang="en" sz="1100"/>
              <a:t>o</a:t>
            </a:r>
            <a:r>
              <a:rPr lang="en" sz="1100"/>
              <a:t>)</a:t>
            </a:r>
            <a:endParaRPr sz="1100"/>
          </a:p>
          <a:p>
            <a:pPr indent="-298450" lvl="0" marL="457200" rtl="0" algn="l">
              <a:spcBef>
                <a:spcPts val="0"/>
              </a:spcBef>
              <a:spcAft>
                <a:spcPts val="0"/>
              </a:spcAft>
              <a:buSzPts val="1100"/>
              <a:buChar char="●"/>
            </a:pPr>
            <a:r>
              <a:rPr lang="en" sz="1100"/>
              <a:t>Δt = 0.1, update period of the LiDAR</a:t>
            </a:r>
            <a:endParaRPr/>
          </a:p>
        </p:txBody>
      </p:sp>
      <p:pic>
        <p:nvPicPr>
          <p:cNvPr id="2352" name="Google Shape;2352;p110"/>
          <p:cNvPicPr preferRelativeResize="0"/>
          <p:nvPr/>
        </p:nvPicPr>
        <p:blipFill>
          <a:blip r:embed="rId3">
            <a:alphaModFix/>
          </a:blip>
          <a:stretch>
            <a:fillRect/>
          </a:stretch>
        </p:blipFill>
        <p:spPr>
          <a:xfrm>
            <a:off x="311700" y="2921225"/>
            <a:ext cx="2896475" cy="708575"/>
          </a:xfrm>
          <a:prstGeom prst="rect">
            <a:avLst/>
          </a:prstGeom>
          <a:noFill/>
          <a:ln>
            <a:noFill/>
          </a:ln>
        </p:spPr>
      </p:pic>
      <p:pic>
        <p:nvPicPr>
          <p:cNvPr id="2353" name="Google Shape;2353;p110"/>
          <p:cNvPicPr preferRelativeResize="0"/>
          <p:nvPr/>
        </p:nvPicPr>
        <p:blipFill>
          <a:blip r:embed="rId4">
            <a:alphaModFix/>
          </a:blip>
          <a:stretch>
            <a:fillRect/>
          </a:stretch>
        </p:blipFill>
        <p:spPr>
          <a:xfrm>
            <a:off x="801200" y="1312325"/>
            <a:ext cx="166750" cy="175525"/>
          </a:xfrm>
          <a:prstGeom prst="rect">
            <a:avLst/>
          </a:prstGeom>
          <a:noFill/>
          <a:ln>
            <a:noFill/>
          </a:ln>
        </p:spPr>
      </p:pic>
      <p:pic>
        <p:nvPicPr>
          <p:cNvPr id="2354" name="Google Shape;2354;p110"/>
          <p:cNvPicPr preferRelativeResize="0"/>
          <p:nvPr/>
        </p:nvPicPr>
        <p:blipFill rotWithShape="1">
          <a:blip r:embed="rId5">
            <a:alphaModFix/>
          </a:blip>
          <a:srcRect b="3128" l="7844" r="6612" t="0"/>
          <a:stretch/>
        </p:blipFill>
        <p:spPr>
          <a:xfrm>
            <a:off x="3526800" y="1142063"/>
            <a:ext cx="5179627" cy="2859375"/>
          </a:xfrm>
          <a:prstGeom prst="rect">
            <a:avLst/>
          </a:prstGeom>
          <a:noFill/>
          <a:ln>
            <a:noFill/>
          </a:ln>
        </p:spPr>
      </p:pic>
      <p:sp>
        <p:nvSpPr>
          <p:cNvPr id="2355" name="Google Shape;2355;p110"/>
          <p:cNvSpPr txBox="1"/>
          <p:nvPr/>
        </p:nvSpPr>
        <p:spPr>
          <a:xfrm>
            <a:off x="2419875" y="3779100"/>
            <a:ext cx="1179000" cy="3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Distance before detection</a:t>
            </a:r>
            <a:endParaRPr sz="900"/>
          </a:p>
        </p:txBody>
      </p:sp>
      <p:sp>
        <p:nvSpPr>
          <p:cNvPr id="2356" name="Google Shape;2356;p110"/>
          <p:cNvSpPr txBox="1"/>
          <p:nvPr/>
        </p:nvSpPr>
        <p:spPr>
          <a:xfrm>
            <a:off x="1045175" y="3779100"/>
            <a:ext cx="1179000" cy="3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Distance after detection</a:t>
            </a:r>
            <a:endParaRPr sz="900"/>
          </a:p>
        </p:txBody>
      </p:sp>
      <p:sp>
        <p:nvSpPr>
          <p:cNvPr id="2357" name="Google Shape;2357;p110"/>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358" name="Google Shape;2358;p110"/>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359" name="Google Shape;2359;p110"/>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360" name="Google Shape;2360;p110"/>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361" name="Google Shape;2361;p110"/>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362" name="Google Shape;2362;p110"/>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363" name="Google Shape;2363;p110"/>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364" name="Google Shape;2364;p110"/>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365" name="Google Shape;2365;p110"/>
          <p:cNvPicPr preferRelativeResize="0"/>
          <p:nvPr/>
        </p:nvPicPr>
        <p:blipFill>
          <a:blip r:embed="rId6">
            <a:alphaModFix/>
          </a:blip>
          <a:stretch>
            <a:fillRect/>
          </a:stretch>
        </p:blipFill>
        <p:spPr>
          <a:xfrm>
            <a:off x="53350" y="4779450"/>
            <a:ext cx="669950" cy="328700"/>
          </a:xfrm>
          <a:prstGeom prst="rect">
            <a:avLst/>
          </a:prstGeom>
          <a:noFill/>
          <a:ln>
            <a:noFill/>
          </a:ln>
        </p:spPr>
      </p:pic>
      <p:pic>
        <p:nvPicPr>
          <p:cNvPr id="2366" name="Google Shape;2366;p110"/>
          <p:cNvPicPr preferRelativeResize="0"/>
          <p:nvPr/>
        </p:nvPicPr>
        <p:blipFill>
          <a:blip r:embed="rId7">
            <a:alphaModFix/>
          </a:blip>
          <a:stretch>
            <a:fillRect/>
          </a:stretch>
        </p:blipFill>
        <p:spPr>
          <a:xfrm>
            <a:off x="8390542" y="4771800"/>
            <a:ext cx="753458" cy="371700"/>
          </a:xfrm>
          <a:prstGeom prst="rect">
            <a:avLst/>
          </a:prstGeom>
          <a:noFill/>
          <a:ln>
            <a:noFill/>
          </a:ln>
        </p:spPr>
      </p:pic>
      <p:sp>
        <p:nvSpPr>
          <p:cNvPr id="2367" name="Google Shape;2367;p1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68" name="Google Shape;2368;p110"/>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369" name="Google Shape;2369;p110"/>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3" name="Shape 2373"/>
        <p:cNvGrpSpPr/>
        <p:nvPr/>
      </p:nvGrpSpPr>
      <p:grpSpPr>
        <a:xfrm>
          <a:off x="0" y="0"/>
          <a:ext cx="0" cy="0"/>
          <a:chOff x="0" y="0"/>
          <a:chExt cx="0" cy="0"/>
        </a:xfrm>
      </p:grpSpPr>
      <p:sp>
        <p:nvSpPr>
          <p:cNvPr id="2374" name="Google Shape;2374;p1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Sensors: LiDAR Cross-Section Resolution</a:t>
            </a:r>
            <a:endParaRPr/>
          </a:p>
        </p:txBody>
      </p:sp>
      <p:sp>
        <p:nvSpPr>
          <p:cNvPr id="2375" name="Google Shape;2375;p1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76" name="Google Shape;2376;p111"/>
          <p:cNvSpPr txBox="1"/>
          <p:nvPr>
            <p:ph idx="1" type="body"/>
          </p:nvPr>
        </p:nvSpPr>
        <p:spPr>
          <a:xfrm>
            <a:off x="311700" y="1228075"/>
            <a:ext cx="4636200" cy="1119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400"/>
              <a:t>L</a:t>
            </a:r>
            <a:r>
              <a:rPr baseline="-25000" lang="en" sz="1400"/>
              <a:t>min</a:t>
            </a:r>
            <a:r>
              <a:rPr lang="en" sz="1400"/>
              <a:t> = minimum detectable obstacle cross-section</a:t>
            </a:r>
            <a:endParaRPr sz="1400"/>
          </a:p>
          <a:p>
            <a:pPr indent="-298450" lvl="0" marL="457200" rtl="0" algn="l">
              <a:spcBef>
                <a:spcPts val="0"/>
              </a:spcBef>
              <a:spcAft>
                <a:spcPts val="0"/>
              </a:spcAft>
              <a:buSzPts val="1100"/>
              <a:buChar char="●"/>
            </a:pPr>
            <a:r>
              <a:rPr lang="en" sz="1400"/>
              <a:t>d = 8m, distance to obstacle</a:t>
            </a:r>
            <a:endParaRPr sz="1400"/>
          </a:p>
          <a:p>
            <a:pPr indent="-298450" lvl="0" marL="457200" rtl="0" algn="l">
              <a:spcBef>
                <a:spcPts val="0"/>
              </a:spcBef>
              <a:spcAft>
                <a:spcPts val="0"/>
              </a:spcAft>
              <a:buSzPts val="1100"/>
              <a:buChar char="●"/>
            </a:pPr>
            <a:r>
              <a:rPr lang="en" sz="1400"/>
              <a:t>Θ = 0.9</a:t>
            </a:r>
            <a:r>
              <a:rPr baseline="30000" lang="en" sz="1400"/>
              <a:t>o</a:t>
            </a:r>
            <a:r>
              <a:rPr lang="en" sz="1400"/>
              <a:t>,</a:t>
            </a:r>
            <a:r>
              <a:rPr baseline="30000" lang="en" sz="1400"/>
              <a:t> </a:t>
            </a:r>
            <a:r>
              <a:rPr lang="en" sz="1400"/>
              <a:t>angular resolution</a:t>
            </a:r>
            <a:endParaRPr sz="1100"/>
          </a:p>
          <a:p>
            <a:pPr indent="-298450" lvl="0" marL="457200" rtl="0" algn="l">
              <a:spcBef>
                <a:spcPts val="0"/>
              </a:spcBef>
              <a:spcAft>
                <a:spcPts val="0"/>
              </a:spcAft>
              <a:buSzPts val="1100"/>
              <a:buChar char="●"/>
            </a:pPr>
            <a:r>
              <a:rPr lang="en" sz="1400"/>
              <a:t>FOS = 2, factor of safety</a:t>
            </a:r>
            <a:endParaRPr sz="1400"/>
          </a:p>
        </p:txBody>
      </p:sp>
      <p:pic>
        <p:nvPicPr>
          <p:cNvPr id="2377" name="Google Shape;2377;p111"/>
          <p:cNvPicPr preferRelativeResize="0"/>
          <p:nvPr/>
        </p:nvPicPr>
        <p:blipFill>
          <a:blip r:embed="rId3">
            <a:alphaModFix/>
          </a:blip>
          <a:stretch>
            <a:fillRect/>
          </a:stretch>
        </p:blipFill>
        <p:spPr>
          <a:xfrm>
            <a:off x="654650" y="2664550"/>
            <a:ext cx="3097250" cy="1015075"/>
          </a:xfrm>
          <a:prstGeom prst="rect">
            <a:avLst/>
          </a:prstGeom>
          <a:noFill/>
          <a:ln>
            <a:noFill/>
          </a:ln>
        </p:spPr>
      </p:pic>
      <p:pic>
        <p:nvPicPr>
          <p:cNvPr id="2378" name="Google Shape;2378;p111"/>
          <p:cNvPicPr preferRelativeResize="0"/>
          <p:nvPr/>
        </p:nvPicPr>
        <p:blipFill rotWithShape="1">
          <a:blip r:embed="rId4">
            <a:alphaModFix/>
          </a:blip>
          <a:srcRect b="0" l="22280" r="25590" t="0"/>
          <a:stretch/>
        </p:blipFill>
        <p:spPr>
          <a:xfrm>
            <a:off x="5905125" y="856413"/>
            <a:ext cx="2320200" cy="3338024"/>
          </a:xfrm>
          <a:prstGeom prst="rect">
            <a:avLst/>
          </a:prstGeom>
          <a:noFill/>
          <a:ln>
            <a:noFill/>
          </a:ln>
        </p:spPr>
      </p:pic>
      <p:sp>
        <p:nvSpPr>
          <p:cNvPr id="2379" name="Google Shape;2379;p111"/>
          <p:cNvSpPr/>
          <p:nvPr/>
        </p:nvSpPr>
        <p:spPr>
          <a:xfrm>
            <a:off x="2618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380" name="Google Shape;2380;p111"/>
          <p:cNvSpPr/>
          <p:nvPr/>
        </p:nvSpPr>
        <p:spPr>
          <a:xfrm>
            <a:off x="1341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Solution</a:t>
            </a:r>
            <a:endParaRPr b="1" sz="600"/>
          </a:p>
        </p:txBody>
      </p:sp>
      <p:sp>
        <p:nvSpPr>
          <p:cNvPr id="2381" name="Google Shape;2381;p111"/>
          <p:cNvSpPr/>
          <p:nvPr/>
        </p:nvSpPr>
        <p:spPr>
          <a:xfrm>
            <a:off x="24169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Critical Project Elements</a:t>
            </a:r>
            <a:endParaRPr b="1" sz="600"/>
          </a:p>
        </p:txBody>
      </p:sp>
      <p:sp>
        <p:nvSpPr>
          <p:cNvPr id="2382" name="Google Shape;2382;p111"/>
          <p:cNvSpPr/>
          <p:nvPr/>
        </p:nvSpPr>
        <p:spPr>
          <a:xfrm>
            <a:off x="3492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Design Requirements &amp; their Satisfaction</a:t>
            </a:r>
            <a:endParaRPr b="1" sz="600"/>
          </a:p>
        </p:txBody>
      </p:sp>
      <p:sp>
        <p:nvSpPr>
          <p:cNvPr id="2383" name="Google Shape;2383;p111"/>
          <p:cNvSpPr/>
          <p:nvPr/>
        </p:nvSpPr>
        <p:spPr>
          <a:xfrm>
            <a:off x="45720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Risks</a:t>
            </a:r>
            <a:endParaRPr b="1" sz="600"/>
          </a:p>
        </p:txBody>
      </p:sp>
      <p:sp>
        <p:nvSpPr>
          <p:cNvPr id="2384" name="Google Shape;2384;p111"/>
          <p:cNvSpPr/>
          <p:nvPr/>
        </p:nvSpPr>
        <p:spPr>
          <a:xfrm>
            <a:off x="5643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Verification and Validation</a:t>
            </a:r>
            <a:endParaRPr b="1" sz="600"/>
          </a:p>
        </p:txBody>
      </p:sp>
      <p:sp>
        <p:nvSpPr>
          <p:cNvPr id="2385" name="Google Shape;2385;p111"/>
          <p:cNvSpPr/>
          <p:nvPr/>
        </p:nvSpPr>
        <p:spPr>
          <a:xfrm>
            <a:off x="67271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Planning</a:t>
            </a:r>
            <a:endParaRPr b="1" sz="600"/>
          </a:p>
        </p:txBody>
      </p:sp>
      <p:sp>
        <p:nvSpPr>
          <p:cNvPr id="2386" name="Google Shape;2386;p111"/>
          <p:cNvSpPr/>
          <p:nvPr/>
        </p:nvSpPr>
        <p:spPr>
          <a:xfrm>
            <a:off x="77944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pic>
        <p:nvPicPr>
          <p:cNvPr id="2387" name="Google Shape;2387;p111"/>
          <p:cNvPicPr preferRelativeResize="0"/>
          <p:nvPr/>
        </p:nvPicPr>
        <p:blipFill>
          <a:blip r:embed="rId5">
            <a:alphaModFix/>
          </a:blip>
          <a:stretch>
            <a:fillRect/>
          </a:stretch>
        </p:blipFill>
        <p:spPr>
          <a:xfrm>
            <a:off x="53350" y="4779450"/>
            <a:ext cx="669950" cy="328700"/>
          </a:xfrm>
          <a:prstGeom prst="rect">
            <a:avLst/>
          </a:prstGeom>
          <a:noFill/>
          <a:ln>
            <a:noFill/>
          </a:ln>
        </p:spPr>
      </p:pic>
      <p:pic>
        <p:nvPicPr>
          <p:cNvPr id="2388" name="Google Shape;2388;p111"/>
          <p:cNvPicPr preferRelativeResize="0"/>
          <p:nvPr/>
        </p:nvPicPr>
        <p:blipFill>
          <a:blip r:embed="rId6">
            <a:alphaModFix/>
          </a:blip>
          <a:stretch>
            <a:fillRect/>
          </a:stretch>
        </p:blipFill>
        <p:spPr>
          <a:xfrm>
            <a:off x="8390542" y="4771800"/>
            <a:ext cx="753458" cy="371700"/>
          </a:xfrm>
          <a:prstGeom prst="rect">
            <a:avLst/>
          </a:prstGeom>
          <a:noFill/>
          <a:ln>
            <a:noFill/>
          </a:ln>
        </p:spPr>
      </p:pic>
      <p:sp>
        <p:nvSpPr>
          <p:cNvPr id="2389" name="Google Shape;2389;p1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90" name="Google Shape;2390;p111"/>
          <p:cNvSpPr/>
          <p:nvPr/>
        </p:nvSpPr>
        <p:spPr>
          <a:xfrm>
            <a:off x="261800" y="4365300"/>
            <a:ext cx="1075500" cy="371700"/>
          </a:xfrm>
          <a:prstGeom prst="chevron">
            <a:avLst>
              <a:gd fmla="val 50000" name="adj"/>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Project Purpose and Objectives</a:t>
            </a:r>
            <a:endParaRPr b="1" sz="600"/>
          </a:p>
        </p:txBody>
      </p:sp>
      <p:sp>
        <p:nvSpPr>
          <p:cNvPr id="2391" name="Google Shape;2391;p111"/>
          <p:cNvSpPr/>
          <p:nvPr/>
        </p:nvSpPr>
        <p:spPr>
          <a:xfrm>
            <a:off x="7794400" y="4365300"/>
            <a:ext cx="1075500" cy="371700"/>
          </a:xfrm>
          <a:prstGeom prst="chevron">
            <a:avLst>
              <a:gd fmla="val 50000" name="adj"/>
            </a:avLst>
          </a:prstGeom>
          <a:solidFill>
            <a:srgbClr val="F1C23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t>Backup Slides</a:t>
            </a:r>
            <a:endParaRPr b="1" sz="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