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Lst>
  <p:sldSz cy="5143500" cx="9144000"/>
  <p:notesSz cx="6858000" cy="9144000"/>
  <p:embeddedFontLst>
    <p:embeddedFont>
      <p:font typeface="Raleway"/>
      <p:regular r:id="rId111"/>
      <p:bold r:id="rId112"/>
      <p:italic r:id="rId113"/>
      <p:boldItalic r:id="rId114"/>
    </p:embeddedFont>
    <p:embeddedFont>
      <p:font typeface="Lato"/>
      <p:regular r:id="rId115"/>
      <p:bold r:id="rId116"/>
      <p:italic r:id="rId117"/>
      <p:boldItalic r:id="rId1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B9090C0-911F-4215-A597-26AF6A290EC6}">
  <a:tblStyle styleId="{0B9090C0-911F-4215-A597-26AF6A290EC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F134A9E-D1A2-451E-AE06-BC6FF7EF309C}"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Lato-boldItalic.fntdata"/><Relationship Id="rId117" Type="http://schemas.openxmlformats.org/officeDocument/2006/relationships/font" Target="fonts/Lato-italic.fntdata"/><Relationship Id="rId116" Type="http://schemas.openxmlformats.org/officeDocument/2006/relationships/font" Target="fonts/Lato-bold.fntdata"/><Relationship Id="rId115" Type="http://schemas.openxmlformats.org/officeDocument/2006/relationships/font" Target="fonts/Lato-regular.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aleway-boldItalic.fntdata"/><Relationship Id="rId18" Type="http://schemas.openxmlformats.org/officeDocument/2006/relationships/slide" Target="slides/slide12.xml"/><Relationship Id="rId113" Type="http://schemas.openxmlformats.org/officeDocument/2006/relationships/font" Target="fonts/Raleway-italic.fntdata"/><Relationship Id="rId112" Type="http://schemas.openxmlformats.org/officeDocument/2006/relationships/font" Target="fonts/Raleway-bold.fntdata"/><Relationship Id="rId111" Type="http://schemas.openxmlformats.org/officeDocument/2006/relationships/font" Target="fonts/Raleway-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a276e292c1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a276e292c1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ab45c56588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ab45c56588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Corey</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gac71973633_17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5" name="Google Shape;2025;gac71973633_17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gacbf08350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7" name="Google Shape;2047;gacbf08350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acb87ccb0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7" name="Google Shape;2057;gacb87ccb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ab45c56588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6" name="Google Shape;2066;gab45c56588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Corey</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gab45c56588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1" name="Google Shape;2081;gab45c56588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Corey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541690daf7_4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541690daf7_4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a:p>
            <a:pPr indent="0" lvl="0" marL="0" rtl="0" algn="l">
              <a:spcBef>
                <a:spcPts val="0"/>
              </a:spcBef>
              <a:spcAft>
                <a:spcPts val="0"/>
              </a:spcAft>
              <a:buNone/>
            </a:pPr>
            <a:r>
              <a:rPr lang="en"/>
              <a:t>Questions about the teather, also everything is taped together basically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ac665d31e6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ac665d31e6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a:p>
            <a:pPr indent="0" lvl="0" marL="0" rtl="0" algn="l">
              <a:spcBef>
                <a:spcPts val="0"/>
              </a:spcBef>
              <a:spcAft>
                <a:spcPts val="0"/>
              </a:spcAft>
              <a:buNone/>
            </a:pPr>
            <a:r>
              <a:rPr lang="en"/>
              <a:t>Mass plan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acb87149fc_1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acb87149fc_1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a1759bd5e2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a1759bd5e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acd12b1a87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acd12b1a87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acd12b1a87_3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acd12b1a87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acd12b1a87_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acd12b1a87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acd12b1a87_3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acd12b1a87_3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541690daf7_4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541690daf7_4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 I guess?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acb87149fc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acb87149fc_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a207dca22e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a207dca22e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ac665d31e6_9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ac665d31e6_9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a1759bd5e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a1759bd5e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ac665d31e6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ac665d31e6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a207dca22e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a207dca22e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a1759bd5e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a1759bd5e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Within the insulation, the lowest operating temperature range are for the batteries. The discharge rate and voltage of the batteries is </a:t>
            </a:r>
            <a:r>
              <a:rPr lang="en"/>
              <a:t>severely</a:t>
            </a:r>
            <a:r>
              <a:rPr lang="en"/>
              <a:t> impacted by low temperatures. With continuous discharge, the battery voltage at 20 and 60 degrees can be held for a longer duration than -20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ac71973633_4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ac71973633_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Needs uncertainty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ac665d31e6_9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ac665d31e6_9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10 degree margin on lower temperature, upper temperature doesn’t affect it as much, the difference between 20 C and 60 C is much less than the difference between -20 and 20</a:t>
            </a:r>
            <a:endParaRPr/>
          </a:p>
          <a:p>
            <a:pPr indent="0" lvl="0" marL="0" rtl="0" algn="l">
              <a:spcBef>
                <a:spcPts val="0"/>
              </a:spcBef>
              <a:spcAft>
                <a:spcPts val="0"/>
              </a:spcAft>
              <a:buNone/>
            </a:pPr>
            <a:r>
              <a:rPr lang="en"/>
              <a:t>Noise is from Step function vs ramp function, realistically the electronics should be modeled with a ramp </a:t>
            </a:r>
            <a:r>
              <a:rPr lang="en"/>
              <a:t>response</a:t>
            </a:r>
            <a:r>
              <a:rPr lang="en"/>
              <a:t> to account for time taken to turn on and warm up</a:t>
            </a:r>
            <a:endParaRPr/>
          </a:p>
          <a:p>
            <a:pPr indent="0" lvl="0" marL="0" rtl="0" algn="l">
              <a:spcBef>
                <a:spcPts val="0"/>
              </a:spcBef>
              <a:spcAft>
                <a:spcPts val="0"/>
              </a:spcAft>
              <a:buNone/>
            </a:pPr>
            <a:r>
              <a:rPr lang="en"/>
              <a:t>The first increase is the time it takes to warm up, the dips are due to the cooler temperatures at 20 km, the slight rise is due to the rise as in ambient temperature as we approach apogee. From apogee to 20 km the fan is turned on, and the transistor provides heat inside insulation. Then it turns off and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ac71973633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ac71973633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Motor characteristics are hard to model</a:t>
            </a:r>
            <a:endParaRPr/>
          </a:p>
          <a:p>
            <a:pPr indent="0" lvl="0" marL="0" rtl="0" algn="l">
              <a:spcBef>
                <a:spcPts val="0"/>
              </a:spcBef>
              <a:spcAft>
                <a:spcPts val="0"/>
              </a:spcAft>
              <a:buNone/>
            </a:pPr>
            <a:r>
              <a:rPr lang="en"/>
              <a:t>Emphasize manufacturing range vs actual - will be investigated through testing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a207dca22e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a207dca22e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ac71973633_17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ac71973633_17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a:p>
            <a:pPr indent="0" lvl="0" marL="0" rtl="0" algn="l">
              <a:spcBef>
                <a:spcPts val="0"/>
              </a:spcBef>
              <a:spcAft>
                <a:spcPts val="0"/>
              </a:spcAft>
              <a:buNone/>
            </a:pPr>
            <a:r>
              <a:rPr lang="en"/>
              <a:t>Mission summary</a:t>
            </a:r>
            <a:endParaRPr/>
          </a:p>
          <a:p>
            <a:pPr indent="0" lvl="0" marL="0" rtl="0" algn="l">
              <a:spcBef>
                <a:spcPts val="0"/>
              </a:spcBef>
              <a:spcAft>
                <a:spcPts val="0"/>
              </a:spcAft>
              <a:buNone/>
            </a:pPr>
            <a:r>
              <a:rPr lang="en"/>
              <a:t>Explain what gondola is</a:t>
            </a:r>
            <a:endParaRPr/>
          </a:p>
          <a:p>
            <a:pPr indent="0" lvl="0" marL="0" rtl="0" algn="l">
              <a:spcBef>
                <a:spcPts val="0"/>
              </a:spcBef>
              <a:spcAft>
                <a:spcPts val="0"/>
              </a:spcAft>
              <a:buNone/>
            </a:pPr>
            <a:r>
              <a:rPr lang="en"/>
              <a:t>You can take out the picture I added if you want</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ab45c56588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ab45c56588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Corey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a207dca22e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a207dca22e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-Marcus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ac71973633_17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ac71973633_17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-Marcus</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541690daf7_4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541690daf7_4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-Marcus</a:t>
            </a:r>
            <a:endParaRPr/>
          </a:p>
          <a:p>
            <a:pPr indent="0" lvl="0" marL="0" rtl="0" algn="l">
              <a:spcBef>
                <a:spcPts val="0"/>
              </a:spcBef>
              <a:spcAft>
                <a:spcPts val="0"/>
              </a:spcAft>
              <a:buNone/>
            </a:pPr>
            <a:r>
              <a:rPr lang="en"/>
              <a:t>8 cm requires less overlap because the Balloon neck needs to be stretched more over the tube than the 5cm neck. therefore the 8cm neck exerts more pressure on to the tube than the 5cm</a:t>
            </a:r>
            <a:endParaRPr/>
          </a:p>
          <a:p>
            <a:pPr indent="0" lvl="0" marL="0" rtl="0" algn="l">
              <a:spcBef>
                <a:spcPts val="0"/>
              </a:spcBef>
              <a:spcAft>
                <a:spcPts val="0"/>
              </a:spcAft>
              <a:buNone/>
            </a:pPr>
            <a:r>
              <a:rPr lang="en"/>
              <a:t>THESE CALCULATIONS ARE WITHOUT THE TAPE!!!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a1759bd5e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a1759bd5e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541690daf7_4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541690daf7_4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a1759bd5e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a1759bd5e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acd12b1a87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acd12b1a87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ac71973633_17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ac71973633_17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ac71973633_17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ac71973633_17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ac34b5701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ac34b5701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ac71973633_17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ac71973633_17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ac71973633_17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ac71973633_17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ac71973633_17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ac71973633_17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ac71973633_17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ac71973633_17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ac71973633_17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ac71973633_17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ac71973633_17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6" name="Google Shape;1116;gac71973633_17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Corey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ac71973633_17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ac71973633_17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Corey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ac71973633_17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ac71973633_17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ac71973633_17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ac71973633_17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ac71973633_17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ac71973633_17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ac34b57015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ac34b57015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ac71973633_17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ac71973633_17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-Emily</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ac71973633_17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ac71973633_17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-Marcus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ac71973633_17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ac71973633_17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-Marcus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ac71973633_17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ac71973633_17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541690daf7_4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541690daf7_4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ac665d31e6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7" name="Google Shape;1387;gac665d31e6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ac71973633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ac71973633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a:p>
            <a:pPr indent="0" lvl="0" marL="0" rtl="0" algn="l">
              <a:spcBef>
                <a:spcPts val="0"/>
              </a:spcBef>
              <a:spcAft>
                <a:spcPts val="0"/>
              </a:spcAft>
              <a:buNone/>
            </a:pPr>
            <a:r>
              <a:rPr lang="en"/>
              <a:t>May need to adjust this FBD depending on what Rhode says about powering the fan/NPT pass through</a:t>
            </a:r>
            <a:endParaRPr/>
          </a:p>
          <a:p>
            <a:pPr indent="0" lvl="0" marL="0" rtl="0" algn="l">
              <a:spcBef>
                <a:spcPts val="0"/>
              </a:spcBef>
              <a:spcAft>
                <a:spcPts val="0"/>
              </a:spcAft>
              <a:buNone/>
            </a:pPr>
            <a:r>
              <a:rPr lang="en"/>
              <a:t>May not be able to include RPM sensor with double tube configuration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ac71973633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0" name="Google Shape;1420;gac71973633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ac665d31e6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ac665d31e6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a:p>
            <a:pPr indent="0" lvl="0" marL="0" rtl="0" algn="l">
              <a:spcBef>
                <a:spcPts val="0"/>
              </a:spcBef>
              <a:spcAft>
                <a:spcPts val="0"/>
              </a:spcAft>
              <a:buNone/>
            </a:pPr>
            <a:r>
              <a:rPr lang="en"/>
              <a:t>Mention how Bobby expressed confidence in a dc brushless motor working at lower temperatures than listed on the data sheet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ac7197363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ac7197363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a:p>
            <a:pPr indent="0" lvl="0" marL="0" rtl="0" algn="l">
              <a:spcBef>
                <a:spcPts val="0"/>
              </a:spcBef>
              <a:spcAft>
                <a:spcPts val="0"/>
              </a:spcAft>
              <a:buNone/>
            </a:pPr>
            <a:r>
              <a:rPr lang="en"/>
              <a:t>Will position the thermocouple(s) close to the fan</a:t>
            </a:r>
            <a:endParaRPr/>
          </a:p>
          <a:p>
            <a:pPr indent="0" lvl="0" marL="0" rtl="0" algn="l">
              <a:spcBef>
                <a:spcPts val="0"/>
              </a:spcBef>
              <a:spcAft>
                <a:spcPts val="0"/>
              </a:spcAft>
              <a:buNone/>
            </a:pPr>
            <a:r>
              <a:rPr lang="en"/>
              <a:t>Mention the turning the fan on and off to keep it warm idea, already being used for the servo motor</a:t>
            </a:r>
            <a:endParaRPr/>
          </a:p>
          <a:p>
            <a:pPr indent="0" lvl="0" marL="0" rtl="0" algn="l">
              <a:spcBef>
                <a:spcPts val="0"/>
              </a:spcBef>
              <a:spcAft>
                <a:spcPts val="0"/>
              </a:spcAft>
              <a:buNone/>
            </a:pPr>
            <a:r>
              <a:rPr lang="en"/>
              <a:t>Icing is more likely to be a problem at Boulder altitudes, air will be very dry so icing shouldn’t be a problem</a:t>
            </a:r>
            <a:endParaRPr/>
          </a:p>
          <a:p>
            <a:pPr indent="0" lvl="0" marL="0" rtl="0" algn="l">
              <a:spcBef>
                <a:spcPts val="0"/>
              </a:spcBef>
              <a:spcAft>
                <a:spcPts val="0"/>
              </a:spcAft>
              <a:buNone/>
            </a:pPr>
            <a:r>
              <a:rPr lang="en"/>
              <a:t>Will help us determine if/what kind of thermal solution is needed for the fan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541690daf7_4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41690daf7_4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ac71973633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ac71973633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Similar dry ice cooler test but now we will be determining how the electronics will perform, monitoring temperature inside the insulation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gab45c56588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4" name="Google Shape;1484;gab45c56588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Corey</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541690daf7_4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9" name="Google Shape;1499;g541690daf7_4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541690daf7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4" name="Google Shape;1514;g541690daf7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541690daf7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9" name="Google Shape;1529;g541690daf7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541690daf7_4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541690daf7_4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541690daf7_4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8" name="Google Shape;1578;g541690daf7_4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541690daf7_4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2" name="Google Shape;1612;g541690daf7_4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-Thania</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541690daf7_4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9" name="Google Shape;1629;g541690daf7_4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2" name="Shape 1642"/>
        <p:cNvGrpSpPr/>
        <p:nvPr/>
      </p:nvGrpSpPr>
      <p:grpSpPr>
        <a:xfrm>
          <a:off x="0" y="0"/>
          <a:ext cx="0" cy="0"/>
          <a:chOff x="0" y="0"/>
          <a:chExt cx="0" cy="0"/>
        </a:xfrm>
      </p:grpSpPr>
      <p:sp>
        <p:nvSpPr>
          <p:cNvPr id="1643" name="Google Shape;1643;gac34b5701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4" name="Google Shape;1644;gac34b5701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acb87149fc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acb87149fc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541690daf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541690daf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ac63a0a8e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6" name="Google Shape;1666;gac63a0a8e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ac665d31e6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4" name="Google Shape;1674;gac665d31e6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541690daf7_4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3" name="Google Shape;1683;g541690daf7_4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acb87ccb03_4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acb87ccb03_4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ga1759bd5e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2" name="Google Shape;1702;ga1759bd5e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-Corey</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8" name="Shape 1708"/>
        <p:cNvGrpSpPr/>
        <p:nvPr/>
      </p:nvGrpSpPr>
      <p:grpSpPr>
        <a:xfrm>
          <a:off x="0" y="0"/>
          <a:ext cx="0" cy="0"/>
          <a:chOff x="0" y="0"/>
          <a:chExt cx="0" cy="0"/>
        </a:xfrm>
      </p:grpSpPr>
      <p:sp>
        <p:nvSpPr>
          <p:cNvPr id="1709" name="Google Shape;1709;ga1759bd5e2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a1759bd5e2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-Corey</a:t>
            </a:r>
            <a:endParaRPr/>
          </a:p>
          <a:p>
            <a:pPr indent="0" lvl="0" marL="0" rtl="0" algn="l">
              <a:spcBef>
                <a:spcPts val="0"/>
              </a:spcBef>
              <a:spcAft>
                <a:spcPts val="0"/>
              </a:spcAft>
              <a:buNone/>
            </a:pPr>
            <a:r>
              <a:rPr lang="en"/>
              <a:t>PCB cracking is improbable, but not sure how mitigation would look. That is why it is in the same place</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ac76b3d7a0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ac76b3d7a0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ac76b3d7a0_2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4" name="Google Shape;1744;gac76b3d7a0_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-Marcus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gacbf083505_3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3" name="Google Shape;1783;gacbf083505_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-Marcus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541690daf7_4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541690daf7_4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a276e292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9" name="Google Shape;1819;ga276e292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Model has 1.1 kg  of payload -&gt;  less moles of heluim -&gt; Less stress applied ont he balloon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a276e292c1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8" name="Google Shape;1828;ga276e292c1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ac71973633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8" name="Google Shape;1838;gac71973633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acb87149fc_18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6" name="Google Shape;1846;gacb87149fc_18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ac76b3d7a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5" name="Google Shape;1855;gac76b3d7a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4" name="Shape 1864"/>
        <p:cNvGrpSpPr/>
        <p:nvPr/>
      </p:nvGrpSpPr>
      <p:grpSpPr>
        <a:xfrm>
          <a:off x="0" y="0"/>
          <a:ext cx="0" cy="0"/>
          <a:chOff x="0" y="0"/>
          <a:chExt cx="0" cy="0"/>
        </a:xfrm>
      </p:grpSpPr>
      <p:sp>
        <p:nvSpPr>
          <p:cNvPr id="1865" name="Google Shape;1865;gac76b3d7a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6" name="Google Shape;1866;gac76b3d7a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ac76b3d7a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7" name="Google Shape;1877;gac76b3d7a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-Elliott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gac665d31e6_6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1" name="Google Shape;1891;gac665d31e6_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gac71973633_1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0" name="Google Shape;1900;gac71973633_1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gacb87149fc_16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9" name="Google Shape;1909;gacb87149fc_16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a8e3efc288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a8e3efc288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acbf083505_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acbf083505_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6" name="Shape 1926"/>
        <p:cNvGrpSpPr/>
        <p:nvPr/>
      </p:nvGrpSpPr>
      <p:grpSpPr>
        <a:xfrm>
          <a:off x="0" y="0"/>
          <a:ext cx="0" cy="0"/>
          <a:chOff x="0" y="0"/>
          <a:chExt cx="0" cy="0"/>
        </a:xfrm>
      </p:grpSpPr>
      <p:sp>
        <p:nvSpPr>
          <p:cNvPr id="1927" name="Google Shape;1927;gacb87ccb03_6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8" name="Google Shape;1928;gacb87ccb03_6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gacbf083505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0" name="Google Shape;1940;gacbf083505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acbf083505_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acbf083505_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ga8e3efc288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8" name="Google Shape;1958;ga8e3efc288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5" name="Shape 1965"/>
        <p:cNvGrpSpPr/>
        <p:nvPr/>
      </p:nvGrpSpPr>
      <p:grpSpPr>
        <a:xfrm>
          <a:off x="0" y="0"/>
          <a:ext cx="0" cy="0"/>
          <a:chOff x="0" y="0"/>
          <a:chExt cx="0" cy="0"/>
        </a:xfrm>
      </p:grpSpPr>
      <p:sp>
        <p:nvSpPr>
          <p:cNvPr id="1966" name="Google Shape;1966;gab45c5658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7" name="Google Shape;1967;gab45c5658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4" name="Shape 1974"/>
        <p:cNvGrpSpPr/>
        <p:nvPr/>
      </p:nvGrpSpPr>
      <p:grpSpPr>
        <a:xfrm>
          <a:off x="0" y="0"/>
          <a:ext cx="0" cy="0"/>
          <a:chOff x="0" y="0"/>
          <a:chExt cx="0" cy="0"/>
        </a:xfrm>
      </p:grpSpPr>
      <p:sp>
        <p:nvSpPr>
          <p:cNvPr id="1975" name="Google Shape;1975;gab45c5658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6" name="Google Shape;1976;gab45c5658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4" name="Shape 1984"/>
        <p:cNvGrpSpPr/>
        <p:nvPr/>
      </p:nvGrpSpPr>
      <p:grpSpPr>
        <a:xfrm>
          <a:off x="0" y="0"/>
          <a:ext cx="0" cy="0"/>
          <a:chOff x="0" y="0"/>
          <a:chExt cx="0" cy="0"/>
        </a:xfrm>
      </p:grpSpPr>
      <p:sp>
        <p:nvSpPr>
          <p:cNvPr id="1985" name="Google Shape;1985;gacb87149fc_8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6" name="Google Shape;1986;gacb87149fc_8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gac71973633_1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4" name="Google Shape;1994;gac71973633_1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ac71973633_17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4" name="Google Shape;2004;gac71973633_17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90.png"/><Relationship Id="rId4" Type="http://schemas.openxmlformats.org/officeDocument/2006/relationships/image" Target="../media/image82.png"/><Relationship Id="rId5" Type="http://schemas.openxmlformats.org/officeDocument/2006/relationships/image" Target="../media/image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96.png"/><Relationship Id="rId4" Type="http://schemas.openxmlformats.org/officeDocument/2006/relationships/image" Target="../media/image87.png"/><Relationship Id="rId5" Type="http://schemas.openxmlformats.org/officeDocument/2006/relationships/image" Target="../media/image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1.png"/><Relationship Id="rId4" Type="http://schemas.openxmlformats.org/officeDocument/2006/relationships/image" Target="../media/image8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93.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6.jpg"/><Relationship Id="rId5" Type="http://schemas.openxmlformats.org/officeDocument/2006/relationships/image" Target="../media/image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18.png"/><Relationship Id="rId6"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4.gif"/><Relationship Id="rId6" Type="http://schemas.openxmlformats.org/officeDocument/2006/relationships/image" Target="../media/image32.gif"/><Relationship Id="rId7" Type="http://schemas.openxmlformats.org/officeDocument/2006/relationships/image" Target="../media/image2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7.jpg"/><Relationship Id="rId5" Type="http://schemas.openxmlformats.org/officeDocument/2006/relationships/image" Target="../media/image8.png"/><Relationship Id="rId6" Type="http://schemas.openxmlformats.org/officeDocument/2006/relationships/image" Target="../media/image25.jpg"/><Relationship Id="rId7"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6.png"/><Relationship Id="rId8"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1.png"/><Relationship Id="rId6" Type="http://schemas.openxmlformats.org/officeDocument/2006/relationships/image" Target="../media/image3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4.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8.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69.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37.png"/><Relationship Id="rId4" Type="http://schemas.openxmlformats.org/officeDocument/2006/relationships/image" Target="../media/image42.png"/><Relationship Id="rId9" Type="http://schemas.openxmlformats.org/officeDocument/2006/relationships/image" Target="../media/image50.png"/><Relationship Id="rId5" Type="http://schemas.openxmlformats.org/officeDocument/2006/relationships/image" Target="../media/image1.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74.png"/><Relationship Id="rId5"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20" Type="http://schemas.openxmlformats.org/officeDocument/2006/relationships/slide" Target="/ppt/slides/slide92.xml"/><Relationship Id="rId22" Type="http://schemas.openxmlformats.org/officeDocument/2006/relationships/slide" Target="/ppt/slides/slide94.xml"/><Relationship Id="rId21" Type="http://schemas.openxmlformats.org/officeDocument/2006/relationships/slide" Target="/ppt/slides/slide93.xml"/><Relationship Id="rId24" Type="http://schemas.openxmlformats.org/officeDocument/2006/relationships/slide" Target="/ppt/slides/slide96.xml"/><Relationship Id="rId23" Type="http://schemas.openxmlformats.org/officeDocument/2006/relationships/slide" Target="/ppt/slides/slide95.xml"/><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slide" Target="/ppt/slides/slide73.xml"/><Relationship Id="rId4" Type="http://schemas.openxmlformats.org/officeDocument/2006/relationships/slide" Target="/ppt/slides/slide74.xml"/><Relationship Id="rId9" Type="http://schemas.openxmlformats.org/officeDocument/2006/relationships/slide" Target="/ppt/slides/slide81.xml"/><Relationship Id="rId26" Type="http://schemas.openxmlformats.org/officeDocument/2006/relationships/slide" Target="/ppt/slides/slide98.xml"/><Relationship Id="rId25" Type="http://schemas.openxmlformats.org/officeDocument/2006/relationships/slide" Target="/ppt/slides/slide97.xml"/><Relationship Id="rId28" Type="http://schemas.openxmlformats.org/officeDocument/2006/relationships/slide" Target="/ppt/slides/slide101.xml"/><Relationship Id="rId27" Type="http://schemas.openxmlformats.org/officeDocument/2006/relationships/slide" Target="/ppt/slides/slide99.xml"/><Relationship Id="rId5" Type="http://schemas.openxmlformats.org/officeDocument/2006/relationships/slide" Target="/ppt/slides/slide75.xml"/><Relationship Id="rId6" Type="http://schemas.openxmlformats.org/officeDocument/2006/relationships/slide" Target="/ppt/slides/slide77.xml"/><Relationship Id="rId29" Type="http://schemas.openxmlformats.org/officeDocument/2006/relationships/slide" Target="/ppt/slides/slide102.xml"/><Relationship Id="rId7" Type="http://schemas.openxmlformats.org/officeDocument/2006/relationships/slide" Target="/ppt/slides/slide78.xml"/><Relationship Id="rId8" Type="http://schemas.openxmlformats.org/officeDocument/2006/relationships/slide" Target="/ppt/slides/slide80.xml"/><Relationship Id="rId31" Type="http://schemas.openxmlformats.org/officeDocument/2006/relationships/slide" Target="/ppt/slides/slide104.xml"/><Relationship Id="rId30" Type="http://schemas.openxmlformats.org/officeDocument/2006/relationships/slide" Target="/ppt/slides/slide103.xml"/><Relationship Id="rId11" Type="http://schemas.openxmlformats.org/officeDocument/2006/relationships/slide" Target="/ppt/slides/slide83.xml"/><Relationship Id="rId10" Type="http://schemas.openxmlformats.org/officeDocument/2006/relationships/slide" Target="/ppt/slides/slide82.xml"/><Relationship Id="rId32" Type="http://schemas.openxmlformats.org/officeDocument/2006/relationships/image" Target="../media/image1.png"/><Relationship Id="rId13" Type="http://schemas.openxmlformats.org/officeDocument/2006/relationships/slide" Target="/ppt/slides/slide85.xml"/><Relationship Id="rId12" Type="http://schemas.openxmlformats.org/officeDocument/2006/relationships/slide" Target="/ppt/slides/slide84.xml"/><Relationship Id="rId15" Type="http://schemas.openxmlformats.org/officeDocument/2006/relationships/slide" Target="/ppt/slides/slide87.xml"/><Relationship Id="rId14" Type="http://schemas.openxmlformats.org/officeDocument/2006/relationships/slide" Target="/ppt/slides/slide86.xml"/><Relationship Id="rId17" Type="http://schemas.openxmlformats.org/officeDocument/2006/relationships/slide" Target="/ppt/slides/slide89.xml"/><Relationship Id="rId16" Type="http://schemas.openxmlformats.org/officeDocument/2006/relationships/slide" Target="/ppt/slides/slide88.xml"/><Relationship Id="rId19" Type="http://schemas.openxmlformats.org/officeDocument/2006/relationships/slide" Target="/ppt/slides/slide91.xml"/><Relationship Id="rId18" Type="http://schemas.openxmlformats.org/officeDocument/2006/relationships/slide" Target="/ppt/slides/slide9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60.jpg"/><Relationship Id="rId4" Type="http://schemas.openxmlformats.org/officeDocument/2006/relationships/image" Target="../media/image16.jpg"/><Relationship Id="rId5"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6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image" Target="../media/image57.png"/><Relationship Id="rId5" Type="http://schemas.openxmlformats.org/officeDocument/2006/relationships/image" Target="../media/image5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png"/><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png"/><Relationship Id="rId4" Type="http://schemas.openxmlformats.org/officeDocument/2006/relationships/image" Target="../media/image56.png"/><Relationship Id="rId5" Type="http://schemas.openxmlformats.org/officeDocument/2006/relationships/image" Target="../media/image63.png"/><Relationship Id="rId6" Type="http://schemas.openxmlformats.org/officeDocument/2006/relationships/image" Target="../media/image6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png"/><Relationship Id="rId4" Type="http://schemas.openxmlformats.org/officeDocument/2006/relationships/image" Target="../media/image56.png"/><Relationship Id="rId5"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8.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65.png"/><Relationship Id="rId4" Type="http://schemas.openxmlformats.org/officeDocument/2006/relationships/image" Target="../media/image1.png"/><Relationship Id="rId5"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70.jp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66.pn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62.pn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75.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67.png"/><Relationship Id="rId4" Type="http://schemas.openxmlformats.org/officeDocument/2006/relationships/image" Target="../media/image35.png"/><Relationship Id="rId5"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png"/><Relationship Id="rId4" Type="http://schemas.openxmlformats.org/officeDocument/2006/relationships/image" Target="../media/image76.png"/><Relationship Id="rId5" Type="http://schemas.openxmlformats.org/officeDocument/2006/relationships/image" Target="../media/image7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77.png"/><Relationship Id="rId4" Type="http://schemas.openxmlformats.org/officeDocument/2006/relationships/image" Target="../media/image81.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80.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21.png"/><Relationship Id="rId4" Type="http://schemas.openxmlformats.org/officeDocument/2006/relationships/image" Target="../media/image1.png"/><Relationship Id="rId5" Type="http://schemas.openxmlformats.org/officeDocument/2006/relationships/image" Target="../media/image24.gif"/><Relationship Id="rId6" Type="http://schemas.openxmlformats.org/officeDocument/2006/relationships/image" Target="../media/image32.gif"/><Relationship Id="rId7" Type="http://schemas.openxmlformats.org/officeDocument/2006/relationships/image" Target="../media/image22.gi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88.png"/><Relationship Id="rId4" Type="http://schemas.openxmlformats.org/officeDocument/2006/relationships/image" Target="../media/image92.png"/><Relationship Id="rId5"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91.png"/><Relationship Id="rId4" Type="http://schemas.openxmlformats.org/officeDocument/2006/relationships/image" Target="../media/image89.png"/><Relationship Id="rId5"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83.jpg"/><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25.jp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27.jpg"/><Relationship Id="rId4" Type="http://schemas.openxmlformats.org/officeDocument/2006/relationships/image" Target="../media/image85.jpg"/><Relationship Id="rId5" Type="http://schemas.openxmlformats.org/officeDocument/2006/relationships/image" Target="../media/image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1.png"/><Relationship Id="rId4" Type="http://schemas.openxmlformats.org/officeDocument/2006/relationships/image" Target="../media/image8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4.jpg"/><Relationship Id="rId4" Type="http://schemas.openxmlformats.org/officeDocument/2006/relationships/image" Target="../media/image95.jpg"/><Relationship Id="rId5" Type="http://schemas.openxmlformats.org/officeDocument/2006/relationships/image" Target="../media/image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ODDITY Critical Design Review</a:t>
            </a:r>
            <a:endParaRPr/>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Members:</a:t>
            </a:r>
            <a:endParaRPr/>
          </a:p>
          <a:p>
            <a:pPr indent="0" lvl="0" marL="0" rtl="0" algn="l">
              <a:spcBef>
                <a:spcPts val="0"/>
              </a:spcBef>
              <a:spcAft>
                <a:spcPts val="0"/>
              </a:spcAft>
              <a:buNone/>
            </a:pPr>
            <a:r>
              <a:rPr lang="en"/>
              <a:t>Alexander Larson, Anders Olsen, Emily Riley, Corey LePine, Thania Ruiz, Marcus Bonilla, Stephen Chamot, Elliott McKee, Michael McCuen, Steven Priddy </a:t>
            </a:r>
            <a:endParaRPr/>
          </a:p>
        </p:txBody>
      </p:sp>
      <p:pic>
        <p:nvPicPr>
          <p:cNvPr id="88" name="Google Shape;88;p13"/>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89" name="Google Shape;89;p13"/>
          <p:cNvPicPr preferRelativeResize="0"/>
          <p:nvPr/>
        </p:nvPicPr>
        <p:blipFill rotWithShape="1">
          <a:blip r:embed="rId4">
            <a:alphaModFix/>
          </a:blip>
          <a:srcRect b="0" l="37981" r="17097" t="1293"/>
          <a:stretch/>
        </p:blipFill>
        <p:spPr>
          <a:xfrm>
            <a:off x="7244400" y="327700"/>
            <a:ext cx="1899600" cy="32240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2"/>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Circuit Diagram</a:t>
            </a:r>
            <a:endParaRPr/>
          </a:p>
          <a:p>
            <a:pPr indent="0" lvl="0" marL="0" rtl="0" algn="l">
              <a:spcBef>
                <a:spcPts val="0"/>
              </a:spcBef>
              <a:spcAft>
                <a:spcPts val="0"/>
              </a:spcAft>
              <a:buNone/>
            </a:pPr>
            <a:r>
              <a:t/>
            </a:r>
            <a:endParaRPr/>
          </a:p>
        </p:txBody>
      </p:sp>
      <p:sp>
        <p:nvSpPr>
          <p:cNvPr id="356" name="Google Shape;356;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7" name="Google Shape;357;p22"/>
          <p:cNvPicPr preferRelativeResize="0"/>
          <p:nvPr/>
        </p:nvPicPr>
        <p:blipFill rotWithShape="1">
          <a:blip r:embed="rId3">
            <a:alphaModFix/>
          </a:blip>
          <a:srcRect b="9749" l="37462" r="38906" t="7139"/>
          <a:stretch/>
        </p:blipFill>
        <p:spPr>
          <a:xfrm rot="5400000">
            <a:off x="3572188" y="-2254476"/>
            <a:ext cx="2003223" cy="9116650"/>
          </a:xfrm>
          <a:prstGeom prst="rect">
            <a:avLst/>
          </a:prstGeom>
          <a:noFill/>
          <a:ln>
            <a:noFill/>
          </a:ln>
        </p:spPr>
      </p:pic>
      <p:sp>
        <p:nvSpPr>
          <p:cNvPr id="358" name="Google Shape;358;p22"/>
          <p:cNvSpPr txBox="1"/>
          <p:nvPr/>
        </p:nvSpPr>
        <p:spPr>
          <a:xfrm>
            <a:off x="261775" y="3305450"/>
            <a:ext cx="4075200" cy="15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latin typeface="Lato"/>
                <a:ea typeface="Lato"/>
                <a:cs typeface="Lato"/>
                <a:sym typeface="Lato"/>
              </a:rPr>
              <a:t>Color Legend:</a:t>
            </a:r>
            <a:endParaRPr sz="1200" u="sng">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Black =&gt; GND</a:t>
            </a:r>
            <a:endParaRPr sz="1200">
              <a:latin typeface="Lato"/>
              <a:ea typeface="Lato"/>
              <a:cs typeface="Lato"/>
              <a:sym typeface="Lato"/>
            </a:endParaRPr>
          </a:p>
          <a:p>
            <a:pPr indent="0" lvl="0" marL="0" rtl="0" algn="l">
              <a:spcBef>
                <a:spcPts val="0"/>
              </a:spcBef>
              <a:spcAft>
                <a:spcPts val="0"/>
              </a:spcAft>
              <a:buNone/>
            </a:pPr>
            <a:r>
              <a:rPr lang="en" sz="1200">
                <a:solidFill>
                  <a:srgbClr val="CC0000"/>
                </a:solidFill>
                <a:latin typeface="Lato"/>
                <a:ea typeface="Lato"/>
                <a:cs typeface="Lato"/>
                <a:sym typeface="Lato"/>
              </a:rPr>
              <a:t>Red </a:t>
            </a:r>
            <a:r>
              <a:rPr lang="en" sz="1200">
                <a:solidFill>
                  <a:srgbClr val="CC0000"/>
                </a:solidFill>
                <a:latin typeface="Lato"/>
                <a:ea typeface="Lato"/>
                <a:cs typeface="Lato"/>
                <a:sym typeface="Lato"/>
              </a:rPr>
              <a:t>=&gt; Battery Power</a:t>
            </a:r>
            <a:endParaRPr sz="1200">
              <a:solidFill>
                <a:srgbClr val="CC0000"/>
              </a:solidFill>
              <a:latin typeface="Lato"/>
              <a:ea typeface="Lato"/>
              <a:cs typeface="Lato"/>
              <a:sym typeface="Lato"/>
            </a:endParaRPr>
          </a:p>
          <a:p>
            <a:pPr indent="0" lvl="0" marL="0" rtl="0" algn="l">
              <a:spcBef>
                <a:spcPts val="0"/>
              </a:spcBef>
              <a:spcAft>
                <a:spcPts val="0"/>
              </a:spcAft>
              <a:buNone/>
            </a:pPr>
            <a:r>
              <a:rPr lang="en" sz="1200">
                <a:solidFill>
                  <a:srgbClr val="FF9900"/>
                </a:solidFill>
                <a:latin typeface="Lato"/>
                <a:ea typeface="Lato"/>
                <a:cs typeface="Lato"/>
                <a:sym typeface="Lato"/>
              </a:rPr>
              <a:t>Orange =&gt; Nano Power</a:t>
            </a:r>
            <a:endParaRPr sz="1200">
              <a:solidFill>
                <a:srgbClr val="FF9900"/>
              </a:solidFill>
              <a:latin typeface="Lato"/>
              <a:ea typeface="Lato"/>
              <a:cs typeface="Lato"/>
              <a:sym typeface="Lato"/>
            </a:endParaRPr>
          </a:p>
          <a:p>
            <a:pPr indent="0" lvl="0" marL="0" rtl="0" algn="l">
              <a:spcBef>
                <a:spcPts val="0"/>
              </a:spcBef>
              <a:spcAft>
                <a:spcPts val="0"/>
              </a:spcAft>
              <a:buNone/>
            </a:pPr>
            <a:r>
              <a:rPr lang="en" sz="1200">
                <a:solidFill>
                  <a:srgbClr val="0000FF"/>
                </a:solidFill>
                <a:latin typeface="Lato"/>
                <a:ea typeface="Lato"/>
                <a:cs typeface="Lato"/>
                <a:sym typeface="Lato"/>
              </a:rPr>
              <a:t>Blue =&gt; Communications</a:t>
            </a:r>
            <a:endParaRPr sz="1200">
              <a:solidFill>
                <a:srgbClr val="0000FF"/>
              </a:solidFill>
              <a:latin typeface="Lato"/>
              <a:ea typeface="Lato"/>
              <a:cs typeface="Lato"/>
              <a:sym typeface="Lato"/>
            </a:endParaRPr>
          </a:p>
          <a:p>
            <a:pPr indent="0" lvl="0" marL="0" rtl="0" algn="l">
              <a:spcBef>
                <a:spcPts val="0"/>
              </a:spcBef>
              <a:spcAft>
                <a:spcPts val="0"/>
              </a:spcAft>
              <a:buNone/>
            </a:pPr>
            <a:r>
              <a:rPr lang="en" sz="1200">
                <a:solidFill>
                  <a:srgbClr val="38761D"/>
                </a:solidFill>
                <a:latin typeface="Lato"/>
                <a:ea typeface="Lato"/>
                <a:cs typeface="Lato"/>
                <a:sym typeface="Lato"/>
              </a:rPr>
              <a:t>Green =&gt; MOSFET Signals</a:t>
            </a:r>
            <a:endParaRPr sz="1200">
              <a:solidFill>
                <a:srgbClr val="38761D"/>
              </a:solidFill>
              <a:latin typeface="Lato"/>
              <a:ea typeface="Lato"/>
              <a:cs typeface="Lato"/>
              <a:sym typeface="Lato"/>
            </a:endParaRPr>
          </a:p>
          <a:p>
            <a:pPr indent="0" lvl="0" marL="0" rtl="0" algn="l">
              <a:spcBef>
                <a:spcPts val="0"/>
              </a:spcBef>
              <a:spcAft>
                <a:spcPts val="0"/>
              </a:spcAft>
              <a:buNone/>
            </a:pPr>
            <a:r>
              <a:rPr lang="en" sz="1200">
                <a:solidFill>
                  <a:srgbClr val="FF00FF"/>
                </a:solidFill>
                <a:latin typeface="Lato"/>
                <a:ea typeface="Lato"/>
                <a:cs typeface="Lato"/>
                <a:sym typeface="Lato"/>
              </a:rPr>
              <a:t>Pink =&gt; Component Control/Input</a:t>
            </a:r>
            <a:endParaRPr sz="1200">
              <a:solidFill>
                <a:srgbClr val="FF00FF"/>
              </a:solidFill>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
        <p:nvSpPr>
          <p:cNvPr id="359" name="Google Shape;359;p22"/>
          <p:cNvSpPr txBox="1"/>
          <p:nvPr/>
        </p:nvSpPr>
        <p:spPr>
          <a:xfrm>
            <a:off x="1903175" y="2108350"/>
            <a:ext cx="6510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latin typeface="Lato"/>
                <a:ea typeface="Lato"/>
                <a:cs typeface="Lato"/>
                <a:sym typeface="Lato"/>
              </a:rPr>
              <a:t>+5V</a:t>
            </a:r>
            <a:endParaRPr sz="600">
              <a:latin typeface="Lato"/>
              <a:ea typeface="Lato"/>
              <a:cs typeface="Lato"/>
              <a:sym typeface="Lato"/>
            </a:endParaRPr>
          </a:p>
        </p:txBody>
      </p:sp>
      <p:sp>
        <p:nvSpPr>
          <p:cNvPr id="360" name="Google Shape;360;p22"/>
          <p:cNvSpPr txBox="1"/>
          <p:nvPr/>
        </p:nvSpPr>
        <p:spPr>
          <a:xfrm>
            <a:off x="3685975" y="2675150"/>
            <a:ext cx="6510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latin typeface="Lato"/>
                <a:ea typeface="Lato"/>
                <a:cs typeface="Lato"/>
                <a:sym typeface="Lato"/>
              </a:rPr>
              <a:t>+3.3V</a:t>
            </a:r>
            <a:endParaRPr sz="600">
              <a:latin typeface="Lato"/>
              <a:ea typeface="Lato"/>
              <a:cs typeface="Lato"/>
              <a:sym typeface="Lato"/>
            </a:endParaRPr>
          </a:p>
        </p:txBody>
      </p:sp>
      <p:sp>
        <p:nvSpPr>
          <p:cNvPr id="361" name="Google Shape;361;p22"/>
          <p:cNvSpPr txBox="1"/>
          <p:nvPr/>
        </p:nvSpPr>
        <p:spPr>
          <a:xfrm>
            <a:off x="5182625" y="2035175"/>
            <a:ext cx="6510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latin typeface="Lato"/>
                <a:ea typeface="Lato"/>
                <a:cs typeface="Lato"/>
                <a:sym typeface="Lato"/>
              </a:rPr>
              <a:t>+3.3V</a:t>
            </a:r>
            <a:endParaRPr sz="600">
              <a:latin typeface="Lato"/>
              <a:ea typeface="Lato"/>
              <a:cs typeface="Lato"/>
              <a:sym typeface="Lato"/>
            </a:endParaRPr>
          </a:p>
        </p:txBody>
      </p:sp>
      <p:sp>
        <p:nvSpPr>
          <p:cNvPr id="362" name="Google Shape;362;p22"/>
          <p:cNvSpPr txBox="1"/>
          <p:nvPr/>
        </p:nvSpPr>
        <p:spPr>
          <a:xfrm>
            <a:off x="6773050" y="3217775"/>
            <a:ext cx="4075200" cy="18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latin typeface="Lato"/>
                <a:ea typeface="Lato"/>
                <a:cs typeface="Lato"/>
                <a:sym typeface="Lato"/>
              </a:rPr>
              <a:t>Symbol </a:t>
            </a:r>
            <a:r>
              <a:rPr lang="en" sz="1200" u="sng">
                <a:latin typeface="Lato"/>
                <a:ea typeface="Lato"/>
                <a:cs typeface="Lato"/>
                <a:sym typeface="Lato"/>
              </a:rPr>
              <a:t>Legend:</a:t>
            </a:r>
            <a:endParaRPr sz="1200" u="sng">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F = Fan</a:t>
            </a:r>
            <a:endParaRPr sz="12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C = Cutaway</a:t>
            </a:r>
            <a:endParaRPr sz="12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Th = Thermal</a:t>
            </a:r>
            <a:endParaRPr sz="12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N = Nano</a:t>
            </a:r>
            <a:endParaRPr sz="12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XB = XBee</a:t>
            </a:r>
            <a:endParaRPr sz="12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S = Servo</a:t>
            </a:r>
            <a:endParaRPr sz="1200">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TS = Temp Sensor</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0" lvl="0" marL="0" rtl="0" algn="l">
              <a:spcBef>
                <a:spcPts val="0"/>
              </a:spcBef>
              <a:spcAft>
                <a:spcPts val="0"/>
              </a:spcAft>
              <a:buNone/>
            </a:pPr>
            <a:r>
              <a:t/>
            </a:r>
            <a:endParaRPr sz="1200">
              <a:solidFill>
                <a:srgbClr val="FF00FF"/>
              </a:solidFill>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p:txBody>
      </p:sp>
      <p:sp>
        <p:nvSpPr>
          <p:cNvPr id="363" name="Google Shape;363;p22"/>
          <p:cNvSpPr txBox="1"/>
          <p:nvPr/>
        </p:nvSpPr>
        <p:spPr>
          <a:xfrm>
            <a:off x="428350" y="2104863"/>
            <a:ext cx="6510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
                <a:latin typeface="Lato"/>
                <a:ea typeface="Lato"/>
                <a:cs typeface="Lato"/>
                <a:sym typeface="Lato"/>
              </a:rPr>
              <a:t>+12V</a:t>
            </a:r>
            <a:endParaRPr sz="600">
              <a:latin typeface="Lato"/>
              <a:ea typeface="Lato"/>
              <a:cs typeface="Lato"/>
              <a:sym typeface="Lato"/>
            </a:endParaRPr>
          </a:p>
          <a:p>
            <a:pPr indent="0" lvl="0" marL="0" rtl="0" algn="ctr">
              <a:spcBef>
                <a:spcPts val="0"/>
              </a:spcBef>
              <a:spcAft>
                <a:spcPts val="0"/>
              </a:spcAft>
              <a:buNone/>
            </a:pPr>
            <a:r>
              <a:rPr lang="en" sz="600">
                <a:latin typeface="Lato"/>
                <a:ea typeface="Lato"/>
                <a:cs typeface="Lato"/>
                <a:sym typeface="Lato"/>
              </a:rPr>
              <a:t>20.4 Wh</a:t>
            </a:r>
            <a:endParaRPr sz="600">
              <a:latin typeface="Lato"/>
              <a:ea typeface="Lato"/>
              <a:cs typeface="Lato"/>
              <a:sym typeface="Lato"/>
            </a:endParaRPr>
          </a:p>
          <a:p>
            <a:pPr indent="0" lvl="0" marL="0" rtl="0" algn="l">
              <a:spcBef>
                <a:spcPts val="0"/>
              </a:spcBef>
              <a:spcAft>
                <a:spcPts val="0"/>
              </a:spcAft>
              <a:buNone/>
            </a:pPr>
            <a:r>
              <a:t/>
            </a:r>
            <a:endParaRPr sz="600">
              <a:latin typeface="Lato"/>
              <a:ea typeface="Lato"/>
              <a:cs typeface="Lato"/>
              <a:sym typeface="Lato"/>
            </a:endParaRPr>
          </a:p>
        </p:txBody>
      </p:sp>
      <p:sp>
        <p:nvSpPr>
          <p:cNvPr id="364" name="Google Shape;364;p22"/>
          <p:cNvSpPr/>
          <p:nvPr/>
        </p:nvSpPr>
        <p:spPr>
          <a:xfrm>
            <a:off x="360825" y="1881950"/>
            <a:ext cx="240850" cy="742850"/>
          </a:xfrm>
          <a:custGeom>
            <a:rect b="b" l="l" r="r" t="t"/>
            <a:pathLst>
              <a:path extrusionOk="0" h="29714" w="9634">
                <a:moveTo>
                  <a:pt x="566" y="0"/>
                </a:moveTo>
                <a:cubicBezTo>
                  <a:pt x="2075" y="2547"/>
                  <a:pt x="9716" y="10330"/>
                  <a:pt x="9622" y="15282"/>
                </a:cubicBezTo>
                <a:cubicBezTo>
                  <a:pt x="9528" y="20234"/>
                  <a:pt x="1604" y="27309"/>
                  <a:pt x="0" y="29714"/>
                </a:cubicBezTo>
              </a:path>
            </a:pathLst>
          </a:custGeom>
          <a:noFill/>
          <a:ln cap="flat" cmpd="sng" w="9525">
            <a:solidFill>
              <a:schemeClr val="dk2"/>
            </a:solidFill>
            <a:prstDash val="solid"/>
            <a:round/>
            <a:headEnd len="med" w="med" type="none"/>
            <a:tailEnd len="med" w="med" type="none"/>
          </a:ln>
        </p:spPr>
      </p:sp>
      <p:sp>
        <p:nvSpPr>
          <p:cNvPr id="365" name="Google Shape;365;p22"/>
          <p:cNvSpPr txBox="1"/>
          <p:nvPr/>
        </p:nvSpPr>
        <p:spPr>
          <a:xfrm>
            <a:off x="5679200" y="2500375"/>
            <a:ext cx="9627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Lato"/>
                <a:ea typeface="Lato"/>
                <a:cs typeface="Lato"/>
                <a:sym typeface="Lato"/>
              </a:rPr>
              <a:t>I</a:t>
            </a:r>
            <a:r>
              <a:rPr baseline="-25000" lang="en" sz="700">
                <a:latin typeface="Lato"/>
                <a:ea typeface="Lato"/>
                <a:cs typeface="Lato"/>
                <a:sym typeface="Lato"/>
              </a:rPr>
              <a:t>F</a:t>
            </a:r>
            <a:r>
              <a:rPr lang="en" sz="700">
                <a:latin typeface="Lato"/>
                <a:ea typeface="Lato"/>
                <a:cs typeface="Lato"/>
                <a:sym typeface="Lato"/>
              </a:rPr>
              <a:t>=  0.47A</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F</a:t>
            </a:r>
            <a:r>
              <a:rPr lang="en" sz="700">
                <a:latin typeface="Lato"/>
                <a:ea typeface="Lato"/>
                <a:cs typeface="Lato"/>
                <a:sym typeface="Lato"/>
              </a:rPr>
              <a:t>= 5.657W</a:t>
            </a:r>
            <a:endParaRPr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F, diss  </a:t>
            </a:r>
            <a:r>
              <a:rPr lang="en" sz="700">
                <a:latin typeface="Lato"/>
                <a:ea typeface="Lato"/>
                <a:cs typeface="Lato"/>
                <a:sym typeface="Lato"/>
              </a:rPr>
              <a:t>=  1.427W</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 </a:t>
            </a:r>
            <a:endParaRPr baseline="-25000" sz="700">
              <a:latin typeface="Lato"/>
              <a:ea typeface="Lato"/>
              <a:cs typeface="Lato"/>
              <a:sym typeface="Lato"/>
            </a:endParaRPr>
          </a:p>
        </p:txBody>
      </p:sp>
      <p:sp>
        <p:nvSpPr>
          <p:cNvPr id="366" name="Google Shape;366;p22"/>
          <p:cNvSpPr txBox="1"/>
          <p:nvPr/>
        </p:nvSpPr>
        <p:spPr>
          <a:xfrm>
            <a:off x="6684650" y="2332175"/>
            <a:ext cx="9627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Lato"/>
                <a:ea typeface="Lato"/>
                <a:cs typeface="Lato"/>
                <a:sym typeface="Lato"/>
              </a:rPr>
              <a:t>I</a:t>
            </a:r>
            <a:r>
              <a:rPr baseline="-25000" lang="en" sz="700">
                <a:latin typeface="Lato"/>
                <a:ea typeface="Lato"/>
                <a:cs typeface="Lato"/>
                <a:sym typeface="Lato"/>
              </a:rPr>
              <a:t>Th</a:t>
            </a:r>
            <a:r>
              <a:rPr lang="en" sz="700">
                <a:latin typeface="Lato"/>
                <a:ea typeface="Lato"/>
                <a:cs typeface="Lato"/>
                <a:sym typeface="Lato"/>
              </a:rPr>
              <a:t>= 0.146A</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Th</a:t>
            </a:r>
            <a:r>
              <a:rPr lang="en" sz="700">
                <a:latin typeface="Lato"/>
                <a:ea typeface="Lato"/>
                <a:cs typeface="Lato"/>
                <a:sym typeface="Lato"/>
              </a:rPr>
              <a:t>= 1.755W</a:t>
            </a:r>
            <a:endParaRPr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Th</a:t>
            </a:r>
            <a:r>
              <a:rPr baseline="-25000" lang="en" sz="700">
                <a:latin typeface="Lato"/>
                <a:ea typeface="Lato"/>
                <a:cs typeface="Lato"/>
                <a:sym typeface="Lato"/>
              </a:rPr>
              <a:t>, diss  </a:t>
            </a:r>
            <a:r>
              <a:rPr lang="en" sz="700">
                <a:latin typeface="Lato"/>
                <a:ea typeface="Lato"/>
                <a:cs typeface="Lato"/>
                <a:sym typeface="Lato"/>
              </a:rPr>
              <a:t>= 1.505W</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 </a:t>
            </a:r>
            <a:endParaRPr baseline="-25000" sz="700">
              <a:latin typeface="Lato"/>
              <a:ea typeface="Lato"/>
              <a:cs typeface="Lato"/>
              <a:sym typeface="Lato"/>
            </a:endParaRPr>
          </a:p>
        </p:txBody>
      </p:sp>
      <p:sp>
        <p:nvSpPr>
          <p:cNvPr id="367" name="Google Shape;367;p22"/>
          <p:cNvSpPr txBox="1"/>
          <p:nvPr/>
        </p:nvSpPr>
        <p:spPr>
          <a:xfrm>
            <a:off x="7766800" y="2332175"/>
            <a:ext cx="9627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Lato"/>
                <a:ea typeface="Lato"/>
                <a:cs typeface="Lato"/>
                <a:sym typeface="Lato"/>
              </a:rPr>
              <a:t>I</a:t>
            </a:r>
            <a:r>
              <a:rPr baseline="-25000" lang="en" sz="700">
                <a:latin typeface="Lato"/>
                <a:ea typeface="Lato"/>
                <a:cs typeface="Lato"/>
                <a:sym typeface="Lato"/>
              </a:rPr>
              <a:t>C</a:t>
            </a:r>
            <a:r>
              <a:rPr lang="en" sz="700">
                <a:latin typeface="Lato"/>
                <a:ea typeface="Lato"/>
                <a:cs typeface="Lato"/>
                <a:sym typeface="Lato"/>
              </a:rPr>
              <a:t>= 1.2A</a:t>
            </a:r>
            <a:r>
              <a:rPr lang="en" sz="700">
                <a:latin typeface="Lato"/>
                <a:ea typeface="Lato"/>
                <a:cs typeface="Lato"/>
                <a:sym typeface="Lato"/>
              </a:rPr>
              <a:t> </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C</a:t>
            </a:r>
            <a:r>
              <a:rPr lang="en" sz="700">
                <a:latin typeface="Lato"/>
                <a:ea typeface="Lato"/>
                <a:cs typeface="Lato"/>
                <a:sym typeface="Lato"/>
              </a:rPr>
              <a:t>= 14.443W</a:t>
            </a:r>
            <a:endParaRPr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C</a:t>
            </a:r>
            <a:r>
              <a:rPr baseline="-25000" lang="en" sz="700">
                <a:latin typeface="Lato"/>
                <a:ea typeface="Lato"/>
                <a:cs typeface="Lato"/>
                <a:sym typeface="Lato"/>
              </a:rPr>
              <a:t>, diss  </a:t>
            </a:r>
            <a:r>
              <a:rPr lang="en" sz="700">
                <a:latin typeface="Lato"/>
                <a:ea typeface="Lato"/>
                <a:cs typeface="Lato"/>
                <a:sym typeface="Lato"/>
              </a:rPr>
              <a:t>= 14.193W</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 </a:t>
            </a:r>
            <a:endParaRPr baseline="-25000" sz="700">
              <a:latin typeface="Lato"/>
              <a:ea typeface="Lato"/>
              <a:cs typeface="Lato"/>
              <a:sym typeface="Lato"/>
            </a:endParaRPr>
          </a:p>
        </p:txBody>
      </p:sp>
      <p:sp>
        <p:nvSpPr>
          <p:cNvPr id="368" name="Google Shape;368;p22"/>
          <p:cNvSpPr txBox="1"/>
          <p:nvPr/>
        </p:nvSpPr>
        <p:spPr>
          <a:xfrm>
            <a:off x="1163750" y="2571750"/>
            <a:ext cx="9627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Lato"/>
                <a:ea typeface="Lato"/>
                <a:cs typeface="Lato"/>
                <a:sym typeface="Lato"/>
              </a:rPr>
              <a:t>I</a:t>
            </a:r>
            <a:r>
              <a:rPr baseline="-25000" lang="en" sz="700">
                <a:latin typeface="Lato"/>
                <a:ea typeface="Lato"/>
                <a:cs typeface="Lato"/>
                <a:sym typeface="Lato"/>
              </a:rPr>
              <a:t>S</a:t>
            </a:r>
            <a:r>
              <a:rPr lang="en" sz="700">
                <a:latin typeface="Lato"/>
                <a:ea typeface="Lato"/>
                <a:cs typeface="Lato"/>
                <a:sym typeface="Lato"/>
              </a:rPr>
              <a:t>=  0.1A</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S</a:t>
            </a:r>
            <a:r>
              <a:rPr lang="en" sz="700">
                <a:latin typeface="Lato"/>
                <a:ea typeface="Lato"/>
                <a:cs typeface="Lato"/>
                <a:sym typeface="Lato"/>
              </a:rPr>
              <a:t>= 0.5W </a:t>
            </a:r>
            <a:endParaRPr baseline="-25000" sz="700">
              <a:latin typeface="Lato"/>
              <a:ea typeface="Lato"/>
              <a:cs typeface="Lato"/>
              <a:sym typeface="Lato"/>
            </a:endParaRPr>
          </a:p>
        </p:txBody>
      </p:sp>
      <p:sp>
        <p:nvSpPr>
          <p:cNvPr id="369" name="Google Shape;369;p22"/>
          <p:cNvSpPr txBox="1"/>
          <p:nvPr/>
        </p:nvSpPr>
        <p:spPr>
          <a:xfrm>
            <a:off x="5630750" y="1177650"/>
            <a:ext cx="6510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
                <a:latin typeface="Lato"/>
                <a:ea typeface="Lato"/>
                <a:cs typeface="Lato"/>
                <a:sym typeface="Lato"/>
              </a:rPr>
              <a:t>+12V</a:t>
            </a:r>
            <a:endParaRPr sz="600">
              <a:latin typeface="Lato"/>
              <a:ea typeface="Lato"/>
              <a:cs typeface="Lato"/>
              <a:sym typeface="Lato"/>
            </a:endParaRPr>
          </a:p>
        </p:txBody>
      </p:sp>
      <p:sp>
        <p:nvSpPr>
          <p:cNvPr id="370" name="Google Shape;370;p22"/>
          <p:cNvSpPr txBox="1"/>
          <p:nvPr/>
        </p:nvSpPr>
        <p:spPr>
          <a:xfrm>
            <a:off x="7339625" y="1177650"/>
            <a:ext cx="6510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
                <a:latin typeface="Lato"/>
                <a:ea typeface="Lato"/>
                <a:cs typeface="Lato"/>
                <a:sym typeface="Lato"/>
              </a:rPr>
              <a:t>+12V</a:t>
            </a:r>
            <a:endParaRPr sz="600">
              <a:latin typeface="Lato"/>
              <a:ea typeface="Lato"/>
              <a:cs typeface="Lato"/>
              <a:sym typeface="Lato"/>
            </a:endParaRPr>
          </a:p>
        </p:txBody>
      </p:sp>
      <p:sp>
        <p:nvSpPr>
          <p:cNvPr id="371" name="Google Shape;371;p22"/>
          <p:cNvSpPr txBox="1"/>
          <p:nvPr/>
        </p:nvSpPr>
        <p:spPr>
          <a:xfrm>
            <a:off x="8485150" y="1177650"/>
            <a:ext cx="6510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
                <a:latin typeface="Lato"/>
                <a:ea typeface="Lato"/>
                <a:cs typeface="Lato"/>
                <a:sym typeface="Lato"/>
              </a:rPr>
              <a:t>+12V</a:t>
            </a:r>
            <a:endParaRPr sz="600">
              <a:latin typeface="Lato"/>
              <a:ea typeface="Lato"/>
              <a:cs typeface="Lato"/>
              <a:sym typeface="Lato"/>
            </a:endParaRPr>
          </a:p>
        </p:txBody>
      </p:sp>
      <p:sp>
        <p:nvSpPr>
          <p:cNvPr id="372" name="Google Shape;372;p22"/>
          <p:cNvSpPr txBox="1"/>
          <p:nvPr/>
        </p:nvSpPr>
        <p:spPr>
          <a:xfrm>
            <a:off x="2351775" y="1177650"/>
            <a:ext cx="6510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
                <a:latin typeface="Lato"/>
                <a:ea typeface="Lato"/>
                <a:cs typeface="Lato"/>
                <a:sym typeface="Lato"/>
              </a:rPr>
              <a:t>+12V</a:t>
            </a:r>
            <a:endParaRPr sz="600">
              <a:latin typeface="Lato"/>
              <a:ea typeface="Lato"/>
              <a:cs typeface="Lato"/>
              <a:sym typeface="Lato"/>
            </a:endParaRPr>
          </a:p>
        </p:txBody>
      </p:sp>
      <p:sp>
        <p:nvSpPr>
          <p:cNvPr id="373" name="Google Shape;373;p22"/>
          <p:cNvSpPr txBox="1"/>
          <p:nvPr/>
        </p:nvSpPr>
        <p:spPr>
          <a:xfrm>
            <a:off x="2809200" y="3161675"/>
            <a:ext cx="13122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Lato"/>
                <a:ea typeface="Lato"/>
                <a:cs typeface="Lato"/>
                <a:sym typeface="Lato"/>
              </a:rPr>
              <a:t>I</a:t>
            </a:r>
            <a:r>
              <a:rPr baseline="-25000" lang="en" sz="700">
                <a:latin typeface="Lato"/>
                <a:ea typeface="Lato"/>
                <a:cs typeface="Lato"/>
                <a:sym typeface="Lato"/>
              </a:rPr>
              <a:t>XB</a:t>
            </a:r>
            <a:r>
              <a:rPr lang="en" sz="700">
                <a:latin typeface="Lato"/>
                <a:ea typeface="Lato"/>
                <a:cs typeface="Lato"/>
                <a:sym typeface="Lato"/>
              </a:rPr>
              <a:t>= 0.02A/0.04A </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XB</a:t>
            </a:r>
            <a:r>
              <a:rPr lang="en" sz="700">
                <a:latin typeface="Lato"/>
                <a:ea typeface="Lato"/>
                <a:cs typeface="Lato"/>
                <a:sym typeface="Lato"/>
              </a:rPr>
              <a:t>= 0.066W/0.132W</a:t>
            </a:r>
            <a:endParaRPr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XB</a:t>
            </a:r>
            <a:r>
              <a:rPr baseline="-25000" lang="en" sz="700">
                <a:latin typeface="Lato"/>
                <a:ea typeface="Lato"/>
                <a:cs typeface="Lato"/>
                <a:sym typeface="Lato"/>
              </a:rPr>
              <a:t>, diss  </a:t>
            </a:r>
            <a:r>
              <a:rPr lang="en" sz="700">
                <a:latin typeface="Lato"/>
                <a:ea typeface="Lato"/>
                <a:cs typeface="Lato"/>
                <a:sym typeface="Lato"/>
              </a:rPr>
              <a:t>=  0.007W/0.013W</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 </a:t>
            </a:r>
            <a:endParaRPr baseline="-25000" sz="700">
              <a:latin typeface="Lato"/>
              <a:ea typeface="Lato"/>
              <a:cs typeface="Lato"/>
              <a:sym typeface="Lato"/>
            </a:endParaRPr>
          </a:p>
        </p:txBody>
      </p:sp>
      <p:sp>
        <p:nvSpPr>
          <p:cNvPr id="374" name="Google Shape;374;p22"/>
          <p:cNvSpPr txBox="1"/>
          <p:nvPr/>
        </p:nvSpPr>
        <p:spPr>
          <a:xfrm>
            <a:off x="4465275" y="2332175"/>
            <a:ext cx="9627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Lato"/>
                <a:ea typeface="Lato"/>
                <a:cs typeface="Lato"/>
                <a:sym typeface="Lato"/>
              </a:rPr>
              <a:t>I</a:t>
            </a:r>
            <a:r>
              <a:rPr baseline="-25000" lang="en" sz="700">
                <a:latin typeface="Lato"/>
                <a:ea typeface="Lato"/>
                <a:cs typeface="Lato"/>
                <a:sym typeface="Lato"/>
              </a:rPr>
              <a:t>TS</a:t>
            </a:r>
            <a:r>
              <a:rPr lang="en" sz="700">
                <a:latin typeface="Lato"/>
                <a:ea typeface="Lato"/>
                <a:cs typeface="Lato"/>
                <a:sym typeface="Lato"/>
              </a:rPr>
              <a:t>= 0.004A  </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TS</a:t>
            </a:r>
            <a:r>
              <a:rPr lang="en" sz="700">
                <a:latin typeface="Lato"/>
                <a:ea typeface="Lato"/>
                <a:cs typeface="Lato"/>
                <a:sym typeface="Lato"/>
              </a:rPr>
              <a:t>=  0.013W</a:t>
            </a:r>
            <a:endParaRPr baseline="-25000" sz="700">
              <a:latin typeface="Lato"/>
              <a:ea typeface="Lato"/>
              <a:cs typeface="Lato"/>
              <a:sym typeface="Lato"/>
            </a:endParaRPr>
          </a:p>
        </p:txBody>
      </p:sp>
      <p:sp>
        <p:nvSpPr>
          <p:cNvPr id="375" name="Google Shape;375;p22"/>
          <p:cNvSpPr txBox="1"/>
          <p:nvPr/>
        </p:nvSpPr>
        <p:spPr>
          <a:xfrm>
            <a:off x="2983950" y="966875"/>
            <a:ext cx="962700" cy="2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Lato"/>
                <a:ea typeface="Lato"/>
                <a:cs typeface="Lato"/>
                <a:sym typeface="Lato"/>
              </a:rPr>
              <a:t>I</a:t>
            </a:r>
            <a:r>
              <a:rPr baseline="-25000" lang="en" sz="700">
                <a:latin typeface="Lato"/>
                <a:ea typeface="Lato"/>
                <a:cs typeface="Lato"/>
                <a:sym typeface="Lato"/>
              </a:rPr>
              <a:t>N</a:t>
            </a:r>
            <a:r>
              <a:rPr lang="en" sz="700">
                <a:latin typeface="Lato"/>
                <a:ea typeface="Lato"/>
                <a:cs typeface="Lato"/>
                <a:sym typeface="Lato"/>
              </a:rPr>
              <a:t>= 0.02A  </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N</a:t>
            </a:r>
            <a:r>
              <a:rPr lang="en" sz="700">
                <a:latin typeface="Lato"/>
                <a:ea typeface="Lato"/>
                <a:cs typeface="Lato"/>
                <a:sym typeface="Lato"/>
              </a:rPr>
              <a:t>= 0.24W</a:t>
            </a:r>
            <a:endParaRPr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P</a:t>
            </a:r>
            <a:r>
              <a:rPr baseline="-25000" lang="en" sz="700">
                <a:latin typeface="Lato"/>
                <a:ea typeface="Lato"/>
                <a:cs typeface="Lato"/>
                <a:sym typeface="Lato"/>
              </a:rPr>
              <a:t>N</a:t>
            </a:r>
            <a:r>
              <a:rPr baseline="-25000" lang="en" sz="700">
                <a:latin typeface="Lato"/>
                <a:ea typeface="Lato"/>
                <a:cs typeface="Lato"/>
                <a:sym typeface="Lato"/>
              </a:rPr>
              <a:t>, diss  </a:t>
            </a:r>
            <a:r>
              <a:rPr lang="en" sz="700">
                <a:latin typeface="Lato"/>
                <a:ea typeface="Lato"/>
                <a:cs typeface="Lato"/>
                <a:sym typeface="Lato"/>
              </a:rPr>
              <a:t>=  0.384W</a:t>
            </a:r>
            <a:endParaRPr baseline="-25000" sz="700">
              <a:latin typeface="Lato"/>
              <a:ea typeface="Lato"/>
              <a:cs typeface="Lato"/>
              <a:sym typeface="Lato"/>
            </a:endParaRPr>
          </a:p>
          <a:p>
            <a:pPr indent="0" lvl="0" marL="0" rtl="0" algn="ctr">
              <a:spcBef>
                <a:spcPts val="0"/>
              </a:spcBef>
              <a:spcAft>
                <a:spcPts val="0"/>
              </a:spcAft>
              <a:buNone/>
            </a:pPr>
            <a:r>
              <a:rPr lang="en" sz="700">
                <a:latin typeface="Lato"/>
                <a:ea typeface="Lato"/>
                <a:cs typeface="Lato"/>
                <a:sym typeface="Lato"/>
              </a:rPr>
              <a:t> </a:t>
            </a:r>
            <a:endParaRPr baseline="-25000" sz="700">
              <a:latin typeface="Lato"/>
              <a:ea typeface="Lato"/>
              <a:cs typeface="Lato"/>
              <a:sym typeface="Lato"/>
            </a:endParaRPr>
          </a:p>
        </p:txBody>
      </p:sp>
      <p:sp>
        <p:nvSpPr>
          <p:cNvPr id="376" name="Google Shape;376;p22"/>
          <p:cNvSpPr txBox="1"/>
          <p:nvPr/>
        </p:nvSpPr>
        <p:spPr>
          <a:xfrm>
            <a:off x="428350" y="2332175"/>
            <a:ext cx="6510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latin typeface="Lato"/>
                <a:ea typeface="Lato"/>
                <a:cs typeface="Lato"/>
                <a:sym typeface="Lato"/>
              </a:rPr>
              <a:t>Imax = 1.98A</a:t>
            </a:r>
            <a:endParaRPr sz="600">
              <a:latin typeface="Lato"/>
              <a:ea typeface="Lato"/>
              <a:cs typeface="Lato"/>
              <a:sym typeface="Lato"/>
            </a:endParaRPr>
          </a:p>
          <a:p>
            <a:pPr indent="0" lvl="0" marL="0" rtl="0" algn="l">
              <a:spcBef>
                <a:spcPts val="0"/>
              </a:spcBef>
              <a:spcAft>
                <a:spcPts val="0"/>
              </a:spcAft>
              <a:buNone/>
            </a:pPr>
            <a:r>
              <a:rPr lang="en" sz="600">
                <a:latin typeface="Lato"/>
                <a:ea typeface="Lato"/>
                <a:cs typeface="Lato"/>
                <a:sym typeface="Lato"/>
              </a:rPr>
              <a:t>Imin = 0.064A</a:t>
            </a:r>
            <a:endParaRPr sz="600">
              <a:latin typeface="Lato"/>
              <a:ea typeface="Lato"/>
              <a:cs typeface="Lato"/>
              <a:sym typeface="Lato"/>
            </a:endParaRPr>
          </a:p>
          <a:p>
            <a:pPr indent="0" lvl="0" marL="0" rtl="0" algn="l">
              <a:spcBef>
                <a:spcPts val="0"/>
              </a:spcBef>
              <a:spcAft>
                <a:spcPts val="0"/>
              </a:spcAft>
              <a:buNone/>
            </a:pPr>
            <a:r>
              <a:rPr lang="en" sz="600">
                <a:latin typeface="Lato"/>
                <a:ea typeface="Lato"/>
                <a:cs typeface="Lato"/>
                <a:sym typeface="Lato"/>
              </a:rPr>
              <a:t>Inom = 0.78A</a:t>
            </a:r>
            <a:endParaRPr sz="600">
              <a:latin typeface="Lato"/>
              <a:ea typeface="Lato"/>
              <a:cs typeface="Lato"/>
              <a:sym typeface="Lato"/>
            </a:endParaRPr>
          </a:p>
        </p:txBody>
      </p:sp>
      <p:pic>
        <p:nvPicPr>
          <p:cNvPr id="377" name="Google Shape;377;p22"/>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378" name="Google Shape;378;p22"/>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379" name="Google Shape;379;p22"/>
          <p:cNvSpPr/>
          <p:nvPr/>
        </p:nvSpPr>
        <p:spPr>
          <a:xfrm>
            <a:off x="816065"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380" name="Google Shape;380;p22"/>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381" name="Google Shape;381;p22"/>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382" name="Google Shape;382;p22"/>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383" name="Google Shape;383;p22"/>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384" name="Google Shape;384;p22"/>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6" name="Shape 2026"/>
        <p:cNvGrpSpPr/>
        <p:nvPr/>
      </p:nvGrpSpPr>
      <p:grpSpPr>
        <a:xfrm>
          <a:off x="0" y="0"/>
          <a:ext cx="0" cy="0"/>
          <a:chOff x="0" y="0"/>
          <a:chExt cx="0" cy="0"/>
        </a:xfrm>
      </p:grpSpPr>
      <p:pic>
        <p:nvPicPr>
          <p:cNvPr id="2027" name="Google Shape;2027;p112"/>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2028" name="Google Shape;2028;p112"/>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Descent Control Risks</a:t>
            </a:r>
            <a:endParaRPr/>
          </a:p>
        </p:txBody>
      </p:sp>
      <p:sp>
        <p:nvSpPr>
          <p:cNvPr id="2029" name="Google Shape;2029;p1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030" name="Google Shape;2030;p112"/>
          <p:cNvGraphicFramePr/>
          <p:nvPr/>
        </p:nvGraphicFramePr>
        <p:xfrm>
          <a:off x="4010550" y="14907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1</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en" sz="1200"/>
                        <a:t>3</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2</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3</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2031" name="Google Shape;2031;p112"/>
          <p:cNvSpPr txBox="1"/>
          <p:nvPr/>
        </p:nvSpPr>
        <p:spPr>
          <a:xfrm>
            <a:off x="40105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2032" name="Google Shape;2032;p112"/>
          <p:cNvSpPr txBox="1"/>
          <p:nvPr/>
        </p:nvSpPr>
        <p:spPr>
          <a:xfrm>
            <a:off x="49605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2033" name="Google Shape;2033;p112"/>
          <p:cNvSpPr txBox="1"/>
          <p:nvPr/>
        </p:nvSpPr>
        <p:spPr>
          <a:xfrm>
            <a:off x="591050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2034" name="Google Shape;2034;p112"/>
          <p:cNvSpPr txBox="1"/>
          <p:nvPr/>
        </p:nvSpPr>
        <p:spPr>
          <a:xfrm>
            <a:off x="68605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2035" name="Google Shape;2035;p112"/>
          <p:cNvSpPr txBox="1"/>
          <p:nvPr/>
        </p:nvSpPr>
        <p:spPr>
          <a:xfrm>
            <a:off x="78104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2036" name="Google Shape;2036;p112"/>
          <p:cNvSpPr txBox="1"/>
          <p:nvPr/>
        </p:nvSpPr>
        <p:spPr>
          <a:xfrm rot="-5400000">
            <a:off x="3555250" y="17608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2037" name="Google Shape;2037;p112"/>
          <p:cNvSpPr txBox="1"/>
          <p:nvPr/>
        </p:nvSpPr>
        <p:spPr>
          <a:xfrm rot="-5400000">
            <a:off x="3473950" y="24072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2038" name="Google Shape;2038;p112"/>
          <p:cNvSpPr txBox="1"/>
          <p:nvPr/>
        </p:nvSpPr>
        <p:spPr>
          <a:xfrm rot="-5400000">
            <a:off x="3555250" y="32159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2039" name="Google Shape;2039;p112"/>
          <p:cNvSpPr txBox="1"/>
          <p:nvPr/>
        </p:nvSpPr>
        <p:spPr>
          <a:xfrm rot="-5400000">
            <a:off x="3525850" y="39524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2040" name="Google Shape;2040;p112"/>
          <p:cNvSpPr txBox="1"/>
          <p:nvPr/>
        </p:nvSpPr>
        <p:spPr>
          <a:xfrm rot="-5400000">
            <a:off x="3481100" y="46140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2041" name="Google Shape;2041;p112"/>
          <p:cNvSpPr txBox="1"/>
          <p:nvPr/>
        </p:nvSpPr>
        <p:spPr>
          <a:xfrm>
            <a:off x="5910500" y="10997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2042" name="Google Shape;2042;p112"/>
          <p:cNvSpPr txBox="1"/>
          <p:nvPr/>
        </p:nvSpPr>
        <p:spPr>
          <a:xfrm rot="-5400000">
            <a:off x="3095000" y="32170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2043" name="Google Shape;2043;p112"/>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3</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Balloon bursts</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The target altitude may not be able to be reached and/or the system descends faster than desired</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Ensure that we remain below the maximum allowable stress in the balloon</a:t>
                      </a:r>
                      <a:endParaRPr sz="1200">
                        <a:solidFill>
                          <a:schemeClr val="accent1"/>
                        </a:solidFill>
                        <a:latin typeface="Lato"/>
                        <a:ea typeface="Lato"/>
                        <a:cs typeface="Lato"/>
                        <a:sym typeface="Lato"/>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2044" name="Google Shape;2044;p112"/>
          <p:cNvSpPr/>
          <p:nvPr/>
        </p:nvSpPr>
        <p:spPr>
          <a:xfrm rot="5400000">
            <a:off x="8044450" y="4262375"/>
            <a:ext cx="4821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113"/>
          <p:cNvSpPr txBox="1"/>
          <p:nvPr>
            <p:ph type="title"/>
          </p:nvPr>
        </p:nvSpPr>
        <p:spPr>
          <a:xfrm>
            <a:off x="727800" y="625325"/>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Materials Cost</a:t>
            </a:r>
            <a:endParaRPr/>
          </a:p>
        </p:txBody>
      </p:sp>
      <p:sp>
        <p:nvSpPr>
          <p:cNvPr id="2050" name="Google Shape;2050;p1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51" name="Google Shape;2051;p113" title="Chart"/>
          <p:cNvPicPr preferRelativeResize="0"/>
          <p:nvPr/>
        </p:nvPicPr>
        <p:blipFill>
          <a:blip r:embed="rId3">
            <a:alphaModFix/>
          </a:blip>
          <a:stretch>
            <a:fillRect/>
          </a:stretch>
        </p:blipFill>
        <p:spPr>
          <a:xfrm>
            <a:off x="4729725" y="1693025"/>
            <a:ext cx="4274174" cy="2645074"/>
          </a:xfrm>
          <a:prstGeom prst="rect">
            <a:avLst/>
          </a:prstGeom>
          <a:noFill/>
          <a:ln>
            <a:noFill/>
          </a:ln>
        </p:spPr>
      </p:pic>
      <p:pic>
        <p:nvPicPr>
          <p:cNvPr id="2052" name="Google Shape;2052;p113"/>
          <p:cNvPicPr preferRelativeResize="0"/>
          <p:nvPr/>
        </p:nvPicPr>
        <p:blipFill>
          <a:blip r:embed="rId4">
            <a:alphaModFix/>
          </a:blip>
          <a:stretch>
            <a:fillRect/>
          </a:stretch>
        </p:blipFill>
        <p:spPr>
          <a:xfrm>
            <a:off x="455550" y="1910710"/>
            <a:ext cx="4274174" cy="1178440"/>
          </a:xfrm>
          <a:prstGeom prst="rect">
            <a:avLst/>
          </a:prstGeom>
          <a:noFill/>
          <a:ln>
            <a:noFill/>
          </a:ln>
        </p:spPr>
      </p:pic>
      <p:sp>
        <p:nvSpPr>
          <p:cNvPr id="2053" name="Google Shape;2053;p113"/>
          <p:cNvSpPr txBox="1"/>
          <p:nvPr/>
        </p:nvSpPr>
        <p:spPr>
          <a:xfrm>
            <a:off x="576875" y="3369875"/>
            <a:ext cx="4063200" cy="11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Materials: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Most of the Testing materials can be used for several tests. </a:t>
            </a:r>
            <a:endParaRPr>
              <a:latin typeface="Lato"/>
              <a:ea typeface="Lato"/>
              <a:cs typeface="Lato"/>
              <a:sym typeface="Lato"/>
            </a:endParaRPr>
          </a:p>
        </p:txBody>
      </p:sp>
      <p:pic>
        <p:nvPicPr>
          <p:cNvPr id="2054" name="Google Shape;2054;p113"/>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sp>
        <p:nvSpPr>
          <p:cNvPr id="2059" name="Google Shape;2059;p114"/>
          <p:cNvSpPr txBox="1"/>
          <p:nvPr>
            <p:ph type="title"/>
          </p:nvPr>
        </p:nvSpPr>
        <p:spPr>
          <a:xfrm>
            <a:off x="727800" y="6011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Software FBD</a:t>
            </a:r>
            <a:endParaRPr/>
          </a:p>
        </p:txBody>
      </p:sp>
      <p:sp>
        <p:nvSpPr>
          <p:cNvPr id="2060" name="Google Shape;2060;p1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61" name="Google Shape;2061;p114"/>
          <p:cNvPicPr preferRelativeResize="0"/>
          <p:nvPr/>
        </p:nvPicPr>
        <p:blipFill>
          <a:blip r:embed="rId3">
            <a:alphaModFix/>
          </a:blip>
          <a:stretch>
            <a:fillRect/>
          </a:stretch>
        </p:blipFill>
        <p:spPr>
          <a:xfrm>
            <a:off x="2464900" y="601150"/>
            <a:ext cx="6392715" cy="4587504"/>
          </a:xfrm>
          <a:prstGeom prst="rect">
            <a:avLst/>
          </a:prstGeom>
          <a:noFill/>
          <a:ln>
            <a:noFill/>
          </a:ln>
        </p:spPr>
      </p:pic>
      <p:pic>
        <p:nvPicPr>
          <p:cNvPr id="2062" name="Google Shape;2062;p114"/>
          <p:cNvPicPr preferRelativeResize="0"/>
          <p:nvPr/>
        </p:nvPicPr>
        <p:blipFill>
          <a:blip r:embed="rId4">
            <a:alphaModFix/>
          </a:blip>
          <a:stretch>
            <a:fillRect/>
          </a:stretch>
        </p:blipFill>
        <p:spPr>
          <a:xfrm>
            <a:off x="1216575" y="2942725"/>
            <a:ext cx="1053300" cy="2009675"/>
          </a:xfrm>
          <a:prstGeom prst="rect">
            <a:avLst/>
          </a:prstGeom>
          <a:noFill/>
          <a:ln>
            <a:noFill/>
          </a:ln>
        </p:spPr>
      </p:pic>
      <p:pic>
        <p:nvPicPr>
          <p:cNvPr id="2063" name="Google Shape;2063;p114"/>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115"/>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Command Flow</a:t>
            </a:r>
            <a:endParaRPr/>
          </a:p>
          <a:p>
            <a:pPr indent="0" lvl="0" marL="0" rtl="0" algn="l">
              <a:spcBef>
                <a:spcPts val="0"/>
              </a:spcBef>
              <a:spcAft>
                <a:spcPts val="0"/>
              </a:spcAft>
              <a:buNone/>
            </a:pPr>
            <a:r>
              <a:t/>
            </a:r>
            <a:endParaRPr/>
          </a:p>
        </p:txBody>
      </p:sp>
      <p:sp>
        <p:nvSpPr>
          <p:cNvPr id="2069" name="Google Shape;2069;p1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70" name="Google Shape;2070;p115"/>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2071" name="Google Shape;2071;p115"/>
          <p:cNvPicPr preferRelativeResize="0"/>
          <p:nvPr/>
        </p:nvPicPr>
        <p:blipFill>
          <a:blip r:embed="rId4">
            <a:alphaModFix/>
          </a:blip>
          <a:stretch>
            <a:fillRect/>
          </a:stretch>
        </p:blipFill>
        <p:spPr>
          <a:xfrm>
            <a:off x="2075554" y="1094025"/>
            <a:ext cx="4992883" cy="3744675"/>
          </a:xfrm>
          <a:prstGeom prst="rect">
            <a:avLst/>
          </a:prstGeom>
          <a:noFill/>
          <a:ln>
            <a:noFill/>
          </a:ln>
        </p:spPr>
      </p:pic>
      <p:sp>
        <p:nvSpPr>
          <p:cNvPr id="2072" name="Google Shape;2072;p115"/>
          <p:cNvSpPr/>
          <p:nvPr/>
        </p:nvSpPr>
        <p:spPr>
          <a:xfrm>
            <a:off x="1576488" y="483870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2073" name="Google Shape;2073;p115"/>
          <p:cNvSpPr/>
          <p:nvPr/>
        </p:nvSpPr>
        <p:spPr>
          <a:xfrm>
            <a:off x="2392565"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2074" name="Google Shape;2074;p115"/>
          <p:cNvSpPr/>
          <p:nvPr/>
        </p:nvSpPr>
        <p:spPr>
          <a:xfrm>
            <a:off x="3209612"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2075" name="Google Shape;2075;p115"/>
          <p:cNvSpPr/>
          <p:nvPr/>
        </p:nvSpPr>
        <p:spPr>
          <a:xfrm>
            <a:off x="4026643" y="483870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2076" name="Google Shape;2076;p115"/>
          <p:cNvSpPr/>
          <p:nvPr/>
        </p:nvSpPr>
        <p:spPr>
          <a:xfrm>
            <a:off x="6475861"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2077" name="Google Shape;2077;p115"/>
          <p:cNvSpPr/>
          <p:nvPr/>
        </p:nvSpPr>
        <p:spPr>
          <a:xfrm>
            <a:off x="4842737"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2078" name="Google Shape;2078;p115"/>
          <p:cNvSpPr/>
          <p:nvPr/>
        </p:nvSpPr>
        <p:spPr>
          <a:xfrm>
            <a:off x="5660721"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sp>
        <p:nvSpPr>
          <p:cNvPr id="2083" name="Google Shape;2083;p11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lnSpc>
                <a:spcPct val="150000"/>
              </a:lnSpc>
              <a:spcBef>
                <a:spcPts val="0"/>
              </a:spcBef>
              <a:spcAft>
                <a:spcPts val="0"/>
              </a:spcAft>
              <a:buSzPts val="1300"/>
              <a:buChar char="●"/>
            </a:pPr>
            <a:r>
              <a:rPr lang="en"/>
              <a:t>Arduino Nano</a:t>
            </a:r>
            <a:endParaRPr/>
          </a:p>
          <a:p>
            <a:pPr indent="-298450" lvl="1" marL="914400" rtl="0" algn="l">
              <a:lnSpc>
                <a:spcPct val="150000"/>
              </a:lnSpc>
              <a:spcBef>
                <a:spcPts val="0"/>
              </a:spcBef>
              <a:spcAft>
                <a:spcPts val="0"/>
              </a:spcAft>
              <a:buSzPts val="1100"/>
              <a:buChar char="○"/>
            </a:pPr>
            <a:r>
              <a:rPr lang="en"/>
              <a:t>All transistors</a:t>
            </a:r>
            <a:endParaRPr/>
          </a:p>
          <a:p>
            <a:pPr indent="-298450" lvl="1" marL="914400" rtl="0" algn="l">
              <a:lnSpc>
                <a:spcPct val="150000"/>
              </a:lnSpc>
              <a:spcBef>
                <a:spcPts val="0"/>
              </a:spcBef>
              <a:spcAft>
                <a:spcPts val="0"/>
              </a:spcAft>
              <a:buSzPts val="1100"/>
              <a:buChar char="○"/>
            </a:pPr>
            <a:r>
              <a:rPr lang="en"/>
              <a:t>Servo </a:t>
            </a:r>
            <a:endParaRPr/>
          </a:p>
          <a:p>
            <a:pPr indent="-298450" lvl="1" marL="914400" rtl="0" algn="l">
              <a:lnSpc>
                <a:spcPct val="150000"/>
              </a:lnSpc>
              <a:spcBef>
                <a:spcPts val="0"/>
              </a:spcBef>
              <a:spcAft>
                <a:spcPts val="0"/>
              </a:spcAft>
              <a:buSzPts val="1100"/>
              <a:buChar char="○"/>
            </a:pPr>
            <a:r>
              <a:rPr lang="en"/>
              <a:t>Fan control</a:t>
            </a:r>
            <a:endParaRPr/>
          </a:p>
          <a:p>
            <a:pPr indent="-298450" lvl="1" marL="914400" rtl="0" algn="l">
              <a:lnSpc>
                <a:spcPct val="150000"/>
              </a:lnSpc>
              <a:spcBef>
                <a:spcPts val="0"/>
              </a:spcBef>
              <a:spcAft>
                <a:spcPts val="0"/>
              </a:spcAft>
              <a:buSzPts val="1100"/>
              <a:buChar char="○"/>
            </a:pPr>
            <a:r>
              <a:rPr lang="en"/>
              <a:t>Temperature sensor </a:t>
            </a:r>
            <a:endParaRPr/>
          </a:p>
          <a:p>
            <a:pPr indent="-298450" lvl="1" marL="914400" rtl="0" algn="l">
              <a:lnSpc>
                <a:spcPct val="150000"/>
              </a:lnSpc>
              <a:spcBef>
                <a:spcPts val="0"/>
              </a:spcBef>
              <a:spcAft>
                <a:spcPts val="0"/>
              </a:spcAft>
              <a:buSzPts val="1100"/>
              <a:buChar char="○"/>
            </a:pPr>
            <a:r>
              <a:rPr lang="en"/>
              <a:t>XBee</a:t>
            </a:r>
            <a:endParaRPr/>
          </a:p>
        </p:txBody>
      </p:sp>
      <p:sp>
        <p:nvSpPr>
          <p:cNvPr id="2084" name="Google Shape;2084;p116"/>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Pin Assignment</a:t>
            </a:r>
            <a:endParaRPr/>
          </a:p>
          <a:p>
            <a:pPr indent="0" lvl="0" marL="0" rtl="0" algn="l">
              <a:spcBef>
                <a:spcPts val="0"/>
              </a:spcBef>
              <a:spcAft>
                <a:spcPts val="0"/>
              </a:spcAft>
              <a:buNone/>
            </a:pPr>
            <a:r>
              <a:t/>
            </a:r>
            <a:endParaRPr/>
          </a:p>
        </p:txBody>
      </p:sp>
      <p:sp>
        <p:nvSpPr>
          <p:cNvPr id="2085" name="Google Shape;2085;p1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86" name="Google Shape;2086;p116"/>
          <p:cNvPicPr preferRelativeResize="0"/>
          <p:nvPr/>
        </p:nvPicPr>
        <p:blipFill rotWithShape="1">
          <a:blip r:embed="rId3">
            <a:alphaModFix/>
          </a:blip>
          <a:srcRect b="0" l="0" r="0" t="0"/>
          <a:stretch/>
        </p:blipFill>
        <p:spPr>
          <a:xfrm>
            <a:off x="4794475" y="558825"/>
            <a:ext cx="3221451" cy="4258326"/>
          </a:xfrm>
          <a:prstGeom prst="rect">
            <a:avLst/>
          </a:prstGeom>
          <a:noFill/>
          <a:ln>
            <a:noFill/>
          </a:ln>
        </p:spPr>
      </p:pic>
      <p:pic>
        <p:nvPicPr>
          <p:cNvPr id="2087" name="Google Shape;2087;p116"/>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2088" name="Google Shape;2088;p116"/>
          <p:cNvSpPr/>
          <p:nvPr/>
        </p:nvSpPr>
        <p:spPr>
          <a:xfrm>
            <a:off x="1576488" y="483870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2089" name="Google Shape;2089;p116"/>
          <p:cNvSpPr/>
          <p:nvPr/>
        </p:nvSpPr>
        <p:spPr>
          <a:xfrm>
            <a:off x="2392565"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2090" name="Google Shape;2090;p116"/>
          <p:cNvSpPr/>
          <p:nvPr/>
        </p:nvSpPr>
        <p:spPr>
          <a:xfrm>
            <a:off x="3209612"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2091" name="Google Shape;2091;p116"/>
          <p:cNvSpPr/>
          <p:nvPr/>
        </p:nvSpPr>
        <p:spPr>
          <a:xfrm>
            <a:off x="4026643" y="483870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2092" name="Google Shape;2092;p116"/>
          <p:cNvSpPr/>
          <p:nvPr/>
        </p:nvSpPr>
        <p:spPr>
          <a:xfrm>
            <a:off x="6475861"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2093" name="Google Shape;2093;p116"/>
          <p:cNvSpPr/>
          <p:nvPr/>
        </p:nvSpPr>
        <p:spPr>
          <a:xfrm>
            <a:off x="4842737"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2094" name="Google Shape;2094;p116"/>
          <p:cNvSpPr/>
          <p:nvPr/>
        </p:nvSpPr>
        <p:spPr>
          <a:xfrm>
            <a:off x="5660721" y="483870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23"/>
          <p:cNvPicPr preferRelativeResize="0"/>
          <p:nvPr/>
        </p:nvPicPr>
        <p:blipFill>
          <a:blip r:embed="rId3">
            <a:alphaModFix/>
          </a:blip>
          <a:stretch>
            <a:fillRect/>
          </a:stretch>
        </p:blipFill>
        <p:spPr>
          <a:xfrm>
            <a:off x="4084225" y="503550"/>
            <a:ext cx="3879901" cy="4637139"/>
          </a:xfrm>
          <a:prstGeom prst="rect">
            <a:avLst/>
          </a:prstGeom>
          <a:noFill/>
          <a:ln>
            <a:noFill/>
          </a:ln>
        </p:spPr>
      </p:pic>
      <p:sp>
        <p:nvSpPr>
          <p:cNvPr id="390" name="Google Shape;390;p23"/>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System Model</a:t>
            </a:r>
            <a:endParaRPr/>
          </a:p>
        </p:txBody>
      </p:sp>
      <p:sp>
        <p:nvSpPr>
          <p:cNvPr id="391" name="Google Shape;391;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2" name="Google Shape;392;p23"/>
          <p:cNvSpPr txBox="1"/>
          <p:nvPr/>
        </p:nvSpPr>
        <p:spPr>
          <a:xfrm>
            <a:off x="4571988" y="4534975"/>
            <a:ext cx="4953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a:ea typeface="Lato"/>
                <a:cs typeface="Lato"/>
                <a:sym typeface="Lato"/>
              </a:rPr>
              <a:t>Fan</a:t>
            </a:r>
            <a:endParaRPr>
              <a:solidFill>
                <a:schemeClr val="lt1"/>
              </a:solidFill>
              <a:latin typeface="Lato"/>
              <a:ea typeface="Lato"/>
              <a:cs typeface="Lato"/>
              <a:sym typeface="Lato"/>
            </a:endParaRPr>
          </a:p>
        </p:txBody>
      </p:sp>
      <p:sp>
        <p:nvSpPr>
          <p:cNvPr id="393" name="Google Shape;393;p23"/>
          <p:cNvSpPr txBox="1"/>
          <p:nvPr/>
        </p:nvSpPr>
        <p:spPr>
          <a:xfrm>
            <a:off x="4387063" y="4034150"/>
            <a:ext cx="9057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Diffuser</a:t>
            </a:r>
            <a:endParaRPr>
              <a:latin typeface="Lato"/>
              <a:ea typeface="Lato"/>
              <a:cs typeface="Lato"/>
              <a:sym typeface="Lato"/>
            </a:endParaRPr>
          </a:p>
        </p:txBody>
      </p:sp>
      <p:sp>
        <p:nvSpPr>
          <p:cNvPr id="394" name="Google Shape;394;p23"/>
          <p:cNvSpPr txBox="1"/>
          <p:nvPr/>
        </p:nvSpPr>
        <p:spPr>
          <a:xfrm>
            <a:off x="3485248" y="3715850"/>
            <a:ext cx="7599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Valve</a:t>
            </a:r>
            <a:endParaRPr>
              <a:latin typeface="Lato"/>
              <a:ea typeface="Lato"/>
              <a:cs typeface="Lato"/>
              <a:sym typeface="Lato"/>
            </a:endParaRPr>
          </a:p>
        </p:txBody>
      </p:sp>
      <p:sp>
        <p:nvSpPr>
          <p:cNvPr id="395" name="Google Shape;395;p23"/>
          <p:cNvSpPr txBox="1"/>
          <p:nvPr/>
        </p:nvSpPr>
        <p:spPr>
          <a:xfrm rot="-5400000">
            <a:off x="6576450" y="2412600"/>
            <a:ext cx="10176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ato"/>
                <a:ea typeface="Lato"/>
                <a:cs typeface="Lato"/>
                <a:sym typeface="Lato"/>
              </a:rPr>
              <a:t>Batter</a:t>
            </a:r>
            <a:r>
              <a:rPr lang="en">
                <a:solidFill>
                  <a:srgbClr val="FFFFFF"/>
                </a:solidFill>
                <a:latin typeface="Lato"/>
                <a:ea typeface="Lato"/>
                <a:cs typeface="Lato"/>
                <a:sym typeface="Lato"/>
              </a:rPr>
              <a:t>ie</a:t>
            </a:r>
            <a:r>
              <a:rPr lang="en">
                <a:solidFill>
                  <a:srgbClr val="FFFFFF"/>
                </a:solidFill>
                <a:latin typeface="Lato"/>
                <a:ea typeface="Lato"/>
                <a:cs typeface="Lato"/>
                <a:sym typeface="Lato"/>
              </a:rPr>
              <a:t>s</a:t>
            </a:r>
            <a:endParaRPr>
              <a:solidFill>
                <a:srgbClr val="FFFFFF"/>
              </a:solidFill>
              <a:latin typeface="Lato"/>
              <a:ea typeface="Lato"/>
              <a:cs typeface="Lato"/>
              <a:sym typeface="Lato"/>
            </a:endParaRPr>
          </a:p>
        </p:txBody>
      </p:sp>
      <p:sp>
        <p:nvSpPr>
          <p:cNvPr id="396" name="Google Shape;396;p23"/>
          <p:cNvSpPr txBox="1"/>
          <p:nvPr/>
        </p:nvSpPr>
        <p:spPr>
          <a:xfrm>
            <a:off x="5292763" y="2626638"/>
            <a:ext cx="9057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a:ea typeface="Lato"/>
                <a:cs typeface="Lato"/>
                <a:sym typeface="Lato"/>
              </a:rPr>
              <a:t>Servo</a:t>
            </a:r>
            <a:endParaRPr>
              <a:solidFill>
                <a:schemeClr val="lt1"/>
              </a:solidFill>
              <a:latin typeface="Lato"/>
              <a:ea typeface="Lato"/>
              <a:cs typeface="Lato"/>
              <a:sym typeface="Lato"/>
            </a:endParaRPr>
          </a:p>
        </p:txBody>
      </p:sp>
      <p:sp>
        <p:nvSpPr>
          <p:cNvPr id="397" name="Google Shape;397;p23"/>
          <p:cNvSpPr txBox="1"/>
          <p:nvPr/>
        </p:nvSpPr>
        <p:spPr>
          <a:xfrm>
            <a:off x="6198472" y="1148775"/>
            <a:ext cx="674400" cy="3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a:ea typeface="Lato"/>
                <a:cs typeface="Lato"/>
                <a:sym typeface="Lato"/>
              </a:rPr>
              <a:t>PCB</a:t>
            </a:r>
            <a:endParaRPr>
              <a:solidFill>
                <a:schemeClr val="lt1"/>
              </a:solidFill>
              <a:latin typeface="Lato"/>
              <a:ea typeface="Lato"/>
              <a:cs typeface="Lato"/>
              <a:sym typeface="Lato"/>
            </a:endParaRPr>
          </a:p>
        </p:txBody>
      </p:sp>
      <p:pic>
        <p:nvPicPr>
          <p:cNvPr id="398" name="Google Shape;398;p23"/>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399" name="Google Shape;399;p23"/>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400" name="Google Shape;400;p23"/>
          <p:cNvSpPr/>
          <p:nvPr/>
        </p:nvSpPr>
        <p:spPr>
          <a:xfrm>
            <a:off x="816065"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401" name="Google Shape;401;p23"/>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402" name="Google Shape;402;p23"/>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403" name="Google Shape;403;p23"/>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404" name="Google Shape;404;p23"/>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405" name="Google Shape;405;p23"/>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406" name="Google Shape;406;p23"/>
          <p:cNvPicPr preferRelativeResize="0"/>
          <p:nvPr/>
        </p:nvPicPr>
        <p:blipFill rotWithShape="1">
          <a:blip r:embed="rId5">
            <a:alphaModFix/>
          </a:blip>
          <a:srcRect b="0" l="37981" r="17097" t="1293"/>
          <a:stretch/>
        </p:blipFill>
        <p:spPr>
          <a:xfrm>
            <a:off x="974350" y="1290200"/>
            <a:ext cx="2173224" cy="3688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4"/>
          <p:cNvSpPr txBox="1"/>
          <p:nvPr>
            <p:ph idx="1" type="body"/>
          </p:nvPr>
        </p:nvSpPr>
        <p:spPr>
          <a:xfrm>
            <a:off x="6106300" y="2178500"/>
            <a:ext cx="2430000" cy="899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Predicted Required Flow Rate @ 40 km: 100 LPM</a:t>
            </a:r>
            <a:endParaRPr/>
          </a:p>
        </p:txBody>
      </p:sp>
      <p:sp>
        <p:nvSpPr>
          <p:cNvPr id="412" name="Google Shape;412;p24"/>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 Level Mass </a:t>
            </a:r>
            <a:r>
              <a:rPr lang="en"/>
              <a:t>Budget</a:t>
            </a:r>
            <a:r>
              <a:rPr lang="en"/>
              <a:t> and Flow Rates</a:t>
            </a:r>
            <a:endParaRPr/>
          </a:p>
        </p:txBody>
      </p:sp>
      <p:sp>
        <p:nvSpPr>
          <p:cNvPr id="413" name="Google Shape;413;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4" name="Google Shape;414;p24"/>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415" name="Google Shape;415;p24"/>
          <p:cNvPicPr preferRelativeResize="0"/>
          <p:nvPr/>
        </p:nvPicPr>
        <p:blipFill>
          <a:blip r:embed="rId4">
            <a:alphaModFix/>
          </a:blip>
          <a:stretch>
            <a:fillRect/>
          </a:stretch>
        </p:blipFill>
        <p:spPr>
          <a:xfrm>
            <a:off x="4201300" y="2155563"/>
            <a:ext cx="1905000" cy="1905000"/>
          </a:xfrm>
          <a:prstGeom prst="rect">
            <a:avLst/>
          </a:prstGeom>
          <a:noFill/>
          <a:ln>
            <a:noFill/>
          </a:ln>
        </p:spPr>
      </p:pic>
      <p:sp>
        <p:nvSpPr>
          <p:cNvPr id="416" name="Google Shape;416;p24"/>
          <p:cNvSpPr txBox="1"/>
          <p:nvPr>
            <p:ph idx="1" type="body"/>
          </p:nvPr>
        </p:nvSpPr>
        <p:spPr>
          <a:xfrm>
            <a:off x="6106300" y="3030725"/>
            <a:ext cx="2430000" cy="899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Flow Rate @ </a:t>
            </a:r>
            <a:r>
              <a:rPr lang="en"/>
              <a:t>40 km</a:t>
            </a:r>
            <a:r>
              <a:rPr lang="en"/>
              <a:t> According to CFD: 149 LPM</a:t>
            </a:r>
            <a:endParaRPr/>
          </a:p>
        </p:txBody>
      </p:sp>
      <p:sp>
        <p:nvSpPr>
          <p:cNvPr id="417" name="Google Shape;417;p24"/>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418" name="Google Shape;418;p24"/>
          <p:cNvSpPr/>
          <p:nvPr/>
        </p:nvSpPr>
        <p:spPr>
          <a:xfrm>
            <a:off x="816065"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419" name="Google Shape;419;p24"/>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420" name="Google Shape;420;p24"/>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421" name="Google Shape;421;p24"/>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422" name="Google Shape;422;p24"/>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423" name="Google Shape;423;p24"/>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424" name="Google Shape;424;p24"/>
          <p:cNvPicPr preferRelativeResize="0"/>
          <p:nvPr/>
        </p:nvPicPr>
        <p:blipFill>
          <a:blip r:embed="rId5">
            <a:alphaModFix/>
          </a:blip>
          <a:stretch>
            <a:fillRect/>
          </a:stretch>
        </p:blipFill>
        <p:spPr>
          <a:xfrm>
            <a:off x="230700" y="1346250"/>
            <a:ext cx="3896500" cy="35787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5"/>
          <p:cNvSpPr txBox="1"/>
          <p:nvPr>
            <p:ph type="title"/>
          </p:nvPr>
        </p:nvSpPr>
        <p:spPr>
          <a:xfrm>
            <a:off x="729450" y="1322450"/>
            <a:ext cx="5504100" cy="7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Critical Project Elements</a:t>
            </a:r>
            <a:endParaRPr/>
          </a:p>
        </p:txBody>
      </p:sp>
      <p:pic>
        <p:nvPicPr>
          <p:cNvPr id="430" name="Google Shape;430;p25"/>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431" name="Google Shape;431;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2" name="Google Shape;432;p25"/>
          <p:cNvSpPr/>
          <p:nvPr/>
        </p:nvSpPr>
        <p:spPr>
          <a:xfrm>
            <a:off x="-62" y="3896075"/>
            <a:ext cx="1666500" cy="5991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Purpose and Objectives</a:t>
            </a:r>
            <a:endParaRPr sz="1200"/>
          </a:p>
        </p:txBody>
      </p:sp>
      <p:sp>
        <p:nvSpPr>
          <p:cNvPr id="433" name="Google Shape;433;p25"/>
          <p:cNvSpPr/>
          <p:nvPr/>
        </p:nvSpPr>
        <p:spPr>
          <a:xfrm>
            <a:off x="1245468"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Design Solution</a:t>
            </a:r>
            <a:endParaRPr sz="1200"/>
          </a:p>
        </p:txBody>
      </p:sp>
      <p:sp>
        <p:nvSpPr>
          <p:cNvPr id="434" name="Google Shape;434;p25"/>
          <p:cNvSpPr/>
          <p:nvPr/>
        </p:nvSpPr>
        <p:spPr>
          <a:xfrm>
            <a:off x="2492479" y="3896075"/>
            <a:ext cx="1666500" cy="5991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Critical Elements</a:t>
            </a:r>
            <a:endParaRPr sz="1200"/>
          </a:p>
        </p:txBody>
      </p:sp>
      <p:sp>
        <p:nvSpPr>
          <p:cNvPr id="435" name="Google Shape;435;p25"/>
          <p:cNvSpPr/>
          <p:nvPr/>
        </p:nvSpPr>
        <p:spPr>
          <a:xfrm>
            <a:off x="3739465"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Requirement Satisfaction</a:t>
            </a:r>
            <a:endParaRPr sz="1200"/>
          </a:p>
        </p:txBody>
      </p:sp>
      <p:sp>
        <p:nvSpPr>
          <p:cNvPr id="436" name="Google Shape;436;p25"/>
          <p:cNvSpPr/>
          <p:nvPr/>
        </p:nvSpPr>
        <p:spPr>
          <a:xfrm>
            <a:off x="74775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Planning</a:t>
            </a:r>
            <a:endParaRPr sz="1200"/>
          </a:p>
        </p:txBody>
      </p:sp>
      <p:sp>
        <p:nvSpPr>
          <p:cNvPr id="437" name="Google Shape;437;p25"/>
          <p:cNvSpPr/>
          <p:nvPr/>
        </p:nvSpPr>
        <p:spPr>
          <a:xfrm>
            <a:off x="4985021"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Risks</a:t>
            </a:r>
            <a:endParaRPr sz="1200"/>
          </a:p>
        </p:txBody>
      </p:sp>
      <p:sp>
        <p:nvSpPr>
          <p:cNvPr id="438" name="Google Shape;438;p25"/>
          <p:cNvSpPr/>
          <p:nvPr/>
        </p:nvSpPr>
        <p:spPr>
          <a:xfrm>
            <a:off x="62334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Verification &amp; Validation</a:t>
            </a:r>
            <a:endParaRPr sz="1200"/>
          </a:p>
        </p:txBody>
      </p:sp>
      <p:pic>
        <p:nvPicPr>
          <p:cNvPr id="439" name="Google Shape;439;p25"/>
          <p:cNvPicPr preferRelativeResize="0"/>
          <p:nvPr/>
        </p:nvPicPr>
        <p:blipFill rotWithShape="1">
          <a:blip r:embed="rId4">
            <a:alphaModFix/>
          </a:blip>
          <a:srcRect b="0" l="37981" r="17097" t="1293"/>
          <a:stretch/>
        </p:blipFill>
        <p:spPr>
          <a:xfrm>
            <a:off x="5987495" y="0"/>
            <a:ext cx="2295581" cy="3896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26"/>
          <p:cNvPicPr preferRelativeResize="0"/>
          <p:nvPr/>
        </p:nvPicPr>
        <p:blipFill>
          <a:blip r:embed="rId3">
            <a:alphaModFix/>
          </a:blip>
          <a:stretch>
            <a:fillRect/>
          </a:stretch>
        </p:blipFill>
        <p:spPr>
          <a:xfrm>
            <a:off x="5980638" y="1242872"/>
            <a:ext cx="2968588" cy="3547976"/>
          </a:xfrm>
          <a:prstGeom prst="rect">
            <a:avLst/>
          </a:prstGeom>
          <a:noFill/>
          <a:ln>
            <a:noFill/>
          </a:ln>
        </p:spPr>
      </p:pic>
      <p:pic>
        <p:nvPicPr>
          <p:cNvPr id="445" name="Google Shape;445;p26"/>
          <p:cNvPicPr preferRelativeResize="0"/>
          <p:nvPr/>
        </p:nvPicPr>
        <p:blipFill>
          <a:blip r:embed="rId4">
            <a:alphaModFix/>
          </a:blip>
          <a:stretch>
            <a:fillRect/>
          </a:stretch>
        </p:blipFill>
        <p:spPr>
          <a:xfrm>
            <a:off x="7244400" y="0"/>
            <a:ext cx="1899600" cy="383725"/>
          </a:xfrm>
          <a:prstGeom prst="rect">
            <a:avLst/>
          </a:prstGeom>
          <a:noFill/>
          <a:ln>
            <a:noFill/>
          </a:ln>
        </p:spPr>
      </p:pic>
      <p:graphicFrame>
        <p:nvGraphicFramePr>
          <p:cNvPr id="446" name="Google Shape;446;p26"/>
          <p:cNvGraphicFramePr/>
          <p:nvPr/>
        </p:nvGraphicFramePr>
        <p:xfrm>
          <a:off x="212150" y="1322825"/>
          <a:ext cx="3000000" cy="3000000"/>
        </p:xfrm>
        <a:graphic>
          <a:graphicData uri="http://schemas.openxmlformats.org/drawingml/2006/table">
            <a:tbl>
              <a:tblPr>
                <a:noFill/>
                <a:tableStyleId>{0B9090C0-911F-4215-A597-26AF6A290EC6}</a:tableStyleId>
              </a:tblPr>
              <a:tblGrid>
                <a:gridCol w="679050"/>
                <a:gridCol w="1178675"/>
                <a:gridCol w="3608300"/>
              </a:tblGrid>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1:</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Descent Control</a:t>
                      </a:r>
                      <a:endParaRPr b="1" sz="12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Shall provide a means to control balloon descent rate so that it remains in the </a:t>
                      </a:r>
                      <a:r>
                        <a:rPr lang="en" sz="1200">
                          <a:solidFill>
                            <a:schemeClr val="accent1"/>
                          </a:solidFill>
                          <a:latin typeface="Lato"/>
                          <a:ea typeface="Lato"/>
                          <a:cs typeface="Lato"/>
                          <a:sym typeface="Lato"/>
                        </a:rPr>
                        <a:t>desirable</a:t>
                      </a:r>
                      <a:r>
                        <a:rPr lang="en" sz="1200">
                          <a:solidFill>
                            <a:schemeClr val="accent1"/>
                          </a:solidFill>
                          <a:latin typeface="Lato"/>
                          <a:ea typeface="Lato"/>
                          <a:cs typeface="Lato"/>
                          <a:sym typeface="Lato"/>
                        </a:rPr>
                        <a:t> range</a:t>
                      </a:r>
                      <a:endParaRPr sz="1200">
                        <a:solidFill>
                          <a:schemeClr val="accent1"/>
                        </a:solidFill>
                        <a:latin typeface="Lato"/>
                        <a:ea typeface="Lato"/>
                        <a:cs typeface="Lato"/>
                        <a:sym typeface="Lato"/>
                      </a:endParaRPr>
                    </a:p>
                  </a:txBody>
                  <a:tcPr marT="91425" marB="91425" marR="91425" marL="91425" anchor="ctr"/>
                </a:tc>
              </a:tr>
              <a:tr h="8757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2:</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Comms, Power, &amp; Control</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power and commands to the subsystems based off of conditions and Gondola commands</a:t>
                      </a:r>
                      <a:endParaRPr sz="1200">
                        <a:solidFill>
                          <a:schemeClr val="lt2"/>
                        </a:solidFill>
                        <a:latin typeface="Lato"/>
                        <a:ea typeface="Lato"/>
                        <a:cs typeface="Lato"/>
                        <a:sym typeface="Lato"/>
                      </a:endParaRPr>
                    </a:p>
                  </a:txBody>
                  <a:tcPr marT="91425" marB="91425" marR="91425" marL="91425" anchor="ct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3:</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Thermal Control</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control the temperature of critical components to ensure they remain functional</a:t>
                      </a:r>
                      <a:endParaRPr sz="1200">
                        <a:solidFill>
                          <a:schemeClr val="lt2"/>
                        </a:solidFill>
                        <a:latin typeface="Lato"/>
                        <a:ea typeface="Lato"/>
                        <a:cs typeface="Lato"/>
                        <a:sym typeface="Lato"/>
                      </a:endParaRPr>
                    </a:p>
                  </a:txBody>
                  <a:tcPr marT="91425" marB="91425" marR="91425" marL="91425" anchor="ct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4:</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Neck Attachment</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securely fasten ODDITY to the high altitude balloon</a:t>
                      </a:r>
                      <a:endParaRPr sz="1200">
                        <a:solidFill>
                          <a:schemeClr val="lt2"/>
                        </a:solidFill>
                        <a:latin typeface="Lato"/>
                        <a:ea typeface="Lato"/>
                        <a:cs typeface="Lato"/>
                        <a:sym typeface="Lato"/>
                      </a:endParaRPr>
                    </a:p>
                  </a:txBody>
                  <a:tcPr marT="91425" marB="91425" marR="91425" marL="91425" anchor="ctr"/>
                </a:tc>
              </a:tr>
              <a:tr h="5636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5:</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Gondola Cutaway</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cut away Gondola when commanded</a:t>
                      </a:r>
                      <a:endParaRPr sz="1200">
                        <a:solidFill>
                          <a:schemeClr val="lt2"/>
                        </a:solidFill>
                        <a:latin typeface="Lato"/>
                        <a:ea typeface="Lato"/>
                        <a:cs typeface="Lato"/>
                        <a:sym typeface="Lato"/>
                      </a:endParaRPr>
                    </a:p>
                  </a:txBody>
                  <a:tcPr marT="91425" marB="91425" marR="91425" marL="91425" anchor="ctr"/>
                </a:tc>
              </a:tr>
            </a:tbl>
          </a:graphicData>
        </a:graphic>
      </p:graphicFrame>
      <p:sp>
        <p:nvSpPr>
          <p:cNvPr id="447" name="Google Shape;447;p26"/>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Critical Project Elements</a:t>
            </a:r>
            <a:endParaRPr/>
          </a:p>
        </p:txBody>
      </p:sp>
      <p:sp>
        <p:nvSpPr>
          <p:cNvPr id="448" name="Google Shape;448;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9" name="Google Shape;449;p26"/>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450" name="Google Shape;450;p26"/>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451" name="Google Shape;451;p26"/>
          <p:cNvSpPr/>
          <p:nvPr/>
        </p:nvSpPr>
        <p:spPr>
          <a:xfrm>
            <a:off x="1633112"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452" name="Google Shape;452;p26"/>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453" name="Google Shape;453;p26"/>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454" name="Google Shape;454;p26"/>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455" name="Google Shape;455;p26"/>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cxnSp>
        <p:nvCxnSpPr>
          <p:cNvPr id="456" name="Google Shape;456;p26"/>
          <p:cNvCxnSpPr/>
          <p:nvPr/>
        </p:nvCxnSpPr>
        <p:spPr>
          <a:xfrm>
            <a:off x="5869250" y="3682275"/>
            <a:ext cx="4800" cy="1149600"/>
          </a:xfrm>
          <a:prstGeom prst="straightConnector1">
            <a:avLst/>
          </a:prstGeom>
          <a:noFill/>
          <a:ln cap="flat" cmpd="sng" w="28575">
            <a:solidFill>
              <a:srgbClr val="FF0000"/>
            </a:solidFill>
            <a:prstDash val="solid"/>
            <a:round/>
            <a:headEnd len="med" w="med" type="none"/>
            <a:tailEnd len="med" w="med" type="none"/>
          </a:ln>
        </p:spPr>
      </p:cxnSp>
      <p:cxnSp>
        <p:nvCxnSpPr>
          <p:cNvPr id="457" name="Google Shape;457;p26"/>
          <p:cNvCxnSpPr/>
          <p:nvPr/>
        </p:nvCxnSpPr>
        <p:spPr>
          <a:xfrm rot="10800000">
            <a:off x="5878750" y="4831850"/>
            <a:ext cx="1305600" cy="4800"/>
          </a:xfrm>
          <a:prstGeom prst="straightConnector1">
            <a:avLst/>
          </a:prstGeom>
          <a:noFill/>
          <a:ln cap="flat" cmpd="sng" w="28575">
            <a:solidFill>
              <a:srgbClr val="FF0000"/>
            </a:solidFill>
            <a:prstDash val="solid"/>
            <a:round/>
            <a:headEnd len="med" w="med" type="none"/>
            <a:tailEnd len="med" w="med" type="none"/>
          </a:ln>
        </p:spPr>
      </p:cxnSp>
      <p:cxnSp>
        <p:nvCxnSpPr>
          <p:cNvPr id="458" name="Google Shape;458;p26"/>
          <p:cNvCxnSpPr/>
          <p:nvPr/>
        </p:nvCxnSpPr>
        <p:spPr>
          <a:xfrm>
            <a:off x="7194075" y="3677400"/>
            <a:ext cx="0" cy="1159200"/>
          </a:xfrm>
          <a:prstGeom prst="straightConnector1">
            <a:avLst/>
          </a:prstGeom>
          <a:noFill/>
          <a:ln cap="flat" cmpd="sng" w="28575">
            <a:solidFill>
              <a:srgbClr val="FF0000"/>
            </a:solidFill>
            <a:prstDash val="solid"/>
            <a:round/>
            <a:headEnd len="med" w="med" type="none"/>
            <a:tailEnd len="med" w="med" type="none"/>
          </a:ln>
        </p:spPr>
      </p:cxnSp>
      <p:cxnSp>
        <p:nvCxnSpPr>
          <p:cNvPr id="459" name="Google Shape;459;p26"/>
          <p:cNvCxnSpPr/>
          <p:nvPr/>
        </p:nvCxnSpPr>
        <p:spPr>
          <a:xfrm rot="10800000">
            <a:off x="5859375" y="3682350"/>
            <a:ext cx="1334700" cy="48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27"/>
          <p:cNvPicPr preferRelativeResize="0"/>
          <p:nvPr/>
        </p:nvPicPr>
        <p:blipFill>
          <a:blip r:embed="rId3">
            <a:alphaModFix/>
          </a:blip>
          <a:stretch>
            <a:fillRect/>
          </a:stretch>
        </p:blipFill>
        <p:spPr>
          <a:xfrm>
            <a:off x="5980638" y="1242872"/>
            <a:ext cx="2968588" cy="3547976"/>
          </a:xfrm>
          <a:prstGeom prst="rect">
            <a:avLst/>
          </a:prstGeom>
          <a:noFill/>
          <a:ln>
            <a:noFill/>
          </a:ln>
        </p:spPr>
      </p:pic>
      <p:pic>
        <p:nvPicPr>
          <p:cNvPr id="465" name="Google Shape;465;p27"/>
          <p:cNvPicPr preferRelativeResize="0"/>
          <p:nvPr/>
        </p:nvPicPr>
        <p:blipFill>
          <a:blip r:embed="rId4">
            <a:alphaModFix/>
          </a:blip>
          <a:stretch>
            <a:fillRect/>
          </a:stretch>
        </p:blipFill>
        <p:spPr>
          <a:xfrm>
            <a:off x="7244400" y="0"/>
            <a:ext cx="1899600" cy="383725"/>
          </a:xfrm>
          <a:prstGeom prst="rect">
            <a:avLst/>
          </a:prstGeom>
          <a:noFill/>
          <a:ln>
            <a:noFill/>
          </a:ln>
        </p:spPr>
      </p:pic>
      <p:graphicFrame>
        <p:nvGraphicFramePr>
          <p:cNvPr id="466" name="Google Shape;466;p27"/>
          <p:cNvGraphicFramePr/>
          <p:nvPr/>
        </p:nvGraphicFramePr>
        <p:xfrm>
          <a:off x="212150" y="1322825"/>
          <a:ext cx="3000000" cy="3000000"/>
        </p:xfrm>
        <a:graphic>
          <a:graphicData uri="http://schemas.openxmlformats.org/drawingml/2006/table">
            <a:tbl>
              <a:tblPr>
                <a:noFill/>
                <a:tableStyleId>{0B9090C0-911F-4215-A597-26AF6A290EC6}</a:tableStyleId>
              </a:tblPr>
              <a:tblGrid>
                <a:gridCol w="679050"/>
                <a:gridCol w="1178675"/>
                <a:gridCol w="3608300"/>
              </a:tblGrid>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1:</a:t>
                      </a:r>
                      <a:endParaRPr i="1">
                        <a:solidFill>
                          <a:schemeClr val="lt1"/>
                        </a:solidFill>
                        <a:latin typeface="Lato"/>
                        <a:ea typeface="Lato"/>
                        <a:cs typeface="Lato"/>
                        <a:sym typeface="Lato"/>
                      </a:endParaRPr>
                    </a:p>
                  </a:txBody>
                  <a:tcPr marT="91425" marB="91425" marR="91425" marL="91425" anchor="ctr">
                    <a:lnR cap="flat" cmpd="sng" w="9525">
                      <a:solidFill>
                        <a:schemeClr val="accent1"/>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Descent Control</a:t>
                      </a:r>
                      <a:endParaRPr b="1"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a means to control balloon descent rate so that it remains in the desirable range</a:t>
                      </a:r>
                      <a:endParaRPr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8757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2:</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Comms, Power, &amp; Control</a:t>
                      </a:r>
                      <a:endParaRPr b="1" sz="1200">
                        <a:solidFill>
                          <a:schemeClr val="accent1"/>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Shall provide power and commands to the subsystems based off of conditions and Gondola commands</a:t>
                      </a:r>
                      <a:endParaRPr sz="1200">
                        <a:solidFill>
                          <a:schemeClr val="accent1"/>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3:</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Thermal Control</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control the temperature of critical components to ensure they remain functional</a:t>
                      </a:r>
                      <a:endParaRPr sz="1200">
                        <a:solidFill>
                          <a:schemeClr val="lt2"/>
                        </a:solidFill>
                        <a:latin typeface="Lato"/>
                        <a:ea typeface="Lato"/>
                        <a:cs typeface="Lato"/>
                        <a:sym typeface="Lato"/>
                      </a:endParaRPr>
                    </a:p>
                  </a:txBody>
                  <a:tcPr marT="91425" marB="91425" marR="91425" marL="91425" anchor="ct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4:</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Neck Attachment</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securely fasten ODDITY to the high altitude balloon</a:t>
                      </a:r>
                      <a:endParaRPr sz="1200">
                        <a:solidFill>
                          <a:schemeClr val="lt2"/>
                        </a:solidFill>
                        <a:latin typeface="Lato"/>
                        <a:ea typeface="Lato"/>
                        <a:cs typeface="Lato"/>
                        <a:sym typeface="Lato"/>
                      </a:endParaRPr>
                    </a:p>
                  </a:txBody>
                  <a:tcPr marT="91425" marB="91425" marR="91425" marL="91425" anchor="ctr"/>
                </a:tc>
              </a:tr>
              <a:tr h="5636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5:</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Gondola Cutaway</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cut away Gondola when commanded</a:t>
                      </a:r>
                      <a:endParaRPr sz="1200">
                        <a:solidFill>
                          <a:schemeClr val="lt2"/>
                        </a:solidFill>
                        <a:latin typeface="Lato"/>
                        <a:ea typeface="Lato"/>
                        <a:cs typeface="Lato"/>
                        <a:sym typeface="Lato"/>
                      </a:endParaRPr>
                    </a:p>
                  </a:txBody>
                  <a:tcPr marT="91425" marB="91425" marR="91425" marL="91425" anchor="ctr"/>
                </a:tc>
              </a:tr>
            </a:tbl>
          </a:graphicData>
        </a:graphic>
      </p:graphicFrame>
      <p:sp>
        <p:nvSpPr>
          <p:cNvPr id="467" name="Google Shape;467;p27"/>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Critical Project Elements</a:t>
            </a:r>
            <a:endParaRPr/>
          </a:p>
        </p:txBody>
      </p:sp>
      <p:sp>
        <p:nvSpPr>
          <p:cNvPr id="468" name="Google Shape;468;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9" name="Google Shape;469;p27"/>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470" name="Google Shape;470;p27"/>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471" name="Google Shape;471;p27"/>
          <p:cNvSpPr/>
          <p:nvPr/>
        </p:nvSpPr>
        <p:spPr>
          <a:xfrm>
            <a:off x="1633112"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472" name="Google Shape;472;p27"/>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473" name="Google Shape;473;p27"/>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474" name="Google Shape;474;p27"/>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475" name="Google Shape;475;p27"/>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cxnSp>
        <p:nvCxnSpPr>
          <p:cNvPr id="476" name="Google Shape;476;p27"/>
          <p:cNvCxnSpPr/>
          <p:nvPr/>
        </p:nvCxnSpPr>
        <p:spPr>
          <a:xfrm>
            <a:off x="7549650" y="1509925"/>
            <a:ext cx="0" cy="2026200"/>
          </a:xfrm>
          <a:prstGeom prst="straightConnector1">
            <a:avLst/>
          </a:prstGeom>
          <a:noFill/>
          <a:ln cap="flat" cmpd="sng" w="28575">
            <a:solidFill>
              <a:srgbClr val="FF0000"/>
            </a:solidFill>
            <a:prstDash val="solid"/>
            <a:round/>
            <a:headEnd len="med" w="med" type="none"/>
            <a:tailEnd len="med" w="med" type="none"/>
          </a:ln>
        </p:spPr>
      </p:cxnSp>
      <p:cxnSp>
        <p:nvCxnSpPr>
          <p:cNvPr id="477" name="Google Shape;477;p27"/>
          <p:cNvCxnSpPr/>
          <p:nvPr/>
        </p:nvCxnSpPr>
        <p:spPr>
          <a:xfrm>
            <a:off x="8340125" y="1509925"/>
            <a:ext cx="0" cy="2026200"/>
          </a:xfrm>
          <a:prstGeom prst="straightConnector1">
            <a:avLst/>
          </a:prstGeom>
          <a:noFill/>
          <a:ln cap="flat" cmpd="sng" w="28575">
            <a:solidFill>
              <a:srgbClr val="FF0000"/>
            </a:solidFill>
            <a:prstDash val="solid"/>
            <a:round/>
            <a:headEnd len="med" w="med" type="none"/>
            <a:tailEnd len="med" w="med" type="none"/>
          </a:ln>
        </p:spPr>
      </p:cxnSp>
      <p:cxnSp>
        <p:nvCxnSpPr>
          <p:cNvPr id="478" name="Google Shape;478;p27"/>
          <p:cNvCxnSpPr/>
          <p:nvPr/>
        </p:nvCxnSpPr>
        <p:spPr>
          <a:xfrm rot="10800000">
            <a:off x="7559375" y="1519750"/>
            <a:ext cx="784200" cy="4800"/>
          </a:xfrm>
          <a:prstGeom prst="straightConnector1">
            <a:avLst/>
          </a:prstGeom>
          <a:noFill/>
          <a:ln cap="flat" cmpd="sng" w="28575">
            <a:solidFill>
              <a:srgbClr val="FF0000"/>
            </a:solidFill>
            <a:prstDash val="solid"/>
            <a:round/>
            <a:headEnd len="med" w="med" type="none"/>
            <a:tailEnd len="med" w="med" type="none"/>
          </a:ln>
        </p:spPr>
      </p:cxnSp>
      <p:cxnSp>
        <p:nvCxnSpPr>
          <p:cNvPr id="479" name="Google Shape;479;p27"/>
          <p:cNvCxnSpPr/>
          <p:nvPr/>
        </p:nvCxnSpPr>
        <p:spPr>
          <a:xfrm rot="10800000">
            <a:off x="7559375" y="3536125"/>
            <a:ext cx="784200" cy="48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28"/>
          <p:cNvPicPr preferRelativeResize="0"/>
          <p:nvPr/>
        </p:nvPicPr>
        <p:blipFill>
          <a:blip r:embed="rId3">
            <a:alphaModFix/>
          </a:blip>
          <a:stretch>
            <a:fillRect/>
          </a:stretch>
        </p:blipFill>
        <p:spPr>
          <a:xfrm>
            <a:off x="5980638" y="1242872"/>
            <a:ext cx="2968588" cy="3547976"/>
          </a:xfrm>
          <a:prstGeom prst="rect">
            <a:avLst/>
          </a:prstGeom>
          <a:noFill/>
          <a:ln>
            <a:noFill/>
          </a:ln>
        </p:spPr>
      </p:pic>
      <p:pic>
        <p:nvPicPr>
          <p:cNvPr id="485" name="Google Shape;485;p28"/>
          <p:cNvPicPr preferRelativeResize="0"/>
          <p:nvPr/>
        </p:nvPicPr>
        <p:blipFill>
          <a:blip r:embed="rId4">
            <a:alphaModFix/>
          </a:blip>
          <a:stretch>
            <a:fillRect/>
          </a:stretch>
        </p:blipFill>
        <p:spPr>
          <a:xfrm>
            <a:off x="7244400" y="0"/>
            <a:ext cx="1899600" cy="383725"/>
          </a:xfrm>
          <a:prstGeom prst="rect">
            <a:avLst/>
          </a:prstGeom>
          <a:noFill/>
          <a:ln>
            <a:noFill/>
          </a:ln>
        </p:spPr>
      </p:pic>
      <p:graphicFrame>
        <p:nvGraphicFramePr>
          <p:cNvPr id="486" name="Google Shape;486;p28"/>
          <p:cNvGraphicFramePr/>
          <p:nvPr/>
        </p:nvGraphicFramePr>
        <p:xfrm>
          <a:off x="212150" y="1322825"/>
          <a:ext cx="3000000" cy="3000000"/>
        </p:xfrm>
        <a:graphic>
          <a:graphicData uri="http://schemas.openxmlformats.org/drawingml/2006/table">
            <a:tbl>
              <a:tblPr>
                <a:noFill/>
                <a:tableStyleId>{0B9090C0-911F-4215-A597-26AF6A290EC6}</a:tableStyleId>
              </a:tblPr>
              <a:tblGrid>
                <a:gridCol w="679050"/>
                <a:gridCol w="1178675"/>
                <a:gridCol w="3608300"/>
              </a:tblGrid>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1:</a:t>
                      </a:r>
                      <a:endParaRPr i="1">
                        <a:solidFill>
                          <a:schemeClr val="lt1"/>
                        </a:solidFill>
                        <a:latin typeface="Lato"/>
                        <a:ea typeface="Lato"/>
                        <a:cs typeface="Lato"/>
                        <a:sym typeface="Lato"/>
                      </a:endParaRPr>
                    </a:p>
                  </a:txBody>
                  <a:tcPr marT="91425" marB="91425" marR="91425" marL="91425" anchor="ctr">
                    <a:lnR cap="flat" cmpd="sng" w="9525">
                      <a:solidFill>
                        <a:schemeClr val="accent1"/>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Descent Control</a:t>
                      </a:r>
                      <a:endParaRPr b="1"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a means to control balloon descent rate so that it remains in the desirable range</a:t>
                      </a:r>
                      <a:endParaRPr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8757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2:</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Comms, Power, &amp; Control</a:t>
                      </a:r>
                      <a:endParaRPr b="1" sz="1200">
                        <a:solidFill>
                          <a:schemeClr val="lt2"/>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power and commands to the subsystems based off of conditions and Gondola commands</a:t>
                      </a:r>
                      <a:endParaRPr sz="1200">
                        <a:solidFill>
                          <a:schemeClr val="lt2"/>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3:</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Thermal Control</a:t>
                      </a:r>
                      <a:endParaRPr b="1" sz="12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Shall control the temperature of critical components to ensure they remain functional</a:t>
                      </a:r>
                      <a:endParaRPr sz="1200">
                        <a:solidFill>
                          <a:schemeClr val="accent1"/>
                        </a:solidFill>
                        <a:latin typeface="Lato"/>
                        <a:ea typeface="Lato"/>
                        <a:cs typeface="Lato"/>
                        <a:sym typeface="Lato"/>
                      </a:endParaRPr>
                    </a:p>
                  </a:txBody>
                  <a:tcPr marT="91425" marB="91425" marR="91425" marL="91425" anchor="ct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4:</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Neck Attachment</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securely fasten ODDITY to the high altitude balloon</a:t>
                      </a:r>
                      <a:endParaRPr sz="1200">
                        <a:solidFill>
                          <a:schemeClr val="lt2"/>
                        </a:solidFill>
                        <a:latin typeface="Lato"/>
                        <a:ea typeface="Lato"/>
                        <a:cs typeface="Lato"/>
                        <a:sym typeface="Lato"/>
                      </a:endParaRPr>
                    </a:p>
                  </a:txBody>
                  <a:tcPr marT="91425" marB="91425" marR="91425" marL="91425" anchor="ctr"/>
                </a:tc>
              </a:tr>
              <a:tr h="5636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5:</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Gondola Cutaway</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cut away Gondola when commanded</a:t>
                      </a:r>
                      <a:endParaRPr sz="1200">
                        <a:solidFill>
                          <a:schemeClr val="lt2"/>
                        </a:solidFill>
                        <a:latin typeface="Lato"/>
                        <a:ea typeface="Lato"/>
                        <a:cs typeface="Lato"/>
                        <a:sym typeface="Lato"/>
                      </a:endParaRPr>
                    </a:p>
                  </a:txBody>
                  <a:tcPr marT="91425" marB="91425" marR="91425" marL="91425" anchor="ctr"/>
                </a:tc>
              </a:tr>
            </a:tbl>
          </a:graphicData>
        </a:graphic>
      </p:graphicFrame>
      <p:sp>
        <p:nvSpPr>
          <p:cNvPr id="487" name="Google Shape;487;p2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Critical Project Elements</a:t>
            </a:r>
            <a:endParaRPr/>
          </a:p>
        </p:txBody>
      </p:sp>
      <p:sp>
        <p:nvSpPr>
          <p:cNvPr id="488" name="Google Shape;488;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9" name="Google Shape;489;p28"/>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490" name="Google Shape;490;p28"/>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491" name="Google Shape;491;p28"/>
          <p:cNvSpPr/>
          <p:nvPr/>
        </p:nvSpPr>
        <p:spPr>
          <a:xfrm>
            <a:off x="1633112"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492" name="Google Shape;492;p28"/>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493" name="Google Shape;493;p28"/>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494" name="Google Shape;494;p28"/>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495" name="Google Shape;495;p28"/>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cxnSp>
        <p:nvCxnSpPr>
          <p:cNvPr id="496" name="Google Shape;496;p28"/>
          <p:cNvCxnSpPr/>
          <p:nvPr/>
        </p:nvCxnSpPr>
        <p:spPr>
          <a:xfrm>
            <a:off x="6926200" y="1281000"/>
            <a:ext cx="4800" cy="2474400"/>
          </a:xfrm>
          <a:prstGeom prst="straightConnector1">
            <a:avLst/>
          </a:prstGeom>
          <a:noFill/>
          <a:ln cap="flat" cmpd="sng" w="28575">
            <a:solidFill>
              <a:srgbClr val="FF0000"/>
            </a:solidFill>
            <a:prstDash val="solid"/>
            <a:round/>
            <a:headEnd len="med" w="med" type="none"/>
            <a:tailEnd len="med" w="med" type="none"/>
          </a:ln>
        </p:spPr>
      </p:cxnSp>
      <p:cxnSp>
        <p:nvCxnSpPr>
          <p:cNvPr id="497" name="Google Shape;497;p28"/>
          <p:cNvCxnSpPr/>
          <p:nvPr/>
        </p:nvCxnSpPr>
        <p:spPr>
          <a:xfrm flipH="1">
            <a:off x="6931000" y="3750475"/>
            <a:ext cx="657600" cy="4800"/>
          </a:xfrm>
          <a:prstGeom prst="straightConnector1">
            <a:avLst/>
          </a:prstGeom>
          <a:noFill/>
          <a:ln cap="flat" cmpd="sng" w="28575">
            <a:solidFill>
              <a:srgbClr val="FF0000"/>
            </a:solidFill>
            <a:prstDash val="solid"/>
            <a:round/>
            <a:headEnd len="med" w="med" type="none"/>
            <a:tailEnd len="med" w="med" type="none"/>
          </a:ln>
        </p:spPr>
      </p:cxnSp>
      <p:cxnSp>
        <p:nvCxnSpPr>
          <p:cNvPr id="498" name="Google Shape;498;p28"/>
          <p:cNvCxnSpPr/>
          <p:nvPr/>
        </p:nvCxnSpPr>
        <p:spPr>
          <a:xfrm>
            <a:off x="7583800" y="1281000"/>
            <a:ext cx="4800" cy="2474400"/>
          </a:xfrm>
          <a:prstGeom prst="straightConnector1">
            <a:avLst/>
          </a:prstGeom>
          <a:noFill/>
          <a:ln cap="flat" cmpd="sng" w="28575">
            <a:solidFill>
              <a:srgbClr val="FF0000"/>
            </a:solidFill>
            <a:prstDash val="solid"/>
            <a:round/>
            <a:headEnd len="med" w="med" type="none"/>
            <a:tailEnd len="med" w="med" type="none"/>
          </a:ln>
        </p:spPr>
      </p:cxnSp>
      <p:cxnSp>
        <p:nvCxnSpPr>
          <p:cNvPr id="499" name="Google Shape;499;p28"/>
          <p:cNvCxnSpPr/>
          <p:nvPr/>
        </p:nvCxnSpPr>
        <p:spPr>
          <a:xfrm flipH="1">
            <a:off x="6931000" y="1281000"/>
            <a:ext cx="657600" cy="4800"/>
          </a:xfrm>
          <a:prstGeom prst="straightConnector1">
            <a:avLst/>
          </a:prstGeom>
          <a:noFill/>
          <a:ln cap="flat" cmpd="sng" w="28575">
            <a:solidFill>
              <a:srgbClr val="FF0000"/>
            </a:solidFill>
            <a:prstDash val="solid"/>
            <a:round/>
            <a:headEnd len="med" w="med" type="none"/>
            <a:tailEnd len="med" w="med" type="none"/>
          </a:ln>
        </p:spPr>
      </p:cxnSp>
      <p:cxnSp>
        <p:nvCxnSpPr>
          <p:cNvPr id="500" name="Google Shape;500;p28"/>
          <p:cNvCxnSpPr/>
          <p:nvPr/>
        </p:nvCxnSpPr>
        <p:spPr>
          <a:xfrm>
            <a:off x="8345225" y="1281000"/>
            <a:ext cx="4800" cy="2474400"/>
          </a:xfrm>
          <a:prstGeom prst="straightConnector1">
            <a:avLst/>
          </a:prstGeom>
          <a:noFill/>
          <a:ln cap="flat" cmpd="sng" w="28575">
            <a:solidFill>
              <a:srgbClr val="FF0000"/>
            </a:solidFill>
            <a:prstDash val="solid"/>
            <a:round/>
            <a:headEnd len="med" w="med" type="none"/>
            <a:tailEnd len="med" w="med" type="none"/>
          </a:ln>
        </p:spPr>
      </p:cxnSp>
      <p:cxnSp>
        <p:nvCxnSpPr>
          <p:cNvPr id="501" name="Google Shape;501;p28"/>
          <p:cNvCxnSpPr/>
          <p:nvPr/>
        </p:nvCxnSpPr>
        <p:spPr>
          <a:xfrm flipH="1">
            <a:off x="8350025" y="3750475"/>
            <a:ext cx="657600" cy="4800"/>
          </a:xfrm>
          <a:prstGeom prst="straightConnector1">
            <a:avLst/>
          </a:prstGeom>
          <a:noFill/>
          <a:ln cap="flat" cmpd="sng" w="28575">
            <a:solidFill>
              <a:srgbClr val="FF0000"/>
            </a:solidFill>
            <a:prstDash val="solid"/>
            <a:round/>
            <a:headEnd len="med" w="med" type="none"/>
            <a:tailEnd len="med" w="med" type="none"/>
          </a:ln>
        </p:spPr>
      </p:cxnSp>
      <p:cxnSp>
        <p:nvCxnSpPr>
          <p:cNvPr id="502" name="Google Shape;502;p28"/>
          <p:cNvCxnSpPr/>
          <p:nvPr/>
        </p:nvCxnSpPr>
        <p:spPr>
          <a:xfrm>
            <a:off x="9002825" y="1281000"/>
            <a:ext cx="4800" cy="2474400"/>
          </a:xfrm>
          <a:prstGeom prst="straightConnector1">
            <a:avLst/>
          </a:prstGeom>
          <a:noFill/>
          <a:ln cap="flat" cmpd="sng" w="28575">
            <a:solidFill>
              <a:srgbClr val="FF0000"/>
            </a:solidFill>
            <a:prstDash val="solid"/>
            <a:round/>
            <a:headEnd len="med" w="med" type="none"/>
            <a:tailEnd len="med" w="med" type="none"/>
          </a:ln>
        </p:spPr>
      </p:cxnSp>
      <p:cxnSp>
        <p:nvCxnSpPr>
          <p:cNvPr id="503" name="Google Shape;503;p28"/>
          <p:cNvCxnSpPr/>
          <p:nvPr/>
        </p:nvCxnSpPr>
        <p:spPr>
          <a:xfrm flipH="1">
            <a:off x="8350025" y="1281000"/>
            <a:ext cx="657600" cy="48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29"/>
          <p:cNvPicPr preferRelativeResize="0"/>
          <p:nvPr/>
        </p:nvPicPr>
        <p:blipFill>
          <a:blip r:embed="rId3">
            <a:alphaModFix/>
          </a:blip>
          <a:stretch>
            <a:fillRect/>
          </a:stretch>
        </p:blipFill>
        <p:spPr>
          <a:xfrm>
            <a:off x="5980638" y="1242872"/>
            <a:ext cx="2968588" cy="3547976"/>
          </a:xfrm>
          <a:prstGeom prst="rect">
            <a:avLst/>
          </a:prstGeom>
          <a:noFill/>
          <a:ln>
            <a:noFill/>
          </a:ln>
        </p:spPr>
      </p:pic>
      <p:pic>
        <p:nvPicPr>
          <p:cNvPr id="509" name="Google Shape;509;p29"/>
          <p:cNvPicPr preferRelativeResize="0"/>
          <p:nvPr/>
        </p:nvPicPr>
        <p:blipFill>
          <a:blip r:embed="rId4">
            <a:alphaModFix/>
          </a:blip>
          <a:stretch>
            <a:fillRect/>
          </a:stretch>
        </p:blipFill>
        <p:spPr>
          <a:xfrm>
            <a:off x="7244400" y="0"/>
            <a:ext cx="1899600" cy="383725"/>
          </a:xfrm>
          <a:prstGeom prst="rect">
            <a:avLst/>
          </a:prstGeom>
          <a:noFill/>
          <a:ln>
            <a:noFill/>
          </a:ln>
        </p:spPr>
      </p:pic>
      <p:graphicFrame>
        <p:nvGraphicFramePr>
          <p:cNvPr id="510" name="Google Shape;510;p29"/>
          <p:cNvGraphicFramePr/>
          <p:nvPr/>
        </p:nvGraphicFramePr>
        <p:xfrm>
          <a:off x="212150" y="1322825"/>
          <a:ext cx="3000000" cy="3000000"/>
        </p:xfrm>
        <a:graphic>
          <a:graphicData uri="http://schemas.openxmlformats.org/drawingml/2006/table">
            <a:tbl>
              <a:tblPr>
                <a:noFill/>
                <a:tableStyleId>{0B9090C0-911F-4215-A597-26AF6A290EC6}</a:tableStyleId>
              </a:tblPr>
              <a:tblGrid>
                <a:gridCol w="679050"/>
                <a:gridCol w="1178675"/>
                <a:gridCol w="3608300"/>
              </a:tblGrid>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1:</a:t>
                      </a:r>
                      <a:endParaRPr i="1">
                        <a:solidFill>
                          <a:schemeClr val="lt1"/>
                        </a:solidFill>
                        <a:latin typeface="Lato"/>
                        <a:ea typeface="Lato"/>
                        <a:cs typeface="Lato"/>
                        <a:sym typeface="Lato"/>
                      </a:endParaRPr>
                    </a:p>
                  </a:txBody>
                  <a:tcPr marT="91425" marB="91425" marR="91425" marL="91425" anchor="ctr">
                    <a:lnR cap="flat" cmpd="sng" w="9525">
                      <a:solidFill>
                        <a:schemeClr val="accent1"/>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Descent Control</a:t>
                      </a:r>
                      <a:endParaRPr b="1"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a means to control balloon descent rate so that it remains in the desirable range</a:t>
                      </a:r>
                      <a:endParaRPr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8757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2:</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Comms, Power, &amp; Control</a:t>
                      </a:r>
                      <a:endParaRPr b="1" sz="1200">
                        <a:solidFill>
                          <a:schemeClr val="lt2"/>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power and commands to the subsystems based off of conditions and Gondola commands</a:t>
                      </a:r>
                      <a:endParaRPr sz="1200">
                        <a:solidFill>
                          <a:schemeClr val="lt2"/>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3:</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Thermal Control</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control the temperature of critical components to ensure they remain functional</a:t>
                      </a:r>
                      <a:endParaRPr sz="1200">
                        <a:solidFill>
                          <a:schemeClr val="lt2"/>
                        </a:solidFill>
                        <a:latin typeface="Lato"/>
                        <a:ea typeface="Lato"/>
                        <a:cs typeface="Lato"/>
                        <a:sym typeface="Lato"/>
                      </a:endParaRPr>
                    </a:p>
                  </a:txBody>
                  <a:tcPr marT="91425" marB="91425" marR="91425" marL="91425" anchor="ct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4:</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Neck Attachment</a:t>
                      </a:r>
                      <a:endParaRPr b="1" sz="12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Shall securely fasten ODDITY to the high altitude balloon</a:t>
                      </a:r>
                      <a:endParaRPr sz="1200">
                        <a:solidFill>
                          <a:schemeClr val="accent1"/>
                        </a:solidFill>
                        <a:latin typeface="Lato"/>
                        <a:ea typeface="Lato"/>
                        <a:cs typeface="Lato"/>
                        <a:sym typeface="Lato"/>
                      </a:endParaRPr>
                    </a:p>
                  </a:txBody>
                  <a:tcPr marT="91425" marB="91425" marR="91425" marL="91425" anchor="ctr"/>
                </a:tc>
              </a:tr>
              <a:tr h="5636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5:</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Gondola Cutaway</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cut away Gondola when commanded</a:t>
                      </a:r>
                      <a:endParaRPr sz="1200">
                        <a:solidFill>
                          <a:schemeClr val="lt2"/>
                        </a:solidFill>
                        <a:latin typeface="Lato"/>
                        <a:ea typeface="Lato"/>
                        <a:cs typeface="Lato"/>
                        <a:sym typeface="Lato"/>
                      </a:endParaRPr>
                    </a:p>
                  </a:txBody>
                  <a:tcPr marT="91425" marB="91425" marR="91425" marL="91425" anchor="ctr"/>
                </a:tc>
              </a:tr>
            </a:tbl>
          </a:graphicData>
        </a:graphic>
      </p:graphicFrame>
      <p:sp>
        <p:nvSpPr>
          <p:cNvPr id="511" name="Google Shape;511;p2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Critical Project Elements</a:t>
            </a:r>
            <a:endParaRPr/>
          </a:p>
        </p:txBody>
      </p:sp>
      <p:sp>
        <p:nvSpPr>
          <p:cNvPr id="512" name="Google Shape;512;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3" name="Google Shape;513;p29"/>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514" name="Google Shape;514;p29"/>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515" name="Google Shape;515;p29"/>
          <p:cNvSpPr/>
          <p:nvPr/>
        </p:nvSpPr>
        <p:spPr>
          <a:xfrm>
            <a:off x="1633112"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516" name="Google Shape;516;p29"/>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517" name="Google Shape;517;p29"/>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518" name="Google Shape;518;p29"/>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519" name="Google Shape;519;p29"/>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cxnSp>
        <p:nvCxnSpPr>
          <p:cNvPr id="520" name="Google Shape;520;p29"/>
          <p:cNvCxnSpPr/>
          <p:nvPr/>
        </p:nvCxnSpPr>
        <p:spPr>
          <a:xfrm>
            <a:off x="5991050" y="1159225"/>
            <a:ext cx="4800" cy="2474400"/>
          </a:xfrm>
          <a:prstGeom prst="straightConnector1">
            <a:avLst/>
          </a:prstGeom>
          <a:noFill/>
          <a:ln cap="flat" cmpd="sng" w="28575">
            <a:solidFill>
              <a:srgbClr val="FF0000"/>
            </a:solidFill>
            <a:prstDash val="solid"/>
            <a:round/>
            <a:headEnd len="med" w="med" type="none"/>
            <a:tailEnd len="med" w="med" type="none"/>
          </a:ln>
        </p:spPr>
      </p:cxnSp>
      <p:cxnSp>
        <p:nvCxnSpPr>
          <p:cNvPr id="521" name="Google Shape;521;p29"/>
          <p:cNvCxnSpPr/>
          <p:nvPr/>
        </p:nvCxnSpPr>
        <p:spPr>
          <a:xfrm flipH="1">
            <a:off x="5995800" y="1168975"/>
            <a:ext cx="1047300" cy="1800"/>
          </a:xfrm>
          <a:prstGeom prst="straightConnector1">
            <a:avLst/>
          </a:prstGeom>
          <a:noFill/>
          <a:ln cap="flat" cmpd="sng" w="28575">
            <a:solidFill>
              <a:srgbClr val="FF0000"/>
            </a:solidFill>
            <a:prstDash val="solid"/>
            <a:round/>
            <a:headEnd len="med" w="med" type="none"/>
            <a:tailEnd len="med" w="med" type="none"/>
          </a:ln>
        </p:spPr>
      </p:cxnSp>
      <p:cxnSp>
        <p:nvCxnSpPr>
          <p:cNvPr id="522" name="Google Shape;522;p29"/>
          <p:cNvCxnSpPr/>
          <p:nvPr/>
        </p:nvCxnSpPr>
        <p:spPr>
          <a:xfrm>
            <a:off x="7043100" y="1170775"/>
            <a:ext cx="4800" cy="2474400"/>
          </a:xfrm>
          <a:prstGeom prst="straightConnector1">
            <a:avLst/>
          </a:prstGeom>
          <a:noFill/>
          <a:ln cap="flat" cmpd="sng" w="28575">
            <a:solidFill>
              <a:srgbClr val="FF0000"/>
            </a:solidFill>
            <a:prstDash val="solid"/>
            <a:round/>
            <a:headEnd len="med" w="med" type="none"/>
            <a:tailEnd len="med" w="med" type="none"/>
          </a:ln>
        </p:spPr>
      </p:cxnSp>
      <p:cxnSp>
        <p:nvCxnSpPr>
          <p:cNvPr id="523" name="Google Shape;523;p29"/>
          <p:cNvCxnSpPr/>
          <p:nvPr/>
        </p:nvCxnSpPr>
        <p:spPr>
          <a:xfrm flipH="1">
            <a:off x="5995800" y="3645175"/>
            <a:ext cx="1047300" cy="18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30"/>
          <p:cNvPicPr preferRelativeResize="0"/>
          <p:nvPr/>
        </p:nvPicPr>
        <p:blipFill>
          <a:blip r:embed="rId3">
            <a:alphaModFix/>
          </a:blip>
          <a:stretch>
            <a:fillRect/>
          </a:stretch>
        </p:blipFill>
        <p:spPr>
          <a:xfrm>
            <a:off x="5980638" y="1242872"/>
            <a:ext cx="2968588" cy="3547976"/>
          </a:xfrm>
          <a:prstGeom prst="rect">
            <a:avLst/>
          </a:prstGeom>
          <a:noFill/>
          <a:ln>
            <a:noFill/>
          </a:ln>
        </p:spPr>
      </p:pic>
      <p:pic>
        <p:nvPicPr>
          <p:cNvPr id="529" name="Google Shape;529;p30"/>
          <p:cNvPicPr preferRelativeResize="0"/>
          <p:nvPr/>
        </p:nvPicPr>
        <p:blipFill>
          <a:blip r:embed="rId4">
            <a:alphaModFix/>
          </a:blip>
          <a:stretch>
            <a:fillRect/>
          </a:stretch>
        </p:blipFill>
        <p:spPr>
          <a:xfrm>
            <a:off x="7244400" y="0"/>
            <a:ext cx="1899600" cy="383725"/>
          </a:xfrm>
          <a:prstGeom prst="rect">
            <a:avLst/>
          </a:prstGeom>
          <a:noFill/>
          <a:ln>
            <a:noFill/>
          </a:ln>
        </p:spPr>
      </p:pic>
      <p:graphicFrame>
        <p:nvGraphicFramePr>
          <p:cNvPr id="530" name="Google Shape;530;p30"/>
          <p:cNvGraphicFramePr/>
          <p:nvPr/>
        </p:nvGraphicFramePr>
        <p:xfrm>
          <a:off x="212150" y="1322825"/>
          <a:ext cx="3000000" cy="3000000"/>
        </p:xfrm>
        <a:graphic>
          <a:graphicData uri="http://schemas.openxmlformats.org/drawingml/2006/table">
            <a:tbl>
              <a:tblPr>
                <a:noFill/>
                <a:tableStyleId>{0B9090C0-911F-4215-A597-26AF6A290EC6}</a:tableStyleId>
              </a:tblPr>
              <a:tblGrid>
                <a:gridCol w="679050"/>
                <a:gridCol w="1178675"/>
                <a:gridCol w="3608300"/>
              </a:tblGrid>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1:</a:t>
                      </a:r>
                      <a:endParaRPr i="1">
                        <a:solidFill>
                          <a:schemeClr val="lt1"/>
                        </a:solidFill>
                        <a:latin typeface="Lato"/>
                        <a:ea typeface="Lato"/>
                        <a:cs typeface="Lato"/>
                        <a:sym typeface="Lato"/>
                      </a:endParaRPr>
                    </a:p>
                  </a:txBody>
                  <a:tcPr marT="91425" marB="91425" marR="91425" marL="91425" anchor="ctr">
                    <a:lnR cap="flat" cmpd="sng" w="9525">
                      <a:solidFill>
                        <a:schemeClr val="accent1"/>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Descent Control</a:t>
                      </a:r>
                      <a:endParaRPr b="1"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a means to control balloon descent rate so that it remains in the desirable range</a:t>
                      </a:r>
                      <a:endParaRPr sz="1200">
                        <a:solidFill>
                          <a:schemeClr val="lt2"/>
                        </a:solidFill>
                        <a:latin typeface="Lato"/>
                        <a:ea typeface="Lato"/>
                        <a:cs typeface="Lato"/>
                        <a:sym typeface="Lato"/>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8757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2:</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Comms, Power, &amp; Control</a:t>
                      </a:r>
                      <a:endParaRPr b="1" sz="1200">
                        <a:solidFill>
                          <a:schemeClr val="lt2"/>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provide power and commands to the subsystems based off of conditions and Gondola commands</a:t>
                      </a:r>
                      <a:endParaRPr sz="1200">
                        <a:solidFill>
                          <a:schemeClr val="lt2"/>
                        </a:solidFill>
                        <a:latin typeface="Lato"/>
                        <a:ea typeface="Lato"/>
                        <a:cs typeface="Lato"/>
                        <a:sym typeface="Lato"/>
                      </a:endParaRPr>
                    </a:p>
                  </a:txBody>
                  <a:tcPr marT="91425" marB="91425" marR="91425" marL="91425" anchor="ctr">
                    <a:lnT cap="flat" cmpd="sng" w="9525">
                      <a:solidFill>
                        <a:schemeClr val="accent1"/>
                      </a:solidFill>
                      <a:prstDash val="solid"/>
                      <a:round/>
                      <a:headEnd len="sm" w="sm" type="none"/>
                      <a:tailEnd len="sm" w="sm" type="none"/>
                    </a:lnT>
                  </a:tcP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3:</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Thermal Control</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control the temperature of critical components to ensure they remain functional</a:t>
                      </a:r>
                      <a:endParaRPr sz="1200">
                        <a:solidFill>
                          <a:schemeClr val="lt2"/>
                        </a:solidFill>
                        <a:latin typeface="Lato"/>
                        <a:ea typeface="Lato"/>
                        <a:cs typeface="Lato"/>
                        <a:sym typeface="Lato"/>
                      </a:endParaRPr>
                    </a:p>
                  </a:txBody>
                  <a:tcPr marT="91425" marB="91425" marR="91425" marL="91425" anchor="ctr"/>
                </a:tc>
              </a:tr>
              <a:tr h="649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4:</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lt2"/>
                          </a:solidFill>
                          <a:latin typeface="Lato"/>
                          <a:ea typeface="Lato"/>
                          <a:cs typeface="Lato"/>
                          <a:sym typeface="Lato"/>
                        </a:rPr>
                        <a:t>Neck Attachment</a:t>
                      </a:r>
                      <a:endParaRPr b="1" sz="12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lt2"/>
                          </a:solidFill>
                          <a:latin typeface="Lato"/>
                          <a:ea typeface="Lato"/>
                          <a:cs typeface="Lato"/>
                          <a:sym typeface="Lato"/>
                        </a:rPr>
                        <a:t>Shall securely fasten ODDITY to the high altitude balloon</a:t>
                      </a:r>
                      <a:endParaRPr sz="1200">
                        <a:solidFill>
                          <a:schemeClr val="lt2"/>
                        </a:solidFill>
                        <a:latin typeface="Lato"/>
                        <a:ea typeface="Lato"/>
                        <a:cs typeface="Lato"/>
                        <a:sym typeface="Lato"/>
                      </a:endParaRPr>
                    </a:p>
                  </a:txBody>
                  <a:tcPr marT="91425" marB="91425" marR="91425" marL="91425" anchor="ctr"/>
                </a:tc>
              </a:tr>
              <a:tr h="5636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CPE 5:</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Gondola Cutaway</a:t>
                      </a:r>
                      <a:endParaRPr b="1" sz="12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Shall cut away Gondola when commanded</a:t>
                      </a:r>
                      <a:endParaRPr sz="1200">
                        <a:solidFill>
                          <a:schemeClr val="accent1"/>
                        </a:solidFill>
                        <a:latin typeface="Lato"/>
                        <a:ea typeface="Lato"/>
                        <a:cs typeface="Lato"/>
                        <a:sym typeface="Lato"/>
                      </a:endParaRPr>
                    </a:p>
                  </a:txBody>
                  <a:tcPr marT="91425" marB="91425" marR="91425" marL="91425" anchor="ctr"/>
                </a:tc>
              </a:tr>
            </a:tbl>
          </a:graphicData>
        </a:graphic>
      </p:graphicFrame>
      <p:sp>
        <p:nvSpPr>
          <p:cNvPr id="531" name="Google Shape;531;p3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Critical Project Elements</a:t>
            </a:r>
            <a:endParaRPr/>
          </a:p>
        </p:txBody>
      </p:sp>
      <p:sp>
        <p:nvSpPr>
          <p:cNvPr id="532" name="Google Shape;532;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3" name="Google Shape;533;p30"/>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534" name="Google Shape;534;p30"/>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535" name="Google Shape;535;p30"/>
          <p:cNvSpPr/>
          <p:nvPr/>
        </p:nvSpPr>
        <p:spPr>
          <a:xfrm>
            <a:off x="1633112"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536" name="Google Shape;536;p30"/>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537" name="Google Shape;537;p30"/>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538" name="Google Shape;538;p30"/>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539" name="Google Shape;539;p30"/>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cxnSp>
        <p:nvCxnSpPr>
          <p:cNvPr id="540" name="Google Shape;540;p30"/>
          <p:cNvCxnSpPr/>
          <p:nvPr/>
        </p:nvCxnSpPr>
        <p:spPr>
          <a:xfrm flipH="1">
            <a:off x="7598425" y="2571750"/>
            <a:ext cx="4800" cy="521400"/>
          </a:xfrm>
          <a:prstGeom prst="straightConnector1">
            <a:avLst/>
          </a:prstGeom>
          <a:noFill/>
          <a:ln cap="flat" cmpd="sng" w="28575">
            <a:solidFill>
              <a:srgbClr val="FF0000"/>
            </a:solidFill>
            <a:prstDash val="solid"/>
            <a:round/>
            <a:headEnd len="med" w="med" type="none"/>
            <a:tailEnd len="med" w="med" type="none"/>
          </a:ln>
        </p:spPr>
      </p:cxnSp>
      <p:cxnSp>
        <p:nvCxnSpPr>
          <p:cNvPr id="541" name="Google Shape;541;p30"/>
          <p:cNvCxnSpPr/>
          <p:nvPr/>
        </p:nvCxnSpPr>
        <p:spPr>
          <a:xfrm rot="10800000">
            <a:off x="7598425" y="3095100"/>
            <a:ext cx="170400" cy="2700"/>
          </a:xfrm>
          <a:prstGeom prst="straightConnector1">
            <a:avLst/>
          </a:prstGeom>
          <a:noFill/>
          <a:ln cap="flat" cmpd="sng" w="28575">
            <a:solidFill>
              <a:srgbClr val="FF0000"/>
            </a:solidFill>
            <a:prstDash val="solid"/>
            <a:round/>
            <a:headEnd len="med" w="med" type="none"/>
            <a:tailEnd len="med" w="med" type="none"/>
          </a:ln>
        </p:spPr>
      </p:cxnSp>
      <p:cxnSp>
        <p:nvCxnSpPr>
          <p:cNvPr id="542" name="Google Shape;542;p30"/>
          <p:cNvCxnSpPr/>
          <p:nvPr/>
        </p:nvCxnSpPr>
        <p:spPr>
          <a:xfrm flipH="1">
            <a:off x="7768825" y="2571750"/>
            <a:ext cx="4800" cy="521400"/>
          </a:xfrm>
          <a:prstGeom prst="straightConnector1">
            <a:avLst/>
          </a:prstGeom>
          <a:noFill/>
          <a:ln cap="flat" cmpd="sng" w="28575">
            <a:solidFill>
              <a:srgbClr val="FF0000"/>
            </a:solidFill>
            <a:prstDash val="solid"/>
            <a:round/>
            <a:headEnd len="med" w="med" type="none"/>
            <a:tailEnd len="med" w="med" type="none"/>
          </a:ln>
        </p:spPr>
      </p:cxnSp>
      <p:cxnSp>
        <p:nvCxnSpPr>
          <p:cNvPr id="543" name="Google Shape;543;p30"/>
          <p:cNvCxnSpPr/>
          <p:nvPr/>
        </p:nvCxnSpPr>
        <p:spPr>
          <a:xfrm rot="10800000">
            <a:off x="7598425" y="2571750"/>
            <a:ext cx="170400" cy="27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31"/>
          <p:cNvSpPr txBox="1"/>
          <p:nvPr>
            <p:ph type="title"/>
          </p:nvPr>
        </p:nvSpPr>
        <p:spPr>
          <a:xfrm>
            <a:off x="729450" y="1322450"/>
            <a:ext cx="5504100" cy="7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Requirement Satisfaction</a:t>
            </a:r>
            <a:endParaRPr/>
          </a:p>
        </p:txBody>
      </p:sp>
      <p:pic>
        <p:nvPicPr>
          <p:cNvPr id="549" name="Google Shape;549;p3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550" name="Google Shape;550;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1" name="Google Shape;551;p31"/>
          <p:cNvSpPr/>
          <p:nvPr/>
        </p:nvSpPr>
        <p:spPr>
          <a:xfrm>
            <a:off x="-62" y="3896075"/>
            <a:ext cx="1666500" cy="5991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Purpose and Objectives</a:t>
            </a:r>
            <a:endParaRPr sz="1200"/>
          </a:p>
        </p:txBody>
      </p:sp>
      <p:sp>
        <p:nvSpPr>
          <p:cNvPr id="552" name="Google Shape;552;p31"/>
          <p:cNvSpPr/>
          <p:nvPr/>
        </p:nvSpPr>
        <p:spPr>
          <a:xfrm>
            <a:off x="1245468"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Design Solution</a:t>
            </a:r>
            <a:endParaRPr sz="1200"/>
          </a:p>
        </p:txBody>
      </p:sp>
      <p:sp>
        <p:nvSpPr>
          <p:cNvPr id="553" name="Google Shape;553;p31"/>
          <p:cNvSpPr/>
          <p:nvPr/>
        </p:nvSpPr>
        <p:spPr>
          <a:xfrm>
            <a:off x="2492479"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Critical Elements</a:t>
            </a:r>
            <a:endParaRPr sz="1200"/>
          </a:p>
        </p:txBody>
      </p:sp>
      <p:sp>
        <p:nvSpPr>
          <p:cNvPr id="554" name="Google Shape;554;p31"/>
          <p:cNvSpPr/>
          <p:nvPr/>
        </p:nvSpPr>
        <p:spPr>
          <a:xfrm>
            <a:off x="3739465" y="3896075"/>
            <a:ext cx="1666500" cy="5991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Requirement Satisfaction</a:t>
            </a:r>
            <a:endParaRPr sz="1200"/>
          </a:p>
        </p:txBody>
      </p:sp>
      <p:sp>
        <p:nvSpPr>
          <p:cNvPr id="555" name="Google Shape;555;p31"/>
          <p:cNvSpPr/>
          <p:nvPr/>
        </p:nvSpPr>
        <p:spPr>
          <a:xfrm>
            <a:off x="74775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Planning</a:t>
            </a:r>
            <a:endParaRPr sz="1200"/>
          </a:p>
        </p:txBody>
      </p:sp>
      <p:sp>
        <p:nvSpPr>
          <p:cNvPr id="556" name="Google Shape;556;p31"/>
          <p:cNvSpPr/>
          <p:nvPr/>
        </p:nvSpPr>
        <p:spPr>
          <a:xfrm>
            <a:off x="4985021"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Risks</a:t>
            </a:r>
            <a:endParaRPr sz="1200"/>
          </a:p>
        </p:txBody>
      </p:sp>
      <p:sp>
        <p:nvSpPr>
          <p:cNvPr id="557" name="Google Shape;557;p31"/>
          <p:cNvSpPr/>
          <p:nvPr/>
        </p:nvSpPr>
        <p:spPr>
          <a:xfrm>
            <a:off x="62334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Verification &amp; Validation</a:t>
            </a:r>
            <a:endParaRPr sz="1200"/>
          </a:p>
        </p:txBody>
      </p:sp>
      <p:pic>
        <p:nvPicPr>
          <p:cNvPr id="558" name="Google Shape;558;p31"/>
          <p:cNvPicPr preferRelativeResize="0"/>
          <p:nvPr/>
        </p:nvPicPr>
        <p:blipFill rotWithShape="1">
          <a:blip r:embed="rId4">
            <a:alphaModFix/>
          </a:blip>
          <a:srcRect b="0" l="37981" r="17097" t="1293"/>
          <a:stretch/>
        </p:blipFill>
        <p:spPr>
          <a:xfrm>
            <a:off x="5987495" y="0"/>
            <a:ext cx="2295581" cy="3896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ph type="title"/>
          </p:nvPr>
        </p:nvSpPr>
        <p:spPr>
          <a:xfrm>
            <a:off x="729450" y="1322450"/>
            <a:ext cx="5817000" cy="7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Purpose and Objectives</a:t>
            </a:r>
            <a:endParaRPr/>
          </a:p>
        </p:txBody>
      </p:sp>
      <p:pic>
        <p:nvPicPr>
          <p:cNvPr id="95" name="Google Shape;95;p14"/>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96" name="Google Shape;96;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7" name="Google Shape;97;p14"/>
          <p:cNvSpPr/>
          <p:nvPr/>
        </p:nvSpPr>
        <p:spPr>
          <a:xfrm>
            <a:off x="-62" y="3896075"/>
            <a:ext cx="1666500" cy="599100"/>
          </a:xfrm>
          <a:prstGeom prst="homePlate">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Purpose and Objectives</a:t>
            </a:r>
            <a:endParaRPr sz="1200"/>
          </a:p>
        </p:txBody>
      </p:sp>
      <p:sp>
        <p:nvSpPr>
          <p:cNvPr id="98" name="Google Shape;98;p14"/>
          <p:cNvSpPr/>
          <p:nvPr/>
        </p:nvSpPr>
        <p:spPr>
          <a:xfrm>
            <a:off x="1245468"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Design Solution</a:t>
            </a:r>
            <a:endParaRPr sz="1200"/>
          </a:p>
        </p:txBody>
      </p:sp>
      <p:sp>
        <p:nvSpPr>
          <p:cNvPr id="99" name="Google Shape;99;p14"/>
          <p:cNvSpPr/>
          <p:nvPr/>
        </p:nvSpPr>
        <p:spPr>
          <a:xfrm>
            <a:off x="2492479"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Critical Elements</a:t>
            </a:r>
            <a:endParaRPr sz="1200"/>
          </a:p>
        </p:txBody>
      </p:sp>
      <p:sp>
        <p:nvSpPr>
          <p:cNvPr id="100" name="Google Shape;100;p14"/>
          <p:cNvSpPr/>
          <p:nvPr/>
        </p:nvSpPr>
        <p:spPr>
          <a:xfrm>
            <a:off x="3739465"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Requirement Satisfaction</a:t>
            </a:r>
            <a:endParaRPr sz="1200"/>
          </a:p>
        </p:txBody>
      </p:sp>
      <p:sp>
        <p:nvSpPr>
          <p:cNvPr id="101" name="Google Shape;101;p14"/>
          <p:cNvSpPr/>
          <p:nvPr/>
        </p:nvSpPr>
        <p:spPr>
          <a:xfrm>
            <a:off x="74775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Planning</a:t>
            </a:r>
            <a:endParaRPr sz="1200"/>
          </a:p>
        </p:txBody>
      </p:sp>
      <p:sp>
        <p:nvSpPr>
          <p:cNvPr id="102" name="Google Shape;102;p14"/>
          <p:cNvSpPr/>
          <p:nvPr/>
        </p:nvSpPr>
        <p:spPr>
          <a:xfrm>
            <a:off x="4985021"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Risks</a:t>
            </a:r>
            <a:endParaRPr sz="1200"/>
          </a:p>
        </p:txBody>
      </p:sp>
      <p:sp>
        <p:nvSpPr>
          <p:cNvPr id="103" name="Google Shape;103;p14"/>
          <p:cNvSpPr/>
          <p:nvPr/>
        </p:nvSpPr>
        <p:spPr>
          <a:xfrm>
            <a:off x="62334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Verification &amp; Validation</a:t>
            </a:r>
            <a:endParaRPr sz="1200"/>
          </a:p>
        </p:txBody>
      </p:sp>
      <p:pic>
        <p:nvPicPr>
          <p:cNvPr id="104" name="Google Shape;104;p14"/>
          <p:cNvPicPr preferRelativeResize="0"/>
          <p:nvPr/>
        </p:nvPicPr>
        <p:blipFill rotWithShape="1">
          <a:blip r:embed="rId4">
            <a:alphaModFix/>
          </a:blip>
          <a:srcRect b="0" l="37981" r="17097" t="1293"/>
          <a:stretch/>
        </p:blipFill>
        <p:spPr>
          <a:xfrm>
            <a:off x="5987495" y="0"/>
            <a:ext cx="2295581" cy="3896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32"/>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564" name="Google Shape;564;p32"/>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Requirements</a:t>
            </a:r>
            <a:endParaRPr/>
          </a:p>
        </p:txBody>
      </p:sp>
      <p:sp>
        <p:nvSpPr>
          <p:cNvPr id="565" name="Google Shape;565;p3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6" name="Google Shape;566;p32"/>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567" name="Google Shape;567;p32"/>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568" name="Google Shape;568;p32"/>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569" name="Google Shape;569;p32"/>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570" name="Google Shape;570;p32"/>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571" name="Google Shape;571;p32"/>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572" name="Google Shape;572;p32"/>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graphicFrame>
        <p:nvGraphicFramePr>
          <p:cNvPr id="573" name="Google Shape;573;p32"/>
          <p:cNvGraphicFramePr/>
          <p:nvPr/>
        </p:nvGraphicFramePr>
        <p:xfrm>
          <a:off x="954300" y="1330250"/>
          <a:ext cx="3000000" cy="3000000"/>
        </p:xfrm>
        <a:graphic>
          <a:graphicData uri="http://schemas.openxmlformats.org/drawingml/2006/table">
            <a:tbl>
              <a:tblPr>
                <a:noFill/>
                <a:tableStyleId>{0B9090C0-911F-4215-A597-26AF6A290EC6}</a:tableStyleId>
              </a:tblPr>
              <a:tblGrid>
                <a:gridCol w="630325"/>
                <a:gridCol w="5544850"/>
                <a:gridCol w="1063825"/>
              </a:tblGrid>
              <a:tr h="630550">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Requirement</a:t>
                      </a:r>
                      <a:endParaRPr i="1">
                        <a:solidFill>
                          <a:schemeClr val="lt1"/>
                        </a:solidFill>
                        <a:latin typeface="Lato"/>
                        <a:ea typeface="Lato"/>
                        <a:cs typeface="Lato"/>
                        <a:sym typeface="Lato"/>
                      </a:endParaRPr>
                    </a:p>
                  </a:txBody>
                  <a:tcPr marT="91425" marB="91425" marR="91425" marL="91425" anchor="ctr">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Satisfied?</a:t>
                      </a:r>
                      <a:endParaRPr i="1">
                        <a:solidFill>
                          <a:schemeClr val="lt1"/>
                        </a:solidFill>
                        <a:latin typeface="Lato"/>
                        <a:ea typeface="Lato"/>
                        <a:cs typeface="Lato"/>
                        <a:sym typeface="Lato"/>
                      </a:endParaRPr>
                    </a:p>
                  </a:txBody>
                  <a:tcPr marT="91425" marB="91425" marR="91425" marL="91425" anchor="ctr">
                    <a:solidFill>
                      <a:schemeClr val="dk1"/>
                    </a:solidFill>
                  </a:tcPr>
                </a:tc>
              </a:tr>
              <a:tr h="8973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1:</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The system shall achieve descent rates between 2m/s and 10m/s from the target altitude until the gondola is cut away.</a:t>
                      </a:r>
                      <a:endParaRPr b="1"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2:</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survive until the gondola is cut away from the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3:</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device shall have a communication link with the gondola.</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4:</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mount to the neck of a standard weather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33"/>
          <p:cNvSpPr txBox="1"/>
          <p:nvPr>
            <p:ph type="title"/>
          </p:nvPr>
        </p:nvSpPr>
        <p:spPr>
          <a:xfrm>
            <a:off x="107238" y="564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CFD Simulations/Results</a:t>
            </a:r>
            <a:endParaRPr>
              <a:solidFill>
                <a:srgbClr val="434343"/>
              </a:solidFill>
            </a:endParaRPr>
          </a:p>
        </p:txBody>
      </p:sp>
      <p:pic>
        <p:nvPicPr>
          <p:cNvPr id="579" name="Google Shape;579;p33"/>
          <p:cNvPicPr preferRelativeResize="0"/>
          <p:nvPr/>
        </p:nvPicPr>
        <p:blipFill>
          <a:blip r:embed="rId3">
            <a:alphaModFix/>
          </a:blip>
          <a:stretch>
            <a:fillRect/>
          </a:stretch>
        </p:blipFill>
        <p:spPr>
          <a:xfrm>
            <a:off x="4328575" y="490550"/>
            <a:ext cx="4815427" cy="1452034"/>
          </a:xfrm>
          <a:prstGeom prst="rect">
            <a:avLst/>
          </a:prstGeom>
          <a:noFill/>
          <a:ln>
            <a:noFill/>
          </a:ln>
        </p:spPr>
      </p:pic>
      <p:sp>
        <p:nvSpPr>
          <p:cNvPr id="580" name="Google Shape;580;p33"/>
          <p:cNvSpPr txBox="1"/>
          <p:nvPr/>
        </p:nvSpPr>
        <p:spPr>
          <a:xfrm>
            <a:off x="4572000" y="1520700"/>
            <a:ext cx="610200" cy="3660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pic>
        <p:nvPicPr>
          <p:cNvPr id="581" name="Google Shape;581;p33"/>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582" name="Google Shape;582;p33"/>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583" name="Google Shape;583;p33"/>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584" name="Google Shape;584;p33"/>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585" name="Google Shape;585;p33"/>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586" name="Google Shape;586;p33"/>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587" name="Google Shape;587;p33"/>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588" name="Google Shape;588;p33"/>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589" name="Google Shape;589;p33"/>
          <p:cNvPicPr preferRelativeResize="0"/>
          <p:nvPr/>
        </p:nvPicPr>
        <p:blipFill>
          <a:blip r:embed="rId5">
            <a:alphaModFix/>
          </a:blip>
          <a:stretch>
            <a:fillRect/>
          </a:stretch>
        </p:blipFill>
        <p:spPr>
          <a:xfrm>
            <a:off x="4904476" y="1942575"/>
            <a:ext cx="3663623" cy="3200975"/>
          </a:xfrm>
          <a:prstGeom prst="rect">
            <a:avLst/>
          </a:prstGeom>
          <a:noFill/>
          <a:ln>
            <a:noFill/>
          </a:ln>
        </p:spPr>
      </p:pic>
      <p:sp>
        <p:nvSpPr>
          <p:cNvPr id="590" name="Google Shape;590;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1" name="Google Shape;591;p33"/>
          <p:cNvSpPr txBox="1"/>
          <p:nvPr/>
        </p:nvSpPr>
        <p:spPr>
          <a:xfrm>
            <a:off x="107250" y="1279725"/>
            <a:ext cx="5068800" cy="37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1"/>
                </a:solidFill>
                <a:latin typeface="Lato"/>
                <a:ea typeface="Lato"/>
                <a:cs typeface="Lato"/>
                <a:sym typeface="Lato"/>
              </a:rPr>
              <a:t>Shown to the right:</a:t>
            </a:r>
            <a:endParaRPr sz="1300">
              <a:solidFill>
                <a:schemeClr val="accent1"/>
              </a:solidFill>
              <a:latin typeface="Lato"/>
              <a:ea typeface="Lato"/>
              <a:cs typeface="Lato"/>
              <a:sym typeface="Lato"/>
            </a:endParaRPr>
          </a:p>
          <a:p>
            <a:pPr indent="0" lvl="0" marL="0" rtl="0" algn="l">
              <a:spcBef>
                <a:spcPts val="0"/>
              </a:spcBef>
              <a:spcAft>
                <a:spcPts val="0"/>
              </a:spcAft>
              <a:buNone/>
            </a:pPr>
            <a:r>
              <a:rPr b="1" lang="en" sz="1300">
                <a:solidFill>
                  <a:srgbClr val="0000FF"/>
                </a:solidFill>
                <a:latin typeface="Lato"/>
                <a:ea typeface="Lato"/>
                <a:cs typeface="Lato"/>
                <a:sym typeface="Lato"/>
              </a:rPr>
              <a:t>-</a:t>
            </a:r>
            <a:r>
              <a:rPr b="1" lang="en" sz="1300">
                <a:solidFill>
                  <a:srgbClr val="666666"/>
                </a:solidFill>
                <a:latin typeface="Lato"/>
                <a:ea typeface="Lato"/>
                <a:cs typeface="Lato"/>
                <a:sym typeface="Lato"/>
              </a:rPr>
              <a:t>Simulated F</a:t>
            </a:r>
            <a:r>
              <a:rPr b="1" lang="en" sz="1300">
                <a:solidFill>
                  <a:schemeClr val="accent1"/>
                </a:solidFill>
                <a:latin typeface="Lato"/>
                <a:ea typeface="Lato"/>
                <a:cs typeface="Lato"/>
                <a:sym typeface="Lato"/>
              </a:rPr>
              <a:t>lowrate vs. Altitude (Helium)</a:t>
            </a:r>
            <a:endParaRPr sz="1300">
              <a:solidFill>
                <a:schemeClr val="accent1"/>
              </a:solidFill>
              <a:latin typeface="Lato"/>
              <a:ea typeface="Lato"/>
              <a:cs typeface="Lato"/>
              <a:sym typeface="Lato"/>
            </a:endParaRPr>
          </a:p>
          <a:p>
            <a:pPr indent="0" lvl="0" marL="0" rtl="0" algn="l">
              <a:spcBef>
                <a:spcPts val="0"/>
              </a:spcBef>
              <a:spcAft>
                <a:spcPts val="0"/>
              </a:spcAft>
              <a:buNone/>
            </a:pPr>
            <a:r>
              <a:rPr b="1" lang="en" sz="1300">
                <a:solidFill>
                  <a:srgbClr val="FF0000"/>
                </a:solidFill>
                <a:latin typeface="Lato"/>
                <a:ea typeface="Lato"/>
                <a:cs typeface="Lato"/>
                <a:sym typeface="Lato"/>
              </a:rPr>
              <a:t>--</a:t>
            </a:r>
            <a:r>
              <a:rPr b="1" lang="en" sz="1300">
                <a:solidFill>
                  <a:schemeClr val="accent1"/>
                </a:solidFill>
                <a:latin typeface="Lato"/>
                <a:ea typeface="Lato"/>
                <a:cs typeface="Lato"/>
                <a:sym typeface="Lato"/>
              </a:rPr>
              <a:t> Calculated Required Flow rate</a:t>
            </a:r>
            <a:endParaRPr b="1" sz="1300">
              <a:solidFill>
                <a:schemeClr val="accent1"/>
              </a:solidFill>
              <a:latin typeface="Lato"/>
              <a:ea typeface="Lato"/>
              <a:cs typeface="Lato"/>
              <a:sym typeface="Lato"/>
            </a:endParaRPr>
          </a:p>
          <a:p>
            <a:pPr indent="457200" lvl="0" marL="0" rtl="0" algn="l">
              <a:spcBef>
                <a:spcPts val="0"/>
              </a:spcBef>
              <a:spcAft>
                <a:spcPts val="0"/>
              </a:spcAft>
              <a:buNone/>
            </a:pPr>
            <a:r>
              <a:rPr lang="en" sz="1100">
                <a:solidFill>
                  <a:schemeClr val="accent1"/>
                </a:solidFill>
                <a:latin typeface="Lato"/>
                <a:ea typeface="Lato"/>
                <a:cs typeface="Lato"/>
                <a:sym typeface="Lato"/>
              </a:rPr>
              <a:t>-In order to maintain descent rate</a:t>
            </a:r>
            <a:endParaRPr sz="1100">
              <a:solidFill>
                <a:schemeClr val="accent1"/>
              </a:solidFill>
              <a:latin typeface="Lato"/>
              <a:ea typeface="Lato"/>
              <a:cs typeface="Lato"/>
              <a:sym typeface="Lato"/>
            </a:endParaRPr>
          </a:p>
          <a:p>
            <a:pPr indent="0" lvl="0" marL="0" rtl="0" algn="l">
              <a:spcBef>
                <a:spcPts val="0"/>
              </a:spcBef>
              <a:spcAft>
                <a:spcPts val="0"/>
              </a:spcAft>
              <a:buNone/>
            </a:pPr>
            <a:r>
              <a:t/>
            </a:r>
            <a:endParaRPr sz="900">
              <a:solidFill>
                <a:schemeClr val="accent1"/>
              </a:solidFill>
              <a:latin typeface="Lato"/>
              <a:ea typeface="Lato"/>
              <a:cs typeface="Lato"/>
              <a:sym typeface="Lato"/>
            </a:endParaRPr>
          </a:p>
          <a:p>
            <a:pPr indent="0" lvl="0" marL="0" rtl="0" algn="l">
              <a:spcBef>
                <a:spcPts val="0"/>
              </a:spcBef>
              <a:spcAft>
                <a:spcPts val="0"/>
              </a:spcAft>
              <a:buNone/>
            </a:pPr>
            <a:r>
              <a:rPr b="1" lang="en" sz="1100" u="sng">
                <a:solidFill>
                  <a:schemeClr val="accent1"/>
                </a:solidFill>
                <a:latin typeface="Lato"/>
                <a:ea typeface="Lato"/>
                <a:cs typeface="Lato"/>
                <a:sym typeface="Lato"/>
              </a:rPr>
              <a:t>Key Takeaways:</a:t>
            </a:r>
            <a:endParaRPr sz="1100" u="sng">
              <a:solidFill>
                <a:schemeClr val="accent1"/>
              </a:solidFill>
              <a:latin typeface="Lato"/>
              <a:ea typeface="Lato"/>
              <a:cs typeface="Lato"/>
              <a:sym typeface="Lato"/>
            </a:endParaRPr>
          </a:p>
          <a:p>
            <a:pPr indent="0" lvl="0" marL="0" rtl="0" algn="l">
              <a:spcBef>
                <a:spcPts val="0"/>
              </a:spcBef>
              <a:spcAft>
                <a:spcPts val="0"/>
              </a:spcAft>
              <a:buNone/>
            </a:pPr>
            <a:r>
              <a:rPr lang="en" sz="1100">
                <a:solidFill>
                  <a:schemeClr val="accent1"/>
                </a:solidFill>
                <a:latin typeface="Lato"/>
                <a:ea typeface="Lato"/>
                <a:cs typeface="Lato"/>
                <a:sym typeface="Lato"/>
              </a:rPr>
              <a:t>-Volumetric flow rate appears to decrease to about 20-30% of sea level values</a:t>
            </a:r>
            <a:endParaRPr sz="1100">
              <a:solidFill>
                <a:schemeClr val="accent1"/>
              </a:solidFill>
              <a:latin typeface="Lato"/>
              <a:ea typeface="Lato"/>
              <a:cs typeface="Lato"/>
              <a:sym typeface="Lato"/>
            </a:endParaRPr>
          </a:p>
          <a:p>
            <a:pPr indent="0" lvl="0" marL="0" rtl="0" algn="l">
              <a:spcBef>
                <a:spcPts val="0"/>
              </a:spcBef>
              <a:spcAft>
                <a:spcPts val="0"/>
              </a:spcAft>
              <a:buNone/>
            </a:pPr>
            <a:r>
              <a:t/>
            </a:r>
            <a:endParaRPr sz="1100">
              <a:solidFill>
                <a:schemeClr val="accent1"/>
              </a:solidFill>
              <a:latin typeface="Lato"/>
              <a:ea typeface="Lato"/>
              <a:cs typeface="Lato"/>
              <a:sym typeface="Lato"/>
            </a:endParaRPr>
          </a:p>
          <a:p>
            <a:pPr indent="0" lvl="0" marL="0" rtl="0" algn="l">
              <a:spcBef>
                <a:spcPts val="0"/>
              </a:spcBef>
              <a:spcAft>
                <a:spcPts val="0"/>
              </a:spcAft>
              <a:buNone/>
            </a:pPr>
            <a:r>
              <a:rPr lang="en" sz="1100">
                <a:solidFill>
                  <a:schemeClr val="accent1"/>
                </a:solidFill>
                <a:latin typeface="Lato"/>
                <a:ea typeface="Lato"/>
                <a:cs typeface="Lato"/>
                <a:sym typeface="Lato"/>
              </a:rPr>
              <a:t>-Simulated flow rates remain above required flow rates for all flight regimes required, in order to satisfy descent rate requirements (</a:t>
            </a:r>
            <a:r>
              <a:rPr b="1" lang="en" sz="1100">
                <a:solidFill>
                  <a:schemeClr val="accent1"/>
                </a:solidFill>
                <a:latin typeface="Lato"/>
                <a:ea typeface="Lato"/>
                <a:cs typeface="Lato"/>
                <a:sym typeface="Lato"/>
              </a:rPr>
              <a:t>37.5% Margin, @ 40 km</a:t>
            </a:r>
            <a:r>
              <a:rPr lang="en" sz="1100">
                <a:solidFill>
                  <a:schemeClr val="accent1"/>
                </a:solidFill>
                <a:latin typeface="Lato"/>
                <a:ea typeface="Lato"/>
                <a:cs typeface="Lato"/>
                <a:sym typeface="Lato"/>
              </a:rPr>
              <a:t>)</a:t>
            </a:r>
            <a:endParaRPr b="1"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t/>
            </a:r>
            <a:endParaRPr b="1"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rPr b="1" lang="en" sz="1100">
                <a:solidFill>
                  <a:schemeClr val="accent1"/>
                </a:solidFill>
                <a:highlight>
                  <a:srgbClr val="FFFFFF"/>
                </a:highlight>
                <a:latin typeface="Lato"/>
                <a:ea typeface="Lato"/>
                <a:cs typeface="Lato"/>
                <a:sym typeface="Lato"/>
              </a:rPr>
              <a:t>-Anything CFD must be verified with experimental data before implementing in a final design</a:t>
            </a:r>
            <a:endParaRPr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t/>
            </a:r>
            <a:endParaRPr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rPr b="1" lang="en" sz="1100">
                <a:solidFill>
                  <a:schemeClr val="accent1"/>
                </a:solidFill>
                <a:highlight>
                  <a:schemeClr val="lt1"/>
                </a:highlight>
                <a:latin typeface="Lato"/>
                <a:ea typeface="Lato"/>
                <a:cs typeface="Lato"/>
                <a:sym typeface="Lato"/>
              </a:rPr>
              <a:t>-Only sea-level, free-flow, </a:t>
            </a:r>
            <a:r>
              <a:rPr b="1" lang="en" sz="1100" u="sng">
                <a:solidFill>
                  <a:schemeClr val="accent1"/>
                </a:solidFill>
                <a:highlight>
                  <a:schemeClr val="lt1"/>
                </a:highlight>
                <a:latin typeface="Lato"/>
                <a:ea typeface="Lato"/>
                <a:cs typeface="Lato"/>
                <a:sym typeface="Lato"/>
              </a:rPr>
              <a:t>air</a:t>
            </a:r>
            <a:r>
              <a:rPr b="1" lang="en" sz="1100">
                <a:solidFill>
                  <a:schemeClr val="accent1"/>
                </a:solidFill>
                <a:highlight>
                  <a:schemeClr val="lt1"/>
                </a:highlight>
                <a:latin typeface="Lato"/>
                <a:ea typeface="Lato"/>
                <a:cs typeface="Lato"/>
                <a:sym typeface="Lato"/>
              </a:rPr>
              <a:t> flow rates have verification/comparison data</a:t>
            </a:r>
            <a:endParaRPr b="1" sz="1100">
              <a:solidFill>
                <a:schemeClr val="accent1"/>
              </a:solidFill>
              <a:highlight>
                <a:schemeClr val="lt1"/>
              </a:highlight>
              <a:latin typeface="Lato"/>
              <a:ea typeface="Lato"/>
              <a:cs typeface="Lato"/>
              <a:sym typeface="Lato"/>
            </a:endParaRPr>
          </a:p>
          <a:p>
            <a:pPr indent="457200" lvl="0" marL="0" rtl="0" algn="l">
              <a:spcBef>
                <a:spcPts val="0"/>
              </a:spcBef>
              <a:spcAft>
                <a:spcPts val="0"/>
              </a:spcAft>
              <a:buNone/>
            </a:pPr>
            <a:r>
              <a:rPr b="1" lang="en" sz="1100">
                <a:solidFill>
                  <a:schemeClr val="accent1"/>
                </a:solidFill>
                <a:highlight>
                  <a:schemeClr val="lt1"/>
                </a:highlight>
                <a:latin typeface="Lato"/>
                <a:ea typeface="Lato"/>
                <a:cs typeface="Lato"/>
                <a:sym typeface="Lato"/>
              </a:rPr>
              <a:t>-</a:t>
            </a:r>
            <a:r>
              <a:rPr lang="en" sz="1100">
                <a:solidFill>
                  <a:schemeClr val="accent1"/>
                </a:solidFill>
                <a:highlight>
                  <a:schemeClr val="lt1"/>
                </a:highlight>
                <a:latin typeface="Lato"/>
                <a:ea typeface="Lato"/>
                <a:cs typeface="Lato"/>
                <a:sym typeface="Lato"/>
              </a:rPr>
              <a:t>Free flow (no inlet tube) values saw </a:t>
            </a:r>
            <a:r>
              <a:rPr b="1" lang="en" sz="1100">
                <a:solidFill>
                  <a:schemeClr val="accent1"/>
                </a:solidFill>
                <a:highlight>
                  <a:schemeClr val="lt1"/>
                </a:highlight>
                <a:latin typeface="Lato"/>
                <a:ea typeface="Lato"/>
                <a:cs typeface="Lato"/>
                <a:sym typeface="Lato"/>
              </a:rPr>
              <a:t>~10% error from datasheet</a:t>
            </a:r>
            <a:endParaRPr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t/>
            </a:r>
            <a:endParaRPr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rPr lang="en" sz="1100">
                <a:solidFill>
                  <a:schemeClr val="accent1"/>
                </a:solidFill>
                <a:highlight>
                  <a:srgbClr val="FFFFFF"/>
                </a:highlight>
                <a:latin typeface="Lato"/>
                <a:ea typeface="Lato"/>
                <a:cs typeface="Lato"/>
                <a:sym typeface="Lato"/>
              </a:rPr>
              <a:t>-</a:t>
            </a:r>
            <a:r>
              <a:rPr b="1" lang="en" sz="1100">
                <a:solidFill>
                  <a:schemeClr val="accent1"/>
                </a:solidFill>
                <a:highlight>
                  <a:srgbClr val="FFFFFF"/>
                </a:highlight>
                <a:latin typeface="Lato"/>
                <a:ea typeface="Lato"/>
                <a:cs typeface="Lato"/>
                <a:sym typeface="Lato"/>
              </a:rPr>
              <a:t>Error is not quantifiable</a:t>
            </a:r>
            <a:endParaRPr b="1"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rPr b="1" lang="en" sz="1100">
                <a:solidFill>
                  <a:schemeClr val="accent1"/>
                </a:solidFill>
                <a:highlight>
                  <a:srgbClr val="FFFFFF"/>
                </a:highlight>
                <a:latin typeface="Lato"/>
                <a:ea typeface="Lato"/>
                <a:cs typeface="Lato"/>
                <a:sym typeface="Lato"/>
              </a:rPr>
              <a:t>	</a:t>
            </a:r>
            <a:r>
              <a:rPr lang="en" sz="1100">
                <a:solidFill>
                  <a:schemeClr val="accent1"/>
                </a:solidFill>
                <a:highlight>
                  <a:srgbClr val="FFFFFF"/>
                </a:highlight>
                <a:latin typeface="Lato"/>
                <a:ea typeface="Lato"/>
                <a:cs typeface="Lato"/>
                <a:sym typeface="Lato"/>
              </a:rPr>
              <a:t>-Acknowledged Errors</a:t>
            </a:r>
            <a:endParaRPr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rPr lang="en" sz="1100">
                <a:solidFill>
                  <a:schemeClr val="accent1"/>
                </a:solidFill>
                <a:highlight>
                  <a:srgbClr val="FFFFFF"/>
                </a:highlight>
                <a:latin typeface="Lato"/>
                <a:ea typeface="Lato"/>
                <a:cs typeface="Lato"/>
                <a:sym typeface="Lato"/>
              </a:rPr>
              <a:t>	-Una</a:t>
            </a:r>
            <a:r>
              <a:rPr lang="en" sz="1100">
                <a:solidFill>
                  <a:schemeClr val="accent1"/>
                </a:solidFill>
                <a:highlight>
                  <a:srgbClr val="FFFFFF"/>
                </a:highlight>
                <a:latin typeface="Lato"/>
                <a:ea typeface="Lato"/>
                <a:cs typeface="Lato"/>
                <a:sym typeface="Lato"/>
              </a:rPr>
              <a:t>cknowledged Errors*</a:t>
            </a:r>
            <a:endParaRPr sz="1100">
              <a:solidFill>
                <a:schemeClr val="accent1"/>
              </a:solidFill>
              <a:highlight>
                <a:srgbClr val="FFFFFF"/>
              </a:highlight>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4"/>
          <p:cNvSpPr txBox="1"/>
          <p:nvPr>
            <p:ph idx="1" type="body"/>
          </p:nvPr>
        </p:nvSpPr>
        <p:spPr>
          <a:xfrm>
            <a:off x="727675" y="1441200"/>
            <a:ext cx="6896100" cy="56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Due to the extremely off-design, extreme conditions that the system will experience, we cannot guarantee the flow rate will be high enough to </a:t>
            </a:r>
            <a:r>
              <a:rPr i="1" lang="en"/>
              <a:t>satisfy</a:t>
            </a:r>
            <a:r>
              <a:rPr i="1" lang="en"/>
              <a:t> this requirement, without additional system characterization. </a:t>
            </a:r>
            <a:endParaRPr i="1"/>
          </a:p>
          <a:p>
            <a:pPr indent="0" lvl="0" marL="0" rtl="0" algn="l">
              <a:spcBef>
                <a:spcPts val="1600"/>
              </a:spcBef>
              <a:spcAft>
                <a:spcPts val="1600"/>
              </a:spcAft>
              <a:buNone/>
            </a:pPr>
            <a:r>
              <a:t/>
            </a:r>
            <a:endParaRPr/>
          </a:p>
        </p:txBody>
      </p:sp>
      <p:sp>
        <p:nvSpPr>
          <p:cNvPr id="597" name="Google Shape;597;p34"/>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FR-1 Discussion</a:t>
            </a:r>
            <a:endParaRPr/>
          </a:p>
        </p:txBody>
      </p:sp>
      <p:sp>
        <p:nvSpPr>
          <p:cNvPr id="598" name="Google Shape;598;p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9" name="Google Shape;599;p34"/>
          <p:cNvSpPr txBox="1"/>
          <p:nvPr/>
        </p:nvSpPr>
        <p:spPr>
          <a:xfrm>
            <a:off x="727675" y="2171250"/>
            <a:ext cx="6896100" cy="307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300" u="sng">
                <a:solidFill>
                  <a:srgbClr val="666666"/>
                </a:solidFill>
                <a:latin typeface="Lato"/>
                <a:ea typeface="Lato"/>
                <a:cs typeface="Lato"/>
                <a:sym typeface="Lato"/>
              </a:rPr>
              <a:t>Experimental Data is Required</a:t>
            </a:r>
            <a:endParaRPr b="1" i="1" sz="1300" u="sng">
              <a:solidFill>
                <a:srgbClr val="666666"/>
              </a:solidFill>
              <a:latin typeface="Lato"/>
              <a:ea typeface="Lato"/>
              <a:cs typeface="Lato"/>
              <a:sym typeface="Lato"/>
            </a:endParaRPr>
          </a:p>
          <a:p>
            <a:pPr indent="0" lvl="0" marL="0" rtl="0" algn="l">
              <a:spcBef>
                <a:spcPts val="0"/>
              </a:spcBef>
              <a:spcAft>
                <a:spcPts val="0"/>
              </a:spcAft>
              <a:buNone/>
            </a:pPr>
            <a:r>
              <a:t/>
            </a:r>
            <a:endParaRPr b="1" sz="1300" u="sng">
              <a:solidFill>
                <a:srgbClr val="666666"/>
              </a:solidFill>
              <a:latin typeface="Lato"/>
              <a:ea typeface="Lato"/>
              <a:cs typeface="Lato"/>
              <a:sym typeface="Lato"/>
            </a:endParaRPr>
          </a:p>
          <a:p>
            <a:pPr indent="0" lvl="0" marL="0" rtl="0" algn="l">
              <a:spcBef>
                <a:spcPts val="0"/>
              </a:spcBef>
              <a:spcAft>
                <a:spcPts val="0"/>
              </a:spcAft>
              <a:buNone/>
            </a:pPr>
            <a:r>
              <a:rPr b="1" lang="en" sz="1300">
                <a:solidFill>
                  <a:srgbClr val="666666"/>
                </a:solidFill>
                <a:latin typeface="Lato"/>
                <a:ea typeface="Lato"/>
                <a:cs typeface="Lato"/>
                <a:sym typeface="Lato"/>
              </a:rPr>
              <a:t>Vacuum</a:t>
            </a:r>
            <a:r>
              <a:rPr b="1" lang="en" sz="1300">
                <a:solidFill>
                  <a:srgbClr val="666666"/>
                </a:solidFill>
                <a:latin typeface="Lato"/>
                <a:ea typeface="Lato"/>
                <a:cs typeface="Lato"/>
                <a:sym typeface="Lato"/>
              </a:rPr>
              <a:t> Chamber Testing:</a:t>
            </a:r>
            <a:endParaRPr b="1" sz="1300">
              <a:solidFill>
                <a:srgbClr val="666666"/>
              </a:solidFill>
              <a:latin typeface="Lato"/>
              <a:ea typeface="Lato"/>
              <a:cs typeface="Lato"/>
              <a:sym typeface="Lato"/>
            </a:endParaRPr>
          </a:p>
          <a:p>
            <a:pPr indent="-298450" lvl="0" marL="457200" rtl="0" algn="l">
              <a:spcBef>
                <a:spcPts val="0"/>
              </a:spcBef>
              <a:spcAft>
                <a:spcPts val="0"/>
              </a:spcAft>
              <a:buClr>
                <a:srgbClr val="666666"/>
              </a:buClr>
              <a:buSzPts val="1100"/>
              <a:buFont typeface="Lato"/>
              <a:buChar char="-"/>
            </a:pPr>
            <a:r>
              <a:rPr lang="en" sz="1100">
                <a:solidFill>
                  <a:srgbClr val="666666"/>
                </a:solidFill>
                <a:latin typeface="Lato"/>
                <a:ea typeface="Lato"/>
                <a:cs typeface="Lato"/>
                <a:sym typeface="Lato"/>
              </a:rPr>
              <a:t>Measurements of fan flow rates at simulated, high altitude conditions are required to determine whether or not this venting mechanism is sufficient</a:t>
            </a:r>
            <a:endParaRPr sz="1100">
              <a:solidFill>
                <a:srgbClr val="666666"/>
              </a:solidFill>
              <a:latin typeface="Lato"/>
              <a:ea typeface="Lato"/>
              <a:cs typeface="Lato"/>
              <a:sym typeface="Lato"/>
            </a:endParaRPr>
          </a:p>
          <a:p>
            <a:pPr indent="0" lvl="0" marL="0" rtl="0" algn="l">
              <a:spcBef>
                <a:spcPts val="0"/>
              </a:spcBef>
              <a:spcAft>
                <a:spcPts val="0"/>
              </a:spcAft>
              <a:buNone/>
            </a:pPr>
            <a:r>
              <a:t/>
            </a:r>
            <a:endParaRPr sz="1100">
              <a:solidFill>
                <a:srgbClr val="666666"/>
              </a:solidFill>
              <a:latin typeface="Lato"/>
              <a:ea typeface="Lato"/>
              <a:cs typeface="Lato"/>
              <a:sym typeface="Lato"/>
            </a:endParaRPr>
          </a:p>
          <a:p>
            <a:pPr indent="0" lvl="0" marL="0" rtl="0" algn="l">
              <a:spcBef>
                <a:spcPts val="0"/>
              </a:spcBef>
              <a:spcAft>
                <a:spcPts val="0"/>
              </a:spcAft>
              <a:buNone/>
            </a:pPr>
            <a:r>
              <a:rPr b="1" lang="en" sz="1300">
                <a:solidFill>
                  <a:srgbClr val="666666"/>
                </a:solidFill>
                <a:latin typeface="Lato"/>
                <a:ea typeface="Lato"/>
                <a:cs typeface="Lato"/>
                <a:sym typeface="Lato"/>
              </a:rPr>
              <a:t>Cold-Temperature </a:t>
            </a:r>
            <a:r>
              <a:rPr b="1" lang="en" sz="1300">
                <a:solidFill>
                  <a:srgbClr val="666666"/>
                </a:solidFill>
                <a:latin typeface="Lato"/>
                <a:ea typeface="Lato"/>
                <a:cs typeface="Lato"/>
                <a:sym typeface="Lato"/>
              </a:rPr>
              <a:t>Testing: </a:t>
            </a:r>
            <a:endParaRPr b="1" sz="1300">
              <a:solidFill>
                <a:srgbClr val="666666"/>
              </a:solidFill>
              <a:latin typeface="Lato"/>
              <a:ea typeface="Lato"/>
              <a:cs typeface="Lato"/>
              <a:sym typeface="Lato"/>
            </a:endParaRPr>
          </a:p>
          <a:p>
            <a:pPr indent="-298450" lvl="0" marL="457200" rtl="0" algn="l">
              <a:spcBef>
                <a:spcPts val="0"/>
              </a:spcBef>
              <a:spcAft>
                <a:spcPts val="0"/>
              </a:spcAft>
              <a:buClr>
                <a:srgbClr val="666666"/>
              </a:buClr>
              <a:buSzPts val="1100"/>
              <a:buFont typeface="Lato"/>
              <a:buChar char="-"/>
            </a:pPr>
            <a:r>
              <a:rPr lang="en" sz="1100">
                <a:solidFill>
                  <a:srgbClr val="666666"/>
                </a:solidFill>
                <a:latin typeface="Lato"/>
                <a:ea typeface="Lato"/>
                <a:cs typeface="Lato"/>
                <a:sym typeface="Lato"/>
              </a:rPr>
              <a:t>The temperatures experienced are somewhat colder than guaranteed on manufacturer datasheets</a:t>
            </a:r>
            <a:endParaRPr sz="1100">
              <a:solidFill>
                <a:srgbClr val="666666"/>
              </a:solidFill>
              <a:latin typeface="Lato"/>
              <a:ea typeface="Lato"/>
              <a:cs typeface="Lato"/>
              <a:sym typeface="Lato"/>
            </a:endParaRPr>
          </a:p>
          <a:p>
            <a:pPr indent="-298450" lvl="1" marL="914400" rtl="0" algn="l">
              <a:spcBef>
                <a:spcPts val="0"/>
              </a:spcBef>
              <a:spcAft>
                <a:spcPts val="0"/>
              </a:spcAft>
              <a:buClr>
                <a:srgbClr val="666666"/>
              </a:buClr>
              <a:buSzPts val="1100"/>
              <a:buFont typeface="Lato"/>
              <a:buChar char="-"/>
            </a:pPr>
            <a:r>
              <a:rPr lang="en" sz="1100">
                <a:solidFill>
                  <a:srgbClr val="666666"/>
                </a:solidFill>
                <a:latin typeface="Lato"/>
                <a:ea typeface="Lato"/>
                <a:cs typeface="Lato"/>
                <a:sym typeface="Lato"/>
              </a:rPr>
              <a:t>~20-30C lower</a:t>
            </a:r>
            <a:endParaRPr sz="1100">
              <a:solidFill>
                <a:srgbClr val="666666"/>
              </a:solidFill>
              <a:latin typeface="Lato"/>
              <a:ea typeface="Lato"/>
              <a:cs typeface="Lato"/>
              <a:sym typeface="Lato"/>
            </a:endParaRPr>
          </a:p>
          <a:p>
            <a:pPr indent="-298450" lvl="1" marL="914400" rtl="0" algn="l">
              <a:spcBef>
                <a:spcPts val="0"/>
              </a:spcBef>
              <a:spcAft>
                <a:spcPts val="0"/>
              </a:spcAft>
              <a:buClr>
                <a:srgbClr val="666666"/>
              </a:buClr>
              <a:buSzPts val="1100"/>
              <a:buFont typeface="Lato"/>
              <a:buChar char="-"/>
            </a:pPr>
            <a:r>
              <a:rPr lang="en" sz="1100">
                <a:solidFill>
                  <a:srgbClr val="666666"/>
                </a:solidFill>
                <a:latin typeface="Lato"/>
                <a:ea typeface="Lato"/>
                <a:cs typeface="Lato"/>
                <a:sym typeface="Lato"/>
              </a:rPr>
              <a:t>Specifically with regards to the fan mechanism; other components have thermal management solutions</a:t>
            </a:r>
            <a:endParaRPr sz="1100">
              <a:solidFill>
                <a:srgbClr val="666666"/>
              </a:solidFill>
              <a:latin typeface="Lato"/>
              <a:ea typeface="Lato"/>
              <a:cs typeface="Lato"/>
              <a:sym typeface="Lato"/>
            </a:endParaRPr>
          </a:p>
        </p:txBody>
      </p:sp>
      <p:pic>
        <p:nvPicPr>
          <p:cNvPr id="600" name="Google Shape;600;p34"/>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601" name="Google Shape;601;p34"/>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602" name="Google Shape;602;p34"/>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603" name="Google Shape;603;p34"/>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604" name="Google Shape;604;p34"/>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605" name="Google Shape;605;p34"/>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606" name="Google Shape;606;p34"/>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607" name="Google Shape;607;p34"/>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608" name="Google Shape;608;p34"/>
          <p:cNvPicPr preferRelativeResize="0"/>
          <p:nvPr/>
        </p:nvPicPr>
        <p:blipFill>
          <a:blip r:embed="rId4">
            <a:alphaModFix/>
          </a:blip>
          <a:stretch>
            <a:fillRect/>
          </a:stretch>
        </p:blipFill>
        <p:spPr>
          <a:xfrm>
            <a:off x="7864375" y="412975"/>
            <a:ext cx="1279600" cy="2609751"/>
          </a:xfrm>
          <a:prstGeom prst="rect">
            <a:avLst/>
          </a:prstGeom>
          <a:noFill/>
          <a:ln>
            <a:noFill/>
          </a:ln>
        </p:spPr>
      </p:pic>
      <p:pic>
        <p:nvPicPr>
          <p:cNvPr id="609" name="Google Shape;609;p34"/>
          <p:cNvPicPr preferRelativeResize="0"/>
          <p:nvPr/>
        </p:nvPicPr>
        <p:blipFill rotWithShape="1">
          <a:blip r:embed="rId5">
            <a:alphaModFix/>
          </a:blip>
          <a:srcRect b="3725" l="0" r="0" t="0"/>
          <a:stretch/>
        </p:blipFill>
        <p:spPr>
          <a:xfrm>
            <a:off x="7864400" y="3022725"/>
            <a:ext cx="1279598" cy="164251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5"/>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rPr>
              <a:t>Offramp:</a:t>
            </a:r>
            <a:endParaRPr>
              <a:solidFill>
                <a:srgbClr val="434343"/>
              </a:solidFill>
            </a:endParaRPr>
          </a:p>
        </p:txBody>
      </p:sp>
      <p:sp>
        <p:nvSpPr>
          <p:cNvPr id="615" name="Google Shape;615;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16" name="Google Shape;616;p35"/>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617" name="Google Shape;617;p35"/>
          <p:cNvPicPr preferRelativeResize="0"/>
          <p:nvPr/>
        </p:nvPicPr>
        <p:blipFill>
          <a:blip r:embed="rId4">
            <a:alphaModFix/>
          </a:blip>
          <a:stretch>
            <a:fillRect/>
          </a:stretch>
        </p:blipFill>
        <p:spPr>
          <a:xfrm>
            <a:off x="3661725" y="558825"/>
            <a:ext cx="2518600" cy="2171375"/>
          </a:xfrm>
          <a:prstGeom prst="rect">
            <a:avLst/>
          </a:prstGeom>
          <a:noFill/>
          <a:ln>
            <a:noFill/>
          </a:ln>
        </p:spPr>
      </p:pic>
      <p:pic>
        <p:nvPicPr>
          <p:cNvPr id="618" name="Google Shape;618;p35"/>
          <p:cNvPicPr preferRelativeResize="0"/>
          <p:nvPr/>
        </p:nvPicPr>
        <p:blipFill>
          <a:blip r:embed="rId5">
            <a:alphaModFix/>
          </a:blip>
          <a:stretch>
            <a:fillRect/>
          </a:stretch>
        </p:blipFill>
        <p:spPr>
          <a:xfrm>
            <a:off x="6419213" y="534454"/>
            <a:ext cx="2724800" cy="3461046"/>
          </a:xfrm>
          <a:prstGeom prst="rect">
            <a:avLst/>
          </a:prstGeom>
          <a:noFill/>
          <a:ln>
            <a:noFill/>
          </a:ln>
        </p:spPr>
      </p:pic>
      <p:pic>
        <p:nvPicPr>
          <p:cNvPr id="619" name="Google Shape;619;p35"/>
          <p:cNvPicPr preferRelativeResize="0"/>
          <p:nvPr/>
        </p:nvPicPr>
        <p:blipFill>
          <a:blip r:embed="rId6">
            <a:alphaModFix/>
          </a:blip>
          <a:stretch>
            <a:fillRect/>
          </a:stretch>
        </p:blipFill>
        <p:spPr>
          <a:xfrm>
            <a:off x="3841500" y="2755683"/>
            <a:ext cx="2338825" cy="2343992"/>
          </a:xfrm>
          <a:prstGeom prst="rect">
            <a:avLst/>
          </a:prstGeom>
          <a:noFill/>
          <a:ln>
            <a:noFill/>
          </a:ln>
        </p:spPr>
      </p:pic>
      <p:sp>
        <p:nvSpPr>
          <p:cNvPr id="620" name="Google Shape;620;p35"/>
          <p:cNvSpPr txBox="1"/>
          <p:nvPr/>
        </p:nvSpPr>
        <p:spPr>
          <a:xfrm>
            <a:off x="-180400" y="1257850"/>
            <a:ext cx="3315300" cy="31104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666666"/>
              </a:buClr>
              <a:buSzPts val="1300"/>
              <a:buFont typeface="Lato"/>
              <a:buChar char="-"/>
            </a:pPr>
            <a:r>
              <a:rPr lang="en" sz="1300">
                <a:solidFill>
                  <a:srgbClr val="666666"/>
                </a:solidFill>
                <a:latin typeface="Lato"/>
                <a:ea typeface="Lato"/>
                <a:cs typeface="Lato"/>
                <a:sym typeface="Lato"/>
              </a:rPr>
              <a:t>Given mass/size constraints, the only remotely feasible option remains some sort of fan. </a:t>
            </a:r>
            <a:endParaRPr sz="1300">
              <a:solidFill>
                <a:srgbClr val="666666"/>
              </a:solidFill>
              <a:latin typeface="Lato"/>
              <a:ea typeface="Lato"/>
              <a:cs typeface="Lato"/>
              <a:sym typeface="Lato"/>
            </a:endParaRPr>
          </a:p>
          <a:p>
            <a:pPr indent="0" lvl="0" marL="457200" rtl="0" algn="l">
              <a:spcBef>
                <a:spcPts val="0"/>
              </a:spcBef>
              <a:spcAft>
                <a:spcPts val="0"/>
              </a:spcAft>
              <a:buNone/>
            </a:pPr>
            <a:r>
              <a:t/>
            </a:r>
            <a:endParaRPr sz="1300">
              <a:solidFill>
                <a:srgbClr val="666666"/>
              </a:solidFill>
              <a:latin typeface="Lato"/>
              <a:ea typeface="Lato"/>
              <a:cs typeface="Lato"/>
              <a:sym typeface="Lato"/>
            </a:endParaRPr>
          </a:p>
          <a:p>
            <a:pPr indent="-311150" lvl="0" marL="457200" rtl="0" algn="l">
              <a:spcBef>
                <a:spcPts val="0"/>
              </a:spcBef>
              <a:spcAft>
                <a:spcPts val="0"/>
              </a:spcAft>
              <a:buClr>
                <a:srgbClr val="666666"/>
              </a:buClr>
              <a:buSzPts val="1300"/>
              <a:buFont typeface="Lato"/>
              <a:buChar char="-"/>
            </a:pPr>
            <a:r>
              <a:rPr lang="en" sz="1300">
                <a:solidFill>
                  <a:srgbClr val="666666"/>
                </a:solidFill>
                <a:latin typeface="Lato"/>
                <a:ea typeface="Lato"/>
                <a:cs typeface="Lato"/>
                <a:sym typeface="Lato"/>
              </a:rPr>
              <a:t>Moving to quadcopter/RC motors as the actuator would open up the design space somewhat</a:t>
            </a:r>
            <a:endParaRPr sz="1300">
              <a:solidFill>
                <a:srgbClr val="666666"/>
              </a:solidFill>
              <a:latin typeface="Lato"/>
              <a:ea typeface="Lato"/>
              <a:cs typeface="Lato"/>
              <a:sym typeface="Lato"/>
            </a:endParaRPr>
          </a:p>
          <a:p>
            <a:pPr indent="-311150" lvl="1" marL="914400" rtl="0" algn="l">
              <a:spcBef>
                <a:spcPts val="0"/>
              </a:spcBef>
              <a:spcAft>
                <a:spcPts val="0"/>
              </a:spcAft>
              <a:buClr>
                <a:srgbClr val="666666"/>
              </a:buClr>
              <a:buSzPts val="1300"/>
              <a:buFont typeface="Lato"/>
              <a:buChar char="-"/>
            </a:pPr>
            <a:r>
              <a:rPr lang="en" sz="1300">
                <a:solidFill>
                  <a:srgbClr val="666666"/>
                </a:solidFill>
                <a:latin typeface="Lato"/>
                <a:ea typeface="Lato"/>
                <a:cs typeface="Lato"/>
                <a:sym typeface="Lato"/>
              </a:rPr>
              <a:t>Custom (Low Re) Propellers, Motor/Prop/Blade count, counter-rotating propellers, etc. </a:t>
            </a:r>
            <a:endParaRPr sz="1300">
              <a:solidFill>
                <a:srgbClr val="666666"/>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621" name="Google Shape;621;p35"/>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622" name="Google Shape;622;p35"/>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623" name="Google Shape;623;p35"/>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624" name="Google Shape;624;p35"/>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625" name="Google Shape;625;p35"/>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626" name="Google Shape;626;p35"/>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627" name="Google Shape;627;p35"/>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36"/>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633" name="Google Shape;633;p36"/>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Requirements</a:t>
            </a:r>
            <a:endParaRPr/>
          </a:p>
        </p:txBody>
      </p:sp>
      <p:sp>
        <p:nvSpPr>
          <p:cNvPr id="634" name="Google Shape;634;p3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5" name="Google Shape;635;p36"/>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636" name="Google Shape;636;p36"/>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637" name="Google Shape;637;p36"/>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638" name="Google Shape;638;p36"/>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639" name="Google Shape;639;p36"/>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640" name="Google Shape;640;p36"/>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641" name="Google Shape;641;p36"/>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graphicFrame>
        <p:nvGraphicFramePr>
          <p:cNvPr id="642" name="Google Shape;642;p36"/>
          <p:cNvGraphicFramePr/>
          <p:nvPr/>
        </p:nvGraphicFramePr>
        <p:xfrm>
          <a:off x="954300" y="1330250"/>
          <a:ext cx="3000000" cy="3000000"/>
        </p:xfrm>
        <a:graphic>
          <a:graphicData uri="http://schemas.openxmlformats.org/drawingml/2006/table">
            <a:tbl>
              <a:tblPr>
                <a:noFill/>
                <a:tableStyleId>{0B9090C0-911F-4215-A597-26AF6A290EC6}</a:tableStyleId>
              </a:tblPr>
              <a:tblGrid>
                <a:gridCol w="630325"/>
                <a:gridCol w="5544850"/>
                <a:gridCol w="1063825"/>
              </a:tblGrid>
              <a:tr h="630550">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Requirement</a:t>
                      </a:r>
                      <a:endParaRPr i="1">
                        <a:solidFill>
                          <a:schemeClr val="lt1"/>
                        </a:solidFill>
                        <a:latin typeface="Lato"/>
                        <a:ea typeface="Lato"/>
                        <a:cs typeface="Lato"/>
                        <a:sym typeface="Lato"/>
                      </a:endParaRPr>
                    </a:p>
                  </a:txBody>
                  <a:tcPr marT="91425" marB="91425" marR="91425" marL="91425" anchor="ctr">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Satisfied?</a:t>
                      </a:r>
                      <a:endParaRPr i="1">
                        <a:solidFill>
                          <a:schemeClr val="lt1"/>
                        </a:solidFill>
                        <a:latin typeface="Lato"/>
                        <a:ea typeface="Lato"/>
                        <a:cs typeface="Lato"/>
                        <a:sym typeface="Lato"/>
                      </a:endParaRPr>
                    </a:p>
                  </a:txBody>
                  <a:tcPr marT="91425" marB="91425" marR="91425" marL="91425" anchor="ctr">
                    <a:solidFill>
                      <a:schemeClr val="dk1"/>
                    </a:solidFill>
                  </a:tcPr>
                </a:tc>
              </a:tr>
              <a:tr h="8973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1:</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achieve descent rates between 2m/s and 10m/s from the target altitude until the gondola is cut away.</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2:</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The system shall survive until the gondola is cut away from the balloon.</a:t>
                      </a:r>
                      <a:endParaRPr b="1"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3:</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device shall have a communication link with the gondola.</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4:</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mount to the neck of a standard weather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bl>
          </a:graphicData>
        </a:graphic>
      </p:graphicFrame>
      <p:pic>
        <p:nvPicPr>
          <p:cNvPr id="643" name="Google Shape;643;p36"/>
          <p:cNvPicPr preferRelativeResize="0"/>
          <p:nvPr/>
        </p:nvPicPr>
        <p:blipFill>
          <a:blip r:embed="rId4">
            <a:alphaModFix/>
          </a:blip>
          <a:stretch>
            <a:fillRect/>
          </a:stretch>
        </p:blipFill>
        <p:spPr>
          <a:xfrm>
            <a:off x="7535501" y="2258628"/>
            <a:ext cx="318774" cy="3131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37"/>
          <p:cNvPicPr preferRelativeResize="0"/>
          <p:nvPr/>
        </p:nvPicPr>
        <p:blipFill>
          <a:blip r:embed="rId3">
            <a:alphaModFix/>
          </a:blip>
          <a:stretch>
            <a:fillRect/>
          </a:stretch>
        </p:blipFill>
        <p:spPr>
          <a:xfrm>
            <a:off x="297638" y="1346247"/>
            <a:ext cx="2968588" cy="3547976"/>
          </a:xfrm>
          <a:prstGeom prst="rect">
            <a:avLst/>
          </a:prstGeom>
          <a:noFill/>
          <a:ln>
            <a:noFill/>
          </a:ln>
        </p:spPr>
      </p:pic>
      <p:sp>
        <p:nvSpPr>
          <p:cNvPr id="649" name="Google Shape;649;p37"/>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Survival Temperatures of Components</a:t>
            </a:r>
            <a:endParaRPr/>
          </a:p>
        </p:txBody>
      </p:sp>
      <p:sp>
        <p:nvSpPr>
          <p:cNvPr id="650" name="Google Shape;650;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51" name="Google Shape;651;p37"/>
          <p:cNvGraphicFramePr/>
          <p:nvPr/>
        </p:nvGraphicFramePr>
        <p:xfrm>
          <a:off x="4357913" y="1352300"/>
          <a:ext cx="3000000" cy="3000000"/>
        </p:xfrm>
        <a:graphic>
          <a:graphicData uri="http://schemas.openxmlformats.org/drawingml/2006/table">
            <a:tbl>
              <a:tblPr>
                <a:noFill/>
                <a:tableStyleId>{AF134A9E-D1A2-451E-AE06-BC6FF7EF309C}</a:tableStyleId>
              </a:tblPr>
              <a:tblGrid>
                <a:gridCol w="2155600"/>
                <a:gridCol w="2155600"/>
              </a:tblGrid>
              <a:tr h="3489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Electronic Components</a:t>
                      </a:r>
                      <a:endParaRPr i="1" sz="1200">
                        <a:solidFill>
                          <a:schemeClr val="l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Temperature Ranges </a:t>
                      </a:r>
                      <a:endParaRPr i="1" sz="1200">
                        <a:solidFill>
                          <a:schemeClr val="l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1"/>
                    </a:solidFill>
                  </a:tcPr>
                </a:tc>
              </a:tr>
              <a:tr h="348925">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Arduino Nano Every</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-40 to  125 C</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8925">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Digi XBee 3</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-40 to  85 C</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9400">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Temperature Sensor (MAX31820)</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-55 to 125 C</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8925">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ASP </a:t>
                      </a:r>
                      <a:r>
                        <a:rPr b="1" lang="en" sz="1200">
                          <a:solidFill>
                            <a:schemeClr val="accent1"/>
                          </a:solidFill>
                          <a:latin typeface="Lato"/>
                          <a:ea typeface="Lato"/>
                          <a:cs typeface="Lato"/>
                          <a:sym typeface="Lato"/>
                        </a:rPr>
                        <a:t>CR 123A Batteries</a:t>
                      </a:r>
                      <a:endParaRPr b="1"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-20 to 60 C</a:t>
                      </a:r>
                      <a:endParaRPr b="1"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r>
              <a:tr h="348925">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Transistors</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Max 150 C</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8925">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Servo</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-20 - 60 C</a:t>
                      </a:r>
                      <a:endParaRPr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48925">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Fan</a:t>
                      </a:r>
                      <a:endParaRPr b="1"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b="1" lang="en" sz="1200">
                          <a:solidFill>
                            <a:schemeClr val="accent1"/>
                          </a:solidFill>
                          <a:latin typeface="Lato"/>
                          <a:ea typeface="Lato"/>
                          <a:cs typeface="Lato"/>
                          <a:sym typeface="Lato"/>
                        </a:rPr>
                        <a:t>-20 - 60 C</a:t>
                      </a:r>
                      <a:endParaRPr b="1" sz="1200">
                        <a:solidFill>
                          <a:schemeClr val="accent1"/>
                        </a:solidFill>
                        <a:latin typeface="Lato"/>
                        <a:ea typeface="Lato"/>
                        <a:cs typeface="Lato"/>
                        <a:sym typeface="Lato"/>
                      </a:endParaRPr>
                    </a:p>
                  </a:txBody>
                  <a:tcPr marT="63500" marB="63500" marR="63500" marL="63500"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r>
            </a:tbl>
          </a:graphicData>
        </a:graphic>
      </p:graphicFrame>
      <p:pic>
        <p:nvPicPr>
          <p:cNvPr id="652" name="Google Shape;652;p37"/>
          <p:cNvPicPr preferRelativeResize="0"/>
          <p:nvPr/>
        </p:nvPicPr>
        <p:blipFill>
          <a:blip r:embed="rId4">
            <a:alphaModFix/>
          </a:blip>
          <a:stretch>
            <a:fillRect/>
          </a:stretch>
        </p:blipFill>
        <p:spPr>
          <a:xfrm>
            <a:off x="7244400" y="0"/>
            <a:ext cx="1899600" cy="383725"/>
          </a:xfrm>
          <a:prstGeom prst="rect">
            <a:avLst/>
          </a:prstGeom>
          <a:noFill/>
          <a:ln>
            <a:noFill/>
          </a:ln>
        </p:spPr>
      </p:pic>
      <p:cxnSp>
        <p:nvCxnSpPr>
          <p:cNvPr id="653" name="Google Shape;653;p37"/>
          <p:cNvCxnSpPr/>
          <p:nvPr/>
        </p:nvCxnSpPr>
        <p:spPr>
          <a:xfrm flipH="1">
            <a:off x="4106213" y="1693688"/>
            <a:ext cx="10200" cy="2279100"/>
          </a:xfrm>
          <a:prstGeom prst="straightConnector1">
            <a:avLst/>
          </a:prstGeom>
          <a:noFill/>
          <a:ln cap="flat" cmpd="sng" w="9525">
            <a:solidFill>
              <a:schemeClr val="dk2"/>
            </a:solidFill>
            <a:prstDash val="solid"/>
            <a:round/>
            <a:headEnd len="med" w="med" type="none"/>
            <a:tailEnd len="med" w="med" type="none"/>
          </a:ln>
        </p:spPr>
      </p:cxnSp>
      <p:cxnSp>
        <p:nvCxnSpPr>
          <p:cNvPr id="654" name="Google Shape;654;p37"/>
          <p:cNvCxnSpPr/>
          <p:nvPr/>
        </p:nvCxnSpPr>
        <p:spPr>
          <a:xfrm>
            <a:off x="4116413" y="1693688"/>
            <a:ext cx="241500" cy="0"/>
          </a:xfrm>
          <a:prstGeom prst="straightConnector1">
            <a:avLst/>
          </a:prstGeom>
          <a:noFill/>
          <a:ln cap="flat" cmpd="sng" w="9525">
            <a:solidFill>
              <a:schemeClr val="dk2"/>
            </a:solidFill>
            <a:prstDash val="solid"/>
            <a:round/>
            <a:headEnd len="med" w="med" type="none"/>
            <a:tailEnd len="med" w="med" type="none"/>
          </a:ln>
        </p:spPr>
      </p:cxnSp>
      <p:cxnSp>
        <p:nvCxnSpPr>
          <p:cNvPr id="655" name="Google Shape;655;p37"/>
          <p:cNvCxnSpPr/>
          <p:nvPr/>
        </p:nvCxnSpPr>
        <p:spPr>
          <a:xfrm>
            <a:off x="4116413" y="3957713"/>
            <a:ext cx="241500" cy="0"/>
          </a:xfrm>
          <a:prstGeom prst="straightConnector1">
            <a:avLst/>
          </a:prstGeom>
          <a:noFill/>
          <a:ln cap="flat" cmpd="sng" w="9525">
            <a:solidFill>
              <a:schemeClr val="dk2"/>
            </a:solidFill>
            <a:prstDash val="solid"/>
            <a:round/>
            <a:headEnd len="med" w="med" type="none"/>
            <a:tailEnd len="med" w="med" type="none"/>
          </a:ln>
        </p:spPr>
      </p:cxnSp>
      <p:sp>
        <p:nvSpPr>
          <p:cNvPr id="656" name="Google Shape;656;p37"/>
          <p:cNvSpPr txBox="1"/>
          <p:nvPr/>
        </p:nvSpPr>
        <p:spPr>
          <a:xfrm>
            <a:off x="3218475" y="2553650"/>
            <a:ext cx="996000" cy="11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Lato"/>
                <a:ea typeface="Lato"/>
                <a:cs typeface="Lato"/>
                <a:sym typeface="Lato"/>
              </a:rPr>
              <a:t>Within Insulation Cylinder</a:t>
            </a:r>
            <a:endParaRPr b="1">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657" name="Google Shape;657;p37"/>
          <p:cNvSpPr txBox="1"/>
          <p:nvPr/>
        </p:nvSpPr>
        <p:spPr>
          <a:xfrm>
            <a:off x="3828075" y="4314188"/>
            <a:ext cx="5370900" cy="61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latin typeface="Lato"/>
                <a:ea typeface="Lato"/>
                <a:cs typeface="Lato"/>
                <a:sym typeface="Lato"/>
              </a:rPr>
              <a:t>Ideal temperature for longer battery life and higher voltage is 20 C</a:t>
            </a:r>
            <a:endParaRPr sz="1200">
              <a:solidFill>
                <a:schemeClr val="accent1"/>
              </a:solidFill>
              <a:latin typeface="Lato"/>
              <a:ea typeface="Lato"/>
              <a:cs typeface="Lato"/>
              <a:sym typeface="Lato"/>
            </a:endParaRPr>
          </a:p>
          <a:p>
            <a:pPr indent="0" lvl="0" marL="0" rtl="0" algn="ctr">
              <a:spcBef>
                <a:spcPts val="0"/>
              </a:spcBef>
              <a:spcAft>
                <a:spcPts val="0"/>
              </a:spcAft>
              <a:buNone/>
            </a:pPr>
            <a:r>
              <a:rPr lang="en" sz="1200">
                <a:solidFill>
                  <a:schemeClr val="accent1"/>
                </a:solidFill>
                <a:latin typeface="Lato"/>
                <a:ea typeface="Lato"/>
                <a:cs typeface="Lato"/>
                <a:sym typeface="Lato"/>
              </a:rPr>
              <a:t>Duration and voltage drop off </a:t>
            </a:r>
            <a:r>
              <a:rPr lang="en" sz="1200">
                <a:solidFill>
                  <a:schemeClr val="accent1"/>
                </a:solidFill>
                <a:latin typeface="Lato"/>
                <a:ea typeface="Lato"/>
                <a:cs typeface="Lato"/>
                <a:sym typeface="Lato"/>
              </a:rPr>
              <a:t>significantly lower than 10 C</a:t>
            </a:r>
            <a:r>
              <a:rPr lang="en" sz="1200">
                <a:solidFill>
                  <a:schemeClr val="accent1"/>
                </a:solidFill>
                <a:latin typeface="Lato"/>
                <a:ea typeface="Lato"/>
                <a:cs typeface="Lato"/>
                <a:sym typeface="Lato"/>
              </a:rPr>
              <a:t> </a:t>
            </a:r>
            <a:endParaRPr sz="1200">
              <a:solidFill>
                <a:schemeClr val="accent1"/>
              </a:solidFill>
              <a:latin typeface="Lato"/>
              <a:ea typeface="Lato"/>
              <a:cs typeface="Lato"/>
              <a:sym typeface="Lato"/>
            </a:endParaRPr>
          </a:p>
          <a:p>
            <a:pPr indent="0" lvl="0" marL="0" rtl="0" algn="ctr">
              <a:spcBef>
                <a:spcPts val="0"/>
              </a:spcBef>
              <a:spcAft>
                <a:spcPts val="0"/>
              </a:spcAft>
              <a:buNone/>
            </a:pPr>
            <a:r>
              <a:t/>
            </a:r>
            <a:endParaRPr sz="1200">
              <a:latin typeface="Lato"/>
              <a:ea typeface="Lato"/>
              <a:cs typeface="Lato"/>
              <a:sym typeface="Lato"/>
            </a:endParaRPr>
          </a:p>
        </p:txBody>
      </p:sp>
      <p:sp>
        <p:nvSpPr>
          <p:cNvPr id="658" name="Google Shape;658;p37"/>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659" name="Google Shape;659;p37"/>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660" name="Google Shape;660;p37"/>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661" name="Google Shape;661;p37"/>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662" name="Google Shape;662;p37"/>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663" name="Google Shape;663;p37"/>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664" name="Google Shape;664;p37"/>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cxnSp>
        <p:nvCxnSpPr>
          <p:cNvPr id="665" name="Google Shape;665;p37"/>
          <p:cNvCxnSpPr/>
          <p:nvPr/>
        </p:nvCxnSpPr>
        <p:spPr>
          <a:xfrm flipH="1">
            <a:off x="1537025" y="4144800"/>
            <a:ext cx="2763300" cy="2727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3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Control and Analysis</a:t>
            </a:r>
            <a:endParaRPr/>
          </a:p>
        </p:txBody>
      </p:sp>
      <p:sp>
        <p:nvSpPr>
          <p:cNvPr id="671" name="Google Shape;671;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72" name="Google Shape;672;p38"/>
          <p:cNvSpPr txBox="1"/>
          <p:nvPr/>
        </p:nvSpPr>
        <p:spPr>
          <a:xfrm>
            <a:off x="664500" y="1569275"/>
            <a:ext cx="3278100" cy="318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1"/>
                </a:solidFill>
                <a:latin typeface="Lato"/>
                <a:ea typeface="Lato"/>
                <a:cs typeface="Lato"/>
                <a:sym typeface="Lato"/>
              </a:rPr>
              <a:t>Active Temperature Control:</a:t>
            </a:r>
            <a:endParaRPr b="1">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On-Off Control</a:t>
            </a:r>
            <a:endParaRPr>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Temperature Sensor:</a:t>
            </a:r>
            <a:endParaRPr>
              <a:solidFill>
                <a:schemeClr val="accent1"/>
              </a:solidFill>
              <a:latin typeface="Lato"/>
              <a:ea typeface="Lato"/>
              <a:cs typeface="Lato"/>
              <a:sym typeface="Lato"/>
            </a:endParaRPr>
          </a:p>
          <a:p>
            <a:pPr indent="-317500" lvl="1" marL="9144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Accuracy: +/- 2 C</a:t>
            </a:r>
            <a:endParaRPr>
              <a:solidFill>
                <a:srgbClr val="666666"/>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82 </a:t>
            </a:r>
            <a:r>
              <a:rPr lang="en" sz="2100">
                <a:solidFill>
                  <a:schemeClr val="accent1"/>
                </a:solidFill>
                <a:latin typeface="Lato"/>
                <a:ea typeface="Lato"/>
                <a:cs typeface="Lato"/>
                <a:sym typeface="Lato"/>
              </a:rPr>
              <a:t>ꭥ</a:t>
            </a:r>
            <a:r>
              <a:rPr lang="en">
                <a:solidFill>
                  <a:schemeClr val="accent1"/>
                </a:solidFill>
                <a:latin typeface="Lato"/>
                <a:ea typeface="Lato"/>
                <a:cs typeface="Lato"/>
                <a:sym typeface="Lato"/>
              </a:rPr>
              <a:t>  resistor turns on when temperature inside insulation is below 20 C</a:t>
            </a:r>
            <a:endParaRPr>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Servo is twitched during flight</a:t>
            </a:r>
            <a:endParaRPr>
              <a:solidFill>
                <a:schemeClr val="accent1"/>
              </a:solidFill>
              <a:latin typeface="Lato"/>
              <a:ea typeface="Lato"/>
              <a:cs typeface="Lato"/>
              <a:sym typeface="Lato"/>
            </a:endParaRPr>
          </a:p>
          <a:p>
            <a:pPr indent="0" lvl="0" marL="0" rtl="0" algn="l">
              <a:spcBef>
                <a:spcPts val="0"/>
              </a:spcBef>
              <a:spcAft>
                <a:spcPts val="0"/>
              </a:spcAft>
              <a:buNone/>
            </a:pPr>
            <a:r>
              <a:t/>
            </a:r>
            <a:endParaRPr b="1">
              <a:solidFill>
                <a:schemeClr val="accent1"/>
              </a:solidFill>
              <a:latin typeface="Lato"/>
              <a:ea typeface="Lato"/>
              <a:cs typeface="Lato"/>
              <a:sym typeface="Lato"/>
            </a:endParaRPr>
          </a:p>
          <a:p>
            <a:pPr indent="0" lvl="0" marL="0" rtl="0" algn="l">
              <a:spcBef>
                <a:spcPts val="0"/>
              </a:spcBef>
              <a:spcAft>
                <a:spcPts val="0"/>
              </a:spcAft>
              <a:buNone/>
            </a:pPr>
            <a:r>
              <a:rPr b="1" lang="en">
                <a:solidFill>
                  <a:schemeClr val="accent1"/>
                </a:solidFill>
                <a:latin typeface="Lato"/>
                <a:ea typeface="Lato"/>
                <a:cs typeface="Lato"/>
                <a:sym typeface="Lato"/>
              </a:rPr>
              <a:t>Model: </a:t>
            </a:r>
            <a:endParaRPr b="1">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Analyze temperature over time</a:t>
            </a:r>
            <a:endParaRPr>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Steady 1-D heat transfer</a:t>
            </a:r>
            <a:endParaRPr>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Step response</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673" name="Google Shape;673;p38"/>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674" name="Google Shape;674;p38"/>
          <p:cNvPicPr preferRelativeResize="0"/>
          <p:nvPr/>
        </p:nvPicPr>
        <p:blipFill>
          <a:blip r:embed="rId4">
            <a:alphaModFix/>
          </a:blip>
          <a:stretch>
            <a:fillRect/>
          </a:stretch>
        </p:blipFill>
        <p:spPr>
          <a:xfrm>
            <a:off x="4084225" y="1326213"/>
            <a:ext cx="4838550" cy="1925025"/>
          </a:xfrm>
          <a:prstGeom prst="rect">
            <a:avLst/>
          </a:prstGeom>
          <a:noFill/>
          <a:ln>
            <a:noFill/>
          </a:ln>
        </p:spPr>
      </p:pic>
      <p:sp>
        <p:nvSpPr>
          <p:cNvPr id="675" name="Google Shape;675;p38"/>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676" name="Google Shape;676;p38"/>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677" name="Google Shape;677;p38"/>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678" name="Google Shape;678;p38"/>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679" name="Google Shape;679;p38"/>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680" name="Google Shape;680;p38"/>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681" name="Google Shape;681;p38"/>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682" name="Google Shape;682;p38"/>
          <p:cNvPicPr preferRelativeResize="0"/>
          <p:nvPr/>
        </p:nvPicPr>
        <p:blipFill>
          <a:blip r:embed="rId5">
            <a:alphaModFix/>
          </a:blip>
          <a:stretch>
            <a:fillRect/>
          </a:stretch>
        </p:blipFill>
        <p:spPr>
          <a:xfrm>
            <a:off x="5412650" y="3799438"/>
            <a:ext cx="1807075" cy="306600"/>
          </a:xfrm>
          <a:prstGeom prst="rect">
            <a:avLst/>
          </a:prstGeom>
          <a:noFill/>
          <a:ln>
            <a:noFill/>
          </a:ln>
        </p:spPr>
      </p:pic>
      <p:pic>
        <p:nvPicPr>
          <p:cNvPr id="683" name="Google Shape;683;p38"/>
          <p:cNvPicPr preferRelativeResize="0"/>
          <p:nvPr/>
        </p:nvPicPr>
        <p:blipFill>
          <a:blip r:embed="rId6">
            <a:alphaModFix/>
          </a:blip>
          <a:stretch>
            <a:fillRect/>
          </a:stretch>
        </p:blipFill>
        <p:spPr>
          <a:xfrm>
            <a:off x="5412653" y="3076078"/>
            <a:ext cx="2181708" cy="557991"/>
          </a:xfrm>
          <a:prstGeom prst="rect">
            <a:avLst/>
          </a:prstGeom>
          <a:noFill/>
          <a:ln>
            <a:noFill/>
          </a:ln>
        </p:spPr>
      </p:pic>
      <p:pic>
        <p:nvPicPr>
          <p:cNvPr id="684" name="Google Shape;684;p38"/>
          <p:cNvPicPr preferRelativeResize="0"/>
          <p:nvPr/>
        </p:nvPicPr>
        <p:blipFill>
          <a:blip r:embed="rId7">
            <a:alphaModFix/>
          </a:blip>
          <a:stretch>
            <a:fillRect/>
          </a:stretch>
        </p:blipFill>
        <p:spPr>
          <a:xfrm>
            <a:off x="5412650" y="4271422"/>
            <a:ext cx="1305550" cy="6052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id="689" name="Google Shape;689;p39"/>
          <p:cNvPicPr preferRelativeResize="0"/>
          <p:nvPr/>
        </p:nvPicPr>
        <p:blipFill rotWithShape="1">
          <a:blip r:embed="rId3">
            <a:alphaModFix/>
          </a:blip>
          <a:srcRect b="0" l="0" r="0" t="0"/>
          <a:stretch/>
        </p:blipFill>
        <p:spPr>
          <a:xfrm>
            <a:off x="77200" y="1351900"/>
            <a:ext cx="4702075" cy="3525224"/>
          </a:xfrm>
          <a:prstGeom prst="rect">
            <a:avLst/>
          </a:prstGeom>
          <a:noFill/>
          <a:ln>
            <a:noFill/>
          </a:ln>
        </p:spPr>
      </p:pic>
      <p:sp>
        <p:nvSpPr>
          <p:cNvPr id="690" name="Google Shape;690;p3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Temperature within Insulation Cylinder</a:t>
            </a:r>
            <a:endParaRPr/>
          </a:p>
        </p:txBody>
      </p:sp>
      <p:sp>
        <p:nvSpPr>
          <p:cNvPr id="691" name="Google Shape;691;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92" name="Google Shape;692;p39"/>
          <p:cNvPicPr preferRelativeResize="0"/>
          <p:nvPr/>
        </p:nvPicPr>
        <p:blipFill>
          <a:blip r:embed="rId4">
            <a:alphaModFix/>
          </a:blip>
          <a:stretch>
            <a:fillRect/>
          </a:stretch>
        </p:blipFill>
        <p:spPr>
          <a:xfrm>
            <a:off x="7244400" y="0"/>
            <a:ext cx="1899600" cy="383725"/>
          </a:xfrm>
          <a:prstGeom prst="rect">
            <a:avLst/>
          </a:prstGeom>
          <a:noFill/>
          <a:ln>
            <a:noFill/>
          </a:ln>
        </p:spPr>
      </p:pic>
      <p:pic>
        <p:nvPicPr>
          <p:cNvPr id="693" name="Google Shape;693;p39"/>
          <p:cNvPicPr preferRelativeResize="0"/>
          <p:nvPr/>
        </p:nvPicPr>
        <p:blipFill rotWithShape="1">
          <a:blip r:embed="rId5">
            <a:alphaModFix/>
          </a:blip>
          <a:srcRect b="0" l="0" r="0" t="0"/>
          <a:stretch/>
        </p:blipFill>
        <p:spPr>
          <a:xfrm>
            <a:off x="4571988" y="1351900"/>
            <a:ext cx="4588887" cy="3440376"/>
          </a:xfrm>
          <a:prstGeom prst="rect">
            <a:avLst/>
          </a:prstGeom>
          <a:noFill/>
          <a:ln>
            <a:noFill/>
          </a:ln>
        </p:spPr>
      </p:pic>
      <p:sp>
        <p:nvSpPr>
          <p:cNvPr id="694" name="Google Shape;694;p39"/>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695" name="Google Shape;695;p39"/>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696" name="Google Shape;696;p39"/>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697" name="Google Shape;697;p39"/>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698" name="Google Shape;698;p39"/>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699" name="Google Shape;699;p39"/>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700" name="Google Shape;700;p39"/>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
        <p:nvSpPr>
          <p:cNvPr id="701" name="Google Shape;701;p39"/>
          <p:cNvSpPr txBox="1"/>
          <p:nvPr/>
        </p:nvSpPr>
        <p:spPr>
          <a:xfrm>
            <a:off x="1975075" y="4749850"/>
            <a:ext cx="5310000" cy="34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accent1"/>
                </a:solidFill>
                <a:latin typeface="Lato"/>
                <a:ea typeface="Lato"/>
                <a:cs typeface="Lato"/>
                <a:sym typeface="Lato"/>
              </a:rPr>
              <a:t>Lowest temperature with heater is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4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Temperature of Fan Motor</a:t>
            </a:r>
            <a:endParaRPr/>
          </a:p>
        </p:txBody>
      </p:sp>
      <p:sp>
        <p:nvSpPr>
          <p:cNvPr id="707" name="Google Shape;707;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08" name="Google Shape;708;p40"/>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709" name="Google Shape;709;p40"/>
          <p:cNvPicPr preferRelativeResize="0"/>
          <p:nvPr/>
        </p:nvPicPr>
        <p:blipFill rotWithShape="1">
          <a:blip r:embed="rId4">
            <a:alphaModFix/>
          </a:blip>
          <a:srcRect b="0" l="2803" r="2812" t="0"/>
          <a:stretch/>
        </p:blipFill>
        <p:spPr>
          <a:xfrm>
            <a:off x="3976625" y="1196125"/>
            <a:ext cx="4830249" cy="3836700"/>
          </a:xfrm>
          <a:prstGeom prst="rect">
            <a:avLst/>
          </a:prstGeom>
          <a:noFill/>
          <a:ln>
            <a:noFill/>
          </a:ln>
        </p:spPr>
      </p:pic>
      <p:sp>
        <p:nvSpPr>
          <p:cNvPr id="710" name="Google Shape;710;p40"/>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711" name="Google Shape;711;p40"/>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712" name="Google Shape;712;p40"/>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713" name="Google Shape;713;p40"/>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714" name="Google Shape;714;p40"/>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715" name="Google Shape;715;p40"/>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716" name="Google Shape;716;p40"/>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
        <p:nvSpPr>
          <p:cNvPr id="717" name="Google Shape;717;p40"/>
          <p:cNvSpPr txBox="1"/>
          <p:nvPr/>
        </p:nvSpPr>
        <p:spPr>
          <a:xfrm>
            <a:off x="539900" y="1569250"/>
            <a:ext cx="3278100" cy="3180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Difficult to model accurately</a:t>
            </a:r>
            <a:endParaRPr>
              <a:solidFill>
                <a:schemeClr val="accent1"/>
              </a:solidFill>
              <a:latin typeface="Lato"/>
              <a:ea typeface="Lato"/>
              <a:cs typeface="Lato"/>
              <a:sym typeface="Lato"/>
            </a:endParaRPr>
          </a:p>
          <a:p>
            <a:pPr indent="0" lvl="0" marL="457200" rtl="0" algn="l">
              <a:spcBef>
                <a:spcPts val="0"/>
              </a:spcBef>
              <a:spcAft>
                <a:spcPts val="0"/>
              </a:spcAft>
              <a:buNone/>
            </a:pPr>
            <a:r>
              <a:t/>
            </a:r>
            <a:endParaRPr>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Will verify the temperature range through low temperature testing</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317500" lvl="0" marL="457200" rtl="0" algn="l">
              <a:spcBef>
                <a:spcPts val="0"/>
              </a:spcBef>
              <a:spcAft>
                <a:spcPts val="0"/>
              </a:spcAft>
              <a:buClr>
                <a:schemeClr val="accent1"/>
              </a:buClr>
              <a:buSzPts val="1400"/>
              <a:buFont typeface="Lato"/>
              <a:buChar char="-"/>
            </a:pPr>
            <a:r>
              <a:rPr lang="en">
                <a:solidFill>
                  <a:schemeClr val="accent1"/>
                </a:solidFill>
                <a:latin typeface="Lato"/>
                <a:ea typeface="Lato"/>
                <a:cs typeface="Lato"/>
                <a:sym typeface="Lato"/>
              </a:rPr>
              <a:t>There is some room in the power and mass budget to add thermal control for fan</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solidFill>
                <a:schemeClr val="accen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718" name="Google Shape;718;p40"/>
          <p:cNvPicPr preferRelativeResize="0"/>
          <p:nvPr/>
        </p:nvPicPr>
        <p:blipFill>
          <a:blip r:embed="rId5">
            <a:alphaModFix/>
          </a:blip>
          <a:stretch>
            <a:fillRect/>
          </a:stretch>
        </p:blipFill>
        <p:spPr>
          <a:xfrm>
            <a:off x="2450150" y="3569375"/>
            <a:ext cx="1354125" cy="1354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id="723" name="Google Shape;723;p4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724" name="Google Shape;724;p41"/>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Requirements</a:t>
            </a:r>
            <a:endParaRPr/>
          </a:p>
        </p:txBody>
      </p:sp>
      <p:sp>
        <p:nvSpPr>
          <p:cNvPr id="725" name="Google Shape;725;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6" name="Google Shape;726;p41"/>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727" name="Google Shape;727;p41"/>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728" name="Google Shape;728;p41"/>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729" name="Google Shape;729;p41"/>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730" name="Google Shape;730;p41"/>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731" name="Google Shape;731;p41"/>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732" name="Google Shape;732;p41"/>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graphicFrame>
        <p:nvGraphicFramePr>
          <p:cNvPr id="733" name="Google Shape;733;p41"/>
          <p:cNvGraphicFramePr/>
          <p:nvPr/>
        </p:nvGraphicFramePr>
        <p:xfrm>
          <a:off x="954300" y="1330250"/>
          <a:ext cx="3000000" cy="3000000"/>
        </p:xfrm>
        <a:graphic>
          <a:graphicData uri="http://schemas.openxmlformats.org/drawingml/2006/table">
            <a:tbl>
              <a:tblPr>
                <a:noFill/>
                <a:tableStyleId>{0B9090C0-911F-4215-A597-26AF6A290EC6}</a:tableStyleId>
              </a:tblPr>
              <a:tblGrid>
                <a:gridCol w="630325"/>
                <a:gridCol w="5544850"/>
                <a:gridCol w="1063825"/>
              </a:tblGrid>
              <a:tr h="630550">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Requirement</a:t>
                      </a:r>
                      <a:endParaRPr i="1">
                        <a:solidFill>
                          <a:schemeClr val="lt1"/>
                        </a:solidFill>
                        <a:latin typeface="Lato"/>
                        <a:ea typeface="Lato"/>
                        <a:cs typeface="Lato"/>
                        <a:sym typeface="Lato"/>
                      </a:endParaRPr>
                    </a:p>
                  </a:txBody>
                  <a:tcPr marT="91425" marB="91425" marR="91425" marL="91425" anchor="ctr">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Satisfied?</a:t>
                      </a:r>
                      <a:endParaRPr i="1">
                        <a:solidFill>
                          <a:schemeClr val="lt1"/>
                        </a:solidFill>
                        <a:latin typeface="Lato"/>
                        <a:ea typeface="Lato"/>
                        <a:cs typeface="Lato"/>
                        <a:sym typeface="Lato"/>
                      </a:endParaRPr>
                    </a:p>
                  </a:txBody>
                  <a:tcPr marT="91425" marB="91425" marR="91425" marL="91425" anchor="ctr">
                    <a:solidFill>
                      <a:schemeClr val="dk1"/>
                    </a:solidFill>
                  </a:tcPr>
                </a:tc>
              </a:tr>
              <a:tr h="8973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1:</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achieve descent rates between 2m/s and 10m/s from the target altitude until the gondola is cut away.</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2:</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survive until the gondola is cut away from the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3:</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The device shall have a communication link with the gondola.</a:t>
                      </a:r>
                      <a:endParaRPr b="1"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4:</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mount to the neck of a standard weather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bl>
          </a:graphicData>
        </a:graphic>
      </p:graphicFrame>
      <p:pic>
        <p:nvPicPr>
          <p:cNvPr id="734" name="Google Shape;734;p41"/>
          <p:cNvPicPr preferRelativeResize="0"/>
          <p:nvPr/>
        </p:nvPicPr>
        <p:blipFill>
          <a:blip r:embed="rId4">
            <a:alphaModFix/>
          </a:blip>
          <a:stretch>
            <a:fillRect/>
          </a:stretch>
        </p:blipFill>
        <p:spPr>
          <a:xfrm>
            <a:off x="7535501" y="3003816"/>
            <a:ext cx="318774" cy="313124"/>
          </a:xfrm>
          <a:prstGeom prst="rect">
            <a:avLst/>
          </a:prstGeom>
          <a:noFill/>
          <a:ln>
            <a:noFill/>
          </a:ln>
        </p:spPr>
      </p:pic>
      <p:pic>
        <p:nvPicPr>
          <p:cNvPr id="735" name="Google Shape;735;p41"/>
          <p:cNvPicPr preferRelativeResize="0"/>
          <p:nvPr/>
        </p:nvPicPr>
        <p:blipFill>
          <a:blip r:embed="rId4">
            <a:alphaModFix/>
          </a:blip>
          <a:stretch>
            <a:fillRect/>
          </a:stretch>
        </p:blipFill>
        <p:spPr>
          <a:xfrm>
            <a:off x="7535501" y="2258628"/>
            <a:ext cx="318774" cy="3131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5"/>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Mission Summary</a:t>
            </a:r>
            <a:endParaRPr/>
          </a:p>
        </p:txBody>
      </p:sp>
      <p:pic>
        <p:nvPicPr>
          <p:cNvPr id="110" name="Google Shape;110;p15"/>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11" name="Google Shape;11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2" name="Google Shape;112;p15"/>
          <p:cNvPicPr preferRelativeResize="0"/>
          <p:nvPr/>
        </p:nvPicPr>
        <p:blipFill>
          <a:blip r:embed="rId4">
            <a:alphaModFix/>
          </a:blip>
          <a:stretch>
            <a:fillRect/>
          </a:stretch>
        </p:blipFill>
        <p:spPr>
          <a:xfrm>
            <a:off x="6433100" y="1169725"/>
            <a:ext cx="2034850" cy="3744675"/>
          </a:xfrm>
          <a:prstGeom prst="rect">
            <a:avLst/>
          </a:prstGeom>
          <a:noFill/>
          <a:ln>
            <a:noFill/>
          </a:ln>
        </p:spPr>
      </p:pic>
      <p:sp>
        <p:nvSpPr>
          <p:cNvPr id="113" name="Google Shape;113;p15"/>
          <p:cNvSpPr/>
          <p:nvPr/>
        </p:nvSpPr>
        <p:spPr>
          <a:xfrm>
            <a:off x="-12" y="0"/>
            <a:ext cx="1091700" cy="306600"/>
          </a:xfrm>
          <a:prstGeom prst="homePlate">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14" name="Google Shape;114;p15"/>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15" name="Google Shape;115;p15"/>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16" name="Google Shape;116;p15"/>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17" name="Google Shape;117;p15"/>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18" name="Google Shape;118;p15"/>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19" name="Google Shape;119;p15"/>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120" name="Google Shape;120;p15"/>
          <p:cNvPicPr preferRelativeResize="0"/>
          <p:nvPr/>
        </p:nvPicPr>
        <p:blipFill rotWithShape="1">
          <a:blip r:embed="rId5">
            <a:alphaModFix/>
          </a:blip>
          <a:srcRect b="0" l="37981" r="17097" t="1293"/>
          <a:stretch/>
        </p:blipFill>
        <p:spPr>
          <a:xfrm>
            <a:off x="3048795" y="1094025"/>
            <a:ext cx="2295581" cy="3896075"/>
          </a:xfrm>
          <a:prstGeom prst="rect">
            <a:avLst/>
          </a:prstGeom>
          <a:noFill/>
          <a:ln>
            <a:noFill/>
          </a:ln>
        </p:spPr>
      </p:pic>
      <p:sp>
        <p:nvSpPr>
          <p:cNvPr id="121" name="Google Shape;121;p15"/>
          <p:cNvSpPr txBox="1"/>
          <p:nvPr/>
        </p:nvSpPr>
        <p:spPr>
          <a:xfrm>
            <a:off x="162725" y="1666450"/>
            <a:ext cx="2695500" cy="2440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Lato"/>
              <a:buChar char="●"/>
            </a:pPr>
            <a:r>
              <a:rPr lang="en" sz="1200">
                <a:latin typeface="Lato"/>
                <a:ea typeface="Lato"/>
                <a:cs typeface="Lato"/>
                <a:sym typeface="Lato"/>
              </a:rPr>
              <a:t>Turbulence data is required for high altitude </a:t>
            </a:r>
            <a:r>
              <a:rPr lang="en" sz="1200">
                <a:latin typeface="Lato"/>
                <a:ea typeface="Lato"/>
                <a:cs typeface="Lato"/>
                <a:sym typeface="Lato"/>
              </a:rPr>
              <a:t>hypersonic</a:t>
            </a:r>
            <a:r>
              <a:rPr lang="en" sz="1200">
                <a:latin typeface="Lato"/>
                <a:ea typeface="Lato"/>
                <a:cs typeface="Lato"/>
                <a:sym typeface="Lato"/>
              </a:rPr>
              <a:t> aircraft design</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Helium vent aids in proper high altitude turbulence data collection</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Altitude conditions deform balloon canopy which forms an effectively trapped “helium bubble”</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 sz="1200">
                <a:latin typeface="Lato"/>
                <a:ea typeface="Lato"/>
                <a:cs typeface="Lato"/>
                <a:sym typeface="Lato"/>
              </a:rPr>
              <a:t>Active helium </a:t>
            </a:r>
            <a:r>
              <a:rPr lang="en" sz="1200">
                <a:latin typeface="Lato"/>
                <a:ea typeface="Lato"/>
                <a:cs typeface="Lato"/>
                <a:sym typeface="Lato"/>
              </a:rPr>
              <a:t>withdrawal</a:t>
            </a:r>
            <a:r>
              <a:rPr lang="en" sz="1200">
                <a:latin typeface="Lato"/>
                <a:ea typeface="Lato"/>
                <a:cs typeface="Lato"/>
                <a:sym typeface="Lato"/>
              </a:rPr>
              <a:t> is required due to this plastic deformation of the balloon</a:t>
            </a:r>
            <a:endParaRPr sz="1200">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42"/>
          <p:cNvSpPr/>
          <p:nvPr/>
        </p:nvSpPr>
        <p:spPr>
          <a:xfrm>
            <a:off x="6161000" y="3345600"/>
            <a:ext cx="2659500" cy="17070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2"/>
          <p:cNvSpPr txBox="1"/>
          <p:nvPr>
            <p:ph idx="1" type="body"/>
          </p:nvPr>
        </p:nvSpPr>
        <p:spPr>
          <a:xfrm>
            <a:off x="727675" y="1441200"/>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No </a:t>
            </a:r>
            <a:r>
              <a:rPr lang="en"/>
              <a:t>issues with communication</a:t>
            </a:r>
            <a:endParaRPr/>
          </a:p>
          <a:p>
            <a:pPr indent="-298450" lvl="1" marL="914400" rtl="0" algn="l">
              <a:spcBef>
                <a:spcPts val="0"/>
              </a:spcBef>
              <a:spcAft>
                <a:spcPts val="0"/>
              </a:spcAft>
              <a:buSzPts val="1100"/>
              <a:buChar char="○"/>
            </a:pPr>
            <a:r>
              <a:rPr lang="en"/>
              <a:t>Launch conditions favorable</a:t>
            </a:r>
            <a:endParaRPr/>
          </a:p>
          <a:p>
            <a:pPr indent="-298450" lvl="2" marL="1371600" rtl="0" algn="l">
              <a:spcBef>
                <a:spcPts val="0"/>
              </a:spcBef>
              <a:spcAft>
                <a:spcPts val="0"/>
              </a:spcAft>
              <a:buSzPts val="1100"/>
              <a:buChar char="■"/>
            </a:pPr>
            <a:r>
              <a:rPr lang="en"/>
              <a:t>Clear Day (no rain, fog, snow, etc)</a:t>
            </a:r>
            <a:endParaRPr/>
          </a:p>
          <a:p>
            <a:pPr indent="-298450" lvl="2" marL="1371600" rtl="0" algn="l">
              <a:spcBef>
                <a:spcPts val="0"/>
              </a:spcBef>
              <a:spcAft>
                <a:spcPts val="0"/>
              </a:spcAft>
              <a:buSzPts val="1100"/>
              <a:buChar char="■"/>
            </a:pPr>
            <a:r>
              <a:rPr lang="en"/>
              <a:t>Little to no wind </a:t>
            </a:r>
            <a:endParaRPr/>
          </a:p>
          <a:p>
            <a:pPr indent="-298450" lvl="1" marL="914400" rtl="0" algn="l">
              <a:spcBef>
                <a:spcPts val="0"/>
              </a:spcBef>
              <a:spcAft>
                <a:spcPts val="0"/>
              </a:spcAft>
              <a:buSzPts val="1100"/>
              <a:buChar char="○"/>
            </a:pPr>
            <a:r>
              <a:rPr lang="en"/>
              <a:t>Local communication - 10m apart</a:t>
            </a:r>
            <a:endParaRPr/>
          </a:p>
          <a:p>
            <a:pPr indent="-298450" lvl="1" marL="914400" rtl="0" algn="l">
              <a:spcBef>
                <a:spcPts val="0"/>
              </a:spcBef>
              <a:spcAft>
                <a:spcPts val="0"/>
              </a:spcAft>
              <a:buSzPts val="1100"/>
              <a:buChar char="○"/>
            </a:pPr>
            <a:r>
              <a:rPr lang="en"/>
              <a:t>Negligible interference from other components </a:t>
            </a:r>
            <a:endParaRPr/>
          </a:p>
          <a:p>
            <a:pPr indent="-298450" lvl="1" marL="914400" rtl="0" algn="l">
              <a:spcBef>
                <a:spcPts val="0"/>
              </a:spcBef>
              <a:spcAft>
                <a:spcPts val="0"/>
              </a:spcAft>
              <a:buSzPts val="1100"/>
              <a:buChar char="○"/>
            </a:pPr>
            <a:r>
              <a:rPr lang="en"/>
              <a:t>Based on heuristics</a:t>
            </a:r>
            <a:endParaRPr/>
          </a:p>
          <a:p>
            <a:pPr indent="-298450" lvl="2" marL="1371600" rtl="0" algn="l">
              <a:spcBef>
                <a:spcPts val="0"/>
              </a:spcBef>
              <a:spcAft>
                <a:spcPts val="0"/>
              </a:spcAft>
              <a:buSzPts val="1100"/>
              <a:buChar char="■"/>
            </a:pPr>
            <a:r>
              <a:rPr lang="en"/>
              <a:t>Nano and XBee 3 will be able to handle gondola data packets</a:t>
            </a:r>
            <a:endParaRPr/>
          </a:p>
          <a:p>
            <a:pPr indent="-311150" lvl="0" marL="457200" rtl="0" algn="l">
              <a:spcBef>
                <a:spcPts val="0"/>
              </a:spcBef>
              <a:spcAft>
                <a:spcPts val="0"/>
              </a:spcAft>
              <a:buSzPts val="1300"/>
              <a:buChar char="●"/>
            </a:pPr>
            <a:r>
              <a:rPr lang="en"/>
              <a:t>Will test communication link extensively in Spring Semester to verify functionality  </a:t>
            </a:r>
            <a:endParaRPr/>
          </a:p>
        </p:txBody>
      </p:sp>
      <p:sp>
        <p:nvSpPr>
          <p:cNvPr id="742" name="Google Shape;742;p42"/>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Communication Link</a:t>
            </a:r>
            <a:endParaRPr/>
          </a:p>
          <a:p>
            <a:pPr indent="0" lvl="0" marL="0" rtl="0" algn="l">
              <a:spcBef>
                <a:spcPts val="0"/>
              </a:spcBef>
              <a:spcAft>
                <a:spcPts val="0"/>
              </a:spcAft>
              <a:buNone/>
            </a:pPr>
            <a:r>
              <a:t/>
            </a:r>
            <a:endParaRPr/>
          </a:p>
        </p:txBody>
      </p:sp>
      <p:sp>
        <p:nvSpPr>
          <p:cNvPr id="743" name="Google Shape;743;p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44" name="Google Shape;744;p42"/>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745" name="Google Shape;745;p42"/>
          <p:cNvPicPr preferRelativeResize="0"/>
          <p:nvPr/>
        </p:nvPicPr>
        <p:blipFill>
          <a:blip r:embed="rId4">
            <a:alphaModFix/>
          </a:blip>
          <a:stretch>
            <a:fillRect/>
          </a:stretch>
        </p:blipFill>
        <p:spPr>
          <a:xfrm>
            <a:off x="4019950" y="3641886"/>
            <a:ext cx="1220250" cy="1220229"/>
          </a:xfrm>
          <a:prstGeom prst="rect">
            <a:avLst/>
          </a:prstGeom>
          <a:noFill/>
          <a:ln>
            <a:noFill/>
          </a:ln>
        </p:spPr>
      </p:pic>
      <p:sp>
        <p:nvSpPr>
          <p:cNvPr id="746" name="Google Shape;746;p42"/>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747" name="Google Shape;747;p42"/>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748" name="Google Shape;748;p42"/>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749" name="Google Shape;749;p42"/>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750" name="Google Shape;750;p42"/>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751" name="Google Shape;751;p42"/>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752" name="Google Shape;752;p42"/>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753" name="Google Shape;753;p42"/>
          <p:cNvPicPr preferRelativeResize="0"/>
          <p:nvPr/>
        </p:nvPicPr>
        <p:blipFill rotWithShape="1">
          <a:blip r:embed="rId5">
            <a:alphaModFix/>
          </a:blip>
          <a:srcRect b="0" l="37981" r="17097" t="1293"/>
          <a:stretch/>
        </p:blipFill>
        <p:spPr>
          <a:xfrm>
            <a:off x="97975" y="3313699"/>
            <a:ext cx="1031573" cy="1750800"/>
          </a:xfrm>
          <a:prstGeom prst="rect">
            <a:avLst/>
          </a:prstGeom>
          <a:noFill/>
          <a:ln>
            <a:noFill/>
          </a:ln>
        </p:spPr>
      </p:pic>
      <p:pic>
        <p:nvPicPr>
          <p:cNvPr id="754" name="Google Shape;754;p42"/>
          <p:cNvPicPr preferRelativeResize="0"/>
          <p:nvPr/>
        </p:nvPicPr>
        <p:blipFill rotWithShape="1">
          <a:blip r:embed="rId6">
            <a:alphaModFix/>
          </a:blip>
          <a:srcRect b="21133" l="0" r="0" t="22629"/>
          <a:stretch/>
        </p:blipFill>
        <p:spPr>
          <a:xfrm>
            <a:off x="1408325" y="3771405"/>
            <a:ext cx="2279025" cy="961195"/>
          </a:xfrm>
          <a:prstGeom prst="rect">
            <a:avLst/>
          </a:prstGeom>
          <a:noFill/>
          <a:ln>
            <a:noFill/>
          </a:ln>
        </p:spPr>
      </p:pic>
      <p:sp>
        <p:nvSpPr>
          <p:cNvPr id="755" name="Google Shape;755;p42"/>
          <p:cNvSpPr/>
          <p:nvPr/>
        </p:nvSpPr>
        <p:spPr>
          <a:xfrm>
            <a:off x="673950" y="4002300"/>
            <a:ext cx="291300" cy="3936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6" name="Google Shape;756;p42"/>
          <p:cNvCxnSpPr>
            <a:stCxn id="755" idx="0"/>
          </p:cNvCxnSpPr>
          <p:nvPr/>
        </p:nvCxnSpPr>
        <p:spPr>
          <a:xfrm flipH="1" rot="10800000">
            <a:off x="819600" y="3770400"/>
            <a:ext cx="655800" cy="231900"/>
          </a:xfrm>
          <a:prstGeom prst="straightConnector1">
            <a:avLst/>
          </a:prstGeom>
          <a:noFill/>
          <a:ln cap="flat" cmpd="sng" w="19050">
            <a:solidFill>
              <a:schemeClr val="dk2"/>
            </a:solidFill>
            <a:prstDash val="solid"/>
            <a:round/>
            <a:headEnd len="med" w="med" type="none"/>
            <a:tailEnd len="med" w="med" type="none"/>
          </a:ln>
        </p:spPr>
      </p:cxnSp>
      <p:cxnSp>
        <p:nvCxnSpPr>
          <p:cNvPr id="757" name="Google Shape;757;p42"/>
          <p:cNvCxnSpPr>
            <a:stCxn id="755" idx="4"/>
          </p:cNvCxnSpPr>
          <p:nvPr/>
        </p:nvCxnSpPr>
        <p:spPr>
          <a:xfrm>
            <a:off x="819600" y="4395900"/>
            <a:ext cx="655800" cy="339900"/>
          </a:xfrm>
          <a:prstGeom prst="straightConnector1">
            <a:avLst/>
          </a:prstGeom>
          <a:noFill/>
          <a:ln cap="flat" cmpd="sng" w="19050">
            <a:solidFill>
              <a:schemeClr val="dk2"/>
            </a:solidFill>
            <a:prstDash val="solid"/>
            <a:round/>
            <a:headEnd len="med" w="med" type="none"/>
            <a:tailEnd len="med" w="med" type="none"/>
          </a:ln>
        </p:spPr>
      </p:cxnSp>
      <p:cxnSp>
        <p:nvCxnSpPr>
          <p:cNvPr id="758" name="Google Shape;758;p42"/>
          <p:cNvCxnSpPr>
            <a:stCxn id="745" idx="1"/>
            <a:endCxn id="754" idx="3"/>
          </p:cNvCxnSpPr>
          <p:nvPr/>
        </p:nvCxnSpPr>
        <p:spPr>
          <a:xfrm rot="10800000">
            <a:off x="3687250" y="4252000"/>
            <a:ext cx="332700" cy="0"/>
          </a:xfrm>
          <a:prstGeom prst="straightConnector1">
            <a:avLst/>
          </a:prstGeom>
          <a:noFill/>
          <a:ln cap="flat" cmpd="sng" w="19050">
            <a:solidFill>
              <a:schemeClr val="dk2"/>
            </a:solidFill>
            <a:prstDash val="solid"/>
            <a:round/>
            <a:headEnd len="med" w="med" type="triangle"/>
            <a:tailEnd len="med" w="med" type="triangle"/>
          </a:ln>
        </p:spPr>
      </p:cxnSp>
      <p:cxnSp>
        <p:nvCxnSpPr>
          <p:cNvPr id="759" name="Google Shape;759;p42"/>
          <p:cNvCxnSpPr/>
          <p:nvPr/>
        </p:nvCxnSpPr>
        <p:spPr>
          <a:xfrm flipH="1" rot="10800000">
            <a:off x="7114825" y="4252000"/>
            <a:ext cx="470100" cy="7800"/>
          </a:xfrm>
          <a:prstGeom prst="straightConnector1">
            <a:avLst/>
          </a:prstGeom>
          <a:noFill/>
          <a:ln cap="flat" cmpd="sng" w="19050">
            <a:solidFill>
              <a:schemeClr val="dk2"/>
            </a:solidFill>
            <a:prstDash val="solid"/>
            <a:round/>
            <a:headEnd len="med" w="med" type="none"/>
            <a:tailEnd len="med" w="med" type="triangle"/>
          </a:ln>
        </p:spPr>
      </p:cxnSp>
      <p:cxnSp>
        <p:nvCxnSpPr>
          <p:cNvPr id="760" name="Google Shape;760;p42"/>
          <p:cNvCxnSpPr>
            <a:stCxn id="745" idx="3"/>
            <a:endCxn id="761" idx="1"/>
          </p:cNvCxnSpPr>
          <p:nvPr/>
        </p:nvCxnSpPr>
        <p:spPr>
          <a:xfrm>
            <a:off x="5240200" y="4252000"/>
            <a:ext cx="865500" cy="0"/>
          </a:xfrm>
          <a:prstGeom prst="straightConnector1">
            <a:avLst/>
          </a:prstGeom>
          <a:noFill/>
          <a:ln cap="flat" cmpd="sng" w="19050">
            <a:solidFill>
              <a:schemeClr val="dk2"/>
            </a:solidFill>
            <a:prstDash val="dash"/>
            <a:round/>
            <a:headEnd len="med" w="med" type="triangle"/>
            <a:tailEnd len="med" w="med" type="triangle"/>
          </a:ln>
        </p:spPr>
      </p:cxnSp>
      <p:sp>
        <p:nvSpPr>
          <p:cNvPr id="762" name="Google Shape;762;p42"/>
          <p:cNvSpPr txBox="1"/>
          <p:nvPr/>
        </p:nvSpPr>
        <p:spPr>
          <a:xfrm>
            <a:off x="5398538" y="4208224"/>
            <a:ext cx="548700" cy="3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10m Link</a:t>
            </a:r>
            <a:endParaRPr>
              <a:latin typeface="Lato"/>
              <a:ea typeface="Lato"/>
              <a:cs typeface="Lato"/>
              <a:sym typeface="Lato"/>
            </a:endParaRPr>
          </a:p>
        </p:txBody>
      </p:sp>
      <p:sp>
        <p:nvSpPr>
          <p:cNvPr id="763" name="Google Shape;763;p42"/>
          <p:cNvSpPr/>
          <p:nvPr/>
        </p:nvSpPr>
        <p:spPr>
          <a:xfrm>
            <a:off x="1475400" y="3771400"/>
            <a:ext cx="3709500" cy="961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4" name="Google Shape;764;p42"/>
          <p:cNvPicPr preferRelativeResize="0"/>
          <p:nvPr/>
        </p:nvPicPr>
        <p:blipFill>
          <a:blip r:embed="rId7">
            <a:alphaModFix/>
          </a:blip>
          <a:stretch>
            <a:fillRect/>
          </a:stretch>
        </p:blipFill>
        <p:spPr>
          <a:xfrm>
            <a:off x="6249325" y="3793325"/>
            <a:ext cx="865500" cy="865500"/>
          </a:xfrm>
          <a:prstGeom prst="rect">
            <a:avLst/>
          </a:prstGeom>
          <a:noFill/>
          <a:ln>
            <a:noFill/>
          </a:ln>
        </p:spPr>
      </p:pic>
      <p:sp>
        <p:nvSpPr>
          <p:cNvPr id="765" name="Google Shape;765;p42"/>
          <p:cNvSpPr txBox="1"/>
          <p:nvPr/>
        </p:nvSpPr>
        <p:spPr>
          <a:xfrm>
            <a:off x="2773375" y="3473800"/>
            <a:ext cx="10317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ODDITY</a:t>
            </a:r>
            <a:endParaRPr>
              <a:latin typeface="Lato"/>
              <a:ea typeface="Lato"/>
              <a:cs typeface="Lato"/>
              <a:sym typeface="Lato"/>
            </a:endParaRPr>
          </a:p>
        </p:txBody>
      </p:sp>
      <p:sp>
        <p:nvSpPr>
          <p:cNvPr id="766" name="Google Shape;766;p42"/>
          <p:cNvSpPr txBox="1"/>
          <p:nvPr/>
        </p:nvSpPr>
        <p:spPr>
          <a:xfrm>
            <a:off x="7460825" y="2998300"/>
            <a:ext cx="4075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Gondola </a:t>
            </a:r>
            <a:endParaRPr>
              <a:latin typeface="Lato"/>
              <a:ea typeface="Lato"/>
              <a:cs typeface="Lato"/>
              <a:sym typeface="Lato"/>
            </a:endParaRPr>
          </a:p>
        </p:txBody>
      </p:sp>
      <p:sp>
        <p:nvSpPr>
          <p:cNvPr id="767" name="Google Shape;767;p42"/>
          <p:cNvSpPr/>
          <p:nvPr/>
        </p:nvSpPr>
        <p:spPr>
          <a:xfrm>
            <a:off x="7784750" y="3594900"/>
            <a:ext cx="910800" cy="582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Gondola Housing</a:t>
            </a:r>
            <a:endParaRPr sz="1200"/>
          </a:p>
        </p:txBody>
      </p:sp>
      <p:sp>
        <p:nvSpPr>
          <p:cNvPr id="768" name="Google Shape;768;p42"/>
          <p:cNvSpPr/>
          <p:nvPr/>
        </p:nvSpPr>
        <p:spPr>
          <a:xfrm>
            <a:off x="8212850" y="4177800"/>
            <a:ext cx="54600" cy="4755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2"/>
          <p:cNvSpPr/>
          <p:nvPr/>
        </p:nvSpPr>
        <p:spPr>
          <a:xfrm>
            <a:off x="7912250" y="4653300"/>
            <a:ext cx="655800" cy="41100"/>
          </a:xfrm>
          <a:prstGeom prst="rect">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p43"/>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775" name="Google Shape;775;p43"/>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Requirements</a:t>
            </a:r>
            <a:endParaRPr/>
          </a:p>
        </p:txBody>
      </p:sp>
      <p:sp>
        <p:nvSpPr>
          <p:cNvPr id="776" name="Google Shape;776;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77" name="Google Shape;777;p43"/>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778" name="Google Shape;778;p43"/>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779" name="Google Shape;779;p43"/>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780" name="Google Shape;780;p43"/>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781" name="Google Shape;781;p43"/>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782" name="Google Shape;782;p43"/>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783" name="Google Shape;783;p43"/>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graphicFrame>
        <p:nvGraphicFramePr>
          <p:cNvPr id="784" name="Google Shape;784;p43"/>
          <p:cNvGraphicFramePr/>
          <p:nvPr/>
        </p:nvGraphicFramePr>
        <p:xfrm>
          <a:off x="954300" y="1330250"/>
          <a:ext cx="3000000" cy="3000000"/>
        </p:xfrm>
        <a:graphic>
          <a:graphicData uri="http://schemas.openxmlformats.org/drawingml/2006/table">
            <a:tbl>
              <a:tblPr>
                <a:noFill/>
                <a:tableStyleId>{0B9090C0-911F-4215-A597-26AF6A290EC6}</a:tableStyleId>
              </a:tblPr>
              <a:tblGrid>
                <a:gridCol w="630325"/>
                <a:gridCol w="5544850"/>
                <a:gridCol w="1063825"/>
              </a:tblGrid>
              <a:tr h="630550">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Requirement</a:t>
                      </a:r>
                      <a:endParaRPr i="1">
                        <a:solidFill>
                          <a:schemeClr val="lt1"/>
                        </a:solidFill>
                        <a:latin typeface="Lato"/>
                        <a:ea typeface="Lato"/>
                        <a:cs typeface="Lato"/>
                        <a:sym typeface="Lato"/>
                      </a:endParaRPr>
                    </a:p>
                  </a:txBody>
                  <a:tcPr marT="91425" marB="91425" marR="91425" marL="91425" anchor="ctr">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Satisfied?</a:t>
                      </a:r>
                      <a:endParaRPr i="1">
                        <a:solidFill>
                          <a:schemeClr val="lt1"/>
                        </a:solidFill>
                        <a:latin typeface="Lato"/>
                        <a:ea typeface="Lato"/>
                        <a:cs typeface="Lato"/>
                        <a:sym typeface="Lato"/>
                      </a:endParaRPr>
                    </a:p>
                  </a:txBody>
                  <a:tcPr marT="91425" marB="91425" marR="91425" marL="91425" anchor="ctr">
                    <a:solidFill>
                      <a:schemeClr val="dk1"/>
                    </a:solidFill>
                  </a:tcPr>
                </a:tc>
              </a:tr>
              <a:tr h="8973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1:</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achieve descent rates between 2m/s and 10m/s from the target altitude until the gondola is cut away.</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2:</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survive until the gondola is cut away from the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3:</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device shall have a communication link with the gondola.</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4:</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b="1" lang="en" sz="1100">
                          <a:solidFill>
                            <a:schemeClr val="accent1"/>
                          </a:solidFill>
                          <a:latin typeface="Lato"/>
                          <a:ea typeface="Lato"/>
                          <a:cs typeface="Lato"/>
                          <a:sym typeface="Lato"/>
                        </a:rPr>
                        <a:t>The system shall mount to the neck of a standard weather balloon.</a:t>
                      </a:r>
                      <a:endParaRPr b="1"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bl>
          </a:graphicData>
        </a:graphic>
      </p:graphicFrame>
      <p:pic>
        <p:nvPicPr>
          <p:cNvPr id="785" name="Google Shape;785;p43"/>
          <p:cNvPicPr preferRelativeResize="0"/>
          <p:nvPr/>
        </p:nvPicPr>
        <p:blipFill>
          <a:blip r:embed="rId4">
            <a:alphaModFix/>
          </a:blip>
          <a:stretch>
            <a:fillRect/>
          </a:stretch>
        </p:blipFill>
        <p:spPr>
          <a:xfrm>
            <a:off x="7535501" y="3003816"/>
            <a:ext cx="318774" cy="313124"/>
          </a:xfrm>
          <a:prstGeom prst="rect">
            <a:avLst/>
          </a:prstGeom>
          <a:noFill/>
          <a:ln>
            <a:noFill/>
          </a:ln>
        </p:spPr>
      </p:pic>
      <p:pic>
        <p:nvPicPr>
          <p:cNvPr id="786" name="Google Shape;786;p43"/>
          <p:cNvPicPr preferRelativeResize="0"/>
          <p:nvPr/>
        </p:nvPicPr>
        <p:blipFill>
          <a:blip r:embed="rId4">
            <a:alphaModFix/>
          </a:blip>
          <a:stretch>
            <a:fillRect/>
          </a:stretch>
        </p:blipFill>
        <p:spPr>
          <a:xfrm>
            <a:off x="7535501" y="2258628"/>
            <a:ext cx="318774" cy="313124"/>
          </a:xfrm>
          <a:prstGeom prst="rect">
            <a:avLst/>
          </a:prstGeom>
          <a:noFill/>
          <a:ln>
            <a:noFill/>
          </a:ln>
        </p:spPr>
      </p:pic>
      <p:pic>
        <p:nvPicPr>
          <p:cNvPr id="787" name="Google Shape;787;p43"/>
          <p:cNvPicPr preferRelativeResize="0"/>
          <p:nvPr/>
        </p:nvPicPr>
        <p:blipFill>
          <a:blip r:embed="rId4">
            <a:alphaModFix/>
          </a:blip>
          <a:stretch>
            <a:fillRect/>
          </a:stretch>
        </p:blipFill>
        <p:spPr>
          <a:xfrm>
            <a:off x="7535501" y="3650791"/>
            <a:ext cx="318774" cy="3131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44"/>
          <p:cNvSpPr txBox="1"/>
          <p:nvPr>
            <p:ph type="title"/>
          </p:nvPr>
        </p:nvSpPr>
        <p:spPr>
          <a:xfrm>
            <a:off x="727671" y="558825"/>
            <a:ext cx="53049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Neck Attachment</a:t>
            </a:r>
            <a:endParaRPr/>
          </a:p>
        </p:txBody>
      </p:sp>
      <p:pic>
        <p:nvPicPr>
          <p:cNvPr id="793" name="Google Shape;793;p44"/>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794" name="Google Shape;794;p44"/>
          <p:cNvPicPr preferRelativeResize="0"/>
          <p:nvPr/>
        </p:nvPicPr>
        <p:blipFill>
          <a:blip r:embed="rId4">
            <a:alphaModFix/>
          </a:blip>
          <a:stretch>
            <a:fillRect/>
          </a:stretch>
        </p:blipFill>
        <p:spPr>
          <a:xfrm>
            <a:off x="4338672" y="1292000"/>
            <a:ext cx="1827552" cy="3546775"/>
          </a:xfrm>
          <a:prstGeom prst="rect">
            <a:avLst/>
          </a:prstGeom>
          <a:noFill/>
          <a:ln>
            <a:noFill/>
          </a:ln>
        </p:spPr>
      </p:pic>
      <p:sp>
        <p:nvSpPr>
          <p:cNvPr id="795" name="Google Shape;795;p44"/>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796" name="Google Shape;796;p44"/>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797" name="Google Shape;797;p44"/>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798" name="Google Shape;798;p44"/>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799" name="Google Shape;799;p44"/>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800" name="Google Shape;800;p44"/>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801" name="Google Shape;801;p44"/>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
        <p:nvSpPr>
          <p:cNvPr id="802" name="Google Shape;802;p44"/>
          <p:cNvSpPr txBox="1"/>
          <p:nvPr>
            <p:ph idx="1" type="body"/>
          </p:nvPr>
        </p:nvSpPr>
        <p:spPr>
          <a:xfrm>
            <a:off x="880075" y="1956800"/>
            <a:ext cx="3003300" cy="15939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Tube provides a friction fit with the balloon</a:t>
            </a:r>
            <a:endParaRPr sz="1400"/>
          </a:p>
          <a:p>
            <a:pPr indent="-317500" lvl="0" marL="457200" rtl="0" algn="l">
              <a:lnSpc>
                <a:spcPct val="150000"/>
              </a:lnSpc>
              <a:spcBef>
                <a:spcPts val="0"/>
              </a:spcBef>
              <a:spcAft>
                <a:spcPts val="0"/>
              </a:spcAft>
              <a:buSzPts val="1400"/>
              <a:buChar char="●"/>
            </a:pPr>
            <a:r>
              <a:rPr lang="en" sz="1400"/>
              <a:t>Adhesive Tape</a:t>
            </a:r>
            <a:endParaRPr sz="1400"/>
          </a:p>
        </p:txBody>
      </p:sp>
      <p:pic>
        <p:nvPicPr>
          <p:cNvPr id="803" name="Google Shape;803;p44"/>
          <p:cNvPicPr preferRelativeResize="0"/>
          <p:nvPr/>
        </p:nvPicPr>
        <p:blipFill>
          <a:blip r:embed="rId5">
            <a:alphaModFix/>
          </a:blip>
          <a:stretch>
            <a:fillRect/>
          </a:stretch>
        </p:blipFill>
        <p:spPr>
          <a:xfrm>
            <a:off x="6297400" y="722287"/>
            <a:ext cx="2672975" cy="411648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45"/>
          <p:cNvSpPr txBox="1"/>
          <p:nvPr>
            <p:ph idx="1" type="body"/>
          </p:nvPr>
        </p:nvSpPr>
        <p:spPr>
          <a:xfrm>
            <a:off x="727675" y="1499600"/>
            <a:ext cx="4249800" cy="1593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400"/>
              <a:t>Assumptions</a:t>
            </a:r>
            <a:endParaRPr sz="1400"/>
          </a:p>
          <a:p>
            <a:pPr indent="-317500" lvl="0" marL="457200" rtl="0" algn="l">
              <a:lnSpc>
                <a:spcPct val="150000"/>
              </a:lnSpc>
              <a:spcBef>
                <a:spcPts val="0"/>
              </a:spcBef>
              <a:spcAft>
                <a:spcPts val="0"/>
              </a:spcAft>
              <a:buSzPts val="1400"/>
              <a:buChar char="●"/>
            </a:pPr>
            <a:r>
              <a:rPr lang="en" sz="1400"/>
              <a:t>μ =0.1     </a:t>
            </a:r>
            <a:r>
              <a:rPr lang="en" sz="1400"/>
              <a:t>FOS = 1.5    </a:t>
            </a:r>
            <a:r>
              <a:rPr lang="en" sz="1400"/>
              <a:t>E= 2 MPa    m = 1.1 Kg </a:t>
            </a:r>
            <a:endParaRPr sz="1400"/>
          </a:p>
          <a:p>
            <a:pPr indent="-317500" lvl="0" marL="457200" rtl="0" algn="l">
              <a:lnSpc>
                <a:spcPct val="150000"/>
              </a:lnSpc>
              <a:spcBef>
                <a:spcPts val="0"/>
              </a:spcBef>
              <a:spcAft>
                <a:spcPts val="0"/>
              </a:spcAft>
              <a:buSzPts val="1400"/>
              <a:buChar char="●"/>
            </a:pPr>
            <a:r>
              <a:rPr lang="en" sz="1400"/>
              <a:t>External Pressure from Balloon Neck modeled with </a:t>
            </a:r>
            <a:r>
              <a:rPr lang="en" sz="1400"/>
              <a:t>Hooke's</a:t>
            </a:r>
            <a:r>
              <a:rPr lang="en" sz="1400"/>
              <a:t> law</a:t>
            </a:r>
            <a:endParaRPr sz="1400"/>
          </a:p>
        </p:txBody>
      </p:sp>
      <p:sp>
        <p:nvSpPr>
          <p:cNvPr id="809" name="Google Shape;809;p45"/>
          <p:cNvSpPr txBox="1"/>
          <p:nvPr>
            <p:ph type="title"/>
          </p:nvPr>
        </p:nvSpPr>
        <p:spPr>
          <a:xfrm>
            <a:off x="727675" y="558825"/>
            <a:ext cx="62181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Neck Attachment Force Calculation</a:t>
            </a:r>
            <a:endParaRPr/>
          </a:p>
        </p:txBody>
      </p:sp>
      <p:sp>
        <p:nvSpPr>
          <p:cNvPr id="810" name="Google Shape;810;p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11" name="Google Shape;811;p45"/>
          <p:cNvSpPr/>
          <p:nvPr/>
        </p:nvSpPr>
        <p:spPr>
          <a:xfrm>
            <a:off x="6730950" y="1602826"/>
            <a:ext cx="1238700" cy="2820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5"/>
          <p:cNvSpPr/>
          <p:nvPr/>
        </p:nvSpPr>
        <p:spPr>
          <a:xfrm>
            <a:off x="6730950" y="1602826"/>
            <a:ext cx="1238700" cy="797700"/>
          </a:xfrm>
          <a:prstGeom prst="can">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5"/>
          <p:cNvSpPr txBox="1"/>
          <p:nvPr/>
        </p:nvSpPr>
        <p:spPr>
          <a:xfrm>
            <a:off x="6893279" y="1911633"/>
            <a:ext cx="10092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OVERLAP</a:t>
            </a:r>
            <a:endParaRPr>
              <a:latin typeface="Lato"/>
              <a:ea typeface="Lato"/>
              <a:cs typeface="Lato"/>
              <a:sym typeface="Lato"/>
            </a:endParaRPr>
          </a:p>
        </p:txBody>
      </p:sp>
      <p:sp>
        <p:nvSpPr>
          <p:cNvPr id="814" name="Google Shape;814;p45"/>
          <p:cNvSpPr/>
          <p:nvPr/>
        </p:nvSpPr>
        <p:spPr>
          <a:xfrm>
            <a:off x="7264296" y="1261200"/>
            <a:ext cx="140400" cy="473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5"/>
          <p:cNvSpPr/>
          <p:nvPr/>
        </p:nvSpPr>
        <p:spPr>
          <a:xfrm>
            <a:off x="7273578" y="4057305"/>
            <a:ext cx="159000" cy="682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6" name="Google Shape;816;p45"/>
          <p:cNvCxnSpPr/>
          <p:nvPr/>
        </p:nvCxnSpPr>
        <p:spPr>
          <a:xfrm>
            <a:off x="8307429" y="1622937"/>
            <a:ext cx="0" cy="673500"/>
          </a:xfrm>
          <a:prstGeom prst="straightConnector1">
            <a:avLst/>
          </a:prstGeom>
          <a:noFill/>
          <a:ln cap="flat" cmpd="sng" w="9525">
            <a:solidFill>
              <a:schemeClr val="dk2"/>
            </a:solidFill>
            <a:prstDash val="solid"/>
            <a:round/>
            <a:headEnd len="med" w="med" type="none"/>
            <a:tailEnd len="med" w="med" type="none"/>
          </a:ln>
        </p:spPr>
      </p:cxnSp>
      <p:cxnSp>
        <p:nvCxnSpPr>
          <p:cNvPr id="817" name="Google Shape;817;p45"/>
          <p:cNvCxnSpPr/>
          <p:nvPr/>
        </p:nvCxnSpPr>
        <p:spPr>
          <a:xfrm>
            <a:off x="8237283" y="1622937"/>
            <a:ext cx="140400" cy="0"/>
          </a:xfrm>
          <a:prstGeom prst="straightConnector1">
            <a:avLst/>
          </a:prstGeom>
          <a:noFill/>
          <a:ln cap="flat" cmpd="sng" w="9525">
            <a:solidFill>
              <a:schemeClr val="dk2"/>
            </a:solidFill>
            <a:prstDash val="solid"/>
            <a:round/>
            <a:headEnd len="med" w="med" type="none"/>
            <a:tailEnd len="med" w="med" type="none"/>
          </a:ln>
        </p:spPr>
      </p:cxnSp>
      <p:cxnSp>
        <p:nvCxnSpPr>
          <p:cNvPr id="818" name="Google Shape;818;p45"/>
          <p:cNvCxnSpPr/>
          <p:nvPr/>
        </p:nvCxnSpPr>
        <p:spPr>
          <a:xfrm>
            <a:off x="8237283" y="2296554"/>
            <a:ext cx="140400" cy="0"/>
          </a:xfrm>
          <a:prstGeom prst="straightConnector1">
            <a:avLst/>
          </a:prstGeom>
          <a:noFill/>
          <a:ln cap="flat" cmpd="sng" w="9525">
            <a:solidFill>
              <a:schemeClr val="dk2"/>
            </a:solidFill>
            <a:prstDash val="solid"/>
            <a:round/>
            <a:headEnd len="med" w="med" type="none"/>
            <a:tailEnd len="med" w="med" type="none"/>
          </a:ln>
        </p:spPr>
      </p:cxnSp>
      <p:sp>
        <p:nvSpPr>
          <p:cNvPr id="819" name="Google Shape;819;p45"/>
          <p:cNvSpPr txBox="1"/>
          <p:nvPr/>
        </p:nvSpPr>
        <p:spPr>
          <a:xfrm>
            <a:off x="8304646" y="1802347"/>
            <a:ext cx="2787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Lato"/>
                <a:ea typeface="Lato"/>
                <a:cs typeface="Lato"/>
                <a:sym typeface="Lato"/>
              </a:rPr>
              <a:t>h</a:t>
            </a:r>
            <a:endParaRPr>
              <a:solidFill>
                <a:schemeClr val="accent1"/>
              </a:solidFill>
              <a:latin typeface="Lato"/>
              <a:ea typeface="Lato"/>
              <a:cs typeface="Lato"/>
              <a:sym typeface="Lato"/>
            </a:endParaRPr>
          </a:p>
        </p:txBody>
      </p:sp>
      <p:sp>
        <p:nvSpPr>
          <p:cNvPr id="820" name="Google Shape;820;p45"/>
          <p:cNvSpPr txBox="1"/>
          <p:nvPr/>
        </p:nvSpPr>
        <p:spPr>
          <a:xfrm>
            <a:off x="7443695" y="4524004"/>
            <a:ext cx="10815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Lato"/>
                <a:ea typeface="Lato"/>
                <a:cs typeface="Lato"/>
                <a:sym typeface="Lato"/>
              </a:rPr>
              <a:t>Weight</a:t>
            </a:r>
            <a:endParaRPr>
              <a:solidFill>
                <a:schemeClr val="accent1"/>
              </a:solidFill>
              <a:latin typeface="Lato"/>
              <a:ea typeface="Lato"/>
              <a:cs typeface="Lato"/>
              <a:sym typeface="Lato"/>
            </a:endParaRPr>
          </a:p>
        </p:txBody>
      </p:sp>
      <p:sp>
        <p:nvSpPr>
          <p:cNvPr id="821" name="Google Shape;821;p45"/>
          <p:cNvSpPr txBox="1"/>
          <p:nvPr/>
        </p:nvSpPr>
        <p:spPr>
          <a:xfrm>
            <a:off x="6720942" y="918625"/>
            <a:ext cx="14844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Lato"/>
                <a:ea typeface="Lato"/>
                <a:cs typeface="Lato"/>
                <a:sym typeface="Lato"/>
              </a:rPr>
              <a:t>Friction Force</a:t>
            </a:r>
            <a:endParaRPr>
              <a:solidFill>
                <a:schemeClr val="accent1"/>
              </a:solidFill>
              <a:latin typeface="Lato"/>
              <a:ea typeface="Lato"/>
              <a:cs typeface="Lato"/>
              <a:sym typeface="Lato"/>
            </a:endParaRPr>
          </a:p>
        </p:txBody>
      </p:sp>
      <p:sp>
        <p:nvSpPr>
          <p:cNvPr id="822" name="Google Shape;822;p45"/>
          <p:cNvSpPr/>
          <p:nvPr/>
        </p:nvSpPr>
        <p:spPr>
          <a:xfrm rot="5400000">
            <a:off x="6510321" y="1950700"/>
            <a:ext cx="140400" cy="473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5"/>
          <p:cNvSpPr/>
          <p:nvPr/>
        </p:nvSpPr>
        <p:spPr>
          <a:xfrm rot="-5400000">
            <a:off x="6510321" y="1636000"/>
            <a:ext cx="140400" cy="473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5"/>
          <p:cNvSpPr txBox="1"/>
          <p:nvPr/>
        </p:nvSpPr>
        <p:spPr>
          <a:xfrm>
            <a:off x="5114392" y="1639000"/>
            <a:ext cx="14844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Lato"/>
                <a:ea typeface="Lato"/>
                <a:cs typeface="Lato"/>
                <a:sym typeface="Lato"/>
              </a:rPr>
              <a:t>Normal Force</a:t>
            </a:r>
            <a:endParaRPr>
              <a:solidFill>
                <a:schemeClr val="accent1"/>
              </a:solidFill>
              <a:latin typeface="Lato"/>
              <a:ea typeface="Lato"/>
              <a:cs typeface="Lato"/>
              <a:sym typeface="Lato"/>
            </a:endParaRPr>
          </a:p>
        </p:txBody>
      </p:sp>
      <p:sp>
        <p:nvSpPr>
          <p:cNvPr id="825" name="Google Shape;825;p45"/>
          <p:cNvSpPr txBox="1"/>
          <p:nvPr/>
        </p:nvSpPr>
        <p:spPr>
          <a:xfrm>
            <a:off x="5342992" y="1953700"/>
            <a:ext cx="14844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Lato"/>
                <a:ea typeface="Lato"/>
                <a:cs typeface="Lato"/>
                <a:sym typeface="Lato"/>
              </a:rPr>
              <a:t>Pressure </a:t>
            </a:r>
            <a:endParaRPr>
              <a:solidFill>
                <a:schemeClr val="accent1"/>
              </a:solidFill>
              <a:latin typeface="Lato"/>
              <a:ea typeface="Lato"/>
              <a:cs typeface="Lato"/>
              <a:sym typeface="Lato"/>
            </a:endParaRPr>
          </a:p>
          <a:p>
            <a:pPr indent="0" lvl="0" marL="0" rtl="0" algn="l">
              <a:spcBef>
                <a:spcPts val="0"/>
              </a:spcBef>
              <a:spcAft>
                <a:spcPts val="0"/>
              </a:spcAft>
              <a:buNone/>
            </a:pPr>
            <a:r>
              <a:rPr lang="en">
                <a:solidFill>
                  <a:schemeClr val="accent1"/>
                </a:solidFill>
                <a:latin typeface="Lato"/>
                <a:ea typeface="Lato"/>
                <a:cs typeface="Lato"/>
                <a:sym typeface="Lato"/>
              </a:rPr>
              <a:t>(from Balloon)</a:t>
            </a:r>
            <a:endParaRPr>
              <a:solidFill>
                <a:schemeClr val="accent1"/>
              </a:solidFill>
              <a:latin typeface="Lato"/>
              <a:ea typeface="Lato"/>
              <a:cs typeface="Lato"/>
              <a:sym typeface="Lato"/>
            </a:endParaRPr>
          </a:p>
        </p:txBody>
      </p:sp>
      <p:sp>
        <p:nvSpPr>
          <p:cNvPr id="826" name="Google Shape;826;p45"/>
          <p:cNvSpPr txBox="1"/>
          <p:nvPr/>
        </p:nvSpPr>
        <p:spPr>
          <a:xfrm>
            <a:off x="815400" y="3689825"/>
            <a:ext cx="4872300" cy="1233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accent1"/>
                </a:solidFill>
                <a:latin typeface="Lato"/>
                <a:ea typeface="Lato"/>
                <a:cs typeface="Lato"/>
                <a:sym typeface="Lato"/>
              </a:rPr>
              <a:t>Overlap required</a:t>
            </a:r>
            <a:endParaRPr sz="1500">
              <a:solidFill>
                <a:schemeClr val="accent1"/>
              </a:solidFill>
              <a:latin typeface="Lato"/>
              <a:ea typeface="Lato"/>
              <a:cs typeface="Lato"/>
              <a:sym typeface="Lato"/>
            </a:endParaRPr>
          </a:p>
          <a:p>
            <a:pPr indent="0" lvl="0" marL="0" rtl="0" algn="l">
              <a:lnSpc>
                <a:spcPct val="150000"/>
              </a:lnSpc>
              <a:spcBef>
                <a:spcPts val="0"/>
              </a:spcBef>
              <a:spcAft>
                <a:spcPts val="0"/>
              </a:spcAft>
              <a:buNone/>
            </a:pPr>
            <a:r>
              <a:rPr lang="en" sz="1500">
                <a:solidFill>
                  <a:schemeClr val="accent1"/>
                </a:solidFill>
                <a:latin typeface="Lato"/>
                <a:ea typeface="Lato"/>
                <a:cs typeface="Lato"/>
                <a:sym typeface="Lato"/>
              </a:rPr>
              <a:t>Kaymont (5 cm)				Hwoyee </a:t>
            </a:r>
            <a:r>
              <a:rPr lang="en" sz="1500">
                <a:solidFill>
                  <a:schemeClr val="accent1"/>
                </a:solidFill>
                <a:latin typeface="Lato"/>
                <a:ea typeface="Lato"/>
                <a:cs typeface="Lato"/>
                <a:sym typeface="Lato"/>
              </a:rPr>
              <a:t>(8 cm)</a:t>
            </a:r>
            <a:endParaRPr sz="1500">
              <a:solidFill>
                <a:schemeClr val="accent1"/>
              </a:solidFill>
              <a:latin typeface="Lato"/>
              <a:ea typeface="Lato"/>
              <a:cs typeface="Lato"/>
              <a:sym typeface="Lato"/>
            </a:endParaRPr>
          </a:p>
          <a:p>
            <a:pPr indent="0" lvl="0" marL="0" rtl="0" algn="l">
              <a:lnSpc>
                <a:spcPct val="150000"/>
              </a:lnSpc>
              <a:spcBef>
                <a:spcPts val="0"/>
              </a:spcBef>
              <a:spcAft>
                <a:spcPts val="0"/>
              </a:spcAft>
              <a:buNone/>
            </a:pPr>
            <a:r>
              <a:rPr b="1" lang="en" sz="1700">
                <a:solidFill>
                  <a:schemeClr val="accent1"/>
                </a:solidFill>
                <a:latin typeface="Lato"/>
                <a:ea typeface="Lato"/>
                <a:cs typeface="Lato"/>
                <a:sym typeface="Lato"/>
              </a:rPr>
              <a:t>h = 3cm					h =2cm</a:t>
            </a:r>
            <a:endParaRPr b="1" sz="1700">
              <a:solidFill>
                <a:schemeClr val="accent1"/>
              </a:solidFill>
              <a:latin typeface="Lato"/>
              <a:ea typeface="Lato"/>
              <a:cs typeface="Lato"/>
              <a:sym typeface="Lato"/>
            </a:endParaRPr>
          </a:p>
        </p:txBody>
      </p:sp>
      <p:pic>
        <p:nvPicPr>
          <p:cNvPr id="827" name="Google Shape;827;p45"/>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828" name="Google Shape;828;p45"/>
          <p:cNvPicPr preferRelativeResize="0"/>
          <p:nvPr/>
        </p:nvPicPr>
        <p:blipFill rotWithShape="1">
          <a:blip r:embed="rId4">
            <a:alphaModFix/>
          </a:blip>
          <a:srcRect b="0" l="0" r="30642" t="85707"/>
          <a:stretch/>
        </p:blipFill>
        <p:spPr>
          <a:xfrm>
            <a:off x="813513" y="2828218"/>
            <a:ext cx="4249831" cy="797698"/>
          </a:xfrm>
          <a:prstGeom prst="rect">
            <a:avLst/>
          </a:prstGeom>
          <a:noFill/>
          <a:ln>
            <a:noFill/>
          </a:ln>
        </p:spPr>
      </p:pic>
      <p:sp>
        <p:nvSpPr>
          <p:cNvPr id="829" name="Google Shape;829;p45"/>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830" name="Google Shape;830;p45"/>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831" name="Google Shape;831;p45"/>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832" name="Google Shape;832;p45"/>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833" name="Google Shape;833;p45"/>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834" name="Google Shape;834;p45"/>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835" name="Google Shape;835;p45"/>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graphicFrame>
        <p:nvGraphicFramePr>
          <p:cNvPr id="840" name="Google Shape;840;p46"/>
          <p:cNvGraphicFramePr/>
          <p:nvPr/>
        </p:nvGraphicFramePr>
        <p:xfrm>
          <a:off x="954300" y="1330250"/>
          <a:ext cx="3000000" cy="3000000"/>
        </p:xfrm>
        <a:graphic>
          <a:graphicData uri="http://schemas.openxmlformats.org/drawingml/2006/table">
            <a:tbl>
              <a:tblPr>
                <a:noFill/>
                <a:tableStyleId>{0B9090C0-911F-4215-A597-26AF6A290EC6}</a:tableStyleId>
              </a:tblPr>
              <a:tblGrid>
                <a:gridCol w="630325"/>
                <a:gridCol w="5544850"/>
                <a:gridCol w="1063825"/>
              </a:tblGrid>
              <a:tr h="630550">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Requirement</a:t>
                      </a:r>
                      <a:endParaRPr i="1">
                        <a:solidFill>
                          <a:schemeClr val="lt1"/>
                        </a:solidFill>
                        <a:latin typeface="Lato"/>
                        <a:ea typeface="Lato"/>
                        <a:cs typeface="Lato"/>
                        <a:sym typeface="Lato"/>
                      </a:endParaRPr>
                    </a:p>
                  </a:txBody>
                  <a:tcPr marT="91425" marB="91425" marR="91425" marL="91425" anchor="ctr">
                    <a:lnB cap="flat" cmpd="sng" w="9525">
                      <a:solidFill>
                        <a:srgbClr val="9E9E9E"/>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Satisfied?</a:t>
                      </a:r>
                      <a:endParaRPr i="1">
                        <a:solidFill>
                          <a:schemeClr val="lt1"/>
                        </a:solidFill>
                        <a:latin typeface="Lato"/>
                        <a:ea typeface="Lato"/>
                        <a:cs typeface="Lato"/>
                        <a:sym typeface="Lato"/>
                      </a:endParaRPr>
                    </a:p>
                  </a:txBody>
                  <a:tcPr marT="91425" marB="91425" marR="91425" marL="91425" anchor="ctr">
                    <a:solidFill>
                      <a:schemeClr val="dk1"/>
                    </a:solidFill>
                  </a:tcPr>
                </a:tc>
              </a:tr>
              <a:tr h="8973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1:</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achieve descent rates between 2m/s and 10m/s from the target altitude until the gondola is cut away.</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2:</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survive until the gondola is cut away from the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3:</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device shall have a communication link with the gondola.</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r h="63055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FR 4:</a:t>
                      </a:r>
                      <a:endParaRPr i="1">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l">
                        <a:lnSpc>
                          <a:spcPct val="115000"/>
                        </a:lnSpc>
                        <a:spcBef>
                          <a:spcPts val="0"/>
                        </a:spcBef>
                        <a:spcAft>
                          <a:spcPts val="0"/>
                        </a:spcAft>
                        <a:buNone/>
                      </a:pPr>
                      <a:r>
                        <a:rPr lang="en" sz="1100">
                          <a:solidFill>
                            <a:schemeClr val="accent1"/>
                          </a:solidFill>
                          <a:latin typeface="Lato"/>
                          <a:ea typeface="Lato"/>
                          <a:cs typeface="Lato"/>
                          <a:sym typeface="Lato"/>
                        </a:rPr>
                        <a:t>The system shall mount to the neck of a standard weather balloon.</a:t>
                      </a:r>
                      <a:endParaRPr sz="11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tcPr>
                </a:tc>
              </a:tr>
            </a:tbl>
          </a:graphicData>
        </a:graphic>
      </p:graphicFrame>
      <p:pic>
        <p:nvPicPr>
          <p:cNvPr id="841" name="Google Shape;841;p46"/>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842" name="Google Shape;842;p46"/>
          <p:cNvPicPr preferRelativeResize="0"/>
          <p:nvPr/>
        </p:nvPicPr>
        <p:blipFill>
          <a:blip r:embed="rId4">
            <a:alphaModFix/>
          </a:blip>
          <a:stretch>
            <a:fillRect/>
          </a:stretch>
        </p:blipFill>
        <p:spPr>
          <a:xfrm>
            <a:off x="7535501" y="3003816"/>
            <a:ext cx="318774" cy="313124"/>
          </a:xfrm>
          <a:prstGeom prst="rect">
            <a:avLst/>
          </a:prstGeom>
          <a:noFill/>
          <a:ln>
            <a:noFill/>
          </a:ln>
        </p:spPr>
      </p:pic>
      <p:pic>
        <p:nvPicPr>
          <p:cNvPr id="843" name="Google Shape;843;p46"/>
          <p:cNvPicPr preferRelativeResize="0"/>
          <p:nvPr/>
        </p:nvPicPr>
        <p:blipFill>
          <a:blip r:embed="rId4">
            <a:alphaModFix/>
          </a:blip>
          <a:stretch>
            <a:fillRect/>
          </a:stretch>
        </p:blipFill>
        <p:spPr>
          <a:xfrm>
            <a:off x="7535501" y="2258628"/>
            <a:ext cx="318774" cy="313124"/>
          </a:xfrm>
          <a:prstGeom prst="rect">
            <a:avLst/>
          </a:prstGeom>
          <a:noFill/>
          <a:ln>
            <a:noFill/>
          </a:ln>
        </p:spPr>
      </p:pic>
      <p:pic>
        <p:nvPicPr>
          <p:cNvPr id="844" name="Google Shape;844;p46"/>
          <p:cNvPicPr preferRelativeResize="0"/>
          <p:nvPr/>
        </p:nvPicPr>
        <p:blipFill>
          <a:blip r:embed="rId4">
            <a:alphaModFix/>
          </a:blip>
          <a:stretch>
            <a:fillRect/>
          </a:stretch>
        </p:blipFill>
        <p:spPr>
          <a:xfrm>
            <a:off x="7535501" y="3650791"/>
            <a:ext cx="318774" cy="313124"/>
          </a:xfrm>
          <a:prstGeom prst="rect">
            <a:avLst/>
          </a:prstGeom>
          <a:noFill/>
          <a:ln>
            <a:noFill/>
          </a:ln>
        </p:spPr>
      </p:pic>
      <p:pic>
        <p:nvPicPr>
          <p:cNvPr id="845" name="Google Shape;845;p46"/>
          <p:cNvPicPr preferRelativeResize="0"/>
          <p:nvPr/>
        </p:nvPicPr>
        <p:blipFill>
          <a:blip r:embed="rId4">
            <a:alphaModFix/>
          </a:blip>
          <a:stretch>
            <a:fillRect/>
          </a:stretch>
        </p:blipFill>
        <p:spPr>
          <a:xfrm>
            <a:off x="7535501" y="4297778"/>
            <a:ext cx="318774" cy="313124"/>
          </a:xfrm>
          <a:prstGeom prst="rect">
            <a:avLst/>
          </a:prstGeom>
          <a:noFill/>
          <a:ln>
            <a:noFill/>
          </a:ln>
        </p:spPr>
      </p:pic>
      <p:sp>
        <p:nvSpPr>
          <p:cNvPr id="846" name="Google Shape;846;p46"/>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Requirements</a:t>
            </a:r>
            <a:endParaRPr/>
          </a:p>
        </p:txBody>
      </p:sp>
      <p:sp>
        <p:nvSpPr>
          <p:cNvPr id="847" name="Google Shape;847;p4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48" name="Google Shape;848;p46"/>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849" name="Google Shape;849;p46"/>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850" name="Google Shape;850;p46"/>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851" name="Google Shape;851;p46"/>
          <p:cNvSpPr/>
          <p:nvPr/>
        </p:nvSpPr>
        <p:spPr>
          <a:xfrm>
            <a:off x="2450143"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852" name="Google Shape;852;p46"/>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853" name="Google Shape;853;p46"/>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854" name="Google Shape;854;p46"/>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47"/>
          <p:cNvSpPr txBox="1"/>
          <p:nvPr>
            <p:ph type="title"/>
          </p:nvPr>
        </p:nvSpPr>
        <p:spPr>
          <a:xfrm>
            <a:off x="729450" y="1322450"/>
            <a:ext cx="7688400" cy="7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Risks</a:t>
            </a:r>
            <a:endParaRPr/>
          </a:p>
        </p:txBody>
      </p:sp>
      <p:pic>
        <p:nvPicPr>
          <p:cNvPr id="860" name="Google Shape;860;p47"/>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861" name="Google Shape;861;p4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62" name="Google Shape;862;p47"/>
          <p:cNvSpPr/>
          <p:nvPr/>
        </p:nvSpPr>
        <p:spPr>
          <a:xfrm>
            <a:off x="-62" y="3896075"/>
            <a:ext cx="1666500" cy="5991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Purpose and Objectives</a:t>
            </a:r>
            <a:endParaRPr sz="1200"/>
          </a:p>
        </p:txBody>
      </p:sp>
      <p:sp>
        <p:nvSpPr>
          <p:cNvPr id="863" name="Google Shape;863;p47"/>
          <p:cNvSpPr/>
          <p:nvPr/>
        </p:nvSpPr>
        <p:spPr>
          <a:xfrm>
            <a:off x="1245468"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Design Solution</a:t>
            </a:r>
            <a:endParaRPr sz="1200"/>
          </a:p>
        </p:txBody>
      </p:sp>
      <p:sp>
        <p:nvSpPr>
          <p:cNvPr id="864" name="Google Shape;864;p47"/>
          <p:cNvSpPr/>
          <p:nvPr/>
        </p:nvSpPr>
        <p:spPr>
          <a:xfrm>
            <a:off x="2492479"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Critical Elements</a:t>
            </a:r>
            <a:endParaRPr sz="1200"/>
          </a:p>
        </p:txBody>
      </p:sp>
      <p:sp>
        <p:nvSpPr>
          <p:cNvPr id="865" name="Google Shape;865;p47"/>
          <p:cNvSpPr/>
          <p:nvPr/>
        </p:nvSpPr>
        <p:spPr>
          <a:xfrm>
            <a:off x="3739465"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Requirement Satisfaction</a:t>
            </a:r>
            <a:endParaRPr sz="1200"/>
          </a:p>
        </p:txBody>
      </p:sp>
      <p:sp>
        <p:nvSpPr>
          <p:cNvPr id="866" name="Google Shape;866;p47"/>
          <p:cNvSpPr/>
          <p:nvPr/>
        </p:nvSpPr>
        <p:spPr>
          <a:xfrm>
            <a:off x="74775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Planning</a:t>
            </a:r>
            <a:endParaRPr sz="1200"/>
          </a:p>
        </p:txBody>
      </p:sp>
      <p:sp>
        <p:nvSpPr>
          <p:cNvPr id="867" name="Google Shape;867;p47"/>
          <p:cNvSpPr/>
          <p:nvPr/>
        </p:nvSpPr>
        <p:spPr>
          <a:xfrm>
            <a:off x="4985021" y="3896075"/>
            <a:ext cx="1666500" cy="5991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Risks</a:t>
            </a:r>
            <a:endParaRPr sz="1200"/>
          </a:p>
        </p:txBody>
      </p:sp>
      <p:sp>
        <p:nvSpPr>
          <p:cNvPr id="868" name="Google Shape;868;p47"/>
          <p:cNvSpPr/>
          <p:nvPr/>
        </p:nvSpPr>
        <p:spPr>
          <a:xfrm>
            <a:off x="62334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Verification &amp; Validation</a:t>
            </a:r>
            <a:endParaRPr sz="1200"/>
          </a:p>
        </p:txBody>
      </p:sp>
      <p:pic>
        <p:nvPicPr>
          <p:cNvPr id="869" name="Google Shape;869;p47"/>
          <p:cNvPicPr preferRelativeResize="0"/>
          <p:nvPr/>
        </p:nvPicPr>
        <p:blipFill rotWithShape="1">
          <a:blip r:embed="rId4">
            <a:alphaModFix/>
          </a:blip>
          <a:srcRect b="0" l="37981" r="17097" t="1293"/>
          <a:stretch/>
        </p:blipFill>
        <p:spPr>
          <a:xfrm>
            <a:off x="5987495" y="0"/>
            <a:ext cx="2295581" cy="3896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id="874" name="Google Shape;874;p48"/>
          <p:cNvPicPr preferRelativeResize="0"/>
          <p:nvPr/>
        </p:nvPicPr>
        <p:blipFill>
          <a:blip r:embed="rId3">
            <a:alphaModFix/>
          </a:blip>
          <a:stretch>
            <a:fillRect/>
          </a:stretch>
        </p:blipFill>
        <p:spPr>
          <a:xfrm>
            <a:off x="7244400" y="0"/>
            <a:ext cx="1899600" cy="383725"/>
          </a:xfrm>
          <a:prstGeom prst="rect">
            <a:avLst/>
          </a:prstGeom>
          <a:noFill/>
          <a:ln>
            <a:noFill/>
          </a:ln>
        </p:spPr>
      </p:pic>
      <p:graphicFrame>
        <p:nvGraphicFramePr>
          <p:cNvPr id="875" name="Google Shape;875;p48"/>
          <p:cNvGraphicFramePr/>
          <p:nvPr/>
        </p:nvGraphicFramePr>
        <p:xfrm>
          <a:off x="727675" y="1293550"/>
          <a:ext cx="3000000" cy="3000000"/>
        </p:xfrm>
        <a:graphic>
          <a:graphicData uri="http://schemas.openxmlformats.org/drawingml/2006/table">
            <a:tbl>
              <a:tblPr>
                <a:noFill/>
                <a:tableStyleId>{0B9090C0-911F-4215-A597-26AF6A290EC6}</a:tableStyleId>
              </a:tblPr>
              <a:tblGrid>
                <a:gridCol w="696300"/>
                <a:gridCol w="1217550"/>
                <a:gridCol w="3078200"/>
              </a:tblGrid>
              <a:tr h="514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Likelihood</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Impact</a:t>
                      </a:r>
                      <a:endParaRPr i="1">
                        <a:solidFill>
                          <a:schemeClr val="lt1"/>
                        </a:solidFill>
                        <a:latin typeface="Lato"/>
                        <a:ea typeface="Lato"/>
                        <a:cs typeface="Lato"/>
                        <a:sym typeface="Lato"/>
                      </a:endParaRPr>
                    </a:p>
                  </a:txBody>
                  <a:tcPr marT="91425" marB="91425" marR="91425" marL="91425" anchor="ctr">
                    <a:solidFill>
                      <a:schemeClr val="dk1"/>
                    </a:solidFill>
                  </a:tcPr>
                </a:tc>
              </a:tr>
              <a:tr h="577150">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5</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Certain</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Catastrophic:</a:t>
                      </a:r>
                      <a:r>
                        <a:rPr lang="en" sz="1300">
                          <a:solidFill>
                            <a:schemeClr val="accent1"/>
                          </a:solidFill>
                          <a:latin typeface="Lato"/>
                          <a:ea typeface="Lato"/>
                          <a:cs typeface="Lato"/>
                          <a:sym typeface="Lato"/>
                        </a:rPr>
                        <a:t> The entire flight will be rendered useless due to risk</a:t>
                      </a:r>
                      <a:endParaRPr sz="1300">
                        <a:solidFill>
                          <a:schemeClr val="accent1"/>
                        </a:solidFill>
                        <a:latin typeface="Lato"/>
                        <a:ea typeface="Lato"/>
                        <a:cs typeface="Lato"/>
                        <a:sym typeface="Lato"/>
                      </a:endParaRPr>
                    </a:p>
                  </a:txBody>
                  <a:tcPr marT="91425" marB="91425" marR="91425" marL="91425" anchor="ctr"/>
                </a:tc>
              </a:tr>
              <a:tr h="577150">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4</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Highly Likely</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Severe:</a:t>
                      </a:r>
                      <a:r>
                        <a:rPr lang="en" sz="1300">
                          <a:solidFill>
                            <a:schemeClr val="accent1"/>
                          </a:solidFill>
                          <a:latin typeface="Lato"/>
                          <a:ea typeface="Lato"/>
                          <a:cs typeface="Lato"/>
                          <a:sym typeface="Lato"/>
                        </a:rPr>
                        <a:t> Very little useable scientific data is able to be used from flight</a:t>
                      </a:r>
                      <a:endParaRPr sz="1300">
                        <a:solidFill>
                          <a:schemeClr val="accent1"/>
                        </a:solidFill>
                        <a:latin typeface="Lato"/>
                        <a:ea typeface="Lato"/>
                        <a:cs typeface="Lato"/>
                        <a:sym typeface="Lato"/>
                      </a:endParaRPr>
                    </a:p>
                  </a:txBody>
                  <a:tcPr marT="91425" marB="91425" marR="91425" marL="91425" anchor="ctr"/>
                </a:tc>
              </a:tr>
              <a:tr h="577150">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3</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Likely</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Major:</a:t>
                      </a:r>
                      <a:r>
                        <a:rPr lang="en" sz="1300">
                          <a:solidFill>
                            <a:schemeClr val="accent1"/>
                          </a:solidFill>
                          <a:latin typeface="Lato"/>
                          <a:ea typeface="Lato"/>
                          <a:cs typeface="Lato"/>
                          <a:sym typeface="Lato"/>
                        </a:rPr>
                        <a:t> Some data is able to be gathered, uncertain data accuracy</a:t>
                      </a:r>
                      <a:endParaRPr sz="1300">
                        <a:solidFill>
                          <a:schemeClr val="accent1"/>
                        </a:solidFill>
                        <a:latin typeface="Lato"/>
                        <a:ea typeface="Lato"/>
                        <a:cs typeface="Lato"/>
                        <a:sym typeface="Lato"/>
                      </a:endParaRPr>
                    </a:p>
                  </a:txBody>
                  <a:tcPr marT="91425" marB="91425" marR="91425" marL="91425" anchor="ctr"/>
                </a:tc>
              </a:tr>
              <a:tr h="577150">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2</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Improbable</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Minor:</a:t>
                      </a:r>
                      <a:r>
                        <a:rPr lang="en" sz="1300">
                          <a:solidFill>
                            <a:schemeClr val="accent1"/>
                          </a:solidFill>
                          <a:latin typeface="Lato"/>
                          <a:ea typeface="Lato"/>
                          <a:cs typeface="Lato"/>
                          <a:sym typeface="Lato"/>
                        </a:rPr>
                        <a:t> Issues prevent all data gathering, but still overall successful</a:t>
                      </a:r>
                      <a:endParaRPr sz="1300">
                        <a:solidFill>
                          <a:schemeClr val="accent1"/>
                        </a:solidFill>
                        <a:latin typeface="Lato"/>
                        <a:ea typeface="Lato"/>
                        <a:cs typeface="Lato"/>
                        <a:sym typeface="Lato"/>
                      </a:endParaRPr>
                    </a:p>
                  </a:txBody>
                  <a:tcPr marT="91425" marB="91425" marR="91425" marL="91425" anchor="ctr"/>
                </a:tc>
              </a:tr>
              <a:tr h="664875">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1</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Extremely Improbable</a:t>
                      </a:r>
                      <a:endParaRPr b="1"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b="1" lang="en" sz="1300">
                          <a:solidFill>
                            <a:schemeClr val="accent1"/>
                          </a:solidFill>
                          <a:latin typeface="Lato"/>
                          <a:ea typeface="Lato"/>
                          <a:cs typeface="Lato"/>
                          <a:sym typeface="Lato"/>
                        </a:rPr>
                        <a:t>Minimal:</a:t>
                      </a:r>
                      <a:r>
                        <a:rPr lang="en" sz="1300">
                          <a:solidFill>
                            <a:schemeClr val="accent1"/>
                          </a:solidFill>
                          <a:latin typeface="Lato"/>
                          <a:ea typeface="Lato"/>
                          <a:cs typeface="Lato"/>
                          <a:sym typeface="Lato"/>
                        </a:rPr>
                        <a:t> Mission is still able to be accomplished with minimal issues</a:t>
                      </a:r>
                      <a:endParaRPr sz="1300">
                        <a:solidFill>
                          <a:schemeClr val="accent1"/>
                        </a:solidFill>
                        <a:latin typeface="Lato"/>
                        <a:ea typeface="Lato"/>
                        <a:cs typeface="Lato"/>
                        <a:sym typeface="Lato"/>
                      </a:endParaRPr>
                    </a:p>
                  </a:txBody>
                  <a:tcPr marT="91425" marB="91425" marR="91425" marL="91425" anchor="ctr"/>
                </a:tc>
              </a:tr>
            </a:tbl>
          </a:graphicData>
        </a:graphic>
      </p:graphicFrame>
      <p:sp>
        <p:nvSpPr>
          <p:cNvPr id="876" name="Google Shape;876;p4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We Quantify Risk</a:t>
            </a:r>
            <a:endParaRPr/>
          </a:p>
        </p:txBody>
      </p:sp>
      <p:sp>
        <p:nvSpPr>
          <p:cNvPr id="877" name="Google Shape;877;p4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878" name="Google Shape;878;p48"/>
          <p:cNvGraphicFramePr/>
          <p:nvPr/>
        </p:nvGraphicFramePr>
        <p:xfrm>
          <a:off x="5846200" y="1293550"/>
          <a:ext cx="3000000" cy="3000000"/>
        </p:xfrm>
        <a:graphic>
          <a:graphicData uri="http://schemas.openxmlformats.org/drawingml/2006/table">
            <a:tbl>
              <a:tblPr>
                <a:noFill/>
                <a:tableStyleId>{0B9090C0-911F-4215-A597-26AF6A290EC6}</a:tableStyleId>
              </a:tblPr>
              <a:tblGrid>
                <a:gridCol w="1345050"/>
                <a:gridCol w="1345050"/>
              </a:tblGrid>
              <a:tr h="54182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Score</a:t>
                      </a:r>
                      <a:endParaRPr i="1">
                        <a:solidFill>
                          <a:schemeClr val="lt1"/>
                        </a:solidFill>
                        <a:latin typeface="Lato"/>
                        <a:ea typeface="Lato"/>
                        <a:cs typeface="Lato"/>
                        <a:sym typeface="Lato"/>
                      </a:endParaRPr>
                    </a:p>
                    <a:p>
                      <a:pPr indent="0" lvl="0" marL="0" rtl="0" algn="ctr">
                        <a:spcBef>
                          <a:spcPts val="0"/>
                        </a:spcBef>
                        <a:spcAft>
                          <a:spcPts val="0"/>
                        </a:spcAft>
                        <a:buNone/>
                      </a:pPr>
                      <a:r>
                        <a:rPr i="1" lang="en" sz="1000">
                          <a:solidFill>
                            <a:schemeClr val="lt1"/>
                          </a:solidFill>
                          <a:latin typeface="Lato"/>
                          <a:ea typeface="Lato"/>
                          <a:cs typeface="Lato"/>
                          <a:sym typeface="Lato"/>
                        </a:rPr>
                        <a:t>(Impact * Likelihood)</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 of Risk</a:t>
                      </a:r>
                      <a:endParaRPr i="1">
                        <a:solidFill>
                          <a:schemeClr val="lt1"/>
                        </a:solidFill>
                        <a:latin typeface="Lato"/>
                        <a:ea typeface="Lato"/>
                        <a:cs typeface="Lato"/>
                        <a:sym typeface="Lato"/>
                      </a:endParaRPr>
                    </a:p>
                  </a:txBody>
                  <a:tcPr marT="91425" marB="91425" marR="91425" marL="91425" anchor="ctr">
                    <a:solidFill>
                      <a:schemeClr val="dk1"/>
                    </a:solidFill>
                  </a:tcPr>
                </a:tc>
              </a:tr>
              <a:tr h="989750">
                <a:tc>
                  <a:txBody>
                    <a:bodyPr/>
                    <a:lstStyle/>
                    <a:p>
                      <a:pPr indent="0" lvl="0" marL="0" rtl="0" algn="ctr">
                        <a:spcBef>
                          <a:spcPts val="0"/>
                        </a:spcBef>
                        <a:spcAft>
                          <a:spcPts val="0"/>
                        </a:spcAft>
                        <a:buNone/>
                      </a:pPr>
                      <a:r>
                        <a:rPr lang="en" sz="1300">
                          <a:solidFill>
                            <a:schemeClr val="accent1"/>
                          </a:solidFill>
                          <a:latin typeface="Lato"/>
                          <a:ea typeface="Lato"/>
                          <a:cs typeface="Lato"/>
                          <a:sym typeface="Lato"/>
                        </a:rPr>
                        <a:t>1 - 5</a:t>
                      </a:r>
                      <a:endParaRPr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300">
                          <a:solidFill>
                            <a:schemeClr val="dk2"/>
                          </a:solidFill>
                          <a:latin typeface="Lato"/>
                          <a:ea typeface="Lato"/>
                          <a:cs typeface="Lato"/>
                          <a:sym typeface="Lato"/>
                        </a:rPr>
                        <a:t>Lo</a:t>
                      </a:r>
                      <a:r>
                        <a:rPr lang="en" sz="1300">
                          <a:solidFill>
                            <a:schemeClr val="dk2"/>
                          </a:solidFill>
                          <a:latin typeface="Lato"/>
                          <a:ea typeface="Lato"/>
                          <a:cs typeface="Lato"/>
                          <a:sym typeface="Lato"/>
                        </a:rPr>
                        <a:t>w</a:t>
                      </a:r>
                      <a:endParaRPr sz="1300">
                        <a:solidFill>
                          <a:schemeClr val="dk2"/>
                        </a:solidFill>
                        <a:latin typeface="Lato"/>
                        <a:ea typeface="Lato"/>
                        <a:cs typeface="Lato"/>
                        <a:sym typeface="Lato"/>
                      </a:endParaRPr>
                    </a:p>
                  </a:txBody>
                  <a:tcPr marT="91425" marB="91425" marR="91425" marL="91425" anchor="ctr">
                    <a:solidFill>
                      <a:srgbClr val="34A853"/>
                    </a:solidFill>
                  </a:tcPr>
                </a:tc>
              </a:tr>
              <a:tr h="989750">
                <a:tc>
                  <a:txBody>
                    <a:bodyPr/>
                    <a:lstStyle/>
                    <a:p>
                      <a:pPr indent="0" lvl="0" marL="0" rtl="0" algn="ctr">
                        <a:spcBef>
                          <a:spcPts val="0"/>
                        </a:spcBef>
                        <a:spcAft>
                          <a:spcPts val="0"/>
                        </a:spcAft>
                        <a:buNone/>
                      </a:pPr>
                      <a:r>
                        <a:rPr lang="en" sz="1300">
                          <a:solidFill>
                            <a:schemeClr val="accent1"/>
                          </a:solidFill>
                          <a:latin typeface="Lato"/>
                          <a:ea typeface="Lato"/>
                          <a:cs typeface="Lato"/>
                          <a:sym typeface="Lato"/>
                        </a:rPr>
                        <a:t>6 - 14</a:t>
                      </a:r>
                      <a:endParaRPr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300">
                          <a:solidFill>
                            <a:schemeClr val="dk2"/>
                          </a:solidFill>
                          <a:latin typeface="Lato"/>
                          <a:ea typeface="Lato"/>
                          <a:cs typeface="Lato"/>
                          <a:sym typeface="Lato"/>
                        </a:rPr>
                        <a:t>Medium</a:t>
                      </a:r>
                      <a:endParaRPr sz="1300">
                        <a:solidFill>
                          <a:schemeClr val="dk2"/>
                        </a:solidFill>
                        <a:latin typeface="Lato"/>
                        <a:ea typeface="Lato"/>
                        <a:cs typeface="Lato"/>
                        <a:sym typeface="Lato"/>
                      </a:endParaRPr>
                    </a:p>
                  </a:txBody>
                  <a:tcPr marT="91425" marB="91425" marR="91425" marL="91425" anchor="ctr">
                    <a:solidFill>
                      <a:srgbClr val="FFFF00"/>
                    </a:solidFill>
                  </a:tcPr>
                </a:tc>
              </a:tr>
              <a:tr h="989750">
                <a:tc>
                  <a:txBody>
                    <a:bodyPr/>
                    <a:lstStyle/>
                    <a:p>
                      <a:pPr indent="0" lvl="0" marL="0" rtl="0" algn="ctr">
                        <a:spcBef>
                          <a:spcPts val="0"/>
                        </a:spcBef>
                        <a:spcAft>
                          <a:spcPts val="0"/>
                        </a:spcAft>
                        <a:buNone/>
                      </a:pPr>
                      <a:r>
                        <a:rPr lang="en" sz="1300">
                          <a:solidFill>
                            <a:schemeClr val="accent1"/>
                          </a:solidFill>
                          <a:latin typeface="Lato"/>
                          <a:ea typeface="Lato"/>
                          <a:cs typeface="Lato"/>
                          <a:sym typeface="Lato"/>
                        </a:rPr>
                        <a:t>15 - 25</a:t>
                      </a:r>
                      <a:endParaRPr sz="13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300">
                          <a:solidFill>
                            <a:schemeClr val="dk2"/>
                          </a:solidFill>
                          <a:latin typeface="Lato"/>
                          <a:ea typeface="Lato"/>
                          <a:cs typeface="Lato"/>
                          <a:sym typeface="Lato"/>
                        </a:rPr>
                        <a:t>High</a:t>
                      </a:r>
                      <a:endParaRPr sz="1300">
                        <a:solidFill>
                          <a:schemeClr val="dk2"/>
                        </a:solidFill>
                        <a:latin typeface="Lato"/>
                        <a:ea typeface="Lato"/>
                        <a:cs typeface="Lato"/>
                        <a:sym typeface="Lato"/>
                      </a:endParaRPr>
                    </a:p>
                  </a:txBody>
                  <a:tcPr marT="91425" marB="91425" marR="91425" marL="91425" anchor="ctr">
                    <a:solidFill>
                      <a:srgbClr val="EA4335"/>
                    </a:solidFill>
                  </a:tcPr>
                </a:tc>
              </a:tr>
            </a:tbl>
          </a:graphicData>
        </a:graphic>
      </p:graphicFrame>
      <p:sp>
        <p:nvSpPr>
          <p:cNvPr id="879" name="Google Shape;879;p48"/>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880" name="Google Shape;880;p48"/>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881" name="Google Shape;881;p48"/>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882" name="Google Shape;882;p48"/>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883" name="Google Shape;883;p48"/>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884" name="Google Shape;884;p48"/>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885" name="Google Shape;885;p48"/>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49"/>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891" name="Google Shape;891;p4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Risks</a:t>
            </a:r>
            <a:endParaRPr/>
          </a:p>
        </p:txBody>
      </p:sp>
      <p:sp>
        <p:nvSpPr>
          <p:cNvPr id="892" name="Google Shape;892;p4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893" name="Google Shape;893;p49"/>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1</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894" name="Google Shape;894;p49"/>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895" name="Google Shape;895;p49"/>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896" name="Google Shape;896;p49"/>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897" name="Google Shape;897;p49"/>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898" name="Google Shape;898;p49"/>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899" name="Google Shape;899;p49"/>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900" name="Google Shape;900;p49"/>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901" name="Google Shape;901;p49"/>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902" name="Google Shape;902;p49"/>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903" name="Google Shape;903;p49"/>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904" name="Google Shape;904;p49"/>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905" name="Google Shape;905;p49"/>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906" name="Google Shape;906;p49"/>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1</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COVID-19 Closures</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Project testing and construction will become more difficult</a:t>
                      </a:r>
                      <a:endParaRPr sz="1200">
                        <a:solidFill>
                          <a:schemeClr val="accent1"/>
                        </a:solidFill>
                        <a:latin typeface="Lato"/>
                        <a:ea typeface="Lato"/>
                        <a:cs typeface="Lato"/>
                        <a:sym typeface="Lato"/>
                      </a:endParaRPr>
                    </a:p>
                  </a:txBody>
                  <a:tcPr marT="91425" marB="91425" marR="91425" marL="91425" anchor="ctr"/>
                </a:tc>
              </a:tr>
            </a:tbl>
          </a:graphicData>
        </a:graphic>
      </p:graphicFrame>
      <p:sp>
        <p:nvSpPr>
          <p:cNvPr id="907" name="Google Shape;907;p49"/>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908" name="Google Shape;908;p49"/>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909" name="Google Shape;909;p49"/>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910" name="Google Shape;910;p49"/>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911" name="Google Shape;911;p49"/>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912" name="Google Shape;912;p49"/>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913" name="Google Shape;913;p49"/>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p50"/>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919" name="Google Shape;919;p5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Risks</a:t>
            </a:r>
            <a:endParaRPr/>
          </a:p>
        </p:txBody>
      </p:sp>
      <p:sp>
        <p:nvSpPr>
          <p:cNvPr id="920" name="Google Shape;920;p5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921" name="Google Shape;921;p50"/>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1</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1</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922" name="Google Shape;922;p50"/>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923" name="Google Shape;923;p50"/>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924" name="Google Shape;924;p50"/>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925" name="Google Shape;925;p50"/>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926" name="Google Shape;926;p50"/>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927" name="Google Shape;927;p50"/>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928" name="Google Shape;928;p50"/>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929" name="Google Shape;929;p50"/>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930" name="Google Shape;930;p50"/>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931" name="Google Shape;931;p50"/>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932" name="Google Shape;932;p50"/>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933" name="Google Shape;933;p50"/>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934" name="Google Shape;934;p50"/>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1</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COVID-19 Closures</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Project testing and construction will become more difficult</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Perform experiments as soon as possible, practice safe behavior</a:t>
                      </a:r>
                      <a:endParaRPr sz="1200">
                        <a:solidFill>
                          <a:schemeClr val="accent1"/>
                        </a:solidFill>
                        <a:latin typeface="Lato"/>
                        <a:ea typeface="Lato"/>
                        <a:cs typeface="Lato"/>
                        <a:sym typeface="Lato"/>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935" name="Google Shape;935;p50"/>
          <p:cNvSpPr/>
          <p:nvPr/>
        </p:nvSpPr>
        <p:spPr>
          <a:xfrm rot="5400000">
            <a:off x="7101475" y="2506125"/>
            <a:ext cx="4821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50"/>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937" name="Google Shape;937;p50"/>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938" name="Google Shape;938;p50"/>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939" name="Google Shape;939;p50"/>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940" name="Google Shape;940;p50"/>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941" name="Google Shape;941;p50"/>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942" name="Google Shape;942;p50"/>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id="947" name="Google Shape;947;p5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948" name="Google Shape;948;p51"/>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Risks</a:t>
            </a:r>
            <a:endParaRPr/>
          </a:p>
        </p:txBody>
      </p:sp>
      <p:sp>
        <p:nvSpPr>
          <p:cNvPr id="949" name="Google Shape;949;p5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950" name="Google Shape;950;p51"/>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2</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en" sz="1200"/>
                        <a:t>1</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951" name="Google Shape;951;p51"/>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952" name="Google Shape;952;p51"/>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953" name="Google Shape;953;p51"/>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954" name="Google Shape;954;p51"/>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955" name="Google Shape;955;p51"/>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956" name="Google Shape;956;p51"/>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957" name="Google Shape;957;p51"/>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958" name="Google Shape;958;p51"/>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959" name="Google Shape;959;p51"/>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960" name="Google Shape;960;p51"/>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961" name="Google Shape;961;p51"/>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962" name="Google Shape;962;p51"/>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963" name="Google Shape;963;p51"/>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2</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rPr>
                        <a:t>Test Flight is not able to happen</a:t>
                      </a:r>
                      <a:endParaRPr>
                        <a:solidFill>
                          <a:schemeClr val="accen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rPr>
                        <a:t>In-Situ data about ODDITY performance will not be able to be gathered</a:t>
                      </a:r>
                      <a:endParaRPr sz="1200">
                        <a:solidFill>
                          <a:schemeClr val="accen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964" name="Google Shape;964;p51"/>
          <p:cNvSpPr/>
          <p:nvPr/>
        </p:nvSpPr>
        <p:spPr>
          <a:xfrm>
            <a:off x="-12" y="-12"/>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965" name="Google Shape;965;p51"/>
          <p:cNvSpPr/>
          <p:nvPr/>
        </p:nvSpPr>
        <p:spPr>
          <a:xfrm>
            <a:off x="816065" y="-12"/>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966" name="Google Shape;966;p51"/>
          <p:cNvSpPr/>
          <p:nvPr/>
        </p:nvSpPr>
        <p:spPr>
          <a:xfrm>
            <a:off x="1633112" y="-12"/>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967" name="Google Shape;967;p51"/>
          <p:cNvSpPr/>
          <p:nvPr/>
        </p:nvSpPr>
        <p:spPr>
          <a:xfrm>
            <a:off x="2450143" y="-12"/>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968" name="Google Shape;968;p51"/>
          <p:cNvSpPr/>
          <p:nvPr/>
        </p:nvSpPr>
        <p:spPr>
          <a:xfrm>
            <a:off x="4899361" y="-12"/>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969" name="Google Shape;969;p51"/>
          <p:cNvSpPr/>
          <p:nvPr/>
        </p:nvSpPr>
        <p:spPr>
          <a:xfrm>
            <a:off x="3266237" y="-12"/>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970" name="Google Shape;970;p51"/>
          <p:cNvSpPr/>
          <p:nvPr/>
        </p:nvSpPr>
        <p:spPr>
          <a:xfrm>
            <a:off x="4084221" y="-12"/>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p:nvPr/>
        </p:nvSpPr>
        <p:spPr>
          <a:xfrm>
            <a:off x="1001900" y="4144300"/>
            <a:ext cx="8142000" cy="9990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8" name="Google Shape;128;p16"/>
          <p:cNvPicPr preferRelativeResize="0"/>
          <p:nvPr/>
        </p:nvPicPr>
        <p:blipFill>
          <a:blip r:embed="rId3">
            <a:alphaModFix amt="76000"/>
          </a:blip>
          <a:stretch>
            <a:fillRect/>
          </a:stretch>
        </p:blipFill>
        <p:spPr>
          <a:xfrm rot="5400000">
            <a:off x="2495025" y="-2485937"/>
            <a:ext cx="4144296" cy="9116171"/>
          </a:xfrm>
          <a:prstGeom prst="rect">
            <a:avLst/>
          </a:prstGeom>
          <a:noFill/>
          <a:ln>
            <a:noFill/>
          </a:ln>
        </p:spPr>
      </p:pic>
      <p:sp>
        <p:nvSpPr>
          <p:cNvPr id="129" name="Google Shape;129;p16"/>
          <p:cNvSpPr/>
          <p:nvPr/>
        </p:nvSpPr>
        <p:spPr>
          <a:xfrm>
            <a:off x="0" y="4144450"/>
            <a:ext cx="1090200" cy="9990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700" u="none" cap="none" strike="noStrike">
                <a:solidFill>
                  <a:srgbClr val="FFFFFF"/>
                </a:solidFill>
                <a:latin typeface="Calibri"/>
                <a:ea typeface="Calibri"/>
                <a:cs typeface="Calibri"/>
                <a:sym typeface="Calibri"/>
              </a:rPr>
              <a:t>1. </a:t>
            </a:r>
            <a:r>
              <a:rPr lang="en" sz="1700">
                <a:solidFill>
                  <a:srgbClr val="FFFFFF"/>
                </a:solidFill>
                <a:latin typeface="Calibri"/>
                <a:ea typeface="Calibri"/>
                <a:cs typeface="Calibri"/>
                <a:sym typeface="Calibri"/>
              </a:rPr>
              <a:t>Assemble ODDITY</a:t>
            </a:r>
            <a:endParaRPr sz="1300"/>
          </a:p>
        </p:txBody>
      </p:sp>
      <p:pic>
        <p:nvPicPr>
          <p:cNvPr id="130" name="Google Shape;130;p16"/>
          <p:cNvPicPr preferRelativeResize="0"/>
          <p:nvPr/>
        </p:nvPicPr>
        <p:blipFill>
          <a:blip r:embed="rId4">
            <a:alphaModFix/>
          </a:blip>
          <a:stretch>
            <a:fillRect/>
          </a:stretch>
        </p:blipFill>
        <p:spPr>
          <a:xfrm>
            <a:off x="195263" y="127843"/>
            <a:ext cx="790209" cy="762425"/>
          </a:xfrm>
          <a:prstGeom prst="rect">
            <a:avLst/>
          </a:prstGeom>
          <a:noFill/>
          <a:ln>
            <a:noFill/>
          </a:ln>
        </p:spPr>
      </p:pic>
      <p:sp>
        <p:nvSpPr>
          <p:cNvPr id="131" name="Google Shape;131;p16"/>
          <p:cNvSpPr/>
          <p:nvPr/>
        </p:nvSpPr>
        <p:spPr>
          <a:xfrm>
            <a:off x="1745630" y="165877"/>
            <a:ext cx="3548100" cy="30636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2" name="Google Shape;132;p16"/>
          <p:cNvCxnSpPr>
            <a:stCxn id="133" idx="0"/>
            <a:endCxn id="131" idx="2"/>
          </p:cNvCxnSpPr>
          <p:nvPr/>
        </p:nvCxnSpPr>
        <p:spPr>
          <a:xfrm flipH="1" rot="10800000">
            <a:off x="699907" y="1697743"/>
            <a:ext cx="1045800" cy="2126100"/>
          </a:xfrm>
          <a:prstGeom prst="straightConnector1">
            <a:avLst/>
          </a:prstGeom>
          <a:noFill/>
          <a:ln cap="flat" cmpd="sng" w="9525">
            <a:solidFill>
              <a:srgbClr val="000000"/>
            </a:solidFill>
            <a:prstDash val="solid"/>
            <a:round/>
            <a:headEnd len="med" w="med" type="none"/>
            <a:tailEnd len="med" w="med" type="none"/>
          </a:ln>
        </p:spPr>
      </p:cxnSp>
      <p:cxnSp>
        <p:nvCxnSpPr>
          <p:cNvPr id="134" name="Google Shape;134;p16"/>
          <p:cNvCxnSpPr>
            <a:stCxn id="133" idx="2"/>
            <a:endCxn id="131" idx="4"/>
          </p:cNvCxnSpPr>
          <p:nvPr/>
        </p:nvCxnSpPr>
        <p:spPr>
          <a:xfrm flipH="1" rot="10800000">
            <a:off x="699907" y="3229543"/>
            <a:ext cx="2819700" cy="869400"/>
          </a:xfrm>
          <a:prstGeom prst="straightConnector1">
            <a:avLst/>
          </a:prstGeom>
          <a:noFill/>
          <a:ln cap="flat" cmpd="sng" w="9525">
            <a:solidFill>
              <a:srgbClr val="000000"/>
            </a:solidFill>
            <a:prstDash val="solid"/>
            <a:round/>
            <a:headEnd len="med" w="med" type="none"/>
            <a:tailEnd len="med" w="med" type="none"/>
          </a:ln>
        </p:spPr>
      </p:cxnSp>
      <p:sp>
        <p:nvSpPr>
          <p:cNvPr id="135" name="Google Shape;135;p16"/>
          <p:cNvSpPr/>
          <p:nvPr/>
        </p:nvSpPr>
        <p:spPr>
          <a:xfrm>
            <a:off x="2578420" y="725442"/>
            <a:ext cx="493200" cy="13857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p:nvPr/>
        </p:nvSpPr>
        <p:spPr>
          <a:xfrm>
            <a:off x="2477781" y="2111238"/>
            <a:ext cx="700800" cy="220200"/>
          </a:xfrm>
          <a:prstGeom prst="trapezoid">
            <a:avLst>
              <a:gd fmla="val 48936" name="adj"/>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a:off x="2477767" y="2334006"/>
            <a:ext cx="700800" cy="2379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p:nvPr/>
        </p:nvSpPr>
        <p:spPr>
          <a:xfrm>
            <a:off x="3078504" y="1179762"/>
            <a:ext cx="519300" cy="762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p16"/>
          <p:cNvCxnSpPr>
            <a:stCxn id="137" idx="3"/>
            <a:endCxn id="138" idx="2"/>
          </p:cNvCxnSpPr>
          <p:nvPr/>
        </p:nvCxnSpPr>
        <p:spPr>
          <a:xfrm flipH="1" rot="10800000">
            <a:off x="3178567" y="1942356"/>
            <a:ext cx="159600" cy="510600"/>
          </a:xfrm>
          <a:prstGeom prst="curvedConnector2">
            <a:avLst/>
          </a:prstGeom>
          <a:noFill/>
          <a:ln cap="flat" cmpd="sng" w="9525">
            <a:solidFill>
              <a:srgbClr val="FF0000"/>
            </a:solidFill>
            <a:prstDash val="solid"/>
            <a:round/>
            <a:headEnd len="med" w="med" type="none"/>
            <a:tailEnd len="med" w="med" type="none"/>
          </a:ln>
        </p:spPr>
      </p:cxnSp>
      <p:sp>
        <p:nvSpPr>
          <p:cNvPr id="140" name="Google Shape;140;p16"/>
          <p:cNvSpPr txBox="1"/>
          <p:nvPr/>
        </p:nvSpPr>
        <p:spPr>
          <a:xfrm>
            <a:off x="2974550" y="264900"/>
            <a:ext cx="1548000" cy="4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Neck Tubing</a:t>
            </a:r>
            <a:endParaRPr>
              <a:solidFill>
                <a:srgbClr val="FFFFFF"/>
              </a:solidFill>
            </a:endParaRPr>
          </a:p>
        </p:txBody>
      </p:sp>
      <p:cxnSp>
        <p:nvCxnSpPr>
          <p:cNvPr id="141" name="Google Shape;141;p16"/>
          <p:cNvCxnSpPr>
            <a:stCxn id="140" idx="1"/>
            <a:endCxn id="135" idx="0"/>
          </p:cNvCxnSpPr>
          <p:nvPr/>
        </p:nvCxnSpPr>
        <p:spPr>
          <a:xfrm flipH="1">
            <a:off x="2825150" y="467100"/>
            <a:ext cx="149400" cy="258300"/>
          </a:xfrm>
          <a:prstGeom prst="straightConnector1">
            <a:avLst/>
          </a:prstGeom>
          <a:noFill/>
          <a:ln cap="flat" cmpd="sng" w="19050">
            <a:solidFill>
              <a:srgbClr val="000000"/>
            </a:solidFill>
            <a:prstDash val="solid"/>
            <a:round/>
            <a:headEnd len="med" w="med" type="none"/>
            <a:tailEnd len="med" w="med" type="triangle"/>
          </a:ln>
        </p:spPr>
      </p:cxnSp>
      <p:sp>
        <p:nvSpPr>
          <p:cNvPr id="142" name="Google Shape;142;p16"/>
          <p:cNvSpPr txBox="1"/>
          <p:nvPr/>
        </p:nvSpPr>
        <p:spPr>
          <a:xfrm>
            <a:off x="3661191" y="634556"/>
            <a:ext cx="1440000" cy="48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Insulation and Electronics</a:t>
            </a:r>
            <a:endParaRPr>
              <a:solidFill>
                <a:srgbClr val="FFFFFF"/>
              </a:solidFill>
            </a:endParaRPr>
          </a:p>
        </p:txBody>
      </p:sp>
      <p:cxnSp>
        <p:nvCxnSpPr>
          <p:cNvPr id="143" name="Google Shape;143;p16"/>
          <p:cNvCxnSpPr>
            <a:stCxn id="142" idx="1"/>
            <a:endCxn id="138" idx="0"/>
          </p:cNvCxnSpPr>
          <p:nvPr/>
        </p:nvCxnSpPr>
        <p:spPr>
          <a:xfrm flipH="1">
            <a:off x="3338091" y="875756"/>
            <a:ext cx="323100" cy="303900"/>
          </a:xfrm>
          <a:prstGeom prst="straightConnector1">
            <a:avLst/>
          </a:prstGeom>
          <a:noFill/>
          <a:ln cap="flat" cmpd="sng" w="19050">
            <a:solidFill>
              <a:srgbClr val="000000"/>
            </a:solidFill>
            <a:prstDash val="solid"/>
            <a:round/>
            <a:headEnd len="med" w="med" type="none"/>
            <a:tailEnd len="med" w="med" type="triangle"/>
          </a:ln>
        </p:spPr>
      </p:cxnSp>
      <p:sp>
        <p:nvSpPr>
          <p:cNvPr id="144" name="Google Shape;144;p16"/>
          <p:cNvSpPr txBox="1"/>
          <p:nvPr/>
        </p:nvSpPr>
        <p:spPr>
          <a:xfrm>
            <a:off x="3839074" y="1851450"/>
            <a:ext cx="1488000" cy="48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Diffuser Neck Attachment</a:t>
            </a:r>
            <a:endParaRPr>
              <a:solidFill>
                <a:srgbClr val="FFFFFF"/>
              </a:solidFill>
            </a:endParaRPr>
          </a:p>
        </p:txBody>
      </p:sp>
      <p:cxnSp>
        <p:nvCxnSpPr>
          <p:cNvPr id="145" name="Google Shape;145;p16"/>
          <p:cNvCxnSpPr>
            <a:stCxn id="144" idx="1"/>
            <a:endCxn id="136" idx="3"/>
          </p:cNvCxnSpPr>
          <p:nvPr/>
        </p:nvCxnSpPr>
        <p:spPr>
          <a:xfrm flipH="1">
            <a:off x="3124774" y="2092650"/>
            <a:ext cx="714300" cy="128700"/>
          </a:xfrm>
          <a:prstGeom prst="straightConnector1">
            <a:avLst/>
          </a:prstGeom>
          <a:noFill/>
          <a:ln cap="flat" cmpd="sng" w="19050">
            <a:solidFill>
              <a:srgbClr val="000000"/>
            </a:solidFill>
            <a:prstDash val="solid"/>
            <a:round/>
            <a:headEnd len="med" w="med" type="none"/>
            <a:tailEnd len="med" w="med" type="triangle"/>
          </a:ln>
        </p:spPr>
      </p:cxnSp>
      <p:sp>
        <p:nvSpPr>
          <p:cNvPr id="146" name="Google Shape;146;p16"/>
          <p:cNvSpPr txBox="1"/>
          <p:nvPr/>
        </p:nvSpPr>
        <p:spPr>
          <a:xfrm>
            <a:off x="3950997" y="2448100"/>
            <a:ext cx="10902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Axial Fan</a:t>
            </a:r>
            <a:endParaRPr>
              <a:solidFill>
                <a:srgbClr val="FFFFFF"/>
              </a:solidFill>
            </a:endParaRPr>
          </a:p>
        </p:txBody>
      </p:sp>
      <p:cxnSp>
        <p:nvCxnSpPr>
          <p:cNvPr id="147" name="Google Shape;147;p16"/>
          <p:cNvCxnSpPr>
            <a:stCxn id="146" idx="1"/>
            <a:endCxn id="137" idx="3"/>
          </p:cNvCxnSpPr>
          <p:nvPr/>
        </p:nvCxnSpPr>
        <p:spPr>
          <a:xfrm rot="10800000">
            <a:off x="3178497" y="2452900"/>
            <a:ext cx="772500" cy="165900"/>
          </a:xfrm>
          <a:prstGeom prst="straightConnector1">
            <a:avLst/>
          </a:prstGeom>
          <a:noFill/>
          <a:ln cap="flat" cmpd="sng" w="19050">
            <a:solidFill>
              <a:srgbClr val="000000"/>
            </a:solidFill>
            <a:prstDash val="solid"/>
            <a:round/>
            <a:headEnd len="med" w="med" type="none"/>
            <a:tailEnd len="med" w="med" type="triangle"/>
          </a:ln>
        </p:spPr>
      </p:cxnSp>
      <p:grpSp>
        <p:nvGrpSpPr>
          <p:cNvPr id="148" name="Google Shape;148;p16"/>
          <p:cNvGrpSpPr/>
          <p:nvPr/>
        </p:nvGrpSpPr>
        <p:grpSpPr>
          <a:xfrm flipH="1">
            <a:off x="57676" y="3179978"/>
            <a:ext cx="271207" cy="944755"/>
            <a:chOff x="1747830" y="1446245"/>
            <a:chExt cx="746511" cy="2156975"/>
          </a:xfrm>
        </p:grpSpPr>
        <p:sp>
          <p:nvSpPr>
            <p:cNvPr id="149" name="Google Shape;149;p16"/>
            <p:cNvSpPr/>
            <p:nvPr/>
          </p:nvSpPr>
          <p:spPr>
            <a:xfrm>
              <a:off x="1884784" y="1446245"/>
              <a:ext cx="531900" cy="504000"/>
            </a:xfrm>
            <a:prstGeom prst="flowChartConnector">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50" name="Google Shape;150;p16"/>
            <p:cNvCxnSpPr/>
            <p:nvPr/>
          </p:nvCxnSpPr>
          <p:spPr>
            <a:xfrm>
              <a:off x="2146041" y="1903445"/>
              <a:ext cx="0" cy="1082400"/>
            </a:xfrm>
            <a:prstGeom prst="straightConnector1">
              <a:avLst/>
            </a:prstGeom>
            <a:noFill/>
            <a:ln cap="flat" cmpd="sng" w="19050">
              <a:solidFill>
                <a:srgbClr val="000000"/>
              </a:solidFill>
              <a:prstDash val="solid"/>
              <a:miter lim="800000"/>
              <a:headEnd len="sm" w="sm" type="none"/>
              <a:tailEnd len="sm" w="sm" type="none"/>
            </a:ln>
          </p:spPr>
        </p:cxnSp>
        <p:cxnSp>
          <p:nvCxnSpPr>
            <p:cNvPr id="151" name="Google Shape;151;p16"/>
            <p:cNvCxnSpPr/>
            <p:nvPr/>
          </p:nvCxnSpPr>
          <p:spPr>
            <a:xfrm flipH="1">
              <a:off x="1747830" y="2249455"/>
              <a:ext cx="395100" cy="494400"/>
            </a:xfrm>
            <a:prstGeom prst="straightConnector1">
              <a:avLst/>
            </a:prstGeom>
            <a:noFill/>
            <a:ln cap="flat" cmpd="sng" w="19050">
              <a:solidFill>
                <a:srgbClr val="000000"/>
              </a:solidFill>
              <a:prstDash val="solid"/>
              <a:miter lim="800000"/>
              <a:headEnd len="sm" w="sm" type="none"/>
              <a:tailEnd len="sm" w="sm" type="none"/>
            </a:ln>
          </p:spPr>
        </p:cxnSp>
        <p:cxnSp>
          <p:nvCxnSpPr>
            <p:cNvPr id="152" name="Google Shape;152;p16"/>
            <p:cNvCxnSpPr/>
            <p:nvPr/>
          </p:nvCxnSpPr>
          <p:spPr>
            <a:xfrm flipH="1">
              <a:off x="1797741" y="2978020"/>
              <a:ext cx="348300" cy="625200"/>
            </a:xfrm>
            <a:prstGeom prst="straightConnector1">
              <a:avLst/>
            </a:prstGeom>
            <a:noFill/>
            <a:ln cap="flat" cmpd="sng" w="19050">
              <a:solidFill>
                <a:srgbClr val="000000"/>
              </a:solidFill>
              <a:prstDash val="solid"/>
              <a:miter lim="800000"/>
              <a:headEnd len="sm" w="sm" type="none"/>
              <a:tailEnd len="sm" w="sm" type="none"/>
            </a:ln>
          </p:spPr>
        </p:cxnSp>
        <p:cxnSp>
          <p:nvCxnSpPr>
            <p:cNvPr id="153" name="Google Shape;153;p16"/>
            <p:cNvCxnSpPr/>
            <p:nvPr/>
          </p:nvCxnSpPr>
          <p:spPr>
            <a:xfrm>
              <a:off x="2146041" y="2961691"/>
              <a:ext cx="348300" cy="641400"/>
            </a:xfrm>
            <a:prstGeom prst="straightConnector1">
              <a:avLst/>
            </a:prstGeom>
            <a:noFill/>
            <a:ln cap="flat" cmpd="sng" w="19050">
              <a:solidFill>
                <a:srgbClr val="000000"/>
              </a:solidFill>
              <a:prstDash val="solid"/>
              <a:miter lim="800000"/>
              <a:headEnd len="sm" w="sm" type="none"/>
              <a:tailEnd len="sm" w="sm" type="none"/>
            </a:ln>
          </p:spPr>
        </p:cxnSp>
        <p:cxnSp>
          <p:nvCxnSpPr>
            <p:cNvPr id="154" name="Google Shape;154;p16"/>
            <p:cNvCxnSpPr/>
            <p:nvPr/>
          </p:nvCxnSpPr>
          <p:spPr>
            <a:xfrm rot="10800000">
              <a:off x="2158574" y="2250177"/>
              <a:ext cx="332700" cy="493800"/>
            </a:xfrm>
            <a:prstGeom prst="straightConnector1">
              <a:avLst/>
            </a:prstGeom>
            <a:noFill/>
            <a:ln cap="flat" cmpd="sng" w="19050">
              <a:solidFill>
                <a:srgbClr val="000000"/>
              </a:solidFill>
              <a:prstDash val="solid"/>
              <a:miter lim="800000"/>
              <a:headEnd len="sm" w="sm" type="none"/>
              <a:tailEnd len="sm" w="sm" type="none"/>
            </a:ln>
          </p:spPr>
        </p:cxnSp>
      </p:grpSp>
      <p:pic>
        <p:nvPicPr>
          <p:cNvPr id="155" name="Google Shape;155;p16"/>
          <p:cNvPicPr preferRelativeResize="0"/>
          <p:nvPr/>
        </p:nvPicPr>
        <p:blipFill>
          <a:blip r:embed="rId5">
            <a:alphaModFix/>
          </a:blip>
          <a:stretch>
            <a:fillRect/>
          </a:stretch>
        </p:blipFill>
        <p:spPr>
          <a:xfrm>
            <a:off x="298663" y="3569012"/>
            <a:ext cx="207518" cy="204859"/>
          </a:xfrm>
          <a:prstGeom prst="rect">
            <a:avLst/>
          </a:prstGeom>
          <a:noFill/>
          <a:ln>
            <a:noFill/>
          </a:ln>
        </p:spPr>
      </p:pic>
      <p:sp>
        <p:nvSpPr>
          <p:cNvPr id="133" name="Google Shape;133;p16"/>
          <p:cNvSpPr/>
          <p:nvPr/>
        </p:nvSpPr>
        <p:spPr>
          <a:xfrm>
            <a:off x="647557" y="3823843"/>
            <a:ext cx="104700" cy="2751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56" name="Google Shape;156;p16"/>
          <p:cNvCxnSpPr>
            <a:stCxn id="155" idx="0"/>
            <a:endCxn id="133" idx="0"/>
          </p:cNvCxnSpPr>
          <p:nvPr/>
        </p:nvCxnSpPr>
        <p:spPr>
          <a:xfrm flipH="1" rot="-5400000">
            <a:off x="423871" y="3547562"/>
            <a:ext cx="254700" cy="297600"/>
          </a:xfrm>
          <a:prstGeom prst="curvedConnector5">
            <a:avLst>
              <a:gd fmla="val -93492" name="adj1"/>
              <a:gd fmla="val 100421" name="adj2"/>
              <a:gd fmla="val 90241" name="adj3"/>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52"/>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976" name="Google Shape;976;p52"/>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Risks</a:t>
            </a:r>
            <a:endParaRPr/>
          </a:p>
        </p:txBody>
      </p:sp>
      <p:sp>
        <p:nvSpPr>
          <p:cNvPr id="977" name="Google Shape;977;p5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978" name="Google Shape;978;p52"/>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2</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en" sz="1200"/>
                        <a:t>1</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2</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979" name="Google Shape;979;p52"/>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980" name="Google Shape;980;p52"/>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981" name="Google Shape;981;p52"/>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982" name="Google Shape;982;p52"/>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983" name="Google Shape;983;p52"/>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984" name="Google Shape;984;p52"/>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985" name="Google Shape;985;p52"/>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986" name="Google Shape;986;p52"/>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987" name="Google Shape;987;p52"/>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988" name="Google Shape;988;p52"/>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989" name="Google Shape;989;p52"/>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990" name="Google Shape;990;p52"/>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991" name="Google Shape;991;p52"/>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2</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rPr>
                        <a:t>Test Flight is not able to happen</a:t>
                      </a:r>
                      <a:endParaRPr>
                        <a:solidFill>
                          <a:schemeClr val="accen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rPr>
                        <a:t>In-Situ data about ODDITY performance will not be able to be gathered</a:t>
                      </a:r>
                      <a:endParaRPr sz="1200">
                        <a:solidFill>
                          <a:schemeClr val="accent1"/>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rPr>
                        <a:t>Begin talking to customer about test flights before the semester ends</a:t>
                      </a:r>
                      <a:endParaRPr sz="1200">
                        <a:solidFill>
                          <a:schemeClr val="accent1"/>
                        </a:solidFill>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992" name="Google Shape;992;p52"/>
          <p:cNvSpPr/>
          <p:nvPr/>
        </p:nvSpPr>
        <p:spPr>
          <a:xfrm rot="5400000">
            <a:off x="5201475" y="3218975"/>
            <a:ext cx="4821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52"/>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994" name="Google Shape;994;p52"/>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995" name="Google Shape;995;p52"/>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996" name="Google Shape;996;p52"/>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997" name="Google Shape;997;p52"/>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998" name="Google Shape;998;p52"/>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999" name="Google Shape;999;p52"/>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pic>
        <p:nvPicPr>
          <p:cNvPr id="1004" name="Google Shape;1004;p53"/>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005" name="Google Shape;1005;p53"/>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Descent Control Risks</a:t>
            </a:r>
            <a:endParaRPr/>
          </a:p>
        </p:txBody>
      </p:sp>
      <p:sp>
        <p:nvSpPr>
          <p:cNvPr id="1006" name="Google Shape;1006;p5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07" name="Google Shape;1007;p53"/>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3</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008" name="Google Shape;1008;p53"/>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009" name="Google Shape;1009;p53"/>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010" name="Google Shape;1010;p53"/>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011" name="Google Shape;1011;p53"/>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012" name="Google Shape;1012;p53"/>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013" name="Google Shape;1013;p53"/>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014" name="Google Shape;1014;p53"/>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015" name="Google Shape;1015;p53"/>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016" name="Google Shape;1016;p53"/>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017" name="Google Shape;1017;p53"/>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018" name="Google Shape;1018;p53"/>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019" name="Google Shape;1019;p53"/>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020" name="Google Shape;1020;p53"/>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3</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Fan cannot remove helium fast enough</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Desired descent rate is not able to be achieved within the stipulated time period</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021" name="Google Shape;1021;p53"/>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022" name="Google Shape;1022;p53"/>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023" name="Google Shape;1023;p53"/>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024" name="Google Shape;1024;p53"/>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025" name="Google Shape;1025;p53"/>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026" name="Google Shape;1026;p53"/>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027" name="Google Shape;1027;p53"/>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id="1032" name="Google Shape;1032;p54"/>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033" name="Google Shape;1033;p54"/>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Descent Control Risks</a:t>
            </a:r>
            <a:endParaRPr/>
          </a:p>
        </p:txBody>
      </p:sp>
      <p:sp>
        <p:nvSpPr>
          <p:cNvPr id="1034" name="Google Shape;1034;p5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35" name="Google Shape;1035;p54"/>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3</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3</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l">
                        <a:spcBef>
                          <a:spcPts val="0"/>
                        </a:spcBef>
                        <a:spcAft>
                          <a:spcPts val="0"/>
                        </a:spcAft>
                        <a:buNone/>
                      </a:pPr>
                      <a:r>
                        <a:t/>
                      </a:r>
                      <a:endParaRPr/>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036" name="Google Shape;1036;p54"/>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037" name="Google Shape;1037;p54"/>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038" name="Google Shape;1038;p54"/>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039" name="Google Shape;1039;p54"/>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040" name="Google Shape;1040;p54"/>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041" name="Google Shape;1041;p54"/>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042" name="Google Shape;1042;p54"/>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043" name="Google Shape;1043;p54"/>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044" name="Google Shape;1044;p54"/>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045" name="Google Shape;1045;p54"/>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046" name="Google Shape;1046;p54"/>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047" name="Google Shape;1047;p54"/>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048" name="Google Shape;1048;p54"/>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3</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Fan cannot remove helium fast enough</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Desired descent rate is not able to be achieved within the stipulated time period</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In depth CFD modeling of ODDITY along with low pressure testing to verify the CFD models and ensure flow rates</a:t>
                      </a:r>
                      <a:endParaRPr sz="1200">
                        <a:solidFill>
                          <a:schemeClr val="accent1"/>
                        </a:solidFill>
                        <a:latin typeface="Lato"/>
                        <a:ea typeface="Lato"/>
                        <a:cs typeface="Lato"/>
                        <a:sym typeface="Lato"/>
                      </a:endParaRPr>
                    </a:p>
                  </a:txBody>
                  <a:tcPr marT="91425" marB="91425" marR="91425" marL="91425" anchor="ctr"/>
                </a:tc>
              </a:tr>
            </a:tbl>
          </a:graphicData>
        </a:graphic>
      </p:graphicFrame>
      <p:sp>
        <p:nvSpPr>
          <p:cNvPr id="1049" name="Google Shape;1049;p54"/>
          <p:cNvSpPr/>
          <p:nvPr/>
        </p:nvSpPr>
        <p:spPr>
          <a:xfrm rot="5400000">
            <a:off x="6151425" y="3218975"/>
            <a:ext cx="4821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54"/>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051" name="Google Shape;1051;p54"/>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052" name="Google Shape;1052;p54"/>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053" name="Google Shape;1053;p54"/>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054" name="Google Shape;1054;p54"/>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055" name="Google Shape;1055;p54"/>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056" name="Google Shape;1056;p54"/>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pic>
        <p:nvPicPr>
          <p:cNvPr id="1061" name="Google Shape;1061;p55"/>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062" name="Google Shape;1062;p55"/>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Descent Control Risks</a:t>
            </a:r>
            <a:endParaRPr/>
          </a:p>
        </p:txBody>
      </p:sp>
      <p:sp>
        <p:nvSpPr>
          <p:cNvPr id="1063" name="Google Shape;1063;p5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64" name="Google Shape;1064;p55"/>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4</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3</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065" name="Google Shape;1065;p55"/>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066" name="Google Shape;1066;p55"/>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067" name="Google Shape;1067;p55"/>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068" name="Google Shape;1068;p55"/>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069" name="Google Shape;1069;p55"/>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070" name="Google Shape;1070;p55"/>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071" name="Google Shape;1071;p55"/>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a:t>
            </a:r>
            <a:r>
              <a:rPr lang="en" sz="900">
                <a:latin typeface="Lato"/>
                <a:ea typeface="Lato"/>
                <a:cs typeface="Lato"/>
                <a:sym typeface="Lato"/>
              </a:rPr>
              <a:t>ighly Likely</a:t>
            </a:r>
            <a:endParaRPr sz="900">
              <a:latin typeface="Lato"/>
              <a:ea typeface="Lato"/>
              <a:cs typeface="Lato"/>
              <a:sym typeface="Lato"/>
            </a:endParaRPr>
          </a:p>
        </p:txBody>
      </p:sp>
      <p:sp>
        <p:nvSpPr>
          <p:cNvPr id="1072" name="Google Shape;1072;p55"/>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073" name="Google Shape;1073;p55"/>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074" name="Google Shape;1074;p55"/>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075" name="Google Shape;1075;p55"/>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076" name="Google Shape;1076;p55"/>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077" name="Google Shape;1077;p55"/>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4</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Fan Freezes</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Helium is unable to be actively removed from the balloon</a:t>
                      </a:r>
                      <a:endParaRPr sz="1200">
                        <a:solidFill>
                          <a:schemeClr val="accent1"/>
                        </a:solidFill>
                        <a:latin typeface="Lato"/>
                        <a:ea typeface="Lato"/>
                        <a:cs typeface="Lato"/>
                        <a:sym typeface="Lato"/>
                      </a:endParaRPr>
                    </a:p>
                  </a:txBody>
                  <a:tcPr marT="91425" marB="91425" marR="91425" marL="91425" anchor="ctr"/>
                </a:tc>
              </a:tr>
            </a:tbl>
          </a:graphicData>
        </a:graphic>
      </p:graphicFrame>
      <p:sp>
        <p:nvSpPr>
          <p:cNvPr id="1078" name="Google Shape;1078;p55"/>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079" name="Google Shape;1079;p55"/>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080" name="Google Shape;1080;p55"/>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081" name="Google Shape;1081;p55"/>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082" name="Google Shape;1082;p55"/>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083" name="Google Shape;1083;p55"/>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084" name="Google Shape;1084;p55"/>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pic>
        <p:nvPicPr>
          <p:cNvPr id="1089" name="Google Shape;1089;p56"/>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090" name="Google Shape;1090;p56"/>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Descent Control Risks</a:t>
            </a:r>
            <a:endParaRPr/>
          </a:p>
        </p:txBody>
      </p:sp>
      <p:sp>
        <p:nvSpPr>
          <p:cNvPr id="1091" name="Google Shape;1091;p5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92" name="Google Shape;1092;p56"/>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4</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3</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4</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093" name="Google Shape;1093;p56"/>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094" name="Google Shape;1094;p56"/>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095" name="Google Shape;1095;p56"/>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096" name="Google Shape;1096;p56"/>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097" name="Google Shape;1097;p56"/>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098" name="Google Shape;1098;p56"/>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099" name="Google Shape;1099;p56"/>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100" name="Google Shape;1100;p56"/>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101" name="Google Shape;1101;p56"/>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102" name="Google Shape;1102;p56"/>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103" name="Google Shape;1103;p56"/>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104" name="Google Shape;1104;p56"/>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105" name="Google Shape;1105;p56"/>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4</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Fan Freezes</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Helium is unable to be actively removed from the balloon</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Low temperature testing of the fan to determine if active heating is required for the fan</a:t>
                      </a:r>
                      <a:endParaRPr sz="1200">
                        <a:solidFill>
                          <a:schemeClr val="accent1"/>
                        </a:solidFill>
                        <a:latin typeface="Lato"/>
                        <a:ea typeface="Lato"/>
                        <a:cs typeface="Lato"/>
                        <a:sym typeface="Lato"/>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1106" name="Google Shape;1106;p56"/>
          <p:cNvSpPr/>
          <p:nvPr/>
        </p:nvSpPr>
        <p:spPr>
          <a:xfrm rot="5400000">
            <a:off x="6726325" y="3594125"/>
            <a:ext cx="12324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6"/>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108" name="Google Shape;1108;p56"/>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109" name="Google Shape;1109;p56"/>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110" name="Google Shape;1110;p56"/>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111" name="Google Shape;1111;p56"/>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112" name="Google Shape;1112;p56"/>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113" name="Google Shape;1113;p56"/>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pic>
        <p:nvPicPr>
          <p:cNvPr id="1118" name="Google Shape;1118;p57"/>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119" name="Google Shape;1119;p57"/>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Comms, Power, &amp; Controls Risks</a:t>
            </a:r>
            <a:endParaRPr/>
          </a:p>
        </p:txBody>
      </p:sp>
      <p:sp>
        <p:nvSpPr>
          <p:cNvPr id="1120" name="Google Shape;1120;p5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121" name="Google Shape;1121;p57"/>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5</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122" name="Google Shape;1122;p57"/>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123" name="Google Shape;1123;p57"/>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124" name="Google Shape;1124;p57"/>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125" name="Google Shape;1125;p57"/>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126" name="Google Shape;1126;p57"/>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127" name="Google Shape;1127;p57"/>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128" name="Google Shape;1128;p57"/>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129" name="Google Shape;1129;p57"/>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130" name="Google Shape;1130;p57"/>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131" name="Google Shape;1131;p57"/>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132" name="Google Shape;1132;p57"/>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133" name="Google Shape;1133;p57"/>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134" name="Google Shape;1134;p57"/>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5</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Insufficient battery power</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ODDITY subsystems will not function for their required duration</a:t>
                      </a:r>
                      <a:endParaRPr sz="1200">
                        <a:solidFill>
                          <a:schemeClr val="accent1"/>
                        </a:solidFill>
                        <a:latin typeface="Lato"/>
                        <a:ea typeface="Lato"/>
                        <a:cs typeface="Lato"/>
                        <a:sym typeface="Lato"/>
                      </a:endParaRPr>
                    </a:p>
                  </a:txBody>
                  <a:tcPr marT="91425" marB="91425" marR="91425" marL="91425" anchor="ctr"/>
                </a:tc>
              </a:tr>
            </a:tbl>
          </a:graphicData>
        </a:graphic>
      </p:graphicFrame>
      <p:sp>
        <p:nvSpPr>
          <p:cNvPr id="1135" name="Google Shape;1135;p57"/>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136" name="Google Shape;1136;p57"/>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137" name="Google Shape;1137;p57"/>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138" name="Google Shape;1138;p57"/>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139" name="Google Shape;1139;p57"/>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140" name="Google Shape;1140;p57"/>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141" name="Google Shape;1141;p57"/>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pic>
        <p:nvPicPr>
          <p:cNvPr id="1146" name="Google Shape;1146;p58"/>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147" name="Google Shape;1147;p5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Comms, Power, &amp; Controls Risks</a:t>
            </a:r>
            <a:endParaRPr/>
          </a:p>
          <a:p>
            <a:pPr indent="0" lvl="0" marL="0" rtl="0" algn="l">
              <a:spcBef>
                <a:spcPts val="0"/>
              </a:spcBef>
              <a:spcAft>
                <a:spcPts val="0"/>
              </a:spcAft>
              <a:buNone/>
            </a:pPr>
            <a:r>
              <a:t/>
            </a:r>
            <a:endParaRPr/>
          </a:p>
        </p:txBody>
      </p:sp>
      <p:sp>
        <p:nvSpPr>
          <p:cNvPr id="1148" name="Google Shape;1148;p5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149" name="Google Shape;1149;p58"/>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5</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5</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150" name="Google Shape;1150;p58"/>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151" name="Google Shape;1151;p58"/>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152" name="Google Shape;1152;p58"/>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153" name="Google Shape;1153;p58"/>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154" name="Google Shape;1154;p58"/>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155" name="Google Shape;1155;p58"/>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156" name="Google Shape;1156;p58"/>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157" name="Google Shape;1157;p58"/>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158" name="Google Shape;1158;p58"/>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159" name="Google Shape;1159;p58"/>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160" name="Google Shape;1160;p58"/>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161" name="Google Shape;1161;p58"/>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162" name="Google Shape;1162;p58"/>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5</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Insufficient battery power</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ODDITY subsystems will not function for their required duration</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Component and subsystem testing in addition to conservative calculations</a:t>
                      </a:r>
                      <a:endParaRPr sz="1200">
                        <a:solidFill>
                          <a:schemeClr val="accent1"/>
                        </a:solidFill>
                        <a:latin typeface="Lato"/>
                        <a:ea typeface="Lato"/>
                        <a:cs typeface="Lato"/>
                        <a:sym typeface="Lato"/>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1163" name="Google Shape;1163;p58"/>
          <p:cNvSpPr/>
          <p:nvPr/>
        </p:nvSpPr>
        <p:spPr>
          <a:xfrm rot="5400000">
            <a:off x="6151425" y="3964325"/>
            <a:ext cx="4821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58"/>
          <p:cNvSpPr/>
          <p:nvPr/>
        </p:nvSpPr>
        <p:spPr>
          <a:xfrm>
            <a:off x="-12" y="0"/>
            <a:ext cx="1091700" cy="306600"/>
          </a:xfrm>
          <a:prstGeom prst="homePlate">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165" name="Google Shape;1165;p58"/>
          <p:cNvSpPr/>
          <p:nvPr/>
        </p:nvSpPr>
        <p:spPr>
          <a:xfrm>
            <a:off x="816065"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166" name="Google Shape;1166;p58"/>
          <p:cNvSpPr/>
          <p:nvPr/>
        </p:nvSpPr>
        <p:spPr>
          <a:xfrm>
            <a:off x="1633112"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167" name="Google Shape;1167;p58"/>
          <p:cNvSpPr/>
          <p:nvPr/>
        </p:nvSpPr>
        <p:spPr>
          <a:xfrm>
            <a:off x="2450143"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168" name="Google Shape;1168;p58"/>
          <p:cNvSpPr/>
          <p:nvPr/>
        </p:nvSpPr>
        <p:spPr>
          <a:xfrm>
            <a:off x="489936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169" name="Google Shape;1169;p58"/>
          <p:cNvSpPr/>
          <p:nvPr/>
        </p:nvSpPr>
        <p:spPr>
          <a:xfrm>
            <a:off x="3266237" y="0"/>
            <a:ext cx="1091700" cy="3066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170" name="Google Shape;1170;p58"/>
          <p:cNvSpPr/>
          <p:nvPr/>
        </p:nvSpPr>
        <p:spPr>
          <a:xfrm>
            <a:off x="4084221" y="0"/>
            <a:ext cx="1091700" cy="306600"/>
          </a:xfrm>
          <a:prstGeom prst="chevron">
            <a:avLst>
              <a:gd fmla="val 50000" name="adj"/>
            </a:avLst>
          </a:prstGeom>
          <a:solidFill>
            <a:srgbClr val="E7E6E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pic>
        <p:nvPicPr>
          <p:cNvPr id="1175" name="Google Shape;1175;p59"/>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176" name="Google Shape;1176;p5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Control Risks</a:t>
            </a:r>
            <a:endParaRPr/>
          </a:p>
        </p:txBody>
      </p:sp>
      <p:sp>
        <p:nvSpPr>
          <p:cNvPr id="1177" name="Google Shape;1177;p5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178" name="Google Shape;1178;p59"/>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6</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179" name="Google Shape;1179;p59"/>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180" name="Google Shape;1180;p59"/>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181" name="Google Shape;1181;p59"/>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182" name="Google Shape;1182;p59"/>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183" name="Google Shape;1183;p59"/>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184" name="Google Shape;1184;p59"/>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185" name="Google Shape;1185;p59"/>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186" name="Google Shape;1186;p59"/>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187" name="Google Shape;1187;p59"/>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188" name="Google Shape;1188;p59"/>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189" name="Google Shape;1189;p59"/>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190" name="Google Shape;1190;p59"/>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191" name="Google Shape;1191;p59"/>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6</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Batteries get too cold</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Batteries are not able to deliver the current that is required to power the subsystems</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192" name="Google Shape;1192;p59"/>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193" name="Google Shape;1193;p59"/>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194" name="Google Shape;1194;p59"/>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195" name="Google Shape;1195;p59"/>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196" name="Google Shape;1196;p59"/>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197" name="Google Shape;1197;p59"/>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198" name="Google Shape;1198;p59"/>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id="1203" name="Google Shape;1203;p60"/>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204" name="Google Shape;1204;p6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Control Risks</a:t>
            </a:r>
            <a:endParaRPr/>
          </a:p>
        </p:txBody>
      </p:sp>
      <p:sp>
        <p:nvSpPr>
          <p:cNvPr id="1205" name="Google Shape;1205;p6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206" name="Google Shape;1206;p60"/>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6</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6</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207" name="Google Shape;1207;p60"/>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208" name="Google Shape;1208;p60"/>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209" name="Google Shape;1209;p60"/>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210" name="Google Shape;1210;p60"/>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211" name="Google Shape;1211;p60"/>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212" name="Google Shape;1212;p60"/>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213" name="Google Shape;1213;p60"/>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214" name="Google Shape;1214;p60"/>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215" name="Google Shape;1215;p60"/>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216" name="Google Shape;1216;p60"/>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217" name="Google Shape;1217;p60"/>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218" name="Google Shape;1218;p60"/>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219" name="Google Shape;1219;p60"/>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6</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Batteries get too cold</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Batteries are not able to deliver the current that is required to power the subsystems</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Cold weather testing will be performed to ensure that the batteries will not get too cold</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220" name="Google Shape;1220;p60"/>
          <p:cNvSpPr/>
          <p:nvPr/>
        </p:nvSpPr>
        <p:spPr>
          <a:xfrm rot="5400000">
            <a:off x="5771325" y="3599075"/>
            <a:ext cx="12423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60"/>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222" name="Google Shape;1222;p60"/>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223" name="Google Shape;1223;p60"/>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224" name="Google Shape;1224;p60"/>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225" name="Google Shape;1225;p60"/>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226" name="Google Shape;1226;p60"/>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227" name="Google Shape;1227;p60"/>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pic>
        <p:nvPicPr>
          <p:cNvPr id="1232" name="Google Shape;1232;p6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233" name="Google Shape;1233;p61"/>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Control Risks</a:t>
            </a:r>
            <a:endParaRPr/>
          </a:p>
        </p:txBody>
      </p:sp>
      <p:sp>
        <p:nvSpPr>
          <p:cNvPr id="1234" name="Google Shape;1234;p6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235" name="Google Shape;1235;p61"/>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7</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6</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236" name="Google Shape;1236;p61"/>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237" name="Google Shape;1237;p61"/>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238" name="Google Shape;1238;p61"/>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239" name="Google Shape;1239;p61"/>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240" name="Google Shape;1240;p61"/>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241" name="Google Shape;1241;p61"/>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242" name="Google Shape;1242;p61"/>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243" name="Google Shape;1243;p61"/>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244" name="Google Shape;1244;p61"/>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245" name="Google Shape;1245;p61"/>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246" name="Google Shape;1246;p61"/>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247" name="Google Shape;1247;p61"/>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248" name="Google Shape;1248;p61"/>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7</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Electronics and batteries get too hot</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Electronics and batteries fail, causing ODDITY to not function properly</a:t>
                      </a:r>
                      <a:endParaRPr sz="1200">
                        <a:solidFill>
                          <a:schemeClr val="accent1"/>
                        </a:solidFill>
                        <a:latin typeface="Lato"/>
                        <a:ea typeface="Lato"/>
                        <a:cs typeface="Lato"/>
                        <a:sym typeface="Lato"/>
                      </a:endParaRPr>
                    </a:p>
                  </a:txBody>
                  <a:tcPr marT="91425" marB="91425" marR="91425" marL="91425" anchor="ctr"/>
                </a:tc>
              </a:tr>
            </a:tbl>
          </a:graphicData>
        </a:graphic>
      </p:graphicFrame>
      <p:sp>
        <p:nvSpPr>
          <p:cNvPr id="1249" name="Google Shape;1249;p61"/>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250" name="Google Shape;1250;p61"/>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251" name="Google Shape;1251;p61"/>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252" name="Google Shape;1252;p61"/>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253" name="Google Shape;1253;p61"/>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254" name="Google Shape;1254;p61"/>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255" name="Google Shape;1255;p61"/>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7"/>
          <p:cNvSpPr/>
          <p:nvPr/>
        </p:nvSpPr>
        <p:spPr>
          <a:xfrm>
            <a:off x="1001900" y="4144300"/>
            <a:ext cx="8142000" cy="999000"/>
          </a:xfrm>
          <a:prstGeom prst="rect">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3" name="Google Shape;163;p17"/>
          <p:cNvPicPr preferRelativeResize="0"/>
          <p:nvPr/>
        </p:nvPicPr>
        <p:blipFill>
          <a:blip r:embed="rId3">
            <a:alphaModFix amt="76000"/>
          </a:blip>
          <a:stretch>
            <a:fillRect/>
          </a:stretch>
        </p:blipFill>
        <p:spPr>
          <a:xfrm rot="5400000">
            <a:off x="2494942" y="-2485833"/>
            <a:ext cx="4144242" cy="9115945"/>
          </a:xfrm>
          <a:prstGeom prst="rect">
            <a:avLst/>
          </a:prstGeom>
          <a:noFill/>
          <a:ln>
            <a:noFill/>
          </a:ln>
        </p:spPr>
      </p:pic>
      <p:sp>
        <p:nvSpPr>
          <p:cNvPr id="164" name="Google Shape;164;p17"/>
          <p:cNvSpPr/>
          <p:nvPr/>
        </p:nvSpPr>
        <p:spPr>
          <a:xfrm>
            <a:off x="0" y="4126725"/>
            <a:ext cx="11559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700" u="none" cap="none" strike="noStrike">
                <a:solidFill>
                  <a:srgbClr val="FFFFFF"/>
                </a:solidFill>
                <a:latin typeface="Calibri"/>
                <a:ea typeface="Calibri"/>
                <a:cs typeface="Calibri"/>
                <a:sym typeface="Calibri"/>
              </a:rPr>
              <a:t>1. </a:t>
            </a:r>
            <a:r>
              <a:rPr lang="en" sz="1700">
                <a:solidFill>
                  <a:srgbClr val="FFFFFF"/>
                </a:solidFill>
                <a:latin typeface="Calibri"/>
                <a:ea typeface="Calibri"/>
                <a:cs typeface="Calibri"/>
                <a:sym typeface="Calibri"/>
              </a:rPr>
              <a:t>Assemble ODDITY</a:t>
            </a:r>
            <a:endParaRPr sz="1300"/>
          </a:p>
        </p:txBody>
      </p:sp>
      <p:sp>
        <p:nvSpPr>
          <p:cNvPr id="165" name="Google Shape;165;p17"/>
          <p:cNvSpPr/>
          <p:nvPr/>
        </p:nvSpPr>
        <p:spPr>
          <a:xfrm>
            <a:off x="1029708" y="4126721"/>
            <a:ext cx="10344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600" u="none" cap="none" strike="noStrike">
                <a:solidFill>
                  <a:srgbClr val="FFFFFF"/>
                </a:solidFill>
                <a:latin typeface="Calibri"/>
                <a:ea typeface="Calibri"/>
                <a:cs typeface="Calibri"/>
                <a:sym typeface="Calibri"/>
              </a:rPr>
              <a:t>2. </a:t>
            </a:r>
            <a:r>
              <a:rPr lang="en" sz="1600">
                <a:solidFill>
                  <a:srgbClr val="FFFFFF"/>
                </a:solidFill>
                <a:latin typeface="Calibri"/>
                <a:ea typeface="Calibri"/>
                <a:cs typeface="Calibri"/>
                <a:sym typeface="Calibri"/>
              </a:rPr>
              <a:t>Attach ODDITY to Balloon</a:t>
            </a:r>
            <a:endParaRPr sz="1200"/>
          </a:p>
        </p:txBody>
      </p:sp>
      <p:sp>
        <p:nvSpPr>
          <p:cNvPr id="166" name="Google Shape;166;p17"/>
          <p:cNvSpPr/>
          <p:nvPr/>
        </p:nvSpPr>
        <p:spPr>
          <a:xfrm>
            <a:off x="2066150" y="4126720"/>
            <a:ext cx="10344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500" u="none" cap="none" strike="noStrike">
                <a:solidFill>
                  <a:srgbClr val="FFFFFF"/>
                </a:solidFill>
                <a:latin typeface="Calibri"/>
                <a:ea typeface="Calibri"/>
                <a:cs typeface="Calibri"/>
                <a:sym typeface="Calibri"/>
              </a:rPr>
              <a:t>3. </a:t>
            </a:r>
            <a:r>
              <a:rPr lang="en" sz="1500">
                <a:solidFill>
                  <a:srgbClr val="FFFFFF"/>
                </a:solidFill>
                <a:latin typeface="Calibri"/>
                <a:ea typeface="Calibri"/>
                <a:cs typeface="Calibri"/>
                <a:sym typeface="Calibri"/>
              </a:rPr>
              <a:t>Fill Balloon with Helium</a:t>
            </a:r>
            <a:endParaRPr sz="1100"/>
          </a:p>
        </p:txBody>
      </p:sp>
      <p:grpSp>
        <p:nvGrpSpPr>
          <p:cNvPr id="167" name="Google Shape;167;p17"/>
          <p:cNvGrpSpPr/>
          <p:nvPr/>
        </p:nvGrpSpPr>
        <p:grpSpPr>
          <a:xfrm flipH="1">
            <a:off x="1185172" y="3180847"/>
            <a:ext cx="271207" cy="944755"/>
            <a:chOff x="1747830" y="1446245"/>
            <a:chExt cx="746511" cy="2156975"/>
          </a:xfrm>
        </p:grpSpPr>
        <p:sp>
          <p:nvSpPr>
            <p:cNvPr id="168" name="Google Shape;168;p17"/>
            <p:cNvSpPr/>
            <p:nvPr/>
          </p:nvSpPr>
          <p:spPr>
            <a:xfrm>
              <a:off x="1884784" y="1446245"/>
              <a:ext cx="531900" cy="504000"/>
            </a:xfrm>
            <a:prstGeom prst="flowChartConnector">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69" name="Google Shape;169;p17"/>
            <p:cNvCxnSpPr/>
            <p:nvPr/>
          </p:nvCxnSpPr>
          <p:spPr>
            <a:xfrm>
              <a:off x="2146041" y="1903445"/>
              <a:ext cx="0" cy="1082400"/>
            </a:xfrm>
            <a:prstGeom prst="straightConnector1">
              <a:avLst/>
            </a:prstGeom>
            <a:noFill/>
            <a:ln cap="flat" cmpd="sng" w="19050">
              <a:solidFill>
                <a:srgbClr val="000000"/>
              </a:solidFill>
              <a:prstDash val="solid"/>
              <a:miter lim="800000"/>
              <a:headEnd len="sm" w="sm" type="none"/>
              <a:tailEnd len="sm" w="sm" type="none"/>
            </a:ln>
          </p:spPr>
        </p:cxnSp>
        <p:cxnSp>
          <p:nvCxnSpPr>
            <p:cNvPr id="170" name="Google Shape;170;p17"/>
            <p:cNvCxnSpPr/>
            <p:nvPr/>
          </p:nvCxnSpPr>
          <p:spPr>
            <a:xfrm flipH="1">
              <a:off x="1747830" y="2249455"/>
              <a:ext cx="395100" cy="494400"/>
            </a:xfrm>
            <a:prstGeom prst="straightConnector1">
              <a:avLst/>
            </a:prstGeom>
            <a:noFill/>
            <a:ln cap="flat" cmpd="sng" w="19050">
              <a:solidFill>
                <a:srgbClr val="000000"/>
              </a:solidFill>
              <a:prstDash val="solid"/>
              <a:miter lim="800000"/>
              <a:headEnd len="sm" w="sm" type="none"/>
              <a:tailEnd len="sm" w="sm" type="none"/>
            </a:ln>
          </p:spPr>
        </p:cxnSp>
        <p:cxnSp>
          <p:nvCxnSpPr>
            <p:cNvPr id="171" name="Google Shape;171;p17"/>
            <p:cNvCxnSpPr/>
            <p:nvPr/>
          </p:nvCxnSpPr>
          <p:spPr>
            <a:xfrm flipH="1">
              <a:off x="1797741" y="2978020"/>
              <a:ext cx="348300" cy="625200"/>
            </a:xfrm>
            <a:prstGeom prst="straightConnector1">
              <a:avLst/>
            </a:prstGeom>
            <a:noFill/>
            <a:ln cap="flat" cmpd="sng" w="19050">
              <a:solidFill>
                <a:srgbClr val="000000"/>
              </a:solidFill>
              <a:prstDash val="solid"/>
              <a:miter lim="800000"/>
              <a:headEnd len="sm" w="sm" type="none"/>
              <a:tailEnd len="sm" w="sm" type="none"/>
            </a:ln>
          </p:spPr>
        </p:cxnSp>
        <p:cxnSp>
          <p:nvCxnSpPr>
            <p:cNvPr id="172" name="Google Shape;172;p17"/>
            <p:cNvCxnSpPr/>
            <p:nvPr/>
          </p:nvCxnSpPr>
          <p:spPr>
            <a:xfrm>
              <a:off x="2146041" y="2961691"/>
              <a:ext cx="348300" cy="641400"/>
            </a:xfrm>
            <a:prstGeom prst="straightConnector1">
              <a:avLst/>
            </a:prstGeom>
            <a:noFill/>
            <a:ln cap="flat" cmpd="sng" w="19050">
              <a:solidFill>
                <a:srgbClr val="000000"/>
              </a:solidFill>
              <a:prstDash val="solid"/>
              <a:miter lim="800000"/>
              <a:headEnd len="sm" w="sm" type="none"/>
              <a:tailEnd len="sm" w="sm" type="none"/>
            </a:ln>
          </p:spPr>
        </p:cxnSp>
        <p:cxnSp>
          <p:nvCxnSpPr>
            <p:cNvPr id="173" name="Google Shape;173;p17"/>
            <p:cNvCxnSpPr/>
            <p:nvPr/>
          </p:nvCxnSpPr>
          <p:spPr>
            <a:xfrm rot="10800000">
              <a:off x="2158574" y="2250177"/>
              <a:ext cx="332700" cy="493800"/>
            </a:xfrm>
            <a:prstGeom prst="straightConnector1">
              <a:avLst/>
            </a:prstGeom>
            <a:noFill/>
            <a:ln cap="flat" cmpd="sng" w="19050">
              <a:solidFill>
                <a:srgbClr val="000000"/>
              </a:solidFill>
              <a:prstDash val="solid"/>
              <a:miter lim="800000"/>
              <a:headEnd len="sm" w="sm" type="none"/>
              <a:tailEnd len="sm" w="sm" type="none"/>
            </a:ln>
          </p:spPr>
        </p:cxnSp>
      </p:grpSp>
      <p:sp>
        <p:nvSpPr>
          <p:cNvPr id="174" name="Google Shape;174;p17"/>
          <p:cNvSpPr/>
          <p:nvPr/>
        </p:nvSpPr>
        <p:spPr>
          <a:xfrm>
            <a:off x="1409807" y="3631063"/>
            <a:ext cx="104700" cy="2751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nvGrpSpPr>
          <p:cNvPr id="175" name="Google Shape;175;p17"/>
          <p:cNvGrpSpPr/>
          <p:nvPr/>
        </p:nvGrpSpPr>
        <p:grpSpPr>
          <a:xfrm>
            <a:off x="1642537" y="3291018"/>
            <a:ext cx="266591" cy="762399"/>
            <a:chOff x="707349" y="4259091"/>
            <a:chExt cx="357600" cy="1009132"/>
          </a:xfrm>
        </p:grpSpPr>
        <p:sp>
          <p:nvSpPr>
            <p:cNvPr id="176" name="Google Shape;176;p17"/>
            <p:cNvSpPr/>
            <p:nvPr/>
          </p:nvSpPr>
          <p:spPr>
            <a:xfrm>
              <a:off x="707349" y="4259091"/>
              <a:ext cx="357600" cy="681000"/>
            </a:xfrm>
            <a:prstGeom prst="ellipse">
              <a:avLst/>
            </a:prstGeom>
            <a:solidFill>
              <a:srgbClr val="E7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77" name="Google Shape;177;p17"/>
            <p:cNvCxnSpPr/>
            <p:nvPr/>
          </p:nvCxnSpPr>
          <p:spPr>
            <a:xfrm>
              <a:off x="886118" y="4803523"/>
              <a:ext cx="0" cy="464700"/>
            </a:xfrm>
            <a:prstGeom prst="straightConnector1">
              <a:avLst/>
            </a:prstGeom>
            <a:noFill/>
            <a:ln cap="flat" cmpd="sng" w="19050">
              <a:solidFill>
                <a:srgbClr val="ED7D31"/>
              </a:solidFill>
              <a:prstDash val="solid"/>
              <a:miter lim="800000"/>
              <a:headEnd len="sm" w="sm" type="none"/>
              <a:tailEnd len="sm" w="sm" type="none"/>
            </a:ln>
          </p:spPr>
        </p:cxnSp>
      </p:grpSp>
      <p:sp>
        <p:nvSpPr>
          <p:cNvPr id="178" name="Google Shape;178;p17"/>
          <p:cNvSpPr/>
          <p:nvPr/>
        </p:nvSpPr>
        <p:spPr>
          <a:xfrm>
            <a:off x="1691216" y="3937536"/>
            <a:ext cx="167100" cy="169200"/>
          </a:xfrm>
          <a:prstGeom prst="pentagon">
            <a:avLst>
              <a:gd fmla="val 105146" name="hf"/>
              <a:gd fmla="val 110557" name="vf"/>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nvGrpSpPr>
          <p:cNvPr id="179" name="Google Shape;179;p17"/>
          <p:cNvGrpSpPr/>
          <p:nvPr/>
        </p:nvGrpSpPr>
        <p:grpSpPr>
          <a:xfrm>
            <a:off x="2087635" y="3042194"/>
            <a:ext cx="973298" cy="1102009"/>
            <a:chOff x="1377865" y="3962529"/>
            <a:chExt cx="1305564" cy="1458649"/>
          </a:xfrm>
        </p:grpSpPr>
        <p:grpSp>
          <p:nvGrpSpPr>
            <p:cNvPr id="180" name="Google Shape;180;p17"/>
            <p:cNvGrpSpPr/>
            <p:nvPr/>
          </p:nvGrpSpPr>
          <p:grpSpPr>
            <a:xfrm>
              <a:off x="1844929" y="3962529"/>
              <a:ext cx="838500" cy="1376976"/>
              <a:chOff x="3416441" y="2012965"/>
              <a:chExt cx="838500" cy="1376976"/>
            </a:xfrm>
          </p:grpSpPr>
          <p:grpSp>
            <p:nvGrpSpPr>
              <p:cNvPr id="181" name="Google Shape;181;p17"/>
              <p:cNvGrpSpPr/>
              <p:nvPr/>
            </p:nvGrpSpPr>
            <p:grpSpPr>
              <a:xfrm>
                <a:off x="3416441" y="2012965"/>
                <a:ext cx="838500" cy="1376882"/>
                <a:chOff x="3416441" y="2012965"/>
                <a:chExt cx="838500" cy="1376882"/>
              </a:xfrm>
            </p:grpSpPr>
            <p:sp>
              <p:nvSpPr>
                <p:cNvPr id="182" name="Google Shape;182;p17"/>
                <p:cNvSpPr/>
                <p:nvPr/>
              </p:nvSpPr>
              <p:spPr>
                <a:xfrm>
                  <a:off x="3416441" y="2012965"/>
                  <a:ext cx="838500" cy="1009200"/>
                </a:xfrm>
                <a:prstGeom prst="ellipse">
                  <a:avLst/>
                </a:prstGeom>
                <a:solidFill>
                  <a:srgbClr val="E7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83" name="Google Shape;183;p17"/>
                <p:cNvCxnSpPr/>
                <p:nvPr/>
              </p:nvCxnSpPr>
              <p:spPr>
                <a:xfrm>
                  <a:off x="3819040" y="2925147"/>
                  <a:ext cx="0" cy="464700"/>
                </a:xfrm>
                <a:prstGeom prst="straightConnector1">
                  <a:avLst/>
                </a:prstGeom>
                <a:noFill/>
                <a:ln cap="flat" cmpd="sng" w="19050">
                  <a:solidFill>
                    <a:srgbClr val="ED7D31"/>
                  </a:solidFill>
                  <a:prstDash val="solid"/>
                  <a:miter lim="800000"/>
                  <a:headEnd len="sm" w="sm" type="none"/>
                  <a:tailEnd len="sm" w="sm" type="none"/>
                </a:ln>
              </p:spPr>
            </p:cxnSp>
          </p:grpSp>
          <p:sp>
            <p:nvSpPr>
              <p:cNvPr id="184" name="Google Shape;184;p17"/>
              <p:cNvSpPr/>
              <p:nvPr/>
            </p:nvSpPr>
            <p:spPr>
              <a:xfrm>
                <a:off x="3749060" y="3026041"/>
                <a:ext cx="140100" cy="3639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185" name="Google Shape;185;p17"/>
            <p:cNvGrpSpPr/>
            <p:nvPr/>
          </p:nvGrpSpPr>
          <p:grpSpPr>
            <a:xfrm flipH="1">
              <a:off x="1377865" y="4105515"/>
              <a:ext cx="363924" cy="1250398"/>
              <a:chOff x="1747830" y="1446245"/>
              <a:chExt cx="746511" cy="2156975"/>
            </a:xfrm>
          </p:grpSpPr>
          <p:sp>
            <p:nvSpPr>
              <p:cNvPr id="186" name="Google Shape;186;p17"/>
              <p:cNvSpPr/>
              <p:nvPr/>
            </p:nvSpPr>
            <p:spPr>
              <a:xfrm>
                <a:off x="1884784" y="1446245"/>
                <a:ext cx="531900" cy="504000"/>
              </a:xfrm>
              <a:prstGeom prst="flowChartConnector">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87" name="Google Shape;187;p17"/>
              <p:cNvCxnSpPr/>
              <p:nvPr/>
            </p:nvCxnSpPr>
            <p:spPr>
              <a:xfrm>
                <a:off x="2146041" y="1903445"/>
                <a:ext cx="0" cy="1082400"/>
              </a:xfrm>
              <a:prstGeom prst="straightConnector1">
                <a:avLst/>
              </a:prstGeom>
              <a:noFill/>
              <a:ln cap="flat" cmpd="sng" w="19050">
                <a:solidFill>
                  <a:srgbClr val="000000"/>
                </a:solidFill>
                <a:prstDash val="solid"/>
                <a:miter lim="800000"/>
                <a:headEnd len="sm" w="sm" type="none"/>
                <a:tailEnd len="sm" w="sm" type="none"/>
              </a:ln>
            </p:spPr>
          </p:cxnSp>
          <p:cxnSp>
            <p:nvCxnSpPr>
              <p:cNvPr id="188" name="Google Shape;188;p17"/>
              <p:cNvCxnSpPr/>
              <p:nvPr/>
            </p:nvCxnSpPr>
            <p:spPr>
              <a:xfrm flipH="1">
                <a:off x="1747830" y="2249455"/>
                <a:ext cx="395100" cy="494400"/>
              </a:xfrm>
              <a:prstGeom prst="straightConnector1">
                <a:avLst/>
              </a:prstGeom>
              <a:noFill/>
              <a:ln cap="flat" cmpd="sng" w="19050">
                <a:solidFill>
                  <a:srgbClr val="000000"/>
                </a:solidFill>
                <a:prstDash val="solid"/>
                <a:miter lim="800000"/>
                <a:headEnd len="sm" w="sm" type="none"/>
                <a:tailEnd len="sm" w="sm" type="none"/>
              </a:ln>
            </p:spPr>
          </p:cxnSp>
          <p:cxnSp>
            <p:nvCxnSpPr>
              <p:cNvPr id="189" name="Google Shape;189;p17"/>
              <p:cNvCxnSpPr/>
              <p:nvPr/>
            </p:nvCxnSpPr>
            <p:spPr>
              <a:xfrm flipH="1">
                <a:off x="1797741" y="2978020"/>
                <a:ext cx="348300" cy="625200"/>
              </a:xfrm>
              <a:prstGeom prst="straightConnector1">
                <a:avLst/>
              </a:prstGeom>
              <a:noFill/>
              <a:ln cap="flat" cmpd="sng" w="19050">
                <a:solidFill>
                  <a:srgbClr val="000000"/>
                </a:solidFill>
                <a:prstDash val="solid"/>
                <a:miter lim="800000"/>
                <a:headEnd len="sm" w="sm" type="none"/>
                <a:tailEnd len="sm" w="sm" type="none"/>
              </a:ln>
            </p:spPr>
          </p:cxnSp>
          <p:cxnSp>
            <p:nvCxnSpPr>
              <p:cNvPr id="190" name="Google Shape;190;p17"/>
              <p:cNvCxnSpPr/>
              <p:nvPr/>
            </p:nvCxnSpPr>
            <p:spPr>
              <a:xfrm>
                <a:off x="2146041" y="2961691"/>
                <a:ext cx="348300" cy="641400"/>
              </a:xfrm>
              <a:prstGeom prst="straightConnector1">
                <a:avLst/>
              </a:prstGeom>
              <a:noFill/>
              <a:ln cap="flat" cmpd="sng" w="19050">
                <a:solidFill>
                  <a:srgbClr val="000000"/>
                </a:solidFill>
                <a:prstDash val="solid"/>
                <a:miter lim="800000"/>
                <a:headEnd len="sm" w="sm" type="none"/>
                <a:tailEnd len="sm" w="sm" type="none"/>
              </a:ln>
            </p:spPr>
          </p:cxnSp>
          <p:cxnSp>
            <p:nvCxnSpPr>
              <p:cNvPr id="191" name="Google Shape;191;p17"/>
              <p:cNvCxnSpPr/>
              <p:nvPr/>
            </p:nvCxnSpPr>
            <p:spPr>
              <a:xfrm rot="10800000">
                <a:off x="2158574" y="2250177"/>
                <a:ext cx="332700" cy="493800"/>
              </a:xfrm>
              <a:prstGeom prst="straightConnector1">
                <a:avLst/>
              </a:prstGeom>
              <a:noFill/>
              <a:ln cap="flat" cmpd="sng" w="19050">
                <a:solidFill>
                  <a:srgbClr val="000000"/>
                </a:solidFill>
                <a:prstDash val="solid"/>
                <a:miter lim="800000"/>
                <a:headEnd len="sm" w="sm" type="none"/>
                <a:tailEnd len="sm" w="sm" type="none"/>
              </a:ln>
            </p:spPr>
          </p:cxnSp>
        </p:grpSp>
        <p:sp>
          <p:nvSpPr>
            <p:cNvPr id="192" name="Google Shape;192;p17"/>
            <p:cNvSpPr/>
            <p:nvPr/>
          </p:nvSpPr>
          <p:spPr>
            <a:xfrm>
              <a:off x="1689051" y="4609956"/>
              <a:ext cx="88800" cy="7542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193" name="Google Shape;193;p17"/>
            <p:cNvCxnSpPr>
              <a:endCxn id="184" idx="0"/>
            </p:cNvCxnSpPr>
            <p:nvPr/>
          </p:nvCxnSpPr>
          <p:spPr>
            <a:xfrm>
              <a:off x="1733398" y="4795905"/>
              <a:ext cx="514200" cy="179700"/>
            </a:xfrm>
            <a:prstGeom prst="straightConnector1">
              <a:avLst/>
            </a:prstGeom>
            <a:noFill/>
            <a:ln cap="flat" cmpd="sng" w="38100">
              <a:solidFill>
                <a:srgbClr val="8DA9DB"/>
              </a:solidFill>
              <a:prstDash val="solid"/>
              <a:miter lim="800000"/>
              <a:headEnd len="sm" w="sm" type="none"/>
              <a:tailEnd len="sm" w="sm" type="none"/>
            </a:ln>
          </p:spPr>
        </p:cxnSp>
        <p:sp>
          <p:nvSpPr>
            <p:cNvPr id="194" name="Google Shape;194;p17"/>
            <p:cNvSpPr/>
            <p:nvPr/>
          </p:nvSpPr>
          <p:spPr>
            <a:xfrm>
              <a:off x="2115348" y="5197378"/>
              <a:ext cx="223800" cy="223800"/>
            </a:xfrm>
            <a:prstGeom prst="pentagon">
              <a:avLst>
                <a:gd fmla="val 105146" name="hf"/>
                <a:gd fmla="val 110557" name="vf"/>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cxnSp>
        <p:nvCxnSpPr>
          <p:cNvPr id="195" name="Google Shape;195;p17"/>
          <p:cNvCxnSpPr>
            <a:stCxn id="182" idx="0"/>
            <a:endCxn id="196" idx="2"/>
          </p:cNvCxnSpPr>
          <p:nvPr/>
        </p:nvCxnSpPr>
        <p:spPr>
          <a:xfrm rot="-5400000">
            <a:off x="1897132" y="1637444"/>
            <a:ext cx="2256000" cy="553500"/>
          </a:xfrm>
          <a:prstGeom prst="curvedConnector2">
            <a:avLst/>
          </a:prstGeom>
          <a:noFill/>
          <a:ln cap="flat" cmpd="sng" w="9525">
            <a:solidFill>
              <a:srgbClr val="000000"/>
            </a:solidFill>
            <a:prstDash val="dash"/>
            <a:round/>
            <a:headEnd len="med" w="med" type="none"/>
            <a:tailEnd len="med" w="med" type="triangle"/>
          </a:ln>
        </p:spPr>
      </p:cxnSp>
      <p:sp>
        <p:nvSpPr>
          <p:cNvPr id="197" name="Google Shape;197;p17"/>
          <p:cNvSpPr/>
          <p:nvPr/>
        </p:nvSpPr>
        <p:spPr>
          <a:xfrm>
            <a:off x="3084144" y="4126720"/>
            <a:ext cx="10344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 sz="1200" u="none" cap="none" strike="noStrike">
                <a:solidFill>
                  <a:srgbClr val="FFFFFF"/>
                </a:solidFill>
                <a:latin typeface="Calibri"/>
                <a:ea typeface="Calibri"/>
                <a:cs typeface="Calibri"/>
                <a:sym typeface="Calibri"/>
              </a:rPr>
              <a:t>4. </a:t>
            </a:r>
            <a:r>
              <a:rPr lang="en" sz="1200">
                <a:solidFill>
                  <a:srgbClr val="FFFFFF"/>
                </a:solidFill>
                <a:latin typeface="Calibri"/>
                <a:ea typeface="Calibri"/>
                <a:cs typeface="Calibri"/>
                <a:sym typeface="Calibri"/>
              </a:rPr>
              <a:t>ODDITY receives command from Gondola </a:t>
            </a:r>
            <a:endParaRPr sz="800"/>
          </a:p>
        </p:txBody>
      </p:sp>
      <p:sp>
        <p:nvSpPr>
          <p:cNvPr id="198" name="Google Shape;198;p17"/>
          <p:cNvSpPr/>
          <p:nvPr/>
        </p:nvSpPr>
        <p:spPr>
          <a:xfrm>
            <a:off x="4128630" y="4126719"/>
            <a:ext cx="10344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4</a:t>
            </a:r>
            <a:r>
              <a:rPr b="0" i="0" lang="en" sz="1300" u="none" cap="none" strike="noStrike">
                <a:solidFill>
                  <a:srgbClr val="FFFFFF"/>
                </a:solidFill>
                <a:latin typeface="Calibri"/>
                <a:ea typeface="Calibri"/>
                <a:cs typeface="Calibri"/>
                <a:sym typeface="Calibri"/>
              </a:rPr>
              <a:t>.1</a:t>
            </a:r>
            <a:r>
              <a:rPr lang="en" sz="1300">
                <a:solidFill>
                  <a:srgbClr val="FFFFFF"/>
                </a:solidFill>
                <a:latin typeface="Calibri"/>
                <a:ea typeface="Calibri"/>
                <a:cs typeface="Calibri"/>
                <a:sym typeface="Calibri"/>
              </a:rPr>
              <a:t>. Command: Vent Helium</a:t>
            </a:r>
            <a:endParaRPr sz="900"/>
          </a:p>
        </p:txBody>
      </p:sp>
      <p:grpSp>
        <p:nvGrpSpPr>
          <p:cNvPr id="199" name="Google Shape;199;p17"/>
          <p:cNvGrpSpPr/>
          <p:nvPr/>
        </p:nvGrpSpPr>
        <p:grpSpPr>
          <a:xfrm>
            <a:off x="3302013" y="404919"/>
            <a:ext cx="625102" cy="1521203"/>
            <a:chOff x="4398406" y="1835350"/>
            <a:chExt cx="838500" cy="2013505"/>
          </a:xfrm>
        </p:grpSpPr>
        <p:grpSp>
          <p:nvGrpSpPr>
            <p:cNvPr id="200" name="Google Shape;200;p17"/>
            <p:cNvGrpSpPr/>
            <p:nvPr/>
          </p:nvGrpSpPr>
          <p:grpSpPr>
            <a:xfrm>
              <a:off x="4398406" y="1835350"/>
              <a:ext cx="838500" cy="1834082"/>
              <a:chOff x="4587469" y="2030588"/>
              <a:chExt cx="838500" cy="1834082"/>
            </a:xfrm>
          </p:grpSpPr>
          <p:grpSp>
            <p:nvGrpSpPr>
              <p:cNvPr id="201" name="Google Shape;201;p17"/>
              <p:cNvGrpSpPr/>
              <p:nvPr/>
            </p:nvGrpSpPr>
            <p:grpSpPr>
              <a:xfrm>
                <a:off x="4587469" y="2030588"/>
                <a:ext cx="838500" cy="1834082"/>
                <a:chOff x="3416441" y="2012965"/>
                <a:chExt cx="838500" cy="1834082"/>
              </a:xfrm>
            </p:grpSpPr>
            <p:sp>
              <p:nvSpPr>
                <p:cNvPr id="196" name="Google Shape;196;p17"/>
                <p:cNvSpPr/>
                <p:nvPr/>
              </p:nvSpPr>
              <p:spPr>
                <a:xfrm>
                  <a:off x="3416441" y="2012965"/>
                  <a:ext cx="838500" cy="1009200"/>
                </a:xfrm>
                <a:prstGeom prst="ellipse">
                  <a:avLst/>
                </a:prstGeom>
                <a:solidFill>
                  <a:srgbClr val="E7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02" name="Google Shape;202;p17"/>
                <p:cNvCxnSpPr/>
                <p:nvPr/>
              </p:nvCxnSpPr>
              <p:spPr>
                <a:xfrm>
                  <a:off x="3819040" y="3382347"/>
                  <a:ext cx="0" cy="464700"/>
                </a:xfrm>
                <a:prstGeom prst="straightConnector1">
                  <a:avLst/>
                </a:prstGeom>
                <a:noFill/>
                <a:ln cap="flat" cmpd="sng" w="19050">
                  <a:solidFill>
                    <a:srgbClr val="ED7D31"/>
                  </a:solidFill>
                  <a:prstDash val="solid"/>
                  <a:miter lim="800000"/>
                  <a:headEnd len="sm" w="sm" type="none"/>
                  <a:tailEnd len="sm" w="sm" type="none"/>
                </a:ln>
              </p:spPr>
            </p:cxnSp>
          </p:grpSp>
          <p:sp>
            <p:nvSpPr>
              <p:cNvPr id="203" name="Google Shape;203;p17"/>
              <p:cNvSpPr/>
              <p:nvPr/>
            </p:nvSpPr>
            <p:spPr>
              <a:xfrm>
                <a:off x="4920088" y="3043664"/>
                <a:ext cx="140100" cy="363900"/>
              </a:xfrm>
              <a:prstGeom prst="rect">
                <a:avLst/>
              </a:prstGeom>
              <a:solidFill>
                <a:srgbClr val="00B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204" name="Google Shape;204;p17"/>
            <p:cNvSpPr/>
            <p:nvPr/>
          </p:nvSpPr>
          <p:spPr>
            <a:xfrm>
              <a:off x="4689037" y="3625055"/>
              <a:ext cx="223800" cy="223800"/>
            </a:xfrm>
            <a:prstGeom prst="pentagon">
              <a:avLst>
                <a:gd fmla="val 105146" name="hf"/>
                <a:gd fmla="val 110557" name="vf"/>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Wireless" id="205" name="Google Shape;205;p17"/>
            <p:cNvPicPr preferRelativeResize="0"/>
            <p:nvPr/>
          </p:nvPicPr>
          <p:blipFill rotWithShape="1">
            <a:blip r:embed="rId4">
              <a:alphaModFix/>
            </a:blip>
            <a:srcRect b="0" l="0" r="0" t="0"/>
            <a:stretch/>
          </p:blipFill>
          <p:spPr>
            <a:xfrm rot="2573071">
              <a:off x="4716586" y="2908414"/>
              <a:ext cx="174663" cy="174663"/>
            </a:xfrm>
            <a:prstGeom prst="rect">
              <a:avLst/>
            </a:prstGeom>
            <a:noFill/>
            <a:ln>
              <a:noFill/>
            </a:ln>
          </p:spPr>
        </p:pic>
      </p:grpSp>
      <p:cxnSp>
        <p:nvCxnSpPr>
          <p:cNvPr id="206" name="Google Shape;206;p17"/>
          <p:cNvCxnSpPr>
            <a:endCxn id="207" idx="2"/>
          </p:cNvCxnSpPr>
          <p:nvPr/>
        </p:nvCxnSpPr>
        <p:spPr>
          <a:xfrm flipH="1" rot="-5400000">
            <a:off x="3804264" y="964439"/>
            <a:ext cx="724500" cy="459900"/>
          </a:xfrm>
          <a:prstGeom prst="curvedConnector2">
            <a:avLst/>
          </a:prstGeom>
          <a:noFill/>
          <a:ln cap="flat" cmpd="sng" w="9525">
            <a:solidFill>
              <a:srgbClr val="000000"/>
            </a:solidFill>
            <a:prstDash val="dash"/>
            <a:round/>
            <a:headEnd len="med" w="med" type="none"/>
            <a:tailEnd len="med" w="med" type="triangle"/>
          </a:ln>
        </p:spPr>
      </p:cxnSp>
      <p:sp>
        <p:nvSpPr>
          <p:cNvPr id="208" name="Google Shape;208;p17"/>
          <p:cNvSpPr/>
          <p:nvPr/>
        </p:nvSpPr>
        <p:spPr>
          <a:xfrm>
            <a:off x="4648336" y="2083727"/>
            <a:ext cx="320304" cy="371706"/>
          </a:xfrm>
          <a:custGeom>
            <a:rect b="b" l="l" r="r" t="t"/>
            <a:pathLst>
              <a:path extrusionOk="0" h="19680" w="31871">
                <a:moveTo>
                  <a:pt x="0" y="0"/>
                </a:moveTo>
                <a:cubicBezTo>
                  <a:pt x="0" y="7554"/>
                  <a:pt x="4366" y="18097"/>
                  <a:pt x="11818" y="19338"/>
                </a:cubicBezTo>
                <a:cubicBezTo>
                  <a:pt x="17775" y="20330"/>
                  <a:pt x="26008" y="18851"/>
                  <a:pt x="29006" y="13608"/>
                </a:cubicBezTo>
                <a:cubicBezTo>
                  <a:pt x="30393" y="11182"/>
                  <a:pt x="30621" y="8229"/>
                  <a:pt x="31871" y="5730"/>
                </a:cubicBezTo>
              </a:path>
            </a:pathLst>
          </a:custGeom>
          <a:noFill/>
          <a:ln cap="flat" cmpd="sng" w="9525">
            <a:solidFill>
              <a:srgbClr val="FFFFFF"/>
            </a:solidFill>
            <a:prstDash val="solid"/>
            <a:round/>
            <a:headEnd len="med" w="med" type="none"/>
            <a:tailEnd len="med" w="med" type="triangle"/>
          </a:ln>
        </p:spPr>
      </p:sp>
      <p:sp>
        <p:nvSpPr>
          <p:cNvPr id="209" name="Google Shape;209;p17"/>
          <p:cNvSpPr/>
          <p:nvPr/>
        </p:nvSpPr>
        <p:spPr>
          <a:xfrm flipH="1">
            <a:off x="4281478" y="2083727"/>
            <a:ext cx="320304" cy="371706"/>
          </a:xfrm>
          <a:custGeom>
            <a:rect b="b" l="l" r="r" t="t"/>
            <a:pathLst>
              <a:path extrusionOk="0" h="19680" w="31871">
                <a:moveTo>
                  <a:pt x="0" y="0"/>
                </a:moveTo>
                <a:cubicBezTo>
                  <a:pt x="0" y="7554"/>
                  <a:pt x="4366" y="18097"/>
                  <a:pt x="11818" y="19338"/>
                </a:cubicBezTo>
                <a:cubicBezTo>
                  <a:pt x="17775" y="20330"/>
                  <a:pt x="26008" y="18851"/>
                  <a:pt x="29006" y="13608"/>
                </a:cubicBezTo>
                <a:cubicBezTo>
                  <a:pt x="30393" y="11182"/>
                  <a:pt x="30621" y="8229"/>
                  <a:pt x="31871" y="5730"/>
                </a:cubicBezTo>
              </a:path>
            </a:pathLst>
          </a:custGeom>
          <a:noFill/>
          <a:ln cap="flat" cmpd="sng" w="9525">
            <a:solidFill>
              <a:srgbClr val="FFFFFF"/>
            </a:solidFill>
            <a:prstDash val="solid"/>
            <a:round/>
            <a:headEnd len="med" w="med" type="none"/>
            <a:tailEnd len="med" w="med" type="triangle"/>
          </a:ln>
        </p:spPr>
      </p:sp>
      <p:sp>
        <p:nvSpPr>
          <p:cNvPr id="210" name="Google Shape;210;p17"/>
          <p:cNvSpPr txBox="1"/>
          <p:nvPr/>
        </p:nvSpPr>
        <p:spPr>
          <a:xfrm>
            <a:off x="4811461" y="1940827"/>
            <a:ext cx="3873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He</a:t>
            </a:r>
            <a:endParaRPr sz="1200">
              <a:solidFill>
                <a:srgbClr val="FFFFFF"/>
              </a:solidFill>
            </a:endParaRPr>
          </a:p>
        </p:txBody>
      </p:sp>
      <p:sp>
        <p:nvSpPr>
          <p:cNvPr id="211" name="Google Shape;211;p17"/>
          <p:cNvSpPr txBox="1"/>
          <p:nvPr/>
        </p:nvSpPr>
        <p:spPr>
          <a:xfrm>
            <a:off x="4111662" y="1940818"/>
            <a:ext cx="3873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He</a:t>
            </a:r>
            <a:endParaRPr sz="1200">
              <a:solidFill>
                <a:srgbClr val="FFFFFF"/>
              </a:solidFill>
            </a:endParaRPr>
          </a:p>
        </p:txBody>
      </p:sp>
      <p:sp>
        <p:nvSpPr>
          <p:cNvPr id="212" name="Google Shape;212;p17"/>
          <p:cNvSpPr/>
          <p:nvPr/>
        </p:nvSpPr>
        <p:spPr>
          <a:xfrm>
            <a:off x="5151363" y="4126717"/>
            <a:ext cx="10344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500">
                <a:solidFill>
                  <a:srgbClr val="FFFFFF"/>
                </a:solidFill>
                <a:latin typeface="Calibri"/>
                <a:ea typeface="Calibri"/>
                <a:cs typeface="Calibri"/>
                <a:sym typeface="Calibri"/>
              </a:rPr>
              <a:t>4.2. Command: Close Vent</a:t>
            </a:r>
            <a:endParaRPr sz="1100"/>
          </a:p>
        </p:txBody>
      </p:sp>
      <p:sp>
        <p:nvSpPr>
          <p:cNvPr id="213" name="Google Shape;213;p17"/>
          <p:cNvSpPr/>
          <p:nvPr/>
        </p:nvSpPr>
        <p:spPr>
          <a:xfrm>
            <a:off x="6179397" y="4126712"/>
            <a:ext cx="10344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a:solidFill>
                  <a:srgbClr val="FFFFFF"/>
                </a:solidFill>
                <a:latin typeface="Calibri"/>
                <a:ea typeface="Calibri"/>
                <a:cs typeface="Calibri"/>
                <a:sym typeface="Calibri"/>
              </a:rPr>
              <a:t>4</a:t>
            </a:r>
            <a:r>
              <a:rPr b="0" i="0" lang="en" u="none" cap="none" strike="noStrike">
                <a:solidFill>
                  <a:srgbClr val="FFFFFF"/>
                </a:solidFill>
                <a:latin typeface="Calibri"/>
                <a:ea typeface="Calibri"/>
                <a:cs typeface="Calibri"/>
                <a:sym typeface="Calibri"/>
              </a:rPr>
              <a:t>.3. </a:t>
            </a:r>
            <a:r>
              <a:rPr lang="en">
                <a:solidFill>
                  <a:srgbClr val="FFFFFF"/>
                </a:solidFill>
                <a:latin typeface="Calibri"/>
                <a:ea typeface="Calibri"/>
                <a:cs typeface="Calibri"/>
                <a:sym typeface="Calibri"/>
              </a:rPr>
              <a:t>Command: Cut Tether to Gondola</a:t>
            </a:r>
            <a:endParaRPr sz="1000"/>
          </a:p>
        </p:txBody>
      </p:sp>
      <p:sp>
        <p:nvSpPr>
          <p:cNvPr id="214" name="Google Shape;214;p17"/>
          <p:cNvSpPr/>
          <p:nvPr/>
        </p:nvSpPr>
        <p:spPr>
          <a:xfrm>
            <a:off x="8135801" y="4126710"/>
            <a:ext cx="10083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FFFFFF"/>
                </a:solidFill>
                <a:latin typeface="Calibri"/>
                <a:ea typeface="Calibri"/>
                <a:cs typeface="Calibri"/>
                <a:sym typeface="Calibri"/>
              </a:rPr>
              <a:t>6. New ODDITY assembled for next flight</a:t>
            </a:r>
            <a:endParaRPr i="1" sz="200"/>
          </a:p>
        </p:txBody>
      </p:sp>
      <p:sp>
        <p:nvSpPr>
          <p:cNvPr id="215" name="Google Shape;215;p17"/>
          <p:cNvSpPr/>
          <p:nvPr/>
        </p:nvSpPr>
        <p:spPr>
          <a:xfrm>
            <a:off x="7145748" y="4126710"/>
            <a:ext cx="1004700" cy="101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300">
                <a:solidFill>
                  <a:srgbClr val="FFFFFF"/>
                </a:solidFill>
                <a:latin typeface="Calibri"/>
                <a:ea typeface="Calibri"/>
                <a:cs typeface="Calibri"/>
                <a:sym typeface="Calibri"/>
              </a:rPr>
              <a:t>5</a:t>
            </a:r>
            <a:r>
              <a:rPr b="0" i="0" lang="en" sz="1300" u="none" cap="none" strike="noStrike">
                <a:solidFill>
                  <a:srgbClr val="FFFFFF"/>
                </a:solidFill>
                <a:latin typeface="Calibri"/>
                <a:ea typeface="Calibri"/>
                <a:cs typeface="Calibri"/>
                <a:sym typeface="Calibri"/>
              </a:rPr>
              <a:t>. </a:t>
            </a:r>
            <a:r>
              <a:rPr lang="en" sz="1300">
                <a:solidFill>
                  <a:srgbClr val="FFFFFF"/>
                </a:solidFill>
                <a:latin typeface="Calibri"/>
                <a:ea typeface="Calibri"/>
                <a:cs typeface="Calibri"/>
                <a:sym typeface="Calibri"/>
              </a:rPr>
              <a:t>Balloon and ODDITY drift out of air traffic</a:t>
            </a:r>
            <a:endParaRPr sz="900"/>
          </a:p>
        </p:txBody>
      </p:sp>
      <p:cxnSp>
        <p:nvCxnSpPr>
          <p:cNvPr id="216" name="Google Shape;216;p17"/>
          <p:cNvCxnSpPr>
            <a:endCxn id="217" idx="0"/>
          </p:cNvCxnSpPr>
          <p:nvPr/>
        </p:nvCxnSpPr>
        <p:spPr>
          <a:xfrm flipH="1">
            <a:off x="5494815" y="2006803"/>
            <a:ext cx="1500" cy="398100"/>
          </a:xfrm>
          <a:prstGeom prst="straightConnector1">
            <a:avLst/>
          </a:prstGeom>
          <a:noFill/>
          <a:ln cap="flat" cmpd="sng" w="19050">
            <a:solidFill>
              <a:srgbClr val="ED7D31"/>
            </a:solidFill>
            <a:prstDash val="solid"/>
            <a:miter lim="800000"/>
            <a:headEnd len="sm" w="sm" type="none"/>
            <a:tailEnd len="sm" w="sm" type="none"/>
          </a:ln>
        </p:spPr>
      </p:cxnSp>
      <p:sp>
        <p:nvSpPr>
          <p:cNvPr id="218" name="Google Shape;218;p17"/>
          <p:cNvSpPr/>
          <p:nvPr/>
        </p:nvSpPr>
        <p:spPr>
          <a:xfrm>
            <a:off x="5444690" y="1784542"/>
            <a:ext cx="104700" cy="275100"/>
          </a:xfrm>
          <a:prstGeom prst="rect">
            <a:avLst/>
          </a:prstGeom>
          <a:solidFill>
            <a:srgbClr val="00B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Wireless" id="219" name="Google Shape;219;p17"/>
          <p:cNvPicPr preferRelativeResize="0"/>
          <p:nvPr/>
        </p:nvPicPr>
        <p:blipFill rotWithShape="1">
          <a:blip r:embed="rId4">
            <a:alphaModFix/>
          </a:blip>
          <a:srcRect b="0" l="0" r="0" t="0"/>
          <a:stretch/>
        </p:blipFill>
        <p:spPr>
          <a:xfrm rot="2596075">
            <a:off x="5431403" y="1848629"/>
            <a:ext cx="131021" cy="131152"/>
          </a:xfrm>
          <a:prstGeom prst="rect">
            <a:avLst/>
          </a:prstGeom>
          <a:noFill/>
          <a:ln>
            <a:noFill/>
          </a:ln>
        </p:spPr>
      </p:pic>
      <p:sp>
        <p:nvSpPr>
          <p:cNvPr id="217" name="Google Shape;217;p17"/>
          <p:cNvSpPr/>
          <p:nvPr/>
        </p:nvSpPr>
        <p:spPr>
          <a:xfrm>
            <a:off x="5411265" y="2404903"/>
            <a:ext cx="167100" cy="169200"/>
          </a:xfrm>
          <a:prstGeom prst="pentagon">
            <a:avLst>
              <a:gd fmla="val 105146" name="hf"/>
              <a:gd fmla="val 110557" name="vf"/>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20" name="Google Shape;220;p17"/>
          <p:cNvCxnSpPr>
            <a:stCxn id="207" idx="6"/>
            <a:endCxn id="221" idx="2"/>
          </p:cNvCxnSpPr>
          <p:nvPr/>
        </p:nvCxnSpPr>
        <p:spPr>
          <a:xfrm>
            <a:off x="4862064" y="1556639"/>
            <a:ext cx="402000" cy="600"/>
          </a:xfrm>
          <a:prstGeom prst="curvedConnector3">
            <a:avLst>
              <a:gd fmla="val 50003" name="adj1"/>
            </a:avLst>
          </a:prstGeom>
          <a:noFill/>
          <a:ln cap="flat" cmpd="sng" w="9525">
            <a:solidFill>
              <a:srgbClr val="000000"/>
            </a:solidFill>
            <a:prstDash val="dash"/>
            <a:round/>
            <a:headEnd len="med" w="med" type="none"/>
            <a:tailEnd len="med" w="med" type="triangle"/>
          </a:ln>
        </p:spPr>
      </p:cxnSp>
      <p:grpSp>
        <p:nvGrpSpPr>
          <p:cNvPr id="222" name="Google Shape;222;p17"/>
          <p:cNvGrpSpPr/>
          <p:nvPr/>
        </p:nvGrpSpPr>
        <p:grpSpPr>
          <a:xfrm>
            <a:off x="6392203" y="1808093"/>
            <a:ext cx="387138" cy="1157449"/>
            <a:chOff x="4398413" y="1835350"/>
            <a:chExt cx="519300" cy="1532030"/>
          </a:xfrm>
        </p:grpSpPr>
        <p:pic>
          <p:nvPicPr>
            <p:cNvPr descr="Wireless" id="223" name="Google Shape;223;p17"/>
            <p:cNvPicPr preferRelativeResize="0"/>
            <p:nvPr/>
          </p:nvPicPr>
          <p:blipFill rotWithShape="1">
            <a:blip r:embed="rId4">
              <a:alphaModFix/>
            </a:blip>
            <a:srcRect b="-66390" l="72070" r="-72070" t="66390"/>
            <a:stretch/>
          </p:blipFill>
          <p:spPr>
            <a:xfrm rot="2573071">
              <a:off x="4623236" y="2667289"/>
              <a:ext cx="174663" cy="174663"/>
            </a:xfrm>
            <a:prstGeom prst="rect">
              <a:avLst/>
            </a:prstGeom>
            <a:noFill/>
            <a:ln>
              <a:noFill/>
            </a:ln>
          </p:spPr>
        </p:pic>
        <p:sp>
          <p:nvSpPr>
            <p:cNvPr id="224" name="Google Shape;224;p17"/>
            <p:cNvSpPr/>
            <p:nvPr/>
          </p:nvSpPr>
          <p:spPr>
            <a:xfrm>
              <a:off x="4546162" y="3143580"/>
              <a:ext cx="223800" cy="223800"/>
            </a:xfrm>
            <a:prstGeom prst="pentagon">
              <a:avLst>
                <a:gd fmla="val 105146" name="hf"/>
                <a:gd fmla="val 110557" name="vf"/>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nvGrpSpPr>
            <p:cNvPr id="225" name="Google Shape;225;p17"/>
            <p:cNvGrpSpPr/>
            <p:nvPr/>
          </p:nvGrpSpPr>
          <p:grpSpPr>
            <a:xfrm>
              <a:off x="4398413" y="1835350"/>
              <a:ext cx="519300" cy="1308161"/>
              <a:chOff x="4587476" y="2030588"/>
              <a:chExt cx="519300" cy="1308161"/>
            </a:xfrm>
          </p:grpSpPr>
          <p:sp>
            <p:nvSpPr>
              <p:cNvPr id="226" name="Google Shape;226;p17"/>
              <p:cNvSpPr/>
              <p:nvPr/>
            </p:nvSpPr>
            <p:spPr>
              <a:xfrm>
                <a:off x="4780063" y="2517714"/>
                <a:ext cx="140100" cy="363900"/>
              </a:xfrm>
              <a:prstGeom prst="rect">
                <a:avLst/>
              </a:prstGeom>
              <a:solidFill>
                <a:srgbClr val="00B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nvGrpSpPr>
              <p:cNvPr id="227" name="Google Shape;227;p17"/>
              <p:cNvGrpSpPr/>
              <p:nvPr/>
            </p:nvGrpSpPr>
            <p:grpSpPr>
              <a:xfrm>
                <a:off x="4587476" y="2030588"/>
                <a:ext cx="519300" cy="1308161"/>
                <a:chOff x="3416447" y="2012965"/>
                <a:chExt cx="519300" cy="1308161"/>
              </a:xfrm>
            </p:grpSpPr>
            <p:cxnSp>
              <p:nvCxnSpPr>
                <p:cNvPr id="228" name="Google Shape;228;p17"/>
                <p:cNvCxnSpPr>
                  <a:stCxn id="223" idx="2"/>
                  <a:endCxn id="224" idx="0"/>
                </p:cNvCxnSpPr>
                <p:nvPr/>
              </p:nvCxnSpPr>
              <p:spPr>
                <a:xfrm>
                  <a:off x="3669171" y="2996226"/>
                  <a:ext cx="6900" cy="324900"/>
                </a:xfrm>
                <a:prstGeom prst="straightConnector1">
                  <a:avLst/>
                </a:prstGeom>
                <a:noFill/>
                <a:ln cap="flat" cmpd="sng" w="19050">
                  <a:solidFill>
                    <a:srgbClr val="ED7D31"/>
                  </a:solidFill>
                  <a:prstDash val="solid"/>
                  <a:miter lim="800000"/>
                  <a:headEnd len="sm" w="sm" type="none"/>
                  <a:tailEnd len="sm" w="sm" type="none"/>
                </a:ln>
              </p:spPr>
            </p:cxnSp>
            <p:sp>
              <p:nvSpPr>
                <p:cNvPr id="229" name="Google Shape;229;p17"/>
                <p:cNvSpPr/>
                <p:nvPr/>
              </p:nvSpPr>
              <p:spPr>
                <a:xfrm>
                  <a:off x="3416447" y="2012965"/>
                  <a:ext cx="519300" cy="492000"/>
                </a:xfrm>
                <a:prstGeom prst="ellipse">
                  <a:avLst/>
                </a:prstGeom>
                <a:solidFill>
                  <a:srgbClr val="E7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grpSp>
      <p:cxnSp>
        <p:nvCxnSpPr>
          <p:cNvPr id="230" name="Google Shape;230;p17"/>
          <p:cNvCxnSpPr>
            <a:stCxn id="221" idx="6"/>
            <a:endCxn id="229" idx="2"/>
          </p:cNvCxnSpPr>
          <p:nvPr/>
        </p:nvCxnSpPr>
        <p:spPr>
          <a:xfrm>
            <a:off x="5729805" y="1556639"/>
            <a:ext cx="662400" cy="437400"/>
          </a:xfrm>
          <a:prstGeom prst="curvedConnector3">
            <a:avLst>
              <a:gd fmla="val 50001" name="adj1"/>
            </a:avLst>
          </a:prstGeom>
          <a:noFill/>
          <a:ln cap="flat" cmpd="sng" w="9525">
            <a:solidFill>
              <a:srgbClr val="000000"/>
            </a:solidFill>
            <a:prstDash val="dash"/>
            <a:round/>
            <a:headEnd len="med" w="med" type="none"/>
            <a:tailEnd len="med" w="med" type="triangle"/>
          </a:ln>
        </p:spPr>
      </p:cxnSp>
      <p:pic>
        <p:nvPicPr>
          <p:cNvPr id="231" name="Google Shape;231;p17"/>
          <p:cNvPicPr preferRelativeResize="0"/>
          <p:nvPr/>
        </p:nvPicPr>
        <p:blipFill>
          <a:blip r:embed="rId5">
            <a:alphaModFix/>
          </a:blip>
          <a:stretch>
            <a:fillRect/>
          </a:stretch>
        </p:blipFill>
        <p:spPr>
          <a:xfrm>
            <a:off x="6239591" y="2362318"/>
            <a:ext cx="316689" cy="320964"/>
          </a:xfrm>
          <a:prstGeom prst="rect">
            <a:avLst/>
          </a:prstGeom>
          <a:noFill/>
          <a:ln>
            <a:noFill/>
          </a:ln>
        </p:spPr>
      </p:pic>
      <p:pic>
        <p:nvPicPr>
          <p:cNvPr id="232" name="Google Shape;232;p17"/>
          <p:cNvPicPr preferRelativeResize="0"/>
          <p:nvPr/>
        </p:nvPicPr>
        <p:blipFill>
          <a:blip r:embed="rId3">
            <a:alphaModFix amt="76000"/>
          </a:blip>
          <a:stretch>
            <a:fillRect/>
          </a:stretch>
        </p:blipFill>
        <p:spPr>
          <a:xfrm rot="5400000">
            <a:off x="6985007" y="2039124"/>
            <a:ext cx="3690885" cy="309312"/>
          </a:xfrm>
          <a:prstGeom prst="rect">
            <a:avLst/>
          </a:prstGeom>
          <a:noFill/>
          <a:ln>
            <a:noFill/>
          </a:ln>
        </p:spPr>
      </p:pic>
      <p:grpSp>
        <p:nvGrpSpPr>
          <p:cNvPr id="233" name="Google Shape;233;p17"/>
          <p:cNvGrpSpPr/>
          <p:nvPr/>
        </p:nvGrpSpPr>
        <p:grpSpPr>
          <a:xfrm>
            <a:off x="7397863" y="-3"/>
            <a:ext cx="387138" cy="787754"/>
            <a:chOff x="4398413" y="1835350"/>
            <a:chExt cx="519300" cy="1042692"/>
          </a:xfrm>
        </p:grpSpPr>
        <p:pic>
          <p:nvPicPr>
            <p:cNvPr descr="Wireless" id="234" name="Google Shape;234;p17"/>
            <p:cNvPicPr preferRelativeResize="0"/>
            <p:nvPr/>
          </p:nvPicPr>
          <p:blipFill rotWithShape="1">
            <a:blip r:embed="rId4">
              <a:alphaModFix/>
            </a:blip>
            <a:srcRect b="-66390" l="72070" r="-72070" t="66390"/>
            <a:stretch/>
          </p:blipFill>
          <p:spPr>
            <a:xfrm rot="2573071">
              <a:off x="4623236" y="2667289"/>
              <a:ext cx="174663" cy="174663"/>
            </a:xfrm>
            <a:prstGeom prst="rect">
              <a:avLst/>
            </a:prstGeom>
            <a:noFill/>
            <a:ln>
              <a:noFill/>
            </a:ln>
          </p:spPr>
        </p:pic>
        <p:grpSp>
          <p:nvGrpSpPr>
            <p:cNvPr id="235" name="Google Shape;235;p17"/>
            <p:cNvGrpSpPr/>
            <p:nvPr/>
          </p:nvGrpSpPr>
          <p:grpSpPr>
            <a:xfrm>
              <a:off x="4398413" y="1835350"/>
              <a:ext cx="519300" cy="855901"/>
              <a:chOff x="4587476" y="2030588"/>
              <a:chExt cx="519300" cy="855901"/>
            </a:xfrm>
          </p:grpSpPr>
          <p:sp>
            <p:nvSpPr>
              <p:cNvPr id="236" name="Google Shape;236;p17"/>
              <p:cNvSpPr/>
              <p:nvPr/>
            </p:nvSpPr>
            <p:spPr>
              <a:xfrm>
                <a:off x="4777088" y="2522589"/>
                <a:ext cx="140100" cy="363900"/>
              </a:xfrm>
              <a:prstGeom prst="rect">
                <a:avLst/>
              </a:prstGeom>
              <a:solidFill>
                <a:srgbClr val="FF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7" name="Google Shape;237;p17"/>
              <p:cNvSpPr/>
              <p:nvPr/>
            </p:nvSpPr>
            <p:spPr>
              <a:xfrm>
                <a:off x="4587476" y="2030588"/>
                <a:ext cx="519300" cy="492000"/>
              </a:xfrm>
              <a:prstGeom prst="ellipse">
                <a:avLst/>
              </a:prstGeom>
              <a:solidFill>
                <a:srgbClr val="E7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grpSp>
        <p:nvGrpSpPr>
          <p:cNvPr id="238" name="Google Shape;238;p17"/>
          <p:cNvGrpSpPr/>
          <p:nvPr/>
        </p:nvGrpSpPr>
        <p:grpSpPr>
          <a:xfrm flipH="1">
            <a:off x="8202551" y="3177523"/>
            <a:ext cx="271207" cy="944755"/>
            <a:chOff x="1747830" y="1446245"/>
            <a:chExt cx="746511" cy="2156975"/>
          </a:xfrm>
        </p:grpSpPr>
        <p:sp>
          <p:nvSpPr>
            <p:cNvPr id="239" name="Google Shape;239;p17"/>
            <p:cNvSpPr/>
            <p:nvPr/>
          </p:nvSpPr>
          <p:spPr>
            <a:xfrm>
              <a:off x="1884784" y="1446245"/>
              <a:ext cx="531900" cy="504000"/>
            </a:xfrm>
            <a:prstGeom prst="flowChartConnector">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40" name="Google Shape;240;p17"/>
            <p:cNvCxnSpPr/>
            <p:nvPr/>
          </p:nvCxnSpPr>
          <p:spPr>
            <a:xfrm>
              <a:off x="2146041" y="1903445"/>
              <a:ext cx="0" cy="1082400"/>
            </a:xfrm>
            <a:prstGeom prst="straightConnector1">
              <a:avLst/>
            </a:prstGeom>
            <a:noFill/>
            <a:ln cap="flat" cmpd="sng" w="19050">
              <a:solidFill>
                <a:srgbClr val="000000"/>
              </a:solidFill>
              <a:prstDash val="solid"/>
              <a:miter lim="800000"/>
              <a:headEnd len="sm" w="sm" type="none"/>
              <a:tailEnd len="sm" w="sm" type="none"/>
            </a:ln>
          </p:spPr>
        </p:cxnSp>
        <p:cxnSp>
          <p:nvCxnSpPr>
            <p:cNvPr id="241" name="Google Shape;241;p17"/>
            <p:cNvCxnSpPr/>
            <p:nvPr/>
          </p:nvCxnSpPr>
          <p:spPr>
            <a:xfrm flipH="1">
              <a:off x="1747830" y="2249455"/>
              <a:ext cx="395100" cy="494400"/>
            </a:xfrm>
            <a:prstGeom prst="straightConnector1">
              <a:avLst/>
            </a:prstGeom>
            <a:noFill/>
            <a:ln cap="flat" cmpd="sng" w="19050">
              <a:solidFill>
                <a:srgbClr val="000000"/>
              </a:solidFill>
              <a:prstDash val="solid"/>
              <a:miter lim="800000"/>
              <a:headEnd len="sm" w="sm" type="none"/>
              <a:tailEnd len="sm" w="sm" type="none"/>
            </a:ln>
          </p:spPr>
        </p:cxnSp>
        <p:cxnSp>
          <p:nvCxnSpPr>
            <p:cNvPr id="242" name="Google Shape;242;p17"/>
            <p:cNvCxnSpPr/>
            <p:nvPr/>
          </p:nvCxnSpPr>
          <p:spPr>
            <a:xfrm flipH="1">
              <a:off x="1797741" y="2978020"/>
              <a:ext cx="348300" cy="625200"/>
            </a:xfrm>
            <a:prstGeom prst="straightConnector1">
              <a:avLst/>
            </a:prstGeom>
            <a:noFill/>
            <a:ln cap="flat" cmpd="sng" w="19050">
              <a:solidFill>
                <a:srgbClr val="000000"/>
              </a:solidFill>
              <a:prstDash val="solid"/>
              <a:miter lim="800000"/>
              <a:headEnd len="sm" w="sm" type="none"/>
              <a:tailEnd len="sm" w="sm" type="none"/>
            </a:ln>
          </p:spPr>
        </p:cxnSp>
        <p:cxnSp>
          <p:nvCxnSpPr>
            <p:cNvPr id="243" name="Google Shape;243;p17"/>
            <p:cNvCxnSpPr/>
            <p:nvPr/>
          </p:nvCxnSpPr>
          <p:spPr>
            <a:xfrm>
              <a:off x="2146041" y="2961691"/>
              <a:ext cx="348300" cy="641400"/>
            </a:xfrm>
            <a:prstGeom prst="straightConnector1">
              <a:avLst/>
            </a:prstGeom>
            <a:noFill/>
            <a:ln cap="flat" cmpd="sng" w="19050">
              <a:solidFill>
                <a:srgbClr val="000000"/>
              </a:solidFill>
              <a:prstDash val="solid"/>
              <a:miter lim="800000"/>
              <a:headEnd len="sm" w="sm" type="none"/>
              <a:tailEnd len="sm" w="sm" type="none"/>
            </a:ln>
          </p:spPr>
        </p:cxnSp>
        <p:cxnSp>
          <p:nvCxnSpPr>
            <p:cNvPr id="244" name="Google Shape;244;p17"/>
            <p:cNvCxnSpPr/>
            <p:nvPr/>
          </p:nvCxnSpPr>
          <p:spPr>
            <a:xfrm rot="10800000">
              <a:off x="2158574" y="2250177"/>
              <a:ext cx="332700" cy="493800"/>
            </a:xfrm>
            <a:prstGeom prst="straightConnector1">
              <a:avLst/>
            </a:prstGeom>
            <a:noFill/>
            <a:ln cap="flat" cmpd="sng" w="19050">
              <a:solidFill>
                <a:srgbClr val="000000"/>
              </a:solidFill>
              <a:prstDash val="solid"/>
              <a:miter lim="800000"/>
              <a:headEnd len="sm" w="sm" type="none"/>
              <a:tailEnd len="sm" w="sm" type="none"/>
            </a:ln>
          </p:spPr>
        </p:cxnSp>
      </p:grpSp>
      <p:pic>
        <p:nvPicPr>
          <p:cNvPr id="245" name="Google Shape;245;p17"/>
          <p:cNvPicPr preferRelativeResize="0"/>
          <p:nvPr/>
        </p:nvPicPr>
        <p:blipFill>
          <a:blip r:embed="rId6">
            <a:alphaModFix/>
          </a:blip>
          <a:stretch>
            <a:fillRect/>
          </a:stretch>
        </p:blipFill>
        <p:spPr>
          <a:xfrm>
            <a:off x="8447224" y="3541542"/>
            <a:ext cx="202684" cy="202611"/>
          </a:xfrm>
          <a:prstGeom prst="rect">
            <a:avLst/>
          </a:prstGeom>
          <a:noFill/>
          <a:ln>
            <a:noFill/>
          </a:ln>
        </p:spPr>
      </p:pic>
      <p:sp>
        <p:nvSpPr>
          <p:cNvPr id="246" name="Google Shape;246;p17"/>
          <p:cNvSpPr txBox="1"/>
          <p:nvPr/>
        </p:nvSpPr>
        <p:spPr>
          <a:xfrm>
            <a:off x="8368775" y="400513"/>
            <a:ext cx="927600" cy="3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alibri"/>
                <a:ea typeface="Calibri"/>
                <a:cs typeface="Calibri"/>
                <a:sym typeface="Calibri"/>
              </a:rPr>
              <a:t>40 Km</a:t>
            </a:r>
            <a:endParaRPr b="1">
              <a:solidFill>
                <a:srgbClr val="FFFFFF"/>
              </a:solidFill>
              <a:latin typeface="Calibri"/>
              <a:ea typeface="Calibri"/>
              <a:cs typeface="Calibri"/>
              <a:sym typeface="Calibri"/>
            </a:endParaRPr>
          </a:p>
        </p:txBody>
      </p:sp>
      <p:sp>
        <p:nvSpPr>
          <p:cNvPr id="247" name="Google Shape;247;p17"/>
          <p:cNvSpPr txBox="1"/>
          <p:nvPr/>
        </p:nvSpPr>
        <p:spPr>
          <a:xfrm>
            <a:off x="8366509" y="1650280"/>
            <a:ext cx="927600" cy="32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Calibri"/>
                <a:ea typeface="Calibri"/>
                <a:cs typeface="Calibri"/>
                <a:sym typeface="Calibri"/>
              </a:rPr>
              <a:t>20 Km</a:t>
            </a:r>
            <a:endParaRPr b="1">
              <a:solidFill>
                <a:srgbClr val="FFFFFF"/>
              </a:solidFill>
              <a:latin typeface="Calibri"/>
              <a:ea typeface="Calibri"/>
              <a:cs typeface="Calibri"/>
              <a:sym typeface="Calibri"/>
            </a:endParaRPr>
          </a:p>
        </p:txBody>
      </p:sp>
      <p:cxnSp>
        <p:nvCxnSpPr>
          <p:cNvPr id="248" name="Google Shape;248;p17"/>
          <p:cNvCxnSpPr>
            <a:endCxn id="249" idx="0"/>
          </p:cNvCxnSpPr>
          <p:nvPr/>
        </p:nvCxnSpPr>
        <p:spPr>
          <a:xfrm flipH="1">
            <a:off x="4627074" y="2006803"/>
            <a:ext cx="1500" cy="398100"/>
          </a:xfrm>
          <a:prstGeom prst="straightConnector1">
            <a:avLst/>
          </a:prstGeom>
          <a:noFill/>
          <a:ln cap="flat" cmpd="sng" w="19050">
            <a:solidFill>
              <a:srgbClr val="ED7D31"/>
            </a:solidFill>
            <a:prstDash val="solid"/>
            <a:miter lim="800000"/>
            <a:headEnd len="sm" w="sm" type="none"/>
            <a:tailEnd len="sm" w="sm" type="none"/>
          </a:ln>
        </p:spPr>
      </p:cxnSp>
      <p:sp>
        <p:nvSpPr>
          <p:cNvPr id="250" name="Google Shape;250;p17"/>
          <p:cNvSpPr/>
          <p:nvPr/>
        </p:nvSpPr>
        <p:spPr>
          <a:xfrm>
            <a:off x="4576949" y="1784542"/>
            <a:ext cx="104700" cy="275100"/>
          </a:xfrm>
          <a:prstGeom prst="rect">
            <a:avLst/>
          </a:prstGeom>
          <a:solidFill>
            <a:srgbClr val="00B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Wireless" id="251" name="Google Shape;251;p17"/>
          <p:cNvPicPr preferRelativeResize="0"/>
          <p:nvPr/>
        </p:nvPicPr>
        <p:blipFill rotWithShape="1">
          <a:blip r:embed="rId4">
            <a:alphaModFix/>
          </a:blip>
          <a:srcRect b="-17439" l="-18770" r="18770" t="17440"/>
          <a:stretch/>
        </p:blipFill>
        <p:spPr>
          <a:xfrm rot="2596075">
            <a:off x="4530051" y="1848629"/>
            <a:ext cx="131021" cy="131152"/>
          </a:xfrm>
          <a:prstGeom prst="rect">
            <a:avLst/>
          </a:prstGeom>
          <a:noFill/>
          <a:ln>
            <a:noFill/>
          </a:ln>
        </p:spPr>
      </p:pic>
      <p:sp>
        <p:nvSpPr>
          <p:cNvPr id="249" name="Google Shape;249;p17"/>
          <p:cNvSpPr/>
          <p:nvPr/>
        </p:nvSpPr>
        <p:spPr>
          <a:xfrm>
            <a:off x="4543524" y="2404903"/>
            <a:ext cx="167100" cy="169200"/>
          </a:xfrm>
          <a:prstGeom prst="pentagon">
            <a:avLst>
              <a:gd fmla="val 105146" name="hf"/>
              <a:gd fmla="val 110557" name="vf"/>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07" name="Google Shape;207;p17"/>
          <p:cNvSpPr/>
          <p:nvPr/>
        </p:nvSpPr>
        <p:spPr>
          <a:xfrm>
            <a:off x="4396464" y="1292489"/>
            <a:ext cx="465600" cy="528300"/>
          </a:xfrm>
          <a:prstGeom prst="ellipse">
            <a:avLst/>
          </a:prstGeom>
          <a:solidFill>
            <a:srgbClr val="E7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21" name="Google Shape;221;p17"/>
          <p:cNvSpPr/>
          <p:nvPr/>
        </p:nvSpPr>
        <p:spPr>
          <a:xfrm>
            <a:off x="5264205" y="1292489"/>
            <a:ext cx="465600" cy="528300"/>
          </a:xfrm>
          <a:prstGeom prst="ellipse">
            <a:avLst/>
          </a:prstGeom>
          <a:solidFill>
            <a:srgbClr val="E7E6E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2" name="Google Shape;252;p17"/>
          <p:cNvSpPr txBox="1"/>
          <p:nvPr/>
        </p:nvSpPr>
        <p:spPr>
          <a:xfrm>
            <a:off x="3290349" y="3051625"/>
            <a:ext cx="4350900" cy="931200"/>
          </a:xfrm>
          <a:prstGeom prst="rect">
            <a:avLst/>
          </a:prstGeom>
          <a:solidFill>
            <a:srgbClr val="99999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latin typeface="Calibri"/>
                <a:ea typeface="Calibri"/>
                <a:cs typeface="Calibri"/>
                <a:sym typeface="Calibri"/>
              </a:rPr>
              <a:t>Legend</a:t>
            </a:r>
            <a:endParaRPr b="1" u="sng">
              <a:latin typeface="Calibri"/>
              <a:ea typeface="Calibri"/>
              <a:cs typeface="Calibri"/>
              <a:sym typeface="Calibri"/>
            </a:endParaRPr>
          </a:p>
          <a:p>
            <a:pPr indent="0" lvl="0" marL="0" rtl="0" algn="ctr">
              <a:spcBef>
                <a:spcPts val="0"/>
              </a:spcBef>
              <a:spcAft>
                <a:spcPts val="0"/>
              </a:spcAft>
              <a:buNone/>
            </a:pPr>
            <a:r>
              <a:t/>
            </a:r>
            <a:endParaRPr b="1" u="sng">
              <a:latin typeface="Calibri"/>
              <a:ea typeface="Calibri"/>
              <a:cs typeface="Calibri"/>
              <a:sym typeface="Calibri"/>
            </a:endParaRPr>
          </a:p>
          <a:p>
            <a:pPr indent="0" lvl="0" marL="0" rtl="0" algn="ctr">
              <a:spcBef>
                <a:spcPts val="0"/>
              </a:spcBef>
              <a:spcAft>
                <a:spcPts val="0"/>
              </a:spcAft>
              <a:buNone/>
            </a:pPr>
            <a:r>
              <a:t/>
            </a:r>
            <a:endParaRPr>
              <a:solidFill>
                <a:srgbClr val="FFFF00"/>
              </a:solidFill>
              <a:latin typeface="Calibri"/>
              <a:ea typeface="Calibri"/>
              <a:cs typeface="Calibri"/>
              <a:sym typeface="Calibri"/>
            </a:endParaRPr>
          </a:p>
          <a:p>
            <a:pPr indent="0" lvl="0" marL="0" rtl="0" algn="l">
              <a:spcBef>
                <a:spcPts val="0"/>
              </a:spcBef>
              <a:spcAft>
                <a:spcPts val="0"/>
              </a:spcAft>
              <a:buNone/>
            </a:pPr>
            <a:r>
              <a:t/>
            </a:r>
            <a:endParaRPr>
              <a:solidFill>
                <a:srgbClr val="FFFF00"/>
              </a:solidFill>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pic>
        <p:nvPicPr>
          <p:cNvPr descr="Wireless" id="253" name="Google Shape;253;p17"/>
          <p:cNvPicPr preferRelativeResize="0"/>
          <p:nvPr/>
        </p:nvPicPr>
        <p:blipFill rotWithShape="1">
          <a:blip r:embed="rId4">
            <a:alphaModFix/>
          </a:blip>
          <a:srcRect b="0" l="0" r="0" t="0"/>
          <a:stretch/>
        </p:blipFill>
        <p:spPr>
          <a:xfrm rot="2596075">
            <a:off x="6520070" y="2246071"/>
            <a:ext cx="131021" cy="131152"/>
          </a:xfrm>
          <a:prstGeom prst="rect">
            <a:avLst/>
          </a:prstGeom>
          <a:noFill/>
          <a:ln>
            <a:noFill/>
          </a:ln>
        </p:spPr>
      </p:pic>
      <p:sp>
        <p:nvSpPr>
          <p:cNvPr id="254" name="Google Shape;254;p17"/>
          <p:cNvSpPr/>
          <p:nvPr/>
        </p:nvSpPr>
        <p:spPr>
          <a:xfrm>
            <a:off x="3349263" y="3317413"/>
            <a:ext cx="104700" cy="1692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5" name="Google Shape;255;p17"/>
          <p:cNvSpPr txBox="1"/>
          <p:nvPr/>
        </p:nvSpPr>
        <p:spPr>
          <a:xfrm>
            <a:off x="3434562" y="3266487"/>
            <a:ext cx="14748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 Inactive ODDITY Unit</a:t>
            </a:r>
            <a:endParaRPr sz="1000"/>
          </a:p>
        </p:txBody>
      </p:sp>
      <p:sp>
        <p:nvSpPr>
          <p:cNvPr id="256" name="Google Shape;256;p17"/>
          <p:cNvSpPr/>
          <p:nvPr/>
        </p:nvSpPr>
        <p:spPr>
          <a:xfrm>
            <a:off x="3349254" y="3524237"/>
            <a:ext cx="104700" cy="169200"/>
          </a:xfrm>
          <a:prstGeom prst="rect">
            <a:avLst/>
          </a:prstGeom>
          <a:solidFill>
            <a:srgbClr val="00B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7" name="Google Shape;257;p17"/>
          <p:cNvSpPr txBox="1"/>
          <p:nvPr/>
        </p:nvSpPr>
        <p:spPr>
          <a:xfrm>
            <a:off x="3434548" y="3473300"/>
            <a:ext cx="22140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 Active ODDITY Unit (Wireless communication with Gondola)</a:t>
            </a:r>
            <a:endParaRPr sz="1000"/>
          </a:p>
        </p:txBody>
      </p:sp>
      <p:sp>
        <p:nvSpPr>
          <p:cNvPr id="258" name="Google Shape;258;p17"/>
          <p:cNvSpPr/>
          <p:nvPr/>
        </p:nvSpPr>
        <p:spPr>
          <a:xfrm>
            <a:off x="4926751" y="3359784"/>
            <a:ext cx="167100" cy="169200"/>
          </a:xfrm>
          <a:prstGeom prst="pentagon">
            <a:avLst>
              <a:gd fmla="val 105146" name="hf"/>
              <a:gd fmla="val 110557" name="vf"/>
            </a:avLst>
          </a:prstGeom>
          <a:solidFill>
            <a:srgbClr val="00206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9" name="Google Shape;259;p17"/>
          <p:cNvSpPr txBox="1"/>
          <p:nvPr/>
        </p:nvSpPr>
        <p:spPr>
          <a:xfrm>
            <a:off x="5042985" y="3279151"/>
            <a:ext cx="14748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 Gondola Unit</a:t>
            </a:r>
            <a:endParaRPr sz="1100"/>
          </a:p>
        </p:txBody>
      </p:sp>
      <p:sp>
        <p:nvSpPr>
          <p:cNvPr id="260" name="Google Shape;260;p17"/>
          <p:cNvSpPr txBox="1"/>
          <p:nvPr/>
        </p:nvSpPr>
        <p:spPr>
          <a:xfrm>
            <a:off x="6033391" y="3504741"/>
            <a:ext cx="387300" cy="2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He</a:t>
            </a:r>
            <a:endParaRPr sz="1200">
              <a:solidFill>
                <a:srgbClr val="FFFFFF"/>
              </a:solidFill>
            </a:endParaRPr>
          </a:p>
        </p:txBody>
      </p:sp>
      <p:sp>
        <p:nvSpPr>
          <p:cNvPr id="261" name="Google Shape;261;p17"/>
          <p:cNvSpPr txBox="1"/>
          <p:nvPr/>
        </p:nvSpPr>
        <p:spPr>
          <a:xfrm>
            <a:off x="6288480" y="3519143"/>
            <a:ext cx="14748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 Helium Gas</a:t>
            </a:r>
            <a:endParaRPr sz="1100"/>
          </a:p>
        </p:txBody>
      </p:sp>
      <p:pic>
        <p:nvPicPr>
          <p:cNvPr id="262" name="Google Shape;262;p17"/>
          <p:cNvPicPr preferRelativeResize="0"/>
          <p:nvPr/>
        </p:nvPicPr>
        <p:blipFill>
          <a:blip r:embed="rId7">
            <a:alphaModFix/>
          </a:blip>
          <a:stretch>
            <a:fillRect/>
          </a:stretch>
        </p:blipFill>
        <p:spPr>
          <a:xfrm>
            <a:off x="195258" y="127859"/>
            <a:ext cx="790190" cy="762415"/>
          </a:xfrm>
          <a:prstGeom prst="rect">
            <a:avLst/>
          </a:prstGeom>
          <a:noFill/>
          <a:ln>
            <a:noFill/>
          </a:ln>
        </p:spPr>
      </p:pic>
      <p:cxnSp>
        <p:nvCxnSpPr>
          <p:cNvPr id="263" name="Google Shape;263;p17"/>
          <p:cNvCxnSpPr/>
          <p:nvPr/>
        </p:nvCxnSpPr>
        <p:spPr>
          <a:xfrm flipH="1">
            <a:off x="6148644" y="3347186"/>
            <a:ext cx="187200" cy="189300"/>
          </a:xfrm>
          <a:prstGeom prst="straightConnector1">
            <a:avLst/>
          </a:prstGeom>
          <a:noFill/>
          <a:ln cap="flat" cmpd="sng" w="19050">
            <a:solidFill>
              <a:srgbClr val="ED7D31"/>
            </a:solidFill>
            <a:prstDash val="solid"/>
            <a:miter lim="800000"/>
            <a:headEnd len="sm" w="sm" type="none"/>
            <a:tailEnd len="sm" w="sm" type="none"/>
          </a:ln>
        </p:spPr>
      </p:cxnSp>
      <p:sp>
        <p:nvSpPr>
          <p:cNvPr id="264" name="Google Shape;264;p17"/>
          <p:cNvSpPr txBox="1"/>
          <p:nvPr/>
        </p:nvSpPr>
        <p:spPr>
          <a:xfrm>
            <a:off x="6305010" y="3279444"/>
            <a:ext cx="1474800" cy="3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 Physical Tether</a:t>
            </a:r>
            <a:endParaRPr sz="1100"/>
          </a:p>
        </p:txBody>
      </p:sp>
      <p:grpSp>
        <p:nvGrpSpPr>
          <p:cNvPr id="265" name="Google Shape;265;p17"/>
          <p:cNvGrpSpPr/>
          <p:nvPr/>
        </p:nvGrpSpPr>
        <p:grpSpPr>
          <a:xfrm flipH="1">
            <a:off x="57676" y="3179978"/>
            <a:ext cx="271207" cy="944755"/>
            <a:chOff x="1747830" y="1446245"/>
            <a:chExt cx="746511" cy="2156975"/>
          </a:xfrm>
        </p:grpSpPr>
        <p:sp>
          <p:nvSpPr>
            <p:cNvPr id="266" name="Google Shape;266;p17"/>
            <p:cNvSpPr/>
            <p:nvPr/>
          </p:nvSpPr>
          <p:spPr>
            <a:xfrm>
              <a:off x="1884784" y="1446245"/>
              <a:ext cx="531900" cy="504000"/>
            </a:xfrm>
            <a:prstGeom prst="flowChartConnector">
              <a:avLst/>
            </a:prstGeom>
            <a:solidFill>
              <a:srgbClr val="000000"/>
            </a:solid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67" name="Google Shape;267;p17"/>
            <p:cNvCxnSpPr/>
            <p:nvPr/>
          </p:nvCxnSpPr>
          <p:spPr>
            <a:xfrm>
              <a:off x="2146041" y="1903445"/>
              <a:ext cx="0" cy="1082400"/>
            </a:xfrm>
            <a:prstGeom prst="straightConnector1">
              <a:avLst/>
            </a:prstGeom>
            <a:noFill/>
            <a:ln cap="flat" cmpd="sng" w="19050">
              <a:solidFill>
                <a:srgbClr val="000000"/>
              </a:solidFill>
              <a:prstDash val="solid"/>
              <a:miter lim="800000"/>
              <a:headEnd len="sm" w="sm" type="none"/>
              <a:tailEnd len="sm" w="sm" type="none"/>
            </a:ln>
          </p:spPr>
        </p:cxnSp>
        <p:cxnSp>
          <p:nvCxnSpPr>
            <p:cNvPr id="268" name="Google Shape;268;p17"/>
            <p:cNvCxnSpPr/>
            <p:nvPr/>
          </p:nvCxnSpPr>
          <p:spPr>
            <a:xfrm flipH="1">
              <a:off x="1747830" y="2249455"/>
              <a:ext cx="395100" cy="494400"/>
            </a:xfrm>
            <a:prstGeom prst="straightConnector1">
              <a:avLst/>
            </a:prstGeom>
            <a:noFill/>
            <a:ln cap="flat" cmpd="sng" w="19050">
              <a:solidFill>
                <a:srgbClr val="000000"/>
              </a:solidFill>
              <a:prstDash val="solid"/>
              <a:miter lim="800000"/>
              <a:headEnd len="sm" w="sm" type="none"/>
              <a:tailEnd len="sm" w="sm" type="none"/>
            </a:ln>
          </p:spPr>
        </p:cxnSp>
        <p:cxnSp>
          <p:nvCxnSpPr>
            <p:cNvPr id="269" name="Google Shape;269;p17"/>
            <p:cNvCxnSpPr/>
            <p:nvPr/>
          </p:nvCxnSpPr>
          <p:spPr>
            <a:xfrm flipH="1">
              <a:off x="1797741" y="2978020"/>
              <a:ext cx="348300" cy="625200"/>
            </a:xfrm>
            <a:prstGeom prst="straightConnector1">
              <a:avLst/>
            </a:prstGeom>
            <a:noFill/>
            <a:ln cap="flat" cmpd="sng" w="19050">
              <a:solidFill>
                <a:srgbClr val="000000"/>
              </a:solidFill>
              <a:prstDash val="solid"/>
              <a:miter lim="800000"/>
              <a:headEnd len="sm" w="sm" type="none"/>
              <a:tailEnd len="sm" w="sm" type="none"/>
            </a:ln>
          </p:spPr>
        </p:cxnSp>
        <p:cxnSp>
          <p:nvCxnSpPr>
            <p:cNvPr id="270" name="Google Shape;270;p17"/>
            <p:cNvCxnSpPr/>
            <p:nvPr/>
          </p:nvCxnSpPr>
          <p:spPr>
            <a:xfrm>
              <a:off x="2146041" y="2961691"/>
              <a:ext cx="348300" cy="641400"/>
            </a:xfrm>
            <a:prstGeom prst="straightConnector1">
              <a:avLst/>
            </a:prstGeom>
            <a:noFill/>
            <a:ln cap="flat" cmpd="sng" w="19050">
              <a:solidFill>
                <a:srgbClr val="000000"/>
              </a:solidFill>
              <a:prstDash val="solid"/>
              <a:miter lim="800000"/>
              <a:headEnd len="sm" w="sm" type="none"/>
              <a:tailEnd len="sm" w="sm" type="none"/>
            </a:ln>
          </p:spPr>
        </p:cxnSp>
        <p:cxnSp>
          <p:nvCxnSpPr>
            <p:cNvPr id="271" name="Google Shape;271;p17"/>
            <p:cNvCxnSpPr/>
            <p:nvPr/>
          </p:nvCxnSpPr>
          <p:spPr>
            <a:xfrm rot="10800000">
              <a:off x="2158574" y="2250177"/>
              <a:ext cx="332700" cy="493800"/>
            </a:xfrm>
            <a:prstGeom prst="straightConnector1">
              <a:avLst/>
            </a:prstGeom>
            <a:noFill/>
            <a:ln cap="flat" cmpd="sng" w="19050">
              <a:solidFill>
                <a:srgbClr val="000000"/>
              </a:solidFill>
              <a:prstDash val="solid"/>
              <a:miter lim="800000"/>
              <a:headEnd len="sm" w="sm" type="none"/>
              <a:tailEnd len="sm" w="sm" type="none"/>
            </a:ln>
          </p:spPr>
        </p:cxnSp>
      </p:grpSp>
      <p:pic>
        <p:nvPicPr>
          <p:cNvPr id="272" name="Google Shape;272;p17"/>
          <p:cNvPicPr preferRelativeResize="0"/>
          <p:nvPr/>
        </p:nvPicPr>
        <p:blipFill>
          <a:blip r:embed="rId8">
            <a:alphaModFix/>
          </a:blip>
          <a:stretch>
            <a:fillRect/>
          </a:stretch>
        </p:blipFill>
        <p:spPr>
          <a:xfrm>
            <a:off x="298663" y="3569012"/>
            <a:ext cx="207518" cy="204859"/>
          </a:xfrm>
          <a:prstGeom prst="rect">
            <a:avLst/>
          </a:prstGeom>
          <a:noFill/>
          <a:ln>
            <a:noFill/>
          </a:ln>
        </p:spPr>
      </p:pic>
      <p:sp>
        <p:nvSpPr>
          <p:cNvPr id="273" name="Google Shape;273;p17"/>
          <p:cNvSpPr/>
          <p:nvPr/>
        </p:nvSpPr>
        <p:spPr>
          <a:xfrm>
            <a:off x="177749" y="1739588"/>
            <a:ext cx="1200000" cy="11985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4" name="Google Shape;274;p17"/>
          <p:cNvCxnSpPr>
            <a:stCxn id="275" idx="1"/>
            <a:endCxn id="273" idx="3"/>
          </p:cNvCxnSpPr>
          <p:nvPr/>
        </p:nvCxnSpPr>
        <p:spPr>
          <a:xfrm rot="10800000">
            <a:off x="353557" y="2762593"/>
            <a:ext cx="294000" cy="1198800"/>
          </a:xfrm>
          <a:prstGeom prst="straightConnector1">
            <a:avLst/>
          </a:prstGeom>
          <a:noFill/>
          <a:ln cap="flat" cmpd="sng" w="9525">
            <a:solidFill>
              <a:srgbClr val="000000"/>
            </a:solidFill>
            <a:prstDash val="solid"/>
            <a:round/>
            <a:headEnd len="med" w="med" type="none"/>
            <a:tailEnd len="med" w="med" type="none"/>
          </a:ln>
        </p:spPr>
      </p:cxnSp>
      <p:cxnSp>
        <p:nvCxnSpPr>
          <p:cNvPr id="276" name="Google Shape;276;p17"/>
          <p:cNvCxnSpPr>
            <a:stCxn id="275" idx="3"/>
            <a:endCxn id="273" idx="5"/>
          </p:cNvCxnSpPr>
          <p:nvPr/>
        </p:nvCxnSpPr>
        <p:spPr>
          <a:xfrm flipH="1" rot="10800000">
            <a:off x="752257" y="2762593"/>
            <a:ext cx="449700" cy="1198800"/>
          </a:xfrm>
          <a:prstGeom prst="straightConnector1">
            <a:avLst/>
          </a:prstGeom>
          <a:noFill/>
          <a:ln cap="flat" cmpd="sng" w="9525">
            <a:solidFill>
              <a:srgbClr val="000000"/>
            </a:solidFill>
            <a:prstDash val="solid"/>
            <a:round/>
            <a:headEnd len="med" w="med" type="none"/>
            <a:tailEnd len="med" w="med" type="none"/>
          </a:ln>
        </p:spPr>
      </p:cxnSp>
      <p:sp>
        <p:nvSpPr>
          <p:cNvPr id="277" name="Google Shape;277;p17"/>
          <p:cNvSpPr/>
          <p:nvPr/>
        </p:nvSpPr>
        <p:spPr>
          <a:xfrm>
            <a:off x="647551" y="1977744"/>
            <a:ext cx="167100" cy="5424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p:nvPr/>
        </p:nvSpPr>
        <p:spPr>
          <a:xfrm>
            <a:off x="613520" y="2519910"/>
            <a:ext cx="237000" cy="86400"/>
          </a:xfrm>
          <a:prstGeom prst="trapezoid">
            <a:avLst>
              <a:gd fmla="val 48936" name="adj"/>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p:nvPr/>
        </p:nvSpPr>
        <p:spPr>
          <a:xfrm>
            <a:off x="613515" y="2607064"/>
            <a:ext cx="237000" cy="927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p:nvPr/>
        </p:nvSpPr>
        <p:spPr>
          <a:xfrm>
            <a:off x="816657" y="2155488"/>
            <a:ext cx="175500" cy="298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1" name="Google Shape;281;p17"/>
          <p:cNvCxnSpPr>
            <a:stCxn id="279" idx="3"/>
            <a:endCxn id="280" idx="2"/>
          </p:cNvCxnSpPr>
          <p:nvPr/>
        </p:nvCxnSpPr>
        <p:spPr>
          <a:xfrm flipH="1" rot="10800000">
            <a:off x="850515" y="2453614"/>
            <a:ext cx="54000" cy="199800"/>
          </a:xfrm>
          <a:prstGeom prst="curvedConnector2">
            <a:avLst/>
          </a:prstGeom>
          <a:noFill/>
          <a:ln cap="flat" cmpd="sng" w="9525">
            <a:solidFill>
              <a:srgbClr val="FF0000"/>
            </a:solidFill>
            <a:prstDash val="solid"/>
            <a:round/>
            <a:headEnd len="med" w="med" type="none"/>
            <a:tailEnd len="med" w="med" type="none"/>
          </a:ln>
        </p:spPr>
      </p:cxnSp>
      <p:sp>
        <p:nvSpPr>
          <p:cNvPr id="275" name="Google Shape;275;p17"/>
          <p:cNvSpPr/>
          <p:nvPr/>
        </p:nvSpPr>
        <p:spPr>
          <a:xfrm>
            <a:off x="647557" y="3823843"/>
            <a:ext cx="104700" cy="2751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82" name="Google Shape;282;p17"/>
          <p:cNvCxnSpPr>
            <a:stCxn id="272" idx="0"/>
            <a:endCxn id="275" idx="0"/>
          </p:cNvCxnSpPr>
          <p:nvPr/>
        </p:nvCxnSpPr>
        <p:spPr>
          <a:xfrm flipH="1" rot="-5400000">
            <a:off x="423871" y="3547562"/>
            <a:ext cx="254700" cy="297600"/>
          </a:xfrm>
          <a:prstGeom prst="curvedConnector5">
            <a:avLst>
              <a:gd fmla="val -93492" name="adj1"/>
              <a:gd fmla="val 100421" name="adj2"/>
              <a:gd fmla="val 90241" name="adj3"/>
            </a:avLst>
          </a:prstGeom>
          <a:noFill/>
          <a:ln cap="flat" cmpd="sng" w="9525">
            <a:solidFill>
              <a:schemeClr val="dk2"/>
            </a:solidFill>
            <a:prstDash val="solid"/>
            <a:round/>
            <a:headEnd len="med" w="med" type="none"/>
            <a:tailEnd len="med" w="med" type="triangle"/>
          </a:ln>
        </p:spPr>
      </p:cxnSp>
      <p:sp>
        <p:nvSpPr>
          <p:cNvPr id="283" name="Google Shape;283;p17"/>
          <p:cNvSpPr/>
          <p:nvPr/>
        </p:nvSpPr>
        <p:spPr>
          <a:xfrm>
            <a:off x="8754232" y="3823855"/>
            <a:ext cx="104700" cy="27510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284" name="Google Shape;284;p17"/>
          <p:cNvCxnSpPr>
            <a:stCxn id="245" idx="0"/>
            <a:endCxn id="283" idx="0"/>
          </p:cNvCxnSpPr>
          <p:nvPr/>
        </p:nvCxnSpPr>
        <p:spPr>
          <a:xfrm flipH="1" rot="-5400000">
            <a:off x="8536416" y="3553692"/>
            <a:ext cx="282300" cy="258000"/>
          </a:xfrm>
          <a:prstGeom prst="curvedConnector5">
            <a:avLst>
              <a:gd fmla="val -84352" name="adj1"/>
              <a:gd fmla="val 93114" name="adj2"/>
              <a:gd fmla="val 85888" name="adj3"/>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par>
                                <p:cTn fill="hold" nodeType="with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pic>
        <p:nvPicPr>
          <p:cNvPr id="1260" name="Google Shape;1260;p62"/>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261" name="Google Shape;1261;p62"/>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Control Risks</a:t>
            </a:r>
            <a:endParaRPr/>
          </a:p>
        </p:txBody>
      </p:sp>
      <p:sp>
        <p:nvSpPr>
          <p:cNvPr id="1262" name="Google Shape;1262;p6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263" name="Google Shape;1263;p62"/>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7</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6</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7</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264" name="Google Shape;1264;p62"/>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265" name="Google Shape;1265;p62"/>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266" name="Google Shape;1266;p62"/>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267" name="Google Shape;1267;p62"/>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268" name="Google Shape;1268;p62"/>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269" name="Google Shape;1269;p62"/>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270" name="Google Shape;1270;p62"/>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271" name="Google Shape;1271;p62"/>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272" name="Google Shape;1272;p62"/>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273" name="Google Shape;1273;p62"/>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274" name="Google Shape;1274;p62"/>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275" name="Google Shape;1275;p62"/>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276" name="Google Shape;1276;p62"/>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7</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Electronics and batteries get too hot</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Electronics and batteries fail, causing ODDITY to not function properly</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Heating system will only be active if needed instead of being on constantly</a:t>
                      </a:r>
                      <a:endParaRPr sz="1200">
                        <a:solidFill>
                          <a:schemeClr val="accent1"/>
                        </a:solidFill>
                        <a:latin typeface="Lato"/>
                        <a:ea typeface="Lato"/>
                        <a:cs typeface="Lato"/>
                        <a:sym typeface="Lato"/>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1277" name="Google Shape;1277;p62"/>
          <p:cNvSpPr/>
          <p:nvPr/>
        </p:nvSpPr>
        <p:spPr>
          <a:xfrm rot="5400000">
            <a:off x="7101475" y="3969200"/>
            <a:ext cx="4821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62"/>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279" name="Google Shape;1279;p62"/>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280" name="Google Shape;1280;p62"/>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281" name="Google Shape;1281;p62"/>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282" name="Google Shape;1282;p62"/>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283" name="Google Shape;1283;p62"/>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284" name="Google Shape;1284;p62"/>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id="1289" name="Google Shape;1289;p63"/>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290" name="Google Shape;1290;p63"/>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Neck Attachment Risk</a:t>
            </a:r>
            <a:endParaRPr/>
          </a:p>
        </p:txBody>
      </p:sp>
      <p:sp>
        <p:nvSpPr>
          <p:cNvPr id="1291" name="Google Shape;1291;p6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292" name="Google Shape;1292;p63"/>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8</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293" name="Google Shape;1293;p63"/>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294" name="Google Shape;1294;p63"/>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295" name="Google Shape;1295;p63"/>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296" name="Google Shape;1296;p63"/>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297" name="Google Shape;1297;p63"/>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298" name="Google Shape;1298;p63"/>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299" name="Google Shape;1299;p63"/>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300" name="Google Shape;1300;p63"/>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301" name="Google Shape;1301;p63"/>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302" name="Google Shape;1302;p63"/>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303" name="Google Shape;1303;p63"/>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304" name="Google Shape;1304;p63"/>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305" name="Google Shape;1305;p63"/>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8</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Neck attachment fails</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Neck attachment tube breaks causing failure, tube slips out of balloon neck causing failure</a:t>
                      </a:r>
                      <a:endParaRPr sz="1200">
                        <a:solidFill>
                          <a:schemeClr val="accent1"/>
                        </a:solidFill>
                        <a:latin typeface="Lato"/>
                        <a:ea typeface="Lato"/>
                        <a:cs typeface="Lato"/>
                        <a:sym typeface="Lato"/>
                      </a:endParaRPr>
                    </a:p>
                  </a:txBody>
                  <a:tcPr marT="91425" marB="91425" marR="91425" marL="91425" anchor="ctr"/>
                </a:tc>
              </a:tr>
            </a:tbl>
          </a:graphicData>
        </a:graphic>
      </p:graphicFrame>
      <p:sp>
        <p:nvSpPr>
          <p:cNvPr id="1306" name="Google Shape;1306;p63"/>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307" name="Google Shape;1307;p63"/>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308" name="Google Shape;1308;p63"/>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309" name="Google Shape;1309;p63"/>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310" name="Google Shape;1310;p63"/>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311" name="Google Shape;1311;p63"/>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312" name="Google Shape;1312;p63"/>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pic>
        <p:nvPicPr>
          <p:cNvPr id="1317" name="Google Shape;1317;p64"/>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318" name="Google Shape;1318;p64"/>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Neck Attachment Risk</a:t>
            </a:r>
            <a:endParaRPr/>
          </a:p>
        </p:txBody>
      </p:sp>
      <p:sp>
        <p:nvSpPr>
          <p:cNvPr id="1319" name="Google Shape;1319;p6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320" name="Google Shape;1320;p64"/>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b="1" lang="en" sz="1200"/>
                        <a:t>8</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b="1" lang="en" sz="1200"/>
                        <a:t>8</a:t>
                      </a:r>
                      <a:endParaRPr b="1"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321" name="Google Shape;1321;p64"/>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322" name="Google Shape;1322;p64"/>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323" name="Google Shape;1323;p64"/>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324" name="Google Shape;1324;p64"/>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325" name="Google Shape;1325;p64"/>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326" name="Google Shape;1326;p64"/>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327" name="Google Shape;1327;p64"/>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328" name="Google Shape;1328;p64"/>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329" name="Google Shape;1329;p64"/>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330" name="Google Shape;1330;p64"/>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331" name="Google Shape;1331;p64"/>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332" name="Google Shape;1332;p64"/>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1333" name="Google Shape;1333;p64"/>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8</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Neck attachment fails</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lnR cap="flat" cmpd="sng" w="9525">
                      <a:solidFill>
                        <a:srgbClr val="9E9E9E"/>
                      </a:solidFill>
                      <a:prstDash val="solid"/>
                      <a:round/>
                      <a:headEnd len="sm" w="sm" type="none"/>
                      <a:tailEnd len="sm" w="sm" type="none"/>
                    </a:ln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Neck attachment tube breaks causing failure, tube slips out of balloon neck causing failure</a:t>
                      </a:r>
                      <a:endParaRPr sz="1200">
                        <a:solidFill>
                          <a:schemeClr val="accent1"/>
                        </a:solidFill>
                        <a:latin typeface="Lato"/>
                        <a:ea typeface="Lato"/>
                        <a:cs typeface="Lato"/>
                        <a:sym typeface="Lat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Mitigation:</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Perform hoop stress analysis and friction calculations between tube and balloon, reinforce with tape</a:t>
                      </a:r>
                      <a:endParaRPr sz="1200">
                        <a:solidFill>
                          <a:schemeClr val="accent1"/>
                        </a:solidFill>
                        <a:latin typeface="Lato"/>
                        <a:ea typeface="Lato"/>
                        <a:cs typeface="Lato"/>
                        <a:sym typeface="Lato"/>
                      </a:endParaRPr>
                    </a:p>
                  </a:txBody>
                  <a:tcPr marT="91425" marB="91425" marR="91425" marL="91425" anchor="ctr">
                    <a:lnT cap="flat" cmpd="sng" w="9525">
                      <a:solidFill>
                        <a:srgbClr val="9E9E9E"/>
                      </a:solidFill>
                      <a:prstDash val="solid"/>
                      <a:round/>
                      <a:headEnd len="sm" w="sm" type="none"/>
                      <a:tailEnd len="sm" w="sm" type="none"/>
                    </a:lnT>
                  </a:tcPr>
                </a:tc>
              </a:tr>
            </a:tbl>
          </a:graphicData>
        </a:graphic>
      </p:graphicFrame>
      <p:sp>
        <p:nvSpPr>
          <p:cNvPr id="1334" name="Google Shape;1334;p64"/>
          <p:cNvSpPr/>
          <p:nvPr/>
        </p:nvSpPr>
        <p:spPr>
          <a:xfrm rot="5400000">
            <a:off x="8051375" y="3964300"/>
            <a:ext cx="482100" cy="272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4"/>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336" name="Google Shape;1336;p64"/>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337" name="Google Shape;1337;p64"/>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338" name="Google Shape;1338;p64"/>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339" name="Google Shape;1339;p64"/>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340" name="Google Shape;1340;p64"/>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341" name="Google Shape;1341;p64"/>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pic>
        <p:nvPicPr>
          <p:cNvPr id="1346" name="Google Shape;1346;p65"/>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347" name="Google Shape;1347;p65"/>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Mitigated Risk Matrix</a:t>
            </a:r>
            <a:endParaRPr/>
          </a:p>
        </p:txBody>
      </p:sp>
      <p:graphicFrame>
        <p:nvGraphicFramePr>
          <p:cNvPr id="1348" name="Google Shape;1348;p65"/>
          <p:cNvGraphicFramePr/>
          <p:nvPr/>
        </p:nvGraphicFramePr>
        <p:xfrm>
          <a:off x="4017475" y="11859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en" sz="1200"/>
                        <a:t>1</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2</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3</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5, 6</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4, 7</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8</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1349" name="Google Shape;1349;p65"/>
          <p:cNvSpPr txBox="1"/>
          <p:nvPr/>
        </p:nvSpPr>
        <p:spPr>
          <a:xfrm>
            <a:off x="401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1350" name="Google Shape;1350;p65"/>
          <p:cNvSpPr txBox="1"/>
          <p:nvPr/>
        </p:nvSpPr>
        <p:spPr>
          <a:xfrm>
            <a:off x="49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1351" name="Google Shape;1351;p65"/>
          <p:cNvSpPr txBox="1"/>
          <p:nvPr/>
        </p:nvSpPr>
        <p:spPr>
          <a:xfrm>
            <a:off x="591742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1352" name="Google Shape;1352;p65"/>
          <p:cNvSpPr txBox="1"/>
          <p:nvPr/>
        </p:nvSpPr>
        <p:spPr>
          <a:xfrm>
            <a:off x="68674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1353" name="Google Shape;1353;p65"/>
          <p:cNvSpPr txBox="1"/>
          <p:nvPr/>
        </p:nvSpPr>
        <p:spPr>
          <a:xfrm>
            <a:off x="7817375" y="10005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1354" name="Google Shape;1354;p65"/>
          <p:cNvSpPr txBox="1"/>
          <p:nvPr/>
        </p:nvSpPr>
        <p:spPr>
          <a:xfrm rot="-5400000">
            <a:off x="3562175" y="14560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1355" name="Google Shape;1355;p65"/>
          <p:cNvSpPr txBox="1"/>
          <p:nvPr/>
        </p:nvSpPr>
        <p:spPr>
          <a:xfrm rot="-5400000">
            <a:off x="3480875" y="21024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1356" name="Google Shape;1356;p65"/>
          <p:cNvSpPr txBox="1"/>
          <p:nvPr/>
        </p:nvSpPr>
        <p:spPr>
          <a:xfrm rot="-5400000">
            <a:off x="3562175" y="29111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1357" name="Google Shape;1357;p65"/>
          <p:cNvSpPr txBox="1"/>
          <p:nvPr/>
        </p:nvSpPr>
        <p:spPr>
          <a:xfrm rot="-5400000">
            <a:off x="3532775" y="36476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1358" name="Google Shape;1358;p65"/>
          <p:cNvSpPr txBox="1"/>
          <p:nvPr/>
        </p:nvSpPr>
        <p:spPr>
          <a:xfrm rot="-5400000">
            <a:off x="3488025" y="43092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1359" name="Google Shape;1359;p65"/>
          <p:cNvSpPr txBox="1"/>
          <p:nvPr/>
        </p:nvSpPr>
        <p:spPr>
          <a:xfrm>
            <a:off x="5917425" y="7949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1360" name="Google Shape;1360;p65"/>
          <p:cNvSpPr txBox="1"/>
          <p:nvPr/>
        </p:nvSpPr>
        <p:spPr>
          <a:xfrm rot="-5400000">
            <a:off x="3101925" y="29122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sp>
        <p:nvSpPr>
          <p:cNvPr id="1361" name="Google Shape;1361;p6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362" name="Google Shape;1362;p65"/>
          <p:cNvGraphicFramePr/>
          <p:nvPr/>
        </p:nvGraphicFramePr>
        <p:xfrm>
          <a:off x="537750" y="1505500"/>
          <a:ext cx="3000000" cy="3000000"/>
        </p:xfrm>
        <a:graphic>
          <a:graphicData uri="http://schemas.openxmlformats.org/drawingml/2006/table">
            <a:tbl>
              <a:tblPr>
                <a:noFill/>
                <a:tableStyleId>{0B9090C0-911F-4215-A597-26AF6A290EC6}</a:tableStyleId>
              </a:tblPr>
              <a:tblGrid>
                <a:gridCol w="395075"/>
                <a:gridCol w="2388950"/>
              </a:tblGrid>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1</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COVID-19 Closures</a:t>
                      </a:r>
                      <a:endParaRPr sz="1000">
                        <a:solidFill>
                          <a:schemeClr val="accent1"/>
                        </a:solidFill>
                        <a:latin typeface="Lato"/>
                        <a:ea typeface="Lato"/>
                        <a:cs typeface="Lato"/>
                        <a:sym typeface="Lato"/>
                      </a:endParaRPr>
                    </a:p>
                  </a:txBody>
                  <a:tcPr marT="91425" marB="91425" marR="91425" marL="91425" anchor="ctr"/>
                </a:tc>
              </a:tr>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2</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Test Flight is not able to happen</a:t>
                      </a:r>
                      <a:endParaRPr sz="1000">
                        <a:solidFill>
                          <a:schemeClr val="accent1"/>
                        </a:solidFill>
                        <a:latin typeface="Lato"/>
                        <a:ea typeface="Lato"/>
                        <a:cs typeface="Lato"/>
                        <a:sym typeface="Lato"/>
                      </a:endParaRPr>
                    </a:p>
                  </a:txBody>
                  <a:tcPr marT="91425" marB="91425" marR="91425" marL="91425" anchor="ctr"/>
                </a:tc>
              </a:tr>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3</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Fan cannot remove helium fast enough</a:t>
                      </a:r>
                      <a:endParaRPr sz="1000">
                        <a:solidFill>
                          <a:schemeClr val="accent1"/>
                        </a:solidFill>
                        <a:latin typeface="Lato"/>
                        <a:ea typeface="Lato"/>
                        <a:cs typeface="Lato"/>
                        <a:sym typeface="Lato"/>
                      </a:endParaRPr>
                    </a:p>
                  </a:txBody>
                  <a:tcPr marT="91425" marB="91425" marR="91425" marL="91425" anchor="ctr"/>
                </a:tc>
              </a:tr>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4</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Fan freezes</a:t>
                      </a:r>
                      <a:endParaRPr sz="1000">
                        <a:solidFill>
                          <a:schemeClr val="accent1"/>
                        </a:solidFill>
                        <a:latin typeface="Lato"/>
                        <a:ea typeface="Lato"/>
                        <a:cs typeface="Lato"/>
                        <a:sym typeface="Lato"/>
                      </a:endParaRPr>
                    </a:p>
                  </a:txBody>
                  <a:tcPr marT="91425" marB="91425" marR="91425" marL="91425" anchor="ctr"/>
                </a:tc>
              </a:tr>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5</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Insufficient battery power</a:t>
                      </a:r>
                      <a:endParaRPr sz="1000">
                        <a:solidFill>
                          <a:schemeClr val="accent1"/>
                        </a:solidFill>
                        <a:latin typeface="Lato"/>
                        <a:ea typeface="Lato"/>
                        <a:cs typeface="Lato"/>
                        <a:sym typeface="Lato"/>
                      </a:endParaRPr>
                    </a:p>
                  </a:txBody>
                  <a:tcPr marT="91425" marB="91425" marR="91425" marL="91425" anchor="ctr"/>
                </a:tc>
              </a:tr>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6</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Batteries get too cold</a:t>
                      </a:r>
                      <a:endParaRPr sz="1000">
                        <a:solidFill>
                          <a:schemeClr val="accent1"/>
                        </a:solidFill>
                        <a:latin typeface="Lato"/>
                        <a:ea typeface="Lato"/>
                        <a:cs typeface="Lato"/>
                        <a:sym typeface="Lato"/>
                      </a:endParaRPr>
                    </a:p>
                  </a:txBody>
                  <a:tcPr marT="91425" marB="91425" marR="91425" marL="91425" anchor="ctr"/>
                </a:tc>
              </a:tr>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7</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Electronics &amp; batteries get too hot</a:t>
                      </a:r>
                      <a:endParaRPr sz="1000">
                        <a:solidFill>
                          <a:schemeClr val="accent1"/>
                        </a:solidFill>
                        <a:latin typeface="Lato"/>
                        <a:ea typeface="Lato"/>
                        <a:cs typeface="Lato"/>
                        <a:sym typeface="Lato"/>
                      </a:endParaRPr>
                    </a:p>
                  </a:txBody>
                  <a:tcPr marT="91425" marB="91425" marR="91425" marL="91425" anchor="ctr"/>
                </a:tc>
              </a:tr>
              <a:tr h="350225">
                <a:tc>
                  <a:txBody>
                    <a:bodyPr/>
                    <a:lstStyle/>
                    <a:p>
                      <a:pPr indent="0" lvl="0" marL="0" rtl="0" algn="ctr">
                        <a:spcBef>
                          <a:spcPts val="0"/>
                        </a:spcBef>
                        <a:spcAft>
                          <a:spcPts val="0"/>
                        </a:spcAft>
                        <a:buNone/>
                      </a:pPr>
                      <a:r>
                        <a:rPr i="1" lang="en" sz="1000">
                          <a:solidFill>
                            <a:schemeClr val="lt1"/>
                          </a:solidFill>
                          <a:latin typeface="Lato"/>
                          <a:ea typeface="Lato"/>
                          <a:cs typeface="Lato"/>
                          <a:sym typeface="Lato"/>
                        </a:rPr>
                        <a:t>8</a:t>
                      </a:r>
                      <a:endParaRPr i="1" sz="10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Neck attachment fails</a:t>
                      </a:r>
                      <a:endParaRPr sz="1000">
                        <a:solidFill>
                          <a:schemeClr val="accent1"/>
                        </a:solidFill>
                        <a:latin typeface="Lato"/>
                        <a:ea typeface="Lato"/>
                        <a:cs typeface="Lato"/>
                        <a:sym typeface="Lato"/>
                      </a:endParaRPr>
                    </a:p>
                  </a:txBody>
                  <a:tcPr marT="91425" marB="91425" marR="91425" marL="91425" anchor="ctr"/>
                </a:tc>
              </a:tr>
            </a:tbl>
          </a:graphicData>
        </a:graphic>
      </p:graphicFrame>
      <p:sp>
        <p:nvSpPr>
          <p:cNvPr id="1363" name="Google Shape;1363;p65"/>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364" name="Google Shape;1364;p65"/>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365" name="Google Shape;1365;p65"/>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366" name="Google Shape;1366;p65"/>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367" name="Google Shape;1367;p65"/>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368" name="Google Shape;1368;p65"/>
          <p:cNvSpPr/>
          <p:nvPr/>
        </p:nvSpPr>
        <p:spPr>
          <a:xfrm>
            <a:off x="3266237"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369" name="Google Shape;1369;p65"/>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66"/>
          <p:cNvSpPr txBox="1"/>
          <p:nvPr>
            <p:ph type="title"/>
          </p:nvPr>
        </p:nvSpPr>
        <p:spPr>
          <a:xfrm>
            <a:off x="729450" y="1322450"/>
            <a:ext cx="5357700" cy="7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Verification &amp; Validation</a:t>
            </a:r>
            <a:endParaRPr/>
          </a:p>
        </p:txBody>
      </p:sp>
      <p:pic>
        <p:nvPicPr>
          <p:cNvPr id="1375" name="Google Shape;1375;p66"/>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376" name="Google Shape;1376;p6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77" name="Google Shape;1377;p66"/>
          <p:cNvSpPr/>
          <p:nvPr/>
        </p:nvSpPr>
        <p:spPr>
          <a:xfrm>
            <a:off x="-62" y="3896075"/>
            <a:ext cx="1666500" cy="5991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Purpose and Objectives</a:t>
            </a:r>
            <a:endParaRPr sz="1200"/>
          </a:p>
        </p:txBody>
      </p:sp>
      <p:sp>
        <p:nvSpPr>
          <p:cNvPr id="1378" name="Google Shape;1378;p66"/>
          <p:cNvSpPr/>
          <p:nvPr/>
        </p:nvSpPr>
        <p:spPr>
          <a:xfrm>
            <a:off x="1245468"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Design Solution</a:t>
            </a:r>
            <a:endParaRPr sz="1200"/>
          </a:p>
        </p:txBody>
      </p:sp>
      <p:sp>
        <p:nvSpPr>
          <p:cNvPr id="1379" name="Google Shape;1379;p66"/>
          <p:cNvSpPr/>
          <p:nvPr/>
        </p:nvSpPr>
        <p:spPr>
          <a:xfrm>
            <a:off x="2492479"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Critical Elements</a:t>
            </a:r>
            <a:endParaRPr sz="1200"/>
          </a:p>
        </p:txBody>
      </p:sp>
      <p:sp>
        <p:nvSpPr>
          <p:cNvPr id="1380" name="Google Shape;1380;p66"/>
          <p:cNvSpPr/>
          <p:nvPr/>
        </p:nvSpPr>
        <p:spPr>
          <a:xfrm>
            <a:off x="3739465"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Requirement Satisfaction</a:t>
            </a:r>
            <a:endParaRPr sz="1200"/>
          </a:p>
        </p:txBody>
      </p:sp>
      <p:sp>
        <p:nvSpPr>
          <p:cNvPr id="1381" name="Google Shape;1381;p66"/>
          <p:cNvSpPr/>
          <p:nvPr/>
        </p:nvSpPr>
        <p:spPr>
          <a:xfrm>
            <a:off x="74775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Planning</a:t>
            </a:r>
            <a:endParaRPr sz="1200"/>
          </a:p>
        </p:txBody>
      </p:sp>
      <p:sp>
        <p:nvSpPr>
          <p:cNvPr id="1382" name="Google Shape;1382;p66"/>
          <p:cNvSpPr/>
          <p:nvPr/>
        </p:nvSpPr>
        <p:spPr>
          <a:xfrm>
            <a:off x="4985021"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Risks</a:t>
            </a:r>
            <a:endParaRPr sz="1200"/>
          </a:p>
        </p:txBody>
      </p:sp>
      <p:sp>
        <p:nvSpPr>
          <p:cNvPr id="1383" name="Google Shape;1383;p66"/>
          <p:cNvSpPr/>
          <p:nvPr/>
        </p:nvSpPr>
        <p:spPr>
          <a:xfrm>
            <a:off x="6233462" y="3896075"/>
            <a:ext cx="1666500" cy="5991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Verification &amp; Validation</a:t>
            </a:r>
            <a:endParaRPr sz="1200"/>
          </a:p>
        </p:txBody>
      </p:sp>
      <p:pic>
        <p:nvPicPr>
          <p:cNvPr id="1384" name="Google Shape;1384;p66"/>
          <p:cNvPicPr preferRelativeResize="0"/>
          <p:nvPr/>
        </p:nvPicPr>
        <p:blipFill rotWithShape="1">
          <a:blip r:embed="rId4">
            <a:alphaModFix/>
          </a:blip>
          <a:srcRect b="0" l="37981" r="17097" t="1293"/>
          <a:stretch/>
        </p:blipFill>
        <p:spPr>
          <a:xfrm>
            <a:off x="5987495" y="0"/>
            <a:ext cx="2295581" cy="3896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67"/>
          <p:cNvSpPr txBox="1"/>
          <p:nvPr>
            <p:ph idx="1" type="body"/>
          </p:nvPr>
        </p:nvSpPr>
        <p:spPr>
          <a:xfrm>
            <a:off x="302225" y="1441150"/>
            <a:ext cx="4055700" cy="330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Volumetric flow rate testing will be conducted using the </a:t>
            </a:r>
            <a:r>
              <a:rPr lang="en" sz="1600"/>
              <a:t>vacuum</a:t>
            </a:r>
            <a:r>
              <a:rPr lang="en" sz="1600"/>
              <a:t> chamber provided by Prof. Rhode.</a:t>
            </a:r>
            <a:endParaRPr sz="1600"/>
          </a:p>
          <a:p>
            <a:pPr indent="0" lvl="0" marL="0" rtl="0" algn="l">
              <a:spcBef>
                <a:spcPts val="1600"/>
              </a:spcBef>
              <a:spcAft>
                <a:spcPts val="0"/>
              </a:spcAft>
              <a:buNone/>
            </a:pPr>
            <a:r>
              <a:rPr lang="en" sz="1600"/>
              <a:t>This testing will be used to verify the results of the high altitude CFD simulations.</a:t>
            </a:r>
            <a:endParaRPr sz="1600"/>
          </a:p>
          <a:p>
            <a:pPr indent="0" lvl="0" marL="0" rtl="0" algn="l">
              <a:spcBef>
                <a:spcPts val="1600"/>
              </a:spcBef>
              <a:spcAft>
                <a:spcPts val="1600"/>
              </a:spcAft>
              <a:buNone/>
            </a:pPr>
            <a:r>
              <a:rPr lang="en" sz="1600"/>
              <a:t>This test will be crucial to determine whether an off-the-shelf axial fan can meet the requirements of this project.</a:t>
            </a:r>
            <a:endParaRPr sz="1600"/>
          </a:p>
        </p:txBody>
      </p:sp>
      <p:sp>
        <p:nvSpPr>
          <p:cNvPr id="1390" name="Google Shape;1390;p6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91" name="Google Shape;1391;p67"/>
          <p:cNvSpPr txBox="1"/>
          <p:nvPr>
            <p:ph type="title"/>
          </p:nvPr>
        </p:nvSpPr>
        <p:spPr>
          <a:xfrm>
            <a:off x="302213" y="54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Axial Fan Low Pressure Testing</a:t>
            </a:r>
            <a:endParaRPr/>
          </a:p>
        </p:txBody>
      </p:sp>
      <p:pic>
        <p:nvPicPr>
          <p:cNvPr id="1392" name="Google Shape;1392;p67"/>
          <p:cNvPicPr preferRelativeResize="0"/>
          <p:nvPr/>
        </p:nvPicPr>
        <p:blipFill rotWithShape="1">
          <a:blip r:embed="rId3">
            <a:alphaModFix/>
          </a:blip>
          <a:srcRect b="0" l="10198" r="3520" t="12080"/>
          <a:stretch/>
        </p:blipFill>
        <p:spPr>
          <a:xfrm>
            <a:off x="4466275" y="1133300"/>
            <a:ext cx="1328284" cy="1804723"/>
          </a:xfrm>
          <a:prstGeom prst="rect">
            <a:avLst/>
          </a:prstGeom>
          <a:noFill/>
          <a:ln>
            <a:noFill/>
          </a:ln>
        </p:spPr>
      </p:pic>
      <p:pic>
        <p:nvPicPr>
          <p:cNvPr id="1393" name="Google Shape;1393;p67"/>
          <p:cNvPicPr preferRelativeResize="0"/>
          <p:nvPr/>
        </p:nvPicPr>
        <p:blipFill rotWithShape="1">
          <a:blip r:embed="rId4">
            <a:alphaModFix/>
          </a:blip>
          <a:srcRect b="3725" l="0" r="0" t="0"/>
          <a:stretch/>
        </p:blipFill>
        <p:spPr>
          <a:xfrm>
            <a:off x="4357925" y="2987300"/>
            <a:ext cx="1544977" cy="1983180"/>
          </a:xfrm>
          <a:prstGeom prst="rect">
            <a:avLst/>
          </a:prstGeom>
          <a:noFill/>
          <a:ln>
            <a:noFill/>
          </a:ln>
        </p:spPr>
      </p:pic>
      <p:pic>
        <p:nvPicPr>
          <p:cNvPr id="1394" name="Google Shape;1394;p67"/>
          <p:cNvPicPr preferRelativeResize="0"/>
          <p:nvPr/>
        </p:nvPicPr>
        <p:blipFill>
          <a:blip r:embed="rId5">
            <a:alphaModFix/>
          </a:blip>
          <a:stretch>
            <a:fillRect/>
          </a:stretch>
        </p:blipFill>
        <p:spPr>
          <a:xfrm>
            <a:off x="7244400" y="0"/>
            <a:ext cx="1899600" cy="383725"/>
          </a:xfrm>
          <a:prstGeom prst="rect">
            <a:avLst/>
          </a:prstGeom>
          <a:noFill/>
          <a:ln>
            <a:noFill/>
          </a:ln>
        </p:spPr>
      </p:pic>
      <p:sp>
        <p:nvSpPr>
          <p:cNvPr id="1395" name="Google Shape;1395;p67"/>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396" name="Google Shape;1396;p67"/>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397" name="Google Shape;1397;p67"/>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398" name="Google Shape;1398;p67"/>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399" name="Google Shape;1399;p67"/>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400" name="Google Shape;1400;p67"/>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401" name="Google Shape;1401;p67"/>
          <p:cNvSpPr/>
          <p:nvPr/>
        </p:nvSpPr>
        <p:spPr>
          <a:xfrm>
            <a:off x="408422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1402" name="Google Shape;1402;p67"/>
          <p:cNvPicPr preferRelativeResize="0"/>
          <p:nvPr/>
        </p:nvPicPr>
        <p:blipFill rotWithShape="1">
          <a:blip r:embed="rId6">
            <a:alphaModFix/>
          </a:blip>
          <a:srcRect b="5166" l="0" r="0" t="4360"/>
          <a:stretch/>
        </p:blipFill>
        <p:spPr>
          <a:xfrm>
            <a:off x="6184200" y="548825"/>
            <a:ext cx="2239300" cy="44216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68"/>
          <p:cNvSpPr txBox="1"/>
          <p:nvPr>
            <p:ph type="title"/>
          </p:nvPr>
        </p:nvSpPr>
        <p:spPr>
          <a:xfrm>
            <a:off x="727650" y="3780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Vacuum</a:t>
            </a:r>
            <a:r>
              <a:rPr lang="en"/>
              <a:t> Chamber Testing Diagram</a:t>
            </a:r>
            <a:endParaRPr/>
          </a:p>
        </p:txBody>
      </p:sp>
      <p:sp>
        <p:nvSpPr>
          <p:cNvPr id="1408" name="Google Shape;1408;p6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09" name="Google Shape;1409;p68"/>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1410" name="Google Shape;1410;p68"/>
          <p:cNvPicPr preferRelativeResize="0"/>
          <p:nvPr/>
        </p:nvPicPr>
        <p:blipFill>
          <a:blip r:embed="rId4">
            <a:alphaModFix/>
          </a:blip>
          <a:stretch>
            <a:fillRect/>
          </a:stretch>
        </p:blipFill>
        <p:spPr>
          <a:xfrm>
            <a:off x="830550" y="860625"/>
            <a:ext cx="7024801" cy="4233875"/>
          </a:xfrm>
          <a:prstGeom prst="rect">
            <a:avLst/>
          </a:prstGeom>
          <a:noFill/>
          <a:ln>
            <a:noFill/>
          </a:ln>
        </p:spPr>
      </p:pic>
      <p:sp>
        <p:nvSpPr>
          <p:cNvPr id="1411" name="Google Shape;1411;p68"/>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412" name="Google Shape;1412;p68"/>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413" name="Google Shape;1413;p68"/>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414" name="Google Shape;1414;p68"/>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415" name="Google Shape;1415;p68"/>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416" name="Google Shape;1416;p68"/>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417" name="Google Shape;1417;p68"/>
          <p:cNvSpPr/>
          <p:nvPr/>
        </p:nvSpPr>
        <p:spPr>
          <a:xfrm>
            <a:off x="408422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1" name="Shape 1421"/>
        <p:cNvGrpSpPr/>
        <p:nvPr/>
      </p:nvGrpSpPr>
      <p:grpSpPr>
        <a:xfrm>
          <a:off x="0" y="0"/>
          <a:ext cx="0" cy="0"/>
          <a:chOff x="0" y="0"/>
          <a:chExt cx="0" cy="0"/>
        </a:xfrm>
      </p:grpSpPr>
      <p:sp>
        <p:nvSpPr>
          <p:cNvPr id="1422" name="Google Shape;1422;p69"/>
          <p:cNvSpPr txBox="1"/>
          <p:nvPr>
            <p:ph type="title"/>
          </p:nvPr>
        </p:nvSpPr>
        <p:spPr>
          <a:xfrm>
            <a:off x="727650" y="548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Volumetric Flow Rate Calculation</a:t>
            </a:r>
            <a:endParaRPr/>
          </a:p>
        </p:txBody>
      </p:sp>
      <p:sp>
        <p:nvSpPr>
          <p:cNvPr id="1423" name="Google Shape;1423;p69"/>
          <p:cNvSpPr txBox="1"/>
          <p:nvPr>
            <p:ph idx="1" type="body"/>
          </p:nvPr>
        </p:nvSpPr>
        <p:spPr>
          <a:xfrm>
            <a:off x="727650" y="1441200"/>
            <a:ext cx="7688700" cy="330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Bernoulli’s Equation:</a:t>
            </a:r>
            <a:endParaRPr sz="1600"/>
          </a:p>
          <a:p>
            <a:pPr indent="0" lvl="0" marL="0" rtl="0" algn="l">
              <a:spcBef>
                <a:spcPts val="1600"/>
              </a:spcBef>
              <a:spcAft>
                <a:spcPts val="0"/>
              </a:spcAft>
              <a:buNone/>
            </a:pPr>
            <a:r>
              <a:rPr lang="en" sz="1600"/>
              <a:t>Key Assumptions: Incompressible flow, Irrotational, uniform flow through neck tubes</a:t>
            </a:r>
            <a:endParaRPr sz="1600"/>
          </a:p>
          <a:p>
            <a:pPr indent="0" lvl="0" marL="0" rtl="0" algn="l">
              <a:spcBef>
                <a:spcPts val="1600"/>
              </a:spcBef>
              <a:spcAft>
                <a:spcPts val="0"/>
              </a:spcAft>
              <a:buNone/>
            </a:pPr>
            <a:r>
              <a:rPr lang="en" sz="1600"/>
              <a:t>Using Bernoulli with these assumptions, a flow velocity can be calculated.</a:t>
            </a:r>
            <a:endParaRPr sz="1600"/>
          </a:p>
          <a:p>
            <a:pPr indent="0" lvl="0" marL="0" rtl="0" algn="l">
              <a:spcBef>
                <a:spcPts val="1600"/>
              </a:spcBef>
              <a:spcAft>
                <a:spcPts val="0"/>
              </a:spcAft>
              <a:buNone/>
            </a:pPr>
            <a:r>
              <a:rPr lang="en" sz="1600"/>
              <a:t>Since we know the cross sectional area of the inlet, a volumetric flow rate can then be estimated.</a:t>
            </a:r>
            <a:endParaRPr sz="1600"/>
          </a:p>
          <a:p>
            <a:pPr indent="0" lvl="0" marL="0" rtl="0" algn="l">
              <a:spcBef>
                <a:spcPts val="1600"/>
              </a:spcBef>
              <a:spcAft>
                <a:spcPts val="1600"/>
              </a:spcAft>
              <a:buNone/>
            </a:pPr>
            <a:r>
              <a:rPr lang="en" sz="1600"/>
              <a:t>These flow rates can then be compared to our CFD results to verify our models and increase confidence that the fan will remove helium at a sufficient rate.</a:t>
            </a:r>
            <a:endParaRPr sz="1600"/>
          </a:p>
        </p:txBody>
      </p:sp>
      <p:sp>
        <p:nvSpPr>
          <p:cNvPr id="1424" name="Google Shape;1424;p6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25" name="Google Shape;1425;p69"/>
          <p:cNvPicPr preferRelativeResize="0"/>
          <p:nvPr/>
        </p:nvPicPr>
        <p:blipFill>
          <a:blip r:embed="rId3">
            <a:alphaModFix/>
          </a:blip>
          <a:stretch>
            <a:fillRect/>
          </a:stretch>
        </p:blipFill>
        <p:spPr>
          <a:xfrm>
            <a:off x="2731850" y="1340900"/>
            <a:ext cx="3882649" cy="613275"/>
          </a:xfrm>
          <a:prstGeom prst="rect">
            <a:avLst/>
          </a:prstGeom>
          <a:noFill/>
          <a:ln>
            <a:noFill/>
          </a:ln>
        </p:spPr>
      </p:pic>
      <p:pic>
        <p:nvPicPr>
          <p:cNvPr id="1426" name="Google Shape;1426;p69"/>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1427" name="Google Shape;1427;p69"/>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428" name="Google Shape;1428;p69"/>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429" name="Google Shape;1429;p69"/>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430" name="Google Shape;1430;p69"/>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431" name="Google Shape;1431;p69"/>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432" name="Google Shape;1432;p69"/>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433" name="Google Shape;1433;p69"/>
          <p:cNvSpPr/>
          <p:nvPr/>
        </p:nvSpPr>
        <p:spPr>
          <a:xfrm>
            <a:off x="408422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70"/>
          <p:cNvSpPr txBox="1"/>
          <p:nvPr>
            <p:ph idx="1" type="body"/>
          </p:nvPr>
        </p:nvSpPr>
        <p:spPr>
          <a:xfrm>
            <a:off x="727675" y="1514325"/>
            <a:ext cx="4694100" cy="262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 fan w</a:t>
            </a:r>
            <a:r>
              <a:rPr lang="en" sz="1600"/>
              <a:t>il</a:t>
            </a:r>
            <a:r>
              <a:rPr lang="en" sz="1600"/>
              <a:t>l be tested in a dry ice cooler to simulate the cold temperatures that will be seen in flight.</a:t>
            </a:r>
            <a:endParaRPr sz="1600"/>
          </a:p>
          <a:p>
            <a:pPr indent="0" lvl="0" marL="0" rtl="0" algn="l">
              <a:spcBef>
                <a:spcPts val="1600"/>
              </a:spcBef>
              <a:spcAft>
                <a:spcPts val="0"/>
              </a:spcAft>
              <a:buNone/>
            </a:pPr>
            <a:r>
              <a:rPr lang="en" sz="1600"/>
              <a:t>Dry Ice Temperature: -78 C</a:t>
            </a:r>
            <a:endParaRPr sz="1600"/>
          </a:p>
          <a:p>
            <a:pPr indent="0" lvl="0" marL="0" rtl="0" algn="l">
              <a:spcBef>
                <a:spcPts val="1600"/>
              </a:spcBef>
              <a:spcAft>
                <a:spcPts val="0"/>
              </a:spcAft>
              <a:buNone/>
            </a:pPr>
            <a:r>
              <a:rPr lang="en" sz="1600"/>
              <a:t>Coldest in-Flight Temperature: -56.5 C</a:t>
            </a:r>
            <a:endParaRPr sz="1600"/>
          </a:p>
          <a:p>
            <a:pPr indent="0" lvl="0" marL="0" rtl="0" algn="l">
              <a:spcBef>
                <a:spcPts val="1600"/>
              </a:spcBef>
              <a:spcAft>
                <a:spcPts val="0"/>
              </a:spcAft>
              <a:buNone/>
            </a:pPr>
            <a:r>
              <a:rPr lang="en" sz="1600"/>
              <a:t>Fan Minimum Operational Temperature: -20 C</a:t>
            </a:r>
            <a:endParaRPr sz="1600"/>
          </a:p>
          <a:p>
            <a:pPr indent="0" lvl="0" marL="0" rtl="0" algn="l">
              <a:spcBef>
                <a:spcPts val="1600"/>
              </a:spcBef>
              <a:spcAft>
                <a:spcPts val="1600"/>
              </a:spcAft>
              <a:buNone/>
            </a:pPr>
            <a:r>
              <a:rPr lang="en" sz="1600"/>
              <a:t>The test will hopefully prove that the fan can start and operate continuously at temperatures colder than it will see in flight.</a:t>
            </a:r>
            <a:endParaRPr sz="1600"/>
          </a:p>
        </p:txBody>
      </p:sp>
      <p:sp>
        <p:nvSpPr>
          <p:cNvPr id="1439" name="Google Shape;1439;p7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40" name="Google Shape;1440;p7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Axial Fan Low Temperature Testing</a:t>
            </a:r>
            <a:endParaRPr/>
          </a:p>
        </p:txBody>
      </p:sp>
      <p:pic>
        <p:nvPicPr>
          <p:cNvPr id="1441" name="Google Shape;1441;p70"/>
          <p:cNvPicPr preferRelativeResize="0"/>
          <p:nvPr/>
        </p:nvPicPr>
        <p:blipFill rotWithShape="1">
          <a:blip r:embed="rId3">
            <a:alphaModFix/>
          </a:blip>
          <a:srcRect b="2985" l="2643" r="6825" t="7633"/>
          <a:stretch/>
        </p:blipFill>
        <p:spPr>
          <a:xfrm>
            <a:off x="5513750" y="1514325"/>
            <a:ext cx="3409544" cy="3188875"/>
          </a:xfrm>
          <a:prstGeom prst="rect">
            <a:avLst/>
          </a:prstGeom>
          <a:noFill/>
          <a:ln>
            <a:noFill/>
          </a:ln>
        </p:spPr>
      </p:pic>
      <p:pic>
        <p:nvPicPr>
          <p:cNvPr id="1442" name="Google Shape;1442;p70"/>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1443" name="Google Shape;1443;p70"/>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444" name="Google Shape;1444;p70"/>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445" name="Google Shape;1445;p70"/>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446" name="Google Shape;1446;p70"/>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447" name="Google Shape;1447;p70"/>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448" name="Google Shape;1448;p70"/>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449" name="Google Shape;1449;p70"/>
          <p:cNvSpPr/>
          <p:nvPr/>
        </p:nvSpPr>
        <p:spPr>
          <a:xfrm>
            <a:off x="408422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71"/>
          <p:cNvSpPr txBox="1"/>
          <p:nvPr>
            <p:ph type="title"/>
          </p:nvPr>
        </p:nvSpPr>
        <p:spPr>
          <a:xfrm>
            <a:off x="659400" y="558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Temperature Test Details</a:t>
            </a:r>
            <a:endParaRPr/>
          </a:p>
        </p:txBody>
      </p:sp>
      <p:sp>
        <p:nvSpPr>
          <p:cNvPr id="1455" name="Google Shape;1455;p71"/>
          <p:cNvSpPr txBox="1"/>
          <p:nvPr>
            <p:ph idx="1" type="body"/>
          </p:nvPr>
        </p:nvSpPr>
        <p:spPr>
          <a:xfrm>
            <a:off x="6324300" y="1577563"/>
            <a:ext cx="2711700" cy="27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Testing Procedure:</a:t>
            </a:r>
            <a:endParaRPr sz="1600"/>
          </a:p>
          <a:p>
            <a:pPr indent="-330200" lvl="0" marL="457200" rtl="0" algn="l">
              <a:spcBef>
                <a:spcPts val="1600"/>
              </a:spcBef>
              <a:spcAft>
                <a:spcPts val="0"/>
              </a:spcAft>
              <a:buSzPts val="1600"/>
              <a:buChar char="●"/>
            </a:pPr>
            <a:r>
              <a:rPr lang="en" sz="1600"/>
              <a:t>Allow fan to chill for at least 45 minutes, ensure cooler temperature has reached steady state</a:t>
            </a:r>
            <a:endParaRPr sz="1600"/>
          </a:p>
          <a:p>
            <a:pPr indent="-330200" lvl="0" marL="457200" rtl="0" algn="l">
              <a:spcBef>
                <a:spcPts val="0"/>
              </a:spcBef>
              <a:spcAft>
                <a:spcPts val="0"/>
              </a:spcAft>
              <a:buSzPts val="1600"/>
              <a:buChar char="●"/>
            </a:pPr>
            <a:r>
              <a:rPr lang="en" sz="1600"/>
              <a:t>Turn on power supply</a:t>
            </a:r>
            <a:endParaRPr sz="1600"/>
          </a:p>
          <a:p>
            <a:pPr indent="-330200" lvl="0" marL="457200" rtl="0" algn="l">
              <a:spcBef>
                <a:spcPts val="0"/>
              </a:spcBef>
              <a:spcAft>
                <a:spcPts val="0"/>
              </a:spcAft>
              <a:buSzPts val="1600"/>
              <a:buChar char="●"/>
            </a:pPr>
            <a:r>
              <a:rPr lang="en" sz="1600"/>
              <a:t>See if the fan will start running and continue to run for 1 hour</a:t>
            </a:r>
            <a:endParaRPr sz="1600"/>
          </a:p>
        </p:txBody>
      </p:sp>
      <p:sp>
        <p:nvSpPr>
          <p:cNvPr id="1456" name="Google Shape;1456;p7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57" name="Google Shape;1457;p71"/>
          <p:cNvSpPr txBox="1"/>
          <p:nvPr/>
        </p:nvSpPr>
        <p:spPr>
          <a:xfrm>
            <a:off x="250325" y="4393000"/>
            <a:ext cx="5943900" cy="2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Lato"/>
                <a:ea typeface="Lato"/>
                <a:cs typeface="Lato"/>
                <a:sym typeface="Lato"/>
              </a:rPr>
              <a:t>This test will be performed multiple times to ensure that the fan will start consistently.</a:t>
            </a:r>
            <a:endParaRPr>
              <a:solidFill>
                <a:schemeClr val="accent1"/>
              </a:solidFill>
              <a:latin typeface="Lato"/>
              <a:ea typeface="Lato"/>
              <a:cs typeface="Lato"/>
              <a:sym typeface="Lato"/>
            </a:endParaRPr>
          </a:p>
        </p:txBody>
      </p:sp>
      <p:pic>
        <p:nvPicPr>
          <p:cNvPr id="1458" name="Google Shape;1458;p7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459" name="Google Shape;1459;p71"/>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460" name="Google Shape;1460;p71"/>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461" name="Google Shape;1461;p71"/>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462" name="Google Shape;1462;p71"/>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463" name="Google Shape;1463;p71"/>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464" name="Google Shape;1464;p71"/>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465" name="Google Shape;1465;p71"/>
          <p:cNvSpPr/>
          <p:nvPr/>
        </p:nvSpPr>
        <p:spPr>
          <a:xfrm>
            <a:off x="408422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1466" name="Google Shape;1466;p71"/>
          <p:cNvPicPr preferRelativeResize="0"/>
          <p:nvPr/>
        </p:nvPicPr>
        <p:blipFill>
          <a:blip r:embed="rId4">
            <a:alphaModFix/>
          </a:blip>
          <a:stretch>
            <a:fillRect/>
          </a:stretch>
        </p:blipFill>
        <p:spPr>
          <a:xfrm>
            <a:off x="250325" y="1144950"/>
            <a:ext cx="6019501" cy="28535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Levels of Success</a:t>
            </a:r>
            <a:endParaRPr/>
          </a:p>
        </p:txBody>
      </p:sp>
      <p:graphicFrame>
        <p:nvGraphicFramePr>
          <p:cNvPr id="290" name="Google Shape;290;p18"/>
          <p:cNvGraphicFramePr/>
          <p:nvPr/>
        </p:nvGraphicFramePr>
        <p:xfrm>
          <a:off x="898913" y="1312300"/>
          <a:ext cx="3000000" cy="3000000"/>
        </p:xfrm>
        <a:graphic>
          <a:graphicData uri="http://schemas.openxmlformats.org/drawingml/2006/table">
            <a:tbl>
              <a:tblPr>
                <a:noFill/>
                <a:tableStyleId>{0B9090C0-911F-4215-A597-26AF6A290EC6}</a:tableStyleId>
              </a:tblPr>
              <a:tblGrid>
                <a:gridCol w="1447800"/>
                <a:gridCol w="1447800"/>
                <a:gridCol w="1447800"/>
                <a:gridCol w="1545200"/>
                <a:gridCol w="1457575"/>
              </a:tblGrid>
              <a:tr h="630075">
                <a:tc>
                  <a:txBody>
                    <a:bodyPr/>
                    <a:lstStyle/>
                    <a:p>
                      <a:pPr indent="0" lvl="0" marL="0" rtl="0" algn="ctr">
                        <a:spcBef>
                          <a:spcPts val="0"/>
                        </a:spcBef>
                        <a:spcAft>
                          <a:spcPts val="0"/>
                        </a:spcAft>
                        <a:buNone/>
                      </a:pPr>
                      <a:r>
                        <a:t/>
                      </a:r>
                      <a:endParaRPr>
                        <a:solidFill>
                          <a:schemeClr val="lt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Altitude Control</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Balloon Attachment</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Communications</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Survivability</a:t>
                      </a:r>
                      <a:endParaRPr i="1">
                        <a:solidFill>
                          <a:schemeClr val="lt1"/>
                        </a:solidFill>
                        <a:latin typeface="Lato"/>
                        <a:ea typeface="Lato"/>
                        <a:cs typeface="Lato"/>
                        <a:sym typeface="Lato"/>
                      </a:endParaRPr>
                    </a:p>
                  </a:txBody>
                  <a:tcPr marT="91425" marB="91425" marR="91425" marL="91425" anchor="ctr">
                    <a:solidFill>
                      <a:schemeClr val="dk1"/>
                    </a:solidFill>
                  </a:tcPr>
                </a:tc>
              </a:tr>
              <a:tr h="9890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 1</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System is able to extract helium from balloon in conditions similar to those at 35km</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attach to a 5cm neck diameter Kaymont balloon prior to being filled</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shares communication link with the Gondola via XBee radio</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withstand pressures and temperatures similar to those seen at 35km</a:t>
                      </a:r>
                      <a:endParaRPr sz="1000">
                        <a:solidFill>
                          <a:schemeClr val="accent1"/>
                        </a:solidFill>
                        <a:latin typeface="Lato"/>
                        <a:ea typeface="Lato"/>
                        <a:cs typeface="Lato"/>
                        <a:sym typeface="Lato"/>
                      </a:endParaRPr>
                    </a:p>
                  </a:txBody>
                  <a:tcPr marT="91425" marB="91425" marR="91425" marL="91425" anchor="ctr"/>
                </a:tc>
              </a:tr>
              <a:tr h="9890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 2</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and Gondola will match legacy system performance in flight testing (35km altitude)</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be installed on 8cm neck diameter Hwoyee balloons prior to being filled</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receive data and commands from the Gondola</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withstand pressures and temperatures similar to those seen at 40km</a:t>
                      </a:r>
                      <a:endParaRPr sz="1000">
                        <a:solidFill>
                          <a:schemeClr val="accent1"/>
                        </a:solidFill>
                        <a:latin typeface="Lato"/>
                        <a:ea typeface="Lato"/>
                        <a:cs typeface="Lato"/>
                        <a:sym typeface="Lato"/>
                      </a:endParaRPr>
                    </a:p>
                  </a:txBody>
                  <a:tcPr marT="91425" marB="91425" marR="91425" marL="91425" anchor="ctr"/>
                </a:tc>
              </a:tr>
              <a:tr h="8294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 3</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and Gondola are able to reach a target apogee of 40km</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transmit data to the Gondola</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abort the mission if conditions become undesirable</a:t>
                      </a:r>
                      <a:endParaRPr sz="1000">
                        <a:solidFill>
                          <a:schemeClr val="accent1"/>
                        </a:solidFill>
                        <a:latin typeface="Lato"/>
                        <a:ea typeface="Lato"/>
                        <a:cs typeface="Lato"/>
                        <a:sym typeface="Lato"/>
                      </a:endParaRPr>
                    </a:p>
                  </a:txBody>
                  <a:tcPr marT="91425" marB="91425" marR="91425" marL="91425" anchor="ctr"/>
                </a:tc>
              </a:tr>
            </a:tbl>
          </a:graphicData>
        </a:graphic>
      </p:graphicFrame>
      <p:pic>
        <p:nvPicPr>
          <p:cNvPr id="291" name="Google Shape;291;p18"/>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292" name="Google Shape;292;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3" name="Google Shape;293;p18"/>
          <p:cNvSpPr/>
          <p:nvPr/>
        </p:nvSpPr>
        <p:spPr>
          <a:xfrm>
            <a:off x="-12" y="0"/>
            <a:ext cx="1091700" cy="306600"/>
          </a:xfrm>
          <a:prstGeom prst="homePlate">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294" name="Google Shape;294;p18"/>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295" name="Google Shape;295;p18"/>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296" name="Google Shape;296;p18"/>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297" name="Google Shape;297;p18"/>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298" name="Google Shape;298;p18"/>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299" name="Google Shape;299;p18"/>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72"/>
          <p:cNvSpPr txBox="1"/>
          <p:nvPr>
            <p:ph type="title"/>
          </p:nvPr>
        </p:nvSpPr>
        <p:spPr>
          <a:xfrm>
            <a:off x="727650" y="558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Electrical System Thermal Testing</a:t>
            </a:r>
            <a:endParaRPr/>
          </a:p>
        </p:txBody>
      </p:sp>
      <p:sp>
        <p:nvSpPr>
          <p:cNvPr id="1472" name="Google Shape;1472;p7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73" name="Google Shape;1473;p72"/>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474" name="Google Shape;1474;p72"/>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475" name="Google Shape;1475;p72"/>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476" name="Google Shape;1476;p72"/>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477" name="Google Shape;1477;p72"/>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478" name="Google Shape;1478;p72"/>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479" name="Google Shape;1479;p72"/>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480" name="Google Shape;1480;p72"/>
          <p:cNvSpPr/>
          <p:nvPr/>
        </p:nvSpPr>
        <p:spPr>
          <a:xfrm>
            <a:off x="408422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pic>
        <p:nvPicPr>
          <p:cNvPr id="1481" name="Google Shape;1481;p72"/>
          <p:cNvPicPr preferRelativeResize="0"/>
          <p:nvPr/>
        </p:nvPicPr>
        <p:blipFill>
          <a:blip r:embed="rId4">
            <a:alphaModFix/>
          </a:blip>
          <a:stretch>
            <a:fillRect/>
          </a:stretch>
        </p:blipFill>
        <p:spPr>
          <a:xfrm>
            <a:off x="536075" y="1093325"/>
            <a:ext cx="8071843" cy="37453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sp>
        <p:nvSpPr>
          <p:cNvPr id="1486" name="Google Shape;1486;p73"/>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Power Budget</a:t>
            </a:r>
            <a:endParaRPr/>
          </a:p>
          <a:p>
            <a:pPr indent="0" lvl="0" marL="0" rtl="0" algn="l">
              <a:spcBef>
                <a:spcPts val="0"/>
              </a:spcBef>
              <a:spcAft>
                <a:spcPts val="0"/>
              </a:spcAft>
              <a:buNone/>
            </a:pPr>
            <a:r>
              <a:t/>
            </a:r>
            <a:endParaRPr/>
          </a:p>
        </p:txBody>
      </p:sp>
      <p:sp>
        <p:nvSpPr>
          <p:cNvPr id="1487" name="Google Shape;1487;p7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88" name="Google Shape;1488;p73"/>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1489" name="Google Shape;1489;p73"/>
          <p:cNvPicPr preferRelativeResize="0"/>
          <p:nvPr/>
        </p:nvPicPr>
        <p:blipFill>
          <a:blip r:embed="rId4">
            <a:alphaModFix/>
          </a:blip>
          <a:stretch>
            <a:fillRect/>
          </a:stretch>
        </p:blipFill>
        <p:spPr>
          <a:xfrm>
            <a:off x="697975" y="1094025"/>
            <a:ext cx="7748049" cy="3797375"/>
          </a:xfrm>
          <a:prstGeom prst="rect">
            <a:avLst/>
          </a:prstGeom>
          <a:noFill/>
          <a:ln>
            <a:noFill/>
          </a:ln>
        </p:spPr>
      </p:pic>
      <p:sp>
        <p:nvSpPr>
          <p:cNvPr id="1490" name="Google Shape;1490;p73"/>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491" name="Google Shape;1491;p73"/>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492" name="Google Shape;1492;p73"/>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493" name="Google Shape;1493;p73"/>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494" name="Google Shape;1494;p73"/>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495" name="Google Shape;1495;p73"/>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496" name="Google Shape;1496;p73"/>
          <p:cNvSpPr/>
          <p:nvPr/>
        </p:nvSpPr>
        <p:spPr>
          <a:xfrm>
            <a:off x="408422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74"/>
          <p:cNvSpPr txBox="1"/>
          <p:nvPr>
            <p:ph type="title"/>
          </p:nvPr>
        </p:nvSpPr>
        <p:spPr>
          <a:xfrm>
            <a:off x="729450" y="1322450"/>
            <a:ext cx="7688400" cy="7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 Planning</a:t>
            </a:r>
            <a:endParaRPr/>
          </a:p>
        </p:txBody>
      </p:sp>
      <p:pic>
        <p:nvPicPr>
          <p:cNvPr id="1502" name="Google Shape;1502;p74"/>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503" name="Google Shape;1503;p7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04" name="Google Shape;1504;p74"/>
          <p:cNvSpPr/>
          <p:nvPr/>
        </p:nvSpPr>
        <p:spPr>
          <a:xfrm>
            <a:off x="-62" y="3896075"/>
            <a:ext cx="1666500" cy="5991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Purpose and Objectives</a:t>
            </a:r>
            <a:endParaRPr sz="1200"/>
          </a:p>
        </p:txBody>
      </p:sp>
      <p:sp>
        <p:nvSpPr>
          <p:cNvPr id="1505" name="Google Shape;1505;p74"/>
          <p:cNvSpPr/>
          <p:nvPr/>
        </p:nvSpPr>
        <p:spPr>
          <a:xfrm>
            <a:off x="1245468"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Design Solution</a:t>
            </a:r>
            <a:endParaRPr sz="1200"/>
          </a:p>
        </p:txBody>
      </p:sp>
      <p:sp>
        <p:nvSpPr>
          <p:cNvPr id="1506" name="Google Shape;1506;p74"/>
          <p:cNvSpPr/>
          <p:nvPr/>
        </p:nvSpPr>
        <p:spPr>
          <a:xfrm>
            <a:off x="2492479"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Critical Elements</a:t>
            </a:r>
            <a:endParaRPr sz="1200"/>
          </a:p>
        </p:txBody>
      </p:sp>
      <p:sp>
        <p:nvSpPr>
          <p:cNvPr id="1507" name="Google Shape;1507;p74"/>
          <p:cNvSpPr/>
          <p:nvPr/>
        </p:nvSpPr>
        <p:spPr>
          <a:xfrm>
            <a:off x="3739465"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Requirement Satisfaction</a:t>
            </a:r>
            <a:endParaRPr sz="1200"/>
          </a:p>
        </p:txBody>
      </p:sp>
      <p:sp>
        <p:nvSpPr>
          <p:cNvPr id="1508" name="Google Shape;1508;p74"/>
          <p:cNvSpPr/>
          <p:nvPr/>
        </p:nvSpPr>
        <p:spPr>
          <a:xfrm>
            <a:off x="7477562" y="3896075"/>
            <a:ext cx="1666500" cy="5991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Planning</a:t>
            </a:r>
            <a:endParaRPr sz="1200"/>
          </a:p>
        </p:txBody>
      </p:sp>
      <p:sp>
        <p:nvSpPr>
          <p:cNvPr id="1509" name="Google Shape;1509;p74"/>
          <p:cNvSpPr/>
          <p:nvPr/>
        </p:nvSpPr>
        <p:spPr>
          <a:xfrm>
            <a:off x="4985021"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Risks</a:t>
            </a:r>
            <a:endParaRPr sz="1200"/>
          </a:p>
        </p:txBody>
      </p:sp>
      <p:sp>
        <p:nvSpPr>
          <p:cNvPr id="1510" name="Google Shape;1510;p74"/>
          <p:cNvSpPr/>
          <p:nvPr/>
        </p:nvSpPr>
        <p:spPr>
          <a:xfrm>
            <a:off x="62334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Verification &amp; Validation</a:t>
            </a:r>
            <a:endParaRPr sz="1200"/>
          </a:p>
        </p:txBody>
      </p:sp>
      <p:pic>
        <p:nvPicPr>
          <p:cNvPr id="1511" name="Google Shape;1511;p74"/>
          <p:cNvPicPr preferRelativeResize="0"/>
          <p:nvPr/>
        </p:nvPicPr>
        <p:blipFill rotWithShape="1">
          <a:blip r:embed="rId4">
            <a:alphaModFix/>
          </a:blip>
          <a:srcRect b="0" l="37981" r="17097" t="1293"/>
          <a:stretch/>
        </p:blipFill>
        <p:spPr>
          <a:xfrm>
            <a:off x="5987495" y="0"/>
            <a:ext cx="2295581" cy="38960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5" name="Shape 1515"/>
        <p:cNvGrpSpPr/>
        <p:nvPr/>
      </p:nvGrpSpPr>
      <p:grpSpPr>
        <a:xfrm>
          <a:off x="0" y="0"/>
          <a:ext cx="0" cy="0"/>
          <a:chOff x="0" y="0"/>
          <a:chExt cx="0" cy="0"/>
        </a:xfrm>
      </p:grpSpPr>
      <p:pic>
        <p:nvPicPr>
          <p:cNvPr id="1516" name="Google Shape;1516;p75"/>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517" name="Google Shape;1517;p75"/>
          <p:cNvSpPr txBox="1"/>
          <p:nvPr>
            <p:ph type="title"/>
          </p:nvPr>
        </p:nvSpPr>
        <p:spPr>
          <a:xfrm>
            <a:off x="727800" y="5685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Organizational Chart</a:t>
            </a:r>
            <a:endParaRPr/>
          </a:p>
        </p:txBody>
      </p:sp>
      <p:sp>
        <p:nvSpPr>
          <p:cNvPr id="1518" name="Google Shape;1518;p7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19" name="Google Shape;1519;p75"/>
          <p:cNvPicPr preferRelativeResize="0"/>
          <p:nvPr/>
        </p:nvPicPr>
        <p:blipFill rotWithShape="1">
          <a:blip r:embed="rId4">
            <a:alphaModFix/>
          </a:blip>
          <a:srcRect b="9" l="0" r="0" t="9"/>
          <a:stretch/>
        </p:blipFill>
        <p:spPr>
          <a:xfrm>
            <a:off x="708961" y="1288563"/>
            <a:ext cx="7726090" cy="3656037"/>
          </a:xfrm>
          <a:prstGeom prst="rect">
            <a:avLst/>
          </a:prstGeom>
          <a:noFill/>
          <a:ln>
            <a:noFill/>
          </a:ln>
        </p:spPr>
      </p:pic>
      <p:sp>
        <p:nvSpPr>
          <p:cNvPr id="1520" name="Google Shape;1520;p75"/>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521" name="Google Shape;1521;p75"/>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522" name="Google Shape;1522;p75"/>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523" name="Google Shape;1523;p75"/>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524" name="Google Shape;1524;p75"/>
          <p:cNvSpPr/>
          <p:nvPr/>
        </p:nvSpPr>
        <p:spPr>
          <a:xfrm>
            <a:off x="489936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525" name="Google Shape;1525;p75"/>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526" name="Google Shape;1526;p75"/>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p76"/>
          <p:cNvSpPr txBox="1"/>
          <p:nvPr>
            <p:ph type="title"/>
          </p:nvPr>
        </p:nvSpPr>
        <p:spPr>
          <a:xfrm>
            <a:off x="727800" y="5685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Breakdown Structure</a:t>
            </a:r>
            <a:endParaRPr/>
          </a:p>
        </p:txBody>
      </p:sp>
      <p:pic>
        <p:nvPicPr>
          <p:cNvPr id="1532" name="Google Shape;1532;p76"/>
          <p:cNvPicPr preferRelativeResize="0"/>
          <p:nvPr/>
        </p:nvPicPr>
        <p:blipFill rotWithShape="1">
          <a:blip r:embed="rId3">
            <a:alphaModFix/>
          </a:blip>
          <a:srcRect b="0" l="0" r="0" t="0"/>
          <a:stretch/>
        </p:blipFill>
        <p:spPr>
          <a:xfrm>
            <a:off x="1443962" y="1210925"/>
            <a:ext cx="6256077" cy="3734950"/>
          </a:xfrm>
          <a:prstGeom prst="rect">
            <a:avLst/>
          </a:prstGeom>
          <a:noFill/>
          <a:ln>
            <a:noFill/>
          </a:ln>
        </p:spPr>
      </p:pic>
      <p:pic>
        <p:nvPicPr>
          <p:cNvPr id="1533" name="Google Shape;1533;p76"/>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1534" name="Google Shape;1534;p7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35" name="Google Shape;1535;p76"/>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536" name="Google Shape;1536;p76"/>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537" name="Google Shape;1537;p76"/>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538" name="Google Shape;1538;p76"/>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539" name="Google Shape;1539;p76"/>
          <p:cNvSpPr/>
          <p:nvPr/>
        </p:nvSpPr>
        <p:spPr>
          <a:xfrm>
            <a:off x="489936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540" name="Google Shape;1540;p76"/>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541" name="Google Shape;1541;p76"/>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pic>
        <p:nvPicPr>
          <p:cNvPr id="1546" name="Google Shape;1546;p77"/>
          <p:cNvPicPr preferRelativeResize="0"/>
          <p:nvPr/>
        </p:nvPicPr>
        <p:blipFill>
          <a:blip r:embed="rId3">
            <a:alphaModFix/>
          </a:blip>
          <a:stretch>
            <a:fillRect/>
          </a:stretch>
        </p:blipFill>
        <p:spPr>
          <a:xfrm>
            <a:off x="5357625" y="4329900"/>
            <a:ext cx="3425992" cy="735600"/>
          </a:xfrm>
          <a:prstGeom prst="rect">
            <a:avLst/>
          </a:prstGeom>
          <a:noFill/>
          <a:ln>
            <a:noFill/>
          </a:ln>
        </p:spPr>
      </p:pic>
      <p:pic>
        <p:nvPicPr>
          <p:cNvPr id="1547" name="Google Shape;1547;p77"/>
          <p:cNvPicPr preferRelativeResize="0"/>
          <p:nvPr/>
        </p:nvPicPr>
        <p:blipFill>
          <a:blip r:embed="rId4">
            <a:alphaModFix/>
          </a:blip>
          <a:stretch>
            <a:fillRect/>
          </a:stretch>
        </p:blipFill>
        <p:spPr>
          <a:xfrm>
            <a:off x="782604" y="918925"/>
            <a:ext cx="4575020" cy="4224524"/>
          </a:xfrm>
          <a:prstGeom prst="rect">
            <a:avLst/>
          </a:prstGeom>
          <a:noFill/>
          <a:ln>
            <a:noFill/>
          </a:ln>
        </p:spPr>
      </p:pic>
      <p:sp>
        <p:nvSpPr>
          <p:cNvPr id="1548" name="Google Shape;1548;p77"/>
          <p:cNvSpPr txBox="1"/>
          <p:nvPr>
            <p:ph type="title"/>
          </p:nvPr>
        </p:nvSpPr>
        <p:spPr>
          <a:xfrm>
            <a:off x="743949" y="4332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Gantt Chart - Fall Semester</a:t>
            </a:r>
            <a:endParaRPr sz="2500"/>
          </a:p>
        </p:txBody>
      </p:sp>
      <p:pic>
        <p:nvPicPr>
          <p:cNvPr id="1549" name="Google Shape;1549;p77"/>
          <p:cNvPicPr preferRelativeResize="0"/>
          <p:nvPr/>
        </p:nvPicPr>
        <p:blipFill>
          <a:blip r:embed="rId5">
            <a:alphaModFix/>
          </a:blip>
          <a:stretch>
            <a:fillRect/>
          </a:stretch>
        </p:blipFill>
        <p:spPr>
          <a:xfrm>
            <a:off x="7244400" y="0"/>
            <a:ext cx="1899600" cy="383725"/>
          </a:xfrm>
          <a:prstGeom prst="rect">
            <a:avLst/>
          </a:prstGeom>
          <a:noFill/>
          <a:ln>
            <a:noFill/>
          </a:ln>
        </p:spPr>
      </p:pic>
      <p:sp>
        <p:nvSpPr>
          <p:cNvPr id="1550" name="Google Shape;1550;p7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1551" name="Google Shape;1551;p77"/>
          <p:cNvCxnSpPr/>
          <p:nvPr/>
        </p:nvCxnSpPr>
        <p:spPr>
          <a:xfrm flipH="1">
            <a:off x="2166049" y="2278150"/>
            <a:ext cx="6900" cy="629700"/>
          </a:xfrm>
          <a:prstGeom prst="straightConnector1">
            <a:avLst/>
          </a:prstGeom>
          <a:noFill/>
          <a:ln cap="flat" cmpd="sng" w="19050">
            <a:solidFill>
              <a:srgbClr val="FF0000"/>
            </a:solidFill>
            <a:prstDash val="solid"/>
            <a:round/>
            <a:headEnd len="med" w="med" type="none"/>
            <a:tailEnd len="med" w="med" type="none"/>
          </a:ln>
        </p:spPr>
      </p:cxnSp>
      <p:cxnSp>
        <p:nvCxnSpPr>
          <p:cNvPr id="1552" name="Google Shape;1552;p77"/>
          <p:cNvCxnSpPr/>
          <p:nvPr/>
        </p:nvCxnSpPr>
        <p:spPr>
          <a:xfrm>
            <a:off x="2166057" y="2893098"/>
            <a:ext cx="1351200" cy="85500"/>
          </a:xfrm>
          <a:prstGeom prst="bentConnector3">
            <a:avLst>
              <a:gd fmla="val 50000" name="adj1"/>
            </a:avLst>
          </a:prstGeom>
          <a:noFill/>
          <a:ln cap="flat" cmpd="sng" w="19050">
            <a:solidFill>
              <a:srgbClr val="FF0000"/>
            </a:solidFill>
            <a:prstDash val="solid"/>
            <a:round/>
            <a:headEnd len="med" w="med" type="none"/>
            <a:tailEnd len="med" w="med" type="none"/>
          </a:ln>
        </p:spPr>
      </p:cxnSp>
      <p:cxnSp>
        <p:nvCxnSpPr>
          <p:cNvPr id="1553" name="Google Shape;1553;p77"/>
          <p:cNvCxnSpPr/>
          <p:nvPr/>
        </p:nvCxnSpPr>
        <p:spPr>
          <a:xfrm flipH="1" rot="-5400000">
            <a:off x="3489149" y="3870150"/>
            <a:ext cx="735600" cy="183900"/>
          </a:xfrm>
          <a:prstGeom prst="bentConnector3">
            <a:avLst>
              <a:gd fmla="val 50000" name="adj1"/>
            </a:avLst>
          </a:prstGeom>
          <a:noFill/>
          <a:ln cap="flat" cmpd="sng" w="19050">
            <a:solidFill>
              <a:srgbClr val="FF0000"/>
            </a:solidFill>
            <a:prstDash val="solid"/>
            <a:round/>
            <a:headEnd len="med" w="med" type="none"/>
            <a:tailEnd len="med" w="med" type="none"/>
          </a:ln>
        </p:spPr>
      </p:cxnSp>
      <p:sp>
        <p:nvSpPr>
          <p:cNvPr id="1554" name="Google Shape;1554;p77"/>
          <p:cNvSpPr/>
          <p:nvPr/>
        </p:nvSpPr>
        <p:spPr>
          <a:xfrm>
            <a:off x="1370724" y="1729750"/>
            <a:ext cx="894300" cy="594300"/>
          </a:xfrm>
          <a:prstGeom prst="rect">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77"/>
          <p:cNvSpPr txBox="1"/>
          <p:nvPr/>
        </p:nvSpPr>
        <p:spPr>
          <a:xfrm>
            <a:off x="2229743" y="1644847"/>
            <a:ext cx="13896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Battery Research and Design</a:t>
            </a:r>
            <a:endParaRPr b="1" sz="900"/>
          </a:p>
        </p:txBody>
      </p:sp>
      <p:sp>
        <p:nvSpPr>
          <p:cNvPr id="1556" name="Google Shape;1556;p77"/>
          <p:cNvSpPr/>
          <p:nvPr/>
        </p:nvSpPr>
        <p:spPr>
          <a:xfrm>
            <a:off x="1370724" y="2510900"/>
            <a:ext cx="2224200" cy="624300"/>
          </a:xfrm>
          <a:prstGeom prst="rect">
            <a:avLst/>
          </a:prstGeom>
          <a:no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77"/>
          <p:cNvSpPr txBox="1"/>
          <p:nvPr/>
        </p:nvSpPr>
        <p:spPr>
          <a:xfrm>
            <a:off x="3552475" y="2472700"/>
            <a:ext cx="16026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Descent Control Analysis and Selection</a:t>
            </a:r>
            <a:endParaRPr b="1" sz="900"/>
          </a:p>
        </p:txBody>
      </p:sp>
      <p:sp>
        <p:nvSpPr>
          <p:cNvPr id="1558" name="Google Shape;1558;p77"/>
          <p:cNvSpPr/>
          <p:nvPr/>
        </p:nvSpPr>
        <p:spPr>
          <a:xfrm>
            <a:off x="1370724" y="3273050"/>
            <a:ext cx="2521500" cy="383700"/>
          </a:xfrm>
          <a:prstGeom prst="rect">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77"/>
          <p:cNvSpPr txBox="1"/>
          <p:nvPr/>
        </p:nvSpPr>
        <p:spPr>
          <a:xfrm>
            <a:off x="3853905" y="3230021"/>
            <a:ext cx="15678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Thermal Control Research &amp; Design</a:t>
            </a:r>
            <a:endParaRPr b="1" sz="900"/>
          </a:p>
        </p:txBody>
      </p:sp>
      <p:sp>
        <p:nvSpPr>
          <p:cNvPr id="1560" name="Google Shape;1560;p77"/>
          <p:cNvSpPr/>
          <p:nvPr/>
        </p:nvSpPr>
        <p:spPr>
          <a:xfrm>
            <a:off x="3968024" y="4644750"/>
            <a:ext cx="1389600" cy="456900"/>
          </a:xfrm>
          <a:prstGeom prst="rect">
            <a:avLst/>
          </a:prstGeom>
          <a:noFill/>
          <a:ln cap="flat" cmpd="sng" w="2857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77"/>
          <p:cNvSpPr txBox="1"/>
          <p:nvPr/>
        </p:nvSpPr>
        <p:spPr>
          <a:xfrm>
            <a:off x="4183814" y="4100701"/>
            <a:ext cx="15678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Component Final Selection and Purchasing</a:t>
            </a:r>
            <a:endParaRPr b="1" sz="900"/>
          </a:p>
        </p:txBody>
      </p:sp>
      <p:sp>
        <p:nvSpPr>
          <p:cNvPr id="1562" name="Google Shape;1562;p77"/>
          <p:cNvSpPr/>
          <p:nvPr/>
        </p:nvSpPr>
        <p:spPr>
          <a:xfrm>
            <a:off x="1375199" y="4020450"/>
            <a:ext cx="2679600" cy="624300"/>
          </a:xfrm>
          <a:prstGeom prst="rect">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77"/>
          <p:cNvSpPr txBox="1"/>
          <p:nvPr/>
        </p:nvSpPr>
        <p:spPr>
          <a:xfrm>
            <a:off x="1530920" y="4585664"/>
            <a:ext cx="1903800" cy="2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Hardware Design and Selection</a:t>
            </a:r>
            <a:endParaRPr b="1" sz="900"/>
          </a:p>
        </p:txBody>
      </p:sp>
      <p:cxnSp>
        <p:nvCxnSpPr>
          <p:cNvPr id="1564" name="Google Shape;1564;p77"/>
          <p:cNvCxnSpPr/>
          <p:nvPr/>
        </p:nvCxnSpPr>
        <p:spPr>
          <a:xfrm flipH="1" rot="-5400000">
            <a:off x="3325458" y="3154707"/>
            <a:ext cx="615600" cy="263400"/>
          </a:xfrm>
          <a:prstGeom prst="bentConnector3">
            <a:avLst>
              <a:gd fmla="val 50000" name="adj1"/>
            </a:avLst>
          </a:prstGeom>
          <a:noFill/>
          <a:ln cap="flat" cmpd="sng" w="19050">
            <a:solidFill>
              <a:srgbClr val="FF0000"/>
            </a:solidFill>
            <a:prstDash val="solid"/>
            <a:round/>
            <a:headEnd len="med" w="med" type="none"/>
            <a:tailEnd len="med" w="med" type="none"/>
          </a:ln>
        </p:spPr>
      </p:cxnSp>
      <p:pic>
        <p:nvPicPr>
          <p:cNvPr id="1565" name="Google Shape;1565;p77"/>
          <p:cNvPicPr preferRelativeResize="0"/>
          <p:nvPr/>
        </p:nvPicPr>
        <p:blipFill>
          <a:blip r:embed="rId6">
            <a:alphaModFix/>
          </a:blip>
          <a:stretch>
            <a:fillRect/>
          </a:stretch>
        </p:blipFill>
        <p:spPr>
          <a:xfrm>
            <a:off x="5357625" y="561500"/>
            <a:ext cx="2521500" cy="999175"/>
          </a:xfrm>
          <a:prstGeom prst="rect">
            <a:avLst/>
          </a:prstGeom>
          <a:noFill/>
          <a:ln>
            <a:noFill/>
          </a:ln>
        </p:spPr>
      </p:pic>
      <p:pic>
        <p:nvPicPr>
          <p:cNvPr id="1566" name="Google Shape;1566;p77"/>
          <p:cNvPicPr preferRelativeResize="0"/>
          <p:nvPr/>
        </p:nvPicPr>
        <p:blipFill>
          <a:blip r:embed="rId7">
            <a:alphaModFix/>
          </a:blip>
          <a:stretch>
            <a:fillRect/>
          </a:stretch>
        </p:blipFill>
        <p:spPr>
          <a:xfrm>
            <a:off x="5357626" y="1561074"/>
            <a:ext cx="2785650" cy="1210200"/>
          </a:xfrm>
          <a:prstGeom prst="rect">
            <a:avLst/>
          </a:prstGeom>
          <a:noFill/>
          <a:ln>
            <a:noFill/>
          </a:ln>
        </p:spPr>
      </p:pic>
      <p:pic>
        <p:nvPicPr>
          <p:cNvPr id="1567" name="Google Shape;1567;p77"/>
          <p:cNvPicPr preferRelativeResize="0"/>
          <p:nvPr/>
        </p:nvPicPr>
        <p:blipFill>
          <a:blip r:embed="rId8">
            <a:alphaModFix/>
          </a:blip>
          <a:stretch>
            <a:fillRect/>
          </a:stretch>
        </p:blipFill>
        <p:spPr>
          <a:xfrm>
            <a:off x="5357626" y="2771687"/>
            <a:ext cx="3484666" cy="629700"/>
          </a:xfrm>
          <a:prstGeom prst="rect">
            <a:avLst/>
          </a:prstGeom>
          <a:noFill/>
          <a:ln>
            <a:noFill/>
          </a:ln>
        </p:spPr>
      </p:pic>
      <p:pic>
        <p:nvPicPr>
          <p:cNvPr id="1568" name="Google Shape;1568;p77"/>
          <p:cNvPicPr preferRelativeResize="0"/>
          <p:nvPr/>
        </p:nvPicPr>
        <p:blipFill>
          <a:blip r:embed="rId9">
            <a:alphaModFix/>
          </a:blip>
          <a:stretch>
            <a:fillRect/>
          </a:stretch>
        </p:blipFill>
        <p:spPr>
          <a:xfrm>
            <a:off x="5357624" y="3401400"/>
            <a:ext cx="3309200" cy="896000"/>
          </a:xfrm>
          <a:prstGeom prst="rect">
            <a:avLst/>
          </a:prstGeom>
          <a:noFill/>
          <a:ln>
            <a:noFill/>
          </a:ln>
        </p:spPr>
      </p:pic>
      <p:sp>
        <p:nvSpPr>
          <p:cNvPr id="1569" name="Google Shape;1569;p77"/>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570" name="Google Shape;1570;p77"/>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571" name="Google Shape;1571;p77"/>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572" name="Google Shape;1572;p77"/>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573" name="Google Shape;1573;p77"/>
          <p:cNvSpPr/>
          <p:nvPr/>
        </p:nvSpPr>
        <p:spPr>
          <a:xfrm>
            <a:off x="489936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574" name="Google Shape;1574;p77"/>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575" name="Google Shape;1575;p77"/>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1"/>
                                        </p:tgtEl>
                                        <p:attrNameLst>
                                          <p:attrName>style.visibility</p:attrName>
                                        </p:attrNameLst>
                                      </p:cBhvr>
                                      <p:to>
                                        <p:strVal val="visible"/>
                                      </p:to>
                                    </p:set>
                                    <p:animEffect filter="fade" transition="in">
                                      <p:cBhvr>
                                        <p:cTn dur="1000"/>
                                        <p:tgtEl>
                                          <p:spTgt spid="1551"/>
                                        </p:tgtEl>
                                      </p:cBhvr>
                                    </p:animEffect>
                                  </p:childTnLst>
                                </p:cTn>
                              </p:par>
                              <p:par>
                                <p:cTn fill="hold" nodeType="withEffect" presetClass="entr" presetID="10" presetSubtype="0">
                                  <p:stCondLst>
                                    <p:cond delay="0"/>
                                  </p:stCondLst>
                                  <p:childTnLst>
                                    <p:set>
                                      <p:cBhvr>
                                        <p:cTn dur="1" fill="hold">
                                          <p:stCondLst>
                                            <p:cond delay="0"/>
                                          </p:stCondLst>
                                        </p:cTn>
                                        <p:tgtEl>
                                          <p:spTgt spid="1566"/>
                                        </p:tgtEl>
                                        <p:attrNameLst>
                                          <p:attrName>style.visibility</p:attrName>
                                        </p:attrNameLst>
                                      </p:cBhvr>
                                      <p:to>
                                        <p:strVal val="visible"/>
                                      </p:to>
                                    </p:set>
                                    <p:animEffect filter="fade" transition="in">
                                      <p:cBhvr>
                                        <p:cTn dur="1000"/>
                                        <p:tgtEl>
                                          <p:spTgt spid="1566"/>
                                        </p:tgtEl>
                                      </p:cBhvr>
                                    </p:animEffect>
                                  </p:childTnLst>
                                </p:cTn>
                              </p:par>
                              <p:par>
                                <p:cTn fill="hold" nodeType="withEffect" presetClass="entr" presetID="10" presetSubtype="0">
                                  <p:stCondLst>
                                    <p:cond delay="0"/>
                                  </p:stCondLst>
                                  <p:childTnLst>
                                    <p:set>
                                      <p:cBhvr>
                                        <p:cTn dur="1" fill="hold">
                                          <p:stCondLst>
                                            <p:cond delay="0"/>
                                          </p:stCondLst>
                                        </p:cTn>
                                        <p:tgtEl>
                                          <p:spTgt spid="1556"/>
                                        </p:tgtEl>
                                        <p:attrNameLst>
                                          <p:attrName>style.visibility</p:attrName>
                                        </p:attrNameLst>
                                      </p:cBhvr>
                                      <p:to>
                                        <p:strVal val="visible"/>
                                      </p:to>
                                    </p:set>
                                    <p:animEffect filter="fade" transition="in">
                                      <p:cBhvr>
                                        <p:cTn dur="1000"/>
                                        <p:tgtEl>
                                          <p:spTgt spid="1556"/>
                                        </p:tgtEl>
                                      </p:cBhvr>
                                    </p:animEffect>
                                  </p:childTnLst>
                                </p:cTn>
                              </p:par>
                              <p:par>
                                <p:cTn fill="hold" nodeType="withEffect" presetClass="exit" presetID="1" presetSubtype="0">
                                  <p:stCondLst>
                                    <p:cond delay="0"/>
                                  </p:stCondLst>
                                  <p:childTnLst>
                                    <p:set>
                                      <p:cBhvr>
                                        <p:cTn dur="1" fill="hold">
                                          <p:stCondLst>
                                            <p:cond delay="0"/>
                                          </p:stCondLst>
                                        </p:cTn>
                                        <p:tgtEl>
                                          <p:spTgt spid="156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52"/>
                                        </p:tgtEl>
                                        <p:attrNameLst>
                                          <p:attrName>style.visibility</p:attrName>
                                        </p:attrNameLst>
                                      </p:cBhvr>
                                      <p:to>
                                        <p:strVal val="visible"/>
                                      </p:to>
                                    </p:set>
                                    <p:animEffect filter="fade" transition="in">
                                      <p:cBhvr>
                                        <p:cTn dur="1000"/>
                                        <p:tgtEl>
                                          <p:spTgt spid="1552"/>
                                        </p:tgtEl>
                                      </p:cBhvr>
                                    </p:animEffect>
                                  </p:childTnLst>
                                </p:cTn>
                              </p:par>
                              <p:par>
                                <p:cTn fill="hold" nodeType="withEffect" presetClass="entr" presetID="10" presetSubtype="0">
                                  <p:stCondLst>
                                    <p:cond delay="0"/>
                                  </p:stCondLst>
                                  <p:childTnLst>
                                    <p:set>
                                      <p:cBhvr>
                                        <p:cTn dur="1" fill="hold">
                                          <p:stCondLst>
                                            <p:cond delay="0"/>
                                          </p:stCondLst>
                                        </p:cTn>
                                        <p:tgtEl>
                                          <p:spTgt spid="1557"/>
                                        </p:tgtEl>
                                        <p:attrNameLst>
                                          <p:attrName>style.visibility</p:attrName>
                                        </p:attrNameLst>
                                      </p:cBhvr>
                                      <p:to>
                                        <p:strVal val="visible"/>
                                      </p:to>
                                    </p:set>
                                    <p:animEffect filter="fade" transition="in">
                                      <p:cBhvr>
                                        <p:cTn dur="1000"/>
                                        <p:tgtEl>
                                          <p:spTgt spid="1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4"/>
                                        </p:tgtEl>
                                        <p:attrNameLst>
                                          <p:attrName>style.visibility</p:attrName>
                                        </p:attrNameLst>
                                      </p:cBhvr>
                                      <p:to>
                                        <p:strVal val="visible"/>
                                      </p:to>
                                    </p:set>
                                    <p:animEffect filter="fade" transition="in">
                                      <p:cBhvr>
                                        <p:cTn dur="1000"/>
                                        <p:tgtEl>
                                          <p:spTgt spid="1564"/>
                                        </p:tgtEl>
                                      </p:cBhvr>
                                    </p:animEffect>
                                  </p:childTnLst>
                                </p:cTn>
                              </p:par>
                              <p:par>
                                <p:cTn fill="hold" nodeType="withEffect" presetClass="entr" presetID="10" presetSubtype="0">
                                  <p:stCondLst>
                                    <p:cond delay="0"/>
                                  </p:stCondLst>
                                  <p:childTnLst>
                                    <p:set>
                                      <p:cBhvr>
                                        <p:cTn dur="1" fill="hold">
                                          <p:stCondLst>
                                            <p:cond delay="0"/>
                                          </p:stCondLst>
                                        </p:cTn>
                                        <p:tgtEl>
                                          <p:spTgt spid="1567"/>
                                        </p:tgtEl>
                                        <p:attrNameLst>
                                          <p:attrName>style.visibility</p:attrName>
                                        </p:attrNameLst>
                                      </p:cBhvr>
                                      <p:to>
                                        <p:strVal val="visible"/>
                                      </p:to>
                                    </p:set>
                                    <p:animEffect filter="fade" transition="in">
                                      <p:cBhvr>
                                        <p:cTn dur="1000"/>
                                        <p:tgtEl>
                                          <p:spTgt spid="1567"/>
                                        </p:tgtEl>
                                      </p:cBhvr>
                                    </p:animEffect>
                                  </p:childTnLst>
                                </p:cTn>
                              </p:par>
                              <p:par>
                                <p:cTn fill="hold" nodeType="withEffect" presetClass="entr" presetID="10" presetSubtype="0">
                                  <p:stCondLst>
                                    <p:cond delay="0"/>
                                  </p:stCondLst>
                                  <p:childTnLst>
                                    <p:set>
                                      <p:cBhvr>
                                        <p:cTn dur="1" fill="hold">
                                          <p:stCondLst>
                                            <p:cond delay="0"/>
                                          </p:stCondLst>
                                        </p:cTn>
                                        <p:tgtEl>
                                          <p:spTgt spid="1558"/>
                                        </p:tgtEl>
                                        <p:attrNameLst>
                                          <p:attrName>style.visibility</p:attrName>
                                        </p:attrNameLst>
                                      </p:cBhvr>
                                      <p:to>
                                        <p:strVal val="visible"/>
                                      </p:to>
                                    </p:set>
                                    <p:animEffect filter="fade" transition="in">
                                      <p:cBhvr>
                                        <p:cTn dur="1000"/>
                                        <p:tgtEl>
                                          <p:spTgt spid="1558"/>
                                        </p:tgtEl>
                                      </p:cBhvr>
                                    </p:animEffect>
                                  </p:childTnLst>
                                </p:cTn>
                              </p:par>
                              <p:par>
                                <p:cTn fill="hold" nodeType="withEffect" presetClass="exit" presetID="1" presetSubtype="0">
                                  <p:stCondLst>
                                    <p:cond delay="0"/>
                                  </p:stCondLst>
                                  <p:childTnLst>
                                    <p:set>
                                      <p:cBhvr>
                                        <p:cTn dur="1" fill="hold">
                                          <p:stCondLst>
                                            <p:cond delay="0"/>
                                          </p:stCondLst>
                                        </p:cTn>
                                        <p:tgtEl>
                                          <p:spTgt spid="156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59"/>
                                        </p:tgtEl>
                                        <p:attrNameLst>
                                          <p:attrName>style.visibility</p:attrName>
                                        </p:attrNameLst>
                                      </p:cBhvr>
                                      <p:to>
                                        <p:strVal val="visible"/>
                                      </p:to>
                                    </p:set>
                                    <p:animEffect filter="fade" transition="in">
                                      <p:cBhvr>
                                        <p:cTn dur="1000"/>
                                        <p:tgtEl>
                                          <p:spTgt spid="1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gtEl>
                                        <p:attrNameLst>
                                          <p:attrName>style.visibility</p:attrName>
                                        </p:attrNameLst>
                                      </p:cBhvr>
                                      <p:to>
                                        <p:strVal val="visible"/>
                                      </p:to>
                                    </p:set>
                                    <p:animEffect filter="fade" transition="in">
                                      <p:cBhvr>
                                        <p:cTn dur="1000"/>
                                        <p:tgtEl>
                                          <p:spTgt spid="1553"/>
                                        </p:tgtEl>
                                      </p:cBhvr>
                                    </p:animEffect>
                                  </p:childTnLst>
                                </p:cTn>
                              </p:par>
                              <p:par>
                                <p:cTn fill="hold" nodeType="withEffect" presetClass="entr" presetID="10" presetSubtype="0">
                                  <p:stCondLst>
                                    <p:cond delay="0"/>
                                  </p:stCondLst>
                                  <p:childTnLst>
                                    <p:set>
                                      <p:cBhvr>
                                        <p:cTn dur="1" fill="hold">
                                          <p:stCondLst>
                                            <p:cond delay="0"/>
                                          </p:stCondLst>
                                        </p:cTn>
                                        <p:tgtEl>
                                          <p:spTgt spid="1562"/>
                                        </p:tgtEl>
                                        <p:attrNameLst>
                                          <p:attrName>style.visibility</p:attrName>
                                        </p:attrNameLst>
                                      </p:cBhvr>
                                      <p:to>
                                        <p:strVal val="visible"/>
                                      </p:to>
                                    </p:set>
                                    <p:animEffect filter="fade" transition="in">
                                      <p:cBhvr>
                                        <p:cTn dur="1000"/>
                                        <p:tgtEl>
                                          <p:spTgt spid="1562"/>
                                        </p:tgtEl>
                                      </p:cBhvr>
                                    </p:animEffect>
                                  </p:childTnLst>
                                </p:cTn>
                              </p:par>
                              <p:par>
                                <p:cTn fill="hold" nodeType="withEffect" presetClass="entr" presetID="10" presetSubtype="0">
                                  <p:stCondLst>
                                    <p:cond delay="0"/>
                                  </p:stCondLst>
                                  <p:childTnLst>
                                    <p:set>
                                      <p:cBhvr>
                                        <p:cTn dur="1" fill="hold">
                                          <p:stCondLst>
                                            <p:cond delay="0"/>
                                          </p:stCondLst>
                                        </p:cTn>
                                        <p:tgtEl>
                                          <p:spTgt spid="1563"/>
                                        </p:tgtEl>
                                        <p:attrNameLst>
                                          <p:attrName>style.visibility</p:attrName>
                                        </p:attrNameLst>
                                      </p:cBhvr>
                                      <p:to>
                                        <p:strVal val="visible"/>
                                      </p:to>
                                    </p:set>
                                    <p:animEffect filter="fade" transition="in">
                                      <p:cBhvr>
                                        <p:cTn dur="1000"/>
                                        <p:tgtEl>
                                          <p:spTgt spid="1563"/>
                                        </p:tgtEl>
                                      </p:cBhvr>
                                    </p:animEffect>
                                  </p:childTnLst>
                                </p:cTn>
                              </p:par>
                              <p:par>
                                <p:cTn fill="hold" nodeType="withEffect" presetClass="exit" presetID="1" presetSubtype="0">
                                  <p:stCondLst>
                                    <p:cond delay="0"/>
                                  </p:stCondLst>
                                  <p:childTnLst>
                                    <p:set>
                                      <p:cBhvr>
                                        <p:cTn dur="1" fill="hold">
                                          <p:stCondLst>
                                            <p:cond delay="0"/>
                                          </p:stCondLst>
                                        </p:cTn>
                                        <p:tgtEl>
                                          <p:spTgt spid="156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68"/>
                                        </p:tgtEl>
                                        <p:attrNameLst>
                                          <p:attrName>style.visibility</p:attrName>
                                        </p:attrNameLst>
                                      </p:cBhvr>
                                      <p:to>
                                        <p:strVal val="visible"/>
                                      </p:to>
                                    </p:set>
                                    <p:animEffect filter="fade" transition="in">
                                      <p:cBhvr>
                                        <p:cTn dur="1000"/>
                                        <p:tgtEl>
                                          <p:spTgt spid="1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0"/>
                                        </p:tgtEl>
                                        <p:attrNameLst>
                                          <p:attrName>style.visibility</p:attrName>
                                        </p:attrNameLst>
                                      </p:cBhvr>
                                      <p:to>
                                        <p:strVal val="visible"/>
                                      </p:to>
                                    </p:set>
                                    <p:animEffect filter="fade" transition="in">
                                      <p:cBhvr>
                                        <p:cTn dur="1000"/>
                                        <p:tgtEl>
                                          <p:spTgt spid="1560"/>
                                        </p:tgtEl>
                                      </p:cBhvr>
                                    </p:animEffect>
                                  </p:childTnLst>
                                </p:cTn>
                              </p:par>
                              <p:par>
                                <p:cTn fill="hold" nodeType="with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1200"/>
                                        <p:tgtEl>
                                          <p:spTgt spid="1561"/>
                                        </p:tgtEl>
                                      </p:cBhvr>
                                    </p:animEffect>
                                  </p:childTnLst>
                                </p:cTn>
                              </p:par>
                              <p:par>
                                <p:cTn fill="hold" nodeType="withEffect" presetClass="entr" presetID="10" presetSubtype="0">
                                  <p:stCondLst>
                                    <p:cond delay="0"/>
                                  </p:stCondLst>
                                  <p:childTnLst>
                                    <p:set>
                                      <p:cBhvr>
                                        <p:cTn dur="1" fill="hold">
                                          <p:stCondLst>
                                            <p:cond delay="0"/>
                                          </p:stCondLst>
                                        </p:cTn>
                                        <p:tgtEl>
                                          <p:spTgt spid="1546"/>
                                        </p:tgtEl>
                                        <p:attrNameLst>
                                          <p:attrName>style.visibility</p:attrName>
                                        </p:attrNameLst>
                                      </p:cBhvr>
                                      <p:to>
                                        <p:strVal val="visible"/>
                                      </p:to>
                                    </p:set>
                                    <p:animEffect filter="fade" transition="in">
                                      <p:cBhvr>
                                        <p:cTn dur="1000"/>
                                        <p:tgtEl>
                                          <p:spTgt spid="1546"/>
                                        </p:tgtEl>
                                      </p:cBhvr>
                                    </p:animEffect>
                                  </p:childTnLst>
                                </p:cTn>
                              </p:par>
                              <p:par>
                                <p:cTn fill="hold" nodeType="withEffect" presetClass="exit" presetID="1" presetSubtype="0">
                                  <p:stCondLst>
                                    <p:cond delay="0"/>
                                  </p:stCondLst>
                                  <p:childTnLst>
                                    <p:set>
                                      <p:cBhvr>
                                        <p:cTn dur="1" fill="hold">
                                          <p:stCondLst>
                                            <p:cond delay="0"/>
                                          </p:stCondLst>
                                        </p:cTn>
                                        <p:tgtEl>
                                          <p:spTgt spid="15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pic>
        <p:nvPicPr>
          <p:cNvPr id="1580" name="Google Shape;1580;p78"/>
          <p:cNvPicPr preferRelativeResize="0"/>
          <p:nvPr/>
        </p:nvPicPr>
        <p:blipFill>
          <a:blip r:embed="rId3">
            <a:alphaModFix/>
          </a:blip>
          <a:stretch>
            <a:fillRect/>
          </a:stretch>
        </p:blipFill>
        <p:spPr>
          <a:xfrm>
            <a:off x="770250" y="968450"/>
            <a:ext cx="5026251" cy="4175051"/>
          </a:xfrm>
          <a:prstGeom prst="rect">
            <a:avLst/>
          </a:prstGeom>
          <a:noFill/>
          <a:ln>
            <a:noFill/>
          </a:ln>
        </p:spPr>
      </p:pic>
      <p:pic>
        <p:nvPicPr>
          <p:cNvPr id="1581" name="Google Shape;1581;p78"/>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1582" name="Google Shape;1582;p7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1583" name="Google Shape;1583;p78"/>
          <p:cNvCxnSpPr/>
          <p:nvPr/>
        </p:nvCxnSpPr>
        <p:spPr>
          <a:xfrm>
            <a:off x="2696500" y="1712150"/>
            <a:ext cx="912600" cy="686400"/>
          </a:xfrm>
          <a:prstGeom prst="bentConnector3">
            <a:avLst>
              <a:gd fmla="val 50000" name="adj1"/>
            </a:avLst>
          </a:prstGeom>
          <a:noFill/>
          <a:ln cap="flat" cmpd="sng" w="19050">
            <a:solidFill>
              <a:srgbClr val="FF0000"/>
            </a:solidFill>
            <a:prstDash val="solid"/>
            <a:round/>
            <a:headEnd len="med" w="med" type="none"/>
            <a:tailEnd len="med" w="med" type="none"/>
          </a:ln>
        </p:spPr>
      </p:cxnSp>
      <p:cxnSp>
        <p:nvCxnSpPr>
          <p:cNvPr id="1584" name="Google Shape;1584;p78"/>
          <p:cNvCxnSpPr/>
          <p:nvPr/>
        </p:nvCxnSpPr>
        <p:spPr>
          <a:xfrm flipH="1" rot="-5400000">
            <a:off x="3252000" y="2755600"/>
            <a:ext cx="877200" cy="177000"/>
          </a:xfrm>
          <a:prstGeom prst="bentConnector3">
            <a:avLst>
              <a:gd fmla="val 50000" name="adj1"/>
            </a:avLst>
          </a:prstGeom>
          <a:noFill/>
          <a:ln cap="flat" cmpd="sng" w="19050">
            <a:solidFill>
              <a:srgbClr val="FF0000"/>
            </a:solidFill>
            <a:prstDash val="solid"/>
            <a:round/>
            <a:headEnd len="med" w="med" type="none"/>
            <a:tailEnd len="med" w="med" type="none"/>
          </a:ln>
        </p:spPr>
      </p:cxnSp>
      <p:cxnSp>
        <p:nvCxnSpPr>
          <p:cNvPr id="1585" name="Google Shape;1585;p78"/>
          <p:cNvCxnSpPr/>
          <p:nvPr/>
        </p:nvCxnSpPr>
        <p:spPr>
          <a:xfrm>
            <a:off x="3771900" y="3282775"/>
            <a:ext cx="813600" cy="594300"/>
          </a:xfrm>
          <a:prstGeom prst="bentConnector3">
            <a:avLst>
              <a:gd fmla="val 50000" name="adj1"/>
            </a:avLst>
          </a:prstGeom>
          <a:noFill/>
          <a:ln cap="flat" cmpd="sng" w="19050">
            <a:solidFill>
              <a:srgbClr val="FF0000"/>
            </a:solidFill>
            <a:prstDash val="solid"/>
            <a:round/>
            <a:headEnd len="med" w="med" type="none"/>
            <a:tailEnd len="med" w="med" type="none"/>
          </a:ln>
        </p:spPr>
      </p:cxnSp>
      <p:cxnSp>
        <p:nvCxnSpPr>
          <p:cNvPr id="1586" name="Google Shape;1586;p78"/>
          <p:cNvCxnSpPr/>
          <p:nvPr/>
        </p:nvCxnSpPr>
        <p:spPr>
          <a:xfrm>
            <a:off x="4578450" y="3877075"/>
            <a:ext cx="1089600" cy="700500"/>
          </a:xfrm>
          <a:prstGeom prst="bentConnector3">
            <a:avLst>
              <a:gd fmla="val 50000" name="adj1"/>
            </a:avLst>
          </a:prstGeom>
          <a:noFill/>
          <a:ln cap="flat" cmpd="sng" w="19050">
            <a:solidFill>
              <a:srgbClr val="FF0000"/>
            </a:solidFill>
            <a:prstDash val="solid"/>
            <a:round/>
            <a:headEnd len="med" w="med" type="none"/>
            <a:tailEnd len="med" w="med" type="none"/>
          </a:ln>
        </p:spPr>
      </p:cxnSp>
      <p:sp>
        <p:nvSpPr>
          <p:cNvPr id="1587" name="Google Shape;1587;p78"/>
          <p:cNvSpPr/>
          <p:nvPr/>
        </p:nvSpPr>
        <p:spPr>
          <a:xfrm>
            <a:off x="1432500" y="1362950"/>
            <a:ext cx="1319400" cy="393600"/>
          </a:xfrm>
          <a:prstGeom prst="rect">
            <a:avLst/>
          </a:prstGeom>
          <a:no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78"/>
          <p:cNvSpPr txBox="1"/>
          <p:nvPr/>
        </p:nvSpPr>
        <p:spPr>
          <a:xfrm>
            <a:off x="2702375" y="1256459"/>
            <a:ext cx="23301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Winter Break Testing/Contingency Design</a:t>
            </a:r>
            <a:endParaRPr b="1" sz="900"/>
          </a:p>
        </p:txBody>
      </p:sp>
      <p:sp>
        <p:nvSpPr>
          <p:cNvPr id="1589" name="Google Shape;1589;p78"/>
          <p:cNvSpPr/>
          <p:nvPr/>
        </p:nvSpPr>
        <p:spPr>
          <a:xfrm>
            <a:off x="2374050" y="1763425"/>
            <a:ext cx="1319400" cy="693300"/>
          </a:xfrm>
          <a:prstGeom prst="rect">
            <a:avLst/>
          </a:prstGeom>
          <a:noFill/>
          <a:ln cap="flat" cmpd="sng" w="2857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78"/>
          <p:cNvSpPr txBox="1"/>
          <p:nvPr/>
        </p:nvSpPr>
        <p:spPr>
          <a:xfrm>
            <a:off x="3651005" y="1664367"/>
            <a:ext cx="15852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Descent Control Manufacturing and Testing</a:t>
            </a:r>
            <a:endParaRPr b="1" sz="900"/>
          </a:p>
        </p:txBody>
      </p:sp>
      <p:sp>
        <p:nvSpPr>
          <p:cNvPr id="1591" name="Google Shape;1591;p78"/>
          <p:cNvSpPr/>
          <p:nvPr/>
        </p:nvSpPr>
        <p:spPr>
          <a:xfrm>
            <a:off x="2374050" y="2456725"/>
            <a:ext cx="1475700" cy="870300"/>
          </a:xfrm>
          <a:prstGeom prst="rect">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78"/>
          <p:cNvSpPr txBox="1"/>
          <p:nvPr/>
        </p:nvSpPr>
        <p:spPr>
          <a:xfrm>
            <a:off x="3800129" y="2360922"/>
            <a:ext cx="15852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Power, Comms and Control Manufacturing and Testing</a:t>
            </a:r>
            <a:endParaRPr b="1" sz="900"/>
          </a:p>
        </p:txBody>
      </p:sp>
      <p:sp>
        <p:nvSpPr>
          <p:cNvPr id="1593" name="Google Shape;1593;p78"/>
          <p:cNvSpPr/>
          <p:nvPr/>
        </p:nvSpPr>
        <p:spPr>
          <a:xfrm>
            <a:off x="3560950" y="3332150"/>
            <a:ext cx="1137900" cy="594300"/>
          </a:xfrm>
          <a:prstGeom prst="rect">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78"/>
          <p:cNvSpPr txBox="1"/>
          <p:nvPr/>
        </p:nvSpPr>
        <p:spPr>
          <a:xfrm>
            <a:off x="2536785" y="3377817"/>
            <a:ext cx="12006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Thermal Control Manufacturing and Testing</a:t>
            </a:r>
            <a:endParaRPr b="1" sz="900"/>
          </a:p>
        </p:txBody>
      </p:sp>
      <p:sp>
        <p:nvSpPr>
          <p:cNvPr id="1595" name="Google Shape;1595;p78"/>
          <p:cNvSpPr/>
          <p:nvPr/>
        </p:nvSpPr>
        <p:spPr>
          <a:xfrm>
            <a:off x="4391350" y="3926450"/>
            <a:ext cx="1319400" cy="686400"/>
          </a:xfrm>
          <a:prstGeom prst="rect">
            <a:avLst/>
          </a:prstGeom>
          <a:no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78"/>
          <p:cNvSpPr txBox="1"/>
          <p:nvPr/>
        </p:nvSpPr>
        <p:spPr>
          <a:xfrm>
            <a:off x="3081132" y="3984072"/>
            <a:ext cx="1540500" cy="1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ODDITY Prototype Finalization and Final Testing</a:t>
            </a:r>
            <a:endParaRPr b="1" sz="900"/>
          </a:p>
        </p:txBody>
      </p:sp>
      <p:sp>
        <p:nvSpPr>
          <p:cNvPr id="1597" name="Google Shape;1597;p78"/>
          <p:cNvSpPr txBox="1"/>
          <p:nvPr>
            <p:ph type="title"/>
          </p:nvPr>
        </p:nvSpPr>
        <p:spPr>
          <a:xfrm>
            <a:off x="743949" y="433250"/>
            <a:ext cx="7688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Gantt Chart - Spring Semester</a:t>
            </a:r>
            <a:endParaRPr sz="2500"/>
          </a:p>
        </p:txBody>
      </p:sp>
      <p:pic>
        <p:nvPicPr>
          <p:cNvPr id="1598" name="Google Shape;1598;p78"/>
          <p:cNvPicPr preferRelativeResize="0"/>
          <p:nvPr/>
        </p:nvPicPr>
        <p:blipFill>
          <a:blip r:embed="rId5">
            <a:alphaModFix/>
          </a:blip>
          <a:stretch>
            <a:fillRect/>
          </a:stretch>
        </p:blipFill>
        <p:spPr>
          <a:xfrm>
            <a:off x="5779875" y="968450"/>
            <a:ext cx="3364114" cy="535200"/>
          </a:xfrm>
          <a:prstGeom prst="rect">
            <a:avLst/>
          </a:prstGeom>
          <a:noFill/>
          <a:ln>
            <a:noFill/>
          </a:ln>
        </p:spPr>
      </p:pic>
      <p:pic>
        <p:nvPicPr>
          <p:cNvPr id="1599" name="Google Shape;1599;p78"/>
          <p:cNvPicPr preferRelativeResize="0"/>
          <p:nvPr/>
        </p:nvPicPr>
        <p:blipFill>
          <a:blip r:embed="rId6">
            <a:alphaModFix/>
          </a:blip>
          <a:stretch>
            <a:fillRect/>
          </a:stretch>
        </p:blipFill>
        <p:spPr>
          <a:xfrm>
            <a:off x="5757850" y="1503650"/>
            <a:ext cx="2971524" cy="877200"/>
          </a:xfrm>
          <a:prstGeom prst="rect">
            <a:avLst/>
          </a:prstGeom>
          <a:noFill/>
          <a:ln>
            <a:noFill/>
          </a:ln>
        </p:spPr>
      </p:pic>
      <p:pic>
        <p:nvPicPr>
          <p:cNvPr id="1600" name="Google Shape;1600;p78"/>
          <p:cNvPicPr preferRelativeResize="0"/>
          <p:nvPr/>
        </p:nvPicPr>
        <p:blipFill>
          <a:blip r:embed="rId7">
            <a:alphaModFix/>
          </a:blip>
          <a:stretch>
            <a:fillRect/>
          </a:stretch>
        </p:blipFill>
        <p:spPr>
          <a:xfrm>
            <a:off x="5757850" y="3471025"/>
            <a:ext cx="2934600" cy="783350"/>
          </a:xfrm>
          <a:prstGeom prst="rect">
            <a:avLst/>
          </a:prstGeom>
          <a:noFill/>
          <a:ln>
            <a:noFill/>
          </a:ln>
        </p:spPr>
      </p:pic>
      <p:pic>
        <p:nvPicPr>
          <p:cNvPr id="1601" name="Google Shape;1601;p78"/>
          <p:cNvPicPr preferRelativeResize="0"/>
          <p:nvPr/>
        </p:nvPicPr>
        <p:blipFill>
          <a:blip r:embed="rId8">
            <a:alphaModFix/>
          </a:blip>
          <a:stretch>
            <a:fillRect/>
          </a:stretch>
        </p:blipFill>
        <p:spPr>
          <a:xfrm>
            <a:off x="5757850" y="2398550"/>
            <a:ext cx="3156733" cy="1072475"/>
          </a:xfrm>
          <a:prstGeom prst="rect">
            <a:avLst/>
          </a:prstGeom>
          <a:noFill/>
          <a:ln>
            <a:noFill/>
          </a:ln>
        </p:spPr>
      </p:pic>
      <p:pic>
        <p:nvPicPr>
          <p:cNvPr id="1602" name="Google Shape;1602;p78"/>
          <p:cNvPicPr preferRelativeResize="0"/>
          <p:nvPr/>
        </p:nvPicPr>
        <p:blipFill>
          <a:blip r:embed="rId9">
            <a:alphaModFix/>
          </a:blip>
          <a:stretch>
            <a:fillRect/>
          </a:stretch>
        </p:blipFill>
        <p:spPr>
          <a:xfrm>
            <a:off x="5757850" y="4254375"/>
            <a:ext cx="2699613" cy="870300"/>
          </a:xfrm>
          <a:prstGeom prst="rect">
            <a:avLst/>
          </a:prstGeom>
          <a:noFill/>
          <a:ln>
            <a:noFill/>
          </a:ln>
        </p:spPr>
      </p:pic>
      <p:sp>
        <p:nvSpPr>
          <p:cNvPr id="1603" name="Google Shape;1603;p78"/>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604" name="Google Shape;1604;p78"/>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605" name="Google Shape;1605;p78"/>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606" name="Google Shape;1606;p78"/>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607" name="Google Shape;1607;p78"/>
          <p:cNvSpPr/>
          <p:nvPr/>
        </p:nvSpPr>
        <p:spPr>
          <a:xfrm>
            <a:off x="489936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608" name="Google Shape;1608;p78"/>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609" name="Google Shape;1609;p78"/>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3"/>
                                        </p:tgtEl>
                                        <p:attrNameLst>
                                          <p:attrName>style.visibility</p:attrName>
                                        </p:attrNameLst>
                                      </p:cBhvr>
                                      <p:to>
                                        <p:strVal val="visible"/>
                                      </p:to>
                                    </p:set>
                                    <p:animEffect filter="fade" transition="in">
                                      <p:cBhvr>
                                        <p:cTn dur="1000"/>
                                        <p:tgtEl>
                                          <p:spTgt spid="1583"/>
                                        </p:tgtEl>
                                      </p:cBhvr>
                                    </p:animEffect>
                                  </p:childTnLst>
                                </p:cTn>
                              </p:par>
                              <p:par>
                                <p:cTn fill="hold" nodeType="withEffect" presetClass="entr" presetID="10" presetSubtype="0">
                                  <p:stCondLst>
                                    <p:cond delay="0"/>
                                  </p:stCondLst>
                                  <p:childTnLst>
                                    <p:set>
                                      <p:cBhvr>
                                        <p:cTn dur="1" fill="hold">
                                          <p:stCondLst>
                                            <p:cond delay="0"/>
                                          </p:stCondLst>
                                        </p:cTn>
                                        <p:tgtEl>
                                          <p:spTgt spid="1589"/>
                                        </p:tgtEl>
                                        <p:attrNameLst>
                                          <p:attrName>style.visibility</p:attrName>
                                        </p:attrNameLst>
                                      </p:cBhvr>
                                      <p:to>
                                        <p:strVal val="visible"/>
                                      </p:to>
                                    </p:set>
                                    <p:animEffect filter="fade" transition="in">
                                      <p:cBhvr>
                                        <p:cTn dur="1000"/>
                                        <p:tgtEl>
                                          <p:spTgt spid="1589"/>
                                        </p:tgtEl>
                                      </p:cBhvr>
                                    </p:animEffect>
                                  </p:childTnLst>
                                </p:cTn>
                              </p:par>
                              <p:par>
                                <p:cTn fill="hold" nodeType="withEffect" presetClass="exit" presetID="1" presetSubtype="0">
                                  <p:stCondLst>
                                    <p:cond delay="0"/>
                                  </p:stCondLst>
                                  <p:childTnLst>
                                    <p:set>
                                      <p:cBhvr>
                                        <p:cTn dur="1" fill="hold">
                                          <p:stCondLst>
                                            <p:cond delay="0"/>
                                          </p:stCondLst>
                                        </p:cTn>
                                        <p:tgtEl>
                                          <p:spTgt spid="159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99"/>
                                        </p:tgtEl>
                                        <p:attrNameLst>
                                          <p:attrName>style.visibility</p:attrName>
                                        </p:attrNameLst>
                                      </p:cBhvr>
                                      <p:to>
                                        <p:strVal val="visible"/>
                                      </p:to>
                                    </p:set>
                                    <p:animEffect filter="fade" transition="in">
                                      <p:cBhvr>
                                        <p:cTn dur="1000"/>
                                        <p:tgtEl>
                                          <p:spTgt spid="1599"/>
                                        </p:tgtEl>
                                      </p:cBhvr>
                                    </p:animEffect>
                                  </p:childTnLst>
                                </p:cTn>
                              </p:par>
                              <p:par>
                                <p:cTn fill="hold" nodeType="withEffect" presetClass="entr" presetID="10" presetSubtype="0">
                                  <p:stCondLst>
                                    <p:cond delay="0"/>
                                  </p:stCondLst>
                                  <p:childTnLst>
                                    <p:set>
                                      <p:cBhvr>
                                        <p:cTn dur="1" fill="hold">
                                          <p:stCondLst>
                                            <p:cond delay="0"/>
                                          </p:stCondLst>
                                        </p:cTn>
                                        <p:tgtEl>
                                          <p:spTgt spid="1590"/>
                                        </p:tgtEl>
                                        <p:attrNameLst>
                                          <p:attrName>style.visibility</p:attrName>
                                        </p:attrNameLst>
                                      </p:cBhvr>
                                      <p:to>
                                        <p:strVal val="visible"/>
                                      </p:to>
                                    </p:set>
                                    <p:animEffect filter="fade" transition="in">
                                      <p:cBhvr>
                                        <p:cTn dur="1000"/>
                                        <p:tgtEl>
                                          <p:spTgt spid="1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4"/>
                                        </p:tgtEl>
                                        <p:attrNameLst>
                                          <p:attrName>style.visibility</p:attrName>
                                        </p:attrNameLst>
                                      </p:cBhvr>
                                      <p:to>
                                        <p:strVal val="visible"/>
                                      </p:to>
                                    </p:set>
                                    <p:animEffect filter="fade" transition="in">
                                      <p:cBhvr>
                                        <p:cTn dur="1000"/>
                                        <p:tgtEl>
                                          <p:spTgt spid="1584"/>
                                        </p:tgtEl>
                                      </p:cBhvr>
                                    </p:animEffect>
                                  </p:childTnLst>
                                </p:cTn>
                              </p:par>
                              <p:par>
                                <p:cTn fill="hold" nodeType="withEffect" presetClass="entr" presetID="10" presetSubtype="0">
                                  <p:stCondLst>
                                    <p:cond delay="0"/>
                                  </p:stCondLst>
                                  <p:childTnLst>
                                    <p:set>
                                      <p:cBhvr>
                                        <p:cTn dur="1" fill="hold">
                                          <p:stCondLst>
                                            <p:cond delay="0"/>
                                          </p:stCondLst>
                                        </p:cTn>
                                        <p:tgtEl>
                                          <p:spTgt spid="1591"/>
                                        </p:tgtEl>
                                        <p:attrNameLst>
                                          <p:attrName>style.visibility</p:attrName>
                                        </p:attrNameLst>
                                      </p:cBhvr>
                                      <p:to>
                                        <p:strVal val="visible"/>
                                      </p:to>
                                    </p:set>
                                    <p:animEffect filter="fade" transition="in">
                                      <p:cBhvr>
                                        <p:cTn dur="1000"/>
                                        <p:tgtEl>
                                          <p:spTgt spid="1591"/>
                                        </p:tgtEl>
                                      </p:cBhvr>
                                    </p:animEffect>
                                  </p:childTnLst>
                                </p:cTn>
                              </p:par>
                              <p:par>
                                <p:cTn fill="hold" nodeType="withEffect" presetClass="entr" presetID="10" presetSubtype="0">
                                  <p:stCondLst>
                                    <p:cond delay="0"/>
                                  </p:stCondLst>
                                  <p:childTnLst>
                                    <p:set>
                                      <p:cBhvr>
                                        <p:cTn dur="1" fill="hold">
                                          <p:stCondLst>
                                            <p:cond delay="0"/>
                                          </p:stCondLst>
                                        </p:cTn>
                                        <p:tgtEl>
                                          <p:spTgt spid="1601"/>
                                        </p:tgtEl>
                                        <p:attrNameLst>
                                          <p:attrName>style.visibility</p:attrName>
                                        </p:attrNameLst>
                                      </p:cBhvr>
                                      <p:to>
                                        <p:strVal val="visible"/>
                                      </p:to>
                                    </p:set>
                                    <p:animEffect filter="fade" transition="in">
                                      <p:cBhvr>
                                        <p:cTn dur="1000"/>
                                        <p:tgtEl>
                                          <p:spTgt spid="1601"/>
                                        </p:tgtEl>
                                      </p:cBhvr>
                                    </p:animEffect>
                                  </p:childTnLst>
                                </p:cTn>
                              </p:par>
                              <p:par>
                                <p:cTn fill="hold" nodeType="withEffect" presetClass="exit" presetID="1" presetSubtype="0">
                                  <p:stCondLst>
                                    <p:cond delay="0"/>
                                  </p:stCondLst>
                                  <p:childTnLst>
                                    <p:set>
                                      <p:cBhvr>
                                        <p:cTn dur="1" fill="hold">
                                          <p:stCondLst>
                                            <p:cond delay="0"/>
                                          </p:stCondLst>
                                        </p:cTn>
                                        <p:tgtEl>
                                          <p:spTgt spid="159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92"/>
                                        </p:tgtEl>
                                        <p:attrNameLst>
                                          <p:attrName>style.visibility</p:attrName>
                                        </p:attrNameLst>
                                      </p:cBhvr>
                                      <p:to>
                                        <p:strVal val="visible"/>
                                      </p:to>
                                    </p:set>
                                    <p:animEffect filter="fade" transition="in">
                                      <p:cBhvr>
                                        <p:cTn dur="1000"/>
                                        <p:tgtEl>
                                          <p:spTgt spid="15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3"/>
                                        </p:tgtEl>
                                        <p:attrNameLst>
                                          <p:attrName>style.visibility</p:attrName>
                                        </p:attrNameLst>
                                      </p:cBhvr>
                                      <p:to>
                                        <p:strVal val="visible"/>
                                      </p:to>
                                    </p:set>
                                    <p:animEffect filter="fade" transition="in">
                                      <p:cBhvr>
                                        <p:cTn dur="1000"/>
                                        <p:tgtEl>
                                          <p:spTgt spid="1593"/>
                                        </p:tgtEl>
                                      </p:cBhvr>
                                    </p:animEffect>
                                  </p:childTnLst>
                                </p:cTn>
                              </p:par>
                              <p:par>
                                <p:cTn fill="hold" nodeType="withEffect" presetClass="exit" presetID="1" presetSubtype="0">
                                  <p:stCondLst>
                                    <p:cond delay="0"/>
                                  </p:stCondLst>
                                  <p:childTnLst>
                                    <p:set>
                                      <p:cBhvr>
                                        <p:cTn dur="1" fill="hold">
                                          <p:stCondLst>
                                            <p:cond delay="0"/>
                                          </p:stCondLst>
                                        </p:cTn>
                                        <p:tgtEl>
                                          <p:spTgt spid="160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94"/>
                                        </p:tgtEl>
                                        <p:attrNameLst>
                                          <p:attrName>style.visibility</p:attrName>
                                        </p:attrNameLst>
                                      </p:cBhvr>
                                      <p:to>
                                        <p:strVal val="visible"/>
                                      </p:to>
                                    </p:set>
                                    <p:animEffect filter="fade" transition="in">
                                      <p:cBhvr>
                                        <p:cTn dur="1000"/>
                                        <p:tgtEl>
                                          <p:spTgt spid="1594"/>
                                        </p:tgtEl>
                                      </p:cBhvr>
                                    </p:animEffect>
                                  </p:childTnLst>
                                </p:cTn>
                              </p:par>
                              <p:par>
                                <p:cTn fill="hold" nodeType="withEffect" presetClass="entr" presetID="10" presetSubtype="0">
                                  <p:stCondLst>
                                    <p:cond delay="0"/>
                                  </p:stCondLst>
                                  <p:childTnLst>
                                    <p:set>
                                      <p:cBhvr>
                                        <p:cTn dur="1" fill="hold">
                                          <p:stCondLst>
                                            <p:cond delay="0"/>
                                          </p:stCondLst>
                                        </p:cTn>
                                        <p:tgtEl>
                                          <p:spTgt spid="1585"/>
                                        </p:tgtEl>
                                        <p:attrNameLst>
                                          <p:attrName>style.visibility</p:attrName>
                                        </p:attrNameLst>
                                      </p:cBhvr>
                                      <p:to>
                                        <p:strVal val="visible"/>
                                      </p:to>
                                    </p:set>
                                    <p:animEffect filter="fade" transition="in">
                                      <p:cBhvr>
                                        <p:cTn dur="1000"/>
                                        <p:tgtEl>
                                          <p:spTgt spid="1585"/>
                                        </p:tgtEl>
                                      </p:cBhvr>
                                    </p:animEffect>
                                  </p:childTnLst>
                                </p:cTn>
                              </p:par>
                              <p:par>
                                <p:cTn fill="hold" nodeType="withEffect" presetClass="entr" presetID="10" presetSubtype="0">
                                  <p:stCondLst>
                                    <p:cond delay="0"/>
                                  </p:stCondLst>
                                  <p:childTnLst>
                                    <p:set>
                                      <p:cBhvr>
                                        <p:cTn dur="1" fill="hold">
                                          <p:stCondLst>
                                            <p:cond delay="0"/>
                                          </p:stCondLst>
                                        </p:cTn>
                                        <p:tgtEl>
                                          <p:spTgt spid="1600"/>
                                        </p:tgtEl>
                                        <p:attrNameLst>
                                          <p:attrName>style.visibility</p:attrName>
                                        </p:attrNameLst>
                                      </p:cBhvr>
                                      <p:to>
                                        <p:strVal val="visible"/>
                                      </p:to>
                                    </p:set>
                                    <p:animEffect filter="fade" transition="in">
                                      <p:cBhvr>
                                        <p:cTn dur="1000"/>
                                        <p:tgtEl>
                                          <p:spTgt spid="1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6"/>
                                        </p:tgtEl>
                                        <p:attrNameLst>
                                          <p:attrName>style.visibility</p:attrName>
                                        </p:attrNameLst>
                                      </p:cBhvr>
                                      <p:to>
                                        <p:strVal val="visible"/>
                                      </p:to>
                                    </p:set>
                                    <p:animEffect filter="fade" transition="in">
                                      <p:cBhvr>
                                        <p:cTn dur="1000"/>
                                        <p:tgtEl>
                                          <p:spTgt spid="1586"/>
                                        </p:tgtEl>
                                      </p:cBhvr>
                                    </p:animEffect>
                                  </p:childTnLst>
                                </p:cTn>
                              </p:par>
                              <p:par>
                                <p:cTn fill="hold" nodeType="withEffect" presetClass="entr" presetID="10" presetSubtype="0">
                                  <p:stCondLst>
                                    <p:cond delay="0"/>
                                  </p:stCondLst>
                                  <p:childTnLst>
                                    <p:set>
                                      <p:cBhvr>
                                        <p:cTn dur="1" fill="hold">
                                          <p:stCondLst>
                                            <p:cond delay="0"/>
                                          </p:stCondLst>
                                        </p:cTn>
                                        <p:tgtEl>
                                          <p:spTgt spid="1595"/>
                                        </p:tgtEl>
                                        <p:attrNameLst>
                                          <p:attrName>style.visibility</p:attrName>
                                        </p:attrNameLst>
                                      </p:cBhvr>
                                      <p:to>
                                        <p:strVal val="visible"/>
                                      </p:to>
                                    </p:set>
                                    <p:animEffect filter="fade" transition="in">
                                      <p:cBhvr>
                                        <p:cTn dur="1000"/>
                                        <p:tgtEl>
                                          <p:spTgt spid="1595"/>
                                        </p:tgtEl>
                                      </p:cBhvr>
                                    </p:animEffect>
                                  </p:childTnLst>
                                </p:cTn>
                              </p:par>
                              <p:par>
                                <p:cTn fill="hold" nodeType="withEffect" presetClass="entr" presetID="10" presetSubtype="0">
                                  <p:stCondLst>
                                    <p:cond delay="0"/>
                                  </p:stCondLst>
                                  <p:childTnLst>
                                    <p:set>
                                      <p:cBhvr>
                                        <p:cTn dur="1" fill="hold">
                                          <p:stCondLst>
                                            <p:cond delay="0"/>
                                          </p:stCondLst>
                                        </p:cTn>
                                        <p:tgtEl>
                                          <p:spTgt spid="1596"/>
                                        </p:tgtEl>
                                        <p:attrNameLst>
                                          <p:attrName>style.visibility</p:attrName>
                                        </p:attrNameLst>
                                      </p:cBhvr>
                                      <p:to>
                                        <p:strVal val="visible"/>
                                      </p:to>
                                    </p:set>
                                    <p:animEffect filter="fade" transition="in">
                                      <p:cBhvr>
                                        <p:cTn dur="1000"/>
                                        <p:tgtEl>
                                          <p:spTgt spid="1596"/>
                                        </p:tgtEl>
                                      </p:cBhvr>
                                    </p:animEffect>
                                  </p:childTnLst>
                                </p:cTn>
                              </p:par>
                              <p:par>
                                <p:cTn fill="hold" nodeType="withEffect" presetClass="entr" presetID="10" presetSubtype="0">
                                  <p:stCondLst>
                                    <p:cond delay="0"/>
                                  </p:stCondLst>
                                  <p:childTnLst>
                                    <p:set>
                                      <p:cBhvr>
                                        <p:cTn dur="1" fill="hold">
                                          <p:stCondLst>
                                            <p:cond delay="0"/>
                                          </p:stCondLst>
                                        </p:cTn>
                                        <p:tgtEl>
                                          <p:spTgt spid="1602"/>
                                        </p:tgtEl>
                                        <p:attrNameLst>
                                          <p:attrName>style.visibility</p:attrName>
                                        </p:attrNameLst>
                                      </p:cBhvr>
                                      <p:to>
                                        <p:strVal val="visible"/>
                                      </p:to>
                                    </p:set>
                                    <p:animEffect filter="fade" transition="in">
                                      <p:cBhvr>
                                        <p:cTn dur="1000"/>
                                        <p:tgtEl>
                                          <p:spTgt spid="1602"/>
                                        </p:tgtEl>
                                      </p:cBhvr>
                                    </p:animEffect>
                                  </p:childTnLst>
                                </p:cTn>
                              </p:par>
                              <p:par>
                                <p:cTn fill="hold" nodeType="withEffect" presetClass="exit" presetID="1" presetSubtype="0">
                                  <p:stCondLst>
                                    <p:cond delay="0"/>
                                  </p:stCondLst>
                                  <p:childTnLst>
                                    <p:set>
                                      <p:cBhvr>
                                        <p:cTn dur="1" fill="hold">
                                          <p:stCondLst>
                                            <p:cond delay="0"/>
                                          </p:stCondLst>
                                        </p:cTn>
                                        <p:tgtEl>
                                          <p:spTgt spid="16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7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Cost Plan</a:t>
            </a:r>
            <a:endParaRPr/>
          </a:p>
        </p:txBody>
      </p:sp>
      <p:sp>
        <p:nvSpPr>
          <p:cNvPr id="1615" name="Google Shape;1615;p7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16" name="Google Shape;1616;p79"/>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617" name="Google Shape;1617;p79"/>
          <p:cNvSpPr txBox="1"/>
          <p:nvPr/>
        </p:nvSpPr>
        <p:spPr>
          <a:xfrm>
            <a:off x="4841700" y="1330225"/>
            <a:ext cx="34797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Customer Requirement:</a:t>
            </a:r>
            <a:r>
              <a:rPr lang="en">
                <a:latin typeface="Lato"/>
                <a:ea typeface="Lato"/>
                <a:cs typeface="Lato"/>
                <a:sym typeface="Lato"/>
              </a:rPr>
              <a:t> $ 200.00</a:t>
            </a:r>
            <a:endParaRPr>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Project Cost: </a:t>
            </a:r>
            <a:r>
              <a:rPr lang="en">
                <a:latin typeface="Lato"/>
                <a:ea typeface="Lato"/>
                <a:cs typeface="Lato"/>
                <a:sym typeface="Lato"/>
              </a:rPr>
              <a:t>$129.22</a:t>
            </a:r>
            <a:endParaRPr>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Surplus Budget:</a:t>
            </a:r>
            <a:r>
              <a:rPr lang="en">
                <a:latin typeface="Lato"/>
                <a:ea typeface="Lato"/>
                <a:cs typeface="Lato"/>
                <a:sym typeface="Lato"/>
              </a:rPr>
              <a:t> $70.78</a:t>
            </a:r>
            <a:endParaRPr>
              <a:latin typeface="Lato"/>
              <a:ea typeface="Lato"/>
              <a:cs typeface="Lato"/>
              <a:sym typeface="Lato"/>
            </a:endParaRPr>
          </a:p>
        </p:txBody>
      </p:sp>
      <p:pic>
        <p:nvPicPr>
          <p:cNvPr id="1618" name="Google Shape;1618;p79"/>
          <p:cNvPicPr preferRelativeResize="0"/>
          <p:nvPr/>
        </p:nvPicPr>
        <p:blipFill>
          <a:blip r:embed="rId4">
            <a:alphaModFix/>
          </a:blip>
          <a:stretch>
            <a:fillRect/>
          </a:stretch>
        </p:blipFill>
        <p:spPr>
          <a:xfrm>
            <a:off x="855579" y="1296150"/>
            <a:ext cx="3257519" cy="3508475"/>
          </a:xfrm>
          <a:prstGeom prst="rect">
            <a:avLst/>
          </a:prstGeom>
          <a:noFill/>
          <a:ln>
            <a:noFill/>
          </a:ln>
        </p:spPr>
      </p:pic>
      <p:pic>
        <p:nvPicPr>
          <p:cNvPr id="1619" name="Google Shape;1619;p79"/>
          <p:cNvPicPr preferRelativeResize="0"/>
          <p:nvPr/>
        </p:nvPicPr>
        <p:blipFill>
          <a:blip r:embed="rId5">
            <a:alphaModFix/>
          </a:blip>
          <a:stretch>
            <a:fillRect/>
          </a:stretch>
        </p:blipFill>
        <p:spPr>
          <a:xfrm>
            <a:off x="4512979" y="2203250"/>
            <a:ext cx="4137135" cy="2579626"/>
          </a:xfrm>
          <a:prstGeom prst="rect">
            <a:avLst/>
          </a:prstGeom>
          <a:noFill/>
          <a:ln>
            <a:noFill/>
          </a:ln>
        </p:spPr>
      </p:pic>
      <p:sp>
        <p:nvSpPr>
          <p:cNvPr id="1620" name="Google Shape;1620;p79"/>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621" name="Google Shape;1621;p79"/>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622" name="Google Shape;1622;p79"/>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623" name="Google Shape;1623;p79"/>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624" name="Google Shape;1624;p79"/>
          <p:cNvSpPr/>
          <p:nvPr/>
        </p:nvSpPr>
        <p:spPr>
          <a:xfrm>
            <a:off x="489936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625" name="Google Shape;1625;p79"/>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626" name="Google Shape;1626;p79"/>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sp>
        <p:nvSpPr>
          <p:cNvPr id="1631" name="Google Shape;1631;p8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Plan</a:t>
            </a:r>
            <a:endParaRPr/>
          </a:p>
        </p:txBody>
      </p:sp>
      <p:sp>
        <p:nvSpPr>
          <p:cNvPr id="1632" name="Google Shape;1632;p8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633" name="Google Shape;1633;p80"/>
          <p:cNvGraphicFramePr/>
          <p:nvPr/>
        </p:nvGraphicFramePr>
        <p:xfrm>
          <a:off x="727675" y="1269125"/>
          <a:ext cx="3000000" cy="3000000"/>
        </p:xfrm>
        <a:graphic>
          <a:graphicData uri="http://schemas.openxmlformats.org/drawingml/2006/table">
            <a:tbl>
              <a:tblPr>
                <a:noFill/>
                <a:tableStyleId>{0B9090C0-911F-4215-A597-26AF6A290EC6}</a:tableStyleId>
              </a:tblPr>
              <a:tblGrid>
                <a:gridCol w="950050"/>
                <a:gridCol w="2026625"/>
                <a:gridCol w="4831975"/>
              </a:tblGrid>
              <a:tr h="37702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Date</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Test</a:t>
                      </a:r>
                      <a:endParaRPr i="1">
                        <a:solidFill>
                          <a:schemeClr val="lt1"/>
                        </a:solidFill>
                        <a:latin typeface="Lato"/>
                        <a:ea typeface="Lato"/>
                        <a:cs typeface="Lato"/>
                        <a:sym typeface="Lato"/>
                      </a:endParaRPr>
                    </a:p>
                  </a:txBody>
                  <a:tcPr marT="91425" marB="91425" marR="91425" marL="91425" anchor="ctr">
                    <a:solidFill>
                      <a:srgbClr val="1A9988"/>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Description</a:t>
                      </a:r>
                      <a:endParaRPr i="1">
                        <a:solidFill>
                          <a:schemeClr val="lt1"/>
                        </a:solidFill>
                        <a:latin typeface="Lato"/>
                        <a:ea typeface="Lato"/>
                        <a:cs typeface="Lato"/>
                        <a:sym typeface="Lato"/>
                      </a:endParaRPr>
                    </a:p>
                  </a:txBody>
                  <a:tcPr marT="91425" marB="91425" marR="91425" marL="91425" anchor="ctr">
                    <a:solidFill>
                      <a:schemeClr val="dk1"/>
                    </a:solidFill>
                  </a:tcPr>
                </a:tc>
              </a:tr>
              <a:tr h="816025">
                <a:tc>
                  <a:txBody>
                    <a:bodyPr/>
                    <a:lstStyle/>
                    <a:p>
                      <a:pPr indent="0" lvl="0" marL="0" rtl="0" algn="ctr">
                        <a:spcBef>
                          <a:spcPts val="0"/>
                        </a:spcBef>
                        <a:spcAft>
                          <a:spcPts val="0"/>
                        </a:spcAft>
                        <a:buNone/>
                      </a:pPr>
                      <a:r>
                        <a:rPr lang="en">
                          <a:latin typeface="Lato"/>
                          <a:ea typeface="Lato"/>
                          <a:cs typeface="Lato"/>
                          <a:sym typeface="Lato"/>
                        </a:rPr>
                        <a:t>11/30/20 - 1/14/21</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latin typeface="Lato"/>
                          <a:ea typeface="Lato"/>
                          <a:cs typeface="Lato"/>
                          <a:sym typeface="Lato"/>
                        </a:rPr>
                        <a:t>Fan testing: low pressure</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latin typeface="Lato"/>
                          <a:ea typeface="Lato"/>
                          <a:cs typeface="Lato"/>
                          <a:sym typeface="Lato"/>
                        </a:rPr>
                        <a:t>Test fan systems at low pressures to verify their ability to move helium at these low pressures. Pressure chamber testing will be done with with Prof. Rhode and his low pressure chamber. Any helium testing will also be tested under his guidance.</a:t>
                      </a:r>
                      <a:endParaRPr sz="1000">
                        <a:latin typeface="Lato"/>
                        <a:ea typeface="Lato"/>
                        <a:cs typeface="Lato"/>
                        <a:sym typeface="Lato"/>
                      </a:endParaRPr>
                    </a:p>
                  </a:txBody>
                  <a:tcPr marT="91425" marB="91425" marR="91425" marL="91425" anchor="ctr"/>
                </a:tc>
              </a:tr>
              <a:tr h="776850">
                <a:tc>
                  <a:txBody>
                    <a:bodyPr/>
                    <a:lstStyle/>
                    <a:p>
                      <a:pPr indent="0" lvl="0" marL="0" rtl="0" algn="ctr">
                        <a:spcBef>
                          <a:spcPts val="0"/>
                        </a:spcBef>
                        <a:spcAft>
                          <a:spcPts val="0"/>
                        </a:spcAft>
                        <a:buNone/>
                      </a:pPr>
                      <a:r>
                        <a:rPr lang="en">
                          <a:latin typeface="Lato"/>
                          <a:ea typeface="Lato"/>
                          <a:cs typeface="Lato"/>
                          <a:sym typeface="Lato"/>
                        </a:rPr>
                        <a:t>11/30/20 - 1/14/21</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latin typeface="Lato"/>
                          <a:ea typeface="Lato"/>
                          <a:cs typeface="Lato"/>
                          <a:sym typeface="Lato"/>
                        </a:rPr>
                        <a:t>Fan testing: low temperature</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latin typeface="Lato"/>
                          <a:ea typeface="Lato"/>
                          <a:cs typeface="Lato"/>
                          <a:sym typeface="Lato"/>
                        </a:rPr>
                        <a:t>Test fan systems at low temperatures to verify their ability to operate at these low temperatures</a:t>
                      </a:r>
                      <a:r>
                        <a:rPr lang="en" sz="1000">
                          <a:latin typeface="Lato"/>
                          <a:ea typeface="Lato"/>
                          <a:cs typeface="Lato"/>
                          <a:sym typeface="Lato"/>
                        </a:rPr>
                        <a:t>. Dry ice handling and </a:t>
                      </a:r>
                      <a:r>
                        <a:rPr lang="en" sz="1000">
                          <a:latin typeface="Lato"/>
                          <a:ea typeface="Lato"/>
                          <a:cs typeface="Lato"/>
                          <a:sym typeface="Lato"/>
                        </a:rPr>
                        <a:t>measurements</a:t>
                      </a:r>
                      <a:r>
                        <a:rPr lang="en" sz="1000">
                          <a:latin typeface="Lato"/>
                          <a:ea typeface="Lato"/>
                          <a:cs typeface="Lato"/>
                          <a:sym typeface="Lato"/>
                        </a:rPr>
                        <a:t> will be guided and </a:t>
                      </a:r>
                      <a:r>
                        <a:rPr lang="en" sz="1000">
                          <a:latin typeface="Lato"/>
                          <a:ea typeface="Lato"/>
                          <a:cs typeface="Lato"/>
                          <a:sym typeface="Lato"/>
                        </a:rPr>
                        <a:t>overseen</a:t>
                      </a:r>
                      <a:r>
                        <a:rPr lang="en" sz="1000">
                          <a:latin typeface="Lato"/>
                          <a:ea typeface="Lato"/>
                          <a:cs typeface="Lato"/>
                          <a:sym typeface="Lato"/>
                        </a:rPr>
                        <a:t> by Prof. Hodgkinson and other lab staff.</a:t>
                      </a:r>
                      <a:endParaRPr sz="1000">
                        <a:latin typeface="Lato"/>
                        <a:ea typeface="Lato"/>
                        <a:cs typeface="Lato"/>
                        <a:sym typeface="Lato"/>
                      </a:endParaRPr>
                    </a:p>
                  </a:txBody>
                  <a:tcPr marT="91425" marB="91425" marR="91425" marL="91425" anchor="ctr"/>
                </a:tc>
              </a:tr>
              <a:tr h="776850">
                <a:tc>
                  <a:txBody>
                    <a:bodyPr/>
                    <a:lstStyle/>
                    <a:p>
                      <a:pPr indent="0" lvl="0" marL="0" rtl="0" algn="ctr">
                        <a:spcBef>
                          <a:spcPts val="0"/>
                        </a:spcBef>
                        <a:spcAft>
                          <a:spcPts val="0"/>
                        </a:spcAft>
                        <a:buNone/>
                      </a:pPr>
                      <a:r>
                        <a:rPr lang="en">
                          <a:latin typeface="Lato"/>
                          <a:ea typeface="Lato"/>
                          <a:cs typeface="Lato"/>
                          <a:sym typeface="Lato"/>
                        </a:rPr>
                        <a:t>2/12/21 - 2/25/21</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latin typeface="Lato"/>
                          <a:ea typeface="Lato"/>
                          <a:cs typeface="Lato"/>
                          <a:sym typeface="Lato"/>
                        </a:rPr>
                        <a:t>Code and Controls testing</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latin typeface="Lato"/>
                          <a:ea typeface="Lato"/>
                          <a:cs typeface="Lato"/>
                          <a:sym typeface="Lato"/>
                        </a:rPr>
                        <a:t>Test code to ensure there are no bugs that will prevent mission success for ODDITY. The ability of the code to send commands will also be tested.</a:t>
                      </a:r>
                      <a:endParaRPr sz="1000">
                        <a:latin typeface="Lato"/>
                        <a:ea typeface="Lato"/>
                        <a:cs typeface="Lato"/>
                        <a:sym typeface="Lato"/>
                      </a:endParaRPr>
                    </a:p>
                  </a:txBody>
                  <a:tcPr marT="91425" marB="91425" marR="91425" marL="91425" anchor="ctr"/>
                </a:tc>
              </a:tr>
              <a:tr h="776850">
                <a:tc>
                  <a:txBody>
                    <a:bodyPr/>
                    <a:lstStyle/>
                    <a:p>
                      <a:pPr indent="0" lvl="0" marL="0" rtl="0" algn="ctr">
                        <a:spcBef>
                          <a:spcPts val="0"/>
                        </a:spcBef>
                        <a:spcAft>
                          <a:spcPts val="0"/>
                        </a:spcAft>
                        <a:buNone/>
                      </a:pPr>
                      <a:r>
                        <a:rPr lang="en">
                          <a:latin typeface="Lato"/>
                          <a:ea typeface="Lato"/>
                          <a:cs typeface="Lato"/>
                          <a:sym typeface="Lato"/>
                        </a:rPr>
                        <a:t>2/12/21 - 2/25/21</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latin typeface="Lato"/>
                          <a:ea typeface="Lato"/>
                          <a:cs typeface="Lato"/>
                          <a:sym typeface="Lato"/>
                        </a:rPr>
                        <a:t>Gondola Cutaway testing</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latin typeface="Lato"/>
                          <a:ea typeface="Lato"/>
                          <a:cs typeface="Lato"/>
                          <a:sym typeface="Lato"/>
                        </a:rPr>
                        <a:t>Ensure the legacy tether cutting mechanism continues to be effective when used within ODDITY.</a:t>
                      </a:r>
                      <a:endParaRPr sz="1000">
                        <a:latin typeface="Lato"/>
                        <a:ea typeface="Lato"/>
                        <a:cs typeface="Lato"/>
                        <a:sym typeface="Lato"/>
                      </a:endParaRPr>
                    </a:p>
                  </a:txBody>
                  <a:tcPr marT="91425" marB="91425" marR="91425" marL="91425" anchor="ctr"/>
                </a:tc>
              </a:tr>
            </a:tbl>
          </a:graphicData>
        </a:graphic>
      </p:graphicFrame>
      <p:pic>
        <p:nvPicPr>
          <p:cNvPr id="1634" name="Google Shape;1634;p80"/>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635" name="Google Shape;1635;p80"/>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636" name="Google Shape;1636;p80"/>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637" name="Google Shape;1637;p80"/>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638" name="Google Shape;1638;p80"/>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639" name="Google Shape;1639;p80"/>
          <p:cNvSpPr/>
          <p:nvPr/>
        </p:nvSpPr>
        <p:spPr>
          <a:xfrm>
            <a:off x="489936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640" name="Google Shape;1640;p80"/>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641" name="Google Shape;1641;p80"/>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sp>
        <p:nvSpPr>
          <p:cNvPr id="1646" name="Google Shape;1646;p81"/>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Plan Continued</a:t>
            </a:r>
            <a:endParaRPr/>
          </a:p>
        </p:txBody>
      </p:sp>
      <p:sp>
        <p:nvSpPr>
          <p:cNvPr id="1647" name="Google Shape;1647;p8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648" name="Google Shape;1648;p81"/>
          <p:cNvGraphicFramePr/>
          <p:nvPr/>
        </p:nvGraphicFramePr>
        <p:xfrm>
          <a:off x="727675" y="1269125"/>
          <a:ext cx="3000000" cy="3000000"/>
        </p:xfrm>
        <a:graphic>
          <a:graphicData uri="http://schemas.openxmlformats.org/drawingml/2006/table">
            <a:tbl>
              <a:tblPr>
                <a:noFill/>
                <a:tableStyleId>{0B9090C0-911F-4215-A597-26AF6A290EC6}</a:tableStyleId>
              </a:tblPr>
              <a:tblGrid>
                <a:gridCol w="950050"/>
                <a:gridCol w="2026625"/>
                <a:gridCol w="4831975"/>
              </a:tblGrid>
              <a:tr h="348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Date</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Test</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Description</a:t>
                      </a:r>
                      <a:endParaRPr i="1">
                        <a:solidFill>
                          <a:schemeClr val="lt1"/>
                        </a:solidFill>
                        <a:latin typeface="Lato"/>
                        <a:ea typeface="Lato"/>
                        <a:cs typeface="Lato"/>
                        <a:sym typeface="Lato"/>
                      </a:endParaRPr>
                    </a:p>
                  </a:txBody>
                  <a:tcPr marT="91425" marB="91425" marR="91425" marL="91425" anchor="ctr">
                    <a:solidFill>
                      <a:schemeClr val="dk1"/>
                    </a:solidFill>
                  </a:tcPr>
                </a:tc>
              </a:tr>
              <a:tr h="849300">
                <a:tc>
                  <a:txBody>
                    <a:bodyPr/>
                    <a:lstStyle/>
                    <a:p>
                      <a:pPr indent="0" lvl="0" marL="0" rtl="0" algn="ctr">
                        <a:spcBef>
                          <a:spcPts val="0"/>
                        </a:spcBef>
                        <a:spcAft>
                          <a:spcPts val="0"/>
                        </a:spcAft>
                        <a:buNone/>
                      </a:pPr>
                      <a:r>
                        <a:rPr lang="en">
                          <a:latin typeface="Lato"/>
                          <a:ea typeface="Lato"/>
                          <a:cs typeface="Lato"/>
                          <a:sym typeface="Lato"/>
                        </a:rPr>
                        <a:t>3/8/21 - 3/20/21</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latin typeface="Lato"/>
                          <a:ea typeface="Lato"/>
                          <a:cs typeface="Lato"/>
                          <a:sym typeface="Lato"/>
                        </a:rPr>
                        <a:t>Thermal Control System testing</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latin typeface="Lato"/>
                          <a:ea typeface="Lato"/>
                          <a:cs typeface="Lato"/>
                          <a:sym typeface="Lato"/>
                        </a:rPr>
                        <a:t>Perform cold testing of the thermal control system to ensure it keeps all vital components at operable temperatures. (See cold </a:t>
                      </a:r>
                      <a:r>
                        <a:rPr lang="en" sz="1000">
                          <a:latin typeface="Lato"/>
                          <a:ea typeface="Lato"/>
                          <a:cs typeface="Lato"/>
                          <a:sym typeface="Lato"/>
                        </a:rPr>
                        <a:t>temperature</a:t>
                      </a:r>
                      <a:r>
                        <a:rPr lang="en" sz="1000">
                          <a:latin typeface="Lato"/>
                          <a:ea typeface="Lato"/>
                          <a:cs typeface="Lato"/>
                          <a:sym typeface="Lato"/>
                        </a:rPr>
                        <a:t> testing for equipment needs)</a:t>
                      </a:r>
                      <a:endParaRPr sz="1000">
                        <a:latin typeface="Lato"/>
                        <a:ea typeface="Lato"/>
                        <a:cs typeface="Lato"/>
                        <a:sym typeface="Lato"/>
                      </a:endParaRPr>
                    </a:p>
                  </a:txBody>
                  <a:tcPr marT="91425" marB="91425" marR="91425" marL="91425" anchor="ctr"/>
                </a:tc>
              </a:tr>
              <a:tr h="808525">
                <a:tc>
                  <a:txBody>
                    <a:bodyPr/>
                    <a:lstStyle/>
                    <a:p>
                      <a:pPr indent="0" lvl="0" marL="0" rtl="0" algn="ctr">
                        <a:spcBef>
                          <a:spcPts val="0"/>
                        </a:spcBef>
                        <a:spcAft>
                          <a:spcPts val="0"/>
                        </a:spcAft>
                        <a:buNone/>
                      </a:pPr>
                      <a:r>
                        <a:rPr lang="en">
                          <a:latin typeface="Lato"/>
                          <a:ea typeface="Lato"/>
                          <a:cs typeface="Lato"/>
                          <a:sym typeface="Lato"/>
                        </a:rPr>
                        <a:t>3/24/21 - 4/7/21</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latin typeface="Lato"/>
                          <a:ea typeface="Lato"/>
                          <a:cs typeface="Lato"/>
                          <a:sym typeface="Lato"/>
                        </a:rPr>
                        <a:t>Full System testing</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latin typeface="Lato"/>
                          <a:ea typeface="Lato"/>
                          <a:cs typeface="Lato"/>
                          <a:sym typeface="Lato"/>
                        </a:rPr>
                        <a:t>Test the entire ODDITY system for functionality once fully assembled and flight ready to ensure all systems are functioning properly. (See low pressure and </a:t>
                      </a:r>
                      <a:r>
                        <a:rPr lang="en" sz="1000">
                          <a:latin typeface="Lato"/>
                          <a:ea typeface="Lato"/>
                          <a:cs typeface="Lato"/>
                          <a:sym typeface="Lato"/>
                        </a:rPr>
                        <a:t>temperature</a:t>
                      </a:r>
                      <a:r>
                        <a:rPr lang="en" sz="1000">
                          <a:latin typeface="Lato"/>
                          <a:ea typeface="Lato"/>
                          <a:cs typeface="Lato"/>
                          <a:sym typeface="Lato"/>
                        </a:rPr>
                        <a:t> testing for equipment needs)</a:t>
                      </a:r>
                      <a:endParaRPr sz="1000">
                        <a:latin typeface="Lato"/>
                        <a:ea typeface="Lato"/>
                        <a:cs typeface="Lato"/>
                        <a:sym typeface="Lato"/>
                      </a:endParaRPr>
                    </a:p>
                  </a:txBody>
                  <a:tcPr marT="91425" marB="91425" marR="91425" marL="91425" anchor="ctr"/>
                </a:tc>
              </a:tr>
              <a:tr h="808525">
                <a:tc>
                  <a:txBody>
                    <a:bodyPr/>
                    <a:lstStyle/>
                    <a:p>
                      <a:pPr indent="0" lvl="0" marL="0" rtl="0" algn="ctr">
                        <a:spcBef>
                          <a:spcPts val="0"/>
                        </a:spcBef>
                        <a:spcAft>
                          <a:spcPts val="0"/>
                        </a:spcAft>
                        <a:buNone/>
                      </a:pPr>
                      <a:r>
                        <a:rPr lang="en">
                          <a:latin typeface="Lato"/>
                          <a:ea typeface="Lato"/>
                          <a:cs typeface="Lato"/>
                          <a:sym typeface="Lato"/>
                        </a:rPr>
                        <a:t>?</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latin typeface="Lato"/>
                          <a:ea typeface="Lato"/>
                          <a:cs typeface="Lato"/>
                          <a:sym typeface="Lato"/>
                        </a:rPr>
                        <a:t>Flight testing</a:t>
                      </a:r>
                      <a:endParaRPr>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latin typeface="Lato"/>
                          <a:ea typeface="Lato"/>
                          <a:cs typeface="Lato"/>
                          <a:sym typeface="Lato"/>
                        </a:rPr>
                        <a:t>Perform a flight test to collect data about the performance of ODDITY in a true mission situation.</a:t>
                      </a:r>
                      <a:endParaRPr sz="1000">
                        <a:latin typeface="Lato"/>
                        <a:ea typeface="Lato"/>
                        <a:cs typeface="Lato"/>
                        <a:sym typeface="Lato"/>
                      </a:endParaRPr>
                    </a:p>
                  </a:txBody>
                  <a:tcPr marT="91425" marB="91425" marR="91425" marL="91425" anchor="ctr"/>
                </a:tc>
              </a:tr>
            </a:tbl>
          </a:graphicData>
        </a:graphic>
      </p:graphicFrame>
      <p:pic>
        <p:nvPicPr>
          <p:cNvPr id="1649" name="Google Shape;1649;p8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650" name="Google Shape;1650;p81"/>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1651" name="Google Shape;1651;p81"/>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1652" name="Google Shape;1652;p81"/>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1653" name="Google Shape;1653;p81"/>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1654" name="Google Shape;1654;p81"/>
          <p:cNvSpPr/>
          <p:nvPr/>
        </p:nvSpPr>
        <p:spPr>
          <a:xfrm>
            <a:off x="4899361"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1655" name="Google Shape;1655;p81"/>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1656" name="Google Shape;1656;p81"/>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Levels of Success</a:t>
            </a:r>
            <a:endParaRPr/>
          </a:p>
        </p:txBody>
      </p:sp>
      <p:graphicFrame>
        <p:nvGraphicFramePr>
          <p:cNvPr id="305" name="Google Shape;305;p19"/>
          <p:cNvGraphicFramePr/>
          <p:nvPr/>
        </p:nvGraphicFramePr>
        <p:xfrm>
          <a:off x="898913" y="1312300"/>
          <a:ext cx="3000000" cy="3000000"/>
        </p:xfrm>
        <a:graphic>
          <a:graphicData uri="http://schemas.openxmlformats.org/drawingml/2006/table">
            <a:tbl>
              <a:tblPr>
                <a:noFill/>
                <a:tableStyleId>{0B9090C0-911F-4215-A597-26AF6A290EC6}</a:tableStyleId>
              </a:tblPr>
              <a:tblGrid>
                <a:gridCol w="1447800"/>
                <a:gridCol w="1447800"/>
                <a:gridCol w="1447800"/>
                <a:gridCol w="1545200"/>
                <a:gridCol w="1457575"/>
              </a:tblGrid>
              <a:tr h="630075">
                <a:tc>
                  <a:txBody>
                    <a:bodyPr/>
                    <a:lstStyle/>
                    <a:p>
                      <a:pPr indent="0" lvl="0" marL="0" rtl="0" algn="ctr">
                        <a:spcBef>
                          <a:spcPts val="0"/>
                        </a:spcBef>
                        <a:spcAft>
                          <a:spcPts val="0"/>
                        </a:spcAft>
                        <a:buNone/>
                      </a:pPr>
                      <a:r>
                        <a:t/>
                      </a:r>
                      <a:endParaRPr>
                        <a:solidFill>
                          <a:schemeClr val="lt1"/>
                        </a:solidFill>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Altitude Control</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Balloon Attachment</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Communications</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Survivability</a:t>
                      </a:r>
                      <a:endParaRPr i="1">
                        <a:solidFill>
                          <a:schemeClr val="lt1"/>
                        </a:solidFill>
                        <a:latin typeface="Lato"/>
                        <a:ea typeface="Lato"/>
                        <a:cs typeface="Lato"/>
                        <a:sym typeface="Lato"/>
                      </a:endParaRPr>
                    </a:p>
                  </a:txBody>
                  <a:tcPr marT="91425" marB="91425" marR="91425" marL="91425" anchor="ctr">
                    <a:solidFill>
                      <a:schemeClr val="dk1"/>
                    </a:solidFill>
                  </a:tcPr>
                </a:tc>
              </a:tr>
              <a:tr h="9890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 1</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System is able to extract helium from balloon in conditions similar to those at 35km</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attach to a 5cm neck diameter Kaymont balloon prior to being filled</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lt2"/>
                          </a:solidFill>
                          <a:latin typeface="Lato"/>
                          <a:ea typeface="Lato"/>
                          <a:cs typeface="Lato"/>
                          <a:sym typeface="Lato"/>
                        </a:rPr>
                        <a:t>ODDITY shares communication link with the Gondola via XBee radio</a:t>
                      </a:r>
                      <a:endParaRPr sz="10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accent1"/>
                          </a:solidFill>
                          <a:latin typeface="Lato"/>
                          <a:ea typeface="Lato"/>
                          <a:cs typeface="Lato"/>
                          <a:sym typeface="Lato"/>
                        </a:rPr>
                        <a:t>ODDITY is able to withstand pressures and temperatures similar to those seen at 35km</a:t>
                      </a:r>
                      <a:endParaRPr sz="1000">
                        <a:solidFill>
                          <a:schemeClr val="accent1"/>
                        </a:solidFill>
                        <a:latin typeface="Lato"/>
                        <a:ea typeface="Lato"/>
                        <a:cs typeface="Lato"/>
                        <a:sym typeface="Lato"/>
                      </a:endParaRPr>
                    </a:p>
                  </a:txBody>
                  <a:tcPr marT="91425" marB="91425" marR="91425" marL="91425" anchor="ctr"/>
                </a:tc>
              </a:tr>
              <a:tr h="989000">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 2</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lt2"/>
                          </a:solidFill>
                          <a:latin typeface="Lato"/>
                          <a:ea typeface="Lato"/>
                          <a:cs typeface="Lato"/>
                          <a:sym typeface="Lato"/>
                        </a:rPr>
                        <a:t>ODDITY and Gondola will match legacy system performance in flight testing (35km altitude)</a:t>
                      </a:r>
                      <a:endParaRPr sz="10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rgbClr val="E7E6E6"/>
                          </a:solidFill>
                          <a:latin typeface="Lato"/>
                          <a:ea typeface="Lato"/>
                          <a:cs typeface="Lato"/>
                          <a:sym typeface="Lato"/>
                        </a:rPr>
                        <a:t>ODDITY is able to be installed on 8cm neck diameter Hwoyee balloons prior to being filled</a:t>
                      </a:r>
                      <a:endParaRPr sz="1000">
                        <a:solidFill>
                          <a:srgbClr val="E7E6E6"/>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lt2"/>
                          </a:solidFill>
                          <a:latin typeface="Lato"/>
                          <a:ea typeface="Lato"/>
                          <a:cs typeface="Lato"/>
                          <a:sym typeface="Lato"/>
                        </a:rPr>
                        <a:t>ODDITY is able to receive data and commands from the Gondola</a:t>
                      </a:r>
                      <a:endParaRPr sz="10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lt2"/>
                          </a:solidFill>
                          <a:latin typeface="Lato"/>
                          <a:ea typeface="Lato"/>
                          <a:cs typeface="Lato"/>
                          <a:sym typeface="Lato"/>
                        </a:rPr>
                        <a:t>ODDITY is able to withstand pressures and temperatures similar to those seen at 40km</a:t>
                      </a:r>
                      <a:endParaRPr sz="1000">
                        <a:solidFill>
                          <a:schemeClr val="lt2"/>
                        </a:solidFill>
                        <a:latin typeface="Lato"/>
                        <a:ea typeface="Lato"/>
                        <a:cs typeface="Lato"/>
                        <a:sym typeface="Lato"/>
                      </a:endParaRPr>
                    </a:p>
                  </a:txBody>
                  <a:tcPr marT="91425" marB="91425" marR="91425" marL="91425" anchor="ctr"/>
                </a:tc>
              </a:tr>
              <a:tr h="8294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Level 3</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000">
                          <a:solidFill>
                            <a:schemeClr val="lt2"/>
                          </a:solidFill>
                          <a:latin typeface="Lato"/>
                          <a:ea typeface="Lato"/>
                          <a:cs typeface="Lato"/>
                          <a:sym typeface="Lato"/>
                        </a:rPr>
                        <a:t>ODDITY and Gondola are able to reach a target apogee of 40km</a:t>
                      </a:r>
                      <a:endParaRPr sz="10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t/>
                      </a:r>
                      <a:endParaRPr sz="1000">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lt2"/>
                          </a:solidFill>
                          <a:latin typeface="Lato"/>
                          <a:ea typeface="Lato"/>
                          <a:cs typeface="Lato"/>
                          <a:sym typeface="Lato"/>
                        </a:rPr>
                        <a:t>ODDITY is able to transmit data to the Gondola</a:t>
                      </a:r>
                      <a:endParaRPr sz="1000">
                        <a:solidFill>
                          <a:schemeClr val="lt2"/>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sz="1000">
                          <a:solidFill>
                            <a:schemeClr val="lt2"/>
                          </a:solidFill>
                          <a:latin typeface="Lato"/>
                          <a:ea typeface="Lato"/>
                          <a:cs typeface="Lato"/>
                          <a:sym typeface="Lato"/>
                        </a:rPr>
                        <a:t>ODDITY is able to abort the mission if conditions become undesirable</a:t>
                      </a:r>
                      <a:endParaRPr sz="1000">
                        <a:solidFill>
                          <a:schemeClr val="lt2"/>
                        </a:solidFill>
                        <a:latin typeface="Lato"/>
                        <a:ea typeface="Lato"/>
                        <a:cs typeface="Lato"/>
                        <a:sym typeface="Lato"/>
                      </a:endParaRPr>
                    </a:p>
                  </a:txBody>
                  <a:tcPr marT="91425" marB="91425" marR="91425" marL="91425" anchor="ctr"/>
                </a:tc>
              </a:tr>
            </a:tbl>
          </a:graphicData>
        </a:graphic>
      </p:graphicFrame>
      <p:pic>
        <p:nvPicPr>
          <p:cNvPr id="306" name="Google Shape;306;p19"/>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307" name="Google Shape;307;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8" name="Google Shape;308;p19"/>
          <p:cNvSpPr/>
          <p:nvPr/>
        </p:nvSpPr>
        <p:spPr>
          <a:xfrm>
            <a:off x="-12" y="0"/>
            <a:ext cx="1091700" cy="306600"/>
          </a:xfrm>
          <a:prstGeom prst="homePlate">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309" name="Google Shape;309;p19"/>
          <p:cNvSpPr/>
          <p:nvPr/>
        </p:nvSpPr>
        <p:spPr>
          <a:xfrm>
            <a:off x="816065"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310" name="Google Shape;310;p19"/>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311" name="Google Shape;311;p19"/>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312" name="Google Shape;312;p19"/>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313" name="Google Shape;313;p19"/>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314" name="Google Shape;314;p19"/>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82"/>
          <p:cNvSpPr txBox="1"/>
          <p:nvPr>
            <p:ph type="title"/>
          </p:nvPr>
        </p:nvSpPr>
        <p:spPr>
          <a:xfrm>
            <a:off x="727800" y="2304150"/>
            <a:ext cx="76884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300"/>
              <a:t>Questions?</a:t>
            </a:r>
            <a:endParaRPr sz="3300"/>
          </a:p>
        </p:txBody>
      </p:sp>
      <p:sp>
        <p:nvSpPr>
          <p:cNvPr id="1662" name="Google Shape;1662;p8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63" name="Google Shape;1663;p82"/>
          <p:cNvPicPr preferRelativeResize="0"/>
          <p:nvPr/>
        </p:nvPicPr>
        <p:blipFill>
          <a:blip r:embed="rId3">
            <a:alphaModFix/>
          </a:blip>
          <a:stretch>
            <a:fillRect/>
          </a:stretch>
        </p:blipFill>
        <p:spPr>
          <a:xfrm>
            <a:off x="7244400" y="0"/>
            <a:ext cx="1899600" cy="383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83"/>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 sz="1200"/>
              <a:t>Team ATOMIC 2019-2020 for presentation formatting</a:t>
            </a:r>
            <a:endParaRPr sz="1200"/>
          </a:p>
          <a:p>
            <a:pPr indent="-304800" lvl="0" marL="457200" rtl="0" algn="l">
              <a:lnSpc>
                <a:spcPct val="100000"/>
              </a:lnSpc>
              <a:spcBef>
                <a:spcPts val="0"/>
              </a:spcBef>
              <a:spcAft>
                <a:spcPts val="0"/>
              </a:spcAft>
              <a:buSzPts val="1200"/>
              <a:buChar char="●"/>
            </a:pPr>
            <a:r>
              <a:rPr lang="en" sz="1200"/>
              <a:t>Prof. Argrow’s Customer Presentation Fall 2020</a:t>
            </a:r>
            <a:endParaRPr sz="1200"/>
          </a:p>
          <a:p>
            <a:pPr indent="-304800" lvl="0" marL="457200" rtl="0" algn="l">
              <a:lnSpc>
                <a:spcPct val="100000"/>
              </a:lnSpc>
              <a:spcBef>
                <a:spcPts val="0"/>
              </a:spcBef>
              <a:spcAft>
                <a:spcPts val="0"/>
              </a:spcAft>
              <a:buSzPts val="1200"/>
              <a:buChar char="●"/>
            </a:pPr>
            <a:r>
              <a:rPr lang="en" sz="1200"/>
              <a:t>Star CCM</a:t>
            </a:r>
            <a:endParaRPr sz="1200"/>
          </a:p>
          <a:p>
            <a:pPr indent="-304800" lvl="0" marL="457200" rtl="0" algn="l">
              <a:lnSpc>
                <a:spcPct val="100000"/>
              </a:lnSpc>
              <a:spcBef>
                <a:spcPts val="0"/>
              </a:spcBef>
              <a:spcAft>
                <a:spcPts val="0"/>
              </a:spcAft>
              <a:buSzPts val="1200"/>
              <a:buChar char="●"/>
            </a:pPr>
            <a:r>
              <a:rPr lang="en" sz="1200"/>
              <a:t>MATLAB</a:t>
            </a:r>
            <a:endParaRPr sz="1200"/>
          </a:p>
          <a:p>
            <a:pPr indent="-304800" lvl="0" marL="457200" rtl="0" algn="l">
              <a:lnSpc>
                <a:spcPct val="100000"/>
              </a:lnSpc>
              <a:spcBef>
                <a:spcPts val="0"/>
              </a:spcBef>
              <a:spcAft>
                <a:spcPts val="0"/>
              </a:spcAft>
              <a:buSzPts val="1200"/>
              <a:buChar char="●"/>
            </a:pPr>
            <a:r>
              <a:rPr lang="en" sz="1200"/>
              <a:t>SolidWorks</a:t>
            </a:r>
            <a:endParaRPr sz="1200"/>
          </a:p>
          <a:p>
            <a:pPr indent="-304800" lvl="0" marL="457200" rtl="0" algn="l">
              <a:lnSpc>
                <a:spcPct val="100000"/>
              </a:lnSpc>
              <a:spcBef>
                <a:spcPts val="0"/>
              </a:spcBef>
              <a:spcAft>
                <a:spcPts val="0"/>
              </a:spcAft>
              <a:buSzPts val="1200"/>
              <a:buChar char="●"/>
            </a:pPr>
            <a:r>
              <a:rPr lang="en" sz="1200"/>
              <a:t>Google Drive, Sheets, Drawing, Slides</a:t>
            </a:r>
            <a:endParaRPr sz="1200"/>
          </a:p>
          <a:p>
            <a:pPr indent="-304800" lvl="0" marL="457200" rtl="0" algn="l">
              <a:lnSpc>
                <a:spcPct val="100000"/>
              </a:lnSpc>
              <a:spcBef>
                <a:spcPts val="0"/>
              </a:spcBef>
              <a:spcAft>
                <a:spcPts val="0"/>
              </a:spcAft>
              <a:buSzPts val="1200"/>
              <a:buChar char="●"/>
            </a:pPr>
            <a:r>
              <a:rPr lang="en" sz="1200"/>
              <a:t>TeamGantt</a:t>
            </a:r>
            <a:endParaRPr sz="1200"/>
          </a:p>
          <a:p>
            <a:pPr indent="-304800" lvl="0" marL="457200" rtl="0" algn="l">
              <a:lnSpc>
                <a:spcPct val="100000"/>
              </a:lnSpc>
              <a:spcBef>
                <a:spcPts val="0"/>
              </a:spcBef>
              <a:spcAft>
                <a:spcPts val="0"/>
              </a:spcAft>
              <a:buSzPts val="1200"/>
              <a:buChar char="●"/>
            </a:pPr>
            <a:r>
              <a:rPr lang="en" sz="1200"/>
              <a:t>PAB Members</a:t>
            </a:r>
            <a:endParaRPr sz="1200"/>
          </a:p>
          <a:p>
            <a:pPr indent="-304800" lvl="0" marL="457200" rtl="0" algn="l">
              <a:lnSpc>
                <a:spcPct val="100000"/>
              </a:lnSpc>
              <a:spcBef>
                <a:spcPts val="0"/>
              </a:spcBef>
              <a:spcAft>
                <a:spcPts val="0"/>
              </a:spcAft>
              <a:buSzPts val="1200"/>
              <a:buChar char="●"/>
            </a:pPr>
            <a:r>
              <a:rPr lang="en" sz="1200"/>
              <a:t>Advisor, Prof. Akos</a:t>
            </a:r>
            <a:endParaRPr sz="1200"/>
          </a:p>
          <a:p>
            <a:pPr indent="-304800" lvl="0" marL="457200" rtl="0" algn="l">
              <a:lnSpc>
                <a:spcPct val="100000"/>
              </a:lnSpc>
              <a:spcBef>
                <a:spcPts val="0"/>
              </a:spcBef>
              <a:spcAft>
                <a:spcPts val="0"/>
              </a:spcAft>
              <a:buSzPts val="1200"/>
              <a:buChar char="●"/>
            </a:pPr>
            <a:r>
              <a:rPr lang="en" sz="1200"/>
              <a:t>Prof. Lawrence</a:t>
            </a:r>
            <a:endParaRPr sz="1200"/>
          </a:p>
          <a:p>
            <a:pPr indent="-304800" lvl="0" marL="457200" rtl="0" algn="l">
              <a:lnSpc>
                <a:spcPct val="100000"/>
              </a:lnSpc>
              <a:spcBef>
                <a:spcPts val="0"/>
              </a:spcBef>
              <a:spcAft>
                <a:spcPts val="0"/>
              </a:spcAft>
              <a:buSzPts val="1200"/>
              <a:buChar char="●"/>
            </a:pPr>
            <a:r>
              <a:rPr lang="en" sz="1200"/>
              <a:t>Prof. Argrow</a:t>
            </a:r>
            <a:endParaRPr sz="1200"/>
          </a:p>
          <a:p>
            <a:pPr indent="0" lvl="0" marL="0" rtl="0" algn="l">
              <a:spcBef>
                <a:spcPts val="1600"/>
              </a:spcBef>
              <a:spcAft>
                <a:spcPts val="1600"/>
              </a:spcAft>
              <a:buNone/>
            </a:pPr>
            <a:r>
              <a:t/>
            </a:r>
            <a:endParaRPr/>
          </a:p>
        </p:txBody>
      </p:sp>
      <p:sp>
        <p:nvSpPr>
          <p:cNvPr id="1669" name="Google Shape;1669;p83"/>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1670" name="Google Shape;1670;p8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71" name="Google Shape;1671;p83"/>
          <p:cNvPicPr preferRelativeResize="0"/>
          <p:nvPr/>
        </p:nvPicPr>
        <p:blipFill>
          <a:blip r:embed="rId3">
            <a:alphaModFix/>
          </a:blip>
          <a:stretch>
            <a:fillRect/>
          </a:stretch>
        </p:blipFill>
        <p:spPr>
          <a:xfrm>
            <a:off x="7244400" y="0"/>
            <a:ext cx="1899600" cy="3837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sp>
        <p:nvSpPr>
          <p:cNvPr id="1676" name="Google Shape;1676;p84"/>
          <p:cNvSpPr txBox="1"/>
          <p:nvPr>
            <p:ph idx="1" type="body"/>
          </p:nvPr>
        </p:nvSpPr>
        <p:spPr>
          <a:xfrm>
            <a:off x="729450" y="1315100"/>
            <a:ext cx="3842700" cy="3434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u="sng">
                <a:solidFill>
                  <a:schemeClr val="hlink"/>
                </a:solidFill>
                <a:hlinkClick action="ppaction://hlinksldjump" r:id="rId3"/>
              </a:rPr>
              <a:t>Why the Redesign?</a:t>
            </a:r>
            <a:endParaRPr/>
          </a:p>
          <a:p>
            <a:pPr indent="-311150" lvl="0" marL="457200" rtl="0" algn="l">
              <a:spcBef>
                <a:spcPts val="0"/>
              </a:spcBef>
              <a:spcAft>
                <a:spcPts val="0"/>
              </a:spcAft>
              <a:buSzPts val="1300"/>
              <a:buChar char="●"/>
            </a:pPr>
            <a:r>
              <a:rPr lang="en" u="sng">
                <a:solidFill>
                  <a:schemeClr val="hlink"/>
                </a:solidFill>
                <a:hlinkClick action="ppaction://hlinksldjump" r:id="rId4"/>
              </a:rPr>
              <a:t>Gondola Cutaway</a:t>
            </a:r>
            <a:endParaRPr/>
          </a:p>
          <a:p>
            <a:pPr indent="-311150" lvl="0" marL="457200" rtl="0" algn="l">
              <a:spcBef>
                <a:spcPts val="0"/>
              </a:spcBef>
              <a:spcAft>
                <a:spcPts val="0"/>
              </a:spcAft>
              <a:buSzPts val="1300"/>
              <a:buChar char="●"/>
            </a:pPr>
            <a:r>
              <a:rPr lang="en" u="sng">
                <a:solidFill>
                  <a:schemeClr val="hlink"/>
                </a:solidFill>
                <a:hlinkClick action="ppaction://hlinksldjump" r:id="rId5"/>
              </a:rPr>
              <a:t>Gondola Cutaway Risks</a:t>
            </a:r>
            <a:endParaRPr/>
          </a:p>
          <a:p>
            <a:pPr indent="-311150" lvl="0" marL="457200" rtl="0" algn="l">
              <a:spcBef>
                <a:spcPts val="0"/>
              </a:spcBef>
              <a:spcAft>
                <a:spcPts val="0"/>
              </a:spcAft>
              <a:buSzPts val="1300"/>
              <a:buChar char="●"/>
            </a:pPr>
            <a:r>
              <a:rPr lang="en" u="sng">
                <a:solidFill>
                  <a:schemeClr val="hlink"/>
                </a:solidFill>
                <a:hlinkClick action="ppaction://hlinksldjump" r:id="rId6"/>
              </a:rPr>
              <a:t>Neck Attachment Friction Calculations</a:t>
            </a:r>
            <a:endParaRPr/>
          </a:p>
          <a:p>
            <a:pPr indent="-311150" lvl="0" marL="457200" rtl="0" algn="l">
              <a:spcBef>
                <a:spcPts val="0"/>
              </a:spcBef>
              <a:spcAft>
                <a:spcPts val="0"/>
              </a:spcAft>
              <a:buSzPts val="1300"/>
              <a:buChar char="●"/>
            </a:pPr>
            <a:r>
              <a:rPr lang="en" u="sng">
                <a:solidFill>
                  <a:schemeClr val="hlink"/>
                </a:solidFill>
                <a:hlinkClick action="ppaction://hlinksldjump" r:id="rId7"/>
              </a:rPr>
              <a:t>Neck Attachment Hoop Stress</a:t>
            </a:r>
            <a:endParaRPr/>
          </a:p>
          <a:p>
            <a:pPr indent="-311150" lvl="0" marL="457200" rtl="0" algn="l">
              <a:spcBef>
                <a:spcPts val="0"/>
              </a:spcBef>
              <a:spcAft>
                <a:spcPts val="0"/>
              </a:spcAft>
              <a:buSzPts val="1300"/>
              <a:buChar char="●"/>
            </a:pPr>
            <a:r>
              <a:rPr lang="en" u="sng">
                <a:solidFill>
                  <a:schemeClr val="hlink"/>
                </a:solidFill>
                <a:hlinkClick action="ppaction://hlinksldjump" r:id="rId8"/>
              </a:rPr>
              <a:t>Spherical Balloon Stress</a:t>
            </a:r>
            <a:endParaRPr/>
          </a:p>
          <a:p>
            <a:pPr indent="-311150" lvl="0" marL="457200" rtl="0" algn="l">
              <a:spcBef>
                <a:spcPts val="0"/>
              </a:spcBef>
              <a:spcAft>
                <a:spcPts val="0"/>
              </a:spcAft>
              <a:buSzPts val="1300"/>
              <a:buChar char="●"/>
            </a:pPr>
            <a:r>
              <a:rPr lang="en" u="sng">
                <a:solidFill>
                  <a:schemeClr val="hlink"/>
                </a:solidFill>
                <a:hlinkClick action="ppaction://hlinksldjump" r:id="rId9"/>
              </a:rPr>
              <a:t>Stress on Balloon Neck</a:t>
            </a:r>
            <a:endParaRPr/>
          </a:p>
          <a:p>
            <a:pPr indent="-311150" lvl="0" marL="457200" rtl="0" algn="l">
              <a:spcBef>
                <a:spcPts val="0"/>
              </a:spcBef>
              <a:spcAft>
                <a:spcPts val="0"/>
              </a:spcAft>
              <a:buSzPts val="1300"/>
              <a:buChar char="●"/>
            </a:pPr>
            <a:r>
              <a:rPr lang="en" u="sng">
                <a:solidFill>
                  <a:schemeClr val="hlink"/>
                </a:solidFill>
                <a:hlinkClick action="ppaction://hlinksldjump" r:id="rId10"/>
              </a:rPr>
              <a:t>More CFD Plots</a:t>
            </a:r>
            <a:endParaRPr/>
          </a:p>
          <a:p>
            <a:pPr indent="-311150" lvl="0" marL="457200" rtl="0" algn="l">
              <a:spcBef>
                <a:spcPts val="0"/>
              </a:spcBef>
              <a:spcAft>
                <a:spcPts val="0"/>
              </a:spcAft>
              <a:buSzPts val="1300"/>
              <a:buChar char="●"/>
            </a:pPr>
            <a:r>
              <a:rPr lang="en" u="sng">
                <a:solidFill>
                  <a:schemeClr val="hlink"/>
                </a:solidFill>
                <a:hlinkClick action="ppaction://hlinksldjump" r:id="rId11"/>
              </a:rPr>
              <a:t>CFD Flow Domain</a:t>
            </a:r>
            <a:endParaRPr/>
          </a:p>
          <a:p>
            <a:pPr indent="-311150" lvl="0" marL="457200" rtl="0" algn="l">
              <a:spcBef>
                <a:spcPts val="0"/>
              </a:spcBef>
              <a:spcAft>
                <a:spcPts val="0"/>
              </a:spcAft>
              <a:buSzPts val="1300"/>
              <a:buChar char="●"/>
            </a:pPr>
            <a:r>
              <a:rPr lang="en" u="sng">
                <a:solidFill>
                  <a:schemeClr val="hlink"/>
                </a:solidFill>
                <a:hlinkClick action="ppaction://hlinksldjump" r:id="rId12"/>
              </a:rPr>
              <a:t>CFD Methods</a:t>
            </a:r>
            <a:endParaRPr/>
          </a:p>
          <a:p>
            <a:pPr indent="-311150" lvl="0" marL="457200" rtl="0" algn="l">
              <a:spcBef>
                <a:spcPts val="0"/>
              </a:spcBef>
              <a:spcAft>
                <a:spcPts val="0"/>
              </a:spcAft>
              <a:buSzPts val="1300"/>
              <a:buChar char="●"/>
            </a:pPr>
            <a:r>
              <a:rPr lang="en" u="sng">
                <a:solidFill>
                  <a:schemeClr val="hlink"/>
                </a:solidFill>
                <a:hlinkClick action="ppaction://hlinksldjump" r:id="rId13"/>
              </a:rPr>
              <a:t>CFD Rotating Reference Frame</a:t>
            </a:r>
            <a:endParaRPr/>
          </a:p>
          <a:p>
            <a:pPr indent="-311150" lvl="0" marL="457200" rtl="0" algn="l">
              <a:spcBef>
                <a:spcPts val="0"/>
              </a:spcBef>
              <a:spcAft>
                <a:spcPts val="0"/>
              </a:spcAft>
              <a:buSzPts val="1300"/>
              <a:buChar char="●"/>
            </a:pPr>
            <a:r>
              <a:rPr lang="en" u="sng">
                <a:solidFill>
                  <a:schemeClr val="hlink"/>
                </a:solidFill>
                <a:hlinkClick action="ppaction://hlinksldjump" r:id="rId14"/>
              </a:rPr>
              <a:t>CFD Boundary Conditions</a:t>
            </a:r>
            <a:endParaRPr/>
          </a:p>
          <a:p>
            <a:pPr indent="-311150" lvl="0" marL="457200" rtl="0" algn="l">
              <a:spcBef>
                <a:spcPts val="0"/>
              </a:spcBef>
              <a:spcAft>
                <a:spcPts val="0"/>
              </a:spcAft>
              <a:buSzPts val="1300"/>
              <a:buChar char="●"/>
            </a:pPr>
            <a:r>
              <a:rPr lang="en" u="sng">
                <a:solidFill>
                  <a:schemeClr val="hlink"/>
                </a:solidFill>
                <a:hlinkClick action="ppaction://hlinksldjump" r:id="rId15"/>
              </a:rPr>
              <a:t>Filling the Balloon</a:t>
            </a:r>
            <a:endParaRPr/>
          </a:p>
          <a:p>
            <a:pPr indent="-311150" lvl="0" marL="457200" rtl="0" algn="l">
              <a:spcBef>
                <a:spcPts val="0"/>
              </a:spcBef>
              <a:spcAft>
                <a:spcPts val="0"/>
              </a:spcAft>
              <a:buSzPts val="1300"/>
              <a:buChar char="●"/>
            </a:pPr>
            <a:r>
              <a:rPr lang="en" u="sng">
                <a:solidFill>
                  <a:schemeClr val="hlink"/>
                </a:solidFill>
                <a:hlinkClick action="ppaction://hlinksldjump" r:id="rId16"/>
              </a:rPr>
              <a:t>8cm Balloon ODDITY Design</a:t>
            </a:r>
            <a:endParaRPr/>
          </a:p>
          <a:p>
            <a:pPr indent="-311150" lvl="0" marL="457200" rtl="0" algn="l">
              <a:spcBef>
                <a:spcPts val="0"/>
              </a:spcBef>
              <a:spcAft>
                <a:spcPts val="0"/>
              </a:spcAft>
              <a:buSzPts val="1300"/>
              <a:buChar char="●"/>
            </a:pPr>
            <a:r>
              <a:rPr lang="en" u="sng">
                <a:solidFill>
                  <a:schemeClr val="hlink"/>
                </a:solidFill>
                <a:hlinkClick action="ppaction://hlinksldjump" r:id="rId17"/>
              </a:rPr>
              <a:t>Alternative Valve Options</a:t>
            </a:r>
            <a:endParaRPr/>
          </a:p>
        </p:txBody>
      </p:sp>
      <p:sp>
        <p:nvSpPr>
          <p:cNvPr id="1677" name="Google Shape;1677;p84"/>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Appendix</a:t>
            </a:r>
            <a:endParaRPr/>
          </a:p>
        </p:txBody>
      </p:sp>
      <p:sp>
        <p:nvSpPr>
          <p:cNvPr id="1678" name="Google Shape;1678;p8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79" name="Google Shape;1679;p84"/>
          <p:cNvSpPr txBox="1"/>
          <p:nvPr>
            <p:ph idx="1" type="body"/>
          </p:nvPr>
        </p:nvSpPr>
        <p:spPr>
          <a:xfrm>
            <a:off x="4572150" y="1315100"/>
            <a:ext cx="3842700" cy="3434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u="sng">
                <a:solidFill>
                  <a:schemeClr val="hlink"/>
                </a:solidFill>
                <a:hlinkClick action="ppaction://hlinksldjump" r:id="rId18"/>
              </a:rPr>
              <a:t>Battery Discharge Rates vs. Temperature</a:t>
            </a:r>
            <a:endParaRPr/>
          </a:p>
          <a:p>
            <a:pPr indent="-311150" lvl="0" marL="457200" rtl="0" algn="l">
              <a:spcBef>
                <a:spcPts val="0"/>
              </a:spcBef>
              <a:spcAft>
                <a:spcPts val="0"/>
              </a:spcAft>
              <a:buSzPts val="1300"/>
              <a:buChar char="●"/>
            </a:pPr>
            <a:r>
              <a:rPr lang="en" u="sng">
                <a:solidFill>
                  <a:schemeClr val="hlink"/>
                </a:solidFill>
                <a:hlinkClick action="ppaction://hlinksldjump" r:id="rId19"/>
              </a:rPr>
              <a:t>Thermal Assumptions &amp; Equations</a:t>
            </a:r>
            <a:endParaRPr/>
          </a:p>
          <a:p>
            <a:pPr indent="-311150" lvl="0" marL="457200" rtl="0" algn="l">
              <a:spcBef>
                <a:spcPts val="0"/>
              </a:spcBef>
              <a:spcAft>
                <a:spcPts val="0"/>
              </a:spcAft>
              <a:buSzPts val="1300"/>
              <a:buChar char="●"/>
            </a:pPr>
            <a:r>
              <a:rPr lang="en" u="sng">
                <a:solidFill>
                  <a:schemeClr val="hlink"/>
                </a:solidFill>
                <a:hlinkClick action="ppaction://hlinksldjump" r:id="rId20"/>
              </a:rPr>
              <a:t>Standard Day Thermal Analysis</a:t>
            </a:r>
            <a:endParaRPr/>
          </a:p>
          <a:p>
            <a:pPr indent="-311150" lvl="0" marL="457200" rtl="0" algn="l">
              <a:spcBef>
                <a:spcPts val="0"/>
              </a:spcBef>
              <a:spcAft>
                <a:spcPts val="0"/>
              </a:spcAft>
              <a:buSzPts val="1300"/>
              <a:buChar char="●"/>
            </a:pPr>
            <a:r>
              <a:rPr lang="en" u="sng">
                <a:solidFill>
                  <a:schemeClr val="hlink"/>
                </a:solidFill>
                <a:hlinkClick action="ppaction://hlinksldjump" r:id="rId21"/>
              </a:rPr>
              <a:t>Hot Day Thermal Analysis</a:t>
            </a:r>
            <a:endParaRPr/>
          </a:p>
          <a:p>
            <a:pPr indent="-311150" lvl="0" marL="457200" rtl="0" algn="l">
              <a:spcBef>
                <a:spcPts val="0"/>
              </a:spcBef>
              <a:spcAft>
                <a:spcPts val="0"/>
              </a:spcAft>
              <a:buSzPts val="1300"/>
              <a:buChar char="●"/>
            </a:pPr>
            <a:r>
              <a:rPr lang="en" u="sng">
                <a:solidFill>
                  <a:schemeClr val="hlink"/>
                </a:solidFill>
                <a:hlinkClick action="ppaction://hlinksldjump" r:id="rId22"/>
              </a:rPr>
              <a:t>Buck Converter</a:t>
            </a:r>
            <a:endParaRPr/>
          </a:p>
          <a:p>
            <a:pPr indent="-311150" lvl="0" marL="457200" rtl="0" algn="l">
              <a:spcBef>
                <a:spcPts val="0"/>
              </a:spcBef>
              <a:spcAft>
                <a:spcPts val="0"/>
              </a:spcAft>
              <a:buSzPts val="1300"/>
              <a:buChar char="●"/>
            </a:pPr>
            <a:r>
              <a:rPr lang="en" u="sng">
                <a:solidFill>
                  <a:schemeClr val="hlink"/>
                </a:solidFill>
                <a:hlinkClick action="ppaction://hlinksldjump" r:id="rId23"/>
              </a:rPr>
              <a:t>Arduino Nano Every</a:t>
            </a:r>
            <a:endParaRPr/>
          </a:p>
          <a:p>
            <a:pPr indent="-311150" lvl="0" marL="457200" rtl="0" algn="l">
              <a:spcBef>
                <a:spcPts val="0"/>
              </a:spcBef>
              <a:spcAft>
                <a:spcPts val="0"/>
              </a:spcAft>
              <a:buSzPts val="1300"/>
              <a:buChar char="●"/>
            </a:pPr>
            <a:r>
              <a:rPr lang="en" u="sng">
                <a:solidFill>
                  <a:schemeClr val="hlink"/>
                </a:solidFill>
                <a:hlinkClick action="ppaction://hlinksldjump" r:id="rId24"/>
              </a:rPr>
              <a:t>Digi XBee 3</a:t>
            </a:r>
            <a:endParaRPr/>
          </a:p>
          <a:p>
            <a:pPr indent="-311150" lvl="0" marL="457200" rtl="0" algn="l">
              <a:spcBef>
                <a:spcPts val="0"/>
              </a:spcBef>
              <a:spcAft>
                <a:spcPts val="0"/>
              </a:spcAft>
              <a:buSzPts val="1300"/>
              <a:buChar char="●"/>
            </a:pPr>
            <a:r>
              <a:rPr lang="en" u="sng">
                <a:solidFill>
                  <a:schemeClr val="hlink"/>
                </a:solidFill>
                <a:hlinkClick action="ppaction://hlinksldjump" r:id="rId25"/>
              </a:rPr>
              <a:t>Power Budget with Fan Heating</a:t>
            </a:r>
            <a:endParaRPr/>
          </a:p>
          <a:p>
            <a:pPr indent="-311150" lvl="0" marL="457200" rtl="0" algn="l">
              <a:spcBef>
                <a:spcPts val="0"/>
              </a:spcBef>
              <a:spcAft>
                <a:spcPts val="0"/>
              </a:spcAft>
              <a:buSzPts val="1300"/>
              <a:buChar char="●"/>
            </a:pPr>
            <a:r>
              <a:rPr lang="en" u="sng">
                <a:solidFill>
                  <a:schemeClr val="hlink"/>
                </a:solidFill>
                <a:hlinkClick action="ppaction://hlinksldjump" r:id="rId26"/>
              </a:rPr>
              <a:t>Anemometer Fan Testing</a:t>
            </a:r>
            <a:endParaRPr/>
          </a:p>
          <a:p>
            <a:pPr indent="-311150" lvl="0" marL="457200" rtl="0" algn="l">
              <a:spcBef>
                <a:spcPts val="0"/>
              </a:spcBef>
              <a:spcAft>
                <a:spcPts val="0"/>
              </a:spcAft>
              <a:buSzPts val="1300"/>
              <a:buChar char="●"/>
            </a:pPr>
            <a:r>
              <a:rPr lang="en" u="sng">
                <a:solidFill>
                  <a:schemeClr val="hlink"/>
                </a:solidFill>
                <a:hlinkClick action="ppaction://hlinksldjump" r:id="rId27"/>
              </a:rPr>
              <a:t>Balloon Burst Risk</a:t>
            </a:r>
            <a:endParaRPr/>
          </a:p>
          <a:p>
            <a:pPr indent="-311150" lvl="0" marL="457200" rtl="0" algn="l">
              <a:spcBef>
                <a:spcPts val="0"/>
              </a:spcBef>
              <a:spcAft>
                <a:spcPts val="0"/>
              </a:spcAft>
              <a:buSzPts val="1300"/>
              <a:buChar char="●"/>
            </a:pPr>
            <a:r>
              <a:rPr lang="en" u="sng">
                <a:solidFill>
                  <a:schemeClr val="hlink"/>
                </a:solidFill>
                <a:hlinkClick action="ppaction://hlinksldjump" r:id="rId28"/>
              </a:rPr>
              <a:t>Testing Materials Cost</a:t>
            </a:r>
            <a:endParaRPr/>
          </a:p>
          <a:p>
            <a:pPr indent="-311150" lvl="0" marL="457200" rtl="0" algn="l">
              <a:spcBef>
                <a:spcPts val="0"/>
              </a:spcBef>
              <a:spcAft>
                <a:spcPts val="0"/>
              </a:spcAft>
              <a:buSzPts val="1300"/>
              <a:buChar char="●"/>
            </a:pPr>
            <a:r>
              <a:rPr lang="en" u="sng">
                <a:solidFill>
                  <a:schemeClr val="hlink"/>
                </a:solidFill>
                <a:hlinkClick action="ppaction://hlinksldjump" r:id="rId29"/>
              </a:rPr>
              <a:t>Software FBD</a:t>
            </a:r>
            <a:endParaRPr/>
          </a:p>
          <a:p>
            <a:pPr indent="-311150" lvl="0" marL="457200" rtl="0" algn="l">
              <a:spcBef>
                <a:spcPts val="0"/>
              </a:spcBef>
              <a:spcAft>
                <a:spcPts val="0"/>
              </a:spcAft>
              <a:buSzPts val="1300"/>
              <a:buChar char="●"/>
            </a:pPr>
            <a:r>
              <a:rPr lang="en" u="sng">
                <a:solidFill>
                  <a:schemeClr val="hlink"/>
                </a:solidFill>
                <a:hlinkClick action="ppaction://hlinksldjump" r:id="rId30"/>
              </a:rPr>
              <a:t>Command Flow</a:t>
            </a:r>
            <a:endParaRPr/>
          </a:p>
          <a:p>
            <a:pPr indent="-311150" lvl="0" marL="457200" rtl="0" algn="l">
              <a:spcBef>
                <a:spcPts val="0"/>
              </a:spcBef>
              <a:spcAft>
                <a:spcPts val="0"/>
              </a:spcAft>
              <a:buSzPts val="1300"/>
              <a:buChar char="●"/>
            </a:pPr>
            <a:r>
              <a:rPr lang="en" u="sng">
                <a:solidFill>
                  <a:schemeClr val="hlink"/>
                </a:solidFill>
                <a:hlinkClick action="ppaction://hlinksldjump" r:id="rId31"/>
              </a:rPr>
              <a:t>Pin Assignment</a:t>
            </a:r>
            <a:endParaRPr/>
          </a:p>
        </p:txBody>
      </p:sp>
      <p:pic>
        <p:nvPicPr>
          <p:cNvPr id="1680" name="Google Shape;1680;p84"/>
          <p:cNvPicPr preferRelativeResize="0"/>
          <p:nvPr/>
        </p:nvPicPr>
        <p:blipFill>
          <a:blip r:embed="rId32">
            <a:alphaModFix/>
          </a:blip>
          <a:stretch>
            <a:fillRect/>
          </a:stretch>
        </p:blipFill>
        <p:spPr>
          <a:xfrm>
            <a:off x="7244400" y="0"/>
            <a:ext cx="1899600" cy="3837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pic>
        <p:nvPicPr>
          <p:cNvPr id="1685" name="Google Shape;1685;p85"/>
          <p:cNvPicPr preferRelativeResize="0"/>
          <p:nvPr/>
        </p:nvPicPr>
        <p:blipFill>
          <a:blip r:embed="rId3">
            <a:alphaModFix/>
          </a:blip>
          <a:stretch>
            <a:fillRect/>
          </a:stretch>
        </p:blipFill>
        <p:spPr>
          <a:xfrm>
            <a:off x="1961075" y="907450"/>
            <a:ext cx="6952798" cy="3842398"/>
          </a:xfrm>
          <a:prstGeom prst="rect">
            <a:avLst/>
          </a:prstGeom>
          <a:noFill/>
          <a:ln>
            <a:noFill/>
          </a:ln>
        </p:spPr>
      </p:pic>
      <p:sp>
        <p:nvSpPr>
          <p:cNvPr id="1686" name="Google Shape;1686;p85"/>
          <p:cNvSpPr txBox="1"/>
          <p:nvPr>
            <p:ph idx="1" type="body"/>
          </p:nvPr>
        </p:nvSpPr>
        <p:spPr>
          <a:xfrm>
            <a:off x="727675" y="1602475"/>
            <a:ext cx="3842700" cy="2727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Centrifugal vs. </a:t>
            </a:r>
            <a:r>
              <a:rPr b="1" lang="en"/>
              <a:t>Axial</a:t>
            </a:r>
            <a:r>
              <a:rPr b="1" lang="en"/>
              <a:t> Fan:</a:t>
            </a:r>
            <a:endParaRPr/>
          </a:p>
          <a:p>
            <a:pPr indent="-311150" lvl="0" marL="457200" rtl="0" algn="l">
              <a:lnSpc>
                <a:spcPct val="150000"/>
              </a:lnSpc>
              <a:spcBef>
                <a:spcPts val="1600"/>
              </a:spcBef>
              <a:spcAft>
                <a:spcPts val="0"/>
              </a:spcAft>
              <a:buSzPts val="1300"/>
              <a:buChar char="●"/>
            </a:pPr>
            <a:r>
              <a:rPr lang="en"/>
              <a:t>Axial fan is more mass-efficient</a:t>
            </a:r>
            <a:endParaRPr/>
          </a:p>
          <a:p>
            <a:pPr indent="-311150" lvl="0" marL="457200" rtl="0" algn="l">
              <a:lnSpc>
                <a:spcPct val="150000"/>
              </a:lnSpc>
              <a:spcBef>
                <a:spcPts val="0"/>
              </a:spcBef>
              <a:spcAft>
                <a:spcPts val="0"/>
              </a:spcAft>
              <a:buSzPts val="1300"/>
              <a:buChar char="●"/>
            </a:pPr>
            <a:r>
              <a:rPr lang="en"/>
              <a:t>Axial fan has higher volumetric flow rates</a:t>
            </a:r>
            <a:endParaRPr/>
          </a:p>
          <a:p>
            <a:pPr indent="-311150" lvl="0" marL="457200" rtl="0" algn="l">
              <a:lnSpc>
                <a:spcPct val="150000"/>
              </a:lnSpc>
              <a:spcBef>
                <a:spcPts val="0"/>
              </a:spcBef>
              <a:spcAft>
                <a:spcPts val="0"/>
              </a:spcAft>
              <a:buSzPts val="1300"/>
              <a:buChar char="●"/>
            </a:pPr>
            <a:r>
              <a:rPr lang="en"/>
              <a:t>Axial fan simplifies helium filling</a:t>
            </a:r>
            <a:endParaRPr/>
          </a:p>
          <a:p>
            <a:pPr indent="-311150" lvl="0" marL="457200" rtl="0" algn="l">
              <a:lnSpc>
                <a:spcPct val="150000"/>
              </a:lnSpc>
              <a:spcBef>
                <a:spcPts val="0"/>
              </a:spcBef>
              <a:spcAft>
                <a:spcPts val="0"/>
              </a:spcAft>
              <a:buSzPts val="1300"/>
              <a:buChar char="●"/>
            </a:pPr>
            <a:r>
              <a:rPr lang="en"/>
              <a:t>Higher Pressure ratios afforded by centrifugal fans not required</a:t>
            </a:r>
            <a:endParaRPr/>
          </a:p>
        </p:txBody>
      </p:sp>
      <p:sp>
        <p:nvSpPr>
          <p:cNvPr id="1687" name="Google Shape;1687;p85"/>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the Redesign?</a:t>
            </a:r>
            <a:endParaRPr/>
          </a:p>
        </p:txBody>
      </p:sp>
      <p:sp>
        <p:nvSpPr>
          <p:cNvPr id="1688" name="Google Shape;1688;p8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89" name="Google Shape;1689;p85"/>
          <p:cNvPicPr preferRelativeResize="0"/>
          <p:nvPr/>
        </p:nvPicPr>
        <p:blipFill>
          <a:blip r:embed="rId4">
            <a:alphaModFix/>
          </a:blip>
          <a:stretch>
            <a:fillRect/>
          </a:stretch>
        </p:blipFill>
        <p:spPr>
          <a:xfrm>
            <a:off x="7216846" y="1111885"/>
            <a:ext cx="1775026" cy="3620115"/>
          </a:xfrm>
          <a:prstGeom prst="rect">
            <a:avLst/>
          </a:prstGeom>
          <a:noFill/>
          <a:ln>
            <a:noFill/>
          </a:ln>
        </p:spPr>
      </p:pic>
      <p:pic>
        <p:nvPicPr>
          <p:cNvPr id="1690" name="Google Shape;1690;p85"/>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86"/>
          <p:cNvSpPr txBox="1"/>
          <p:nvPr>
            <p:ph idx="1" type="body"/>
          </p:nvPr>
        </p:nvSpPr>
        <p:spPr>
          <a:xfrm>
            <a:off x="727675" y="1370300"/>
            <a:ext cx="3842700" cy="2727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Cutaway system will consist of the same components and set-up as legacy system. Consists of:</a:t>
            </a:r>
            <a:endParaRPr/>
          </a:p>
          <a:p>
            <a:pPr indent="-311150" lvl="0" marL="457200" rtl="0" algn="l">
              <a:lnSpc>
                <a:spcPct val="150000"/>
              </a:lnSpc>
              <a:spcBef>
                <a:spcPts val="1600"/>
              </a:spcBef>
              <a:spcAft>
                <a:spcPts val="0"/>
              </a:spcAft>
              <a:buSzPts val="1300"/>
              <a:buChar char="●"/>
            </a:pPr>
            <a:r>
              <a:rPr lang="en"/>
              <a:t>One </a:t>
            </a:r>
            <a:r>
              <a:rPr lang="en"/>
              <a:t>¼W metal film resistor of 10 Ohms</a:t>
            </a:r>
            <a:endParaRPr/>
          </a:p>
          <a:p>
            <a:pPr indent="-298450" lvl="1" marL="914400" rtl="0" algn="l">
              <a:lnSpc>
                <a:spcPct val="150000"/>
              </a:lnSpc>
              <a:spcBef>
                <a:spcPts val="0"/>
              </a:spcBef>
              <a:spcAft>
                <a:spcPts val="0"/>
              </a:spcAft>
              <a:buSzPts val="1100"/>
              <a:buChar char="○"/>
            </a:pPr>
            <a:r>
              <a:rPr lang="en"/>
              <a:t>Acts as heat source to start burn</a:t>
            </a:r>
            <a:endParaRPr/>
          </a:p>
          <a:p>
            <a:pPr indent="-311150" lvl="0" marL="457200" rtl="0" algn="l">
              <a:lnSpc>
                <a:spcPct val="150000"/>
              </a:lnSpc>
              <a:spcBef>
                <a:spcPts val="0"/>
              </a:spcBef>
              <a:spcAft>
                <a:spcPts val="0"/>
              </a:spcAft>
              <a:buSzPts val="1300"/>
              <a:buChar char="●"/>
            </a:pPr>
            <a:r>
              <a:rPr lang="en"/>
              <a:t>12 Volts across resistor</a:t>
            </a:r>
            <a:endParaRPr/>
          </a:p>
          <a:p>
            <a:pPr indent="-311150" lvl="0" marL="457200" rtl="0" algn="l">
              <a:lnSpc>
                <a:spcPct val="150000"/>
              </a:lnSpc>
              <a:spcBef>
                <a:spcPts val="0"/>
              </a:spcBef>
              <a:spcAft>
                <a:spcPts val="0"/>
              </a:spcAft>
              <a:buSzPts val="1300"/>
              <a:buChar char="●"/>
            </a:pPr>
            <a:r>
              <a:rPr lang="en"/>
              <a:t>Controlled by Arduino</a:t>
            </a:r>
            <a:endParaRPr/>
          </a:p>
          <a:p>
            <a:pPr indent="-298450" lvl="1" marL="914400" rtl="0" algn="l">
              <a:lnSpc>
                <a:spcPct val="150000"/>
              </a:lnSpc>
              <a:spcBef>
                <a:spcPts val="0"/>
              </a:spcBef>
              <a:spcAft>
                <a:spcPts val="0"/>
              </a:spcAft>
              <a:buSzPts val="1100"/>
              <a:buChar char="○"/>
            </a:pPr>
            <a:r>
              <a:rPr lang="en"/>
              <a:t>Uses MOSFET for control</a:t>
            </a:r>
            <a:endParaRPr/>
          </a:p>
          <a:p>
            <a:pPr indent="-311150" lvl="0" marL="457200" rtl="0" algn="l">
              <a:lnSpc>
                <a:spcPct val="150000"/>
              </a:lnSpc>
              <a:spcBef>
                <a:spcPts val="0"/>
              </a:spcBef>
              <a:spcAft>
                <a:spcPts val="0"/>
              </a:spcAft>
              <a:buSzPts val="1300"/>
              <a:buChar char="●"/>
            </a:pPr>
            <a:r>
              <a:rPr lang="en"/>
              <a:t>Tether is passed through the PCB and is secured against the resistor</a:t>
            </a:r>
            <a:endParaRPr/>
          </a:p>
          <a:p>
            <a:pPr indent="-311150" lvl="0" marL="457200" rtl="0" algn="l">
              <a:lnSpc>
                <a:spcPct val="150000"/>
              </a:lnSpc>
              <a:spcBef>
                <a:spcPts val="0"/>
              </a:spcBef>
              <a:spcAft>
                <a:spcPts val="0"/>
              </a:spcAft>
              <a:buSzPts val="1300"/>
              <a:buChar char="●"/>
            </a:pPr>
            <a:r>
              <a:rPr lang="en"/>
              <a:t>The resistor is used to burn the teather and release the gondola from the system</a:t>
            </a:r>
            <a:endParaRPr/>
          </a:p>
        </p:txBody>
      </p:sp>
      <p:sp>
        <p:nvSpPr>
          <p:cNvPr id="1696" name="Google Shape;1696;p86"/>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Gondola Cutaway </a:t>
            </a:r>
            <a:endParaRPr/>
          </a:p>
        </p:txBody>
      </p:sp>
      <p:sp>
        <p:nvSpPr>
          <p:cNvPr id="1697" name="Google Shape;1697;p8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98" name="Google Shape;1698;p86"/>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1699" name="Google Shape;1699;p86"/>
          <p:cNvPicPr preferRelativeResize="0"/>
          <p:nvPr/>
        </p:nvPicPr>
        <p:blipFill rotWithShape="1">
          <a:blip r:embed="rId4">
            <a:alphaModFix/>
          </a:blip>
          <a:srcRect b="8659" l="18599" r="21361" t="14090"/>
          <a:stretch/>
        </p:blipFill>
        <p:spPr>
          <a:xfrm>
            <a:off x="5898025" y="665075"/>
            <a:ext cx="2412328" cy="413835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pic>
        <p:nvPicPr>
          <p:cNvPr id="1704" name="Google Shape;1704;p87"/>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705" name="Google Shape;1705;p87"/>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Gondola Cutaway Risks</a:t>
            </a:r>
            <a:endParaRPr/>
          </a:p>
        </p:txBody>
      </p:sp>
      <p:sp>
        <p:nvSpPr>
          <p:cNvPr id="1706" name="Google Shape;1706;p8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707" name="Google Shape;1707;p87"/>
          <p:cNvGraphicFramePr/>
          <p:nvPr/>
        </p:nvGraphicFramePr>
        <p:xfrm>
          <a:off x="591338" y="1334280"/>
          <a:ext cx="3000000" cy="3000000"/>
        </p:xfrm>
        <a:graphic>
          <a:graphicData uri="http://schemas.openxmlformats.org/drawingml/2006/table">
            <a:tbl>
              <a:tblPr>
                <a:noFill/>
                <a:tableStyleId>{0B9090C0-911F-4215-A597-26AF6A290EC6}</a:tableStyleId>
              </a:tblPr>
              <a:tblGrid>
                <a:gridCol w="1696325"/>
                <a:gridCol w="2932825"/>
                <a:gridCol w="3332225"/>
              </a:tblGrid>
              <a:tr h="197575">
                <a:tc>
                  <a:txBody>
                    <a:bodyPr/>
                    <a:lstStyle/>
                    <a:p>
                      <a:pPr indent="0" lvl="0" marL="0" rtl="0" algn="ctr">
                        <a:spcBef>
                          <a:spcPts val="0"/>
                        </a:spcBef>
                        <a:spcAft>
                          <a:spcPts val="0"/>
                        </a:spcAft>
                        <a:buNone/>
                      </a:pPr>
                      <a:r>
                        <a:rPr i="1" lang="en">
                          <a:solidFill>
                            <a:schemeClr val="lt1"/>
                          </a:solidFill>
                          <a:latin typeface="Lato"/>
                          <a:ea typeface="Lato"/>
                          <a:cs typeface="Lato"/>
                          <a:sym typeface="Lato"/>
                        </a:rPr>
                        <a:t>Risk</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Effect</a:t>
                      </a:r>
                      <a:endParaRPr i="1">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i="1" lang="en">
                          <a:solidFill>
                            <a:schemeClr val="lt1"/>
                          </a:solidFill>
                          <a:latin typeface="Lato"/>
                          <a:ea typeface="Lato"/>
                          <a:cs typeface="Lato"/>
                          <a:sym typeface="Lato"/>
                        </a:rPr>
                        <a:t>Mitigation</a:t>
                      </a:r>
                      <a:endParaRPr i="1">
                        <a:solidFill>
                          <a:schemeClr val="lt1"/>
                        </a:solidFill>
                        <a:latin typeface="Lato"/>
                        <a:ea typeface="Lato"/>
                        <a:cs typeface="Lato"/>
                        <a:sym typeface="Lato"/>
                      </a:endParaRPr>
                    </a:p>
                  </a:txBody>
                  <a:tcPr marT="91425" marB="91425" marR="91425" marL="91425" anchor="ctr">
                    <a:solidFill>
                      <a:schemeClr val="dk1"/>
                    </a:solidFill>
                  </a:tcPr>
                </a:tc>
              </a:tr>
              <a:tr h="949475">
                <a:tc>
                  <a:txBody>
                    <a:bodyPr/>
                    <a:lstStyle/>
                    <a:p>
                      <a:pPr indent="0" lvl="0" marL="0" rtl="0" algn="ctr">
                        <a:spcBef>
                          <a:spcPts val="0"/>
                        </a:spcBef>
                        <a:spcAft>
                          <a:spcPts val="0"/>
                        </a:spcAft>
                        <a:buNone/>
                      </a:pPr>
                      <a:r>
                        <a:rPr lang="en">
                          <a:solidFill>
                            <a:schemeClr val="accent1"/>
                          </a:solidFill>
                          <a:latin typeface="Lato"/>
                          <a:ea typeface="Lato"/>
                          <a:cs typeface="Lato"/>
                          <a:sym typeface="Lato"/>
                        </a:rPr>
                        <a:t>Tether ‘globs’ when cutaway is engaged</a:t>
                      </a:r>
                      <a:endParaRPr>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solidFill>
                            <a:schemeClr val="accent1"/>
                          </a:solidFill>
                          <a:latin typeface="Lato"/>
                          <a:ea typeface="Lato"/>
                          <a:cs typeface="Lato"/>
                          <a:sym typeface="Lato"/>
                        </a:rPr>
                        <a:t>Tether is not successfully cut and the Gondola does not fall away from the balloon</a:t>
                      </a:r>
                      <a:endParaRPr>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solidFill>
                            <a:schemeClr val="accent1"/>
                          </a:solidFill>
                          <a:latin typeface="Lato"/>
                          <a:ea typeface="Lato"/>
                          <a:cs typeface="Lato"/>
                          <a:sym typeface="Lato"/>
                        </a:rPr>
                        <a:t>PCB has been redesigned and flight tested. This redesign has not had any issues in its 10 flights</a:t>
                      </a:r>
                      <a:endParaRPr>
                        <a:solidFill>
                          <a:schemeClr val="accent1"/>
                        </a:solidFill>
                        <a:latin typeface="Lato"/>
                        <a:ea typeface="Lato"/>
                        <a:cs typeface="Lato"/>
                        <a:sym typeface="Lato"/>
                      </a:endParaRPr>
                    </a:p>
                  </a:txBody>
                  <a:tcPr marT="91425" marB="91425" marR="91425" marL="91425" anchor="ctr"/>
                </a:tc>
              </a:tr>
              <a:tr h="949475">
                <a:tc>
                  <a:txBody>
                    <a:bodyPr/>
                    <a:lstStyle/>
                    <a:p>
                      <a:pPr indent="0" lvl="0" marL="0" rtl="0" algn="ctr">
                        <a:spcBef>
                          <a:spcPts val="0"/>
                        </a:spcBef>
                        <a:spcAft>
                          <a:spcPts val="0"/>
                        </a:spcAft>
                        <a:buNone/>
                      </a:pPr>
                      <a:r>
                        <a:rPr lang="en">
                          <a:solidFill>
                            <a:schemeClr val="accent1"/>
                          </a:solidFill>
                          <a:latin typeface="Lato"/>
                          <a:ea typeface="Lato"/>
                          <a:cs typeface="Lato"/>
                          <a:sym typeface="Lato"/>
                        </a:rPr>
                        <a:t>PCB cracks</a:t>
                      </a:r>
                      <a:endParaRPr>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solidFill>
                            <a:schemeClr val="accent1"/>
                          </a:solidFill>
                          <a:latin typeface="Lato"/>
                          <a:ea typeface="Lato"/>
                          <a:cs typeface="Lato"/>
                          <a:sym typeface="Lato"/>
                        </a:rPr>
                        <a:t>Cutaway PCB is not able to operate due to broken connections</a:t>
                      </a:r>
                      <a:endParaRPr>
                        <a:solidFill>
                          <a:schemeClr val="accent1"/>
                        </a:solidFill>
                        <a:latin typeface="Lato"/>
                        <a:ea typeface="Lato"/>
                        <a:cs typeface="Lato"/>
                        <a:sym typeface="Lato"/>
                      </a:endParaRPr>
                    </a:p>
                  </a:txBody>
                  <a:tcPr marT="91425" marB="91425" marR="91425" marL="91425" anchor="ctr"/>
                </a:tc>
                <a:tc>
                  <a:txBody>
                    <a:bodyPr/>
                    <a:lstStyle/>
                    <a:p>
                      <a:pPr indent="0" lvl="0" marL="0" rtl="0" algn="ctr">
                        <a:spcBef>
                          <a:spcPts val="0"/>
                        </a:spcBef>
                        <a:spcAft>
                          <a:spcPts val="0"/>
                        </a:spcAft>
                        <a:buNone/>
                      </a:pPr>
                      <a:r>
                        <a:rPr lang="en">
                          <a:solidFill>
                            <a:schemeClr val="accent1"/>
                          </a:solidFill>
                          <a:latin typeface="Lato"/>
                          <a:ea typeface="Lato"/>
                          <a:cs typeface="Lato"/>
                          <a:sym typeface="Lato"/>
                        </a:rPr>
                        <a:t>Design PCB to not be load bearing </a:t>
                      </a:r>
                      <a:endParaRPr>
                        <a:solidFill>
                          <a:schemeClr val="accent1"/>
                        </a:solidFill>
                        <a:latin typeface="Lato"/>
                        <a:ea typeface="Lato"/>
                        <a:cs typeface="Lato"/>
                        <a:sym typeface="Lato"/>
                      </a:endParaRPr>
                    </a:p>
                  </a:txBody>
                  <a:tcPr marT="91425" marB="91425" marR="91425" marL="91425" anchor="ct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pic>
        <p:nvPicPr>
          <p:cNvPr id="1712" name="Google Shape;1712;p88"/>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713" name="Google Shape;1713;p8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14" name="Google Shape;1714;p8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Gondola Cutaway Risks</a:t>
            </a:r>
            <a:endParaRPr/>
          </a:p>
        </p:txBody>
      </p:sp>
      <p:sp>
        <p:nvSpPr>
          <p:cNvPr id="1715" name="Google Shape;1715;p88"/>
          <p:cNvSpPr txBox="1"/>
          <p:nvPr/>
        </p:nvSpPr>
        <p:spPr>
          <a:xfrm>
            <a:off x="1641425" y="4677300"/>
            <a:ext cx="1704900" cy="3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Lato"/>
                <a:ea typeface="Lato"/>
                <a:cs typeface="Lato"/>
                <a:sym typeface="Lato"/>
              </a:rPr>
              <a:t>Before Mitigation</a:t>
            </a:r>
            <a:endParaRPr i="1">
              <a:latin typeface="Lato"/>
              <a:ea typeface="Lato"/>
              <a:cs typeface="Lato"/>
              <a:sym typeface="Lato"/>
            </a:endParaRPr>
          </a:p>
        </p:txBody>
      </p:sp>
      <p:sp>
        <p:nvSpPr>
          <p:cNvPr id="1716" name="Google Shape;1716;p88"/>
          <p:cNvSpPr txBox="1"/>
          <p:nvPr/>
        </p:nvSpPr>
        <p:spPr>
          <a:xfrm>
            <a:off x="5987500" y="4677300"/>
            <a:ext cx="1704900" cy="336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latin typeface="Lato"/>
                <a:ea typeface="Lato"/>
                <a:cs typeface="Lato"/>
                <a:sym typeface="Lato"/>
              </a:rPr>
              <a:t>After Mitigation</a:t>
            </a:r>
            <a:endParaRPr i="1">
              <a:latin typeface="Lato"/>
              <a:ea typeface="Lato"/>
              <a:cs typeface="Lato"/>
              <a:sym typeface="Lato"/>
            </a:endParaRPr>
          </a:p>
        </p:txBody>
      </p:sp>
      <p:pic>
        <p:nvPicPr>
          <p:cNvPr id="1717" name="Google Shape;1717;p88"/>
          <p:cNvPicPr preferRelativeResize="0"/>
          <p:nvPr/>
        </p:nvPicPr>
        <p:blipFill>
          <a:blip r:embed="rId4">
            <a:alphaModFix/>
          </a:blip>
          <a:stretch>
            <a:fillRect/>
          </a:stretch>
        </p:blipFill>
        <p:spPr>
          <a:xfrm>
            <a:off x="4756665" y="1295900"/>
            <a:ext cx="3604309" cy="3381401"/>
          </a:xfrm>
          <a:prstGeom prst="rect">
            <a:avLst/>
          </a:prstGeom>
          <a:noFill/>
          <a:ln>
            <a:noFill/>
          </a:ln>
        </p:spPr>
      </p:pic>
      <p:pic>
        <p:nvPicPr>
          <p:cNvPr id="1718" name="Google Shape;1718;p88"/>
          <p:cNvPicPr preferRelativeResize="0"/>
          <p:nvPr/>
        </p:nvPicPr>
        <p:blipFill>
          <a:blip r:embed="rId5">
            <a:alphaModFix/>
          </a:blip>
          <a:stretch>
            <a:fillRect/>
          </a:stretch>
        </p:blipFill>
        <p:spPr>
          <a:xfrm>
            <a:off x="414100" y="1289013"/>
            <a:ext cx="3604301" cy="339518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p8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Friction Tube Calculations</a:t>
            </a:r>
            <a:endParaRPr/>
          </a:p>
        </p:txBody>
      </p:sp>
      <p:sp>
        <p:nvSpPr>
          <p:cNvPr id="1724" name="Google Shape;1724;p8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25" name="Google Shape;1725;p89"/>
          <p:cNvSpPr/>
          <p:nvPr/>
        </p:nvSpPr>
        <p:spPr>
          <a:xfrm>
            <a:off x="6730950" y="1602826"/>
            <a:ext cx="1238700" cy="2820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89"/>
          <p:cNvSpPr/>
          <p:nvPr/>
        </p:nvSpPr>
        <p:spPr>
          <a:xfrm>
            <a:off x="6730950" y="1602826"/>
            <a:ext cx="1238700" cy="797700"/>
          </a:xfrm>
          <a:prstGeom prst="can">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89"/>
          <p:cNvSpPr txBox="1"/>
          <p:nvPr/>
        </p:nvSpPr>
        <p:spPr>
          <a:xfrm>
            <a:off x="6893279" y="1911633"/>
            <a:ext cx="10092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OVERLAP</a:t>
            </a:r>
            <a:endParaRPr>
              <a:latin typeface="Lato"/>
              <a:ea typeface="Lato"/>
              <a:cs typeface="Lato"/>
              <a:sym typeface="Lato"/>
            </a:endParaRPr>
          </a:p>
        </p:txBody>
      </p:sp>
      <p:sp>
        <p:nvSpPr>
          <p:cNvPr id="1728" name="Google Shape;1728;p89"/>
          <p:cNvSpPr/>
          <p:nvPr/>
        </p:nvSpPr>
        <p:spPr>
          <a:xfrm>
            <a:off x="7264296" y="1261200"/>
            <a:ext cx="140400" cy="473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89"/>
          <p:cNvSpPr/>
          <p:nvPr/>
        </p:nvSpPr>
        <p:spPr>
          <a:xfrm>
            <a:off x="7273578" y="4057305"/>
            <a:ext cx="159000" cy="6828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30" name="Google Shape;1730;p89"/>
          <p:cNvCxnSpPr/>
          <p:nvPr/>
        </p:nvCxnSpPr>
        <p:spPr>
          <a:xfrm>
            <a:off x="8307429" y="1622937"/>
            <a:ext cx="0" cy="673500"/>
          </a:xfrm>
          <a:prstGeom prst="straightConnector1">
            <a:avLst/>
          </a:prstGeom>
          <a:noFill/>
          <a:ln cap="flat" cmpd="sng" w="9525">
            <a:solidFill>
              <a:schemeClr val="dk2"/>
            </a:solidFill>
            <a:prstDash val="solid"/>
            <a:round/>
            <a:headEnd len="med" w="med" type="none"/>
            <a:tailEnd len="med" w="med" type="none"/>
          </a:ln>
        </p:spPr>
      </p:cxnSp>
      <p:cxnSp>
        <p:nvCxnSpPr>
          <p:cNvPr id="1731" name="Google Shape;1731;p89"/>
          <p:cNvCxnSpPr/>
          <p:nvPr/>
        </p:nvCxnSpPr>
        <p:spPr>
          <a:xfrm>
            <a:off x="8237283" y="1622937"/>
            <a:ext cx="140400" cy="0"/>
          </a:xfrm>
          <a:prstGeom prst="straightConnector1">
            <a:avLst/>
          </a:prstGeom>
          <a:noFill/>
          <a:ln cap="flat" cmpd="sng" w="9525">
            <a:solidFill>
              <a:schemeClr val="dk2"/>
            </a:solidFill>
            <a:prstDash val="solid"/>
            <a:round/>
            <a:headEnd len="med" w="med" type="none"/>
            <a:tailEnd len="med" w="med" type="none"/>
          </a:ln>
        </p:spPr>
      </p:cxnSp>
      <p:cxnSp>
        <p:nvCxnSpPr>
          <p:cNvPr id="1732" name="Google Shape;1732;p89"/>
          <p:cNvCxnSpPr/>
          <p:nvPr/>
        </p:nvCxnSpPr>
        <p:spPr>
          <a:xfrm>
            <a:off x="8237283" y="2296554"/>
            <a:ext cx="140400" cy="0"/>
          </a:xfrm>
          <a:prstGeom prst="straightConnector1">
            <a:avLst/>
          </a:prstGeom>
          <a:noFill/>
          <a:ln cap="flat" cmpd="sng" w="9525">
            <a:solidFill>
              <a:schemeClr val="dk2"/>
            </a:solidFill>
            <a:prstDash val="solid"/>
            <a:round/>
            <a:headEnd len="med" w="med" type="none"/>
            <a:tailEnd len="med" w="med" type="none"/>
          </a:ln>
        </p:spPr>
      </p:cxnSp>
      <p:sp>
        <p:nvSpPr>
          <p:cNvPr id="1733" name="Google Shape;1733;p89"/>
          <p:cNvSpPr txBox="1"/>
          <p:nvPr/>
        </p:nvSpPr>
        <p:spPr>
          <a:xfrm>
            <a:off x="8304646" y="1802347"/>
            <a:ext cx="2787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h</a:t>
            </a:r>
            <a:endParaRPr>
              <a:latin typeface="Lato"/>
              <a:ea typeface="Lato"/>
              <a:cs typeface="Lato"/>
              <a:sym typeface="Lato"/>
            </a:endParaRPr>
          </a:p>
        </p:txBody>
      </p:sp>
      <p:sp>
        <p:nvSpPr>
          <p:cNvPr id="1734" name="Google Shape;1734;p89"/>
          <p:cNvSpPr txBox="1"/>
          <p:nvPr/>
        </p:nvSpPr>
        <p:spPr>
          <a:xfrm>
            <a:off x="6998557" y="4740204"/>
            <a:ext cx="10815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Weight</a:t>
            </a:r>
            <a:endParaRPr>
              <a:latin typeface="Lato"/>
              <a:ea typeface="Lato"/>
              <a:cs typeface="Lato"/>
              <a:sym typeface="Lato"/>
            </a:endParaRPr>
          </a:p>
        </p:txBody>
      </p:sp>
      <p:sp>
        <p:nvSpPr>
          <p:cNvPr id="1735" name="Google Shape;1735;p89"/>
          <p:cNvSpPr txBox="1"/>
          <p:nvPr/>
        </p:nvSpPr>
        <p:spPr>
          <a:xfrm>
            <a:off x="6720942" y="918625"/>
            <a:ext cx="14844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Friction Force</a:t>
            </a:r>
            <a:endParaRPr>
              <a:latin typeface="Lato"/>
              <a:ea typeface="Lato"/>
              <a:cs typeface="Lato"/>
              <a:sym typeface="Lato"/>
            </a:endParaRPr>
          </a:p>
        </p:txBody>
      </p:sp>
      <p:sp>
        <p:nvSpPr>
          <p:cNvPr id="1736" name="Google Shape;1736;p89"/>
          <p:cNvSpPr/>
          <p:nvPr/>
        </p:nvSpPr>
        <p:spPr>
          <a:xfrm rot="5400000">
            <a:off x="6510321" y="1950700"/>
            <a:ext cx="140400" cy="473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89"/>
          <p:cNvSpPr/>
          <p:nvPr/>
        </p:nvSpPr>
        <p:spPr>
          <a:xfrm rot="-5400000">
            <a:off x="6510321" y="1636000"/>
            <a:ext cx="140400" cy="473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89"/>
          <p:cNvSpPr txBox="1"/>
          <p:nvPr/>
        </p:nvSpPr>
        <p:spPr>
          <a:xfrm>
            <a:off x="5114392" y="1639000"/>
            <a:ext cx="14844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Normal Force</a:t>
            </a:r>
            <a:endParaRPr>
              <a:latin typeface="Lato"/>
              <a:ea typeface="Lato"/>
              <a:cs typeface="Lato"/>
              <a:sym typeface="Lato"/>
            </a:endParaRPr>
          </a:p>
        </p:txBody>
      </p:sp>
      <p:sp>
        <p:nvSpPr>
          <p:cNvPr id="1739" name="Google Shape;1739;p89"/>
          <p:cNvSpPr txBox="1"/>
          <p:nvPr/>
        </p:nvSpPr>
        <p:spPr>
          <a:xfrm>
            <a:off x="5342992" y="1953700"/>
            <a:ext cx="1484400" cy="31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Pressure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(from Balloon)</a:t>
            </a:r>
            <a:endParaRPr>
              <a:latin typeface="Lato"/>
              <a:ea typeface="Lato"/>
              <a:cs typeface="Lato"/>
              <a:sym typeface="Lato"/>
            </a:endParaRPr>
          </a:p>
        </p:txBody>
      </p:sp>
      <p:pic>
        <p:nvPicPr>
          <p:cNvPr id="1740" name="Google Shape;1740;p89"/>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1741" name="Google Shape;1741;p89"/>
          <p:cNvPicPr preferRelativeResize="0"/>
          <p:nvPr/>
        </p:nvPicPr>
        <p:blipFill>
          <a:blip r:embed="rId4">
            <a:alphaModFix/>
          </a:blip>
          <a:stretch>
            <a:fillRect/>
          </a:stretch>
        </p:blipFill>
        <p:spPr>
          <a:xfrm>
            <a:off x="533400" y="1322625"/>
            <a:ext cx="4110848" cy="37446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9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Neck Attachment Tube</a:t>
            </a:r>
            <a:endParaRPr/>
          </a:p>
        </p:txBody>
      </p:sp>
      <p:sp>
        <p:nvSpPr>
          <p:cNvPr id="1747" name="Google Shape;1747;p90"/>
          <p:cNvSpPr txBox="1"/>
          <p:nvPr>
            <p:ph idx="12" type="sldNum"/>
          </p:nvPr>
        </p:nvSpPr>
        <p:spPr>
          <a:xfrm>
            <a:off x="8755001" y="4749850"/>
            <a:ext cx="330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48" name="Google Shape;1748;p90"/>
          <p:cNvSpPr txBox="1"/>
          <p:nvPr/>
        </p:nvSpPr>
        <p:spPr>
          <a:xfrm>
            <a:off x="874500" y="3771750"/>
            <a:ext cx="4872300" cy="113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chemeClr val="accent1"/>
                </a:solidFill>
                <a:latin typeface="Lato"/>
                <a:ea typeface="Lato"/>
                <a:cs typeface="Lato"/>
                <a:sym typeface="Lato"/>
              </a:rPr>
              <a:t>Kaymont (5 cm)			      Hwoyee (8 cm)</a:t>
            </a:r>
            <a:endParaRPr sz="1500">
              <a:solidFill>
                <a:schemeClr val="accent1"/>
              </a:solidFill>
              <a:latin typeface="Lato"/>
              <a:ea typeface="Lato"/>
              <a:cs typeface="Lato"/>
              <a:sym typeface="Lato"/>
            </a:endParaRPr>
          </a:p>
          <a:p>
            <a:pPr indent="0" lvl="0" marL="0" rtl="0" algn="l">
              <a:lnSpc>
                <a:spcPct val="150000"/>
              </a:lnSpc>
              <a:spcBef>
                <a:spcPts val="0"/>
              </a:spcBef>
              <a:spcAft>
                <a:spcPts val="0"/>
              </a:spcAft>
              <a:buNone/>
            </a:pPr>
            <a:r>
              <a:t/>
            </a:r>
            <a:endParaRPr b="1" sz="1700">
              <a:latin typeface="Lato"/>
              <a:ea typeface="Lato"/>
              <a:cs typeface="Lato"/>
              <a:sym typeface="Lato"/>
            </a:endParaRPr>
          </a:p>
        </p:txBody>
      </p:sp>
      <p:pic>
        <p:nvPicPr>
          <p:cNvPr id="1749" name="Google Shape;1749;p90"/>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750" name="Google Shape;1750;p90"/>
          <p:cNvSpPr/>
          <p:nvPr/>
        </p:nvSpPr>
        <p:spPr>
          <a:xfrm>
            <a:off x="6670182" y="681925"/>
            <a:ext cx="1702800" cy="2214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90"/>
          <p:cNvSpPr/>
          <p:nvPr/>
        </p:nvSpPr>
        <p:spPr>
          <a:xfrm>
            <a:off x="6865661" y="806746"/>
            <a:ext cx="1311900" cy="194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90"/>
          <p:cNvSpPr/>
          <p:nvPr/>
        </p:nvSpPr>
        <p:spPr>
          <a:xfrm>
            <a:off x="7291750" y="1889225"/>
            <a:ext cx="624600" cy="620700"/>
          </a:xfrm>
          <a:prstGeom prst="cube">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90"/>
          <p:cNvSpPr/>
          <p:nvPr/>
        </p:nvSpPr>
        <p:spPr>
          <a:xfrm>
            <a:off x="7504751" y="3594219"/>
            <a:ext cx="758400" cy="75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4" name="Google Shape;1754;p90"/>
          <p:cNvCxnSpPr/>
          <p:nvPr/>
        </p:nvCxnSpPr>
        <p:spPr>
          <a:xfrm>
            <a:off x="7765002" y="3788056"/>
            <a:ext cx="0" cy="262200"/>
          </a:xfrm>
          <a:prstGeom prst="straightConnector1">
            <a:avLst/>
          </a:prstGeom>
          <a:noFill/>
          <a:ln cap="flat" cmpd="sng" w="9525">
            <a:solidFill>
              <a:schemeClr val="dk2"/>
            </a:solidFill>
            <a:prstDash val="solid"/>
            <a:round/>
            <a:headEnd len="med" w="med" type="none"/>
            <a:tailEnd len="med" w="med" type="none"/>
          </a:ln>
        </p:spPr>
      </p:cxnSp>
      <p:cxnSp>
        <p:nvCxnSpPr>
          <p:cNvPr id="1755" name="Google Shape;1755;p90"/>
          <p:cNvCxnSpPr/>
          <p:nvPr/>
        </p:nvCxnSpPr>
        <p:spPr>
          <a:xfrm rot="10800000">
            <a:off x="7536925" y="1500350"/>
            <a:ext cx="0" cy="330000"/>
          </a:xfrm>
          <a:prstGeom prst="straightConnector1">
            <a:avLst/>
          </a:prstGeom>
          <a:noFill/>
          <a:ln cap="flat" cmpd="sng" w="9525">
            <a:solidFill>
              <a:schemeClr val="dk2"/>
            </a:solidFill>
            <a:prstDash val="solid"/>
            <a:round/>
            <a:headEnd len="med" w="med" type="none"/>
            <a:tailEnd len="med" w="med" type="none"/>
          </a:ln>
        </p:spPr>
      </p:cxnSp>
      <p:cxnSp>
        <p:nvCxnSpPr>
          <p:cNvPr id="1756" name="Google Shape;1756;p90"/>
          <p:cNvCxnSpPr/>
          <p:nvPr/>
        </p:nvCxnSpPr>
        <p:spPr>
          <a:xfrm rot="10800000">
            <a:off x="7896102" y="3919194"/>
            <a:ext cx="0" cy="262200"/>
          </a:xfrm>
          <a:prstGeom prst="straightConnector1">
            <a:avLst/>
          </a:prstGeom>
          <a:noFill/>
          <a:ln cap="flat" cmpd="sng" w="9525">
            <a:solidFill>
              <a:schemeClr val="dk2"/>
            </a:solidFill>
            <a:prstDash val="solid"/>
            <a:round/>
            <a:headEnd len="med" w="med" type="none"/>
            <a:tailEnd len="med" w="med" type="none"/>
          </a:ln>
        </p:spPr>
      </p:cxnSp>
      <p:cxnSp>
        <p:nvCxnSpPr>
          <p:cNvPr id="1757" name="Google Shape;1757;p90"/>
          <p:cNvCxnSpPr/>
          <p:nvPr/>
        </p:nvCxnSpPr>
        <p:spPr>
          <a:xfrm>
            <a:off x="7371925" y="1335350"/>
            <a:ext cx="0" cy="330000"/>
          </a:xfrm>
          <a:prstGeom prst="straightConnector1">
            <a:avLst/>
          </a:prstGeom>
          <a:noFill/>
          <a:ln cap="flat" cmpd="sng" w="9525">
            <a:solidFill>
              <a:schemeClr val="dk2"/>
            </a:solidFill>
            <a:prstDash val="solid"/>
            <a:round/>
            <a:headEnd len="med" w="med" type="none"/>
            <a:tailEnd len="med" w="med" type="none"/>
          </a:ln>
        </p:spPr>
      </p:cxnSp>
      <p:sp>
        <p:nvSpPr>
          <p:cNvPr id="1758" name="Google Shape;1758;p90"/>
          <p:cNvSpPr txBox="1"/>
          <p:nvPr/>
        </p:nvSpPr>
        <p:spPr>
          <a:xfrm>
            <a:off x="7625725" y="1453700"/>
            <a:ext cx="2484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x</a:t>
            </a:r>
            <a:endParaRPr>
              <a:latin typeface="Lato"/>
              <a:ea typeface="Lato"/>
              <a:cs typeface="Lato"/>
              <a:sym typeface="Lato"/>
            </a:endParaRPr>
          </a:p>
        </p:txBody>
      </p:sp>
      <p:sp>
        <p:nvSpPr>
          <p:cNvPr id="1759" name="Google Shape;1759;p90"/>
          <p:cNvSpPr txBox="1"/>
          <p:nvPr/>
        </p:nvSpPr>
        <p:spPr>
          <a:xfrm>
            <a:off x="7966486" y="3869555"/>
            <a:ext cx="1974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z</a:t>
            </a:r>
            <a:endParaRPr>
              <a:latin typeface="Lato"/>
              <a:ea typeface="Lato"/>
              <a:cs typeface="Lato"/>
              <a:sym typeface="Lato"/>
            </a:endParaRPr>
          </a:p>
        </p:txBody>
      </p:sp>
      <p:sp>
        <p:nvSpPr>
          <p:cNvPr id="1760" name="Google Shape;1760;p90"/>
          <p:cNvSpPr txBox="1"/>
          <p:nvPr/>
        </p:nvSpPr>
        <p:spPr>
          <a:xfrm>
            <a:off x="7009800" y="1595525"/>
            <a:ext cx="2484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z</a:t>
            </a:r>
            <a:endParaRPr>
              <a:latin typeface="Lato"/>
              <a:ea typeface="Lato"/>
              <a:cs typeface="Lato"/>
              <a:sym typeface="Lato"/>
            </a:endParaRPr>
          </a:p>
        </p:txBody>
      </p:sp>
      <p:sp>
        <p:nvSpPr>
          <p:cNvPr id="1761" name="Google Shape;1761;p90"/>
          <p:cNvSpPr txBox="1"/>
          <p:nvPr/>
        </p:nvSpPr>
        <p:spPr>
          <a:xfrm>
            <a:off x="7605750" y="3517653"/>
            <a:ext cx="197400" cy="3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y</a:t>
            </a:r>
            <a:endParaRPr>
              <a:latin typeface="Lato"/>
              <a:ea typeface="Lato"/>
              <a:cs typeface="Lato"/>
              <a:sym typeface="Lato"/>
            </a:endParaRPr>
          </a:p>
        </p:txBody>
      </p:sp>
      <p:sp>
        <p:nvSpPr>
          <p:cNvPr id="1762" name="Google Shape;1762;p90"/>
          <p:cNvSpPr txBox="1"/>
          <p:nvPr/>
        </p:nvSpPr>
        <p:spPr>
          <a:xfrm>
            <a:off x="7188775" y="1053738"/>
            <a:ext cx="2484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y</a:t>
            </a:r>
            <a:endParaRPr>
              <a:latin typeface="Lato"/>
              <a:ea typeface="Lato"/>
              <a:cs typeface="Lato"/>
              <a:sym typeface="Lato"/>
            </a:endParaRPr>
          </a:p>
        </p:txBody>
      </p:sp>
      <p:cxnSp>
        <p:nvCxnSpPr>
          <p:cNvPr id="1763" name="Google Shape;1763;p90"/>
          <p:cNvCxnSpPr/>
          <p:nvPr/>
        </p:nvCxnSpPr>
        <p:spPr>
          <a:xfrm flipH="1" rot="10800000">
            <a:off x="7207950" y="1665450"/>
            <a:ext cx="164100" cy="107700"/>
          </a:xfrm>
          <a:prstGeom prst="straightConnector1">
            <a:avLst/>
          </a:prstGeom>
          <a:noFill/>
          <a:ln cap="flat" cmpd="sng" w="9525">
            <a:solidFill>
              <a:schemeClr val="dk2"/>
            </a:solidFill>
            <a:prstDash val="solid"/>
            <a:round/>
            <a:headEnd len="med" w="med" type="none"/>
            <a:tailEnd len="med" w="med" type="none"/>
          </a:ln>
        </p:spPr>
      </p:cxnSp>
      <p:cxnSp>
        <p:nvCxnSpPr>
          <p:cNvPr id="1764" name="Google Shape;1764;p90"/>
          <p:cNvCxnSpPr/>
          <p:nvPr/>
        </p:nvCxnSpPr>
        <p:spPr>
          <a:xfrm rot="10800000">
            <a:off x="7545880" y="4537375"/>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765" name="Google Shape;1765;p90"/>
          <p:cNvCxnSpPr/>
          <p:nvPr/>
        </p:nvCxnSpPr>
        <p:spPr>
          <a:xfrm rot="5400000">
            <a:off x="7009453" y="3985519"/>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766" name="Google Shape;1766;p90"/>
          <p:cNvCxnSpPr/>
          <p:nvPr/>
        </p:nvCxnSpPr>
        <p:spPr>
          <a:xfrm rot="-5400000">
            <a:off x="8113875" y="3972071"/>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767" name="Google Shape;1767;p90"/>
          <p:cNvCxnSpPr/>
          <p:nvPr/>
        </p:nvCxnSpPr>
        <p:spPr>
          <a:xfrm>
            <a:off x="7587107" y="3417145"/>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768" name="Google Shape;1768;p90"/>
          <p:cNvCxnSpPr/>
          <p:nvPr/>
        </p:nvCxnSpPr>
        <p:spPr>
          <a:xfrm rot="10800000">
            <a:off x="8272055" y="3968032"/>
            <a:ext cx="381000" cy="8100"/>
          </a:xfrm>
          <a:prstGeom prst="straightConnector1">
            <a:avLst/>
          </a:prstGeom>
          <a:noFill/>
          <a:ln cap="flat" cmpd="sng" w="19050">
            <a:solidFill>
              <a:schemeClr val="dk2"/>
            </a:solidFill>
            <a:prstDash val="solid"/>
            <a:round/>
            <a:headEnd len="med" w="med" type="none"/>
            <a:tailEnd len="med" w="med" type="triangle"/>
          </a:ln>
        </p:spPr>
      </p:cxnSp>
      <p:pic>
        <p:nvPicPr>
          <p:cNvPr id="1769" name="Google Shape;1769;p90"/>
          <p:cNvPicPr preferRelativeResize="0"/>
          <p:nvPr/>
        </p:nvPicPr>
        <p:blipFill rotWithShape="1">
          <a:blip r:embed="rId4">
            <a:alphaModFix/>
          </a:blip>
          <a:srcRect b="0" l="71114" r="0" t="0"/>
          <a:stretch/>
        </p:blipFill>
        <p:spPr>
          <a:xfrm>
            <a:off x="7068727" y="4312117"/>
            <a:ext cx="436030" cy="356266"/>
          </a:xfrm>
          <a:prstGeom prst="rect">
            <a:avLst/>
          </a:prstGeom>
          <a:noFill/>
          <a:ln>
            <a:noFill/>
          </a:ln>
        </p:spPr>
      </p:pic>
      <p:pic>
        <p:nvPicPr>
          <p:cNvPr id="1770" name="Google Shape;1770;p90"/>
          <p:cNvPicPr preferRelativeResize="0"/>
          <p:nvPr/>
        </p:nvPicPr>
        <p:blipFill rotWithShape="1">
          <a:blip r:embed="rId4">
            <a:alphaModFix/>
          </a:blip>
          <a:srcRect b="0" l="30937" r="40177" t="0"/>
          <a:stretch/>
        </p:blipFill>
        <p:spPr>
          <a:xfrm>
            <a:off x="7636863" y="4689459"/>
            <a:ext cx="436030" cy="356266"/>
          </a:xfrm>
          <a:prstGeom prst="rect">
            <a:avLst/>
          </a:prstGeom>
          <a:noFill/>
          <a:ln>
            <a:noFill/>
          </a:ln>
        </p:spPr>
      </p:pic>
      <p:pic>
        <p:nvPicPr>
          <p:cNvPr id="1771" name="Google Shape;1771;p90"/>
          <p:cNvPicPr preferRelativeResize="0"/>
          <p:nvPr/>
        </p:nvPicPr>
        <p:blipFill rotWithShape="1">
          <a:blip r:embed="rId4">
            <a:alphaModFix/>
          </a:blip>
          <a:srcRect b="0" l="-3003" r="77571" t="0"/>
          <a:stretch/>
        </p:blipFill>
        <p:spPr>
          <a:xfrm>
            <a:off x="6748732" y="3733393"/>
            <a:ext cx="383921" cy="356266"/>
          </a:xfrm>
          <a:prstGeom prst="rect">
            <a:avLst/>
          </a:prstGeom>
          <a:noFill/>
          <a:ln>
            <a:noFill/>
          </a:ln>
        </p:spPr>
      </p:pic>
      <p:pic>
        <p:nvPicPr>
          <p:cNvPr id="1772" name="Google Shape;1772;p90"/>
          <p:cNvPicPr preferRelativeResize="0"/>
          <p:nvPr/>
        </p:nvPicPr>
        <p:blipFill rotWithShape="1">
          <a:blip r:embed="rId4">
            <a:alphaModFix/>
          </a:blip>
          <a:srcRect b="0" l="-3003" r="77571" t="0"/>
          <a:stretch/>
        </p:blipFill>
        <p:spPr>
          <a:xfrm>
            <a:off x="8635255" y="3741017"/>
            <a:ext cx="383921" cy="356266"/>
          </a:xfrm>
          <a:prstGeom prst="rect">
            <a:avLst/>
          </a:prstGeom>
          <a:noFill/>
          <a:ln>
            <a:noFill/>
          </a:ln>
        </p:spPr>
      </p:pic>
      <p:pic>
        <p:nvPicPr>
          <p:cNvPr id="1773" name="Google Shape;1773;p90"/>
          <p:cNvPicPr preferRelativeResize="0"/>
          <p:nvPr/>
        </p:nvPicPr>
        <p:blipFill rotWithShape="1">
          <a:blip r:embed="rId4">
            <a:alphaModFix/>
          </a:blip>
          <a:srcRect b="0" l="71114" r="0" t="0"/>
          <a:stretch/>
        </p:blipFill>
        <p:spPr>
          <a:xfrm>
            <a:off x="8217014" y="3239024"/>
            <a:ext cx="436030" cy="356266"/>
          </a:xfrm>
          <a:prstGeom prst="rect">
            <a:avLst/>
          </a:prstGeom>
          <a:noFill/>
          <a:ln>
            <a:noFill/>
          </a:ln>
        </p:spPr>
      </p:pic>
      <p:cxnSp>
        <p:nvCxnSpPr>
          <p:cNvPr id="1774" name="Google Shape;1774;p90"/>
          <p:cNvCxnSpPr/>
          <p:nvPr/>
        </p:nvCxnSpPr>
        <p:spPr>
          <a:xfrm flipH="1" rot="10800000">
            <a:off x="7104376" y="3968032"/>
            <a:ext cx="381000" cy="8100"/>
          </a:xfrm>
          <a:prstGeom prst="straightConnector1">
            <a:avLst/>
          </a:prstGeom>
          <a:noFill/>
          <a:ln cap="flat" cmpd="sng" w="19050">
            <a:solidFill>
              <a:schemeClr val="dk2"/>
            </a:solidFill>
            <a:prstDash val="solid"/>
            <a:round/>
            <a:headEnd len="med" w="med" type="none"/>
            <a:tailEnd len="med" w="med" type="triangle"/>
          </a:ln>
        </p:spPr>
      </p:cxnSp>
      <p:cxnSp>
        <p:nvCxnSpPr>
          <p:cNvPr id="1775" name="Google Shape;1775;p90"/>
          <p:cNvCxnSpPr/>
          <p:nvPr/>
        </p:nvCxnSpPr>
        <p:spPr>
          <a:xfrm rot="-5400000">
            <a:off x="7693440" y="4573633"/>
            <a:ext cx="381000" cy="8100"/>
          </a:xfrm>
          <a:prstGeom prst="straightConnector1">
            <a:avLst/>
          </a:prstGeom>
          <a:noFill/>
          <a:ln cap="flat" cmpd="sng" w="19050">
            <a:solidFill>
              <a:schemeClr val="dk2"/>
            </a:solidFill>
            <a:prstDash val="solid"/>
            <a:round/>
            <a:headEnd len="med" w="med" type="none"/>
            <a:tailEnd len="med" w="med" type="triangle"/>
          </a:ln>
        </p:spPr>
      </p:cxnSp>
      <p:cxnSp>
        <p:nvCxnSpPr>
          <p:cNvPr id="1776" name="Google Shape;1776;p90"/>
          <p:cNvCxnSpPr/>
          <p:nvPr/>
        </p:nvCxnSpPr>
        <p:spPr>
          <a:xfrm flipH="1" rot="-5400000">
            <a:off x="7693462" y="3380875"/>
            <a:ext cx="381000" cy="8100"/>
          </a:xfrm>
          <a:prstGeom prst="straightConnector1">
            <a:avLst/>
          </a:prstGeom>
          <a:noFill/>
          <a:ln cap="flat" cmpd="sng" w="19050">
            <a:solidFill>
              <a:schemeClr val="dk2"/>
            </a:solidFill>
            <a:prstDash val="solid"/>
            <a:round/>
            <a:headEnd len="med" w="med" type="none"/>
            <a:tailEnd len="med" w="med" type="triangle"/>
          </a:ln>
        </p:spPr>
      </p:cxnSp>
      <p:pic>
        <p:nvPicPr>
          <p:cNvPr id="1777" name="Google Shape;1777;p90"/>
          <p:cNvPicPr preferRelativeResize="0"/>
          <p:nvPr/>
        </p:nvPicPr>
        <p:blipFill rotWithShape="1">
          <a:blip r:embed="rId4">
            <a:alphaModFix/>
          </a:blip>
          <a:srcRect b="0" l="30937" r="40177" t="0"/>
          <a:stretch/>
        </p:blipFill>
        <p:spPr>
          <a:xfrm>
            <a:off x="7704551" y="2873947"/>
            <a:ext cx="436030" cy="356266"/>
          </a:xfrm>
          <a:prstGeom prst="rect">
            <a:avLst/>
          </a:prstGeom>
          <a:noFill/>
          <a:ln>
            <a:noFill/>
          </a:ln>
        </p:spPr>
      </p:pic>
      <p:pic>
        <p:nvPicPr>
          <p:cNvPr id="1778" name="Google Shape;1778;p90"/>
          <p:cNvPicPr preferRelativeResize="0"/>
          <p:nvPr/>
        </p:nvPicPr>
        <p:blipFill rotWithShape="1">
          <a:blip r:embed="rId5">
            <a:alphaModFix/>
          </a:blip>
          <a:srcRect b="0" l="0" r="0" t="58720"/>
          <a:stretch/>
        </p:blipFill>
        <p:spPr>
          <a:xfrm>
            <a:off x="851150" y="2757601"/>
            <a:ext cx="5168180" cy="912600"/>
          </a:xfrm>
          <a:prstGeom prst="rect">
            <a:avLst/>
          </a:prstGeom>
          <a:noFill/>
          <a:ln>
            <a:noFill/>
          </a:ln>
        </p:spPr>
      </p:pic>
      <p:sp>
        <p:nvSpPr>
          <p:cNvPr id="1779" name="Google Shape;1779;p90"/>
          <p:cNvSpPr txBox="1"/>
          <p:nvPr>
            <p:ph idx="1" type="body"/>
          </p:nvPr>
        </p:nvSpPr>
        <p:spPr>
          <a:xfrm>
            <a:off x="727675" y="1499600"/>
            <a:ext cx="4659000" cy="1374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400"/>
              <a:t>Assumptions</a:t>
            </a:r>
            <a:endParaRPr sz="1400"/>
          </a:p>
          <a:p>
            <a:pPr indent="-317500" lvl="0" marL="457200" rtl="0" algn="l">
              <a:lnSpc>
                <a:spcPct val="150000"/>
              </a:lnSpc>
              <a:spcBef>
                <a:spcPts val="0"/>
              </a:spcBef>
              <a:spcAft>
                <a:spcPts val="0"/>
              </a:spcAft>
              <a:buSzPts val="1400"/>
              <a:buChar char="●"/>
            </a:pPr>
            <a:r>
              <a:rPr lang="en" sz="1400"/>
              <a:t>τ =20 KPa</a:t>
            </a:r>
            <a:r>
              <a:rPr lang="en" sz="1400"/>
              <a:t>     E= 2 MPa       m = 1.1 Kg      </a:t>
            </a:r>
            <a:endParaRPr sz="1400"/>
          </a:p>
          <a:p>
            <a:pPr indent="-317500" lvl="0" marL="457200" rtl="0" algn="l">
              <a:lnSpc>
                <a:spcPct val="150000"/>
              </a:lnSpc>
              <a:spcBef>
                <a:spcPts val="0"/>
              </a:spcBef>
              <a:spcAft>
                <a:spcPts val="0"/>
              </a:spcAft>
              <a:buSzPts val="1400"/>
              <a:buChar char="●"/>
            </a:pPr>
            <a:r>
              <a:rPr lang="en" sz="1400"/>
              <a:t>External Pressure from Balloon modeled with Hooke's law</a:t>
            </a:r>
            <a:endParaRPr sz="1400"/>
          </a:p>
        </p:txBody>
      </p:sp>
      <p:pic>
        <p:nvPicPr>
          <p:cNvPr id="1780" name="Google Shape;1780;p90"/>
          <p:cNvPicPr preferRelativeResize="0"/>
          <p:nvPr/>
        </p:nvPicPr>
        <p:blipFill>
          <a:blip r:embed="rId6">
            <a:alphaModFix/>
          </a:blip>
          <a:stretch>
            <a:fillRect/>
          </a:stretch>
        </p:blipFill>
        <p:spPr>
          <a:xfrm>
            <a:off x="960776" y="4179900"/>
            <a:ext cx="4118701" cy="6207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id="1785" name="Google Shape;1785;p91"/>
          <p:cNvSpPr txBox="1"/>
          <p:nvPr>
            <p:ph type="title"/>
          </p:nvPr>
        </p:nvSpPr>
        <p:spPr>
          <a:xfrm>
            <a:off x="727676" y="558825"/>
            <a:ext cx="66741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Neck Attachment Tube Calculations</a:t>
            </a:r>
            <a:endParaRPr/>
          </a:p>
        </p:txBody>
      </p:sp>
      <p:sp>
        <p:nvSpPr>
          <p:cNvPr id="1786" name="Google Shape;1786;p91"/>
          <p:cNvSpPr txBox="1"/>
          <p:nvPr>
            <p:ph idx="12" type="sldNum"/>
          </p:nvPr>
        </p:nvSpPr>
        <p:spPr>
          <a:xfrm>
            <a:off x="8755001" y="4749850"/>
            <a:ext cx="3300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87" name="Google Shape;1787;p9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1788" name="Google Shape;1788;p91"/>
          <p:cNvSpPr/>
          <p:nvPr/>
        </p:nvSpPr>
        <p:spPr>
          <a:xfrm>
            <a:off x="7279782" y="1139125"/>
            <a:ext cx="1702800" cy="2214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91"/>
          <p:cNvSpPr/>
          <p:nvPr/>
        </p:nvSpPr>
        <p:spPr>
          <a:xfrm>
            <a:off x="7475261" y="1263946"/>
            <a:ext cx="1311900" cy="194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91"/>
          <p:cNvSpPr/>
          <p:nvPr/>
        </p:nvSpPr>
        <p:spPr>
          <a:xfrm>
            <a:off x="7901350" y="2346425"/>
            <a:ext cx="624600" cy="620700"/>
          </a:xfrm>
          <a:prstGeom prst="cube">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91"/>
          <p:cNvSpPr/>
          <p:nvPr/>
        </p:nvSpPr>
        <p:spPr>
          <a:xfrm>
            <a:off x="6576201" y="3667244"/>
            <a:ext cx="758400" cy="75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92" name="Google Shape;1792;p91"/>
          <p:cNvCxnSpPr/>
          <p:nvPr/>
        </p:nvCxnSpPr>
        <p:spPr>
          <a:xfrm>
            <a:off x="6836452" y="3861081"/>
            <a:ext cx="0" cy="262200"/>
          </a:xfrm>
          <a:prstGeom prst="straightConnector1">
            <a:avLst/>
          </a:prstGeom>
          <a:noFill/>
          <a:ln cap="flat" cmpd="sng" w="9525">
            <a:solidFill>
              <a:schemeClr val="dk2"/>
            </a:solidFill>
            <a:prstDash val="solid"/>
            <a:round/>
            <a:headEnd len="med" w="med" type="none"/>
            <a:tailEnd len="med" w="med" type="none"/>
          </a:ln>
        </p:spPr>
      </p:cxnSp>
      <p:cxnSp>
        <p:nvCxnSpPr>
          <p:cNvPr id="1793" name="Google Shape;1793;p91"/>
          <p:cNvCxnSpPr/>
          <p:nvPr/>
        </p:nvCxnSpPr>
        <p:spPr>
          <a:xfrm rot="10800000">
            <a:off x="8146525" y="1957550"/>
            <a:ext cx="0" cy="330000"/>
          </a:xfrm>
          <a:prstGeom prst="straightConnector1">
            <a:avLst/>
          </a:prstGeom>
          <a:noFill/>
          <a:ln cap="flat" cmpd="sng" w="9525">
            <a:solidFill>
              <a:schemeClr val="dk2"/>
            </a:solidFill>
            <a:prstDash val="solid"/>
            <a:round/>
            <a:headEnd len="med" w="med" type="none"/>
            <a:tailEnd len="med" w="med" type="none"/>
          </a:ln>
        </p:spPr>
      </p:cxnSp>
      <p:cxnSp>
        <p:nvCxnSpPr>
          <p:cNvPr id="1794" name="Google Shape;1794;p91"/>
          <p:cNvCxnSpPr/>
          <p:nvPr/>
        </p:nvCxnSpPr>
        <p:spPr>
          <a:xfrm rot="10800000">
            <a:off x="6967552" y="3992219"/>
            <a:ext cx="0" cy="262200"/>
          </a:xfrm>
          <a:prstGeom prst="straightConnector1">
            <a:avLst/>
          </a:prstGeom>
          <a:noFill/>
          <a:ln cap="flat" cmpd="sng" w="9525">
            <a:solidFill>
              <a:schemeClr val="dk2"/>
            </a:solidFill>
            <a:prstDash val="solid"/>
            <a:round/>
            <a:headEnd len="med" w="med" type="none"/>
            <a:tailEnd len="med" w="med" type="none"/>
          </a:ln>
        </p:spPr>
      </p:cxnSp>
      <p:cxnSp>
        <p:nvCxnSpPr>
          <p:cNvPr id="1795" name="Google Shape;1795;p91"/>
          <p:cNvCxnSpPr/>
          <p:nvPr/>
        </p:nvCxnSpPr>
        <p:spPr>
          <a:xfrm>
            <a:off x="7981525" y="1792550"/>
            <a:ext cx="0" cy="330000"/>
          </a:xfrm>
          <a:prstGeom prst="straightConnector1">
            <a:avLst/>
          </a:prstGeom>
          <a:noFill/>
          <a:ln cap="flat" cmpd="sng" w="9525">
            <a:solidFill>
              <a:schemeClr val="dk2"/>
            </a:solidFill>
            <a:prstDash val="solid"/>
            <a:round/>
            <a:headEnd len="med" w="med" type="none"/>
            <a:tailEnd len="med" w="med" type="none"/>
          </a:ln>
        </p:spPr>
      </p:cxnSp>
      <p:sp>
        <p:nvSpPr>
          <p:cNvPr id="1796" name="Google Shape;1796;p91"/>
          <p:cNvSpPr txBox="1"/>
          <p:nvPr/>
        </p:nvSpPr>
        <p:spPr>
          <a:xfrm>
            <a:off x="8235325" y="1910900"/>
            <a:ext cx="2484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x</a:t>
            </a:r>
            <a:endParaRPr>
              <a:latin typeface="Lato"/>
              <a:ea typeface="Lato"/>
              <a:cs typeface="Lato"/>
              <a:sym typeface="Lato"/>
            </a:endParaRPr>
          </a:p>
        </p:txBody>
      </p:sp>
      <p:sp>
        <p:nvSpPr>
          <p:cNvPr id="1797" name="Google Shape;1797;p91"/>
          <p:cNvSpPr txBox="1"/>
          <p:nvPr/>
        </p:nvSpPr>
        <p:spPr>
          <a:xfrm>
            <a:off x="7037936" y="3942580"/>
            <a:ext cx="197400" cy="2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z</a:t>
            </a:r>
            <a:endParaRPr>
              <a:latin typeface="Lato"/>
              <a:ea typeface="Lato"/>
              <a:cs typeface="Lato"/>
              <a:sym typeface="Lato"/>
            </a:endParaRPr>
          </a:p>
        </p:txBody>
      </p:sp>
      <p:sp>
        <p:nvSpPr>
          <p:cNvPr id="1798" name="Google Shape;1798;p91"/>
          <p:cNvSpPr txBox="1"/>
          <p:nvPr/>
        </p:nvSpPr>
        <p:spPr>
          <a:xfrm>
            <a:off x="7619400" y="2052725"/>
            <a:ext cx="2484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z</a:t>
            </a:r>
            <a:endParaRPr>
              <a:latin typeface="Lato"/>
              <a:ea typeface="Lato"/>
              <a:cs typeface="Lato"/>
              <a:sym typeface="Lato"/>
            </a:endParaRPr>
          </a:p>
        </p:txBody>
      </p:sp>
      <p:sp>
        <p:nvSpPr>
          <p:cNvPr id="1799" name="Google Shape;1799;p91"/>
          <p:cNvSpPr txBox="1"/>
          <p:nvPr/>
        </p:nvSpPr>
        <p:spPr>
          <a:xfrm>
            <a:off x="6677200" y="3590678"/>
            <a:ext cx="197400" cy="3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y</a:t>
            </a:r>
            <a:endParaRPr>
              <a:latin typeface="Lato"/>
              <a:ea typeface="Lato"/>
              <a:cs typeface="Lato"/>
              <a:sym typeface="Lato"/>
            </a:endParaRPr>
          </a:p>
        </p:txBody>
      </p:sp>
      <p:sp>
        <p:nvSpPr>
          <p:cNvPr id="1800" name="Google Shape;1800;p91"/>
          <p:cNvSpPr txBox="1"/>
          <p:nvPr/>
        </p:nvSpPr>
        <p:spPr>
          <a:xfrm>
            <a:off x="7798375" y="1510938"/>
            <a:ext cx="248400" cy="2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y</a:t>
            </a:r>
            <a:endParaRPr>
              <a:latin typeface="Lato"/>
              <a:ea typeface="Lato"/>
              <a:cs typeface="Lato"/>
              <a:sym typeface="Lato"/>
            </a:endParaRPr>
          </a:p>
        </p:txBody>
      </p:sp>
      <p:cxnSp>
        <p:nvCxnSpPr>
          <p:cNvPr id="1801" name="Google Shape;1801;p91"/>
          <p:cNvCxnSpPr/>
          <p:nvPr/>
        </p:nvCxnSpPr>
        <p:spPr>
          <a:xfrm flipH="1" rot="10800000">
            <a:off x="7817550" y="2122650"/>
            <a:ext cx="164100" cy="107700"/>
          </a:xfrm>
          <a:prstGeom prst="straightConnector1">
            <a:avLst/>
          </a:prstGeom>
          <a:noFill/>
          <a:ln cap="flat" cmpd="sng" w="9525">
            <a:solidFill>
              <a:schemeClr val="dk2"/>
            </a:solidFill>
            <a:prstDash val="solid"/>
            <a:round/>
            <a:headEnd len="med" w="med" type="none"/>
            <a:tailEnd len="med" w="med" type="none"/>
          </a:ln>
        </p:spPr>
      </p:cxnSp>
      <p:cxnSp>
        <p:nvCxnSpPr>
          <p:cNvPr id="1802" name="Google Shape;1802;p91"/>
          <p:cNvCxnSpPr/>
          <p:nvPr/>
        </p:nvCxnSpPr>
        <p:spPr>
          <a:xfrm rot="10800000">
            <a:off x="6617330" y="4610400"/>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803" name="Google Shape;1803;p91"/>
          <p:cNvCxnSpPr/>
          <p:nvPr/>
        </p:nvCxnSpPr>
        <p:spPr>
          <a:xfrm rot="5400000">
            <a:off x="6080903" y="4058544"/>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804" name="Google Shape;1804;p91"/>
          <p:cNvCxnSpPr/>
          <p:nvPr/>
        </p:nvCxnSpPr>
        <p:spPr>
          <a:xfrm rot="-5400000">
            <a:off x="7185325" y="4045096"/>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805" name="Google Shape;1805;p91"/>
          <p:cNvCxnSpPr/>
          <p:nvPr/>
        </p:nvCxnSpPr>
        <p:spPr>
          <a:xfrm>
            <a:off x="6658557" y="3490170"/>
            <a:ext cx="618000" cy="0"/>
          </a:xfrm>
          <a:prstGeom prst="straightConnector1">
            <a:avLst/>
          </a:prstGeom>
          <a:noFill/>
          <a:ln cap="flat" cmpd="sng" w="19050">
            <a:solidFill>
              <a:schemeClr val="dk2"/>
            </a:solidFill>
            <a:prstDash val="solid"/>
            <a:round/>
            <a:headEnd len="med" w="med" type="none"/>
            <a:tailEnd len="med" w="med" type="triangle"/>
          </a:ln>
        </p:spPr>
      </p:cxnSp>
      <p:cxnSp>
        <p:nvCxnSpPr>
          <p:cNvPr id="1806" name="Google Shape;1806;p91"/>
          <p:cNvCxnSpPr/>
          <p:nvPr/>
        </p:nvCxnSpPr>
        <p:spPr>
          <a:xfrm rot="10800000">
            <a:off x="7343505" y="4041057"/>
            <a:ext cx="381000" cy="8100"/>
          </a:xfrm>
          <a:prstGeom prst="straightConnector1">
            <a:avLst/>
          </a:prstGeom>
          <a:noFill/>
          <a:ln cap="flat" cmpd="sng" w="19050">
            <a:solidFill>
              <a:schemeClr val="dk2"/>
            </a:solidFill>
            <a:prstDash val="solid"/>
            <a:round/>
            <a:headEnd len="med" w="med" type="none"/>
            <a:tailEnd len="med" w="med" type="triangle"/>
          </a:ln>
        </p:spPr>
      </p:cxnSp>
      <p:pic>
        <p:nvPicPr>
          <p:cNvPr id="1807" name="Google Shape;1807;p91"/>
          <p:cNvPicPr preferRelativeResize="0"/>
          <p:nvPr/>
        </p:nvPicPr>
        <p:blipFill rotWithShape="1">
          <a:blip r:embed="rId4">
            <a:alphaModFix/>
          </a:blip>
          <a:srcRect b="0" l="71114" r="0" t="0"/>
          <a:stretch/>
        </p:blipFill>
        <p:spPr>
          <a:xfrm>
            <a:off x="6140177" y="4385142"/>
            <a:ext cx="436030" cy="356266"/>
          </a:xfrm>
          <a:prstGeom prst="rect">
            <a:avLst/>
          </a:prstGeom>
          <a:noFill/>
          <a:ln>
            <a:noFill/>
          </a:ln>
        </p:spPr>
      </p:pic>
      <p:pic>
        <p:nvPicPr>
          <p:cNvPr id="1808" name="Google Shape;1808;p91"/>
          <p:cNvPicPr preferRelativeResize="0"/>
          <p:nvPr/>
        </p:nvPicPr>
        <p:blipFill rotWithShape="1">
          <a:blip r:embed="rId4">
            <a:alphaModFix/>
          </a:blip>
          <a:srcRect b="0" l="30937" r="40177" t="0"/>
          <a:stretch/>
        </p:blipFill>
        <p:spPr>
          <a:xfrm>
            <a:off x="6708313" y="4762484"/>
            <a:ext cx="436030" cy="356266"/>
          </a:xfrm>
          <a:prstGeom prst="rect">
            <a:avLst/>
          </a:prstGeom>
          <a:noFill/>
          <a:ln>
            <a:noFill/>
          </a:ln>
        </p:spPr>
      </p:pic>
      <p:pic>
        <p:nvPicPr>
          <p:cNvPr id="1809" name="Google Shape;1809;p91"/>
          <p:cNvPicPr preferRelativeResize="0"/>
          <p:nvPr/>
        </p:nvPicPr>
        <p:blipFill rotWithShape="1">
          <a:blip r:embed="rId4">
            <a:alphaModFix/>
          </a:blip>
          <a:srcRect b="0" l="-3003" r="77571" t="0"/>
          <a:stretch/>
        </p:blipFill>
        <p:spPr>
          <a:xfrm>
            <a:off x="5820182" y="3806418"/>
            <a:ext cx="383921" cy="356266"/>
          </a:xfrm>
          <a:prstGeom prst="rect">
            <a:avLst/>
          </a:prstGeom>
          <a:noFill/>
          <a:ln>
            <a:noFill/>
          </a:ln>
        </p:spPr>
      </p:pic>
      <p:pic>
        <p:nvPicPr>
          <p:cNvPr id="1810" name="Google Shape;1810;p91"/>
          <p:cNvPicPr preferRelativeResize="0"/>
          <p:nvPr/>
        </p:nvPicPr>
        <p:blipFill rotWithShape="1">
          <a:blip r:embed="rId4">
            <a:alphaModFix/>
          </a:blip>
          <a:srcRect b="0" l="-3003" r="77571" t="0"/>
          <a:stretch/>
        </p:blipFill>
        <p:spPr>
          <a:xfrm>
            <a:off x="7706705" y="3814042"/>
            <a:ext cx="383921" cy="356266"/>
          </a:xfrm>
          <a:prstGeom prst="rect">
            <a:avLst/>
          </a:prstGeom>
          <a:noFill/>
          <a:ln>
            <a:noFill/>
          </a:ln>
        </p:spPr>
      </p:pic>
      <p:pic>
        <p:nvPicPr>
          <p:cNvPr id="1811" name="Google Shape;1811;p91"/>
          <p:cNvPicPr preferRelativeResize="0"/>
          <p:nvPr/>
        </p:nvPicPr>
        <p:blipFill rotWithShape="1">
          <a:blip r:embed="rId4">
            <a:alphaModFix/>
          </a:blip>
          <a:srcRect b="0" l="71114" r="0" t="0"/>
          <a:stretch/>
        </p:blipFill>
        <p:spPr>
          <a:xfrm>
            <a:off x="7288464" y="3312049"/>
            <a:ext cx="436030" cy="356266"/>
          </a:xfrm>
          <a:prstGeom prst="rect">
            <a:avLst/>
          </a:prstGeom>
          <a:noFill/>
          <a:ln>
            <a:noFill/>
          </a:ln>
        </p:spPr>
      </p:pic>
      <p:cxnSp>
        <p:nvCxnSpPr>
          <p:cNvPr id="1812" name="Google Shape;1812;p91"/>
          <p:cNvCxnSpPr/>
          <p:nvPr/>
        </p:nvCxnSpPr>
        <p:spPr>
          <a:xfrm flipH="1" rot="10800000">
            <a:off x="6175826" y="4041057"/>
            <a:ext cx="381000" cy="8100"/>
          </a:xfrm>
          <a:prstGeom prst="straightConnector1">
            <a:avLst/>
          </a:prstGeom>
          <a:noFill/>
          <a:ln cap="flat" cmpd="sng" w="19050">
            <a:solidFill>
              <a:schemeClr val="dk2"/>
            </a:solidFill>
            <a:prstDash val="solid"/>
            <a:round/>
            <a:headEnd len="med" w="med" type="none"/>
            <a:tailEnd len="med" w="med" type="triangle"/>
          </a:ln>
        </p:spPr>
      </p:cxnSp>
      <p:cxnSp>
        <p:nvCxnSpPr>
          <p:cNvPr id="1813" name="Google Shape;1813;p91"/>
          <p:cNvCxnSpPr/>
          <p:nvPr/>
        </p:nvCxnSpPr>
        <p:spPr>
          <a:xfrm rot="-5400000">
            <a:off x="6764890" y="4646658"/>
            <a:ext cx="381000" cy="8100"/>
          </a:xfrm>
          <a:prstGeom prst="straightConnector1">
            <a:avLst/>
          </a:prstGeom>
          <a:noFill/>
          <a:ln cap="flat" cmpd="sng" w="19050">
            <a:solidFill>
              <a:schemeClr val="dk2"/>
            </a:solidFill>
            <a:prstDash val="solid"/>
            <a:round/>
            <a:headEnd len="med" w="med" type="none"/>
            <a:tailEnd len="med" w="med" type="triangle"/>
          </a:ln>
        </p:spPr>
      </p:cxnSp>
      <p:cxnSp>
        <p:nvCxnSpPr>
          <p:cNvPr id="1814" name="Google Shape;1814;p91"/>
          <p:cNvCxnSpPr/>
          <p:nvPr/>
        </p:nvCxnSpPr>
        <p:spPr>
          <a:xfrm flipH="1" rot="-5400000">
            <a:off x="6764912" y="3453900"/>
            <a:ext cx="381000" cy="8100"/>
          </a:xfrm>
          <a:prstGeom prst="straightConnector1">
            <a:avLst/>
          </a:prstGeom>
          <a:noFill/>
          <a:ln cap="flat" cmpd="sng" w="19050">
            <a:solidFill>
              <a:schemeClr val="dk2"/>
            </a:solidFill>
            <a:prstDash val="solid"/>
            <a:round/>
            <a:headEnd len="med" w="med" type="none"/>
            <a:tailEnd len="med" w="med" type="triangle"/>
          </a:ln>
        </p:spPr>
      </p:cxnSp>
      <p:pic>
        <p:nvPicPr>
          <p:cNvPr id="1815" name="Google Shape;1815;p91"/>
          <p:cNvPicPr preferRelativeResize="0"/>
          <p:nvPr/>
        </p:nvPicPr>
        <p:blipFill rotWithShape="1">
          <a:blip r:embed="rId4">
            <a:alphaModFix/>
          </a:blip>
          <a:srcRect b="0" l="30937" r="40177" t="0"/>
          <a:stretch/>
        </p:blipFill>
        <p:spPr>
          <a:xfrm>
            <a:off x="6776001" y="2946972"/>
            <a:ext cx="436030" cy="356266"/>
          </a:xfrm>
          <a:prstGeom prst="rect">
            <a:avLst/>
          </a:prstGeom>
          <a:noFill/>
          <a:ln>
            <a:noFill/>
          </a:ln>
        </p:spPr>
      </p:pic>
      <p:pic>
        <p:nvPicPr>
          <p:cNvPr id="1816" name="Google Shape;1816;p91"/>
          <p:cNvPicPr preferRelativeResize="0"/>
          <p:nvPr/>
        </p:nvPicPr>
        <p:blipFill>
          <a:blip r:embed="rId5">
            <a:alphaModFix/>
          </a:blip>
          <a:stretch>
            <a:fillRect/>
          </a:stretch>
        </p:blipFill>
        <p:spPr>
          <a:xfrm>
            <a:off x="127665" y="1824125"/>
            <a:ext cx="5455308" cy="2333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0"/>
          <p:cNvSpPr txBox="1"/>
          <p:nvPr>
            <p:ph type="title"/>
          </p:nvPr>
        </p:nvSpPr>
        <p:spPr>
          <a:xfrm>
            <a:off x="729450" y="1322450"/>
            <a:ext cx="7688400" cy="70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Solution</a:t>
            </a:r>
            <a:endParaRPr/>
          </a:p>
        </p:txBody>
      </p:sp>
      <p:pic>
        <p:nvPicPr>
          <p:cNvPr id="320" name="Google Shape;320;p20"/>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321" name="Google Shape;321;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2" name="Google Shape;322;p20"/>
          <p:cNvSpPr/>
          <p:nvPr/>
        </p:nvSpPr>
        <p:spPr>
          <a:xfrm>
            <a:off x="-62" y="3896075"/>
            <a:ext cx="1666500" cy="599100"/>
          </a:xfrm>
          <a:prstGeom prst="homePlat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Purpose and Objectives</a:t>
            </a:r>
            <a:endParaRPr sz="1200"/>
          </a:p>
        </p:txBody>
      </p:sp>
      <p:sp>
        <p:nvSpPr>
          <p:cNvPr id="323" name="Google Shape;323;p20"/>
          <p:cNvSpPr/>
          <p:nvPr/>
        </p:nvSpPr>
        <p:spPr>
          <a:xfrm>
            <a:off x="1245468" y="3896075"/>
            <a:ext cx="1666500" cy="599100"/>
          </a:xfrm>
          <a:prstGeom prst="chevron">
            <a:avLst>
              <a:gd fmla="val 50000"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Design Solution</a:t>
            </a:r>
            <a:endParaRPr sz="1200"/>
          </a:p>
        </p:txBody>
      </p:sp>
      <p:sp>
        <p:nvSpPr>
          <p:cNvPr id="324" name="Google Shape;324;p20"/>
          <p:cNvSpPr/>
          <p:nvPr/>
        </p:nvSpPr>
        <p:spPr>
          <a:xfrm>
            <a:off x="2492479"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Critical Elements</a:t>
            </a:r>
            <a:endParaRPr sz="1200"/>
          </a:p>
        </p:txBody>
      </p:sp>
      <p:sp>
        <p:nvSpPr>
          <p:cNvPr id="325" name="Google Shape;325;p20"/>
          <p:cNvSpPr/>
          <p:nvPr/>
        </p:nvSpPr>
        <p:spPr>
          <a:xfrm>
            <a:off x="3739465"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Requirement Satisfaction</a:t>
            </a:r>
            <a:endParaRPr sz="1200"/>
          </a:p>
        </p:txBody>
      </p:sp>
      <p:sp>
        <p:nvSpPr>
          <p:cNvPr id="326" name="Google Shape;326;p20"/>
          <p:cNvSpPr/>
          <p:nvPr/>
        </p:nvSpPr>
        <p:spPr>
          <a:xfrm>
            <a:off x="74775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Planning</a:t>
            </a:r>
            <a:endParaRPr sz="1200"/>
          </a:p>
        </p:txBody>
      </p:sp>
      <p:sp>
        <p:nvSpPr>
          <p:cNvPr id="327" name="Google Shape;327;p20"/>
          <p:cNvSpPr/>
          <p:nvPr/>
        </p:nvSpPr>
        <p:spPr>
          <a:xfrm>
            <a:off x="4985021"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Project Risks</a:t>
            </a:r>
            <a:endParaRPr sz="1200"/>
          </a:p>
        </p:txBody>
      </p:sp>
      <p:sp>
        <p:nvSpPr>
          <p:cNvPr id="328" name="Google Shape;328;p20"/>
          <p:cNvSpPr/>
          <p:nvPr/>
        </p:nvSpPr>
        <p:spPr>
          <a:xfrm>
            <a:off x="6233462" y="3896075"/>
            <a:ext cx="1666500" cy="5991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Verification &amp; Validation</a:t>
            </a:r>
            <a:endParaRPr sz="1200"/>
          </a:p>
        </p:txBody>
      </p:sp>
      <p:pic>
        <p:nvPicPr>
          <p:cNvPr id="329" name="Google Shape;329;p20"/>
          <p:cNvPicPr preferRelativeResize="0"/>
          <p:nvPr/>
        </p:nvPicPr>
        <p:blipFill rotWithShape="1">
          <a:blip r:embed="rId4">
            <a:alphaModFix/>
          </a:blip>
          <a:srcRect b="0" l="37981" r="17097" t="1293"/>
          <a:stretch/>
        </p:blipFill>
        <p:spPr>
          <a:xfrm>
            <a:off x="5987495" y="0"/>
            <a:ext cx="2295581" cy="38960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92"/>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Stress Calculations - Spherical Balloon</a:t>
            </a:r>
            <a:endParaRPr/>
          </a:p>
        </p:txBody>
      </p:sp>
      <p:sp>
        <p:nvSpPr>
          <p:cNvPr id="1822" name="Google Shape;1822;p92"/>
          <p:cNvSpPr txBox="1"/>
          <p:nvPr>
            <p:ph idx="1" type="body"/>
          </p:nvPr>
        </p:nvSpPr>
        <p:spPr>
          <a:xfrm>
            <a:off x="498075" y="1699675"/>
            <a:ext cx="4476300" cy="3226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The max spherical stressed is analysed  at a payload of 2.2kg</a:t>
            </a:r>
            <a:endParaRPr/>
          </a:p>
          <a:p>
            <a:pPr indent="0" lvl="0" marL="0" rtl="0" algn="l">
              <a:lnSpc>
                <a:spcPct val="150000"/>
              </a:lnSpc>
              <a:spcBef>
                <a:spcPts val="0"/>
              </a:spcBef>
              <a:spcAft>
                <a:spcPts val="0"/>
              </a:spcAft>
              <a:buNone/>
            </a:pPr>
            <a:r>
              <a:rPr lang="en"/>
              <a:t>Model </a:t>
            </a:r>
            <a:r>
              <a:rPr lang="en"/>
              <a:t>analyzed</a:t>
            </a:r>
            <a:r>
              <a:rPr lang="en"/>
              <a:t> at 1.1 kg </a:t>
            </a:r>
            <a:endParaRPr/>
          </a:p>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rPr lang="en"/>
              <a:t>Assumptions </a:t>
            </a:r>
            <a:endParaRPr/>
          </a:p>
          <a:p>
            <a:pPr indent="-311150" lvl="0" marL="457200" rtl="0" algn="l">
              <a:lnSpc>
                <a:spcPct val="150000"/>
              </a:lnSpc>
              <a:spcBef>
                <a:spcPts val="0"/>
              </a:spcBef>
              <a:spcAft>
                <a:spcPts val="0"/>
              </a:spcAft>
              <a:buSzPts val="1300"/>
              <a:buChar char="●"/>
            </a:pPr>
            <a:r>
              <a:rPr lang="en"/>
              <a:t>Perfect sphere</a:t>
            </a:r>
            <a:endParaRPr/>
          </a:p>
          <a:p>
            <a:pPr indent="-311150" lvl="0" marL="457200" rtl="0" algn="l">
              <a:lnSpc>
                <a:spcPct val="150000"/>
              </a:lnSpc>
              <a:spcBef>
                <a:spcPts val="0"/>
              </a:spcBef>
              <a:spcAft>
                <a:spcPts val="0"/>
              </a:spcAft>
              <a:buSzPts val="1300"/>
              <a:buChar char="●"/>
            </a:pPr>
            <a:r>
              <a:rPr lang="en"/>
              <a:t>Radius of the  balloon Sphere is proportional to altitude and </a:t>
            </a:r>
            <a:r>
              <a:rPr lang="en"/>
              <a:t>temperature</a:t>
            </a:r>
            <a:endParaRPr/>
          </a:p>
          <a:p>
            <a:pPr indent="-311150" lvl="0" marL="457200" rtl="0" algn="l">
              <a:lnSpc>
                <a:spcPct val="150000"/>
              </a:lnSpc>
              <a:spcBef>
                <a:spcPts val="0"/>
              </a:spcBef>
              <a:spcAft>
                <a:spcPts val="0"/>
              </a:spcAft>
              <a:buSzPts val="1300"/>
              <a:buChar char="●"/>
            </a:pPr>
            <a:r>
              <a:rPr lang="en"/>
              <a:t>Model represents Hwoyee and Kaymont Balloons</a:t>
            </a:r>
            <a:endParaRPr/>
          </a:p>
          <a:p>
            <a:pPr indent="-311150" lvl="0" marL="457200" rtl="0" algn="l">
              <a:lnSpc>
                <a:spcPct val="150000"/>
              </a:lnSpc>
              <a:spcBef>
                <a:spcPts val="0"/>
              </a:spcBef>
              <a:spcAft>
                <a:spcPts val="0"/>
              </a:spcAft>
              <a:buSzPts val="1300"/>
              <a:buChar char="●"/>
            </a:pPr>
            <a:r>
              <a:rPr lang="en"/>
              <a:t>Internal busting pressure to be 370 Pa </a:t>
            </a:r>
            <a:endParaRPr/>
          </a:p>
        </p:txBody>
      </p:sp>
      <p:pic>
        <p:nvPicPr>
          <p:cNvPr id="1823" name="Google Shape;1823;p92"/>
          <p:cNvPicPr preferRelativeResize="0"/>
          <p:nvPr/>
        </p:nvPicPr>
        <p:blipFill rotWithShape="1">
          <a:blip r:embed="rId3">
            <a:alphaModFix/>
          </a:blip>
          <a:srcRect b="0" l="4434" r="0" t="0"/>
          <a:stretch/>
        </p:blipFill>
        <p:spPr>
          <a:xfrm>
            <a:off x="4974375" y="1425900"/>
            <a:ext cx="4110575" cy="3226075"/>
          </a:xfrm>
          <a:prstGeom prst="rect">
            <a:avLst/>
          </a:prstGeom>
          <a:noFill/>
          <a:ln>
            <a:noFill/>
          </a:ln>
        </p:spPr>
      </p:pic>
      <p:pic>
        <p:nvPicPr>
          <p:cNvPr id="1824" name="Google Shape;1824;p92"/>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1825" name="Google Shape;1825;p9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pic>
        <p:nvPicPr>
          <p:cNvPr id="1830" name="Google Shape;1830;p93"/>
          <p:cNvPicPr preferRelativeResize="0"/>
          <p:nvPr/>
        </p:nvPicPr>
        <p:blipFill rotWithShape="1">
          <a:blip r:embed="rId3">
            <a:alphaModFix/>
          </a:blip>
          <a:srcRect b="0" l="22414" r="0" t="0"/>
          <a:stretch/>
        </p:blipFill>
        <p:spPr>
          <a:xfrm>
            <a:off x="6919422" y="1212675"/>
            <a:ext cx="2564350" cy="2809875"/>
          </a:xfrm>
          <a:prstGeom prst="rect">
            <a:avLst/>
          </a:prstGeom>
          <a:noFill/>
          <a:ln>
            <a:noFill/>
          </a:ln>
        </p:spPr>
      </p:pic>
      <p:sp>
        <p:nvSpPr>
          <p:cNvPr id="1831" name="Google Shape;1831;p93"/>
          <p:cNvSpPr txBox="1"/>
          <p:nvPr>
            <p:ph idx="1" type="body"/>
          </p:nvPr>
        </p:nvSpPr>
        <p:spPr>
          <a:xfrm>
            <a:off x="642250" y="1693225"/>
            <a:ext cx="6602100" cy="1281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500">
                <a:solidFill>
                  <a:srgbClr val="000000"/>
                </a:solidFill>
              </a:rPr>
              <a:t>Stress on the Balloon Neck from the Tube</a:t>
            </a:r>
            <a:endParaRPr sz="1500">
              <a:solidFill>
                <a:srgbClr val="000000"/>
              </a:solidFill>
            </a:endParaRPr>
          </a:p>
          <a:p>
            <a:pPr indent="0" lvl="0" marL="0" rtl="0" algn="l">
              <a:lnSpc>
                <a:spcPct val="100000"/>
              </a:lnSpc>
              <a:spcBef>
                <a:spcPts val="0"/>
              </a:spcBef>
              <a:spcAft>
                <a:spcPts val="0"/>
              </a:spcAft>
              <a:buNone/>
            </a:pPr>
            <a:r>
              <a:rPr lang="en" sz="1500">
                <a:solidFill>
                  <a:srgbClr val="000000"/>
                </a:solidFill>
              </a:rPr>
              <a:t>Assumptions</a:t>
            </a: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height of the </a:t>
            </a:r>
            <a:r>
              <a:rPr lang="en" sz="1500">
                <a:solidFill>
                  <a:srgbClr val="000000"/>
                </a:solidFill>
              </a:rPr>
              <a:t>overlapped</a:t>
            </a:r>
            <a:r>
              <a:rPr lang="en" sz="1500">
                <a:solidFill>
                  <a:srgbClr val="000000"/>
                </a:solidFill>
              </a:rPr>
              <a:t> section remains constant </a:t>
            </a:r>
            <a:r>
              <a:rPr lang="en" sz="1500">
                <a:solidFill>
                  <a:srgbClr val="000000"/>
                </a:solidFill>
              </a:rPr>
              <a:t>throughout</a:t>
            </a:r>
            <a:r>
              <a:rPr lang="en" sz="1500">
                <a:solidFill>
                  <a:srgbClr val="000000"/>
                </a:solidFill>
              </a:rPr>
              <a:t> the flight</a:t>
            </a:r>
            <a:endParaRPr sz="1500">
              <a:solidFill>
                <a:srgbClr val="000000"/>
              </a:solidFill>
            </a:endParaRPr>
          </a:p>
          <a:p>
            <a:pPr indent="-323850" lvl="0" marL="457200" rtl="0" algn="l">
              <a:lnSpc>
                <a:spcPct val="100000"/>
              </a:lnSpc>
              <a:spcBef>
                <a:spcPts val="0"/>
              </a:spcBef>
              <a:spcAft>
                <a:spcPts val="0"/>
              </a:spcAft>
              <a:buClr>
                <a:srgbClr val="000000"/>
              </a:buClr>
              <a:buSzPts val="1500"/>
              <a:buChar char="●"/>
            </a:pPr>
            <a:r>
              <a:rPr lang="en" sz="1500">
                <a:solidFill>
                  <a:srgbClr val="000000"/>
                </a:solidFill>
              </a:rPr>
              <a:t>Perfectly</a:t>
            </a:r>
            <a:r>
              <a:rPr lang="en" sz="1500">
                <a:solidFill>
                  <a:srgbClr val="000000"/>
                </a:solidFill>
              </a:rPr>
              <a:t> </a:t>
            </a:r>
            <a:r>
              <a:rPr lang="en" sz="1500">
                <a:solidFill>
                  <a:srgbClr val="000000"/>
                </a:solidFill>
              </a:rPr>
              <a:t>cylindrical</a:t>
            </a:r>
            <a:r>
              <a:rPr lang="en" sz="1500">
                <a:solidFill>
                  <a:srgbClr val="000000"/>
                </a:solidFill>
              </a:rPr>
              <a:t> vessel</a:t>
            </a:r>
            <a:endParaRPr sz="1500">
              <a:solidFill>
                <a:srgbClr val="000000"/>
              </a:solidFill>
            </a:endParaRPr>
          </a:p>
        </p:txBody>
      </p:sp>
      <p:pic>
        <p:nvPicPr>
          <p:cNvPr id="1832" name="Google Shape;1832;p93"/>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1833" name="Google Shape;1833;p9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34" name="Google Shape;1834;p93"/>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Stress Calculations - </a:t>
            </a:r>
            <a:r>
              <a:rPr lang="en"/>
              <a:t>Cylindrical Neck</a:t>
            </a:r>
            <a:endParaRPr/>
          </a:p>
        </p:txBody>
      </p:sp>
      <p:pic>
        <p:nvPicPr>
          <p:cNvPr id="1835" name="Google Shape;1835;p93"/>
          <p:cNvPicPr preferRelativeResize="0"/>
          <p:nvPr/>
        </p:nvPicPr>
        <p:blipFill>
          <a:blip r:embed="rId5">
            <a:alphaModFix/>
          </a:blip>
          <a:stretch>
            <a:fillRect/>
          </a:stretch>
        </p:blipFill>
        <p:spPr>
          <a:xfrm>
            <a:off x="773950" y="2975125"/>
            <a:ext cx="5455200" cy="16857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pic>
        <p:nvPicPr>
          <p:cNvPr id="1840" name="Google Shape;1840;p94"/>
          <p:cNvPicPr preferRelativeResize="0"/>
          <p:nvPr/>
        </p:nvPicPr>
        <p:blipFill>
          <a:blip r:embed="rId3">
            <a:alphaModFix/>
          </a:blip>
          <a:stretch>
            <a:fillRect/>
          </a:stretch>
        </p:blipFill>
        <p:spPr>
          <a:xfrm>
            <a:off x="1067699" y="476625"/>
            <a:ext cx="8076299" cy="4647201"/>
          </a:xfrm>
          <a:prstGeom prst="rect">
            <a:avLst/>
          </a:prstGeom>
          <a:noFill/>
          <a:ln>
            <a:noFill/>
          </a:ln>
        </p:spPr>
      </p:pic>
      <p:sp>
        <p:nvSpPr>
          <p:cNvPr id="1841" name="Google Shape;1841;p94"/>
          <p:cNvSpPr txBox="1"/>
          <p:nvPr>
            <p:ph type="title"/>
          </p:nvPr>
        </p:nvSpPr>
        <p:spPr>
          <a:xfrm>
            <a:off x="30263" y="5690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CFD Data</a:t>
            </a:r>
            <a:endParaRPr/>
          </a:p>
        </p:txBody>
      </p:sp>
      <p:sp>
        <p:nvSpPr>
          <p:cNvPr id="1842" name="Google Shape;1842;p9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43" name="Google Shape;1843;p94"/>
          <p:cNvPicPr preferRelativeResize="0"/>
          <p:nvPr/>
        </p:nvPicPr>
        <p:blipFill>
          <a:blip r:embed="rId4">
            <a:alphaModFix/>
          </a:blip>
          <a:stretch>
            <a:fillRect/>
          </a:stretch>
        </p:blipFill>
        <p:spPr>
          <a:xfrm>
            <a:off x="7244400" y="0"/>
            <a:ext cx="1899600" cy="3837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pic>
        <p:nvPicPr>
          <p:cNvPr id="1848" name="Google Shape;1848;p95"/>
          <p:cNvPicPr preferRelativeResize="0"/>
          <p:nvPr/>
        </p:nvPicPr>
        <p:blipFill>
          <a:blip r:embed="rId3">
            <a:alphaModFix/>
          </a:blip>
          <a:stretch>
            <a:fillRect/>
          </a:stretch>
        </p:blipFill>
        <p:spPr>
          <a:xfrm>
            <a:off x="1936875" y="495900"/>
            <a:ext cx="7207124" cy="4392499"/>
          </a:xfrm>
          <a:prstGeom prst="rect">
            <a:avLst/>
          </a:prstGeom>
          <a:noFill/>
          <a:ln>
            <a:noFill/>
          </a:ln>
        </p:spPr>
      </p:pic>
      <p:sp>
        <p:nvSpPr>
          <p:cNvPr id="1849" name="Google Shape;1849;p95"/>
          <p:cNvSpPr txBox="1"/>
          <p:nvPr>
            <p:ph type="title"/>
          </p:nvPr>
        </p:nvSpPr>
        <p:spPr>
          <a:xfrm>
            <a:off x="30263" y="5690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CFD Setup- Flow Domain</a:t>
            </a:r>
            <a:endParaRPr/>
          </a:p>
        </p:txBody>
      </p:sp>
      <p:sp>
        <p:nvSpPr>
          <p:cNvPr id="1850" name="Google Shape;1850;p9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51" name="Google Shape;1851;p95"/>
          <p:cNvSpPr txBox="1"/>
          <p:nvPr/>
        </p:nvSpPr>
        <p:spPr>
          <a:xfrm>
            <a:off x="2" y="3130699"/>
            <a:ext cx="4014300" cy="1757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Inflow</a:t>
            </a:r>
            <a:endParaRPr b="1">
              <a:latin typeface="Lato"/>
              <a:ea typeface="Lato"/>
              <a:cs typeface="Lato"/>
              <a:sym typeface="Lato"/>
            </a:endParaRPr>
          </a:p>
          <a:p>
            <a:pPr indent="0" lvl="0" marL="457200" rtl="0" algn="l">
              <a:spcBef>
                <a:spcPts val="0"/>
              </a:spcBef>
              <a:spcAft>
                <a:spcPts val="0"/>
              </a:spcAft>
              <a:buNone/>
            </a:pPr>
            <a:r>
              <a:rPr lang="en" sz="1100">
                <a:latin typeface="Lato"/>
                <a:ea typeface="Lato"/>
                <a:cs typeface="Lato"/>
                <a:sym typeface="Lato"/>
              </a:rPr>
              <a:t>-Inlet/Attachment tube</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Rotating Fan Region</a:t>
            </a:r>
            <a:endParaRPr b="1">
              <a:latin typeface="Lato"/>
              <a:ea typeface="Lato"/>
              <a:cs typeface="Lato"/>
              <a:sym typeface="Lato"/>
            </a:endParaRPr>
          </a:p>
          <a:p>
            <a:pPr indent="0" lvl="0" marL="457200" rtl="0" algn="l">
              <a:spcBef>
                <a:spcPts val="0"/>
              </a:spcBef>
              <a:spcAft>
                <a:spcPts val="0"/>
              </a:spcAft>
              <a:buNone/>
            </a:pPr>
            <a:r>
              <a:rPr lang="en" sz="1100">
                <a:latin typeface="Lato"/>
                <a:ea typeface="Lato"/>
                <a:cs typeface="Lato"/>
                <a:sym typeface="Lato"/>
              </a:rPr>
              <a:t>-Utilizes/Incorporates Fan Geometry</a:t>
            </a:r>
            <a:endParaRPr sz="1100">
              <a:latin typeface="Lato"/>
              <a:ea typeface="Lato"/>
              <a:cs typeface="Lato"/>
              <a:sym typeface="Lato"/>
            </a:endParaRPr>
          </a:p>
          <a:p>
            <a:pPr indent="0" lvl="0" marL="457200" rtl="0" algn="l">
              <a:spcBef>
                <a:spcPts val="0"/>
              </a:spcBef>
              <a:spcAft>
                <a:spcPts val="0"/>
              </a:spcAft>
              <a:buNone/>
            </a:pPr>
            <a:r>
              <a:rPr lang="en" sz="1100">
                <a:latin typeface="Lato"/>
                <a:ea typeface="Lato"/>
                <a:cs typeface="Lato"/>
                <a:sym typeface="Lato"/>
              </a:rPr>
              <a:t>-Allows for time-steady solution to be computed</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Outlet</a:t>
            </a:r>
            <a:endParaRPr b="1">
              <a:latin typeface="Lato"/>
              <a:ea typeface="Lato"/>
              <a:cs typeface="Lato"/>
              <a:sym typeface="Lato"/>
            </a:endParaRPr>
          </a:p>
          <a:p>
            <a:pPr indent="0" lvl="0" marL="457200" rtl="0" algn="l">
              <a:spcBef>
                <a:spcPts val="0"/>
              </a:spcBef>
              <a:spcAft>
                <a:spcPts val="0"/>
              </a:spcAft>
              <a:buNone/>
            </a:pPr>
            <a:r>
              <a:rPr lang="en" sz="1100">
                <a:latin typeface="Lato"/>
                <a:ea typeface="Lato"/>
                <a:cs typeface="Lato"/>
                <a:sym typeface="Lato"/>
              </a:rPr>
              <a:t>-Provides/Simulates atmosphere to exhaust into</a:t>
            </a:r>
            <a:endParaRPr sz="1100">
              <a:latin typeface="Lato"/>
              <a:ea typeface="Lato"/>
              <a:cs typeface="Lato"/>
              <a:sym typeface="Lato"/>
            </a:endParaRPr>
          </a:p>
        </p:txBody>
      </p:sp>
      <p:pic>
        <p:nvPicPr>
          <p:cNvPr id="1852" name="Google Shape;1852;p95"/>
          <p:cNvPicPr preferRelativeResize="0"/>
          <p:nvPr/>
        </p:nvPicPr>
        <p:blipFill>
          <a:blip r:embed="rId4">
            <a:alphaModFix/>
          </a:blip>
          <a:stretch>
            <a:fillRect/>
          </a:stretch>
        </p:blipFill>
        <p:spPr>
          <a:xfrm>
            <a:off x="7244400" y="0"/>
            <a:ext cx="1899600" cy="3837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p96"/>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CFD Setup- Methods</a:t>
            </a:r>
            <a:endParaRPr/>
          </a:p>
        </p:txBody>
      </p:sp>
      <p:pic>
        <p:nvPicPr>
          <p:cNvPr id="1858" name="Google Shape;1858;p96"/>
          <p:cNvPicPr preferRelativeResize="0"/>
          <p:nvPr/>
        </p:nvPicPr>
        <p:blipFill>
          <a:blip r:embed="rId3">
            <a:alphaModFix/>
          </a:blip>
          <a:stretch>
            <a:fillRect/>
          </a:stretch>
        </p:blipFill>
        <p:spPr>
          <a:xfrm>
            <a:off x="1695500" y="2881975"/>
            <a:ext cx="7074152" cy="2261475"/>
          </a:xfrm>
          <a:prstGeom prst="rect">
            <a:avLst/>
          </a:prstGeom>
          <a:noFill/>
          <a:ln>
            <a:noFill/>
          </a:ln>
        </p:spPr>
      </p:pic>
      <p:sp>
        <p:nvSpPr>
          <p:cNvPr id="1859" name="Google Shape;1859;p9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60" name="Google Shape;1860;p96"/>
          <p:cNvSpPr txBox="1"/>
          <p:nvPr/>
        </p:nvSpPr>
        <p:spPr>
          <a:xfrm>
            <a:off x="169225" y="1415350"/>
            <a:ext cx="7728000" cy="20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Density</a:t>
            </a:r>
            <a:endParaRPr b="1">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	</a:t>
            </a:r>
            <a:r>
              <a:rPr lang="en">
                <a:latin typeface="Lato"/>
                <a:ea typeface="Lato"/>
                <a:cs typeface="Lato"/>
                <a:sym typeface="Lato"/>
              </a:rPr>
              <a:t>-Incompressible Flow Solver</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r>
              <a:rPr lang="en" sz="1100">
                <a:latin typeface="Lato"/>
                <a:ea typeface="Lato"/>
                <a:cs typeface="Lato"/>
                <a:sym typeface="Lato"/>
              </a:rPr>
              <a:t>Possibly less accurate, but likely well within the incompressible assumption range</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Viscous/Turbulence</a:t>
            </a:r>
            <a:endParaRPr b="1">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	</a:t>
            </a:r>
            <a:r>
              <a:rPr lang="en">
                <a:latin typeface="Lato"/>
                <a:ea typeface="Lato"/>
                <a:cs typeface="Lato"/>
                <a:sym typeface="Lato"/>
              </a:rPr>
              <a:t>-SST-</a:t>
            </a:r>
            <a:r>
              <a:rPr i="1" lang="en">
                <a:latin typeface="Lato"/>
                <a:ea typeface="Lato"/>
                <a:cs typeface="Lato"/>
                <a:sym typeface="Lato"/>
              </a:rPr>
              <a:t>k-</a:t>
            </a:r>
            <a:r>
              <a:rPr lang="en">
                <a:latin typeface="Lato"/>
                <a:ea typeface="Lato"/>
                <a:cs typeface="Lato"/>
                <a:sym typeface="Lato"/>
              </a:rPr>
              <a:t>ധ Turbulent RANS Model</a:t>
            </a:r>
            <a:endParaRPr sz="1700">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r>
              <a:rPr lang="en" sz="1100">
                <a:latin typeface="Lato"/>
                <a:ea typeface="Lato"/>
                <a:cs typeface="Lato"/>
                <a:sym typeface="Lato"/>
              </a:rPr>
              <a:t>-Standard in turbomachinery applications</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			-Generally better performance under adverse pressure gradients*</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		-2 Equation Model, Solves Turbulent Kinetic Energy </a:t>
            </a:r>
            <a:r>
              <a:rPr i="1" lang="en" sz="1100">
                <a:latin typeface="Lato"/>
                <a:ea typeface="Lato"/>
                <a:cs typeface="Lato"/>
                <a:sym typeface="Lato"/>
              </a:rPr>
              <a:t>k</a:t>
            </a:r>
            <a:r>
              <a:rPr lang="en" sz="1100">
                <a:latin typeface="Lato"/>
                <a:ea typeface="Lato"/>
                <a:cs typeface="Lato"/>
                <a:sym typeface="Lato"/>
              </a:rPr>
              <a:t> and Dissipation Rate ധ</a:t>
            </a:r>
            <a:endParaRPr sz="8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t/>
            </a:r>
            <a:endParaRPr b="1">
              <a:latin typeface="Lato"/>
              <a:ea typeface="Lato"/>
              <a:cs typeface="Lato"/>
              <a:sym typeface="Lato"/>
            </a:endParaRPr>
          </a:p>
        </p:txBody>
      </p:sp>
      <p:sp>
        <p:nvSpPr>
          <p:cNvPr id="1861" name="Google Shape;1861;p96"/>
          <p:cNvSpPr txBox="1"/>
          <p:nvPr/>
        </p:nvSpPr>
        <p:spPr>
          <a:xfrm>
            <a:off x="123050" y="3322050"/>
            <a:ext cx="1784700" cy="15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Steady</a:t>
            </a:r>
            <a:endParaRPr b="1">
              <a:latin typeface="Lato"/>
              <a:ea typeface="Lato"/>
              <a:cs typeface="Lato"/>
              <a:sym typeface="Lato"/>
            </a:endParaRPr>
          </a:p>
          <a:p>
            <a:pPr indent="0" lvl="0" marL="0" rtl="0" algn="l">
              <a:spcBef>
                <a:spcPts val="0"/>
              </a:spcBef>
              <a:spcAft>
                <a:spcPts val="0"/>
              </a:spcAft>
              <a:buNone/>
            </a:pPr>
            <a:r>
              <a:rPr lang="en" sz="1200">
                <a:latin typeface="Lato"/>
                <a:ea typeface="Lato"/>
                <a:cs typeface="Lato"/>
                <a:sym typeface="Lato"/>
              </a:rPr>
              <a:t>- w/ Rotating Reference Frame</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0" lvl="0" marL="0" rtl="0" algn="l">
              <a:spcBef>
                <a:spcPts val="0"/>
              </a:spcBef>
              <a:spcAft>
                <a:spcPts val="0"/>
              </a:spcAft>
              <a:buNone/>
            </a:pPr>
            <a:r>
              <a:rPr b="1" lang="en" sz="1200">
                <a:latin typeface="Lato"/>
                <a:ea typeface="Lato"/>
                <a:cs typeface="Lato"/>
                <a:sym typeface="Lato"/>
              </a:rPr>
              <a:t>Polyhedral Mesh</a:t>
            </a:r>
            <a:endParaRPr b="1" sz="1200">
              <a:latin typeface="Lato"/>
              <a:ea typeface="Lato"/>
              <a:cs typeface="Lato"/>
              <a:sym typeface="Lato"/>
            </a:endParaRPr>
          </a:p>
          <a:p>
            <a:pPr indent="0" lvl="0" marL="0" rtl="0" algn="l">
              <a:spcBef>
                <a:spcPts val="0"/>
              </a:spcBef>
              <a:spcAft>
                <a:spcPts val="0"/>
              </a:spcAft>
              <a:buNone/>
            </a:pPr>
            <a:r>
              <a:rPr b="1" lang="en" sz="1200">
                <a:latin typeface="Lato"/>
                <a:ea typeface="Lato"/>
                <a:cs typeface="Lato"/>
                <a:sym typeface="Lato"/>
              </a:rPr>
              <a:t>-</a:t>
            </a:r>
            <a:r>
              <a:rPr lang="en" sz="1200">
                <a:latin typeface="Lato"/>
                <a:ea typeface="Lato"/>
                <a:cs typeface="Lato"/>
                <a:sym typeface="Lato"/>
              </a:rPr>
              <a:t>w/ Prism layer to better resolve B.L</a:t>
            </a:r>
            <a:endParaRPr sz="12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1862" name="Google Shape;1862;p96"/>
          <p:cNvSpPr txBox="1"/>
          <p:nvPr/>
        </p:nvSpPr>
        <p:spPr>
          <a:xfrm>
            <a:off x="-56400" y="4870775"/>
            <a:ext cx="58020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Lato"/>
                <a:ea typeface="Lato"/>
                <a:cs typeface="Lato"/>
                <a:sym typeface="Lato"/>
              </a:rPr>
              <a:t>*As per  STAR-CCM+ Documentation</a:t>
            </a:r>
            <a:endParaRPr sz="800">
              <a:latin typeface="Lato"/>
              <a:ea typeface="Lato"/>
              <a:cs typeface="Lato"/>
              <a:sym typeface="Lato"/>
            </a:endParaRPr>
          </a:p>
        </p:txBody>
      </p:sp>
      <p:pic>
        <p:nvPicPr>
          <p:cNvPr id="1863" name="Google Shape;1863;p96"/>
          <p:cNvPicPr preferRelativeResize="0"/>
          <p:nvPr/>
        </p:nvPicPr>
        <p:blipFill>
          <a:blip r:embed="rId4">
            <a:alphaModFix/>
          </a:blip>
          <a:stretch>
            <a:fillRect/>
          </a:stretch>
        </p:blipFill>
        <p:spPr>
          <a:xfrm>
            <a:off x="7244400" y="0"/>
            <a:ext cx="1899600" cy="3837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7" name="Shape 1867"/>
        <p:cNvGrpSpPr/>
        <p:nvPr/>
      </p:nvGrpSpPr>
      <p:grpSpPr>
        <a:xfrm>
          <a:off x="0" y="0"/>
          <a:ext cx="0" cy="0"/>
          <a:chOff x="0" y="0"/>
          <a:chExt cx="0" cy="0"/>
        </a:xfrm>
      </p:grpSpPr>
      <p:pic>
        <p:nvPicPr>
          <p:cNvPr id="1868" name="Google Shape;1868;p97"/>
          <p:cNvPicPr preferRelativeResize="0"/>
          <p:nvPr/>
        </p:nvPicPr>
        <p:blipFill>
          <a:blip r:embed="rId3">
            <a:alphaModFix/>
          </a:blip>
          <a:stretch>
            <a:fillRect/>
          </a:stretch>
        </p:blipFill>
        <p:spPr>
          <a:xfrm>
            <a:off x="3117825" y="1094025"/>
            <a:ext cx="6026175" cy="3576140"/>
          </a:xfrm>
          <a:prstGeom prst="rect">
            <a:avLst/>
          </a:prstGeom>
          <a:noFill/>
          <a:ln>
            <a:noFill/>
          </a:ln>
        </p:spPr>
      </p:pic>
      <p:sp>
        <p:nvSpPr>
          <p:cNvPr id="1869" name="Google Shape;1869;p97"/>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CFD Setup- Rotating Reference Frame</a:t>
            </a:r>
            <a:endParaRPr/>
          </a:p>
        </p:txBody>
      </p:sp>
      <p:sp>
        <p:nvSpPr>
          <p:cNvPr id="1870" name="Google Shape;1870;p9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71" name="Google Shape;1871;p97"/>
          <p:cNvPicPr preferRelativeResize="0"/>
          <p:nvPr/>
        </p:nvPicPr>
        <p:blipFill>
          <a:blip r:embed="rId4">
            <a:alphaModFix/>
          </a:blip>
          <a:stretch>
            <a:fillRect/>
          </a:stretch>
        </p:blipFill>
        <p:spPr>
          <a:xfrm>
            <a:off x="5049325" y="4393150"/>
            <a:ext cx="708426" cy="750300"/>
          </a:xfrm>
          <a:prstGeom prst="rect">
            <a:avLst/>
          </a:prstGeom>
          <a:noFill/>
          <a:ln>
            <a:noFill/>
          </a:ln>
        </p:spPr>
      </p:pic>
      <p:sp>
        <p:nvSpPr>
          <p:cNvPr id="1872" name="Google Shape;1872;p97"/>
          <p:cNvSpPr txBox="1"/>
          <p:nvPr/>
        </p:nvSpPr>
        <p:spPr>
          <a:xfrm>
            <a:off x="33825" y="4814350"/>
            <a:ext cx="5802000" cy="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Lato"/>
                <a:ea typeface="Lato"/>
                <a:cs typeface="Lato"/>
                <a:sym typeface="Lato"/>
              </a:rPr>
              <a:t>*Process as detailed in STAR-CCM+ Documentation- “Moving Reference Frames Workflow”</a:t>
            </a:r>
            <a:endParaRPr sz="900">
              <a:latin typeface="Lato"/>
              <a:ea typeface="Lato"/>
              <a:cs typeface="Lato"/>
              <a:sym typeface="Lato"/>
            </a:endParaRPr>
          </a:p>
        </p:txBody>
      </p:sp>
      <p:sp>
        <p:nvSpPr>
          <p:cNvPr id="1873" name="Google Shape;1873;p97"/>
          <p:cNvSpPr txBox="1"/>
          <p:nvPr/>
        </p:nvSpPr>
        <p:spPr>
          <a:xfrm>
            <a:off x="106500" y="1378925"/>
            <a:ext cx="3300600" cy="34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ato"/>
                <a:ea typeface="Lato"/>
                <a:cs typeface="Lato"/>
                <a:sym typeface="Lato"/>
              </a:rPr>
              <a:t>Pros:</a:t>
            </a:r>
            <a:endParaRPr b="1">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Defining a rotating reference frame allows for time-steady solution to be solved for</a:t>
            </a:r>
            <a:endParaRPr>
              <a:latin typeface="Lato"/>
              <a:ea typeface="Lato"/>
              <a:cs typeface="Lato"/>
              <a:sym typeface="Lato"/>
            </a:endParaRPr>
          </a:p>
          <a:p>
            <a:pPr indent="-317500" lvl="1" marL="914400" rtl="0" algn="l">
              <a:spcBef>
                <a:spcPts val="0"/>
              </a:spcBef>
              <a:spcAft>
                <a:spcPts val="0"/>
              </a:spcAft>
              <a:buSzPts val="1400"/>
              <a:buFont typeface="Lato"/>
              <a:buChar char="○"/>
            </a:pPr>
            <a:r>
              <a:rPr lang="en">
                <a:latin typeface="Lato"/>
                <a:ea typeface="Lato"/>
                <a:cs typeface="Lato"/>
                <a:sym typeface="Lato"/>
              </a:rPr>
              <a:t>Makes computation possible with given computational resources</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No mesh-interaction/motion required</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Cons:</a:t>
            </a:r>
            <a:endParaRPr b="1">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Neglects transient flow effects (snapshot in time)</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Only applicable to axisymmetric flow</a:t>
            </a:r>
            <a:endParaRPr>
              <a:latin typeface="Lato"/>
              <a:ea typeface="Lato"/>
              <a:cs typeface="Lato"/>
              <a:sym typeface="Lato"/>
            </a:endParaRPr>
          </a:p>
        </p:txBody>
      </p:sp>
      <p:pic>
        <p:nvPicPr>
          <p:cNvPr id="1874" name="Google Shape;1874;p97"/>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p9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CFD Setup - Boundary Conditions</a:t>
            </a:r>
            <a:endParaRPr/>
          </a:p>
        </p:txBody>
      </p:sp>
      <p:sp>
        <p:nvSpPr>
          <p:cNvPr id="1880" name="Google Shape;1880;p9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81" name="Google Shape;1881;p98"/>
          <p:cNvSpPr txBox="1"/>
          <p:nvPr/>
        </p:nvSpPr>
        <p:spPr>
          <a:xfrm>
            <a:off x="106500" y="2682000"/>
            <a:ext cx="3300600" cy="234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latin typeface="Lato"/>
                <a:ea typeface="Lato"/>
                <a:cs typeface="Lato"/>
                <a:sym typeface="Lato"/>
              </a:rPr>
              <a:t>Stagnation Inlet:</a:t>
            </a:r>
            <a:endParaRPr b="1">
              <a:latin typeface="Lato"/>
              <a:ea typeface="Lato"/>
              <a:cs typeface="Lato"/>
              <a:sym typeface="Lato"/>
            </a:endParaRPr>
          </a:p>
          <a:p>
            <a:pPr indent="0" lvl="0" marL="0" rtl="0" algn="l">
              <a:lnSpc>
                <a:spcPct val="115000"/>
              </a:lnSpc>
              <a:spcBef>
                <a:spcPts val="0"/>
              </a:spcBef>
              <a:spcAft>
                <a:spcPts val="0"/>
              </a:spcAft>
              <a:buNone/>
            </a:pPr>
            <a:r>
              <a:rPr lang="en">
                <a:latin typeface="Lato"/>
                <a:ea typeface="Lato"/>
                <a:cs typeface="Lato"/>
                <a:sym typeface="Lato"/>
              </a:rPr>
              <a:t>	</a:t>
            </a:r>
            <a:r>
              <a:rPr lang="en" sz="1200">
                <a:solidFill>
                  <a:schemeClr val="accent1"/>
                </a:solidFill>
                <a:latin typeface="Lato"/>
                <a:ea typeface="Lato"/>
                <a:cs typeface="Lato"/>
                <a:sym typeface="Lato"/>
              </a:rPr>
              <a:t>-Specified Total/Stagnation Pressure</a:t>
            </a:r>
            <a:endParaRPr sz="1200">
              <a:solidFill>
                <a:schemeClr val="accen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accen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accent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b="1" lang="en">
                <a:solidFill>
                  <a:schemeClr val="accent1"/>
                </a:solidFill>
                <a:latin typeface="Lato"/>
                <a:ea typeface="Lato"/>
                <a:cs typeface="Lato"/>
                <a:sym typeface="Lato"/>
              </a:rPr>
              <a:t>Pressure Outlet: </a:t>
            </a:r>
            <a:endParaRPr b="1">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b="1" lang="en">
                <a:solidFill>
                  <a:schemeClr val="accent1"/>
                </a:solidFill>
                <a:latin typeface="Lato"/>
                <a:ea typeface="Lato"/>
                <a:cs typeface="Lato"/>
                <a:sym typeface="Lato"/>
              </a:rPr>
              <a:t>	</a:t>
            </a:r>
            <a:r>
              <a:rPr lang="en" sz="1200">
                <a:solidFill>
                  <a:schemeClr val="accent1"/>
                </a:solidFill>
                <a:latin typeface="Lato"/>
                <a:ea typeface="Lato"/>
                <a:cs typeface="Lato"/>
                <a:sym typeface="Lato"/>
              </a:rPr>
              <a:t>-Specified Static Pressure</a:t>
            </a:r>
            <a:endParaRPr sz="1200">
              <a:solidFill>
                <a:schemeClr val="accent1"/>
              </a:solidFill>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p:txBody>
      </p:sp>
      <p:pic>
        <p:nvPicPr>
          <p:cNvPr id="1882" name="Google Shape;1882;p98"/>
          <p:cNvPicPr preferRelativeResize="0"/>
          <p:nvPr/>
        </p:nvPicPr>
        <p:blipFill>
          <a:blip r:embed="rId3">
            <a:alphaModFix/>
          </a:blip>
          <a:stretch>
            <a:fillRect/>
          </a:stretch>
        </p:blipFill>
        <p:spPr>
          <a:xfrm>
            <a:off x="3156375" y="1189725"/>
            <a:ext cx="5889024" cy="3657950"/>
          </a:xfrm>
          <a:prstGeom prst="rect">
            <a:avLst/>
          </a:prstGeom>
          <a:noFill/>
          <a:ln>
            <a:noFill/>
          </a:ln>
        </p:spPr>
      </p:pic>
      <p:cxnSp>
        <p:nvCxnSpPr>
          <p:cNvPr id="1883" name="Google Shape;1883;p98"/>
          <p:cNvCxnSpPr/>
          <p:nvPr/>
        </p:nvCxnSpPr>
        <p:spPr>
          <a:xfrm flipH="1">
            <a:off x="76500" y="2990975"/>
            <a:ext cx="3997800" cy="3900"/>
          </a:xfrm>
          <a:prstGeom prst="straightConnector1">
            <a:avLst/>
          </a:prstGeom>
          <a:noFill/>
          <a:ln cap="flat" cmpd="sng" w="28575">
            <a:solidFill>
              <a:srgbClr val="4A86E8"/>
            </a:solidFill>
            <a:prstDash val="solid"/>
            <a:round/>
            <a:headEnd len="med" w="med" type="oval"/>
            <a:tailEnd len="med" w="med" type="oval"/>
          </a:ln>
        </p:spPr>
      </p:cxnSp>
      <p:cxnSp>
        <p:nvCxnSpPr>
          <p:cNvPr id="1884" name="Google Shape;1884;p98"/>
          <p:cNvCxnSpPr/>
          <p:nvPr/>
        </p:nvCxnSpPr>
        <p:spPr>
          <a:xfrm rot="10800000">
            <a:off x="76325" y="4234400"/>
            <a:ext cx="5810100" cy="2700"/>
          </a:xfrm>
          <a:prstGeom prst="straightConnector1">
            <a:avLst/>
          </a:prstGeom>
          <a:noFill/>
          <a:ln cap="flat" cmpd="sng" w="28575">
            <a:solidFill>
              <a:srgbClr val="FF0000"/>
            </a:solidFill>
            <a:prstDash val="solid"/>
            <a:round/>
            <a:headEnd len="med" w="med" type="oval"/>
            <a:tailEnd len="med" w="med" type="oval"/>
          </a:ln>
        </p:spPr>
      </p:cxnSp>
      <p:sp>
        <p:nvSpPr>
          <p:cNvPr id="1885" name="Google Shape;1885;p98"/>
          <p:cNvSpPr txBox="1"/>
          <p:nvPr/>
        </p:nvSpPr>
        <p:spPr>
          <a:xfrm>
            <a:off x="156350" y="1567750"/>
            <a:ext cx="3300600" cy="83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accent1"/>
                </a:solidFill>
                <a:latin typeface="Lato"/>
                <a:ea typeface="Lato"/>
                <a:cs typeface="Lato"/>
                <a:sym typeface="Lato"/>
              </a:rPr>
              <a:t>Wall:</a:t>
            </a:r>
            <a:endParaRPr b="1">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a:solidFill>
                  <a:schemeClr val="accent1"/>
                </a:solidFill>
                <a:latin typeface="Lato"/>
                <a:ea typeface="Lato"/>
                <a:cs typeface="Lato"/>
                <a:sym typeface="Lato"/>
              </a:rPr>
              <a:t>	</a:t>
            </a:r>
            <a:r>
              <a:rPr lang="en" sz="1200">
                <a:solidFill>
                  <a:schemeClr val="accent1"/>
                </a:solidFill>
                <a:latin typeface="Lato"/>
                <a:ea typeface="Lato"/>
                <a:cs typeface="Lato"/>
                <a:sym typeface="Lato"/>
              </a:rPr>
              <a:t>-No-Slip</a:t>
            </a:r>
            <a:endParaRPr sz="1200">
              <a:solidFill>
                <a:schemeClr val="accent1"/>
              </a:solidFill>
              <a:latin typeface="Lato"/>
              <a:ea typeface="Lato"/>
              <a:cs typeface="Lato"/>
              <a:sym typeface="Lato"/>
            </a:endParaRPr>
          </a:p>
          <a:p>
            <a:pPr indent="0" lvl="0" marL="0" rtl="0" algn="l">
              <a:lnSpc>
                <a:spcPct val="115000"/>
              </a:lnSpc>
              <a:spcBef>
                <a:spcPts val="0"/>
              </a:spcBef>
              <a:spcAft>
                <a:spcPts val="0"/>
              </a:spcAft>
              <a:buNone/>
            </a:pPr>
            <a:r>
              <a:rPr lang="en" sz="1200">
                <a:solidFill>
                  <a:schemeClr val="accent1"/>
                </a:solidFill>
                <a:latin typeface="Lato"/>
                <a:ea typeface="Lato"/>
                <a:cs typeface="Lato"/>
                <a:sym typeface="Lato"/>
              </a:rPr>
              <a:t>	-Specified Wall Treatment Applied</a:t>
            </a:r>
            <a:endParaRPr sz="1200">
              <a:solidFill>
                <a:schemeClr val="accent1"/>
              </a:solidFill>
              <a:latin typeface="Lato"/>
              <a:ea typeface="Lato"/>
              <a:cs typeface="Lato"/>
              <a:sym typeface="Lato"/>
            </a:endParaRPr>
          </a:p>
          <a:p>
            <a:pPr indent="0" lvl="0" marL="0" rtl="0" algn="l">
              <a:lnSpc>
                <a:spcPct val="115000"/>
              </a:lnSpc>
              <a:spcBef>
                <a:spcPts val="0"/>
              </a:spcBef>
              <a:spcAft>
                <a:spcPts val="0"/>
              </a:spcAft>
              <a:buNone/>
            </a:pPr>
            <a:r>
              <a:t/>
            </a:r>
            <a:endParaRPr>
              <a:latin typeface="Lato"/>
              <a:ea typeface="Lato"/>
              <a:cs typeface="Lato"/>
              <a:sym typeface="Lato"/>
            </a:endParaRPr>
          </a:p>
        </p:txBody>
      </p:sp>
      <p:cxnSp>
        <p:nvCxnSpPr>
          <p:cNvPr id="1886" name="Google Shape;1886;p98"/>
          <p:cNvCxnSpPr/>
          <p:nvPr/>
        </p:nvCxnSpPr>
        <p:spPr>
          <a:xfrm flipH="1">
            <a:off x="106650" y="1866000"/>
            <a:ext cx="4715700" cy="24000"/>
          </a:xfrm>
          <a:prstGeom prst="straightConnector1">
            <a:avLst/>
          </a:prstGeom>
          <a:noFill/>
          <a:ln cap="flat" cmpd="sng" w="28575">
            <a:solidFill>
              <a:srgbClr val="000000"/>
            </a:solidFill>
            <a:prstDash val="solid"/>
            <a:round/>
            <a:headEnd len="med" w="med" type="none"/>
            <a:tailEnd len="med" w="med" type="oval"/>
          </a:ln>
        </p:spPr>
      </p:cxnSp>
      <p:cxnSp>
        <p:nvCxnSpPr>
          <p:cNvPr id="1887" name="Google Shape;1887;p98"/>
          <p:cNvCxnSpPr/>
          <p:nvPr/>
        </p:nvCxnSpPr>
        <p:spPr>
          <a:xfrm>
            <a:off x="4808250" y="1861500"/>
            <a:ext cx="1800" cy="984900"/>
          </a:xfrm>
          <a:prstGeom prst="straightConnector1">
            <a:avLst/>
          </a:prstGeom>
          <a:noFill/>
          <a:ln cap="flat" cmpd="sng" w="28575">
            <a:solidFill>
              <a:srgbClr val="000000"/>
            </a:solidFill>
            <a:prstDash val="solid"/>
            <a:round/>
            <a:headEnd len="med" w="med" type="none"/>
            <a:tailEnd len="med" w="med" type="oval"/>
          </a:ln>
        </p:spPr>
      </p:cxnSp>
      <p:pic>
        <p:nvPicPr>
          <p:cNvPr id="1888" name="Google Shape;1888;p98"/>
          <p:cNvPicPr preferRelativeResize="0"/>
          <p:nvPr/>
        </p:nvPicPr>
        <p:blipFill>
          <a:blip r:embed="rId4">
            <a:alphaModFix/>
          </a:blip>
          <a:stretch>
            <a:fillRect/>
          </a:stretch>
        </p:blipFill>
        <p:spPr>
          <a:xfrm>
            <a:off x="7244400" y="0"/>
            <a:ext cx="1899600" cy="3837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p9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Filling the balloon</a:t>
            </a:r>
            <a:endParaRPr/>
          </a:p>
        </p:txBody>
      </p:sp>
      <p:sp>
        <p:nvSpPr>
          <p:cNvPr id="1894" name="Google Shape;1894;p9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95" name="Google Shape;1895;p99"/>
          <p:cNvPicPr preferRelativeResize="0"/>
          <p:nvPr/>
        </p:nvPicPr>
        <p:blipFill>
          <a:blip r:embed="rId3">
            <a:alphaModFix/>
          </a:blip>
          <a:stretch>
            <a:fillRect/>
          </a:stretch>
        </p:blipFill>
        <p:spPr>
          <a:xfrm>
            <a:off x="767100" y="1294275"/>
            <a:ext cx="3845776" cy="3784900"/>
          </a:xfrm>
          <a:prstGeom prst="rect">
            <a:avLst/>
          </a:prstGeom>
          <a:noFill/>
          <a:ln>
            <a:noFill/>
          </a:ln>
        </p:spPr>
      </p:pic>
      <p:pic>
        <p:nvPicPr>
          <p:cNvPr id="1896" name="Google Shape;1896;p99"/>
          <p:cNvPicPr preferRelativeResize="0"/>
          <p:nvPr/>
        </p:nvPicPr>
        <p:blipFill>
          <a:blip r:embed="rId4">
            <a:alphaModFix/>
          </a:blip>
          <a:stretch>
            <a:fillRect/>
          </a:stretch>
        </p:blipFill>
        <p:spPr>
          <a:xfrm>
            <a:off x="5461876" y="664950"/>
            <a:ext cx="2292300" cy="4448725"/>
          </a:xfrm>
          <a:prstGeom prst="rect">
            <a:avLst/>
          </a:prstGeom>
          <a:noFill/>
          <a:ln>
            <a:noFill/>
          </a:ln>
        </p:spPr>
      </p:pic>
      <p:pic>
        <p:nvPicPr>
          <p:cNvPr id="1897" name="Google Shape;1897;p99"/>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sp>
        <p:nvSpPr>
          <p:cNvPr id="1902" name="Google Shape;1902;p10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03" name="Google Shape;1903;p100"/>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1904" name="Google Shape;1904;p100"/>
          <p:cNvPicPr preferRelativeResize="0"/>
          <p:nvPr/>
        </p:nvPicPr>
        <p:blipFill>
          <a:blip r:embed="rId4">
            <a:alphaModFix/>
          </a:blip>
          <a:stretch>
            <a:fillRect/>
          </a:stretch>
        </p:blipFill>
        <p:spPr>
          <a:xfrm>
            <a:off x="1411750" y="1853850"/>
            <a:ext cx="2560037" cy="3289651"/>
          </a:xfrm>
          <a:prstGeom prst="rect">
            <a:avLst/>
          </a:prstGeom>
          <a:noFill/>
          <a:ln>
            <a:noFill/>
          </a:ln>
        </p:spPr>
      </p:pic>
      <p:pic>
        <p:nvPicPr>
          <p:cNvPr id="1905" name="Google Shape;1905;p100"/>
          <p:cNvPicPr preferRelativeResize="0"/>
          <p:nvPr/>
        </p:nvPicPr>
        <p:blipFill>
          <a:blip r:embed="rId5">
            <a:alphaModFix/>
          </a:blip>
          <a:stretch>
            <a:fillRect/>
          </a:stretch>
        </p:blipFill>
        <p:spPr>
          <a:xfrm>
            <a:off x="5564750" y="558800"/>
            <a:ext cx="3222350" cy="4488900"/>
          </a:xfrm>
          <a:prstGeom prst="rect">
            <a:avLst/>
          </a:prstGeom>
          <a:noFill/>
          <a:ln>
            <a:noFill/>
          </a:ln>
        </p:spPr>
      </p:pic>
      <p:sp>
        <p:nvSpPr>
          <p:cNvPr id="1906" name="Google Shape;1906;p100"/>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8cm Balloon ODDITY Design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p10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Alternative Valve options</a:t>
            </a:r>
            <a:endParaRPr/>
          </a:p>
        </p:txBody>
      </p:sp>
      <p:sp>
        <p:nvSpPr>
          <p:cNvPr id="1912" name="Google Shape;1912;p101"/>
          <p:cNvSpPr txBox="1"/>
          <p:nvPr>
            <p:ph idx="1" type="body"/>
          </p:nvPr>
        </p:nvSpPr>
        <p:spPr>
          <a:xfrm>
            <a:off x="247625" y="2078875"/>
            <a:ext cx="6459600" cy="22611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The Legacy system may obstruct the flow too much, reducing flow rate.</a:t>
            </a:r>
            <a:endParaRPr/>
          </a:p>
          <a:p>
            <a:pPr indent="-311150" lvl="0" marL="457200" rtl="0" algn="l">
              <a:spcBef>
                <a:spcPts val="1600"/>
              </a:spcBef>
              <a:spcAft>
                <a:spcPts val="0"/>
              </a:spcAft>
              <a:buSzPts val="1300"/>
              <a:buChar char="●"/>
            </a:pPr>
            <a:r>
              <a:rPr lang="en"/>
              <a:t>Improved Legacy System</a:t>
            </a:r>
            <a:endParaRPr/>
          </a:p>
          <a:p>
            <a:pPr indent="-311150" lvl="0" marL="457200" rtl="0" algn="l">
              <a:spcBef>
                <a:spcPts val="0"/>
              </a:spcBef>
              <a:spcAft>
                <a:spcPts val="0"/>
              </a:spcAft>
              <a:buSzPts val="1300"/>
              <a:buChar char="●"/>
            </a:pPr>
            <a:r>
              <a:rPr lang="en"/>
              <a:t>Diaphragm</a:t>
            </a:r>
            <a:r>
              <a:rPr lang="en"/>
              <a:t> Iris Valve</a:t>
            </a:r>
            <a:endParaRPr/>
          </a:p>
          <a:p>
            <a:pPr indent="-311150" lvl="0" marL="457200" rtl="0" algn="l">
              <a:spcBef>
                <a:spcPts val="0"/>
              </a:spcBef>
              <a:spcAft>
                <a:spcPts val="0"/>
              </a:spcAft>
              <a:buSzPts val="1300"/>
              <a:buChar char="●"/>
            </a:pPr>
            <a:r>
              <a:rPr lang="en"/>
              <a:t>Butterfly Valve</a:t>
            </a:r>
            <a:endParaRPr/>
          </a:p>
        </p:txBody>
      </p:sp>
      <p:sp>
        <p:nvSpPr>
          <p:cNvPr id="1913" name="Google Shape;1913;p10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14" name="Google Shape;1914;p101"/>
          <p:cNvPicPr preferRelativeResize="0"/>
          <p:nvPr/>
        </p:nvPicPr>
        <p:blipFill rotWithShape="1">
          <a:blip r:embed="rId3">
            <a:alphaModFix/>
          </a:blip>
          <a:srcRect b="0" l="13845" r="0" t="0"/>
          <a:stretch/>
        </p:blipFill>
        <p:spPr>
          <a:xfrm>
            <a:off x="2681401" y="2674325"/>
            <a:ext cx="1865975" cy="2469125"/>
          </a:xfrm>
          <a:prstGeom prst="rect">
            <a:avLst/>
          </a:prstGeom>
          <a:noFill/>
          <a:ln>
            <a:noFill/>
          </a:ln>
        </p:spPr>
      </p:pic>
      <p:pic>
        <p:nvPicPr>
          <p:cNvPr id="1915" name="Google Shape;1915;p101"/>
          <p:cNvPicPr preferRelativeResize="0"/>
          <p:nvPr/>
        </p:nvPicPr>
        <p:blipFill>
          <a:blip r:embed="rId4">
            <a:alphaModFix/>
          </a:blip>
          <a:stretch>
            <a:fillRect/>
          </a:stretch>
        </p:blipFill>
        <p:spPr>
          <a:xfrm>
            <a:off x="4320925" y="2674325"/>
            <a:ext cx="2658150" cy="2469125"/>
          </a:xfrm>
          <a:prstGeom prst="rect">
            <a:avLst/>
          </a:prstGeom>
          <a:noFill/>
          <a:ln>
            <a:noFill/>
          </a:ln>
        </p:spPr>
      </p:pic>
      <p:pic>
        <p:nvPicPr>
          <p:cNvPr id="1916" name="Google Shape;1916;p101"/>
          <p:cNvPicPr preferRelativeResize="0"/>
          <p:nvPr/>
        </p:nvPicPr>
        <p:blipFill rotWithShape="1">
          <a:blip r:embed="rId5">
            <a:alphaModFix/>
          </a:blip>
          <a:srcRect b="0" l="0" r="57306" t="38183"/>
          <a:stretch/>
        </p:blipFill>
        <p:spPr>
          <a:xfrm>
            <a:off x="6979075" y="481125"/>
            <a:ext cx="2013200" cy="3483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335" name="Google Shape;335;p21"/>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Block Diagrams</a:t>
            </a:r>
            <a:endParaRPr/>
          </a:p>
        </p:txBody>
      </p:sp>
      <p:sp>
        <p:nvSpPr>
          <p:cNvPr id="336" name="Google Shape;336;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7" name="Google Shape;337;p21"/>
          <p:cNvPicPr preferRelativeResize="0"/>
          <p:nvPr/>
        </p:nvPicPr>
        <p:blipFill>
          <a:blip r:embed="rId4">
            <a:alphaModFix/>
          </a:blip>
          <a:stretch>
            <a:fillRect/>
          </a:stretch>
        </p:blipFill>
        <p:spPr>
          <a:xfrm>
            <a:off x="1367950" y="1003775"/>
            <a:ext cx="6408104" cy="3954625"/>
          </a:xfrm>
          <a:prstGeom prst="rect">
            <a:avLst/>
          </a:prstGeom>
          <a:noFill/>
          <a:ln>
            <a:noFill/>
          </a:ln>
        </p:spPr>
      </p:pic>
      <p:sp>
        <p:nvSpPr>
          <p:cNvPr id="338" name="Google Shape;338;p21"/>
          <p:cNvSpPr/>
          <p:nvPr/>
        </p:nvSpPr>
        <p:spPr>
          <a:xfrm>
            <a:off x="-12" y="0"/>
            <a:ext cx="1091700" cy="306600"/>
          </a:xfrm>
          <a:prstGeom prst="homePlate">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Purpose and Objectives</a:t>
            </a:r>
            <a:endParaRPr sz="800"/>
          </a:p>
        </p:txBody>
      </p:sp>
      <p:sp>
        <p:nvSpPr>
          <p:cNvPr id="339" name="Google Shape;339;p21"/>
          <p:cNvSpPr/>
          <p:nvPr/>
        </p:nvSpPr>
        <p:spPr>
          <a:xfrm>
            <a:off x="816065" y="0"/>
            <a:ext cx="1091700" cy="306600"/>
          </a:xfrm>
          <a:prstGeom prst="chevron">
            <a:avLst>
              <a:gd fmla="val 50000" name="adj"/>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Design Solution</a:t>
            </a:r>
            <a:endParaRPr sz="800"/>
          </a:p>
        </p:txBody>
      </p:sp>
      <p:sp>
        <p:nvSpPr>
          <p:cNvPr id="340" name="Google Shape;340;p21"/>
          <p:cNvSpPr/>
          <p:nvPr/>
        </p:nvSpPr>
        <p:spPr>
          <a:xfrm>
            <a:off x="1633112"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Critical Elements</a:t>
            </a:r>
            <a:endParaRPr sz="800"/>
          </a:p>
        </p:txBody>
      </p:sp>
      <p:sp>
        <p:nvSpPr>
          <p:cNvPr id="341" name="Google Shape;341;p21"/>
          <p:cNvSpPr/>
          <p:nvPr/>
        </p:nvSpPr>
        <p:spPr>
          <a:xfrm>
            <a:off x="2450143"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Requirement Satisfaction</a:t>
            </a:r>
            <a:endParaRPr sz="800"/>
          </a:p>
        </p:txBody>
      </p:sp>
      <p:sp>
        <p:nvSpPr>
          <p:cNvPr id="342" name="Google Shape;342;p21"/>
          <p:cNvSpPr/>
          <p:nvPr/>
        </p:nvSpPr>
        <p:spPr>
          <a:xfrm>
            <a:off x="489936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Planning</a:t>
            </a:r>
            <a:endParaRPr sz="800"/>
          </a:p>
        </p:txBody>
      </p:sp>
      <p:sp>
        <p:nvSpPr>
          <p:cNvPr id="343" name="Google Shape;343;p21"/>
          <p:cNvSpPr/>
          <p:nvPr/>
        </p:nvSpPr>
        <p:spPr>
          <a:xfrm>
            <a:off x="3266237"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Project Risks</a:t>
            </a:r>
            <a:endParaRPr sz="800"/>
          </a:p>
        </p:txBody>
      </p:sp>
      <p:sp>
        <p:nvSpPr>
          <p:cNvPr id="344" name="Google Shape;344;p21"/>
          <p:cNvSpPr/>
          <p:nvPr/>
        </p:nvSpPr>
        <p:spPr>
          <a:xfrm>
            <a:off x="4084221" y="0"/>
            <a:ext cx="1091700" cy="306600"/>
          </a:xfrm>
          <a:prstGeom prst="chevron">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Verification &amp; Validation</a:t>
            </a:r>
            <a:endParaRPr sz="800"/>
          </a:p>
        </p:txBody>
      </p:sp>
      <p:sp>
        <p:nvSpPr>
          <p:cNvPr id="345" name="Google Shape;345;p21"/>
          <p:cNvSpPr/>
          <p:nvPr/>
        </p:nvSpPr>
        <p:spPr>
          <a:xfrm>
            <a:off x="2660175" y="1330100"/>
            <a:ext cx="1146000" cy="1577700"/>
          </a:xfrm>
          <a:prstGeom prst="rect">
            <a:avLst/>
          </a:prstGeom>
          <a:no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p:nvPr/>
        </p:nvSpPr>
        <p:spPr>
          <a:xfrm>
            <a:off x="4011500" y="1337175"/>
            <a:ext cx="1407900" cy="1577700"/>
          </a:xfrm>
          <a:prstGeom prst="rect">
            <a:avLst/>
          </a:prstGeom>
          <a:noFill/>
          <a:ln cap="flat" cmpd="sng" w="76200">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1"/>
          <p:cNvSpPr/>
          <p:nvPr/>
        </p:nvSpPr>
        <p:spPr>
          <a:xfrm>
            <a:off x="5971275" y="1094025"/>
            <a:ext cx="1669800" cy="1403700"/>
          </a:xfrm>
          <a:prstGeom prst="rect">
            <a:avLst/>
          </a:prstGeom>
          <a:noFill/>
          <a:ln cap="flat" cmpd="sng" w="7620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1"/>
          <p:cNvSpPr/>
          <p:nvPr/>
        </p:nvSpPr>
        <p:spPr>
          <a:xfrm>
            <a:off x="6112775" y="2589425"/>
            <a:ext cx="1252200" cy="1004700"/>
          </a:xfrm>
          <a:prstGeom prst="rect">
            <a:avLst/>
          </a:prstGeom>
          <a:noFill/>
          <a:ln cap="flat" cmpd="sng" w="76200">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p:nvPr/>
        </p:nvSpPr>
        <p:spPr>
          <a:xfrm>
            <a:off x="3735575" y="3261550"/>
            <a:ext cx="1669800" cy="1110900"/>
          </a:xfrm>
          <a:prstGeom prst="rect">
            <a:avLst/>
          </a:prstGeom>
          <a:noFill/>
          <a:ln cap="flat" cmpd="sng" w="762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1"/>
          <p:cNvSpPr/>
          <p:nvPr/>
        </p:nvSpPr>
        <p:spPr>
          <a:xfrm>
            <a:off x="5709500" y="3685950"/>
            <a:ext cx="1605900" cy="750300"/>
          </a:xfrm>
          <a:prstGeom prst="rect">
            <a:avLst/>
          </a:prstGeom>
          <a:no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45"/>
                                        </p:tgtEl>
                                      </p:cBhvr>
                                    </p:animEffect>
                                    <p:set>
                                      <p:cBhvr>
                                        <p:cTn dur="1" fill="hold">
                                          <p:stCondLst>
                                            <p:cond delay="1000"/>
                                          </p:stCondLst>
                                        </p:cTn>
                                        <p:tgtEl>
                                          <p:spTgt spid="34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47"/>
                                        </p:tgtEl>
                                      </p:cBhvr>
                                    </p:animEffect>
                                    <p:set>
                                      <p:cBhvr>
                                        <p:cTn dur="1" fill="hold">
                                          <p:stCondLst>
                                            <p:cond delay="1000"/>
                                          </p:stCondLst>
                                        </p:cTn>
                                        <p:tgtEl>
                                          <p:spTgt spid="34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50"/>
                                        </p:tgtEl>
                                      </p:cBhvr>
                                    </p:animEffect>
                                    <p:set>
                                      <p:cBhvr>
                                        <p:cTn dur="1" fill="hold">
                                          <p:stCondLst>
                                            <p:cond delay="1000"/>
                                          </p:stCondLst>
                                        </p:cTn>
                                        <p:tgtEl>
                                          <p:spTgt spid="3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46"/>
                                        </p:tgtEl>
                                      </p:cBhvr>
                                    </p:animEffect>
                                    <p:set>
                                      <p:cBhvr>
                                        <p:cTn dur="1" fill="hold">
                                          <p:stCondLst>
                                            <p:cond delay="1000"/>
                                          </p:stCondLst>
                                        </p:cTn>
                                        <p:tgtEl>
                                          <p:spTgt spid="34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48"/>
                                        </p:tgtEl>
                                      </p:cBhvr>
                                    </p:animEffect>
                                    <p:set>
                                      <p:cBhvr>
                                        <p:cTn dur="1" fill="hold">
                                          <p:stCondLst>
                                            <p:cond delay="1000"/>
                                          </p:stCondLst>
                                        </p:cTn>
                                        <p:tgtEl>
                                          <p:spTgt spid="34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102"/>
          <p:cNvSpPr txBox="1"/>
          <p:nvPr>
            <p:ph type="title"/>
          </p:nvPr>
        </p:nvSpPr>
        <p:spPr>
          <a:xfrm>
            <a:off x="618775" y="6144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Battery Discharge Rates vs Temperature</a:t>
            </a:r>
            <a:endParaRPr/>
          </a:p>
        </p:txBody>
      </p:sp>
      <p:sp>
        <p:nvSpPr>
          <p:cNvPr id="1922" name="Google Shape;1922;p10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23" name="Google Shape;1923;p102"/>
          <p:cNvPicPr preferRelativeResize="0"/>
          <p:nvPr/>
        </p:nvPicPr>
        <p:blipFill rotWithShape="1">
          <a:blip r:embed="rId3">
            <a:alphaModFix/>
          </a:blip>
          <a:srcRect b="0" l="-4681" r="-3684" t="0"/>
          <a:stretch/>
        </p:blipFill>
        <p:spPr>
          <a:xfrm>
            <a:off x="1368350" y="1149675"/>
            <a:ext cx="5980599" cy="3946374"/>
          </a:xfrm>
          <a:prstGeom prst="rect">
            <a:avLst/>
          </a:prstGeom>
          <a:noFill/>
          <a:ln>
            <a:noFill/>
          </a:ln>
        </p:spPr>
      </p:pic>
      <p:pic>
        <p:nvPicPr>
          <p:cNvPr id="1924" name="Google Shape;1924;p102"/>
          <p:cNvPicPr preferRelativeResize="0"/>
          <p:nvPr/>
        </p:nvPicPr>
        <p:blipFill>
          <a:blip r:embed="rId4">
            <a:alphaModFix/>
          </a:blip>
          <a:stretch>
            <a:fillRect/>
          </a:stretch>
        </p:blipFill>
        <p:spPr>
          <a:xfrm>
            <a:off x="7244400" y="0"/>
            <a:ext cx="1899600" cy="383725"/>
          </a:xfrm>
          <a:prstGeom prst="rect">
            <a:avLst/>
          </a:prstGeom>
          <a:noFill/>
          <a:ln>
            <a:noFill/>
          </a:ln>
        </p:spPr>
      </p:pic>
      <p:sp>
        <p:nvSpPr>
          <p:cNvPr id="1925" name="Google Shape;1925;p102"/>
          <p:cNvSpPr txBox="1"/>
          <p:nvPr/>
        </p:nvSpPr>
        <p:spPr>
          <a:xfrm>
            <a:off x="7124400" y="4681800"/>
            <a:ext cx="1522800" cy="6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Lato"/>
                <a:ea typeface="Lato"/>
                <a:cs typeface="Lato"/>
                <a:sym typeface="Lato"/>
              </a:rPr>
              <a:t>From Panasonic</a:t>
            </a:r>
            <a:endParaRPr>
              <a:solidFill>
                <a:srgbClr val="666666"/>
              </a:solidFill>
              <a:latin typeface="Lato"/>
              <a:ea typeface="Lato"/>
              <a:cs typeface="Lato"/>
              <a:sym typeface="Lat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sp>
        <p:nvSpPr>
          <p:cNvPr id="1930" name="Google Shape;1930;p103"/>
          <p:cNvSpPr txBox="1"/>
          <p:nvPr>
            <p:ph type="title"/>
          </p:nvPr>
        </p:nvSpPr>
        <p:spPr>
          <a:xfrm>
            <a:off x="618775" y="6144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Thermal Assumptions &amp; Equations</a:t>
            </a:r>
            <a:endParaRPr/>
          </a:p>
        </p:txBody>
      </p:sp>
      <p:sp>
        <p:nvSpPr>
          <p:cNvPr id="1931" name="Google Shape;1931;p10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32" name="Google Shape;1932;p103"/>
          <p:cNvSpPr txBox="1"/>
          <p:nvPr/>
        </p:nvSpPr>
        <p:spPr>
          <a:xfrm>
            <a:off x="738350" y="1449850"/>
            <a:ext cx="3696900" cy="24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66666"/>
                </a:solidFill>
                <a:latin typeface="Lato"/>
                <a:ea typeface="Lato"/>
                <a:cs typeface="Lato"/>
                <a:sym typeface="Lato"/>
              </a:rPr>
              <a:t>Assumptions:</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Steady 1-D heat transfer</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All material properties are uniform</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Solid cylindrical insulation volume</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Step response instead of ramp</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Time and altitude based on balloon dynamics model</a:t>
            </a:r>
            <a:endParaRPr>
              <a:solidFill>
                <a:srgbClr val="666666"/>
              </a:solidFill>
              <a:latin typeface="Lato"/>
              <a:ea typeface="Lato"/>
              <a:cs typeface="Lato"/>
              <a:sym typeface="Lato"/>
            </a:endParaRPr>
          </a:p>
          <a:p>
            <a:pPr indent="-317500" lvl="0" marL="457200" rtl="0" algn="l">
              <a:spcBef>
                <a:spcPts val="0"/>
              </a:spcBef>
              <a:spcAft>
                <a:spcPts val="0"/>
              </a:spcAft>
              <a:buClr>
                <a:srgbClr val="666666"/>
              </a:buClr>
              <a:buSzPts val="1400"/>
              <a:buFont typeface="Lato"/>
              <a:buChar char="●"/>
            </a:pPr>
            <a:r>
              <a:rPr lang="en">
                <a:solidFill>
                  <a:srgbClr val="666666"/>
                </a:solidFill>
                <a:latin typeface="Lato"/>
                <a:ea typeface="Lato"/>
                <a:cs typeface="Lato"/>
                <a:sym typeface="Lato"/>
              </a:rPr>
              <a:t>Heat dissipation from electronics are assumed to be constant and estimated from power efficiencies</a:t>
            </a:r>
            <a:endParaRPr>
              <a:solidFill>
                <a:srgbClr val="666666"/>
              </a:solidFill>
              <a:latin typeface="Lato"/>
              <a:ea typeface="Lato"/>
              <a:cs typeface="Lato"/>
              <a:sym typeface="Lato"/>
            </a:endParaRPr>
          </a:p>
          <a:p>
            <a:pPr indent="0" lvl="0" marL="457200" rtl="0" algn="l">
              <a:spcBef>
                <a:spcPts val="0"/>
              </a:spcBef>
              <a:spcAft>
                <a:spcPts val="0"/>
              </a:spcAft>
              <a:buNone/>
            </a:pPr>
            <a:r>
              <a:t/>
            </a:r>
            <a:endParaRPr>
              <a:solidFill>
                <a:srgbClr val="666666"/>
              </a:solidFill>
              <a:latin typeface="Lato"/>
              <a:ea typeface="Lato"/>
              <a:cs typeface="Lato"/>
              <a:sym typeface="Lato"/>
            </a:endParaRPr>
          </a:p>
        </p:txBody>
      </p:sp>
      <p:pic>
        <p:nvPicPr>
          <p:cNvPr id="1933" name="Google Shape;1933;p103"/>
          <p:cNvPicPr preferRelativeResize="0"/>
          <p:nvPr/>
        </p:nvPicPr>
        <p:blipFill>
          <a:blip r:embed="rId3">
            <a:alphaModFix/>
          </a:blip>
          <a:stretch>
            <a:fillRect/>
          </a:stretch>
        </p:blipFill>
        <p:spPr>
          <a:xfrm>
            <a:off x="4572000" y="1449842"/>
            <a:ext cx="4145851" cy="1649433"/>
          </a:xfrm>
          <a:prstGeom prst="rect">
            <a:avLst/>
          </a:prstGeom>
          <a:noFill/>
          <a:ln>
            <a:noFill/>
          </a:ln>
        </p:spPr>
      </p:pic>
      <p:pic>
        <p:nvPicPr>
          <p:cNvPr id="1934" name="Google Shape;1934;p103"/>
          <p:cNvPicPr preferRelativeResize="0"/>
          <p:nvPr/>
        </p:nvPicPr>
        <p:blipFill>
          <a:blip r:embed="rId4">
            <a:alphaModFix/>
          </a:blip>
          <a:stretch>
            <a:fillRect/>
          </a:stretch>
        </p:blipFill>
        <p:spPr>
          <a:xfrm>
            <a:off x="7244400" y="0"/>
            <a:ext cx="1899600" cy="383725"/>
          </a:xfrm>
          <a:prstGeom prst="rect">
            <a:avLst/>
          </a:prstGeom>
          <a:noFill/>
          <a:ln>
            <a:noFill/>
          </a:ln>
        </p:spPr>
      </p:pic>
      <p:pic>
        <p:nvPicPr>
          <p:cNvPr id="1935" name="Google Shape;1935;p103"/>
          <p:cNvPicPr preferRelativeResize="0"/>
          <p:nvPr/>
        </p:nvPicPr>
        <p:blipFill>
          <a:blip r:embed="rId5">
            <a:alphaModFix/>
          </a:blip>
          <a:stretch>
            <a:fillRect/>
          </a:stretch>
        </p:blipFill>
        <p:spPr>
          <a:xfrm>
            <a:off x="5394925" y="3775138"/>
            <a:ext cx="1807075" cy="306600"/>
          </a:xfrm>
          <a:prstGeom prst="rect">
            <a:avLst/>
          </a:prstGeom>
          <a:noFill/>
          <a:ln>
            <a:noFill/>
          </a:ln>
        </p:spPr>
      </p:pic>
      <p:pic>
        <p:nvPicPr>
          <p:cNvPr id="1936" name="Google Shape;1936;p103"/>
          <p:cNvPicPr preferRelativeResize="0"/>
          <p:nvPr/>
        </p:nvPicPr>
        <p:blipFill>
          <a:blip r:embed="rId6">
            <a:alphaModFix/>
          </a:blip>
          <a:stretch>
            <a:fillRect/>
          </a:stretch>
        </p:blipFill>
        <p:spPr>
          <a:xfrm>
            <a:off x="5394928" y="3051778"/>
            <a:ext cx="2181708" cy="557991"/>
          </a:xfrm>
          <a:prstGeom prst="rect">
            <a:avLst/>
          </a:prstGeom>
          <a:noFill/>
          <a:ln>
            <a:noFill/>
          </a:ln>
        </p:spPr>
      </p:pic>
      <p:pic>
        <p:nvPicPr>
          <p:cNvPr id="1937" name="Google Shape;1937;p103"/>
          <p:cNvPicPr preferRelativeResize="0"/>
          <p:nvPr/>
        </p:nvPicPr>
        <p:blipFill>
          <a:blip r:embed="rId7">
            <a:alphaModFix/>
          </a:blip>
          <a:stretch>
            <a:fillRect/>
          </a:stretch>
        </p:blipFill>
        <p:spPr>
          <a:xfrm>
            <a:off x="5394925" y="4247122"/>
            <a:ext cx="1305550" cy="60520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04"/>
          <p:cNvSpPr txBox="1"/>
          <p:nvPr>
            <p:ph type="title"/>
          </p:nvPr>
        </p:nvSpPr>
        <p:spPr>
          <a:xfrm>
            <a:off x="604000" y="6141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Standard Day Analysis</a:t>
            </a:r>
            <a:endParaRPr/>
          </a:p>
        </p:txBody>
      </p:sp>
      <p:sp>
        <p:nvSpPr>
          <p:cNvPr id="1943" name="Google Shape;1943;p10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44" name="Google Shape;1944;p104"/>
          <p:cNvPicPr preferRelativeResize="0"/>
          <p:nvPr/>
        </p:nvPicPr>
        <p:blipFill rotWithShape="1">
          <a:blip r:embed="rId3">
            <a:alphaModFix/>
          </a:blip>
          <a:srcRect b="0" l="0" r="0" t="0"/>
          <a:stretch/>
        </p:blipFill>
        <p:spPr>
          <a:xfrm>
            <a:off x="198350" y="1320450"/>
            <a:ext cx="4574301" cy="3429401"/>
          </a:xfrm>
          <a:prstGeom prst="rect">
            <a:avLst/>
          </a:prstGeom>
          <a:noFill/>
          <a:ln>
            <a:noFill/>
          </a:ln>
        </p:spPr>
      </p:pic>
      <p:pic>
        <p:nvPicPr>
          <p:cNvPr id="1945" name="Google Shape;1945;p104"/>
          <p:cNvPicPr preferRelativeResize="0"/>
          <p:nvPr/>
        </p:nvPicPr>
        <p:blipFill rotWithShape="1">
          <a:blip r:embed="rId4">
            <a:alphaModFix/>
          </a:blip>
          <a:srcRect b="0" l="0" r="0" t="0"/>
          <a:stretch/>
        </p:blipFill>
        <p:spPr>
          <a:xfrm>
            <a:off x="4695450" y="1454399"/>
            <a:ext cx="4216951" cy="3161500"/>
          </a:xfrm>
          <a:prstGeom prst="rect">
            <a:avLst/>
          </a:prstGeom>
          <a:noFill/>
          <a:ln>
            <a:noFill/>
          </a:ln>
        </p:spPr>
      </p:pic>
      <p:pic>
        <p:nvPicPr>
          <p:cNvPr id="1946" name="Google Shape;1946;p104"/>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sp>
        <p:nvSpPr>
          <p:cNvPr id="1951" name="Google Shape;1951;p105"/>
          <p:cNvSpPr txBox="1"/>
          <p:nvPr>
            <p:ph type="title"/>
          </p:nvPr>
        </p:nvSpPr>
        <p:spPr>
          <a:xfrm>
            <a:off x="604000" y="6141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Hot</a:t>
            </a:r>
            <a:r>
              <a:rPr lang="en"/>
              <a:t> Day Analysis</a:t>
            </a:r>
            <a:endParaRPr/>
          </a:p>
        </p:txBody>
      </p:sp>
      <p:sp>
        <p:nvSpPr>
          <p:cNvPr id="1952" name="Google Shape;1952;p10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53" name="Google Shape;1953;p105"/>
          <p:cNvPicPr preferRelativeResize="0"/>
          <p:nvPr/>
        </p:nvPicPr>
        <p:blipFill rotWithShape="1">
          <a:blip r:embed="rId3">
            <a:alphaModFix/>
          </a:blip>
          <a:srcRect b="0" l="0" r="0" t="0"/>
          <a:stretch/>
        </p:blipFill>
        <p:spPr>
          <a:xfrm>
            <a:off x="142075" y="1454400"/>
            <a:ext cx="4688978" cy="3515401"/>
          </a:xfrm>
          <a:prstGeom prst="rect">
            <a:avLst/>
          </a:prstGeom>
          <a:noFill/>
          <a:ln>
            <a:noFill/>
          </a:ln>
        </p:spPr>
      </p:pic>
      <p:pic>
        <p:nvPicPr>
          <p:cNvPr id="1954" name="Google Shape;1954;p105"/>
          <p:cNvPicPr preferRelativeResize="0"/>
          <p:nvPr/>
        </p:nvPicPr>
        <p:blipFill rotWithShape="1">
          <a:blip r:embed="rId4">
            <a:alphaModFix/>
          </a:blip>
          <a:srcRect b="0" l="0" r="0" t="0"/>
          <a:stretch/>
        </p:blipFill>
        <p:spPr>
          <a:xfrm>
            <a:off x="4396025" y="1395450"/>
            <a:ext cx="4688974" cy="3515391"/>
          </a:xfrm>
          <a:prstGeom prst="rect">
            <a:avLst/>
          </a:prstGeom>
          <a:noFill/>
          <a:ln>
            <a:noFill/>
          </a:ln>
        </p:spPr>
      </p:pic>
      <p:pic>
        <p:nvPicPr>
          <p:cNvPr id="1955" name="Google Shape;1955;p105"/>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10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CPC</a:t>
            </a:r>
            <a:r>
              <a:rPr lang="en"/>
              <a:t>: Buck Converter</a:t>
            </a:r>
            <a:endParaRPr/>
          </a:p>
          <a:p>
            <a:pPr indent="0" lvl="0" marL="0" rtl="0" algn="l">
              <a:spcBef>
                <a:spcPts val="0"/>
              </a:spcBef>
              <a:spcAft>
                <a:spcPts val="0"/>
              </a:spcAft>
              <a:buNone/>
            </a:pPr>
            <a:r>
              <a:t/>
            </a:r>
            <a:endParaRPr/>
          </a:p>
        </p:txBody>
      </p:sp>
      <p:sp>
        <p:nvSpPr>
          <p:cNvPr id="1961" name="Google Shape;1961;p106"/>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Details </a:t>
            </a:r>
            <a:endParaRPr/>
          </a:p>
          <a:p>
            <a:pPr indent="-298450" lvl="1" marL="914400" rtl="0" algn="l">
              <a:spcBef>
                <a:spcPts val="0"/>
              </a:spcBef>
              <a:spcAft>
                <a:spcPts val="0"/>
              </a:spcAft>
              <a:buSzPts val="1100"/>
              <a:buChar char="○"/>
            </a:pPr>
            <a:r>
              <a:rPr lang="en"/>
              <a:t>Mass: 3.3g</a:t>
            </a:r>
            <a:endParaRPr/>
          </a:p>
          <a:p>
            <a:pPr indent="-298450" lvl="1" marL="914400" rtl="0" algn="l">
              <a:spcBef>
                <a:spcPts val="0"/>
              </a:spcBef>
              <a:spcAft>
                <a:spcPts val="0"/>
              </a:spcAft>
              <a:buSzPts val="1100"/>
              <a:buChar char="○"/>
            </a:pPr>
            <a:r>
              <a:rPr lang="en"/>
              <a:t>Size: 0.7” x 0.8” x 0.35”</a:t>
            </a:r>
            <a:endParaRPr/>
          </a:p>
          <a:p>
            <a:pPr indent="-298450" lvl="1" marL="914400" rtl="0" algn="l">
              <a:spcBef>
                <a:spcPts val="0"/>
              </a:spcBef>
              <a:spcAft>
                <a:spcPts val="0"/>
              </a:spcAft>
              <a:buSzPts val="1100"/>
              <a:buChar char="○"/>
            </a:pPr>
            <a:r>
              <a:rPr lang="en"/>
              <a:t>Input Voltage: 13V - 50V</a:t>
            </a:r>
            <a:endParaRPr/>
          </a:p>
          <a:p>
            <a:pPr indent="-298450" lvl="1" marL="914400" rtl="0" algn="l">
              <a:spcBef>
                <a:spcPts val="0"/>
              </a:spcBef>
              <a:spcAft>
                <a:spcPts val="0"/>
              </a:spcAft>
              <a:buSzPts val="1100"/>
              <a:buChar char="○"/>
            </a:pPr>
            <a:r>
              <a:rPr lang="en"/>
              <a:t>Output Voltage: 12V</a:t>
            </a:r>
            <a:endParaRPr/>
          </a:p>
          <a:p>
            <a:pPr indent="-298450" lvl="1" marL="914400" rtl="0" algn="l">
              <a:spcBef>
                <a:spcPts val="0"/>
              </a:spcBef>
              <a:spcAft>
                <a:spcPts val="0"/>
              </a:spcAft>
              <a:buSzPts val="1100"/>
              <a:buChar char="○"/>
            </a:pPr>
            <a:r>
              <a:rPr lang="en"/>
              <a:t>Temp Range: -30</a:t>
            </a:r>
            <a:r>
              <a:rPr lang="en"/>
              <a:t>°C to 50°C</a:t>
            </a:r>
            <a:endParaRPr/>
          </a:p>
          <a:p>
            <a:pPr indent="-298450" lvl="1" marL="914400" rtl="0" algn="l">
              <a:spcBef>
                <a:spcPts val="0"/>
              </a:spcBef>
              <a:spcAft>
                <a:spcPts val="0"/>
              </a:spcAft>
              <a:buSzPts val="1100"/>
              <a:buChar char="○"/>
            </a:pPr>
            <a:r>
              <a:rPr lang="en"/>
              <a:t>Max Output Current: 3.3A</a:t>
            </a:r>
            <a:endParaRPr/>
          </a:p>
          <a:p>
            <a:pPr indent="-298450" lvl="1" marL="914400" rtl="0" algn="l">
              <a:spcBef>
                <a:spcPts val="0"/>
              </a:spcBef>
              <a:spcAft>
                <a:spcPts val="0"/>
              </a:spcAft>
              <a:buSzPts val="1100"/>
              <a:buChar char="○"/>
            </a:pPr>
            <a:r>
              <a:rPr lang="en"/>
              <a:t>Efficiency</a:t>
            </a:r>
            <a:r>
              <a:rPr lang="en"/>
              <a:t>: 95%</a:t>
            </a:r>
            <a:endParaRPr/>
          </a:p>
          <a:p>
            <a:pPr indent="-298450" lvl="1" marL="914400" rtl="0" algn="l">
              <a:spcBef>
                <a:spcPts val="0"/>
              </a:spcBef>
              <a:spcAft>
                <a:spcPts val="0"/>
              </a:spcAft>
              <a:buSzPts val="1100"/>
              <a:buChar char="○"/>
            </a:pPr>
            <a:r>
              <a:rPr lang="en"/>
              <a:t>Power Loss: 2.1W</a:t>
            </a:r>
            <a:endParaRPr/>
          </a:p>
          <a:p>
            <a:pPr indent="-311150" lvl="0" marL="457200" rtl="0" algn="l">
              <a:spcBef>
                <a:spcPts val="0"/>
              </a:spcBef>
              <a:spcAft>
                <a:spcPts val="0"/>
              </a:spcAft>
              <a:buSzPts val="1300"/>
              <a:buChar char="●"/>
            </a:pPr>
            <a:r>
              <a:rPr lang="en"/>
              <a:t>Purpose</a:t>
            </a:r>
            <a:endParaRPr/>
          </a:p>
          <a:p>
            <a:pPr indent="-298450" lvl="1" marL="914400" rtl="0" algn="l">
              <a:spcBef>
                <a:spcPts val="0"/>
              </a:spcBef>
              <a:spcAft>
                <a:spcPts val="0"/>
              </a:spcAft>
              <a:buSzPts val="1100"/>
              <a:buChar char="○"/>
            </a:pPr>
            <a:r>
              <a:t/>
            </a:r>
            <a:endParaRPr/>
          </a:p>
        </p:txBody>
      </p:sp>
      <p:pic>
        <p:nvPicPr>
          <p:cNvPr id="1962" name="Google Shape;1962;p106"/>
          <p:cNvPicPr preferRelativeResize="0"/>
          <p:nvPr/>
        </p:nvPicPr>
        <p:blipFill>
          <a:blip r:embed="rId3">
            <a:alphaModFix/>
          </a:blip>
          <a:stretch>
            <a:fillRect/>
          </a:stretch>
        </p:blipFill>
        <p:spPr>
          <a:xfrm>
            <a:off x="4917801" y="1853851"/>
            <a:ext cx="3282100" cy="2611000"/>
          </a:xfrm>
          <a:prstGeom prst="rect">
            <a:avLst/>
          </a:prstGeom>
          <a:noFill/>
          <a:ln>
            <a:noFill/>
          </a:ln>
        </p:spPr>
      </p:pic>
      <p:sp>
        <p:nvSpPr>
          <p:cNvPr id="1963" name="Google Shape;1963;p10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64" name="Google Shape;1964;p106"/>
          <p:cNvPicPr preferRelativeResize="0"/>
          <p:nvPr/>
        </p:nvPicPr>
        <p:blipFill>
          <a:blip r:embed="rId4">
            <a:alphaModFix/>
          </a:blip>
          <a:stretch>
            <a:fillRect/>
          </a:stretch>
        </p:blipFill>
        <p:spPr>
          <a:xfrm>
            <a:off x="7244400" y="0"/>
            <a:ext cx="1899600" cy="3837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8" name="Shape 1968"/>
        <p:cNvGrpSpPr/>
        <p:nvPr/>
      </p:nvGrpSpPr>
      <p:grpSpPr>
        <a:xfrm>
          <a:off x="0" y="0"/>
          <a:ext cx="0" cy="0"/>
          <a:chOff x="0" y="0"/>
          <a:chExt cx="0" cy="0"/>
        </a:xfrm>
      </p:grpSpPr>
      <p:sp>
        <p:nvSpPr>
          <p:cNvPr id="1969" name="Google Shape;1969;p107"/>
          <p:cNvSpPr txBox="1"/>
          <p:nvPr>
            <p:ph idx="1" type="body"/>
          </p:nvPr>
        </p:nvSpPr>
        <p:spPr>
          <a:xfrm>
            <a:off x="727650" y="1488325"/>
            <a:ext cx="7688700" cy="22611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Arial"/>
              <a:buChar char="●"/>
            </a:pPr>
            <a:r>
              <a:rPr lang="en"/>
              <a:t>Details</a:t>
            </a:r>
            <a:endParaRPr/>
          </a:p>
          <a:p>
            <a:pPr indent="-317500" lvl="1" marL="914400" rtl="0" algn="l">
              <a:lnSpc>
                <a:spcPct val="100000"/>
              </a:lnSpc>
              <a:spcBef>
                <a:spcPts val="0"/>
              </a:spcBef>
              <a:spcAft>
                <a:spcPts val="0"/>
              </a:spcAft>
              <a:buClr>
                <a:srgbClr val="000000"/>
              </a:buClr>
              <a:buSzPts val="1400"/>
              <a:buFont typeface="Arial"/>
              <a:buChar char="○"/>
            </a:pPr>
            <a:r>
              <a:rPr lang="en"/>
              <a:t>Power Required: 7V - 12V</a:t>
            </a:r>
            <a:endParaRPr/>
          </a:p>
          <a:p>
            <a:pPr indent="-317500" lvl="1" marL="914400" rtl="0" algn="l">
              <a:lnSpc>
                <a:spcPct val="100000"/>
              </a:lnSpc>
              <a:spcBef>
                <a:spcPts val="0"/>
              </a:spcBef>
              <a:spcAft>
                <a:spcPts val="0"/>
              </a:spcAft>
              <a:buClr>
                <a:srgbClr val="000000"/>
              </a:buClr>
              <a:buSzPts val="1400"/>
              <a:buFont typeface="Arial"/>
              <a:buChar char="○"/>
            </a:pPr>
            <a:r>
              <a:rPr lang="en"/>
              <a:t>Mass: 5g</a:t>
            </a:r>
            <a:endParaRPr/>
          </a:p>
          <a:p>
            <a:pPr indent="-317500" lvl="1" marL="914400" rtl="0" algn="l">
              <a:lnSpc>
                <a:spcPct val="100000"/>
              </a:lnSpc>
              <a:spcBef>
                <a:spcPts val="0"/>
              </a:spcBef>
              <a:spcAft>
                <a:spcPts val="0"/>
              </a:spcAft>
              <a:buClr>
                <a:srgbClr val="000000"/>
              </a:buClr>
              <a:buSzPts val="1400"/>
              <a:buFont typeface="Arial"/>
              <a:buChar char="○"/>
            </a:pPr>
            <a:r>
              <a:rPr lang="en"/>
              <a:t>Size: 0.7” x 1.8”</a:t>
            </a:r>
            <a:endParaRPr/>
          </a:p>
          <a:p>
            <a:pPr indent="-317500" lvl="1" marL="914400" rtl="0" algn="l">
              <a:lnSpc>
                <a:spcPct val="100000"/>
              </a:lnSpc>
              <a:spcBef>
                <a:spcPts val="0"/>
              </a:spcBef>
              <a:spcAft>
                <a:spcPts val="0"/>
              </a:spcAft>
              <a:buClr>
                <a:srgbClr val="000000"/>
              </a:buClr>
              <a:buSzPts val="1400"/>
              <a:buFont typeface="Arial"/>
              <a:buChar char="○"/>
            </a:pPr>
            <a:r>
              <a:rPr lang="en"/>
              <a:t>Operational Temperature Range: -40°C to 125°C</a:t>
            </a:r>
            <a:endParaRPr/>
          </a:p>
          <a:p>
            <a:pPr indent="-317500" lvl="1" marL="914400" rtl="0" algn="l">
              <a:lnSpc>
                <a:spcPct val="100000"/>
              </a:lnSpc>
              <a:spcBef>
                <a:spcPts val="0"/>
              </a:spcBef>
              <a:spcAft>
                <a:spcPts val="0"/>
              </a:spcAft>
              <a:buClr>
                <a:srgbClr val="000000"/>
              </a:buClr>
              <a:buSzPts val="1400"/>
              <a:buFont typeface="Arial"/>
              <a:buChar char="○"/>
            </a:pPr>
            <a:r>
              <a:rPr lang="en"/>
              <a:t>20 Pins</a:t>
            </a:r>
            <a:endParaRPr/>
          </a:p>
          <a:p>
            <a:pPr indent="-317500" lvl="2" marL="1371600" rtl="0" algn="l">
              <a:lnSpc>
                <a:spcPct val="100000"/>
              </a:lnSpc>
              <a:spcBef>
                <a:spcPts val="0"/>
              </a:spcBef>
              <a:spcAft>
                <a:spcPts val="0"/>
              </a:spcAft>
              <a:buClr>
                <a:srgbClr val="000000"/>
              </a:buClr>
              <a:buSzPts val="1400"/>
              <a:buFont typeface="Arial"/>
              <a:buChar char="■"/>
            </a:pPr>
            <a:r>
              <a:rPr lang="en"/>
              <a:t>20 Digital </a:t>
            </a:r>
            <a:endParaRPr/>
          </a:p>
          <a:p>
            <a:pPr indent="-317500" lvl="3" marL="1828800" rtl="0" algn="l">
              <a:lnSpc>
                <a:spcPct val="100000"/>
              </a:lnSpc>
              <a:spcBef>
                <a:spcPts val="0"/>
              </a:spcBef>
              <a:spcAft>
                <a:spcPts val="0"/>
              </a:spcAft>
              <a:buClr>
                <a:srgbClr val="000000"/>
              </a:buClr>
              <a:buSzPts val="1400"/>
              <a:buFont typeface="Arial"/>
              <a:buChar char="●"/>
            </a:pPr>
            <a:r>
              <a:rPr lang="en"/>
              <a:t>5 PWM</a:t>
            </a:r>
            <a:endParaRPr/>
          </a:p>
          <a:p>
            <a:pPr indent="-317500" lvl="3" marL="1828800" rtl="0" algn="l">
              <a:lnSpc>
                <a:spcPct val="100000"/>
              </a:lnSpc>
              <a:spcBef>
                <a:spcPts val="0"/>
              </a:spcBef>
              <a:spcAft>
                <a:spcPts val="0"/>
              </a:spcAft>
              <a:buClr>
                <a:srgbClr val="000000"/>
              </a:buClr>
              <a:buSzPts val="1400"/>
              <a:buFont typeface="Arial"/>
              <a:buChar char="●"/>
            </a:pPr>
            <a:r>
              <a:rPr lang="en"/>
              <a:t>8 Dual Digital/Analog</a:t>
            </a:r>
            <a:endParaRPr/>
          </a:p>
          <a:p>
            <a:pPr indent="-317500" lvl="2" marL="1371600" rtl="0" algn="l">
              <a:lnSpc>
                <a:spcPct val="100000"/>
              </a:lnSpc>
              <a:spcBef>
                <a:spcPts val="0"/>
              </a:spcBef>
              <a:spcAft>
                <a:spcPts val="0"/>
              </a:spcAft>
              <a:buClr>
                <a:srgbClr val="000000"/>
              </a:buClr>
              <a:buSzPts val="1400"/>
              <a:buFont typeface="Arial"/>
              <a:buChar char="■"/>
            </a:pPr>
            <a:r>
              <a:rPr lang="en"/>
              <a:t>TX and RX pins used for XBee </a:t>
            </a:r>
            <a:endParaRPr/>
          </a:p>
          <a:p>
            <a:pPr indent="-317500" lvl="1" marL="914400" rtl="0" algn="l">
              <a:lnSpc>
                <a:spcPct val="100000"/>
              </a:lnSpc>
              <a:spcBef>
                <a:spcPts val="0"/>
              </a:spcBef>
              <a:spcAft>
                <a:spcPts val="0"/>
              </a:spcAft>
              <a:buClr>
                <a:srgbClr val="000000"/>
              </a:buClr>
              <a:buSzPts val="1400"/>
              <a:buFont typeface="Arial"/>
              <a:buChar char="○"/>
            </a:pPr>
            <a:r>
              <a:rPr lang="en"/>
              <a:t>Time On: </a:t>
            </a:r>
            <a:endParaRPr/>
          </a:p>
          <a:p>
            <a:pPr indent="-317500" lvl="0" marL="457200" rtl="0" algn="l">
              <a:lnSpc>
                <a:spcPct val="100000"/>
              </a:lnSpc>
              <a:spcBef>
                <a:spcPts val="0"/>
              </a:spcBef>
              <a:spcAft>
                <a:spcPts val="0"/>
              </a:spcAft>
              <a:buClr>
                <a:srgbClr val="000000"/>
              </a:buClr>
              <a:buSzPts val="1400"/>
              <a:buFont typeface="Arial"/>
              <a:buChar char="●"/>
            </a:pPr>
            <a:r>
              <a:rPr lang="en"/>
              <a:t>Purpose</a:t>
            </a:r>
            <a:endParaRPr/>
          </a:p>
          <a:p>
            <a:pPr indent="-317500" lvl="1" marL="914400" rtl="0" algn="l">
              <a:lnSpc>
                <a:spcPct val="100000"/>
              </a:lnSpc>
              <a:spcBef>
                <a:spcPts val="0"/>
              </a:spcBef>
              <a:spcAft>
                <a:spcPts val="0"/>
              </a:spcAft>
              <a:buClr>
                <a:srgbClr val="000000"/>
              </a:buClr>
              <a:buSzPts val="1400"/>
              <a:buFont typeface="Arial"/>
              <a:buChar char="○"/>
            </a:pPr>
            <a:r>
              <a:rPr lang="en"/>
              <a:t>Sole microcontroller for ODDITY</a:t>
            </a:r>
            <a:endParaRPr/>
          </a:p>
          <a:p>
            <a:pPr indent="-317500" lvl="1" marL="914400" rtl="0" algn="l">
              <a:lnSpc>
                <a:spcPct val="100000"/>
              </a:lnSpc>
              <a:spcBef>
                <a:spcPts val="0"/>
              </a:spcBef>
              <a:spcAft>
                <a:spcPts val="0"/>
              </a:spcAft>
              <a:buClr>
                <a:srgbClr val="000000"/>
              </a:buClr>
              <a:buSzPts val="1400"/>
              <a:buFont typeface="Arial"/>
              <a:buChar char="○"/>
            </a:pPr>
            <a:r>
              <a:rPr lang="en"/>
              <a:t>Slave to gondola based on received packages </a:t>
            </a:r>
            <a:endParaRPr/>
          </a:p>
          <a:p>
            <a:pPr indent="0" lvl="0" marL="0" rtl="0" algn="l">
              <a:spcBef>
                <a:spcPts val="0"/>
              </a:spcBef>
              <a:spcAft>
                <a:spcPts val="1600"/>
              </a:spcAft>
              <a:buNone/>
            </a:pPr>
            <a:r>
              <a:t/>
            </a:r>
            <a:endParaRPr/>
          </a:p>
        </p:txBody>
      </p:sp>
      <p:sp>
        <p:nvSpPr>
          <p:cNvPr id="1970" name="Google Shape;1970;p107"/>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CPC: Arduino Nano Every</a:t>
            </a:r>
            <a:endParaRPr/>
          </a:p>
        </p:txBody>
      </p:sp>
      <p:sp>
        <p:nvSpPr>
          <p:cNvPr id="1971" name="Google Shape;1971;p10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72" name="Google Shape;1972;p107"/>
          <p:cNvPicPr preferRelativeResize="0"/>
          <p:nvPr/>
        </p:nvPicPr>
        <p:blipFill rotWithShape="1">
          <a:blip r:embed="rId3">
            <a:alphaModFix/>
          </a:blip>
          <a:srcRect b="21133" l="0" r="0" t="22629"/>
          <a:stretch/>
        </p:blipFill>
        <p:spPr>
          <a:xfrm>
            <a:off x="4791850" y="2034451"/>
            <a:ext cx="4208525" cy="1774975"/>
          </a:xfrm>
          <a:prstGeom prst="rect">
            <a:avLst/>
          </a:prstGeom>
          <a:noFill/>
          <a:ln>
            <a:noFill/>
          </a:ln>
        </p:spPr>
      </p:pic>
      <p:pic>
        <p:nvPicPr>
          <p:cNvPr id="1973" name="Google Shape;1973;p107"/>
          <p:cNvPicPr preferRelativeResize="0"/>
          <p:nvPr/>
        </p:nvPicPr>
        <p:blipFill>
          <a:blip r:embed="rId4">
            <a:alphaModFix/>
          </a:blip>
          <a:stretch>
            <a:fillRect/>
          </a:stretch>
        </p:blipFill>
        <p:spPr>
          <a:xfrm>
            <a:off x="7244400" y="0"/>
            <a:ext cx="1899600" cy="3837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sp>
        <p:nvSpPr>
          <p:cNvPr id="1978" name="Google Shape;1978;p108"/>
          <p:cNvSpPr txBox="1"/>
          <p:nvPr>
            <p:ph idx="1" type="body"/>
          </p:nvPr>
        </p:nvSpPr>
        <p:spPr>
          <a:xfrm>
            <a:off x="727675" y="1441200"/>
            <a:ext cx="7688700" cy="22611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Arial"/>
              <a:buChar char="●"/>
            </a:pPr>
            <a:r>
              <a:rPr lang="en" sz="1400">
                <a:solidFill>
                  <a:srgbClr val="595959"/>
                </a:solidFill>
                <a:latin typeface="Arial"/>
                <a:ea typeface="Arial"/>
                <a:cs typeface="Arial"/>
                <a:sym typeface="Arial"/>
              </a:rPr>
              <a:t>Digi XBee 3 Module</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Frequency: 2.4 GHz</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Line of sight range: 1.2 km</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Transmit Power: +8 dBm</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Receiver Sensitivity: -103 dBm</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Will be used onboard ODDITY with gondola</a:t>
            </a:r>
            <a:endParaRPr sz="1400">
              <a:solidFill>
                <a:srgbClr val="595959"/>
              </a:solidFill>
              <a:latin typeface="Arial"/>
              <a:ea typeface="Arial"/>
              <a:cs typeface="Arial"/>
              <a:sym typeface="Arial"/>
            </a:endParaRPr>
          </a:p>
          <a:p>
            <a:pPr indent="-317500" lvl="0" marL="4572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Digi XBee Pro SX Module</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Frequency: 902 - 928 MHz</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Line of sight range: 105 km</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Transmit Power: +30 dBm</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Receiver Sensitivity: -103 dBm</a:t>
            </a:r>
            <a:endParaRPr sz="1400">
              <a:solidFill>
                <a:srgbClr val="595959"/>
              </a:solidFill>
              <a:latin typeface="Arial"/>
              <a:ea typeface="Arial"/>
              <a:cs typeface="Arial"/>
              <a:sym typeface="Arial"/>
            </a:endParaRPr>
          </a:p>
          <a:p>
            <a:pPr indent="-317500" lvl="1" marL="914400" rtl="0" algn="l">
              <a:lnSpc>
                <a:spcPct val="100000"/>
              </a:lnSpc>
              <a:spcBef>
                <a:spcPts val="0"/>
              </a:spcBef>
              <a:spcAft>
                <a:spcPts val="0"/>
              </a:spcAft>
              <a:buClr>
                <a:srgbClr val="595959"/>
              </a:buClr>
              <a:buSzPts val="1400"/>
              <a:buFont typeface="Arial"/>
              <a:buChar char="○"/>
            </a:pPr>
            <a:r>
              <a:rPr lang="en" sz="1400">
                <a:solidFill>
                  <a:srgbClr val="595959"/>
                </a:solidFill>
                <a:latin typeface="Arial"/>
                <a:ea typeface="Arial"/>
                <a:cs typeface="Arial"/>
                <a:sym typeface="Arial"/>
              </a:rPr>
              <a:t>Will be used onboard gondola with ODDITY and GND station</a:t>
            </a:r>
            <a:endParaRPr sz="1400">
              <a:solidFill>
                <a:srgbClr val="595959"/>
              </a:solidFill>
              <a:latin typeface="Arial"/>
              <a:ea typeface="Arial"/>
              <a:cs typeface="Arial"/>
              <a:sym typeface="Arial"/>
            </a:endParaRPr>
          </a:p>
          <a:p>
            <a:pPr indent="0" lvl="0" marL="0" rtl="0" algn="l">
              <a:spcBef>
                <a:spcPts val="0"/>
              </a:spcBef>
              <a:spcAft>
                <a:spcPts val="1600"/>
              </a:spcAft>
              <a:buNone/>
            </a:pPr>
            <a:r>
              <a:t/>
            </a:r>
            <a:endParaRPr/>
          </a:p>
        </p:txBody>
      </p:sp>
      <p:sp>
        <p:nvSpPr>
          <p:cNvPr id="1979" name="Google Shape;1979;p108"/>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CPC: Digi XBee 3</a:t>
            </a:r>
            <a:endParaRPr/>
          </a:p>
        </p:txBody>
      </p:sp>
      <p:sp>
        <p:nvSpPr>
          <p:cNvPr id="1980" name="Google Shape;1980;p10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81" name="Google Shape;1981;p108"/>
          <p:cNvPicPr preferRelativeResize="0"/>
          <p:nvPr/>
        </p:nvPicPr>
        <p:blipFill>
          <a:blip r:embed="rId3">
            <a:alphaModFix/>
          </a:blip>
          <a:stretch>
            <a:fillRect/>
          </a:stretch>
        </p:blipFill>
        <p:spPr>
          <a:xfrm>
            <a:off x="5364525" y="804488"/>
            <a:ext cx="2206826" cy="2206826"/>
          </a:xfrm>
          <a:prstGeom prst="rect">
            <a:avLst/>
          </a:prstGeom>
          <a:noFill/>
          <a:ln>
            <a:noFill/>
          </a:ln>
        </p:spPr>
      </p:pic>
      <p:pic>
        <p:nvPicPr>
          <p:cNvPr id="1982" name="Google Shape;1982;p108"/>
          <p:cNvPicPr preferRelativeResize="0"/>
          <p:nvPr/>
        </p:nvPicPr>
        <p:blipFill>
          <a:blip r:embed="rId4">
            <a:alphaModFix/>
          </a:blip>
          <a:stretch>
            <a:fillRect/>
          </a:stretch>
        </p:blipFill>
        <p:spPr>
          <a:xfrm>
            <a:off x="6560400" y="2486025"/>
            <a:ext cx="2430275" cy="2430275"/>
          </a:xfrm>
          <a:prstGeom prst="rect">
            <a:avLst/>
          </a:prstGeom>
          <a:noFill/>
          <a:ln>
            <a:noFill/>
          </a:ln>
        </p:spPr>
      </p:pic>
      <p:pic>
        <p:nvPicPr>
          <p:cNvPr id="1983" name="Google Shape;1983;p108"/>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7" name="Shape 1987"/>
        <p:cNvGrpSpPr/>
        <p:nvPr/>
      </p:nvGrpSpPr>
      <p:grpSpPr>
        <a:xfrm>
          <a:off x="0" y="0"/>
          <a:ext cx="0" cy="0"/>
          <a:chOff x="0" y="0"/>
          <a:chExt cx="0" cy="0"/>
        </a:xfrm>
      </p:grpSpPr>
      <p:sp>
        <p:nvSpPr>
          <p:cNvPr id="1988" name="Google Shape;1988;p109"/>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CPC: Power Budget with Fan heating</a:t>
            </a:r>
            <a:endParaRPr/>
          </a:p>
        </p:txBody>
      </p:sp>
      <p:sp>
        <p:nvSpPr>
          <p:cNvPr id="1989" name="Google Shape;1989;p10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90" name="Google Shape;1990;p109"/>
          <p:cNvPicPr preferRelativeResize="0"/>
          <p:nvPr/>
        </p:nvPicPr>
        <p:blipFill>
          <a:blip r:embed="rId3">
            <a:alphaModFix/>
          </a:blip>
          <a:stretch>
            <a:fillRect/>
          </a:stretch>
        </p:blipFill>
        <p:spPr>
          <a:xfrm>
            <a:off x="7244400" y="0"/>
            <a:ext cx="1899600" cy="383725"/>
          </a:xfrm>
          <a:prstGeom prst="rect">
            <a:avLst/>
          </a:prstGeom>
          <a:noFill/>
          <a:ln>
            <a:noFill/>
          </a:ln>
        </p:spPr>
      </p:pic>
      <p:pic>
        <p:nvPicPr>
          <p:cNvPr id="1991" name="Google Shape;1991;p109"/>
          <p:cNvPicPr preferRelativeResize="0"/>
          <p:nvPr/>
        </p:nvPicPr>
        <p:blipFill>
          <a:blip r:embed="rId4">
            <a:alphaModFix/>
          </a:blip>
          <a:stretch>
            <a:fillRect/>
          </a:stretch>
        </p:blipFill>
        <p:spPr>
          <a:xfrm>
            <a:off x="133713" y="1094025"/>
            <a:ext cx="8876575" cy="37446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110"/>
          <p:cNvSpPr txBox="1"/>
          <p:nvPr>
            <p:ph idx="12" type="sldNum"/>
          </p:nvPr>
        </p:nvSpPr>
        <p:spPr>
          <a:xfrm>
            <a:off x="8552635" y="4732002"/>
            <a:ext cx="457200" cy="33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97" name="Google Shape;1997;p110"/>
          <p:cNvSpPr txBox="1"/>
          <p:nvPr>
            <p:ph type="title"/>
          </p:nvPr>
        </p:nvSpPr>
        <p:spPr>
          <a:xfrm>
            <a:off x="727650" y="5781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Anemometer Fan Testing</a:t>
            </a:r>
            <a:endParaRPr/>
          </a:p>
        </p:txBody>
      </p:sp>
      <p:pic>
        <p:nvPicPr>
          <p:cNvPr id="1998" name="Google Shape;1998;p110"/>
          <p:cNvPicPr preferRelativeResize="0"/>
          <p:nvPr/>
        </p:nvPicPr>
        <p:blipFill rotWithShape="1">
          <a:blip r:embed="rId3">
            <a:alphaModFix/>
          </a:blip>
          <a:srcRect b="26236" l="22024" r="25894" t="25212"/>
          <a:stretch/>
        </p:blipFill>
        <p:spPr>
          <a:xfrm>
            <a:off x="7021826" y="528100"/>
            <a:ext cx="1744152" cy="2193852"/>
          </a:xfrm>
          <a:prstGeom prst="rect">
            <a:avLst/>
          </a:prstGeom>
          <a:noFill/>
          <a:ln>
            <a:noFill/>
          </a:ln>
        </p:spPr>
      </p:pic>
      <p:pic>
        <p:nvPicPr>
          <p:cNvPr id="1999" name="Google Shape;1999;p110"/>
          <p:cNvPicPr preferRelativeResize="0"/>
          <p:nvPr/>
        </p:nvPicPr>
        <p:blipFill rotWithShape="1">
          <a:blip r:embed="rId4">
            <a:alphaModFix/>
          </a:blip>
          <a:srcRect b="8435" l="34143" r="2581" t="15634"/>
          <a:stretch/>
        </p:blipFill>
        <p:spPr>
          <a:xfrm>
            <a:off x="5413674" y="2774200"/>
            <a:ext cx="2531723" cy="2305573"/>
          </a:xfrm>
          <a:prstGeom prst="rect">
            <a:avLst/>
          </a:prstGeom>
          <a:noFill/>
          <a:ln>
            <a:noFill/>
          </a:ln>
        </p:spPr>
      </p:pic>
      <p:sp>
        <p:nvSpPr>
          <p:cNvPr id="2000" name="Google Shape;2000;p110"/>
          <p:cNvSpPr txBox="1"/>
          <p:nvPr/>
        </p:nvSpPr>
        <p:spPr>
          <a:xfrm>
            <a:off x="727650" y="1397175"/>
            <a:ext cx="5058300" cy="31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Lato"/>
                <a:ea typeface="Lato"/>
                <a:cs typeface="Lato"/>
                <a:sym typeface="Lato"/>
              </a:rPr>
              <a:t>The team has done some rough </a:t>
            </a:r>
            <a:r>
              <a:rPr lang="en" sz="1600">
                <a:latin typeface="Lato"/>
                <a:ea typeface="Lato"/>
                <a:cs typeface="Lato"/>
                <a:sym typeface="Lato"/>
              </a:rPr>
              <a:t>anemometer testing to determine the volumetric flow rate of our axial fan.</a:t>
            </a:r>
            <a:endParaRPr sz="16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The anemometer is not a precise enough tool for us to place much confidence in this test.</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Results: Flow rate ~20% higher than datasheet flow rate</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endParaRPr>
              <a:latin typeface="Lato"/>
              <a:ea typeface="Lato"/>
              <a:cs typeface="Lato"/>
              <a:sym typeface="Lato"/>
            </a:endParaRPr>
          </a:p>
        </p:txBody>
      </p:sp>
      <p:pic>
        <p:nvPicPr>
          <p:cNvPr id="2001" name="Google Shape;2001;p110"/>
          <p:cNvPicPr preferRelativeResize="0"/>
          <p:nvPr/>
        </p:nvPicPr>
        <p:blipFill>
          <a:blip r:embed="rId5">
            <a:alphaModFix/>
          </a:blip>
          <a:stretch>
            <a:fillRect/>
          </a:stretch>
        </p:blipFill>
        <p:spPr>
          <a:xfrm>
            <a:off x="7244400" y="0"/>
            <a:ext cx="1899600" cy="3837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pic>
        <p:nvPicPr>
          <p:cNvPr id="2006" name="Google Shape;2006;p111"/>
          <p:cNvPicPr preferRelativeResize="0"/>
          <p:nvPr/>
        </p:nvPicPr>
        <p:blipFill>
          <a:blip r:embed="rId3">
            <a:alphaModFix/>
          </a:blip>
          <a:stretch>
            <a:fillRect/>
          </a:stretch>
        </p:blipFill>
        <p:spPr>
          <a:xfrm>
            <a:off x="7244400" y="0"/>
            <a:ext cx="1899600" cy="383725"/>
          </a:xfrm>
          <a:prstGeom prst="rect">
            <a:avLst/>
          </a:prstGeom>
          <a:noFill/>
          <a:ln>
            <a:noFill/>
          </a:ln>
        </p:spPr>
      </p:pic>
      <p:sp>
        <p:nvSpPr>
          <p:cNvPr id="2007" name="Google Shape;2007;p111"/>
          <p:cNvSpPr txBox="1"/>
          <p:nvPr>
            <p:ph type="title"/>
          </p:nvPr>
        </p:nvSpPr>
        <p:spPr>
          <a:xfrm>
            <a:off x="727663" y="5588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Descent Control Risks</a:t>
            </a:r>
            <a:endParaRPr/>
          </a:p>
        </p:txBody>
      </p:sp>
      <p:sp>
        <p:nvSpPr>
          <p:cNvPr id="2008" name="Google Shape;2008;p1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009" name="Google Shape;2009;p111"/>
          <p:cNvGraphicFramePr/>
          <p:nvPr/>
        </p:nvGraphicFramePr>
        <p:xfrm>
          <a:off x="4010550" y="1490725"/>
          <a:ext cx="3000000" cy="3000000"/>
        </p:xfrm>
        <a:graphic>
          <a:graphicData uri="http://schemas.openxmlformats.org/drawingml/2006/table">
            <a:tbl>
              <a:tblPr>
                <a:noFill/>
                <a:tableStyleId>{0B9090C0-911F-4215-A597-26AF6A290EC6}</a:tableStyleId>
              </a:tblPr>
              <a:tblGrid>
                <a:gridCol w="950000"/>
                <a:gridCol w="950000"/>
                <a:gridCol w="950000"/>
                <a:gridCol w="950000"/>
                <a:gridCol w="950000"/>
              </a:tblGrid>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4335"/>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1</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en" sz="1200"/>
                        <a:t>3</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727625">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rPr lang="en" sz="1200"/>
                        <a:t>2</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34A853"/>
                    </a:solidFill>
                  </a:tcPr>
                </a:tc>
                <a:tc>
                  <a:txBody>
                    <a:bodyPr/>
                    <a:lstStyle/>
                    <a:p>
                      <a:pPr indent="0" lvl="0" marL="0" rtl="0" algn="ctr">
                        <a:spcBef>
                          <a:spcPts val="0"/>
                        </a:spcBef>
                        <a:spcAft>
                          <a:spcPts val="0"/>
                        </a:spcAft>
                        <a:buNone/>
                      </a:pPr>
                      <a:r>
                        <a:t/>
                      </a:r>
                      <a:endParaRPr sz="1200"/>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bl>
          </a:graphicData>
        </a:graphic>
      </p:graphicFrame>
      <p:sp>
        <p:nvSpPr>
          <p:cNvPr id="2010" name="Google Shape;2010;p111"/>
          <p:cNvSpPr txBox="1"/>
          <p:nvPr/>
        </p:nvSpPr>
        <p:spPr>
          <a:xfrm>
            <a:off x="40105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Minimal</a:t>
            </a:r>
            <a:endParaRPr sz="900">
              <a:latin typeface="Lato"/>
              <a:ea typeface="Lato"/>
              <a:cs typeface="Lato"/>
              <a:sym typeface="Lato"/>
            </a:endParaRPr>
          </a:p>
        </p:txBody>
      </p:sp>
      <p:sp>
        <p:nvSpPr>
          <p:cNvPr id="2011" name="Google Shape;2011;p111"/>
          <p:cNvSpPr txBox="1"/>
          <p:nvPr/>
        </p:nvSpPr>
        <p:spPr>
          <a:xfrm>
            <a:off x="49605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Minor</a:t>
            </a:r>
            <a:endParaRPr sz="900">
              <a:latin typeface="Lato"/>
              <a:ea typeface="Lato"/>
              <a:cs typeface="Lato"/>
              <a:sym typeface="Lato"/>
            </a:endParaRPr>
          </a:p>
        </p:txBody>
      </p:sp>
      <p:sp>
        <p:nvSpPr>
          <p:cNvPr id="2012" name="Google Shape;2012;p111"/>
          <p:cNvSpPr txBox="1"/>
          <p:nvPr/>
        </p:nvSpPr>
        <p:spPr>
          <a:xfrm>
            <a:off x="591050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Major</a:t>
            </a:r>
            <a:endParaRPr sz="900">
              <a:latin typeface="Lato"/>
              <a:ea typeface="Lato"/>
              <a:cs typeface="Lato"/>
              <a:sym typeface="Lato"/>
            </a:endParaRPr>
          </a:p>
        </p:txBody>
      </p:sp>
      <p:sp>
        <p:nvSpPr>
          <p:cNvPr id="2013" name="Google Shape;2013;p111"/>
          <p:cNvSpPr txBox="1"/>
          <p:nvPr/>
        </p:nvSpPr>
        <p:spPr>
          <a:xfrm>
            <a:off x="68605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Severe</a:t>
            </a:r>
            <a:endParaRPr sz="900">
              <a:latin typeface="Lato"/>
              <a:ea typeface="Lato"/>
              <a:cs typeface="Lato"/>
              <a:sym typeface="Lato"/>
            </a:endParaRPr>
          </a:p>
        </p:txBody>
      </p:sp>
      <p:sp>
        <p:nvSpPr>
          <p:cNvPr id="2014" name="Google Shape;2014;p111"/>
          <p:cNvSpPr txBox="1"/>
          <p:nvPr/>
        </p:nvSpPr>
        <p:spPr>
          <a:xfrm>
            <a:off x="7810450" y="1305375"/>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Catastrophic</a:t>
            </a:r>
            <a:endParaRPr sz="900">
              <a:latin typeface="Lato"/>
              <a:ea typeface="Lato"/>
              <a:cs typeface="Lato"/>
              <a:sym typeface="Lato"/>
            </a:endParaRPr>
          </a:p>
        </p:txBody>
      </p:sp>
      <p:sp>
        <p:nvSpPr>
          <p:cNvPr id="2015" name="Google Shape;2015;p111"/>
          <p:cNvSpPr txBox="1"/>
          <p:nvPr/>
        </p:nvSpPr>
        <p:spPr>
          <a:xfrm rot="-5400000">
            <a:off x="3555250" y="17608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Certain</a:t>
            </a:r>
            <a:endParaRPr sz="900">
              <a:latin typeface="Lato"/>
              <a:ea typeface="Lato"/>
              <a:cs typeface="Lato"/>
              <a:sym typeface="Lato"/>
            </a:endParaRPr>
          </a:p>
        </p:txBody>
      </p:sp>
      <p:sp>
        <p:nvSpPr>
          <p:cNvPr id="2016" name="Google Shape;2016;p111"/>
          <p:cNvSpPr txBox="1"/>
          <p:nvPr/>
        </p:nvSpPr>
        <p:spPr>
          <a:xfrm rot="-5400000">
            <a:off x="3473950" y="2407200"/>
            <a:ext cx="725400" cy="3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Highly Likely</a:t>
            </a:r>
            <a:endParaRPr sz="900">
              <a:latin typeface="Lato"/>
              <a:ea typeface="Lato"/>
              <a:cs typeface="Lato"/>
              <a:sym typeface="Lato"/>
            </a:endParaRPr>
          </a:p>
        </p:txBody>
      </p:sp>
      <p:sp>
        <p:nvSpPr>
          <p:cNvPr id="2017" name="Google Shape;2017;p111"/>
          <p:cNvSpPr txBox="1"/>
          <p:nvPr/>
        </p:nvSpPr>
        <p:spPr>
          <a:xfrm rot="-5400000">
            <a:off x="3555250" y="3215900"/>
            <a:ext cx="7254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Likely</a:t>
            </a:r>
            <a:endParaRPr sz="900">
              <a:latin typeface="Lato"/>
              <a:ea typeface="Lato"/>
              <a:cs typeface="Lato"/>
              <a:sym typeface="Lato"/>
            </a:endParaRPr>
          </a:p>
        </p:txBody>
      </p:sp>
      <p:sp>
        <p:nvSpPr>
          <p:cNvPr id="2018" name="Google Shape;2018;p111"/>
          <p:cNvSpPr txBox="1"/>
          <p:nvPr/>
        </p:nvSpPr>
        <p:spPr>
          <a:xfrm rot="-5400000">
            <a:off x="3525850" y="3952450"/>
            <a:ext cx="7842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Improbable</a:t>
            </a:r>
            <a:endParaRPr sz="900">
              <a:latin typeface="Lato"/>
              <a:ea typeface="Lato"/>
              <a:cs typeface="Lato"/>
              <a:sym typeface="Lato"/>
            </a:endParaRPr>
          </a:p>
        </p:txBody>
      </p:sp>
      <p:sp>
        <p:nvSpPr>
          <p:cNvPr id="2019" name="Google Shape;2019;p111"/>
          <p:cNvSpPr txBox="1"/>
          <p:nvPr/>
        </p:nvSpPr>
        <p:spPr>
          <a:xfrm rot="-5400000">
            <a:off x="3481100" y="4614000"/>
            <a:ext cx="759900" cy="299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Lato"/>
                <a:ea typeface="Lato"/>
                <a:cs typeface="Lato"/>
                <a:sym typeface="Lato"/>
              </a:rPr>
              <a:t>Extremely Improbable</a:t>
            </a:r>
            <a:endParaRPr sz="900">
              <a:latin typeface="Lato"/>
              <a:ea typeface="Lato"/>
              <a:cs typeface="Lato"/>
              <a:sym typeface="Lato"/>
            </a:endParaRPr>
          </a:p>
        </p:txBody>
      </p:sp>
      <p:sp>
        <p:nvSpPr>
          <p:cNvPr id="2020" name="Google Shape;2020;p111"/>
          <p:cNvSpPr txBox="1"/>
          <p:nvPr/>
        </p:nvSpPr>
        <p:spPr>
          <a:xfrm>
            <a:off x="5910500" y="1099700"/>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Impact</a:t>
            </a:r>
            <a:endParaRPr b="1" i="1" sz="1100">
              <a:latin typeface="Lato"/>
              <a:ea typeface="Lato"/>
              <a:cs typeface="Lato"/>
              <a:sym typeface="Lato"/>
            </a:endParaRPr>
          </a:p>
        </p:txBody>
      </p:sp>
      <p:sp>
        <p:nvSpPr>
          <p:cNvPr id="2021" name="Google Shape;2021;p111"/>
          <p:cNvSpPr txBox="1"/>
          <p:nvPr/>
        </p:nvSpPr>
        <p:spPr>
          <a:xfrm rot="-5400000">
            <a:off x="3095000" y="3217088"/>
            <a:ext cx="950100" cy="18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1100">
                <a:latin typeface="Lato"/>
                <a:ea typeface="Lato"/>
                <a:cs typeface="Lato"/>
                <a:sym typeface="Lato"/>
              </a:rPr>
              <a:t>Likelihood</a:t>
            </a:r>
            <a:endParaRPr b="1" i="1" sz="1100">
              <a:latin typeface="Lato"/>
              <a:ea typeface="Lato"/>
              <a:cs typeface="Lato"/>
              <a:sym typeface="Lato"/>
            </a:endParaRPr>
          </a:p>
        </p:txBody>
      </p:sp>
      <p:graphicFrame>
        <p:nvGraphicFramePr>
          <p:cNvPr id="2022" name="Google Shape;2022;p111"/>
          <p:cNvGraphicFramePr/>
          <p:nvPr/>
        </p:nvGraphicFramePr>
        <p:xfrm>
          <a:off x="72850" y="1490800"/>
          <a:ext cx="3000000" cy="3000000"/>
        </p:xfrm>
        <a:graphic>
          <a:graphicData uri="http://schemas.openxmlformats.org/drawingml/2006/table">
            <a:tbl>
              <a:tblPr>
                <a:noFill/>
                <a:tableStyleId>{0B9090C0-911F-4215-A597-26AF6A290EC6}</a:tableStyleId>
              </a:tblPr>
              <a:tblGrid>
                <a:gridCol w="883375"/>
                <a:gridCol w="2471225"/>
              </a:tblGrid>
              <a:tr h="24627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Number:</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3</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Risk:</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Balloon bursts</a:t>
                      </a:r>
                      <a:endParaRPr sz="1200">
                        <a:solidFill>
                          <a:schemeClr val="accent1"/>
                        </a:solidFill>
                        <a:latin typeface="Lato"/>
                        <a:ea typeface="Lato"/>
                        <a:cs typeface="Lato"/>
                        <a:sym typeface="Lato"/>
                      </a:endParaRPr>
                    </a:p>
                  </a:txBody>
                  <a:tcPr marT="91425" marB="91425" marR="91425" marL="91425" anchor="ctr"/>
                </a:tc>
              </a:tr>
              <a:tr h="782225">
                <a:tc>
                  <a:txBody>
                    <a:bodyPr/>
                    <a:lstStyle/>
                    <a:p>
                      <a:pPr indent="0" lvl="0" marL="0" rtl="0" algn="ctr">
                        <a:spcBef>
                          <a:spcPts val="0"/>
                        </a:spcBef>
                        <a:spcAft>
                          <a:spcPts val="0"/>
                        </a:spcAft>
                        <a:buNone/>
                      </a:pPr>
                      <a:r>
                        <a:rPr i="1" lang="en" sz="1200">
                          <a:solidFill>
                            <a:schemeClr val="lt1"/>
                          </a:solidFill>
                          <a:latin typeface="Lato"/>
                          <a:ea typeface="Lato"/>
                          <a:cs typeface="Lato"/>
                          <a:sym typeface="Lato"/>
                        </a:rPr>
                        <a:t>Effect:</a:t>
                      </a:r>
                      <a:endParaRPr i="1" sz="1200">
                        <a:solidFill>
                          <a:schemeClr val="lt1"/>
                        </a:solidFill>
                        <a:latin typeface="Lato"/>
                        <a:ea typeface="Lato"/>
                        <a:cs typeface="Lato"/>
                        <a:sym typeface="Lato"/>
                      </a:endParaRPr>
                    </a:p>
                  </a:txBody>
                  <a:tcPr marT="91425" marB="91425" marR="91425" marL="91425" anchor="ctr">
                    <a:solidFill>
                      <a:schemeClr val="dk1"/>
                    </a:solidFill>
                  </a:tcPr>
                </a:tc>
                <a:tc>
                  <a:txBody>
                    <a:bodyPr/>
                    <a:lstStyle/>
                    <a:p>
                      <a:pPr indent="0" lvl="0" marL="0" rtl="0" algn="ctr">
                        <a:spcBef>
                          <a:spcPts val="0"/>
                        </a:spcBef>
                        <a:spcAft>
                          <a:spcPts val="0"/>
                        </a:spcAft>
                        <a:buNone/>
                      </a:pPr>
                      <a:r>
                        <a:rPr lang="en" sz="1200">
                          <a:solidFill>
                            <a:schemeClr val="accent1"/>
                          </a:solidFill>
                          <a:latin typeface="Lato"/>
                          <a:ea typeface="Lato"/>
                          <a:cs typeface="Lato"/>
                          <a:sym typeface="Lato"/>
                        </a:rPr>
                        <a:t>The target altitude may not be able to be reached and/or the system descends faster than desired</a:t>
                      </a:r>
                      <a:endParaRPr sz="1200">
                        <a:solidFill>
                          <a:schemeClr val="accent1"/>
                        </a:solidFill>
                        <a:latin typeface="Lato"/>
                        <a:ea typeface="Lato"/>
                        <a:cs typeface="Lato"/>
                        <a:sym typeface="Lato"/>
                      </a:endParaRPr>
                    </a:p>
                  </a:txBody>
                  <a:tcPr marT="91425" marB="91425" marR="91425" marL="91425" anchor="ct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