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1" r:id="rId2"/>
  </p:sldMasterIdLst>
  <p:notesMasterIdLst>
    <p:notesMasterId r:id="rId76"/>
  </p:notesMasterIdLst>
  <p:handoutMasterIdLst>
    <p:handoutMasterId r:id="rId77"/>
  </p:handoutMasterIdLst>
  <p:sldIdLst>
    <p:sldId id="631" r:id="rId3"/>
    <p:sldId id="646" r:id="rId4"/>
    <p:sldId id="891" r:id="rId5"/>
    <p:sldId id="726" r:id="rId6"/>
    <p:sldId id="756" r:id="rId7"/>
    <p:sldId id="256" r:id="rId8"/>
    <p:sldId id="687" r:id="rId9"/>
    <p:sldId id="686" r:id="rId10"/>
    <p:sldId id="723" r:id="rId11"/>
    <p:sldId id="913" r:id="rId12"/>
    <p:sldId id="914" r:id="rId13"/>
    <p:sldId id="912" r:id="rId14"/>
    <p:sldId id="724" r:id="rId15"/>
    <p:sldId id="860" r:id="rId16"/>
    <p:sldId id="892" r:id="rId17"/>
    <p:sldId id="693" r:id="rId18"/>
    <p:sldId id="695" r:id="rId19"/>
    <p:sldId id="893" r:id="rId20"/>
    <p:sldId id="938" r:id="rId21"/>
    <p:sldId id="918" r:id="rId22"/>
    <p:sldId id="915" r:id="rId23"/>
    <p:sldId id="933" r:id="rId24"/>
    <p:sldId id="934" r:id="rId25"/>
    <p:sldId id="935" r:id="rId26"/>
    <p:sldId id="936" r:id="rId27"/>
    <p:sldId id="919" r:id="rId28"/>
    <p:sldId id="946" r:id="rId29"/>
    <p:sldId id="956" r:id="rId30"/>
    <p:sldId id="958" r:id="rId31"/>
    <p:sldId id="926" r:id="rId32"/>
    <p:sldId id="925" r:id="rId33"/>
    <p:sldId id="955" r:id="rId34"/>
    <p:sldId id="924" r:id="rId35"/>
    <p:sldId id="923" r:id="rId36"/>
    <p:sldId id="930" r:id="rId37"/>
    <p:sldId id="929" r:id="rId38"/>
    <p:sldId id="928" r:id="rId39"/>
    <p:sldId id="927" r:id="rId40"/>
    <p:sldId id="932" r:id="rId41"/>
    <p:sldId id="931" r:id="rId42"/>
    <p:sldId id="894" r:id="rId43"/>
    <p:sldId id="694" r:id="rId44"/>
    <p:sldId id="957" r:id="rId45"/>
    <p:sldId id="889" r:id="rId46"/>
    <p:sldId id="715" r:id="rId47"/>
    <p:sldId id="685" r:id="rId48"/>
    <p:sldId id="710" r:id="rId49"/>
    <p:sldId id="757" r:id="rId50"/>
    <p:sldId id="945" r:id="rId51"/>
    <p:sldId id="712" r:id="rId52"/>
    <p:sldId id="713" r:id="rId53"/>
    <p:sldId id="778" r:id="rId54"/>
    <p:sldId id="779" r:id="rId55"/>
    <p:sldId id="780" r:id="rId56"/>
    <p:sldId id="940" r:id="rId57"/>
    <p:sldId id="943" r:id="rId58"/>
    <p:sldId id="953" r:id="rId59"/>
    <p:sldId id="952" r:id="rId60"/>
    <p:sldId id="947" r:id="rId61"/>
    <p:sldId id="948" r:id="rId62"/>
    <p:sldId id="949" r:id="rId63"/>
    <p:sldId id="950" r:id="rId64"/>
    <p:sldId id="939" r:id="rId65"/>
    <p:sldId id="902" r:id="rId66"/>
    <p:sldId id="903" r:id="rId67"/>
    <p:sldId id="910" r:id="rId68"/>
    <p:sldId id="909" r:id="rId69"/>
    <p:sldId id="908" r:id="rId70"/>
    <p:sldId id="907" r:id="rId71"/>
    <p:sldId id="906" r:id="rId72"/>
    <p:sldId id="905" r:id="rId73"/>
    <p:sldId id="951" r:id="rId74"/>
    <p:sldId id="840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8689" userDrawn="1">
          <p15:clr>
            <a:srgbClr val="A4A3A4"/>
          </p15:clr>
        </p15:guide>
        <p15:guide id="2" pos="80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lison Elise Jarvis" initials="AJ" lastIdx="1" clrIdx="6">
    <p:extLst>
      <p:ext uri="{19B8F6BF-5375-455C-9EA6-DF929625EA0E}">
        <p15:presenceInfo xmlns:p15="http://schemas.microsoft.com/office/powerpoint/2012/main" userId="S::alja1087@colorado.edu::9d9c9a7f-d51a-4ff4-b178-59da2499ca44" providerId="AD"/>
      </p:ext>
    </p:extLst>
  </p:cmAuthor>
  <p:cmAuthor id="1" name="Justin T Miller" initials="JM" lastIdx="7" clrIdx="0">
    <p:extLst>
      <p:ext uri="{19B8F6BF-5375-455C-9EA6-DF929625EA0E}">
        <p15:presenceInfo xmlns:p15="http://schemas.microsoft.com/office/powerpoint/2012/main" userId="S::jumi1165@colorado.edu::e5773f23-e7ff-40f9-95dd-8077f8044f70" providerId="AD"/>
      </p:ext>
    </p:extLst>
  </p:cmAuthor>
  <p:cmAuthor id="2" name="Lucas Teigen" initials="LT" lastIdx="1" clrIdx="1">
    <p:extLst>
      <p:ext uri="{19B8F6BF-5375-455C-9EA6-DF929625EA0E}">
        <p15:presenceInfo xmlns:p15="http://schemas.microsoft.com/office/powerpoint/2012/main" userId="S::lute1469@colorado.edu::0f19c494-d157-4e4d-a59b-73e907aea59d" providerId="AD"/>
      </p:ext>
    </p:extLst>
  </p:cmAuthor>
  <p:cmAuthor id="3" name="Alexander Patrick Pulliam" initials="AP" lastIdx="2" clrIdx="2">
    <p:extLst>
      <p:ext uri="{19B8F6BF-5375-455C-9EA6-DF929625EA0E}">
        <p15:presenceInfo xmlns:p15="http://schemas.microsoft.com/office/powerpoint/2012/main" userId="S::alpu5924@colorado.edu::95e3886f-9381-488c-8956-61d000b28926" providerId="AD"/>
      </p:ext>
    </p:extLst>
  </p:cmAuthor>
  <p:cmAuthor id="4" name="Alexander Pulliam" initials="AP" lastIdx="1" clrIdx="3">
    <p:extLst>
      <p:ext uri="{19B8F6BF-5375-455C-9EA6-DF929625EA0E}">
        <p15:presenceInfo xmlns:p15="http://schemas.microsoft.com/office/powerpoint/2012/main" userId="Alexander Pulliam" providerId="None"/>
      </p:ext>
    </p:extLst>
  </p:cmAuthor>
  <p:cmAuthor id="5" name="Matthew Melby" initials="MM" lastIdx="1" clrIdx="4">
    <p:extLst>
      <p:ext uri="{19B8F6BF-5375-455C-9EA6-DF929625EA0E}">
        <p15:presenceInfo xmlns:p15="http://schemas.microsoft.com/office/powerpoint/2012/main" userId="S::mame5411@colorado.edu::c1b8db7c-6c61-464a-b406-a06bfb77c48a" providerId="AD"/>
      </p:ext>
    </p:extLst>
  </p:cmAuthor>
  <p:cmAuthor id="6" name="Nathan Herr" initials="NH" lastIdx="1" clrIdx="5">
    <p:extLst>
      <p:ext uri="{19B8F6BF-5375-455C-9EA6-DF929625EA0E}">
        <p15:presenceInfo xmlns:p15="http://schemas.microsoft.com/office/powerpoint/2012/main" userId="S::nahe9064@colorado.edu::052e7386-2396-48b3-a1d0-3d2577fc53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4F"/>
    <a:srgbClr val="FFF2CC"/>
    <a:srgbClr val="F3E0AA"/>
    <a:srgbClr val="BBD7AF"/>
    <a:srgbClr val="E4A5A3"/>
    <a:srgbClr val="F8CECD"/>
    <a:srgbClr val="FF0002"/>
    <a:srgbClr val="92D050"/>
    <a:srgbClr val="DE23B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7B0ADE-8975-ECA2-B542-ADEC07B02D71}" v="373" dt="2020-03-02T09:21:05.453"/>
    <p1510:client id="{127223BA-1B9B-B7BA-E188-FDDC56AFA6D4}" v="390" dt="2020-02-24T22:57:21.269"/>
    <p1510:client id="{24C2B237-56AB-EB81-70F6-93410C63983F}" v="7" dt="2020-03-02T04:31:18.478"/>
    <p1510:client id="{28E337B4-3389-E941-ADAE-C346BE024191}" v="5" dt="2020-03-01T19:07:02.693"/>
    <p1510:client id="{2DBBCE30-1B1C-2EA9-0EA8-84208D53BC35}" v="61" dt="2020-03-02T07:39:44.679"/>
    <p1510:client id="{327B12BB-BB59-31AA-F535-0D88CAF8C47D}" v="26" dt="2020-03-02T03:40:03.762"/>
    <p1510:client id="{389E7AA0-6E28-188F-81A0-9C7F6F7F2949}" v="194" dt="2020-03-01T22:54:43.458"/>
    <p1510:client id="{3DBEA868-E226-FAED-B33E-F539CA1E0226}" v="182" dt="2020-03-02T04:23:20.434"/>
    <p1510:client id="{5C6D60BD-1415-80A4-9D7A-F1F532FDF997}" v="684" dt="2020-02-25T21:21:51.935"/>
    <p1510:client id="{65793D96-2569-7CCC-0696-A5B4A1ABC178}" v="1146" dt="2020-03-02T08:58:33.276"/>
    <p1510:client id="{6A6F8DCB-A78F-43E6-ABF9-D5490F745E6F}" v="618" dt="2020-03-02T07:47:24.083"/>
    <p1510:client id="{6EB32CE2-2CFE-B135-E9F3-E2A23BE852A0}" v="252" dt="2020-02-26T20:47:35.829"/>
    <p1510:client id="{75F44465-AD1D-0E64-296A-6630BE8698A5}" v="431" dt="2020-02-26T19:24:07.558"/>
    <p1510:client id="{83837223-296A-4044-8B8B-2F2E4E180CE1}" v="64" dt="2020-02-25T01:56:57.031"/>
    <p1510:client id="{8480A1CF-B8A9-7ADF-45E5-9B102883D1AF}" v="271" dt="2020-03-02T10:38:29.497"/>
    <p1510:client id="{88D4FBC1-0130-8375-2BD6-171E1FCDA699}" v="1497" dt="2020-03-02T09:59:42.328"/>
    <p1510:client id="{9B3ECB2D-D87A-7DF5-43C9-20B1B617FEFB}" v="807" dt="2020-03-02T06:46:23.370"/>
    <p1510:client id="{9E38248A-90AF-9330-163C-75925532D7C9}" v="1188" dt="2020-02-26T06:18:40.189"/>
    <p1510:client id="{A2F4D8B3-6DE6-CD33-2734-282DFAC60908}" v="123" dt="2020-02-25T22:12:35.419"/>
    <p1510:client id="{AB889B25-160D-E24A-8BC9-4D0463E50D5D}" v="870" dt="2020-02-25T10:18:13.727"/>
    <p1510:client id="{AD6F21C6-A1D0-9015-197F-5888A6B3E03A}" v="385" dt="2020-02-27T19:13:17.150"/>
    <p1510:client id="{B73ABC3A-D362-EB9F-77CD-033D09C7D50B}" v="26" dt="2020-03-02T08:02:44.891"/>
    <p1510:client id="{B839AD03-CA63-EE1C-DCEC-8A0F1EFF5465}" v="6" dt="2020-02-25T00:49:26.267"/>
    <p1510:client id="{CAF94876-DF16-7EBD-A11B-E3142BA0D191}" v="76" dt="2020-03-02T10:20:42.378"/>
    <p1510:client id="{D68A0F97-E987-1412-D486-5AA2E837129B}" v="24" dt="2020-02-26T20:00:07.459"/>
    <p1510:client id="{DA214D39-CB24-42BE-86A1-92DBBC390AD6}" v="444" dt="2020-03-02T05:35:43.327"/>
    <p1510:client id="{F004E43A-B79E-0947-BE4E-5F6111E877C2}" v="1385" dt="2020-02-26T20:15:04.714"/>
    <p1510:client id="{F071D617-71EE-3B3E-3A36-CE6DB306CF83}" v="102" dt="2020-02-28T00:17:00.041"/>
    <p1510:client id="{F1E40E5A-5629-9B3C-0A27-CBA2426A74D8}" v="1001" dt="2020-03-02T08:27:40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55"/>
        <p:guide pos="2884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8689"/>
        <p:guide pos="8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07989" cy="134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t" anchorCtr="0" compatLnSpc="1">
            <a:prstTxWarp prst="textNoShape">
              <a:avLst/>
            </a:prstTxWarp>
          </a:bodyPr>
          <a:lstStyle>
            <a:lvl1pPr defTabSz="919163"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447840" y="0"/>
            <a:ext cx="1109252" cy="134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t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26169316"/>
            <a:ext cx="1107989" cy="133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b" anchorCtr="0" compatLnSpc="1">
            <a:prstTxWarp prst="textNoShape">
              <a:avLst/>
            </a:prstTxWarp>
          </a:bodyPr>
          <a:lstStyle>
            <a:lvl1pPr defTabSz="919163"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447840" y="26169316"/>
            <a:ext cx="1109252" cy="133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b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400" b="0"/>
            </a:lvl1pPr>
          </a:lstStyle>
          <a:p>
            <a:fld id="{030554C5-9633-427B-A488-1EDA1EF109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1112200" cy="135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t" anchorCtr="0" compatLnSpc="1">
            <a:prstTxWarp prst="textNoShape">
              <a:avLst/>
            </a:prstTxWarp>
          </a:bodyPr>
          <a:lstStyle>
            <a:lvl1pPr defTabSz="919163"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444893" y="2"/>
            <a:ext cx="1111779" cy="135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t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5668963" y="2039938"/>
            <a:ext cx="13866813" cy="10401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33535" y="13117577"/>
            <a:ext cx="1860125" cy="1245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26265070"/>
            <a:ext cx="1112200" cy="13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b" anchorCtr="0" compatLnSpc="1">
            <a:prstTxWarp prst="textNoShape">
              <a:avLst/>
            </a:prstTxWarp>
          </a:bodyPr>
          <a:lstStyle>
            <a:lvl1pPr defTabSz="919163"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444893" y="26265070"/>
            <a:ext cx="1111779" cy="13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8" tIns="45879" rIns="91758" bIns="45879" numCol="1" anchor="b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400" b="0"/>
            </a:lvl1pPr>
          </a:lstStyle>
          <a:p>
            <a:fld id="{765B5BDC-85B6-426B-9820-E745139432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2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books/question-and-answer-guide-to-astronomy/stars-and-stellar-systems/CFD8F55B5EF1FD7608CA2EDD8E1FCD3E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eclip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witter.com/boeingairplanes/status/108667265215093964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oltaicsystems.com/10-watt-panel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6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9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1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google.com/url?sa=i&amp;url=https%3A%2F%2Fwww.tutorialspoint.com%2Fsatellite_communication%2Fsatellite_communication_earth_orbit_satellites.htm&amp;psig=AOvVaw0v2GtNHgj_uzKelxZvzHX_&amp;ust=1582913557602000&amp;source=images&amp;cd=vfe&amp;ved=0CAIQjRxqFwoTCND0vOCq8ucCFQAAAAAdAAAAABAD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18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In work - Python function for providing images to astrometry's command line</a:t>
            </a:r>
          </a:p>
          <a:p>
            <a:r>
              <a:rPr lang="en-US">
                <a:latin typeface="Calibri"/>
                <a:cs typeface="Calibri"/>
              </a:rPr>
              <a:t>               -Python  function for transforming field center RA/DEC to streak's RA/DEC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92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Times New Roman"/>
                <a:cs typeface="Times New Roman"/>
              </a:rPr>
              <a:t>The Thermal and Transportation  Subsystems are together because both have ordered all Needed items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5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https://www.cambridge.org/core/books/question-and-answer-guide-to-astronomy/stars-and-stellar-systems/CFD8F55B5EF1FD7608CA2EDD8E1FCD3E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7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Explain what uncorrelated tracks are</a:t>
            </a:r>
          </a:p>
          <a:p>
            <a:r>
              <a:rPr lang="en-US">
                <a:latin typeface="Calibri"/>
                <a:cs typeface="Calibri"/>
              </a:rPr>
              <a:t>Clarify processed data</a:t>
            </a:r>
          </a:p>
          <a:p>
            <a:r>
              <a:rPr lang="en-US">
                <a:latin typeface="Calibri"/>
                <a:cs typeface="Calibri"/>
              </a:rPr>
              <a:t>CCAR will also process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http://hyperphysics.phy-astr.gsu.edu/hbase/eclip.html</a:t>
            </a:r>
            <a:endParaRPr lang="en-US">
              <a:latin typeface="Times New Roman"/>
              <a:cs typeface="Times New Roman"/>
              <a:hlinkClick r:id="rId4"/>
            </a:endParaRPr>
          </a:p>
          <a:p>
            <a:r>
              <a:rPr lang="en-US">
                <a:latin typeface="Times New Roman"/>
                <a:cs typeface="Times New Roman"/>
                <a:hlinkClick r:id="rId4"/>
              </a:rPr>
              <a:t>https://twitter.com/boeingairplanes/status/1086672652150939649</a:t>
            </a:r>
          </a:p>
          <a:p>
            <a:r>
              <a:rPr lang="en-US">
                <a:latin typeface="Times New Roman"/>
                <a:cs typeface="Times New Roman"/>
              </a:rPr>
              <a:t>Call this slide customer requirements</a:t>
            </a:r>
          </a:p>
          <a:p>
            <a:endParaRPr lang="en-US">
              <a:latin typeface="Times New Roman"/>
              <a:cs typeface="Times New Roman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Add </a:t>
            </a:r>
            <a:r>
              <a:rPr lang="en-US" err="1">
                <a:latin typeface="Calibri"/>
                <a:cs typeface="Calibri"/>
              </a:rPr>
              <a:t>cadance</a:t>
            </a:r>
            <a:r>
              <a:rPr lang="en-US">
                <a:latin typeface="Calibri"/>
                <a:cs typeface="Calibri"/>
              </a:rPr>
              <a:t> </a:t>
            </a:r>
          </a:p>
          <a:p>
            <a:r>
              <a:rPr lang="en-US">
                <a:latin typeface="Calibri"/>
                <a:cs typeface="Calibri"/>
              </a:rPr>
              <a:t>Plane/hiking/both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0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Fix animation</a:t>
            </a:r>
          </a:p>
          <a:p>
            <a:r>
              <a:rPr lang="en-US">
                <a:latin typeface="Calibri"/>
                <a:cs typeface="Calibri"/>
              </a:rPr>
              <a:t>Specify task – what is in the data being sent </a:t>
            </a:r>
          </a:p>
          <a:p>
            <a:r>
              <a:rPr lang="en-US">
                <a:latin typeface="Calibri"/>
                <a:cs typeface="Calibri"/>
              </a:rPr>
              <a:t>What is being sent data transmission to processing</a:t>
            </a:r>
          </a:p>
          <a:p>
            <a:r>
              <a:rPr lang="en-US">
                <a:latin typeface="Calibri"/>
                <a:cs typeface="Calibri"/>
              </a:rPr>
              <a:t>Exposure command, pointing command – degrees of freedom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Think through interfaces</a:t>
            </a:r>
          </a:p>
          <a:p>
            <a:r>
              <a:rPr lang="en-US">
                <a:latin typeface="Calibri"/>
                <a:cs typeface="Calibri"/>
              </a:rPr>
              <a:t>FBD can reflect electronics schematic – ok to repeat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3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Specify that we're calling this out because it has particular requirements – thermal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30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https://voltaicsystems.com/10-watt-panel/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11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Add the 60 liter pack or state that it can fit within – include requirements, check that they are fulfilled</a:t>
            </a:r>
          </a:p>
          <a:p>
            <a:r>
              <a:rPr lang="en-US">
                <a:latin typeface="Calibri"/>
                <a:cs typeface="Calibri"/>
              </a:rPr>
              <a:t>Numbers on figure are difficult to read</a:t>
            </a:r>
          </a:p>
          <a:p>
            <a:r>
              <a:rPr lang="en-US">
                <a:latin typeface="Calibri"/>
                <a:cs typeface="Calibri"/>
              </a:rPr>
              <a:t>Get rid of margins – set dimensions</a:t>
            </a:r>
          </a:p>
          <a:p>
            <a:r>
              <a:rPr lang="en-US">
                <a:latin typeface="Calibri"/>
                <a:cs typeface="Calibri"/>
              </a:rPr>
              <a:t>Mass is too precise (margin in mass)</a:t>
            </a:r>
          </a:p>
          <a:p>
            <a:r>
              <a:rPr lang="en-US">
                <a:latin typeface="Calibri"/>
                <a:cs typeface="Calibri"/>
              </a:rPr>
              <a:t>Add electrical and data schematics</a:t>
            </a:r>
          </a:p>
          <a:p>
            <a:r>
              <a:rPr lang="en-US">
                <a:latin typeface="Calibri"/>
                <a:cs typeface="Calibri"/>
              </a:rPr>
              <a:t>Label key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2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This is different from CDR</a:t>
            </a:r>
          </a:p>
          <a:p>
            <a:r>
              <a:rPr lang="en-US">
                <a:latin typeface="Calibri"/>
                <a:cs typeface="Calibri"/>
              </a:rPr>
              <a:t>Most important aspect of manufacturing,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BDC-85B6-426B-9820-E745139432D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4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690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90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7825" y="384175"/>
            <a:ext cx="1958975" cy="5711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725" y="384175"/>
            <a:ext cx="5727700" cy="5711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699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2813" y="384175"/>
            <a:ext cx="7602537" cy="466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47725" y="1981200"/>
            <a:ext cx="3843338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3463" y="1981200"/>
            <a:ext cx="384333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47725" y="4114800"/>
            <a:ext cx="3843338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3463" y="4114800"/>
            <a:ext cx="384333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510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39D3-3C1C-4093-B1E6-C0E425D98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2205A-CF50-45E4-AD00-2308C4A10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7F2F-DC61-46C7-9BEA-5B5150DA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1D7E4-9F25-41CA-BB5A-0B354CB72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3E6C-4165-4ABA-B6E6-D14A7F21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99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2140-DA78-4D0B-B687-A5FDEAA3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E801-8EC5-4CDA-AFBE-BF5F94643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379E-2FB2-4EA2-87DC-2CD04F70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109D-E9C1-41E3-855D-98117704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DFD19-F48C-4904-B15C-E3792F10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8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B017-3E2B-4F74-84A2-F487ADEF2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C38D1-8302-4163-AAFF-2481D3852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456C4-1FA9-4295-92B7-8F05F977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1CCEF-C9AE-4AF3-B2F6-424A709D4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C9EF2-3F82-4A02-8795-F85FF4F5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0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EA3F-EB50-4B01-A689-8AEDCA38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51C6-DDEC-4ECE-AB7D-2CD8D89CB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668C1-5FED-41A0-8076-63E1613A8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5E106-992F-4AEB-ADA7-671C6BF6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85812-0106-4128-8B10-3B721AE3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1E798-23BD-4131-89A5-A172B0C9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115A-F274-4987-B679-16874148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91129-78AA-40D6-B3DD-8E524AC3A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A3E7A-54C7-46DA-AD83-9BD9B7969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36276-1BFC-4F8A-8AB6-9F527026C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478D8-B54C-46C1-8ED3-171DF909B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EA0F8-7CBF-4772-8CC8-F93F72B1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A13AB-8EA5-40AF-95F0-63300855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1D6DF-2E99-47AF-9B01-00C40C34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35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D875-9FD6-4A53-B2AA-43BABAC3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F9B60-0E75-4127-8F00-1AA85E262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B58D7-0EFA-4379-8322-F488B81B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B40C3-A4EB-48DA-9113-8DA3FE2A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58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DBF81-7376-4391-8FA5-85A85D69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5CA2D-545C-49A9-9933-A0F5F8CF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5B861-5215-4718-B205-94A92A31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1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401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9694-C29D-4C5D-8E80-5A97E532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B6CAD-EA2F-463F-B204-1D0810AD5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8DBBE-7C6E-4BF5-83FC-C23D589E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80A41-AD83-4EE6-AE3B-5B2A712B2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4DA74-6C24-40E2-9946-707616DC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6714B-2C29-4D3C-95CD-CAA81A56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84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E115-BDE3-4D43-8920-A87F2E3B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9637A2-A0F7-4755-90EE-2A2A899D9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1F189-AC49-4210-B538-FB08D91D7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DEBA7-AF8A-4806-AF40-008FA554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55471-60B3-4E63-9EAA-3661E779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CF714-6907-489A-B55D-2CB666B6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83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C44D-78F1-4F52-8D94-3F1D3BE5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A372B-8AD7-4147-99E2-85103CE8D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F74-15C7-4C89-B5A9-E475EF14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99EA-5B3C-4B6A-809F-0D2894DA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6825-1E3F-44ED-AE05-ABC08CEF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63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9AA5C-8B59-4E73-B374-6D0EFE8E4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9EDE2-B31E-4A04-826B-7803A2C48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646EE-7914-4FC7-93A0-9D790B6D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FC7B5-3AEA-421A-9434-B0271FC2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C0AE-7DA4-4747-B816-B97850ED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1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02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7725" y="1981200"/>
            <a:ext cx="38433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3" y="1981200"/>
            <a:ext cx="38433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95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7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78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70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90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69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99"/>
          <p:cNvSpPr>
            <a:spLocks noChangeArrowheads="1"/>
          </p:cNvSpPr>
          <p:nvPr userDrawn="1"/>
        </p:nvSpPr>
        <p:spPr bwMode="auto">
          <a:xfrm>
            <a:off x="436060" y="6695135"/>
            <a:ext cx="8707939" cy="1628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77000">
                <a:srgbClr val="A0A0A0"/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3" name="Rectangle 399"/>
          <p:cNvSpPr>
            <a:spLocks noChangeArrowheads="1"/>
          </p:cNvSpPr>
          <p:nvPr userDrawn="1"/>
        </p:nvSpPr>
        <p:spPr bwMode="auto">
          <a:xfrm>
            <a:off x="0" y="1"/>
            <a:ext cx="8801100" cy="164826"/>
          </a:xfrm>
          <a:prstGeom prst="rect">
            <a:avLst/>
          </a:prstGeom>
          <a:gradFill flip="none" rotWithShape="1">
            <a:gsLst>
              <a:gs pos="50000">
                <a:srgbClr val="AFAFAF"/>
              </a:gs>
              <a:gs pos="0">
                <a:srgbClr val="5F5F5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5469" y="343994"/>
            <a:ext cx="86769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8374" y="1196961"/>
            <a:ext cx="8818269" cy="519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24" name="Text Box 400"/>
          <p:cNvSpPr txBox="1">
            <a:spLocks noChangeArrowheads="1"/>
          </p:cNvSpPr>
          <p:nvPr userDrawn="1"/>
        </p:nvSpPr>
        <p:spPr bwMode="auto">
          <a:xfrm>
            <a:off x="-6057" y="-18130"/>
            <a:ext cx="178446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b="1" i="0">
                <a:solidFill>
                  <a:srgbClr val="CFB87D"/>
                </a:solidFill>
                <a:latin typeface="Verdana" pitchFamily="34" charset="0"/>
              </a:rPr>
              <a:t>ASEN 4018: Senior Projects</a:t>
            </a:r>
          </a:p>
        </p:txBody>
      </p:sp>
      <p:sp>
        <p:nvSpPr>
          <p:cNvPr id="12" name="Text Box 400"/>
          <p:cNvSpPr txBox="1">
            <a:spLocks noChangeArrowheads="1"/>
          </p:cNvSpPr>
          <p:nvPr userDrawn="1"/>
        </p:nvSpPr>
        <p:spPr bwMode="auto">
          <a:xfrm>
            <a:off x="4790029" y="6668845"/>
            <a:ext cx="444544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i="0">
                <a:solidFill>
                  <a:srgbClr val="CFB87D"/>
                </a:solidFill>
                <a:latin typeface="Verdana" pitchFamily="34" charset="0"/>
              </a:rPr>
              <a:t>Smead Aerospace Engineering Sciences – University of Colorado Boulder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F2924D-BE32-0841-8C44-5E7250D9B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64" b="-8282"/>
          <a:stretch/>
        </p:blipFill>
        <p:spPr>
          <a:xfrm>
            <a:off x="53577" y="6423758"/>
            <a:ext cx="431827" cy="432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2750DD-C853-C946-91B3-36E47911DD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84633" y="604"/>
            <a:ext cx="811592" cy="7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FC1641D2-75B2-A843-A4C2-A2A23938159B}" type="slidenum">
              <a:rPr lang="en-US" sz="1800" b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800" b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0">
          <a:solidFill>
            <a:srgbClr val="6633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6633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 b="0" i="0">
          <a:solidFill>
            <a:srgbClr val="996633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rgbClr val="9966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rgbClr val="9966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rgbClr val="9966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996600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996600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996600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9966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E9A2A-39D8-45BB-99DC-12CA03DE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B39D1-34C1-4E3E-ACAC-A6C0EDD2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ACBA2-49A1-4E5C-823D-E1E0DE9C9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741C-F571-4D31-9AA7-AF1A76256CFF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E2656-B525-446D-8558-9652DF041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0ED4-A59E-4920-B8E5-2375BA087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0A13-E8B5-42F5-B0CB-36CC9FBD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oeingairplanes/status/1086672652150939649" TargetMode="External"/><Relationship Id="rId2" Type="http://schemas.openxmlformats.org/officeDocument/2006/relationships/hyperlink" Target="http://hyperphysics.phy-astr.gsu.edu/hbase/eclip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rtualastronomy.org/AVM_DRAFTVersion12_rlh02.pdf" TargetMode="External"/><Relationship Id="rId5" Type="http://schemas.openxmlformats.org/officeDocument/2006/relationships/hyperlink" Target="https://www.sparkfun.com/products/13856" TargetMode="External"/><Relationship Id="rId4" Type="http://schemas.openxmlformats.org/officeDocument/2006/relationships/hyperlink" Target="http://iot-bits.com/iotbits/pcbway-iotbits-logo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7.svg"/><Relationship Id="rId39" Type="http://schemas.openxmlformats.org/officeDocument/2006/relationships/image" Target="../media/image40.svg"/><Relationship Id="rId21" Type="http://schemas.openxmlformats.org/officeDocument/2006/relationships/image" Target="../media/image23.png"/><Relationship Id="rId34" Type="http://schemas.openxmlformats.org/officeDocument/2006/relationships/image" Target="../media/image3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microsoft.com/office/2007/relationships/hdphoto" Target="../media/hdphoto1.wdp"/><Relationship Id="rId32" Type="http://schemas.openxmlformats.org/officeDocument/2006/relationships/image" Target="../media/image33.svg"/><Relationship Id="rId37" Type="http://schemas.openxmlformats.org/officeDocument/2006/relationships/image" Target="../media/image38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31" Type="http://schemas.openxmlformats.org/officeDocument/2006/relationships/image" Target="../media/image3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Relationship Id="rId35" Type="http://schemas.openxmlformats.org/officeDocument/2006/relationships/image" Target="../media/image36.png"/><Relationship Id="rId8" Type="http://schemas.openxmlformats.org/officeDocument/2006/relationships/image" Target="../media/image10.sv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8754"/>
            <a:ext cx="7772400" cy="1742167"/>
          </a:xfrm>
        </p:spPr>
        <p:txBody>
          <a:bodyPr/>
          <a:lstStyle/>
          <a:p>
            <a:r>
              <a:rPr lang="en-US" sz="4000">
                <a:latin typeface="Arial"/>
                <a:ea typeface="+mj-lt"/>
                <a:cs typeface="Arial"/>
              </a:rPr>
              <a:t>Test Readiness </a:t>
            </a:r>
            <a:r>
              <a:rPr lang="en-US" sz="4000" i="0">
                <a:latin typeface="Arial"/>
                <a:ea typeface="+mj-lt"/>
                <a:cs typeface="Arial"/>
              </a:rPr>
              <a:t>Review:</a:t>
            </a:r>
            <a:br>
              <a:rPr lang="en-US" sz="4000" i="0">
                <a:latin typeface="Arial"/>
                <a:ea typeface="+mj-lt"/>
                <a:cs typeface="Arial"/>
              </a:rPr>
            </a:br>
            <a:r>
              <a:rPr lang="en-US" sz="4000" i="0" err="1">
                <a:latin typeface="Arial"/>
                <a:ea typeface="+mj-lt"/>
                <a:cs typeface="Arial"/>
              </a:rPr>
              <a:t>iMagpie</a:t>
            </a:r>
            <a:endParaRPr lang="en-US" sz="4000" i="0">
              <a:latin typeface="Arial"/>
              <a:ea typeface="+mj-lt"/>
              <a:cs typeface="Arial"/>
            </a:endParaRPr>
          </a:p>
        </p:txBody>
      </p:sp>
      <p:sp>
        <p:nvSpPr>
          <p:cNvPr id="94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3762" y="2097457"/>
            <a:ext cx="7316476" cy="249645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latin typeface="Arial"/>
                <a:cs typeface="Arial"/>
              </a:rPr>
              <a:t>A Mobile, Person-Portable, SSA Platform</a:t>
            </a:r>
          </a:p>
          <a:p>
            <a:pPr>
              <a:lnSpc>
                <a:spcPct val="80000"/>
              </a:lnSpc>
            </a:pPr>
            <a:endParaRPr lang="en-US" sz="240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000" b="1">
                <a:latin typeface="Arial"/>
                <a:cs typeface="Arial"/>
              </a:rPr>
              <a:t>Sponsors:</a:t>
            </a:r>
            <a:r>
              <a:rPr lang="en-US" sz="2000">
                <a:latin typeface="Arial"/>
                <a:cs typeface="Arial"/>
              </a:rPr>
              <a:t> Dr. Marcus Holzinger and Samuel Wishnek</a:t>
            </a:r>
          </a:p>
          <a:p>
            <a:pPr>
              <a:spcAft>
                <a:spcPts val="1200"/>
              </a:spcAft>
            </a:pPr>
            <a:r>
              <a:rPr lang="en-US" sz="2000" b="1">
                <a:latin typeface="Arial"/>
                <a:cs typeface="Arial"/>
              </a:rPr>
              <a:t>Team Members:</a:t>
            </a:r>
            <a:r>
              <a:rPr lang="en-US" sz="2000">
                <a:latin typeface="Arial"/>
                <a:cs typeface="Arial"/>
              </a:rPr>
              <a:t> Ashkan </a:t>
            </a:r>
            <a:r>
              <a:rPr lang="en-US" sz="2000" err="1">
                <a:latin typeface="Arial"/>
                <a:cs typeface="Arial"/>
              </a:rPr>
              <a:t>Bafti</a:t>
            </a:r>
            <a:r>
              <a:rPr lang="en-US" sz="2000">
                <a:latin typeface="Arial"/>
                <a:cs typeface="Arial"/>
              </a:rPr>
              <a:t>, Michael </a:t>
            </a:r>
            <a:r>
              <a:rPr lang="en-US" sz="2000" err="1">
                <a:latin typeface="Arial"/>
                <a:cs typeface="Arial"/>
              </a:rPr>
              <a:t>Dynakowski</a:t>
            </a:r>
            <a:r>
              <a:rPr lang="en-US" sz="2000">
                <a:latin typeface="Arial"/>
                <a:cs typeface="Arial"/>
              </a:rPr>
              <a:t>, Frasier </a:t>
            </a:r>
            <a:r>
              <a:rPr lang="en-US" sz="2000" err="1">
                <a:latin typeface="Arial"/>
                <a:cs typeface="Arial"/>
              </a:rPr>
              <a:t>Feight</a:t>
            </a:r>
            <a:r>
              <a:rPr lang="en-US" sz="2000">
                <a:latin typeface="Arial"/>
                <a:cs typeface="Arial"/>
              </a:rPr>
              <a:t>, Nathan Herr, </a:t>
            </a:r>
            <a:r>
              <a:rPr lang="en-US" sz="2000" err="1">
                <a:latin typeface="Arial"/>
                <a:cs typeface="Arial"/>
              </a:rPr>
              <a:t>Idam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Isnaeni</a:t>
            </a:r>
            <a:r>
              <a:rPr lang="en-US" sz="2000">
                <a:latin typeface="Arial"/>
                <a:cs typeface="Arial"/>
              </a:rPr>
              <a:t>, Alison Jarvis, Matthew Melby, Justin Miller, Alexander Pulliam, Charles Puskar, Jordan Reynolds, and Lucas Teigen</a:t>
            </a:r>
            <a:endParaRPr lang="en-US" sz="2000"/>
          </a:p>
          <a:p>
            <a:r>
              <a:rPr lang="en-US" sz="2000" b="1">
                <a:latin typeface="Arial"/>
                <a:cs typeface="Arial"/>
              </a:rPr>
              <a:t>Advisor:</a:t>
            </a:r>
            <a:r>
              <a:rPr lang="en-US" sz="2000">
                <a:latin typeface="Arial"/>
                <a:cs typeface="Arial"/>
              </a:rPr>
              <a:t> Dr. Aaron Johnson</a:t>
            </a:r>
            <a:endParaRPr lang="en-US" sz="2000"/>
          </a:p>
        </p:txBody>
      </p:sp>
      <p:graphicFrame>
        <p:nvGraphicFramePr>
          <p:cNvPr id="945174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767081"/>
              </p:ext>
            </p:extLst>
          </p:nvPr>
        </p:nvGraphicFramePr>
        <p:xfrm>
          <a:off x="543271" y="5433734"/>
          <a:ext cx="8057459" cy="786384"/>
        </p:xfrm>
        <a:graphic>
          <a:graphicData uri="http://schemas.openxmlformats.org/drawingml/2006/table">
            <a:tbl>
              <a:tblPr/>
              <a:tblGrid>
                <a:gridCol w="8057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613">
                <a:tc>
                  <a:txBody>
                    <a:bodyPr/>
                    <a:lstStyle/>
                    <a:p>
                      <a:pPr marL="0" marR="0" lvl="0" indent="0" algn="ctr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ASEN 4028: Senior Projects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800" b="0" i="0" u="none" strike="noStrike" cap="none" normalizeH="0" baseline="0" noProof="0">
                          <a:ln>
                            <a:noFill/>
                          </a:ln>
                          <a:effectLst/>
                          <a:latin typeface="Arial"/>
                        </a:rPr>
                        <a:t>March 2, 2019</a:t>
                      </a:r>
                      <a:endParaRPr lang="en-US" sz="1800"/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445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57A89A-29C7-4258-9866-0804F2ACC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878" y="1344706"/>
            <a:ext cx="4775667" cy="475129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Voltaic solar panel - COTS</a:t>
            </a:r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10 Watt</a:t>
            </a:r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6 Volts</a:t>
            </a:r>
          </a:p>
          <a:p>
            <a:pPr lvl="1"/>
            <a:r>
              <a:rPr lang="en-US">
                <a:latin typeface="Arial"/>
                <a:cs typeface="Arial"/>
              </a:rPr>
              <a:t>UV- and scratch-resistant ETFE coating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>
                <a:latin typeface="Arial"/>
                <a:cs typeface="Arial"/>
              </a:rPr>
              <a:t>Waterproof</a:t>
            </a:r>
            <a:endParaRPr lang="en-US"/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Quantity: 3</a:t>
            </a:r>
          </a:p>
          <a:p>
            <a:pPr lvl="1"/>
            <a:endParaRPr lang="en-US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A close up of a speaker&#10;&#10;Description generated with high confidence">
            <a:extLst>
              <a:ext uri="{FF2B5EF4-FFF2-40B4-BE49-F238E27FC236}">
                <a16:creationId xmlns:a16="http://schemas.microsoft.com/office/drawing/2014/main" id="{8C9C0CA7-7BD1-4A6E-A858-77D4C89AA9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95863" y="808476"/>
            <a:ext cx="3843337" cy="3430178"/>
          </a:xfrm>
          <a:prstGeom prst="rect">
            <a:avLst/>
          </a:prstGeom>
          <a:noFill/>
        </p:spPr>
      </p:pic>
      <p:pic>
        <p:nvPicPr>
          <p:cNvPr id="8" name="Picture 9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2B46D8D8-343E-48C3-8F01-2378D202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84" y="4242727"/>
            <a:ext cx="3684493" cy="196739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66189CA-4FF4-4D9E-B0D5-C87902675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Solar Panel Design Changes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5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FFE6-4967-42BE-8C02-3B472B66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Solar Panel Design Changes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1F235-C8C8-43B1-AF25-2DBEA5FDB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525" y="1036983"/>
            <a:ext cx="4539078" cy="32004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Materials:</a:t>
            </a:r>
            <a:endParaRPr lang="en-US">
              <a:solidFill>
                <a:srgbClr val="996633"/>
              </a:solidFill>
              <a:latin typeface="Arial"/>
              <a:cs typeface="Arial"/>
            </a:endParaRPr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Acrylic</a:t>
            </a:r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PLA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Method</a:t>
            </a:r>
            <a:endParaRPr lang="en-US"/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Epoxy</a:t>
            </a:r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Laser cut</a:t>
            </a:r>
          </a:p>
          <a:p>
            <a:pPr lvl="1"/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3D print</a:t>
            </a:r>
          </a:p>
          <a:p>
            <a:pPr lvl="1"/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7" descr="A close up of a light&#10;&#10;Description generated with high confidence">
            <a:extLst>
              <a:ext uri="{FF2B5EF4-FFF2-40B4-BE49-F238E27FC236}">
                <a16:creationId xmlns:a16="http://schemas.microsoft.com/office/drawing/2014/main" id="{440C872D-58D0-4674-9679-CD221D73D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9684" t="6957" r="35127" b="7391"/>
          <a:stretch/>
        </p:blipFill>
        <p:spPr>
          <a:xfrm>
            <a:off x="5743271" y="951522"/>
            <a:ext cx="2936681" cy="5700351"/>
          </a:xfrm>
        </p:spPr>
      </p:pic>
    </p:spTree>
    <p:extLst>
      <p:ext uri="{BB962C8B-B14F-4D97-AF65-F5344CB8AC3E}">
        <p14:creationId xmlns:p14="http://schemas.microsoft.com/office/powerpoint/2010/main" val="454295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F01C-A4E7-47BF-B15C-3D2D9E46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Battery Safety and Compliance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1CC6A-5F99-46DA-A3F0-29BF89FAF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The BQ25703A IC being used in conjunction with our battery provides the following benefits:</a:t>
            </a:r>
          </a:p>
          <a:p>
            <a:pPr>
              <a:buFont typeface="Arial"/>
              <a:buChar char="•"/>
            </a:pPr>
            <a:endParaRPr lang="en-US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Over-voltage protection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Under-voltage protection</a:t>
            </a:r>
          </a:p>
          <a:p>
            <a:pPr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Over-current protection</a:t>
            </a:r>
          </a:p>
          <a:p>
            <a:pPr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Thermal Shutdown Procedures</a:t>
            </a:r>
          </a:p>
        </p:txBody>
      </p:sp>
    </p:spTree>
    <p:extLst>
      <p:ext uri="{BB962C8B-B14F-4D97-AF65-F5344CB8AC3E}">
        <p14:creationId xmlns:p14="http://schemas.microsoft.com/office/powerpoint/2010/main" val="3290363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computer, table&#10;&#10;Description generated with very high confidence">
            <a:extLst>
              <a:ext uri="{FF2B5EF4-FFF2-40B4-BE49-F238E27FC236}">
                <a16:creationId xmlns:a16="http://schemas.microsoft.com/office/drawing/2014/main" id="{C45AD874-3EE9-4D7C-A959-D39BCA482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" t="9748" r="1255" b="3442"/>
          <a:stretch/>
        </p:blipFill>
        <p:spPr>
          <a:xfrm>
            <a:off x="865095" y="2250573"/>
            <a:ext cx="7364511" cy="4450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C9C74-C1BF-4D8D-86B8-F1B19A88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Design Mass and Volume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D398F0-F674-6C4D-AB5F-488DC007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62462"/>
              </p:ext>
            </p:extLst>
          </p:nvPr>
        </p:nvGraphicFramePr>
        <p:xfrm>
          <a:off x="1292507" y="903430"/>
          <a:ext cx="6579051" cy="133048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15681">
                  <a:extLst>
                    <a:ext uri="{9D8B030D-6E8A-4147-A177-3AD203B41FA5}">
                      <a16:colId xmlns:a16="http://schemas.microsoft.com/office/drawing/2014/main" val="2427068121"/>
                    </a:ext>
                  </a:extLst>
                </a:gridCol>
                <a:gridCol w="1711386">
                  <a:extLst>
                    <a:ext uri="{9D8B030D-6E8A-4147-A177-3AD203B41FA5}">
                      <a16:colId xmlns:a16="http://schemas.microsoft.com/office/drawing/2014/main" val="550616199"/>
                    </a:ext>
                  </a:extLst>
                </a:gridCol>
                <a:gridCol w="1725754">
                  <a:extLst>
                    <a:ext uri="{9D8B030D-6E8A-4147-A177-3AD203B41FA5}">
                      <a16:colId xmlns:a16="http://schemas.microsoft.com/office/drawing/2014/main" val="2251641026"/>
                    </a:ext>
                  </a:extLst>
                </a:gridCol>
                <a:gridCol w="1626230">
                  <a:extLst>
                    <a:ext uri="{9D8B030D-6E8A-4147-A177-3AD203B41FA5}">
                      <a16:colId xmlns:a16="http://schemas.microsoft.com/office/drawing/2014/main" val="3285202321"/>
                    </a:ext>
                  </a:extLst>
                </a:gridCol>
              </a:tblGrid>
              <a:tr h="44349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Margin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7664830"/>
                  </a:ext>
                </a:extLst>
              </a:tr>
              <a:tr h="443495">
                <a:tc>
                  <a:txBody>
                    <a:bodyPr/>
                    <a:lstStyle/>
                    <a:p>
                      <a:r>
                        <a:rPr lang="en-US" sz="2000"/>
                        <a:t>Mass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16.4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20.0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70057"/>
                  </a:ext>
                </a:extLst>
              </a:tr>
              <a:tr h="443495">
                <a:tc>
                  <a:txBody>
                    <a:bodyPr/>
                    <a:lstStyle/>
                    <a:p>
                      <a:r>
                        <a:rPr lang="en-US" sz="2000"/>
                        <a:t>Volume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40.2 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44.3 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9.3%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550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78B5DD9-32B1-466E-8C2C-ADDED1C66F00}"/>
              </a:ext>
            </a:extLst>
          </p:cNvPr>
          <p:cNvSpPr txBox="1"/>
          <p:nvPr/>
        </p:nvSpPr>
        <p:spPr>
          <a:xfrm>
            <a:off x="-91906" y="1967240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>
              <a:solidFill>
                <a:srgbClr val="FF0000"/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4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30AA4-E875-5B4A-AF76-497109E5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Critical Project Elements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CA7145-7268-3A40-93F8-90EA10558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803866"/>
              </p:ext>
            </p:extLst>
          </p:nvPr>
        </p:nvGraphicFramePr>
        <p:xfrm>
          <a:off x="542615" y="1113591"/>
          <a:ext cx="8103674" cy="487051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895066">
                  <a:extLst>
                    <a:ext uri="{9D8B030D-6E8A-4147-A177-3AD203B41FA5}">
                      <a16:colId xmlns:a16="http://schemas.microsoft.com/office/drawing/2014/main" val="775740829"/>
                    </a:ext>
                  </a:extLst>
                </a:gridCol>
                <a:gridCol w="5208608">
                  <a:extLst>
                    <a:ext uri="{9D8B030D-6E8A-4147-A177-3AD203B41FA5}">
                      <a16:colId xmlns:a16="http://schemas.microsoft.com/office/drawing/2014/main" val="1157198493"/>
                    </a:ext>
                  </a:extLst>
                </a:gridCol>
              </a:tblGrid>
              <a:tr h="842189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CPE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Motivation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8992823"/>
                  </a:ext>
                </a:extLst>
              </a:tr>
              <a:tr h="100708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1. Electronics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/>
                        <a:t>Tight, self-reliant power budget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679235"/>
                  </a:ext>
                </a:extLst>
              </a:tr>
              <a:tr h="100708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2. Structures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Thermal regulation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System stability during observations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398894"/>
                  </a:ext>
                </a:extLst>
              </a:tr>
              <a:tr h="100708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3. </a:t>
                      </a:r>
                      <a:r>
                        <a:rPr lang="en-US" sz="2200" b="0" i="0" u="none" strike="noStrike" noProof="0">
                          <a:latin typeface="+mn-lt"/>
                        </a:rPr>
                        <a:t>Comms/Controls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/>
                        <a:t>Remote commands via SMS</a:t>
                      </a:r>
                    </a:p>
                    <a:p>
                      <a:pPr lvl="0" algn="l">
                        <a:buNone/>
                      </a:pPr>
                      <a:r>
                        <a:rPr lang="en-US" sz="2000"/>
                        <a:t>Precise observation requirements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9903406"/>
                  </a:ext>
                </a:extLst>
              </a:tr>
              <a:tr h="100708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200" b="0" i="0" u="none" strike="noStrike" noProof="0">
                          <a:latin typeface="+mn-lt"/>
                        </a:rPr>
                        <a:t>4. Image Processing</a:t>
                      </a:r>
                      <a:endParaRPr lang="en-US" sz="2200" b="0" i="0" u="none" strike="noStrike" noProof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/>
                        <a:t>3 task/min cadence</a:t>
                      </a:r>
                    </a:p>
                    <a:p>
                      <a:pPr lvl="0" algn="l">
                        <a:buNone/>
                      </a:pPr>
                      <a:r>
                        <a:rPr lang="en-US" sz="2000"/>
                        <a:t>10 arc-second (3σ) accuracy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28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0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C8E3-ABAA-44A6-B4FD-883527DE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Presentation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4CAF-D646-4B38-B987-D6002602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03" y="1081214"/>
            <a:ext cx="8449519" cy="5195949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Overview</a:t>
            </a:r>
          </a:p>
          <a:p>
            <a:r>
              <a:rPr lang="en-US">
                <a:latin typeface="Arial"/>
                <a:cs typeface="Arial"/>
              </a:rPr>
              <a:t>Schedule</a:t>
            </a:r>
            <a:endParaRPr lang="en-US"/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Testing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373958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9800CD8-0A36-4C13-B669-52C4C8982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74" y="1014178"/>
            <a:ext cx="8818269" cy="496461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81F6D-4E5C-8E43-9F9C-7CA48ED1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Scheduling 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Gantt Chart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B8BF97-5B27-F845-8E27-DCB22B875F34}"/>
              </a:ext>
            </a:extLst>
          </p:cNvPr>
          <p:cNvSpPr/>
          <p:nvPr/>
        </p:nvSpPr>
        <p:spPr bwMode="auto">
          <a:xfrm>
            <a:off x="3312034" y="4862122"/>
            <a:ext cx="1894566" cy="15544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64B24-89C8-9C44-88AB-B375882C2EE9}"/>
              </a:ext>
            </a:extLst>
          </p:cNvPr>
          <p:cNvSpPr txBox="1"/>
          <p:nvPr/>
        </p:nvSpPr>
        <p:spPr>
          <a:xfrm>
            <a:off x="3312034" y="4948204"/>
            <a:ext cx="1159240" cy="13991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0">
                <a:latin typeface="+mn-lt"/>
              </a:rPr>
              <a:t>Administrative</a:t>
            </a:r>
            <a:endParaRPr lang="en-US"/>
          </a:p>
          <a:p>
            <a:pPr algn="r"/>
            <a:r>
              <a:rPr lang="en-US" sz="1200" b="0">
                <a:latin typeface="+mn-lt"/>
              </a:rPr>
              <a:t>Testing</a:t>
            </a:r>
            <a:endParaRPr lang="en-US" sz="1200" b="0">
              <a:latin typeface="+mn-lt"/>
              <a:cs typeface="Arial"/>
            </a:endParaRPr>
          </a:p>
          <a:p>
            <a:pPr algn="r"/>
            <a:r>
              <a:rPr lang="en-US" sz="1200" b="0">
                <a:latin typeface="+mn-lt"/>
              </a:rPr>
              <a:t>Hardware</a:t>
            </a:r>
            <a:endParaRPr lang="en-US" sz="1200" b="0">
              <a:latin typeface="+mn-lt"/>
              <a:cs typeface="Arial"/>
            </a:endParaRPr>
          </a:p>
          <a:p>
            <a:pPr algn="r"/>
            <a:r>
              <a:rPr lang="en-US" sz="1200" b="0">
                <a:latin typeface="+mn-lt"/>
              </a:rPr>
              <a:t>Software</a:t>
            </a:r>
            <a:endParaRPr lang="en-US" sz="1200" b="0">
              <a:latin typeface="+mn-lt"/>
              <a:cs typeface="Arial"/>
            </a:endParaRPr>
          </a:p>
          <a:p>
            <a:pPr algn="r"/>
            <a:r>
              <a:rPr lang="en-US" sz="1200" b="0">
                <a:latin typeface="+mn-lt"/>
              </a:rPr>
              <a:t>Critical Path</a:t>
            </a:r>
            <a:endParaRPr lang="en-US" sz="1200" b="0">
              <a:latin typeface="+mn-lt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37DE3-738E-3B47-B7A1-36C58AEC84E1}"/>
              </a:ext>
            </a:extLst>
          </p:cNvPr>
          <p:cNvSpPr/>
          <p:nvPr/>
        </p:nvSpPr>
        <p:spPr bwMode="auto">
          <a:xfrm>
            <a:off x="4477571" y="4959779"/>
            <a:ext cx="642938" cy="200025"/>
          </a:xfrm>
          <a:prstGeom prst="rect">
            <a:avLst/>
          </a:prstGeom>
          <a:solidFill>
            <a:srgbClr val="00B0F0">
              <a:alpha val="6392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04F8C9-5FD6-D343-B77A-D9D2F9650112}"/>
              </a:ext>
            </a:extLst>
          </p:cNvPr>
          <p:cNvSpPr/>
          <p:nvPr/>
        </p:nvSpPr>
        <p:spPr bwMode="auto">
          <a:xfrm>
            <a:off x="4477571" y="5242333"/>
            <a:ext cx="642938" cy="200025"/>
          </a:xfrm>
          <a:prstGeom prst="rect">
            <a:avLst/>
          </a:prstGeom>
          <a:solidFill>
            <a:srgbClr val="FF0002">
              <a:alpha val="47843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E45BC-3C05-8049-BD20-D915BF68B93D}"/>
              </a:ext>
            </a:extLst>
          </p:cNvPr>
          <p:cNvSpPr/>
          <p:nvPr/>
        </p:nvSpPr>
        <p:spPr bwMode="auto">
          <a:xfrm>
            <a:off x="4480591" y="5524887"/>
            <a:ext cx="642938" cy="200025"/>
          </a:xfrm>
          <a:prstGeom prst="rect">
            <a:avLst/>
          </a:prstGeom>
          <a:solidFill>
            <a:srgbClr val="DE23B6">
              <a:alpha val="6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F74A81-2464-794D-AE47-24E3F89020FA}"/>
              </a:ext>
            </a:extLst>
          </p:cNvPr>
          <p:cNvSpPr/>
          <p:nvPr/>
        </p:nvSpPr>
        <p:spPr bwMode="auto">
          <a:xfrm>
            <a:off x="4477571" y="5821043"/>
            <a:ext cx="642938" cy="200025"/>
          </a:xfrm>
          <a:prstGeom prst="rect">
            <a:avLst/>
          </a:prstGeom>
          <a:solidFill>
            <a:srgbClr val="92D050">
              <a:alpha val="5882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8FD39E-539F-7043-BA22-7D01B5EA7FE4}"/>
              </a:ext>
            </a:extLst>
          </p:cNvPr>
          <p:cNvCxnSpPr>
            <a:cxnSpLocks/>
          </p:cNvCxnSpPr>
          <p:nvPr/>
        </p:nvCxnSpPr>
        <p:spPr bwMode="auto">
          <a:xfrm>
            <a:off x="4489146" y="6202792"/>
            <a:ext cx="620455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789F5D-714E-4BE2-B8B6-D4D457FFC36A}"/>
              </a:ext>
            </a:extLst>
          </p:cNvPr>
          <p:cNvCxnSpPr/>
          <p:nvPr/>
        </p:nvCxnSpPr>
        <p:spPr bwMode="auto">
          <a:xfrm>
            <a:off x="3179618" y="1762675"/>
            <a:ext cx="2217986" cy="755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A0970E-2A8A-41E7-A5C6-3AB52C564B05}"/>
              </a:ext>
            </a:extLst>
          </p:cNvPr>
          <p:cNvCxnSpPr>
            <a:cxnSpLocks/>
          </p:cNvCxnSpPr>
          <p:nvPr/>
        </p:nvCxnSpPr>
        <p:spPr bwMode="auto">
          <a:xfrm flipH="1">
            <a:off x="5407051" y="1762675"/>
            <a:ext cx="20781" cy="154730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5915EB-551A-4D93-917F-910D0095F2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6725" y="3300530"/>
            <a:ext cx="791599" cy="188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C10A7B-E81F-487D-AD0C-9798CFA064E4}"/>
              </a:ext>
            </a:extLst>
          </p:cNvPr>
          <p:cNvCxnSpPr>
            <a:cxnSpLocks/>
          </p:cNvCxnSpPr>
          <p:nvPr/>
        </p:nvCxnSpPr>
        <p:spPr bwMode="auto">
          <a:xfrm>
            <a:off x="6230766" y="3311864"/>
            <a:ext cx="17003" cy="12091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FFF86A-760A-43FF-8C6B-88518736E67B}"/>
              </a:ext>
            </a:extLst>
          </p:cNvPr>
          <p:cNvCxnSpPr>
            <a:cxnSpLocks/>
          </p:cNvCxnSpPr>
          <p:nvPr/>
        </p:nvCxnSpPr>
        <p:spPr bwMode="auto">
          <a:xfrm flipV="1">
            <a:off x="6230766" y="3461116"/>
            <a:ext cx="319284" cy="1133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D37C0F-C586-40EC-80E9-42C303900246}"/>
              </a:ext>
            </a:extLst>
          </p:cNvPr>
          <p:cNvCxnSpPr>
            <a:cxnSpLocks/>
          </p:cNvCxnSpPr>
          <p:nvPr/>
        </p:nvCxnSpPr>
        <p:spPr bwMode="auto">
          <a:xfrm>
            <a:off x="6542494" y="3463005"/>
            <a:ext cx="7557" cy="64990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EACFF6-0465-4105-BF8A-454FA680F64A}"/>
              </a:ext>
            </a:extLst>
          </p:cNvPr>
          <p:cNvCxnSpPr>
            <a:cxnSpLocks/>
          </p:cNvCxnSpPr>
          <p:nvPr/>
        </p:nvCxnSpPr>
        <p:spPr bwMode="auto">
          <a:xfrm>
            <a:off x="6542494" y="4058121"/>
            <a:ext cx="281499" cy="755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F14F9E-66CC-4653-A2BB-21DE7951AC35}"/>
              </a:ext>
            </a:extLst>
          </p:cNvPr>
          <p:cNvCxnSpPr>
            <a:cxnSpLocks/>
          </p:cNvCxnSpPr>
          <p:nvPr/>
        </p:nvCxnSpPr>
        <p:spPr bwMode="auto">
          <a:xfrm flipH="1">
            <a:off x="6861778" y="4058121"/>
            <a:ext cx="11335" cy="81049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157DE0-F89F-4CDD-857C-C19388A0DE39}"/>
              </a:ext>
            </a:extLst>
          </p:cNvPr>
          <p:cNvCxnSpPr>
            <a:cxnSpLocks/>
          </p:cNvCxnSpPr>
          <p:nvPr/>
        </p:nvCxnSpPr>
        <p:spPr bwMode="auto">
          <a:xfrm>
            <a:off x="6873113" y="4861054"/>
            <a:ext cx="829383" cy="755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7A7449-08DF-4107-B54D-7B5DF00FABF6}"/>
              </a:ext>
            </a:extLst>
          </p:cNvPr>
          <p:cNvCxnSpPr>
            <a:cxnSpLocks/>
          </p:cNvCxnSpPr>
          <p:nvPr/>
        </p:nvCxnSpPr>
        <p:spPr bwMode="auto">
          <a:xfrm>
            <a:off x="7694939" y="4861054"/>
            <a:ext cx="7557" cy="47987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E6662B-9DA4-4F41-9DD8-00C0D5F00761}"/>
              </a:ext>
            </a:extLst>
          </p:cNvPr>
          <p:cNvCxnSpPr>
            <a:cxnSpLocks/>
          </p:cNvCxnSpPr>
          <p:nvPr/>
        </p:nvCxnSpPr>
        <p:spPr bwMode="auto">
          <a:xfrm>
            <a:off x="7694940" y="5286138"/>
            <a:ext cx="470425" cy="755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789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4A3E-F8A9-B341-842C-44A31AFF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Schedule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3018E-9E2A-4EF2-AE2F-CCDF79B1E7D0}"/>
              </a:ext>
            </a:extLst>
          </p:cNvPr>
          <p:cNvSpPr txBox="1"/>
          <p:nvPr/>
        </p:nvSpPr>
        <p:spPr>
          <a:xfrm>
            <a:off x="5435414" y="5234625"/>
            <a:ext cx="2785797" cy="110799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0">
                <a:latin typeface="Arial"/>
                <a:cs typeface="Times New Roman"/>
              </a:rPr>
              <a:t>Initial Hardware</a:t>
            </a:r>
            <a:endParaRPr lang="en-US" sz="1200" b="0">
              <a:cs typeface="Times New Roman"/>
            </a:endParaRPr>
          </a:p>
          <a:p>
            <a:pPr algn="r"/>
            <a:r>
              <a:rPr lang="en-US" sz="1200" b="0">
                <a:latin typeface="Arial"/>
                <a:cs typeface="Times New Roman"/>
              </a:rPr>
              <a:t>Software/Hardware Communication</a:t>
            </a:r>
            <a:endParaRPr lang="en-US" sz="1200" b="0">
              <a:cs typeface="Times New Roman"/>
            </a:endParaRPr>
          </a:p>
          <a:p>
            <a:pPr algn="r"/>
            <a:r>
              <a:rPr lang="en-US" sz="1200" b="0">
                <a:latin typeface="Arial"/>
                <a:cs typeface="Times New Roman"/>
              </a:rPr>
              <a:t>Integrated Subsystem</a:t>
            </a:r>
            <a:endParaRPr lang="en-US" sz="1200" b="0">
              <a:cs typeface="Times New Roman"/>
            </a:endParaRPr>
          </a:p>
          <a:p>
            <a:pPr algn="r"/>
            <a:r>
              <a:rPr lang="en-US" sz="1200" b="0">
                <a:latin typeface="Arial"/>
                <a:cs typeface="Times New Roman"/>
              </a:rPr>
              <a:t>Full System</a:t>
            </a:r>
            <a:endParaRPr lang="en-US" sz="12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71B40E-6CC5-4C8B-A5DC-966CC986F332}"/>
              </a:ext>
            </a:extLst>
          </p:cNvPr>
          <p:cNvSpPr/>
          <p:nvPr/>
        </p:nvSpPr>
        <p:spPr bwMode="auto">
          <a:xfrm>
            <a:off x="8190136" y="5251310"/>
            <a:ext cx="642938" cy="200025"/>
          </a:xfrm>
          <a:prstGeom prst="rect">
            <a:avLst/>
          </a:prstGeom>
          <a:solidFill>
            <a:srgbClr val="00B0F0">
              <a:alpha val="6392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F30CA2-FB27-4F3C-85B6-9E42C5AA3836}"/>
              </a:ext>
            </a:extLst>
          </p:cNvPr>
          <p:cNvSpPr/>
          <p:nvPr/>
        </p:nvSpPr>
        <p:spPr bwMode="auto">
          <a:xfrm>
            <a:off x="8190136" y="5535285"/>
            <a:ext cx="642938" cy="200025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A18FEA-4114-4909-9669-E941AC01BA5E}"/>
              </a:ext>
            </a:extLst>
          </p:cNvPr>
          <p:cNvSpPr/>
          <p:nvPr/>
        </p:nvSpPr>
        <p:spPr bwMode="auto">
          <a:xfrm>
            <a:off x="8190136" y="6089036"/>
            <a:ext cx="642938" cy="2000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9C67D0-B70D-4C23-8784-0038571307ED}"/>
              </a:ext>
            </a:extLst>
          </p:cNvPr>
          <p:cNvSpPr txBox="1"/>
          <p:nvPr/>
        </p:nvSpPr>
        <p:spPr>
          <a:xfrm>
            <a:off x="5627210" y="5163560"/>
            <a:ext cx="3285247" cy="128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765269-80F5-4935-9007-E15AA30A3E29}"/>
              </a:ext>
            </a:extLst>
          </p:cNvPr>
          <p:cNvSpPr/>
          <p:nvPr/>
        </p:nvSpPr>
        <p:spPr bwMode="auto">
          <a:xfrm>
            <a:off x="8190136" y="5803640"/>
            <a:ext cx="642938" cy="200025"/>
          </a:xfrm>
          <a:prstGeom prst="rect">
            <a:avLst/>
          </a:prstGeom>
          <a:solidFill>
            <a:srgbClr val="FF0002">
              <a:alpha val="47843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7BEFB-B6F8-4024-9A63-721A34F777EB}"/>
              </a:ext>
            </a:extLst>
          </p:cNvPr>
          <p:cNvSpPr txBox="1"/>
          <p:nvPr/>
        </p:nvSpPr>
        <p:spPr>
          <a:xfrm>
            <a:off x="152400" y="577026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>
              <a:solidFill>
                <a:srgbClr val="FF0000"/>
              </a:solidFill>
              <a:latin typeface="Arial"/>
              <a:cs typeface="Times New Roman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3DBD53E-3E75-451A-9BEB-BB329F32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8" y="1543601"/>
            <a:ext cx="8675463" cy="33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45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C8E3-ABAA-44A6-B4FD-883527DE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Presentation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4CAF-D646-4B38-B987-D6002602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03" y="1081214"/>
            <a:ext cx="8449519" cy="5195949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Overview</a:t>
            </a: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Schedule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latin typeface="Arial"/>
                <a:cs typeface="Arial"/>
              </a:rPr>
              <a:t>Test Readiness</a:t>
            </a:r>
            <a:endParaRPr lang="en-US"/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656306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A80A-007E-4E1A-A0C3-ACC2505A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Test Status Overview</a:t>
            </a:r>
            <a:endParaRPr lang="en-US"/>
          </a:p>
        </p:txBody>
      </p:sp>
      <p:pic>
        <p:nvPicPr>
          <p:cNvPr id="8" name="Picture 8" descr="A picture containing mirror&#10;&#10;Description generated with very high confidence">
            <a:extLst>
              <a:ext uri="{FF2B5EF4-FFF2-40B4-BE49-F238E27FC236}">
                <a16:creationId xmlns:a16="http://schemas.microsoft.com/office/drawing/2014/main" id="{A671DDDD-2C03-4EFE-81AA-FD3FD77DC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6" y="1308525"/>
            <a:ext cx="8592322" cy="460211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EC042A-C80F-422B-9B71-0E98AE0E8A1C}"/>
              </a:ext>
            </a:extLst>
          </p:cNvPr>
          <p:cNvSpPr txBox="1"/>
          <p:nvPr/>
        </p:nvSpPr>
        <p:spPr>
          <a:xfrm>
            <a:off x="130953" y="1546873"/>
            <a:ext cx="31036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Times New Roman"/>
              </a:rPr>
              <a:t>Already Complete</a:t>
            </a:r>
            <a:endParaRPr lang="en-US">
              <a:latin typeface="Arial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FB24B-7FBB-45F4-AF5F-8A6BDCBECE60}"/>
              </a:ext>
            </a:extLst>
          </p:cNvPr>
          <p:cNvSpPr txBox="1"/>
          <p:nvPr/>
        </p:nvSpPr>
        <p:spPr>
          <a:xfrm>
            <a:off x="3190954" y="1547301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In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09C0C-61B6-4B83-AD63-988AE9B81537}"/>
              </a:ext>
            </a:extLst>
          </p:cNvPr>
          <p:cNvSpPr txBox="1"/>
          <p:nvPr/>
        </p:nvSpPr>
        <p:spPr>
          <a:xfrm>
            <a:off x="6120482" y="153903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Being Planned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6CCC30-EAD9-403A-876F-7B95C65F142D}"/>
              </a:ext>
            </a:extLst>
          </p:cNvPr>
          <p:cNvSpPr txBox="1"/>
          <p:nvPr/>
        </p:nvSpPr>
        <p:spPr>
          <a:xfrm>
            <a:off x="272053" y="2000723"/>
            <a:ext cx="2771538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1800" b="0">
                <a:latin typeface="Arial"/>
                <a:cs typeface="Arial"/>
              </a:rPr>
              <a:t>Propagator Software</a:t>
            </a:r>
          </a:p>
          <a:p>
            <a:pPr marL="285750" indent="-285750">
              <a:buFont typeface="Wingdings"/>
              <a:buChar char="ü"/>
            </a:pPr>
            <a:r>
              <a:rPr lang="en-US" sz="1800" b="0">
                <a:latin typeface="Arial"/>
                <a:cs typeface="Arial"/>
              </a:rPr>
              <a:t>Astrometry Algorithm with Samples</a:t>
            </a:r>
          </a:p>
          <a:p>
            <a:pPr marL="285750" indent="-285750">
              <a:buFont typeface="Wingdings"/>
              <a:buChar char="ü"/>
            </a:pPr>
            <a:r>
              <a:rPr lang="en-US" sz="1800" b="0">
                <a:latin typeface="Arial"/>
                <a:cs typeface="Arial"/>
              </a:rPr>
              <a:t>Communication with Mount head</a:t>
            </a:r>
          </a:p>
          <a:p>
            <a:pPr marL="285750" indent="-285750">
              <a:buFont typeface="Wingdings"/>
              <a:buChar char="ü"/>
            </a:pPr>
            <a:r>
              <a:rPr lang="en-US" sz="1800" b="0">
                <a:latin typeface="Arial"/>
                <a:cs typeface="Arial"/>
              </a:rPr>
              <a:t>Communication with Camera Sensor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0CF0E5-654A-4B99-95AC-E24F37626213}"/>
              </a:ext>
            </a:extLst>
          </p:cNvPr>
          <p:cNvSpPr txBox="1"/>
          <p:nvPr/>
        </p:nvSpPr>
        <p:spPr>
          <a:xfrm>
            <a:off x="3192135" y="2011349"/>
            <a:ext cx="274320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Communication with GSM module</a:t>
            </a:r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Streak Detection with Samples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Sample Tasking for Real Captures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Streak Analysis on Real Captures</a:t>
            </a:r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Initial Integrated System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AFDC9-5E88-491C-B11E-6A6B0190D60D}"/>
              </a:ext>
            </a:extLst>
          </p:cNvPr>
          <p:cNvSpPr txBox="1"/>
          <p:nvPr/>
        </p:nvSpPr>
        <p:spPr>
          <a:xfrm>
            <a:off x="6081516" y="2010169"/>
            <a:ext cx="278098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Battery Charging Test</a:t>
            </a:r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Power System Testing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Thermal System Testing</a:t>
            </a:r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Control System Testing</a:t>
            </a:r>
          </a:p>
          <a:p>
            <a:pPr marL="285750" indent="-285750">
              <a:buFont typeface="Arial"/>
              <a:buChar char="•"/>
            </a:pPr>
            <a:r>
              <a:rPr lang="en-US" sz="1800" b="0">
                <a:latin typeface="Arial"/>
                <a:cs typeface="Arial"/>
              </a:rPr>
              <a:t>Full System Operational Testing</a:t>
            </a:r>
          </a:p>
        </p:txBody>
      </p:sp>
    </p:spTree>
    <p:extLst>
      <p:ext uri="{BB962C8B-B14F-4D97-AF65-F5344CB8AC3E}">
        <p14:creationId xmlns:p14="http://schemas.microsoft.com/office/powerpoint/2010/main" val="36712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C8E3-ABAA-44A6-B4FD-883527DE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Presentation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4CAF-D646-4B38-B987-D6002602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03" y="1081214"/>
            <a:ext cx="8449519" cy="519594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Overview</a:t>
            </a:r>
          </a:p>
          <a:p>
            <a:r>
              <a:rPr lang="en-US">
                <a:latin typeface="Arial"/>
                <a:cs typeface="Arial"/>
              </a:rPr>
              <a:t>Schedule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Test Readiness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169292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Propagator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 sz="2200">
                <a:latin typeface="Arial"/>
                <a:cs typeface="Arial"/>
              </a:rPr>
              <a:t>Conversion from a task to mount commands</a:t>
            </a:r>
            <a:endParaRPr lang="en-US" sz="2200"/>
          </a:p>
          <a:p>
            <a:pPr lvl="1"/>
            <a:r>
              <a:rPr lang="en-US" sz="2200">
                <a:latin typeface="Arial"/>
                <a:cs typeface="Arial"/>
              </a:rPr>
              <a:t>Propagation accuracy (Alt/Az)</a:t>
            </a:r>
          </a:p>
          <a:p>
            <a:pPr lvl="1"/>
            <a:r>
              <a:rPr lang="en-US" sz="2200">
                <a:latin typeface="Arial"/>
                <a:cs typeface="Arial"/>
              </a:rPr>
              <a:t>Computation run time</a:t>
            </a:r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 sz="2200">
                <a:latin typeface="Arial"/>
                <a:cs typeface="Arial"/>
              </a:rPr>
              <a:t>Lowers risk of streak not being contained in FOV</a:t>
            </a:r>
            <a:endParaRPr lang="en-US" sz="2200"/>
          </a:p>
          <a:p>
            <a:pPr lvl="1"/>
            <a:r>
              <a:rPr lang="en-US" sz="2200">
                <a:latin typeface="Arial"/>
                <a:cs typeface="Arial"/>
              </a:rPr>
              <a:t>Lowers risk of overshooting time budget</a:t>
            </a:r>
            <a:endParaRPr lang="en-US" sz="220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78039"/>
              </p:ext>
            </p:extLst>
          </p:nvPr>
        </p:nvGraphicFramePr>
        <p:xfrm>
          <a:off x="485868" y="4406895"/>
          <a:ext cx="8053794" cy="21336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DR 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err="1">
                          <a:latin typeface="Arial"/>
                        </a:rPr>
                        <a:t>iMagpie</a:t>
                      </a:r>
                      <a:r>
                        <a:rPr lang="en-US" sz="2000" b="0" i="0" u="none" strike="noStrike" noProof="0">
                          <a:latin typeface="Arial"/>
                        </a:rPr>
                        <a:t> shall be capable of performing observations at a cadence of up to 3 tasks per minute.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/>
                        <a:t>DR 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err="1"/>
                        <a:t>iMagpie</a:t>
                      </a:r>
                      <a:r>
                        <a:rPr lang="en-US" sz="2000" b="0" i="0" u="none" strike="noStrike" noProof="0"/>
                        <a:t> shall incorporate a tasker to command the mount and image sensor to carry out observations.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73243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484478"/>
              </p:ext>
            </p:extLst>
          </p:nvPr>
        </p:nvGraphicFramePr>
        <p:xfrm>
          <a:off x="7075264" y="925735"/>
          <a:ext cx="1471475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873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Propagator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73" y="690969"/>
            <a:ext cx="4346452" cy="5475155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200">
                <a:solidFill>
                  <a:schemeClr val="accent1"/>
                </a:solidFill>
                <a:latin typeface="Arial"/>
                <a:cs typeface="Arial"/>
              </a:rPr>
              <a:t>Python code and </a:t>
            </a:r>
            <a:r>
              <a:rPr lang="en-US" sz="2200" err="1">
                <a:solidFill>
                  <a:schemeClr val="accent1"/>
                </a:solidFill>
                <a:latin typeface="Arial"/>
                <a:cs typeface="Arial"/>
              </a:rPr>
              <a:t>Sattrack</a:t>
            </a:r>
            <a:endParaRPr lang="en-US" sz="2200" err="1">
              <a:solidFill>
                <a:schemeClr val="accent1"/>
              </a:solidFill>
            </a:endParaRP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200">
                <a:solidFill>
                  <a:schemeClr val="accent1"/>
                </a:solidFill>
                <a:latin typeface="Arial"/>
                <a:cs typeface="Arial"/>
              </a:rPr>
              <a:t>Run code on known satellite</a:t>
            </a:r>
          </a:p>
          <a:p>
            <a:pPr lvl="1"/>
            <a:r>
              <a:rPr lang="en-US" sz="2200">
                <a:solidFill>
                  <a:schemeClr val="accent1"/>
                </a:solidFill>
                <a:latin typeface="Arial"/>
                <a:cs typeface="Arial"/>
              </a:rPr>
              <a:t>Check sat position on </a:t>
            </a:r>
            <a:r>
              <a:rPr lang="en-US" sz="2200" err="1">
                <a:solidFill>
                  <a:schemeClr val="accent1"/>
                </a:solidFill>
                <a:latin typeface="Arial"/>
                <a:cs typeface="Arial"/>
              </a:rPr>
              <a:t>Sattrack</a:t>
            </a:r>
            <a:endParaRPr lang="en-US" sz="2200">
              <a:solidFill>
                <a:schemeClr val="accent1"/>
              </a:solidFill>
              <a:latin typeface="Arial"/>
              <a:cs typeface="Arial"/>
            </a:endParaRPr>
          </a:p>
          <a:p>
            <a:pPr lvl="1"/>
            <a:r>
              <a:rPr lang="en-US" sz="2200">
                <a:solidFill>
                  <a:schemeClr val="accent1"/>
                </a:solidFill>
                <a:latin typeface="Arial"/>
                <a:cs typeface="Arial"/>
              </a:rPr>
              <a:t>Verify results</a:t>
            </a:r>
          </a:p>
          <a:p>
            <a:r>
              <a:rPr lang="en-US" sz="2800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200">
                <a:solidFill>
                  <a:schemeClr val="accent1"/>
                </a:solidFill>
                <a:latin typeface="Arial"/>
                <a:cs typeface="Arial"/>
              </a:rPr>
              <a:t>Propagator predicts positions of LEO, MEO, and GEO satellites to within one degree of accuracy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898174"/>
              </p:ext>
            </p:extLst>
          </p:nvPr>
        </p:nvGraphicFramePr>
        <p:xfrm>
          <a:off x="6540144" y="983995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Laptop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357006"/>
              </p:ext>
            </p:extLst>
          </p:nvPr>
        </p:nvGraphicFramePr>
        <p:xfrm>
          <a:off x="4425820" y="1011924"/>
          <a:ext cx="1835128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35128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Anywhere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pic>
        <p:nvPicPr>
          <p:cNvPr id="5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6C4C35EF-4BA2-447C-8E9C-EA803109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175" y="2373155"/>
            <a:ext cx="5155698" cy="34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96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>
                <a:latin typeface="Arial"/>
                <a:cs typeface="Arial"/>
              </a:rPr>
              <a:t>Capability, accuracy, and timing of algorithm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Quantify confidence in endpoint accuracy</a:t>
            </a:r>
            <a:endParaRPr lang="en-US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275667"/>
              </p:ext>
            </p:extLst>
          </p:nvPr>
        </p:nvGraphicFramePr>
        <p:xfrm>
          <a:off x="532660" y="3595456"/>
          <a:ext cx="8054487" cy="23774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703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4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>
                          <a:effectLst/>
                        </a:rPr>
                        <a:t>DR 5.1.3​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>
                          <a:effectLst/>
                        </a:rPr>
                        <a:t>Identify start and stop RA and Dec of streak​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95948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>
                          <a:effectLst/>
                        </a:rPr>
                        <a:t>DR 5.1.4​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>
                          <a:effectLst/>
                        </a:rPr>
                        <a:t>Determine RA/Dec w/ 10 arc-sec (3</a:t>
                      </a:r>
                      <a:r>
                        <a:rPr lang="el-GR" sz="2200">
                          <a:effectLst/>
                        </a:rPr>
                        <a:t>σ) </a:t>
                      </a:r>
                      <a:r>
                        <a:rPr lang="en-US" sz="2200">
                          <a:effectLst/>
                        </a:rPr>
                        <a:t>accuracy​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926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>
                          <a:effectLst/>
                        </a:rPr>
                        <a:t>DR 5.1.5​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>
                          <a:effectLst/>
                        </a:rPr>
                        <a:t>Process images at a rate of 3 images per minute​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88490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015517"/>
              </p:ext>
            </p:extLst>
          </p:nvPr>
        </p:nvGraphicFramePr>
        <p:xfrm>
          <a:off x="7075264" y="925735"/>
          <a:ext cx="1471475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14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10" descr="A picture containing man, water, rain, skiing&#10;&#10;Description generated with very high confidence">
            <a:extLst>
              <a:ext uri="{FF2B5EF4-FFF2-40B4-BE49-F238E27FC236}">
                <a16:creationId xmlns:a16="http://schemas.microsoft.com/office/drawing/2014/main" id="{5C549459-0709-4033-9DD3-26CC0F4D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2" y="813317"/>
            <a:ext cx="7891422" cy="5769803"/>
          </a:xfrm>
          <a:prstGeom prst="rect">
            <a:avLst/>
          </a:prstGeom>
        </p:spPr>
      </p:pic>
      <p:pic>
        <p:nvPicPr>
          <p:cNvPr id="12" name="Picture 12" descr="A picture containing water, skiing, man, white&#10;&#10;Description generated with very high confidence">
            <a:extLst>
              <a:ext uri="{FF2B5EF4-FFF2-40B4-BE49-F238E27FC236}">
                <a16:creationId xmlns:a16="http://schemas.microsoft.com/office/drawing/2014/main" id="{45F65686-DE9A-46A5-8717-895E274D4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2" y="814973"/>
            <a:ext cx="7891421" cy="57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10" descr="A picture containing man, water, rain, skiing&#10;&#10;Description generated with very high confidence">
            <a:extLst>
              <a:ext uri="{FF2B5EF4-FFF2-40B4-BE49-F238E27FC236}">
                <a16:creationId xmlns:a16="http://schemas.microsoft.com/office/drawing/2014/main" id="{5C549459-0709-4033-9DD3-26CC0F4D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2" y="813317"/>
            <a:ext cx="7891422" cy="5769803"/>
          </a:xfrm>
          <a:prstGeom prst="rect">
            <a:avLst/>
          </a:prstGeom>
        </p:spPr>
      </p:pic>
      <p:pic>
        <p:nvPicPr>
          <p:cNvPr id="3" name="Picture 3" descr="A star filled sky&#10;&#10;Description generated with high confidence">
            <a:extLst>
              <a:ext uri="{FF2B5EF4-FFF2-40B4-BE49-F238E27FC236}">
                <a16:creationId xmlns:a16="http://schemas.microsoft.com/office/drawing/2014/main" id="{5461CA1B-B2FC-4061-8AF8-904AE8CC9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2" y="812718"/>
            <a:ext cx="7891422" cy="5771001"/>
          </a:xfrm>
          <a:prstGeom prst="rect">
            <a:avLst/>
          </a:prstGeom>
        </p:spPr>
      </p:pic>
      <p:pic>
        <p:nvPicPr>
          <p:cNvPr id="5" name="Picture 5" descr="A star filled sky&#10;&#10;Description generated with high confidence">
            <a:extLst>
              <a:ext uri="{FF2B5EF4-FFF2-40B4-BE49-F238E27FC236}">
                <a16:creationId xmlns:a16="http://schemas.microsoft.com/office/drawing/2014/main" id="{7A90AA46-310C-48AC-B7E5-D2491B00F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12" y="813670"/>
            <a:ext cx="7891423" cy="5769099"/>
          </a:xfrm>
          <a:prstGeom prst="rect">
            <a:avLst/>
          </a:prstGeom>
        </p:spPr>
      </p:pic>
      <p:pic>
        <p:nvPicPr>
          <p:cNvPr id="13" name="Picture 13" descr="A picture containing man, dark, flying, white&#10;&#10;Description generated with very high confidence">
            <a:extLst>
              <a:ext uri="{FF2B5EF4-FFF2-40B4-BE49-F238E27FC236}">
                <a16:creationId xmlns:a16="http://schemas.microsoft.com/office/drawing/2014/main" id="{B393E43C-88B6-45FE-8A19-AFF9D1F7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12" y="818861"/>
            <a:ext cx="7891421" cy="57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3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5" descr="A dark room&#10;&#10;Description generated with high confidence">
            <a:extLst>
              <a:ext uri="{FF2B5EF4-FFF2-40B4-BE49-F238E27FC236}">
                <a16:creationId xmlns:a16="http://schemas.microsoft.com/office/drawing/2014/main" id="{F8F7AB0C-723A-47CF-A03E-2E6778D4F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30" y="817380"/>
            <a:ext cx="7475786" cy="5884477"/>
          </a:xfrm>
          <a:prstGeom prst="rect">
            <a:avLst/>
          </a:prstGeom>
        </p:spPr>
      </p:pic>
      <p:pic>
        <p:nvPicPr>
          <p:cNvPr id="7" name="Picture 7" descr="A picture containing green, ball, light, road&#10;&#10;Description generated with very high confidence">
            <a:extLst>
              <a:ext uri="{FF2B5EF4-FFF2-40B4-BE49-F238E27FC236}">
                <a16:creationId xmlns:a16="http://schemas.microsoft.com/office/drawing/2014/main" id="{848CC5D3-65A6-40B9-BF30-FB1CBC12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0" y="821527"/>
            <a:ext cx="7475786" cy="5838400"/>
          </a:xfrm>
          <a:prstGeom prst="rect">
            <a:avLst/>
          </a:prstGeom>
        </p:spPr>
      </p:pic>
      <p:pic>
        <p:nvPicPr>
          <p:cNvPr id="9" name="Picture 10" descr="A picture containing fireworks, light, star&#10;&#10;Description generated with very high confidence">
            <a:extLst>
              <a:ext uri="{FF2B5EF4-FFF2-40B4-BE49-F238E27FC236}">
                <a16:creationId xmlns:a16="http://schemas.microsoft.com/office/drawing/2014/main" id="{F2D7E60C-B828-4173-B1A0-7AB63D569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31" y="816148"/>
            <a:ext cx="7475785" cy="586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2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786014" cy="2683239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Algorithm to generate streak:</a:t>
            </a:r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Magnitude</a:t>
            </a:r>
            <a:endParaRPr lang="en-US">
              <a:latin typeface="Arial"/>
              <a:cs typeface="Arial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Altitude (LEO, MEO, GEO)</a:t>
            </a:r>
            <a:endParaRPr lang="en-US">
              <a:latin typeface="Arial"/>
              <a:cs typeface="Arial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Background noise</a:t>
            </a:r>
            <a:endParaRPr lang="en-US">
              <a:latin typeface="Arial"/>
              <a:cs typeface="Arial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Streak length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4" descr="A close up of a clock&#10;&#10;Description generated with very high confidence">
            <a:extLst>
              <a:ext uri="{FF2B5EF4-FFF2-40B4-BE49-F238E27FC236}">
                <a16:creationId xmlns:a16="http://schemas.microsoft.com/office/drawing/2014/main" id="{06317477-F9C3-43BA-9EF6-E5483B895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/>
        </p:blipFill>
        <p:spPr>
          <a:xfrm>
            <a:off x="363360" y="4705169"/>
            <a:ext cx="4844127" cy="1168833"/>
          </a:xfrm>
          <a:prstGeom prst="rect">
            <a:avLst/>
          </a:prstGeom>
        </p:spPr>
      </p:pic>
      <p:sp>
        <p:nvSpPr>
          <p:cNvPr id="7" name="Down Arrow 12">
            <a:extLst>
              <a:ext uri="{FF2B5EF4-FFF2-40B4-BE49-F238E27FC236}">
                <a16:creationId xmlns:a16="http://schemas.microsoft.com/office/drawing/2014/main" id="{4762C545-317C-4C53-AE7D-CAC17D044B2D}"/>
              </a:ext>
            </a:extLst>
          </p:cNvPr>
          <p:cNvSpPr/>
          <p:nvPr/>
        </p:nvSpPr>
        <p:spPr bwMode="auto">
          <a:xfrm>
            <a:off x="1938068" y="4543178"/>
            <a:ext cx="139410" cy="458606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B80CDAEE-D5E7-4839-BB63-B63FA68DA692}"/>
              </a:ext>
            </a:extLst>
          </p:cNvPr>
          <p:cNvSpPr/>
          <p:nvPr/>
        </p:nvSpPr>
        <p:spPr bwMode="auto">
          <a:xfrm>
            <a:off x="3449473" y="4543178"/>
            <a:ext cx="139410" cy="458606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64BDB-B3A1-4C77-84D8-744B2D6D41EA}"/>
              </a:ext>
            </a:extLst>
          </p:cNvPr>
          <p:cNvSpPr txBox="1"/>
          <p:nvPr/>
        </p:nvSpPr>
        <p:spPr>
          <a:xfrm>
            <a:off x="3275969" y="4168351"/>
            <a:ext cx="49498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Times New Roman"/>
                <a:cs typeface="Times New Roman"/>
              </a:rPr>
              <a:t>ISS</a:t>
            </a:r>
            <a:endParaRPr lang="en-US" sz="1600"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95CC4A-7396-4D10-AE0B-7EB2036FCEEC}"/>
              </a:ext>
            </a:extLst>
          </p:cNvPr>
          <p:cNvSpPr txBox="1"/>
          <p:nvPr/>
        </p:nvSpPr>
        <p:spPr>
          <a:xfrm>
            <a:off x="1348928" y="4168350"/>
            <a:ext cx="140182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Magnitude 13</a:t>
            </a:r>
            <a:endParaRPr lang="en-US" sz="1600">
              <a:cs typeface="Times New Roman"/>
            </a:endParaRPr>
          </a:p>
        </p:txBody>
      </p:sp>
      <p:pic>
        <p:nvPicPr>
          <p:cNvPr id="13" name="Picture 13" descr="A picture containing man, necklace, holding, water&#10;&#10;Description generated with very high confidence">
            <a:extLst>
              <a:ext uri="{FF2B5EF4-FFF2-40B4-BE49-F238E27FC236}">
                <a16:creationId xmlns:a16="http://schemas.microsoft.com/office/drawing/2014/main" id="{DECA61C0-8EDC-4243-98BE-198399A0A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433" y="4285331"/>
            <a:ext cx="2743200" cy="1876926"/>
          </a:xfrm>
          <a:prstGeom prst="rect">
            <a:avLst/>
          </a:prstGeom>
        </p:spPr>
      </p:pic>
      <p:pic>
        <p:nvPicPr>
          <p:cNvPr id="4" name="Picture 5" descr="A picture containing white, black, dark, photo&#10;&#10;Description generated with very high confidence">
            <a:extLst>
              <a:ext uri="{FF2B5EF4-FFF2-40B4-BE49-F238E27FC236}">
                <a16:creationId xmlns:a16="http://schemas.microsoft.com/office/drawing/2014/main" id="{F1F03ED4-C88C-412D-9BD4-45024646C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33" t="5405" r="7749" b="27027"/>
          <a:stretch/>
        </p:blipFill>
        <p:spPr>
          <a:xfrm>
            <a:off x="6573280" y="1054402"/>
            <a:ext cx="1821034" cy="1182479"/>
          </a:xfrm>
          <a:prstGeom prst="rect">
            <a:avLst/>
          </a:prstGeom>
        </p:spPr>
      </p:pic>
      <p:pic>
        <p:nvPicPr>
          <p:cNvPr id="6" name="Picture 7" descr="A picture containing water, outdoor, white, man&#10;&#10;Description generated with very high confidence">
            <a:extLst>
              <a:ext uri="{FF2B5EF4-FFF2-40B4-BE49-F238E27FC236}">
                <a16:creationId xmlns:a16="http://schemas.microsoft.com/office/drawing/2014/main" id="{4C5924EF-2CF9-415C-A78A-E45DD3E3A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723" y="2680401"/>
            <a:ext cx="1826910" cy="1242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103CC8-C780-46FC-8B42-C91E546C6FEF}"/>
              </a:ext>
            </a:extLst>
          </p:cNvPr>
          <p:cNvSpPr txBox="1"/>
          <p:nvPr/>
        </p:nvSpPr>
        <p:spPr>
          <a:xfrm>
            <a:off x="6676631" y="2236880"/>
            <a:ext cx="215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 New Roman"/>
                <a:cs typeface="Times New Roman"/>
              </a:rPr>
              <a:t>Generated ISS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280E5D-C5EE-46C3-BF3F-FC70E77A5134}"/>
              </a:ext>
            </a:extLst>
          </p:cNvPr>
          <p:cNvSpPr txBox="1"/>
          <p:nvPr/>
        </p:nvSpPr>
        <p:spPr>
          <a:xfrm>
            <a:off x="6988359" y="3880532"/>
            <a:ext cx="215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 New Roman"/>
                <a:cs typeface="Times New Roman"/>
              </a:rPr>
              <a:t>Real ISS</a:t>
            </a:r>
          </a:p>
        </p:txBody>
      </p:sp>
    </p:spTree>
    <p:extLst>
      <p:ext uri="{BB962C8B-B14F-4D97-AF65-F5344CB8AC3E}">
        <p14:creationId xmlns:p14="http://schemas.microsoft.com/office/powerpoint/2010/main" val="3828168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786014" cy="2683239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Quantify Error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10 arcsec 3 sigma accuracy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D1E7416-1ADC-4D51-B353-9763FB07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508" y="2262869"/>
            <a:ext cx="5076430" cy="42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6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20" y="970250"/>
            <a:ext cx="5786014" cy="2683239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Accuracy: 20 +/- 5 arcsec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7" descr="A close up of a black background&#10;&#10;Description generated with very high confidence">
            <a:extLst>
              <a:ext uri="{FF2B5EF4-FFF2-40B4-BE49-F238E27FC236}">
                <a16:creationId xmlns:a16="http://schemas.microsoft.com/office/drawing/2014/main" id="{3E5E6C45-DFE7-4013-BC46-338149D0F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69" y="1710121"/>
            <a:ext cx="6294999" cy="49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52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Streak Detection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786014" cy="2683239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Timing: 67s total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F7C289-B0C4-496B-A2FF-C4B0C368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57" y="1920553"/>
            <a:ext cx="8108686" cy="402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C8E3-ABAA-44A6-B4FD-883527DE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Presentation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4CAF-D646-4B38-B987-D6002602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03" y="1081214"/>
            <a:ext cx="8449519" cy="519594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Overview</a:t>
            </a: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Schedule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Test Readiness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Budget</a:t>
            </a:r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91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Astrometry Software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>
                <a:latin typeface="Arial"/>
                <a:cs typeface="Arial"/>
              </a:rPr>
              <a:t>Right Ascension and Declination coordinates of stars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Testing the accuracy of coordinate transforms provides insurance of usable data</a:t>
            </a:r>
            <a:endParaRPr lang="en-US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857"/>
              </p:ext>
            </p:extLst>
          </p:nvPr>
        </p:nvGraphicFramePr>
        <p:xfrm>
          <a:off x="576224" y="4308513"/>
          <a:ext cx="8053794" cy="19507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DR </a:t>
                      </a:r>
                      <a:r>
                        <a:rPr lang="en-US" sz="2200" b="0" i="0" u="none" strike="noStrike" noProof="0">
                          <a:latin typeface="Arial"/>
                        </a:rPr>
                        <a:t>5.1.2 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Identify RA/Dec of 10 nearest stars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DR 5.1.5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/>
                        <a:t>Process images at a rate of 3 images per minute 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200" b="0" i="0" u="none" strike="noStrike" noProof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550383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945849"/>
              </p:ext>
            </p:extLst>
          </p:nvPr>
        </p:nvGraphicFramePr>
        <p:xfrm>
          <a:off x="6680446" y="2352581"/>
          <a:ext cx="1471475" cy="77033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9949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358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Sample Astrometry Software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786014" cy="555105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Test Fixtures:</a:t>
            </a:r>
            <a:endParaRPr lang="en-US"/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Offline Astrometry source &amp; Python code</a:t>
            </a:r>
            <a:endParaRPr lang="en-US">
              <a:solidFill>
                <a:schemeClr val="accent1"/>
              </a:solidFill>
            </a:endParaRPr>
          </a:p>
          <a:p>
            <a:r>
              <a:rPr lang="en-US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Run sample images through Astrometry platform/transform matrix for comparison</a:t>
            </a:r>
          </a:p>
          <a:p>
            <a:r>
              <a:rPr lang="en-US">
                <a:latin typeface="Arial"/>
                <a:cs typeface="Arial"/>
              </a:rPr>
              <a:t>Results: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Timing within cadence requirement (15s) &amp; 10 arcsecond expected accuracy 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1321"/>
              </p:ext>
            </p:extLst>
          </p:nvPr>
        </p:nvGraphicFramePr>
        <p:xfrm>
          <a:off x="5998010" y="2583292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Raspberry Pi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31053"/>
              </p:ext>
            </p:extLst>
          </p:nvPr>
        </p:nvGraphicFramePr>
        <p:xfrm>
          <a:off x="5998010" y="1355276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Anywhere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809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09F0-B5F9-48A0-B352-2109021B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Astrometry Software Results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51A6-1171-40CE-849D-F8D4545A4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rgbClr val="00B14F"/>
              </a:solidFill>
            </a:endParaRPr>
          </a:p>
          <a:p>
            <a:endParaRPr lang="en-US"/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10EC0F47-E9BE-4DAD-8519-A37F86CD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" y="858815"/>
            <a:ext cx="4698521" cy="3610155"/>
          </a:xfrm>
          <a:prstGeom prst="rect">
            <a:avLst/>
          </a:prstGeom>
        </p:spPr>
      </p:pic>
      <p:pic>
        <p:nvPicPr>
          <p:cNvPr id="6" name="Picture 6" descr="A picture containing object, colorful, light, traffic&#10;&#10;Description generated with very high confidence">
            <a:extLst>
              <a:ext uri="{FF2B5EF4-FFF2-40B4-BE49-F238E27FC236}">
                <a16:creationId xmlns:a16="http://schemas.microsoft.com/office/drawing/2014/main" id="{83957288-9D11-4E45-A0D4-22B6DE934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44"/>
          <a:stretch/>
        </p:blipFill>
        <p:spPr>
          <a:xfrm>
            <a:off x="4586377" y="1039824"/>
            <a:ext cx="4324710" cy="3046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37860-5327-44E6-A116-47E6B4CCA10E}"/>
              </a:ext>
            </a:extLst>
          </p:cNvPr>
          <p:cNvSpPr txBox="1"/>
          <p:nvPr/>
        </p:nvSpPr>
        <p:spPr>
          <a:xfrm>
            <a:off x="4494509" y="4099671"/>
            <a:ext cx="455474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Vela Supernova Remnant Solved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34F4F7-6195-8B4B-AC81-621894BBBE62}"/>
              </a:ext>
            </a:extLst>
          </p:cNvPr>
          <p:cNvSpPr txBox="1">
            <a:spLocks/>
          </p:cNvSpPr>
          <p:nvPr/>
        </p:nvSpPr>
        <p:spPr bwMode="auto">
          <a:xfrm>
            <a:off x="373246" y="4440964"/>
            <a:ext cx="7615146" cy="299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0" i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6600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6600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6600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6600"/>
                </a:solidFill>
                <a:latin typeface="+mn-lt"/>
              </a:defRPr>
            </a:lvl9pPr>
          </a:lstStyle>
          <a:p>
            <a:r>
              <a:rPr lang="en-US" sz="2400" kern="0">
                <a:latin typeface="Arial"/>
                <a:cs typeface="Arial"/>
              </a:rPr>
              <a:t>Inputs:</a:t>
            </a:r>
          </a:p>
          <a:p>
            <a:pPr lvl="1"/>
            <a:r>
              <a:rPr lang="en-US" sz="2400" kern="0">
                <a:latin typeface="Arial"/>
                <a:cs typeface="Arial"/>
              </a:rPr>
              <a:t>Raw image w/ pointing information</a:t>
            </a:r>
          </a:p>
          <a:p>
            <a:r>
              <a:rPr lang="en-US" sz="2400" kern="0">
                <a:latin typeface="Arial"/>
                <a:cs typeface="Arial"/>
              </a:rPr>
              <a:t>Outputs:</a:t>
            </a:r>
          </a:p>
          <a:p>
            <a:pPr lvl="1"/>
            <a:r>
              <a:rPr lang="en-US" sz="2400" kern="0">
                <a:latin typeface="Arial"/>
                <a:cs typeface="Arial"/>
              </a:rPr>
              <a:t>Right ascension + declination of field center</a:t>
            </a:r>
          </a:p>
          <a:p>
            <a:pPr lvl="1"/>
            <a:r>
              <a:rPr lang="en-US" sz="2400" kern="0">
                <a:latin typeface="Arial"/>
                <a:cs typeface="Arial"/>
              </a:rPr>
              <a:t>Field rotation</a:t>
            </a:r>
            <a:endParaRPr lang="en-US" sz="2400" ker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kern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604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Real Capture Processing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 sz="2400">
                <a:latin typeface="Arial"/>
                <a:cs typeface="Arial"/>
              </a:rPr>
              <a:t>Ability to capture streaks (manual user control)</a:t>
            </a:r>
          </a:p>
          <a:p>
            <a:pPr lvl="1"/>
            <a:r>
              <a:rPr lang="en-US" sz="2400">
                <a:latin typeface="Arial"/>
                <a:cs typeface="Arial"/>
              </a:rPr>
              <a:t>Ability to process real images</a:t>
            </a:r>
          </a:p>
          <a:p>
            <a:pPr lvl="1"/>
            <a:r>
              <a:rPr lang="en-US" sz="2400">
                <a:latin typeface="Arial"/>
                <a:cs typeface="Arial"/>
              </a:rPr>
              <a:t>Accuracy of processing</a:t>
            </a:r>
          </a:p>
          <a:p>
            <a:pPr lvl="1"/>
            <a:r>
              <a:rPr lang="en-US" sz="2400">
                <a:latin typeface="Arial"/>
                <a:cs typeface="Arial"/>
              </a:rPr>
              <a:t>Ability to capture magnitude 13 objects</a:t>
            </a:r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Ensures that </a:t>
            </a:r>
            <a:r>
              <a:rPr lang="en-US" sz="2400" err="1">
                <a:solidFill>
                  <a:schemeClr val="accent1"/>
                </a:solidFill>
                <a:latin typeface="Arial"/>
                <a:cs typeface="Arial"/>
              </a:rPr>
              <a:t>iMagpie</a:t>
            </a:r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 can accurately acquire/process the needed data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71092"/>
              </p:ext>
            </p:extLst>
          </p:nvPr>
        </p:nvGraphicFramePr>
        <p:xfrm>
          <a:off x="517584" y="4917057"/>
          <a:ext cx="8053794" cy="15544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DR 3.1.1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DR 5.1.3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DR 5.1.4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Detect magnitude 13 objects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Identify streak RA/Dec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Report with 10 arcsec 3 sigma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40598"/>
              </p:ext>
            </p:extLst>
          </p:nvPr>
        </p:nvGraphicFramePr>
        <p:xfrm>
          <a:off x="7075264" y="925735"/>
          <a:ext cx="1471475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284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Real Capture Processing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786014" cy="5195949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Mount/Lens and Sensor</a:t>
            </a:r>
            <a:endParaRPr lang="en-US" sz="2400">
              <a:solidFill>
                <a:schemeClr val="accent1"/>
              </a:solidFill>
            </a:endParaRP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Use propagator to find observation time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Point mount using controller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Manually take exposure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Attempt to process streak</a:t>
            </a:r>
          </a:p>
          <a:p>
            <a:r>
              <a:rPr lang="en-US" sz="2800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Images of streaks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Processed streak information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948128"/>
              </p:ext>
            </p:extLst>
          </p:nvPr>
        </p:nvGraphicFramePr>
        <p:xfrm>
          <a:off x="5998010" y="2583292"/>
          <a:ext cx="2440811" cy="12852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Sensor/Lens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Laptop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Mount/Tripod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970524"/>
              </p:ext>
            </p:extLst>
          </p:nvPr>
        </p:nvGraphicFramePr>
        <p:xfrm>
          <a:off x="5998010" y="1355276"/>
          <a:ext cx="2440811" cy="10109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Outdoors in Boulder/Nederland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697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Control System Testing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>
                <a:latin typeface="Arial"/>
                <a:cs typeface="Arial"/>
              </a:rPr>
              <a:t>Basic Functionality of Remote System</a:t>
            </a:r>
          </a:p>
          <a:p>
            <a:pPr lvl="1"/>
            <a:r>
              <a:rPr lang="en-US">
                <a:latin typeface="Arial"/>
                <a:cs typeface="Arial"/>
              </a:rPr>
              <a:t>Tasking and Control Software</a:t>
            </a:r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Minimizes likelihood of having unresponsive hardware in field</a:t>
            </a:r>
            <a:endParaRPr lang="en-US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1644"/>
              </p:ext>
            </p:extLst>
          </p:nvPr>
        </p:nvGraphicFramePr>
        <p:xfrm>
          <a:off x="547885" y="4326396"/>
          <a:ext cx="8053794" cy="15240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FR 3 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4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Capture Images in LEO, MEO, GEO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Process Tasks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Remote Communication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040"/>
              </p:ext>
            </p:extLst>
          </p:nvPr>
        </p:nvGraphicFramePr>
        <p:xfrm>
          <a:off x="7075264" y="925735"/>
          <a:ext cx="1471475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846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Control System Testing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786014" cy="5195949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Fully assembled system</a:t>
            </a:r>
            <a:endParaRPr lang="en-US" sz="2400">
              <a:solidFill>
                <a:schemeClr val="accent1"/>
              </a:solidFill>
            </a:endParaRP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Implement system with tasking algorithm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Activate toggle switches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Send slew and capture commands via SMS</a:t>
            </a:r>
          </a:p>
          <a:p>
            <a:r>
              <a:rPr lang="en-US" sz="2800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Confirmation that our assembled system is fully controllable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599599"/>
              </p:ext>
            </p:extLst>
          </p:nvPr>
        </p:nvGraphicFramePr>
        <p:xfrm>
          <a:off x="5998010" y="2583292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642218"/>
              </p:ext>
            </p:extLst>
          </p:nvPr>
        </p:nvGraphicFramePr>
        <p:xfrm>
          <a:off x="5998010" y="1355276"/>
          <a:ext cx="2440811" cy="10109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Outside AERO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262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Power System Testing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>
                <a:latin typeface="Arial"/>
                <a:cs typeface="Arial"/>
              </a:rPr>
              <a:t>Ability for batteries to supply the required power for mission duration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Ability for the project to be powered by non-ideal power source such as batteries</a:t>
            </a:r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Minimizes likelihood of failure due to power loss</a:t>
            </a:r>
            <a:endParaRPr lang="en-US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04693"/>
              </p:ext>
            </p:extLst>
          </p:nvPr>
        </p:nvGraphicFramePr>
        <p:xfrm>
          <a:off x="543567" y="5419331"/>
          <a:ext cx="8053794" cy="11887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DR 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 err="1">
                          <a:latin typeface="Arial"/>
                        </a:rPr>
                        <a:t>iMagpie</a:t>
                      </a:r>
                      <a:r>
                        <a:rPr lang="en-US" sz="2200" b="0" i="0" u="none" strike="noStrike" noProof="0">
                          <a:latin typeface="Arial"/>
                        </a:rPr>
                        <a:t> shall be capable of operating under its own power for up to 10 hours. </a:t>
                      </a:r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63165"/>
              </p:ext>
            </p:extLst>
          </p:nvPr>
        </p:nvGraphicFramePr>
        <p:xfrm>
          <a:off x="6814007" y="958392"/>
          <a:ext cx="1847518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47518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Being 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354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Power System Testing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4746924" cy="5195949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Fully assembled system</a:t>
            </a:r>
            <a:endParaRPr lang="en-US" sz="2400">
              <a:solidFill>
                <a:schemeClr val="accent1"/>
              </a:solidFill>
            </a:endParaRP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Run system for 24h with appropriate monitoring tools</a:t>
            </a:r>
          </a:p>
          <a:p>
            <a:r>
              <a:rPr lang="en-US" sz="2800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System should be able to discharge and recharge successfully over a 24h period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287691"/>
              </p:ext>
            </p:extLst>
          </p:nvPr>
        </p:nvGraphicFramePr>
        <p:xfrm>
          <a:off x="5544589" y="2252672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Multimeters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961229"/>
              </p:ext>
            </p:extLst>
          </p:nvPr>
        </p:nvGraphicFramePr>
        <p:xfrm>
          <a:off x="5525696" y="1308045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Electronics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pic>
        <p:nvPicPr>
          <p:cNvPr id="5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68D93BF-9A78-405F-89BE-AF46DA2D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110" y="3429945"/>
            <a:ext cx="4282943" cy="32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25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Full System Testing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>
                <a:latin typeface="Arial"/>
                <a:cs typeface="Arial"/>
              </a:rPr>
              <a:t>Fully Assembled System Operability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Minimize risk of any failure modes during remote operation</a:t>
            </a:r>
            <a:endParaRPr lang="en-US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192658"/>
              </p:ext>
            </p:extLst>
          </p:nvPr>
        </p:nvGraphicFramePr>
        <p:xfrm>
          <a:off x="528993" y="3759619"/>
          <a:ext cx="8053794" cy="28651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FR 1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2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3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4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5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6</a:t>
                      </a:r>
                    </a:p>
                    <a:p>
                      <a:pPr lvl="0">
                        <a:buNone/>
                      </a:pPr>
                      <a:r>
                        <a:rPr lang="en-US" sz="2200"/>
                        <a:t>FR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System shall be person-portable.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/>
                        <a:t>Independently Powered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Capture Images in LEO, MEO, GEO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Capable of Processing Tasks</a:t>
                      </a:r>
                    </a:p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Capable of Processing Images</a:t>
                      </a:r>
                    </a:p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Capable of communication with CCAR</a:t>
                      </a:r>
                    </a:p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Arial"/>
                        </a:rPr>
                        <a:t>Capable of Operation in Boulder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70053"/>
              </p:ext>
            </p:extLst>
          </p:nvPr>
        </p:nvGraphicFramePr>
        <p:xfrm>
          <a:off x="7075264" y="925735"/>
          <a:ext cx="1471475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63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18FF-08D9-4461-8205-F8D39579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Purpose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8423-8C4D-4178-AF0F-E4A1497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86" y="953121"/>
            <a:ext cx="8806077" cy="3263911"/>
          </a:xfrm>
        </p:spPr>
        <p:txBody>
          <a:bodyPr/>
          <a:lstStyle/>
          <a:p>
            <a:r>
              <a:rPr lang="en-US" sz="2800">
                <a:solidFill>
                  <a:schemeClr val="tx2"/>
                </a:solidFill>
                <a:latin typeface="Arial"/>
                <a:cs typeface="Arial"/>
              </a:rPr>
              <a:t>iMagpie: A </a:t>
            </a:r>
            <a:r>
              <a:rPr lang="en-US" sz="2800">
                <a:latin typeface="Arial"/>
                <a:cs typeface="Arial"/>
              </a:rPr>
              <a:t>Mobile SSA Platform</a:t>
            </a:r>
            <a:endParaRPr lang="en-US" sz="2800"/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Deployable to remote locations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Receives observation tasks from CCAR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Captures image, extracts uncorrelated tracks (UCTs)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Reports UCTs in real-time back to CCAR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UCTs used by CCAR for orbital estimation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D4C5A-9D9E-C74A-AD99-57F2A03EA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3827238"/>
            <a:ext cx="7413626" cy="2714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3FBE55-E1C8-6E47-81D4-0D24169F9626}"/>
              </a:ext>
            </a:extLst>
          </p:cNvPr>
          <p:cNvSpPr txBox="1"/>
          <p:nvPr/>
        </p:nvSpPr>
        <p:spPr>
          <a:xfrm>
            <a:off x="6682236" y="5985313"/>
            <a:ext cx="22302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UCTs = RA and Dec w/ time stamp</a:t>
            </a:r>
          </a:p>
        </p:txBody>
      </p:sp>
    </p:spTree>
    <p:extLst>
      <p:ext uri="{BB962C8B-B14F-4D97-AF65-F5344CB8AC3E}">
        <p14:creationId xmlns:p14="http://schemas.microsoft.com/office/powerpoint/2010/main" val="276032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Full System Testing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8383741" cy="5195949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Fully Assembled System at location</a:t>
            </a:r>
            <a:endParaRPr lang="en-US" sz="240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   with SMS reception</a:t>
            </a:r>
            <a:endParaRPr lang="en-US" sz="2400">
              <a:solidFill>
                <a:schemeClr val="accent1"/>
              </a:solidFill>
            </a:endParaRP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Deploy at remote location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Start system calibration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Implement CCAR tasking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Monitor system performance during and after operation</a:t>
            </a:r>
          </a:p>
          <a:p>
            <a:r>
              <a:rPr lang="en-US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Confirmation that system meets all functional requirements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Insight to failure modes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11121"/>
              </p:ext>
            </p:extLst>
          </p:nvPr>
        </p:nvGraphicFramePr>
        <p:xfrm>
          <a:off x="5998010" y="2583292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89884"/>
              </p:ext>
            </p:extLst>
          </p:nvPr>
        </p:nvGraphicFramePr>
        <p:xfrm>
          <a:off x="5998010" y="1355276"/>
          <a:ext cx="2440811" cy="111251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Outside Aero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Arestua Hut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661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280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C8E3-ABAA-44A6-B4FD-883527DE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Presentation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4CAF-D646-4B38-B987-D6002602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03" y="1081214"/>
            <a:ext cx="8449519" cy="5195949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Overview</a:t>
            </a: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Schedule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  <a:latin typeface="Arial"/>
                <a:cs typeface="Arial"/>
              </a:rPr>
              <a:t>Test Readiness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latin typeface="Arial"/>
                <a:cs typeface="Arial"/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2406532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F631B-4216-E741-ADBB-1B5619A4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Predicted Financial Budget</a:t>
            </a:r>
            <a:endParaRPr lang="en-US"/>
          </a:p>
        </p:txBody>
      </p:sp>
      <p:pic>
        <p:nvPicPr>
          <p:cNvPr id="16" name="Picture 16" descr="A picture containing umbrella&#10;&#10;Description generated with very high confidence">
            <a:extLst>
              <a:ext uri="{FF2B5EF4-FFF2-40B4-BE49-F238E27FC236}">
                <a16:creationId xmlns:a16="http://schemas.microsoft.com/office/drawing/2014/main" id="{B8A110E8-D1BB-4556-AAAF-FF819FC9A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02" y="930404"/>
            <a:ext cx="6002994" cy="54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BDFBCB-B359-4BCB-8FD3-27C311873985}"/>
              </a:ext>
            </a:extLst>
          </p:cNvPr>
          <p:cNvGraphicFramePr>
            <a:graphicFrameLocks noGrp="1"/>
          </p:cNvGraphicFramePr>
          <p:nvPr/>
        </p:nvGraphicFramePr>
        <p:xfrm>
          <a:off x="485383" y="970768"/>
          <a:ext cx="8385594" cy="526006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131674305"/>
                    </a:ext>
                  </a:extLst>
                </a:gridCol>
                <a:gridCol w="1519512">
                  <a:extLst>
                    <a:ext uri="{9D8B030D-6E8A-4147-A177-3AD203B41FA5}">
                      <a16:colId xmlns:a16="http://schemas.microsoft.com/office/drawing/2014/main" val="4178400925"/>
                    </a:ext>
                  </a:extLst>
                </a:gridCol>
                <a:gridCol w="1683854">
                  <a:extLst>
                    <a:ext uri="{9D8B030D-6E8A-4147-A177-3AD203B41FA5}">
                      <a16:colId xmlns:a16="http://schemas.microsoft.com/office/drawing/2014/main" val="2893846799"/>
                    </a:ext>
                  </a:extLst>
                </a:gridCol>
                <a:gridCol w="1464952">
                  <a:extLst>
                    <a:ext uri="{9D8B030D-6E8A-4147-A177-3AD203B41FA5}">
                      <a16:colId xmlns:a16="http://schemas.microsoft.com/office/drawing/2014/main" val="2691049403"/>
                    </a:ext>
                  </a:extLst>
                </a:gridCol>
                <a:gridCol w="1431276">
                  <a:extLst>
                    <a:ext uri="{9D8B030D-6E8A-4147-A177-3AD203B41FA5}">
                      <a16:colId xmlns:a16="http://schemas.microsoft.com/office/drawing/2014/main" val="104022102"/>
                    </a:ext>
                  </a:extLst>
                </a:gridCol>
              </a:tblGrid>
              <a:tr h="56367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Subsystem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Expected Cost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Budget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Expected </a:t>
                      </a:r>
                    </a:p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Margin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730868"/>
                  </a:ext>
                </a:extLst>
              </a:tr>
              <a:tr h="53321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Processing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$580</a:t>
                      </a:r>
                      <a:endParaRPr lang="en-US" b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$45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193898"/>
                  </a:ext>
                </a:extLst>
              </a:tr>
              <a:tr h="51270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Power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$520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4036866"/>
                  </a:ext>
                </a:extLst>
              </a:tr>
              <a:tr h="51270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Mount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$1,383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$1,385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8699172"/>
                  </a:ext>
                </a:extLst>
              </a:tr>
              <a:tr h="51270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Optics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$1,934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$1,940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4454366"/>
                  </a:ext>
                </a:extLst>
              </a:tr>
              <a:tr h="51270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Thermal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$210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2614513"/>
                  </a:ext>
                </a:extLst>
              </a:tr>
              <a:tr h="104592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Manufacturing/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Testing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kern="1200" noProof="0">
                          <a:effectLst/>
                        </a:rPr>
                        <a:t>$156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$44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9641372"/>
                  </a:ext>
                </a:extLst>
              </a:tr>
              <a:tr h="53321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Transportation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 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 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490712"/>
                  </a:ext>
                </a:extLst>
              </a:tr>
              <a:tr h="533215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Total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$4,834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$5,000 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$167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3.34%</a:t>
                      </a: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427992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9CF631B-4216-E741-ADBB-1B5619A4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Predicted Financial Budget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6">
            <a:extLst>
              <a:ext uri="{FF2B5EF4-FFF2-40B4-BE49-F238E27FC236}">
                <a16:creationId xmlns:a16="http://schemas.microsoft.com/office/drawing/2014/main" id="{54767252-A913-46CF-88AC-0A840C8B6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396647"/>
              </p:ext>
            </p:extLst>
          </p:nvPr>
        </p:nvGraphicFramePr>
        <p:xfrm>
          <a:off x="853022" y="2052834"/>
          <a:ext cx="7704447" cy="148335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568149">
                  <a:extLst>
                    <a:ext uri="{9D8B030D-6E8A-4147-A177-3AD203B41FA5}">
                      <a16:colId xmlns:a16="http://schemas.microsoft.com/office/drawing/2014/main" val="554802721"/>
                    </a:ext>
                  </a:extLst>
                </a:gridCol>
                <a:gridCol w="2568149">
                  <a:extLst>
                    <a:ext uri="{9D8B030D-6E8A-4147-A177-3AD203B41FA5}">
                      <a16:colId xmlns:a16="http://schemas.microsoft.com/office/drawing/2014/main" val="3474811202"/>
                    </a:ext>
                  </a:extLst>
                </a:gridCol>
                <a:gridCol w="2568149">
                  <a:extLst>
                    <a:ext uri="{9D8B030D-6E8A-4147-A177-3AD203B41FA5}">
                      <a16:colId xmlns:a16="http://schemas.microsoft.com/office/drawing/2014/main" val="24546069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Item(s)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Ordered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Delivered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63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Solar Panels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507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GSM Module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77898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PCB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538685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D41878A7-BE77-481C-9F3D-DF0E9D3DE915}"/>
              </a:ext>
            </a:extLst>
          </p:cNvPr>
          <p:cNvSpPr txBox="1"/>
          <p:nvPr/>
        </p:nvSpPr>
        <p:spPr>
          <a:xfrm>
            <a:off x="2926391" y="1208325"/>
            <a:ext cx="329121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Recently Ordered Items</a:t>
            </a: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9" descr="A picture containing monitor, umbrella, sign&#10;&#10;Description generated with very high confidence">
            <a:extLst>
              <a:ext uri="{FF2B5EF4-FFF2-40B4-BE49-F238E27FC236}">
                <a16:creationId xmlns:a16="http://schemas.microsoft.com/office/drawing/2014/main" id="{9A33C799-52AC-424B-BEE8-B128541D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486" y="2650495"/>
            <a:ext cx="629434" cy="507091"/>
          </a:xfrm>
          <a:prstGeom prst="rect">
            <a:avLst/>
          </a:prstGeom>
        </p:spPr>
      </p:pic>
      <p:pic>
        <p:nvPicPr>
          <p:cNvPr id="25" name="Picture 9" descr="A picture containing monitor, umbrella, sign&#10;&#10;Description generated with very high confidence">
            <a:extLst>
              <a:ext uri="{FF2B5EF4-FFF2-40B4-BE49-F238E27FC236}">
                <a16:creationId xmlns:a16="http://schemas.microsoft.com/office/drawing/2014/main" id="{C8EA2809-B74F-4810-995A-23C3BF36E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70" y="2298200"/>
            <a:ext cx="629434" cy="507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0AF56-111B-4CC3-9223-AF806E3F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Part Procurement</a:t>
            </a:r>
            <a:endParaRPr lang="en-US"/>
          </a:p>
        </p:txBody>
      </p:sp>
      <p:pic>
        <p:nvPicPr>
          <p:cNvPr id="13" name="Picture 9" descr="A picture containing monitor, umbrella, sign&#10;&#10;Description generated with very high confidence">
            <a:extLst>
              <a:ext uri="{FF2B5EF4-FFF2-40B4-BE49-F238E27FC236}">
                <a16:creationId xmlns:a16="http://schemas.microsoft.com/office/drawing/2014/main" id="{47BB45E2-AD5F-A945-973C-092B704D1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804" y="2298200"/>
            <a:ext cx="629434" cy="507091"/>
          </a:xfrm>
          <a:prstGeom prst="rect">
            <a:avLst/>
          </a:prstGeom>
        </p:spPr>
      </p:pic>
      <p:pic>
        <p:nvPicPr>
          <p:cNvPr id="14" name="Picture 9" descr="A picture containing monitor, umbrella, sign&#10;&#10;Description generated with very high confidence">
            <a:extLst>
              <a:ext uri="{FF2B5EF4-FFF2-40B4-BE49-F238E27FC236}">
                <a16:creationId xmlns:a16="http://schemas.microsoft.com/office/drawing/2014/main" id="{9C9D2666-345F-4BEC-B477-218DBD897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804" y="2649199"/>
            <a:ext cx="629434" cy="507091"/>
          </a:xfrm>
          <a:prstGeom prst="rect">
            <a:avLst/>
          </a:prstGeom>
        </p:spPr>
      </p:pic>
      <p:pic>
        <p:nvPicPr>
          <p:cNvPr id="15" name="Picture 9" descr="A picture containing monitor, umbrella, sign&#10;&#10;Description generated with very high confidence">
            <a:extLst>
              <a:ext uri="{FF2B5EF4-FFF2-40B4-BE49-F238E27FC236}">
                <a16:creationId xmlns:a16="http://schemas.microsoft.com/office/drawing/2014/main" id="{5C22F621-A4F1-4A0C-87E7-38260B150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205" y="3016531"/>
            <a:ext cx="629434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08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7A328-E1DC-45C9-981F-58750358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Acknowledgements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E8FBA-F1AE-47CF-900F-876E2FC1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494" y="1069639"/>
            <a:ext cx="8538937" cy="519594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Dr. Marcus Holzinger and Samuel </a:t>
            </a:r>
            <a:r>
              <a:rPr lang="en-US" err="1">
                <a:latin typeface="Arial"/>
                <a:cs typeface="Arial"/>
              </a:rPr>
              <a:t>Wishnek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Dr. Aaron Johnson</a:t>
            </a:r>
          </a:p>
          <a:p>
            <a:r>
              <a:rPr lang="en-US">
                <a:latin typeface="Arial"/>
                <a:cs typeface="Arial"/>
              </a:rPr>
              <a:t>Project Advisory Board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47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CC10-A1B4-4A17-A273-B751ECEFA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39282"/>
            <a:ext cx="7772400" cy="1470025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Questions?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77579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4CF8-1DF8-2645-9694-CEC688C7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D07B6-B974-2645-A722-68D32E9E8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469" y="911954"/>
            <a:ext cx="8818269" cy="5195949"/>
          </a:xfrm>
        </p:spPr>
        <p:txBody>
          <a:bodyPr/>
          <a:lstStyle/>
          <a:p>
            <a:pPr marL="0" indent="0">
              <a:buNone/>
            </a:pPr>
            <a:r>
              <a:rPr lang="en-US" sz="1800">
                <a:latin typeface="Arial"/>
                <a:cs typeface="Arial"/>
              </a:rPr>
              <a:t>[1]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“Ecliptic Plane”,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Hyperphysics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800">
                <a:latin typeface="Arial"/>
                <a:cs typeface="Arial"/>
                <a:hlinkClick r:id="rId2"/>
              </a:rPr>
              <a:t>http://hyperphysics.phy-astr.gsu.edu/hbase/eclip.html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[2] Boeing Airlines </a:t>
            </a:r>
            <a:r>
              <a:rPr lang="en-US" sz="1800">
                <a:latin typeface="Arial"/>
                <a:cs typeface="Arial"/>
                <a:hlinkClick r:id="rId3"/>
              </a:rPr>
              <a:t>https://twitter.com/boeingairplanes/status/1086672652150939649</a:t>
            </a: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[3] </a:t>
            </a:r>
            <a:r>
              <a:rPr lang="en-US" sz="1800">
                <a:latin typeface="Arial"/>
                <a:cs typeface="Arial"/>
              </a:rPr>
              <a:t>PCBWAY IOTBITS LOGO </a:t>
            </a:r>
            <a:r>
              <a:rPr lang="en-US" sz="1800">
                <a:latin typeface="Arial"/>
                <a:cs typeface="Arial"/>
                <a:hlinkClick r:id="rId4"/>
              </a:rPr>
              <a:t>http://iot-bits.com/iotbits/pcbway-iotbits-logo/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[4] "</a:t>
            </a:r>
            <a:r>
              <a:rPr lang="en-US" sz="1800">
                <a:latin typeface="Arial"/>
                <a:cs typeface="Arial"/>
              </a:rPr>
              <a:t>Lithium Ion Battery – 6Ah", </a:t>
            </a:r>
            <a:r>
              <a:rPr lang="en-US" sz="1800" err="1">
                <a:latin typeface="Arial"/>
                <a:cs typeface="Arial"/>
              </a:rPr>
              <a:t>Sparkfun</a:t>
            </a:r>
            <a:r>
              <a:rPr lang="en-US" sz="1800">
                <a:latin typeface="Arial"/>
                <a:cs typeface="Arial"/>
              </a:rPr>
              <a:t> </a:t>
            </a:r>
            <a:r>
              <a:rPr lang="en-US" sz="1800">
                <a:latin typeface="Arial"/>
                <a:cs typeface="Arial"/>
                <a:hlinkClick r:id="rId5"/>
              </a:rPr>
              <a:t>https://www.sparkfun.com/products/13856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[XXI] AVM Standard </a:t>
            </a:r>
            <a:r>
              <a:rPr lang="en-US" sz="1800">
                <a:latin typeface="Arial"/>
                <a:cs typeface="Arial"/>
                <a:hlinkClick r:id="rId6"/>
              </a:rPr>
              <a:t>https://www.virtualastronomy.org/AVM_DRAFTVersion12_rlh02.pdf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33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256B-7EFF-47B9-88B4-7D7B20EE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69" y="343994"/>
            <a:ext cx="8676988" cy="46672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Apparent Magnitude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A7A71-39C1-4D1F-A470-0E08F52D8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66" y="1120790"/>
            <a:ext cx="8818269" cy="2143406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Measure of objects brightness as seen from Earth</a:t>
            </a:r>
          </a:p>
          <a:p>
            <a:pPr lvl="1"/>
            <a:r>
              <a:rPr lang="en-US" sz="2400">
                <a:latin typeface="Arial"/>
                <a:cs typeface="Arial"/>
              </a:rPr>
              <a:t>Reverse logarithmic scale</a:t>
            </a:r>
          </a:p>
          <a:p>
            <a:pPr lvl="1"/>
            <a:r>
              <a:rPr lang="en-US" sz="2400">
                <a:latin typeface="Arial"/>
                <a:cs typeface="Arial"/>
              </a:rPr>
              <a:t>Magnitude of 5 greater = brightness 100 times dimmer</a:t>
            </a:r>
          </a:p>
          <a:p>
            <a:pPr lvl="1"/>
            <a:r>
              <a:rPr lang="en-US" sz="2400">
                <a:latin typeface="Arial"/>
                <a:cs typeface="Arial"/>
              </a:rPr>
              <a:t>Magnitude 13 is ~400 times dimmer than naked eye limit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793A6-5F27-5D43-B1B1-E1E6D03A81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/>
        </p:blipFill>
        <p:spPr>
          <a:xfrm>
            <a:off x="344467" y="4072270"/>
            <a:ext cx="8263680" cy="2009551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3C9EF74B-8F25-0A4D-AA20-4E1960C031F6}"/>
              </a:ext>
            </a:extLst>
          </p:cNvPr>
          <p:cNvSpPr/>
          <p:nvPr/>
        </p:nvSpPr>
        <p:spPr bwMode="auto">
          <a:xfrm>
            <a:off x="3062176" y="3636336"/>
            <a:ext cx="148856" cy="893134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03D83-A423-F94D-8763-006FB03ED42A}"/>
              </a:ext>
            </a:extLst>
          </p:cNvPr>
          <p:cNvSpPr txBox="1"/>
          <p:nvPr/>
        </p:nvSpPr>
        <p:spPr>
          <a:xfrm>
            <a:off x="1818167" y="3221664"/>
            <a:ext cx="278573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0">
                <a:solidFill>
                  <a:schemeClr val="accent4"/>
                </a:solidFill>
                <a:latin typeface="Arial"/>
                <a:cs typeface="Arial"/>
              </a:rPr>
              <a:t>iMagpie Design Goal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1A8AD-6517-4A8E-B98B-77CC5E0F2C88}"/>
              </a:ext>
            </a:extLst>
          </p:cNvPr>
          <p:cNvSpPr txBox="1"/>
          <p:nvPr/>
        </p:nvSpPr>
        <p:spPr>
          <a:xfrm>
            <a:off x="8202821" y="6046218"/>
            <a:ext cx="9460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/>
                <a:cs typeface="Arial"/>
              </a:rPr>
              <a:t>[xx]</a:t>
            </a:r>
          </a:p>
        </p:txBody>
      </p:sp>
    </p:spTree>
    <p:extLst>
      <p:ext uri="{BB962C8B-B14F-4D97-AF65-F5344CB8AC3E}">
        <p14:creationId xmlns:p14="http://schemas.microsoft.com/office/powerpoint/2010/main" val="3410236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842D-10DE-4D19-9537-8F07C1DB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RA/Dec Coordinate Transform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88F0E-9DD8-45B0-912D-37E05E509CC2}"/>
              </a:ext>
            </a:extLst>
          </p:cNvPr>
          <p:cNvSpPr txBox="1"/>
          <p:nvPr/>
        </p:nvSpPr>
        <p:spPr>
          <a:xfrm>
            <a:off x="836721" y="1114147"/>
            <a:ext cx="745946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Where CROT angles, Center Right Ascension, and Center Declination are provided from astrometry algorithm</a:t>
            </a:r>
          </a:p>
        </p:txBody>
      </p:sp>
      <p:pic>
        <p:nvPicPr>
          <p:cNvPr id="9" name="Picture 9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18CD707-8A4D-4F6F-8032-490D759EA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539" y="2250084"/>
            <a:ext cx="8818269" cy="422160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CB3BB8-61F6-42F9-B32F-1B1AD837670C}"/>
              </a:ext>
            </a:extLst>
          </p:cNvPr>
          <p:cNvSpPr txBox="1"/>
          <p:nvPr/>
        </p:nvSpPr>
        <p:spPr>
          <a:xfrm>
            <a:off x="6762565" y="628539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Times New Roman"/>
                <a:cs typeface="Times New Roman"/>
              </a:rPr>
              <a:t>XXI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4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83BF-680B-554D-A13A-FD8FFB1B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Objectives and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46D3D-4DB6-8641-88AC-2A0422EC2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3" y="898423"/>
            <a:ext cx="5225879" cy="5661039"/>
          </a:xfrm>
        </p:spPr>
        <p:txBody>
          <a:bodyPr/>
          <a:lstStyle/>
          <a:p>
            <a:r>
              <a:rPr lang="en-US" sz="2800"/>
              <a:t>Observations</a:t>
            </a:r>
          </a:p>
          <a:p>
            <a:pPr lvl="1"/>
            <a:r>
              <a:rPr lang="en-US" sz="2400"/>
              <a:t>GEO, MEO, LEO objects</a:t>
            </a:r>
          </a:p>
          <a:p>
            <a:pPr lvl="1"/>
            <a:r>
              <a:rPr lang="en-US" sz="2400"/>
              <a:t>Magnitude 13 or brighter</a:t>
            </a:r>
          </a:p>
          <a:p>
            <a:r>
              <a:rPr lang="en-US" sz="2800"/>
              <a:t>Reporting</a:t>
            </a:r>
          </a:p>
          <a:p>
            <a:pPr lvl="1"/>
            <a:r>
              <a:rPr lang="en-US" sz="2400"/>
              <a:t>System GPS location</a:t>
            </a:r>
          </a:p>
          <a:p>
            <a:pPr lvl="1"/>
            <a:r>
              <a:rPr lang="en-US" sz="2400">
                <a:latin typeface="Arial"/>
                <a:cs typeface="Arial"/>
              </a:rPr>
              <a:t>Object RA, Dec, time stamp</a:t>
            </a:r>
            <a:endParaRPr lang="en-US" sz="2400"/>
          </a:p>
          <a:p>
            <a:pPr lvl="2"/>
            <a:r>
              <a:rPr lang="en-US"/>
              <a:t>10 arc-second (3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σ) accuracy</a:t>
            </a:r>
          </a:p>
          <a:p>
            <a:r>
              <a:rPr lang="en-US" sz="2800"/>
              <a:t>Operation</a:t>
            </a:r>
          </a:p>
          <a:p>
            <a:pPr lvl="1"/>
            <a:r>
              <a:rPr lang="en-US" sz="2400"/>
              <a:t>10 hours/night at 3 tasks/min</a:t>
            </a:r>
          </a:p>
          <a:p>
            <a:r>
              <a:rPr lang="en-US" sz="2800"/>
              <a:t>Mobility</a:t>
            </a:r>
          </a:p>
          <a:p>
            <a:pPr lvl="1"/>
            <a:r>
              <a:rPr lang="en-US" sz="2400"/>
              <a:t>Weight: less than 20 kg</a:t>
            </a:r>
          </a:p>
          <a:p>
            <a:pPr lvl="1"/>
            <a:r>
              <a:rPr lang="en-US" sz="2400"/>
              <a:t>Volume: Airline carry-on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12780-B918-6F4C-B2F2-8C268B477E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15582" r="19412" b="3076"/>
          <a:stretch/>
        </p:blipFill>
        <p:spPr>
          <a:xfrm>
            <a:off x="5369442" y="4020091"/>
            <a:ext cx="3136604" cy="2453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544D3-7459-5B44-B660-CFA2887992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3099"/>
          <a:stretch/>
        </p:blipFill>
        <p:spPr>
          <a:xfrm>
            <a:off x="5561003" y="987125"/>
            <a:ext cx="2637735" cy="2937582"/>
          </a:xfrm>
          <a:prstGeom prst="rect">
            <a:avLst/>
          </a:prstGeom>
          <a:ln w="127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098D8-5A19-406E-B9E6-9D4C970A6D5E}"/>
              </a:ext>
            </a:extLst>
          </p:cNvPr>
          <p:cNvSpPr txBox="1"/>
          <p:nvPr/>
        </p:nvSpPr>
        <p:spPr>
          <a:xfrm>
            <a:off x="8439441" y="6055085"/>
            <a:ext cx="9460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/>
                <a:cs typeface="Arial"/>
              </a:rPr>
              <a:t>[2]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EF501-CE01-F34E-A423-E8A06DDD3542}"/>
              </a:ext>
            </a:extLst>
          </p:cNvPr>
          <p:cNvSpPr txBox="1"/>
          <p:nvPr/>
        </p:nvSpPr>
        <p:spPr>
          <a:xfrm>
            <a:off x="8506046" y="3470722"/>
            <a:ext cx="9460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/>
                <a:cs typeface="Arial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629749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84C8-7BE0-8E43-AC80-187D5640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Success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CBF55E-88E1-8B40-81AC-C98B18D56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7" y="810719"/>
            <a:ext cx="7536931" cy="5806755"/>
          </a:xfrm>
        </p:spPr>
      </p:pic>
    </p:spTree>
    <p:extLst>
      <p:ext uri="{BB962C8B-B14F-4D97-AF65-F5344CB8AC3E}">
        <p14:creationId xmlns:p14="http://schemas.microsoft.com/office/powerpoint/2010/main" val="4159679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FE01-EE4C-284A-8064-AA375632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69" y="275090"/>
            <a:ext cx="8676988" cy="46672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Design Requirements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5C57E-89A3-1F43-B918-3860663BF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2" y="766022"/>
            <a:ext cx="4397022" cy="56552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5F53F-346E-4D46-96BD-3AECFE6C9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4" y="766022"/>
            <a:ext cx="4229633" cy="56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03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8551-5A00-CB48-A897-69E262DB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69" y="271753"/>
            <a:ext cx="8676988" cy="466725"/>
          </a:xfrm>
        </p:spPr>
        <p:txBody>
          <a:bodyPr/>
          <a:lstStyle/>
          <a:p>
            <a:r>
              <a:rPr lang="en-US"/>
              <a:t>Design Requirements (cont.)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24CFD8-BD4D-F743-A6A0-013B3834B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7" y="810395"/>
            <a:ext cx="4243388" cy="58413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AD6D1-7BD3-954D-8B4B-5062F11BE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78" y="738478"/>
            <a:ext cx="4026132" cy="59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1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D18E-CF2C-074D-BF74-B9E6FABE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Requirements (cont.)</a:t>
            </a:r>
          </a:p>
        </p:txBody>
      </p:sp>
      <p:pic>
        <p:nvPicPr>
          <p:cNvPr id="6" name="Picture 7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98BFB5C7-34DD-4B78-A4EF-55FDF4150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43" y="1000191"/>
            <a:ext cx="4128850" cy="5195949"/>
          </a:xfrm>
        </p:spPr>
      </p:pic>
      <p:pic>
        <p:nvPicPr>
          <p:cNvPr id="9" name="Picture 9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167EB89D-205F-4F89-86C7-2A608FD24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190" y="999055"/>
            <a:ext cx="3889093" cy="50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9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759D-F015-654E-B6B0-9B1A81AA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Requirements (cont.)</a:t>
            </a:r>
          </a:p>
        </p:txBody>
      </p:sp>
      <p:pic>
        <p:nvPicPr>
          <p:cNvPr id="6" name="Picture 6" descr="A close up of a flower&#10;&#10;Description generated with high confidence">
            <a:extLst>
              <a:ext uri="{FF2B5EF4-FFF2-40B4-BE49-F238E27FC236}">
                <a16:creationId xmlns:a16="http://schemas.microsoft.com/office/drawing/2014/main" id="{C5420941-824D-44DF-8C74-260AFA088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5062"/>
            <a:ext cx="4360039" cy="1140830"/>
          </a:xfrm>
        </p:spPr>
      </p:pic>
    </p:spTree>
    <p:extLst>
      <p:ext uri="{BB962C8B-B14F-4D97-AF65-F5344CB8AC3E}">
        <p14:creationId xmlns:p14="http://schemas.microsoft.com/office/powerpoint/2010/main" val="7941826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A665-7E42-4D22-B03D-AED92D661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Test Backups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61F5B-91E5-4F12-9AA9-215DB65E71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5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C8F2-DDE2-465D-9910-E41CBC13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Camera Manufacturer Specifications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6D5CA-A86A-451F-9272-B718A315A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latin typeface="Arial"/>
                <a:cs typeface="Arial"/>
              </a:rPr>
              <a:t>Resolution: 16Mega Pixels 4656×3520</a:t>
            </a:r>
          </a:p>
          <a:p>
            <a:r>
              <a:rPr lang="en-US" sz="2800">
                <a:latin typeface="Arial"/>
                <a:cs typeface="Arial"/>
              </a:rPr>
              <a:t>Pixel Size: 3.8µm</a:t>
            </a:r>
          </a:p>
          <a:p>
            <a:r>
              <a:rPr lang="en-US" sz="2800">
                <a:latin typeface="Arial"/>
                <a:cs typeface="Arial"/>
              </a:rPr>
              <a:t>Exposure Range: 32µs-2000s</a:t>
            </a:r>
          </a:p>
          <a:p>
            <a:r>
              <a:rPr lang="en-US" sz="2800">
                <a:latin typeface="Arial"/>
                <a:cs typeface="Arial"/>
              </a:rPr>
              <a:t>Interface: USB3.0/USB2.0</a:t>
            </a:r>
          </a:p>
          <a:p>
            <a:r>
              <a:rPr lang="en-US" sz="2800">
                <a:latin typeface="Arial"/>
                <a:cs typeface="Arial"/>
              </a:rPr>
              <a:t>Read Noise: 1.2e @30db gain</a:t>
            </a:r>
          </a:p>
          <a:p>
            <a:r>
              <a:rPr lang="en-US" sz="2800">
                <a:latin typeface="Arial"/>
                <a:cs typeface="Arial"/>
              </a:rPr>
              <a:t>Full well: 20ke</a:t>
            </a:r>
          </a:p>
          <a:p>
            <a:r>
              <a:rPr lang="en-US" sz="2800">
                <a:latin typeface="Arial"/>
                <a:cs typeface="Arial"/>
              </a:rPr>
              <a:t>Dimensions: φ62mm X 41mm</a:t>
            </a:r>
          </a:p>
          <a:p>
            <a:r>
              <a:rPr lang="en-US" sz="2800">
                <a:latin typeface="Arial"/>
                <a:cs typeface="Arial"/>
              </a:rPr>
              <a:t>Weight: 140g</a:t>
            </a:r>
          </a:p>
          <a:p>
            <a:r>
              <a:rPr lang="en-US" sz="2800">
                <a:latin typeface="Arial"/>
                <a:cs typeface="Arial"/>
              </a:rPr>
              <a:t>Working Temperature: -5°C—45°C</a:t>
            </a:r>
          </a:p>
          <a:p>
            <a:r>
              <a:rPr lang="en-US" sz="2800">
                <a:latin typeface="Arial"/>
                <a:cs typeface="Arial"/>
              </a:rPr>
              <a:t>Working Relative Humidity: 20%—80%</a:t>
            </a:r>
            <a:endParaRPr lang="en-US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153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Battery Charging Testing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>
                <a:latin typeface="Arial"/>
                <a:cs typeface="Arial"/>
              </a:rPr>
              <a:t>Ability for batteries to recharge at required rate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Ensures </a:t>
            </a:r>
            <a:r>
              <a:rPr lang="en-US" err="1">
                <a:solidFill>
                  <a:schemeClr val="accent1"/>
                </a:solidFill>
                <a:latin typeface="Arial"/>
                <a:cs typeface="Arial"/>
              </a:rPr>
              <a:t>iMagpie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 will have the required margin to recharge batteries during a sunny day</a:t>
            </a:r>
            <a:endParaRPr lang="en-US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733687"/>
              </p:ext>
            </p:extLst>
          </p:nvPr>
        </p:nvGraphicFramePr>
        <p:xfrm>
          <a:off x="543567" y="4537588"/>
          <a:ext cx="8053794" cy="15240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DR 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 err="1"/>
                        <a:t>iMagpie</a:t>
                      </a:r>
                      <a:r>
                        <a:rPr lang="en-US" sz="2200" b="0" i="0" u="none" strike="noStrike" noProof="0"/>
                        <a:t> shall be capable of recharging its batteries to full capacity during a single day while off the grid.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/>
        </p:nvGraphicFramePr>
        <p:xfrm>
          <a:off x="6814007" y="958392"/>
          <a:ext cx="1847518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47518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Being 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538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Battery Charging Testing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236781" cy="5195949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Battery connected to charger IC, and then DC power supply</a:t>
            </a:r>
            <a:endParaRPr lang="en-US" sz="2400">
              <a:solidFill>
                <a:schemeClr val="accent1"/>
              </a:solidFill>
            </a:endParaRP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Drain batteries to safe low voltage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Recharge at required rate to satisfy worst case charge times</a:t>
            </a:r>
          </a:p>
          <a:p>
            <a:r>
              <a:rPr lang="en-US" sz="2800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Batteries should be able to recharge in approximately 7h, allowing margin for sub-ideal weather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678305"/>
              </p:ext>
            </p:extLst>
          </p:nvPr>
        </p:nvGraphicFramePr>
        <p:xfrm>
          <a:off x="5544589" y="2252672"/>
          <a:ext cx="2440811" cy="10109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Multimeter, DC power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/>
        </p:nvGraphicFramePr>
        <p:xfrm>
          <a:off x="5525696" y="1308045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Electronics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7148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Thermal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 sz="2400">
                <a:latin typeface="Arial"/>
                <a:cs typeface="Arial"/>
              </a:rPr>
              <a:t>Ability of </a:t>
            </a:r>
            <a:r>
              <a:rPr lang="en-US" sz="2400" err="1">
                <a:latin typeface="Arial"/>
                <a:cs typeface="Arial"/>
              </a:rPr>
              <a:t>iMagpie's</a:t>
            </a:r>
            <a:r>
              <a:rPr lang="en-US" sz="2400">
                <a:latin typeface="Arial"/>
                <a:cs typeface="Arial"/>
              </a:rPr>
              <a:t> heating system/insulation</a:t>
            </a:r>
          </a:p>
          <a:p>
            <a:pPr lvl="1"/>
            <a:r>
              <a:rPr lang="en-US" sz="2400">
                <a:latin typeface="Arial"/>
                <a:cs typeface="Arial"/>
              </a:rPr>
              <a:t>Characterization of heating to compare to model</a:t>
            </a:r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Ensures that </a:t>
            </a:r>
            <a:r>
              <a:rPr lang="en-US" sz="2400" err="1">
                <a:solidFill>
                  <a:schemeClr val="accent1"/>
                </a:solidFill>
                <a:latin typeface="Arial"/>
                <a:cs typeface="Arial"/>
              </a:rPr>
              <a:t>iMagpie</a:t>
            </a:r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 can prevent dew buildup and keep hardware above minimum temperatures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610149"/>
              </p:ext>
            </p:extLst>
          </p:nvPr>
        </p:nvGraphicFramePr>
        <p:xfrm>
          <a:off x="517584" y="4917057"/>
          <a:ext cx="8053794" cy="15544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80009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5973785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DR 7.1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2200"/>
                        <a:t>DR 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err="1"/>
                        <a:t>iMagpie's</a:t>
                      </a:r>
                      <a:r>
                        <a:rPr lang="en-US" sz="2200"/>
                        <a:t> optics shall stay above dew point</a:t>
                      </a:r>
                    </a:p>
                    <a:p>
                      <a:pPr lvl="0">
                        <a:buNone/>
                      </a:pPr>
                      <a:r>
                        <a:rPr lang="en-US" sz="2200" err="1"/>
                        <a:t>IMagpie's</a:t>
                      </a:r>
                      <a:r>
                        <a:rPr lang="en-US" sz="2200"/>
                        <a:t> hardware shall be kept within operational ranges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44893"/>
              </p:ext>
            </p:extLst>
          </p:nvPr>
        </p:nvGraphicFramePr>
        <p:xfrm>
          <a:off x="7075264" y="925735"/>
          <a:ext cx="1471475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 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073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40000"/>
                <a:lumOff val="60000"/>
              </a:schemeClr>
            </a:gs>
            <a:gs pos="34000">
              <a:srgbClr val="7D93BB">
                <a:lumMod val="0"/>
              </a:srgbClr>
            </a:gs>
            <a:gs pos="96000">
              <a:schemeClr val="accent1">
                <a:lumMod val="65000"/>
              </a:schemeClr>
            </a:gs>
            <a:gs pos="97000">
              <a:schemeClr val="accent1">
                <a:lumMod val="69000"/>
                <a:lumOff val="3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6">
            <a:extLst>
              <a:ext uri="{FF2B5EF4-FFF2-40B4-BE49-F238E27FC236}">
                <a16:creationId xmlns:a16="http://schemas.microsoft.com/office/drawing/2014/main" id="{5C83911F-DE24-4380-A085-38D4D35705B6}"/>
              </a:ext>
            </a:extLst>
          </p:cNvPr>
          <p:cNvSpPr/>
          <p:nvPr/>
        </p:nvSpPr>
        <p:spPr>
          <a:xfrm>
            <a:off x="-1617505" y="2504549"/>
            <a:ext cx="12022494" cy="4296747"/>
          </a:xfrm>
          <a:prstGeom prst="rect">
            <a:avLst/>
          </a:prstGeom>
          <a:solidFill>
            <a:srgbClr val="00B0F0">
              <a:alpha val="54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" name="Graphic 48" descr="Full battery">
            <a:extLst>
              <a:ext uri="{FF2B5EF4-FFF2-40B4-BE49-F238E27FC236}">
                <a16:creationId xmlns:a16="http://schemas.microsoft.com/office/drawing/2014/main" id="{0B9F641E-F104-4707-A1D7-81F1349E8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882370" y="5186420"/>
            <a:ext cx="685800" cy="685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B5508F-B918-46DA-8776-6A46DCD431AA}"/>
              </a:ext>
            </a:extLst>
          </p:cNvPr>
          <p:cNvSpPr/>
          <p:nvPr/>
        </p:nvSpPr>
        <p:spPr>
          <a:xfrm>
            <a:off x="-626179" y="6434142"/>
            <a:ext cx="10876547" cy="70473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Graphic 28" descr="City">
            <a:extLst>
              <a:ext uri="{FF2B5EF4-FFF2-40B4-BE49-F238E27FC236}">
                <a16:creationId xmlns:a16="http://schemas.microsoft.com/office/drawing/2014/main" id="{58DAF33A-5F30-440A-BF68-9D3AAD0D9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311" y="5847928"/>
            <a:ext cx="685800" cy="685800"/>
          </a:xfrm>
          <a:prstGeom prst="rect">
            <a:avLst/>
          </a:prstGeom>
        </p:spPr>
      </p:pic>
      <p:pic>
        <p:nvPicPr>
          <p:cNvPr id="31" name="Graphic 30" descr="Lightning">
            <a:extLst>
              <a:ext uri="{FF2B5EF4-FFF2-40B4-BE49-F238E27FC236}">
                <a16:creationId xmlns:a16="http://schemas.microsoft.com/office/drawing/2014/main" id="{E83C8131-5E12-4533-9FB3-D4FB29138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49348" y="2958726"/>
            <a:ext cx="2861747" cy="2861747"/>
          </a:xfrm>
          <a:prstGeom prst="rect">
            <a:avLst/>
          </a:prstGeom>
        </p:spPr>
      </p:pic>
      <p:pic>
        <p:nvPicPr>
          <p:cNvPr id="33" name="Graphic 32" descr="Telescope">
            <a:extLst>
              <a:ext uri="{FF2B5EF4-FFF2-40B4-BE49-F238E27FC236}">
                <a16:creationId xmlns:a16="http://schemas.microsoft.com/office/drawing/2014/main" id="{AC8FA233-902E-45B2-894B-09FDED8234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153659" y="5785020"/>
            <a:ext cx="685800" cy="743294"/>
          </a:xfrm>
          <a:prstGeom prst="rect">
            <a:avLst/>
          </a:prstGeom>
        </p:spPr>
      </p:pic>
      <p:pic>
        <p:nvPicPr>
          <p:cNvPr id="35" name="Graphic 34" descr="Hike">
            <a:extLst>
              <a:ext uri="{FF2B5EF4-FFF2-40B4-BE49-F238E27FC236}">
                <a16:creationId xmlns:a16="http://schemas.microsoft.com/office/drawing/2014/main" id="{65134536-19E9-45C3-8D47-920871D3D9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2193" y="5786291"/>
            <a:ext cx="685800" cy="685800"/>
          </a:xfrm>
          <a:prstGeom prst="rect">
            <a:avLst/>
          </a:prstGeom>
        </p:spPr>
      </p:pic>
      <p:pic>
        <p:nvPicPr>
          <p:cNvPr id="37" name="Graphic 36" descr="Backpack">
            <a:extLst>
              <a:ext uri="{FF2B5EF4-FFF2-40B4-BE49-F238E27FC236}">
                <a16:creationId xmlns:a16="http://schemas.microsoft.com/office/drawing/2014/main" id="{A9E77578-B9D3-4B56-9DE8-E43B13D945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48093" y="6118060"/>
            <a:ext cx="344112" cy="344112"/>
          </a:xfrm>
          <a:prstGeom prst="rect">
            <a:avLst/>
          </a:prstGeom>
        </p:spPr>
      </p:pic>
      <p:pic>
        <p:nvPicPr>
          <p:cNvPr id="39" name="Graphic 38" descr="Satellite">
            <a:extLst>
              <a:ext uri="{FF2B5EF4-FFF2-40B4-BE49-F238E27FC236}">
                <a16:creationId xmlns:a16="http://schemas.microsoft.com/office/drawing/2014/main" id="{5DF9765A-356D-40E6-9022-A34238D0D2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22268" y="1953255"/>
            <a:ext cx="685800" cy="685800"/>
          </a:xfrm>
          <a:prstGeom prst="rect">
            <a:avLst/>
          </a:prstGeom>
        </p:spPr>
      </p:pic>
      <p:pic>
        <p:nvPicPr>
          <p:cNvPr id="1041" name="Graphic 1040" descr="Tent">
            <a:extLst>
              <a:ext uri="{FF2B5EF4-FFF2-40B4-BE49-F238E27FC236}">
                <a16:creationId xmlns:a16="http://schemas.microsoft.com/office/drawing/2014/main" id="{5A67BDBA-A051-4D3B-BA7B-CB713F7443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32491" y="5879626"/>
            <a:ext cx="685800" cy="685800"/>
          </a:xfrm>
          <a:prstGeom prst="rect">
            <a:avLst/>
          </a:prstGeom>
        </p:spPr>
      </p:pic>
      <p:pic>
        <p:nvPicPr>
          <p:cNvPr id="1043" name="Graphic 1042" descr="Sun">
            <a:extLst>
              <a:ext uri="{FF2B5EF4-FFF2-40B4-BE49-F238E27FC236}">
                <a16:creationId xmlns:a16="http://schemas.microsoft.com/office/drawing/2014/main" id="{38D7790C-5A88-440F-A7E8-95C63DCFB6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60495" y="1986019"/>
            <a:ext cx="685800" cy="685800"/>
          </a:xfrm>
          <a:prstGeom prst="rect">
            <a:avLst/>
          </a:prstGeom>
        </p:spPr>
      </p:pic>
      <p:pic>
        <p:nvPicPr>
          <p:cNvPr id="1045" name="Graphic 1044" descr="Moon and stars">
            <a:extLst>
              <a:ext uri="{FF2B5EF4-FFF2-40B4-BE49-F238E27FC236}">
                <a16:creationId xmlns:a16="http://schemas.microsoft.com/office/drawing/2014/main" id="{2EFD487D-4F8E-4F28-B85C-335C0BF7B8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24404" y="1986019"/>
            <a:ext cx="685800" cy="685800"/>
          </a:xfrm>
          <a:prstGeom prst="rect">
            <a:avLst/>
          </a:prstGeom>
        </p:spPr>
      </p:pic>
      <p:sp>
        <p:nvSpPr>
          <p:cNvPr id="1047" name="Flowchart: Merge 1046">
            <a:extLst>
              <a:ext uri="{FF2B5EF4-FFF2-40B4-BE49-F238E27FC236}">
                <a16:creationId xmlns:a16="http://schemas.microsoft.com/office/drawing/2014/main" id="{E3286ED7-5C36-4338-AE14-364439BF9B0C}"/>
              </a:ext>
            </a:extLst>
          </p:cNvPr>
          <p:cNvSpPr/>
          <p:nvPr/>
        </p:nvSpPr>
        <p:spPr>
          <a:xfrm rot="7063576" flipV="1">
            <a:off x="5093636" y="4621472"/>
            <a:ext cx="743294" cy="1757018"/>
          </a:xfrm>
          <a:prstGeom prst="flowChartMerge">
            <a:avLst/>
          </a:prstGeom>
          <a:gradFill>
            <a:gsLst>
              <a:gs pos="100000">
                <a:srgbClr val="00B050"/>
              </a:gs>
              <a:gs pos="0">
                <a:srgbClr val="00B05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Flowchart: Merge 87">
            <a:extLst>
              <a:ext uri="{FF2B5EF4-FFF2-40B4-BE49-F238E27FC236}">
                <a16:creationId xmlns:a16="http://schemas.microsoft.com/office/drawing/2014/main" id="{E24A7B1E-0C7D-426A-B99A-5F6801AC88C3}"/>
              </a:ext>
            </a:extLst>
          </p:cNvPr>
          <p:cNvSpPr/>
          <p:nvPr/>
        </p:nvSpPr>
        <p:spPr>
          <a:xfrm rot="20056700">
            <a:off x="4190124" y="1675839"/>
            <a:ext cx="2171573" cy="4433737"/>
          </a:xfrm>
          <a:prstGeom prst="flowChartMerge">
            <a:avLst/>
          </a:prstGeom>
          <a:gradFill flip="none" rotWithShape="1">
            <a:gsLst>
              <a:gs pos="100000">
                <a:srgbClr val="00B0F0"/>
              </a:gs>
              <a:gs pos="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48" name="Picture 14" descr="Image result for clipart starfield">
            <a:extLst>
              <a:ext uri="{FF2B5EF4-FFF2-40B4-BE49-F238E27FC236}">
                <a16:creationId xmlns:a16="http://schemas.microsoft.com/office/drawing/2014/main" id="{451AAC5D-EF1F-44B9-89E1-42161B0F8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" t="2003" r="69450" b="48090"/>
          <a:stretch/>
        </p:blipFill>
        <p:spPr bwMode="auto">
          <a:xfrm>
            <a:off x="2201159" y="3403944"/>
            <a:ext cx="1511805" cy="181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7B7519E1-DB0F-4480-B584-BD7B4728EEC1}"/>
              </a:ext>
            </a:extLst>
          </p:cNvPr>
          <p:cNvCxnSpPr>
            <a:cxnSpLocks/>
          </p:cNvCxnSpPr>
          <p:nvPr/>
        </p:nvCxnSpPr>
        <p:spPr>
          <a:xfrm>
            <a:off x="2488444" y="3864069"/>
            <a:ext cx="617141" cy="87142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56" name="Oval 1055">
            <a:extLst>
              <a:ext uri="{FF2B5EF4-FFF2-40B4-BE49-F238E27FC236}">
                <a16:creationId xmlns:a16="http://schemas.microsoft.com/office/drawing/2014/main" id="{661179E8-3C8D-4F01-87DD-463916B8F585}"/>
              </a:ext>
            </a:extLst>
          </p:cNvPr>
          <p:cNvSpPr/>
          <p:nvPr/>
        </p:nvSpPr>
        <p:spPr>
          <a:xfrm>
            <a:off x="2417802" y="3801045"/>
            <a:ext cx="126047" cy="12604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47B91EE-E4E7-461E-8FB4-90B682251546}"/>
              </a:ext>
            </a:extLst>
          </p:cNvPr>
          <p:cNvSpPr/>
          <p:nvPr/>
        </p:nvSpPr>
        <p:spPr>
          <a:xfrm>
            <a:off x="3042561" y="4660191"/>
            <a:ext cx="126047" cy="126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D911F0AF-7F90-42FA-9A94-FECBF66E9E66}"/>
              </a:ext>
            </a:extLst>
          </p:cNvPr>
          <p:cNvSpPr/>
          <p:nvPr/>
        </p:nvSpPr>
        <p:spPr>
          <a:xfrm>
            <a:off x="2895149" y="4237171"/>
            <a:ext cx="104775" cy="1061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ln>
                <a:solidFill>
                  <a:srgbClr val="0000FF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BC7F7F98-E1CE-4C2D-A4CD-203529CFCCBC}"/>
              </a:ext>
            </a:extLst>
          </p:cNvPr>
          <p:cNvSpPr/>
          <p:nvPr/>
        </p:nvSpPr>
        <p:spPr>
          <a:xfrm>
            <a:off x="3052085" y="3849858"/>
            <a:ext cx="104775" cy="1061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ln>
                <a:solidFill>
                  <a:srgbClr val="0000FF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5F72FEA-7A3D-4D0B-AEFD-077026C570F0}"/>
              </a:ext>
            </a:extLst>
          </p:cNvPr>
          <p:cNvSpPr/>
          <p:nvPr/>
        </p:nvSpPr>
        <p:spPr>
          <a:xfrm>
            <a:off x="2501825" y="5005868"/>
            <a:ext cx="104775" cy="1061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ln>
                <a:solidFill>
                  <a:srgbClr val="0000FF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39" name="Graphic 1038" descr="Man">
            <a:extLst>
              <a:ext uri="{FF2B5EF4-FFF2-40B4-BE49-F238E27FC236}">
                <a16:creationId xmlns:a16="http://schemas.microsoft.com/office/drawing/2014/main" id="{14C7ADD6-2802-4ED1-9DED-F864D49F8F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52412" y="5762310"/>
            <a:ext cx="685800" cy="685800"/>
          </a:xfrm>
          <a:prstGeom prst="rect">
            <a:avLst/>
          </a:prstGeom>
        </p:spPr>
      </p:pic>
      <p:pic>
        <p:nvPicPr>
          <p:cNvPr id="1062" name="Graphic 1061" descr="Repeat">
            <a:extLst>
              <a:ext uri="{FF2B5EF4-FFF2-40B4-BE49-F238E27FC236}">
                <a16:creationId xmlns:a16="http://schemas.microsoft.com/office/drawing/2014/main" id="{13278297-16E0-44AC-A17C-DA0D9941F68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00175" y="5146504"/>
            <a:ext cx="685800" cy="685800"/>
          </a:xfrm>
          <a:prstGeom prst="rect">
            <a:avLst/>
          </a:prstGeom>
        </p:spPr>
      </p:pic>
      <p:pic>
        <p:nvPicPr>
          <p:cNvPr id="1066" name="Graphic 1065" descr="Stars">
            <a:extLst>
              <a:ext uri="{FF2B5EF4-FFF2-40B4-BE49-F238E27FC236}">
                <a16:creationId xmlns:a16="http://schemas.microsoft.com/office/drawing/2014/main" id="{0DDB14B5-2895-415D-BA37-5783685104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5924469" y="5560837"/>
            <a:ext cx="685800" cy="685800"/>
          </a:xfrm>
          <a:prstGeom prst="rect">
            <a:avLst/>
          </a:prstGeom>
        </p:spPr>
      </p:pic>
      <p:pic>
        <p:nvPicPr>
          <p:cNvPr id="13" name="Graphic 12" descr="Airplane">
            <a:extLst>
              <a:ext uri="{FF2B5EF4-FFF2-40B4-BE49-F238E27FC236}">
                <a16:creationId xmlns:a16="http://schemas.microsoft.com/office/drawing/2014/main" id="{35F8197A-F5E6-41B3-9A55-709162082B0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5400000">
            <a:off x="1276946" y="5776372"/>
            <a:ext cx="685800" cy="685800"/>
          </a:xfrm>
          <a:prstGeom prst="rect">
            <a:avLst/>
          </a:prstGeom>
        </p:spPr>
      </p:pic>
      <p:pic>
        <p:nvPicPr>
          <p:cNvPr id="48" name="Graphic 47" descr="Empty battery">
            <a:extLst>
              <a:ext uri="{FF2B5EF4-FFF2-40B4-BE49-F238E27FC236}">
                <a16:creationId xmlns:a16="http://schemas.microsoft.com/office/drawing/2014/main" id="{2B21449D-ECAB-43C7-B0B1-75A8C1CDFF0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16200000">
            <a:off x="7882766" y="5191529"/>
            <a:ext cx="685800" cy="685800"/>
          </a:xfrm>
          <a:prstGeom prst="rect">
            <a:avLst/>
          </a:prstGeom>
        </p:spPr>
      </p:pic>
      <p:pic>
        <p:nvPicPr>
          <p:cNvPr id="1026" name="Picture 2" descr="Solar Panel">
            <a:extLst>
              <a:ext uri="{FF2B5EF4-FFF2-40B4-BE49-F238E27FC236}">
                <a16:creationId xmlns:a16="http://schemas.microsoft.com/office/drawing/2014/main" id="{FEDADE95-DB6E-4DBC-A253-BD76A4E6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641" y="5945730"/>
            <a:ext cx="462941" cy="4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 descr="Arrow Straight">
            <a:extLst>
              <a:ext uri="{FF2B5EF4-FFF2-40B4-BE49-F238E27FC236}">
                <a16:creationId xmlns:a16="http://schemas.microsoft.com/office/drawing/2014/main" id="{A2FC7BBB-8992-4FE0-BF63-134CAE33673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 rot="12765643">
            <a:off x="1886861" y="4050124"/>
            <a:ext cx="6684602" cy="3951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F4ECA1C-A06C-40C8-8577-4262D5E4137C}"/>
              </a:ext>
            </a:extLst>
          </p:cNvPr>
          <p:cNvSpPr txBox="1"/>
          <p:nvPr/>
        </p:nvSpPr>
        <p:spPr>
          <a:xfrm>
            <a:off x="0" y="2644960"/>
            <a:ext cx="2837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Observation denied to traditional observatory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6A914A-7F05-401B-872F-AE3607A8BA5E}"/>
              </a:ext>
            </a:extLst>
          </p:cNvPr>
          <p:cNvSpPr txBox="1"/>
          <p:nvPr/>
        </p:nvSpPr>
        <p:spPr>
          <a:xfrm>
            <a:off x="1693498" y="4930781"/>
            <a:ext cx="347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iMagpie deploys to off-grid site by hiking, flying, driving, etc.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803885-9541-40C9-A5E6-72B4AD4C5426}"/>
              </a:ext>
            </a:extLst>
          </p:cNvPr>
          <p:cNvSpPr txBox="1"/>
          <p:nvPr/>
        </p:nvSpPr>
        <p:spPr>
          <a:xfrm>
            <a:off x="4523105" y="4675509"/>
            <a:ext cx="384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iMagpie assembled and calibrated on-site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8F896D-A0D1-4805-B5A9-B41112F897F2}"/>
              </a:ext>
            </a:extLst>
          </p:cNvPr>
          <p:cNvSpPr txBox="1"/>
          <p:nvPr/>
        </p:nvSpPr>
        <p:spPr>
          <a:xfrm>
            <a:off x="4855068" y="4861646"/>
            <a:ext cx="3135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Autonomous pointing enabled as human rests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b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22BD02-0A91-4C9C-BCEB-E752975D47EF}"/>
              </a:ext>
            </a:extLst>
          </p:cNvPr>
          <p:cNvSpPr txBox="1"/>
          <p:nvPr/>
        </p:nvSpPr>
        <p:spPr>
          <a:xfrm>
            <a:off x="2060435" y="1271933"/>
            <a:ext cx="477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iMagpie actuates to task-specified attitude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E42D337-9D07-436B-9A44-419446CDEA79}"/>
              </a:ext>
            </a:extLst>
          </p:cNvPr>
          <p:cNvSpPr txBox="1"/>
          <p:nvPr/>
        </p:nvSpPr>
        <p:spPr>
          <a:xfrm>
            <a:off x="1549153" y="2799236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iMagpie images object in transit, saves image locally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797C03-CA29-429C-8E2E-3FAEA1681543}"/>
              </a:ext>
            </a:extLst>
          </p:cNvPr>
          <p:cNvSpPr txBox="1"/>
          <p:nvPr/>
        </p:nvSpPr>
        <p:spPr>
          <a:xfrm>
            <a:off x="2750930" y="2796315"/>
            <a:ext cx="40703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iMagpie processes image to obtain:</a:t>
            </a: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of 10 nearest stars</a:t>
            </a: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of streak start</a:t>
            </a: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of streak stop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F76F1E-4716-419D-BE7E-CC581C80739C}"/>
              </a:ext>
            </a:extLst>
          </p:cNvPr>
          <p:cNvSpPr txBox="1"/>
          <p:nvPr/>
        </p:nvSpPr>
        <p:spPr>
          <a:xfrm>
            <a:off x="2455778" y="5455123"/>
            <a:ext cx="268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UCTs, exposure times, &amp; GPS location sent to CCAR via SMS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6BA1B4-4125-4D6E-B3EB-29819DD01A3A}"/>
              </a:ext>
            </a:extLst>
          </p:cNvPr>
          <p:cNvSpPr txBox="1"/>
          <p:nvPr/>
        </p:nvSpPr>
        <p:spPr>
          <a:xfrm>
            <a:off x="5270435" y="3956026"/>
            <a:ext cx="36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iMagpie solar panels recharge batteries during the day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C3DAB1-3BEC-4FD9-B724-86D2D46739A5}"/>
              </a:ext>
            </a:extLst>
          </p:cNvPr>
          <p:cNvSpPr txBox="1"/>
          <p:nvPr/>
        </p:nvSpPr>
        <p:spPr>
          <a:xfrm>
            <a:off x="5850336" y="3747093"/>
            <a:ext cx="3111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Pointing, imaging, and processing repeats for the rest of the night, up to three observations per minute</a:t>
            </a:r>
          </a:p>
        </p:txBody>
      </p:sp>
      <p:pic>
        <p:nvPicPr>
          <p:cNvPr id="3" name="Graphic 2" descr="Repeat">
            <a:extLst>
              <a:ext uri="{FF2B5EF4-FFF2-40B4-BE49-F238E27FC236}">
                <a16:creationId xmlns:a16="http://schemas.microsoft.com/office/drawing/2014/main" id="{66BA6500-9900-4569-BD48-782377005D1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008177" y="4080093"/>
            <a:ext cx="1135916" cy="1135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FD79B-8517-40B8-A73E-051655527553}"/>
              </a:ext>
            </a:extLst>
          </p:cNvPr>
          <p:cNvSpPr txBox="1"/>
          <p:nvPr/>
        </p:nvSpPr>
        <p:spPr>
          <a:xfrm>
            <a:off x="2602623" y="3565705"/>
            <a:ext cx="391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Night tasking and day recharging continue for mission duration</a:t>
            </a:r>
          </a:p>
        </p:txBody>
      </p:sp>
      <p:pic>
        <p:nvPicPr>
          <p:cNvPr id="26" name="Graphic 25" descr="Building">
            <a:extLst>
              <a:ext uri="{FF2B5EF4-FFF2-40B4-BE49-F238E27FC236}">
                <a16:creationId xmlns:a16="http://schemas.microsoft.com/office/drawing/2014/main" id="{271B4843-EF4F-480C-BFFF-3BAE79E9C52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80265" y="5765216"/>
            <a:ext cx="685800" cy="685800"/>
          </a:xfrm>
          <a:prstGeom prst="rect">
            <a:avLst/>
          </a:prstGeom>
        </p:spPr>
      </p:pic>
      <p:pic>
        <p:nvPicPr>
          <p:cNvPr id="56" name="Graphic 55" descr="Telescope">
            <a:extLst>
              <a:ext uri="{FF2B5EF4-FFF2-40B4-BE49-F238E27FC236}">
                <a16:creationId xmlns:a16="http://schemas.microsoft.com/office/drawing/2014/main" id="{6A0F37F9-D8AC-42EA-B04D-E896168B1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236" y="5229166"/>
            <a:ext cx="703829" cy="743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E924CD-E7E9-46A9-8E5F-76C3BCD08271}"/>
              </a:ext>
            </a:extLst>
          </p:cNvPr>
          <p:cNvSpPr txBox="1"/>
          <p:nvPr/>
        </p:nvSpPr>
        <p:spPr>
          <a:xfrm>
            <a:off x="1231776" y="5065093"/>
            <a:ext cx="384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iMagpie disassembled at end of mission and returned to CCAR</a:t>
            </a:r>
          </a:p>
        </p:txBody>
      </p:sp>
      <p:pic>
        <p:nvPicPr>
          <p:cNvPr id="7" name="Graphic 6" descr="Hike">
            <a:extLst>
              <a:ext uri="{FF2B5EF4-FFF2-40B4-BE49-F238E27FC236}">
                <a16:creationId xmlns:a16="http://schemas.microsoft.com/office/drawing/2014/main" id="{8DFB09DD-3F9E-42E3-9682-87A0A6C76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778665" y="5760742"/>
            <a:ext cx="669432" cy="685800"/>
          </a:xfrm>
          <a:prstGeom prst="rect">
            <a:avLst/>
          </a:prstGeom>
        </p:spPr>
      </p:pic>
      <p:pic>
        <p:nvPicPr>
          <p:cNvPr id="9" name="Graphic 8" descr="Airplane">
            <a:extLst>
              <a:ext uri="{FF2B5EF4-FFF2-40B4-BE49-F238E27FC236}">
                <a16:creationId xmlns:a16="http://schemas.microsoft.com/office/drawing/2014/main" id="{F3313410-32C4-4A25-B639-A9D9E89CE75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16200000">
            <a:off x="4512567" y="5786292"/>
            <a:ext cx="685800" cy="68580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FFEC645D-9D5F-49D4-B29C-3E7E3747E43B}"/>
              </a:ext>
            </a:extLst>
          </p:cNvPr>
          <p:cNvSpPr txBox="1">
            <a:spLocks/>
          </p:cNvSpPr>
          <p:nvPr/>
        </p:nvSpPr>
        <p:spPr>
          <a:xfrm>
            <a:off x="235469" y="343994"/>
            <a:ext cx="8676988" cy="4667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of Operations</a:t>
            </a:r>
          </a:p>
        </p:txBody>
      </p:sp>
    </p:spTree>
    <p:extLst>
      <p:ext uri="{BB962C8B-B14F-4D97-AF65-F5344CB8AC3E}">
        <p14:creationId xmlns:p14="http://schemas.microsoft.com/office/powerpoint/2010/main" val="8974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0961 -0.05949 C 0.11602 -0.07269 0.1461 -0.07986 0.17761 -0.07986 C 0.21342 -0.07986 0.24219 -0.07269 0.26211 -0.05949 L 0.35834 2.22222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055 -0.01667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83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2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37951 0.234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11644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36198 0.23195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4" y="11898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41423 0.29745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14745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34583 0.17222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8542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40608 0.12338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615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6302 0.2354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11644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34584 0.2919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37" presetClass="path" presetSubtype="0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15469 -0.04144 C -0.18685 -0.0507 -0.23555 -0.05556 -0.28607 -0.05556 C -0.34375 -0.05556 -0.39024 -0.0507 -0.42188 -0.04144 L -0.57591 -0.00046 " pathEditMode="relative" rAng="0" ptsTypes="AAAAA">
                                      <p:cBhvr>
                                        <p:cTn id="219" dur="2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02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236" dur="3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500"/>
                            </p:stCondLst>
                            <p:childTnLst>
                              <p:par>
                                <p:cTn id="2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29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00"/>
                            </p:stCondLst>
                            <p:childTnLst>
                              <p:par>
                                <p:cTn id="3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0"/>
                            </p:stCondLst>
                            <p:childTnLst>
                              <p:par>
                                <p:cTn id="3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26445 1.48148E-6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0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500"/>
                            </p:stCondLst>
                            <p:childTnLst>
                              <p:par>
                                <p:cTn id="34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09149 -0.05857 C -0.11024 -0.07176 -0.13871 -0.07871 -0.1684 -0.07871 C -0.20243 -0.07871 -0.22969 -0.07176 -0.24844 -0.05857 L -0.33941 2.59259E-6 " pathEditMode="relative" rAng="0" ptsTypes="AAAAA">
                                      <p:cBhvr>
                                        <p:cTn id="3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75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7" grpId="1" animBg="1"/>
      <p:bldP spid="1047" grpId="0" animBg="1"/>
      <p:bldP spid="1047" grpId="1" animBg="1"/>
      <p:bldP spid="88" grpId="0" animBg="1"/>
      <p:bldP spid="88" grpId="1" animBg="1"/>
      <p:bldP spid="1056" grpId="0" animBg="1"/>
      <p:bldP spid="1056" grpId="1" animBg="1"/>
      <p:bldP spid="1056" grpId="2" animBg="1"/>
      <p:bldP spid="98" grpId="0" animBg="1"/>
      <p:bldP spid="98" grpId="1" animBg="1"/>
      <p:bldP spid="98" grpId="2" animBg="1"/>
      <p:bldP spid="1060" grpId="0" animBg="1"/>
      <p:bldP spid="1060" grpId="1" animBg="1"/>
      <p:bldP spid="1060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36" grpId="0"/>
      <p:bldP spid="36" grpId="1"/>
      <p:bldP spid="38" grpId="0"/>
      <p:bldP spid="38" grpId="1"/>
      <p:bldP spid="40" grpId="0"/>
      <p:bldP spid="40" grpId="1"/>
      <p:bldP spid="41" grpId="0"/>
      <p:bldP spid="41" grpId="1"/>
      <p:bldP spid="42" grpId="0"/>
      <p:bldP spid="42" grpId="1"/>
      <p:bldP spid="66" grpId="0"/>
      <p:bldP spid="66" grpId="1"/>
      <p:bldP spid="67" grpId="0"/>
      <p:bldP spid="67" grpId="1"/>
      <p:bldP spid="43" grpId="0"/>
      <p:bldP spid="43" grpId="1"/>
      <p:bldP spid="44" grpId="0"/>
      <p:bldP spid="44" grpId="1"/>
      <p:bldP spid="45" grpId="0"/>
      <p:bldP spid="45" grpId="1"/>
      <p:bldP spid="4" grpId="0"/>
      <p:bldP spid="4" grpId="1"/>
      <p:bldP spid="4" grpId="2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Thermal 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74" y="1196961"/>
            <a:ext cx="5786014" cy="5195949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Lens/Sensor</a:t>
            </a:r>
            <a:endParaRPr lang="en-US" sz="2000">
              <a:solidFill>
                <a:schemeClr val="accent1"/>
              </a:solidFill>
            </a:endParaRP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Thermal camera or temperature probe</a:t>
            </a: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Heat </a:t>
            </a:r>
            <a:r>
              <a:rPr lang="en-US" sz="2000" err="1">
                <a:solidFill>
                  <a:schemeClr val="accent1"/>
                </a:solidFill>
                <a:latin typeface="Arial"/>
                <a:cs typeface="Arial"/>
              </a:rPr>
              <a:t>iMagpie</a:t>
            </a:r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 at room temperature until steady state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Measure optics temperatures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Compare to modeling </a:t>
            </a:r>
          </a:p>
          <a:p>
            <a:pPr lvl="1"/>
            <a:r>
              <a:rPr lang="en-US" sz="2000">
                <a:latin typeface="Arial"/>
                <a:cs typeface="Arial"/>
              </a:rPr>
              <a:t>Repeat outdoors in colder temps</a:t>
            </a:r>
          </a:p>
          <a:p>
            <a:r>
              <a:rPr lang="en-US" sz="2800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000">
                <a:latin typeface="Arial"/>
                <a:cs typeface="Arial"/>
              </a:rPr>
              <a:t>Thermal profiling of system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Heating system verification</a:t>
            </a:r>
          </a:p>
          <a:p>
            <a:pPr lvl="1"/>
            <a:endParaRPr lang="en-US" sz="2400">
              <a:solidFill>
                <a:schemeClr val="accent1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684801"/>
              </p:ext>
            </p:extLst>
          </p:nvPr>
        </p:nvGraphicFramePr>
        <p:xfrm>
          <a:off x="5998010" y="2583292"/>
          <a:ext cx="2440811" cy="12852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Sensor/Lens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Thermal Camera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Laptop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969108"/>
              </p:ext>
            </p:extLst>
          </p:nvPr>
        </p:nvGraphicFramePr>
        <p:xfrm>
          <a:off x="5998010" y="1355276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Aero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0366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BF4C-BCF3-4DF6-A65C-E3D6299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Timing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7246-2010-44D5-A17B-91CB2E09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being tested? </a:t>
            </a:r>
          </a:p>
          <a:p>
            <a:pPr lvl="1"/>
            <a:r>
              <a:rPr lang="en-US" sz="2400">
                <a:latin typeface="Arial"/>
                <a:cs typeface="Arial"/>
              </a:rPr>
              <a:t>Characterization of exposure timing</a:t>
            </a:r>
          </a:p>
          <a:p>
            <a:r>
              <a:rPr lang="en-US">
                <a:latin typeface="Arial"/>
                <a:cs typeface="Arial"/>
              </a:rPr>
              <a:t>Risk Reduction:</a:t>
            </a: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Ensures that </a:t>
            </a:r>
            <a:r>
              <a:rPr lang="en-US" sz="2400" err="1">
                <a:solidFill>
                  <a:schemeClr val="accent1"/>
                </a:solidFill>
                <a:latin typeface="Arial"/>
                <a:cs typeface="Arial"/>
              </a:rPr>
              <a:t>iMagpie</a:t>
            </a:r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 can report exposure start and stop times to 0.1 microseconds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Increases accuracy of streak data</a:t>
            </a:r>
            <a:endParaRPr lang="en-US" sz="2400">
              <a:solidFill>
                <a:schemeClr val="accent1"/>
              </a:solidFill>
            </a:endParaRPr>
          </a:p>
          <a:p>
            <a:pPr lvl="1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8E6B0E-B37D-4848-B91E-9AFAF69E1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1360"/>
              </p:ext>
            </p:extLst>
          </p:nvPr>
        </p:nvGraphicFramePr>
        <p:xfrm>
          <a:off x="448573" y="4261449"/>
          <a:ext cx="8424975" cy="18897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175872">
                  <a:extLst>
                    <a:ext uri="{9D8B030D-6E8A-4147-A177-3AD203B41FA5}">
                      <a16:colId xmlns:a16="http://schemas.microsoft.com/office/drawing/2014/main" val="3594615939"/>
                    </a:ext>
                  </a:extLst>
                </a:gridCol>
                <a:gridCol w="6249103">
                  <a:extLst>
                    <a:ext uri="{9D8B030D-6E8A-4147-A177-3AD203B41FA5}">
                      <a16:colId xmlns:a16="http://schemas.microsoft.com/office/drawing/2014/main" val="4223208220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Relevant Requirements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9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/>
                        <a:t>DR 4.1.4</a:t>
                      </a:r>
                    </a:p>
                    <a:p>
                      <a:pPr lvl="0">
                        <a:buNone/>
                      </a:pPr>
                      <a:endParaRPr lang="en-US" sz="2200"/>
                    </a:p>
                    <a:p>
                      <a:pPr lvl="0">
                        <a:buNone/>
                      </a:pPr>
                      <a:r>
                        <a:rPr lang="en-US" sz="2200"/>
                        <a:t>DR 4.1.5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err="1"/>
                        <a:t>iMagpie</a:t>
                      </a:r>
                      <a:r>
                        <a:rPr lang="en-US" sz="2200"/>
                        <a:t> shall take exposures at the commanded time</a:t>
                      </a:r>
                    </a:p>
                    <a:p>
                      <a:pPr lvl="0">
                        <a:buNone/>
                      </a:pPr>
                      <a:r>
                        <a:rPr lang="en-US" sz="2200" err="1"/>
                        <a:t>iMagpie</a:t>
                      </a:r>
                      <a:r>
                        <a:rPr lang="en-US" sz="2200"/>
                        <a:t> shall record the start and stop times of exposures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036815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B6C9185-4147-4EB8-961D-A90D04A0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46048"/>
              </p:ext>
            </p:extLst>
          </p:nvPr>
        </p:nvGraphicFramePr>
        <p:xfrm>
          <a:off x="7075264" y="925735"/>
          <a:ext cx="1471475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1475">
                  <a:extLst>
                    <a:ext uri="{9D8B030D-6E8A-4147-A177-3AD203B41FA5}">
                      <a16:colId xmlns:a16="http://schemas.microsoft.com/office/drawing/2014/main" val="216203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Test Status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Re-Planning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3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953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86D-06DC-460A-ADE5-782064C2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Timing 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617A-F0AF-4276-AFF6-3B8D1BD1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68" y="1024433"/>
            <a:ext cx="5786014" cy="5195949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Test Fixtures:</a:t>
            </a:r>
            <a:endParaRPr lang="en-US" sz="2800"/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12 Bit counting circuit connect to LEDs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Raspberry Pi with GSM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Waveform generator</a:t>
            </a:r>
          </a:p>
          <a:p>
            <a:r>
              <a:rPr lang="en-US" sz="2800">
                <a:latin typeface="Arial"/>
                <a:cs typeface="Arial"/>
              </a:rPr>
              <a:t>Test Procedure Overview: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Raspberry Pi sends command to camera and timing circuit to begin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Timing circuit counts in binary with output displayed on LEDs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Camera takes exposure of LEDs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LEDs reveal exposure delay</a:t>
            </a:r>
          </a:p>
          <a:p>
            <a:r>
              <a:rPr lang="en-US" sz="2800">
                <a:latin typeface="Arial"/>
                <a:cs typeface="Arial"/>
              </a:rPr>
              <a:t>Results:</a:t>
            </a:r>
          </a:p>
          <a:p>
            <a:pPr lvl="1"/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Start and stop times of exposure precisely known</a:t>
            </a:r>
          </a:p>
          <a:p>
            <a:pPr lvl="1"/>
            <a:endParaRPr lang="en-US" sz="2400">
              <a:solidFill>
                <a:schemeClr val="accent1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DA68B6-A52B-436C-BAC1-A58FF2A4E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666271"/>
              </p:ext>
            </p:extLst>
          </p:nvPr>
        </p:nvGraphicFramePr>
        <p:xfrm>
          <a:off x="5998010" y="2583292"/>
          <a:ext cx="2440811" cy="18338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Required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Sensor/Lens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Timing Circuit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Raspberry Pi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GSM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Waveform Generator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F67BFEF-D54B-4A5C-A41E-77B8FDC2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15435"/>
              </p:ext>
            </p:extLst>
          </p:nvPr>
        </p:nvGraphicFramePr>
        <p:xfrm>
          <a:off x="5998010" y="1355276"/>
          <a:ext cx="2440811" cy="741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40811">
                  <a:extLst>
                    <a:ext uri="{9D8B030D-6E8A-4147-A177-3AD203B41FA5}">
                      <a16:colId xmlns:a16="http://schemas.microsoft.com/office/drawing/2014/main" val="31668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Testing Facility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4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Electronics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4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4884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0FB6-6E50-4C76-905C-A16515290F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Electronics Schematics Backup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8FB38-30F6-4E81-92E7-AADB2865B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34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C58A-49EC-48F8-AA9D-A2C34408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</a:t>
            </a:r>
            <a:endParaRPr lang="en-US"/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4BC67CC-E424-4E81-8860-D80083D6F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650" y="1005129"/>
            <a:ext cx="7851759" cy="5195949"/>
          </a:xfrm>
        </p:spPr>
      </p:pic>
    </p:spTree>
    <p:extLst>
      <p:ext uri="{BB962C8B-B14F-4D97-AF65-F5344CB8AC3E}">
        <p14:creationId xmlns:p14="http://schemas.microsoft.com/office/powerpoint/2010/main" val="1859219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113-997C-4ED2-8A71-F50CEAC6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 (cont.)</a:t>
            </a:r>
            <a:endParaRPr lang="en-US" b="0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BFE1108-5898-4EC1-AF75-C448AE432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359" y="1196961"/>
            <a:ext cx="8220299" cy="5195949"/>
          </a:xfrm>
        </p:spPr>
      </p:pic>
    </p:spTree>
    <p:extLst>
      <p:ext uri="{BB962C8B-B14F-4D97-AF65-F5344CB8AC3E}">
        <p14:creationId xmlns:p14="http://schemas.microsoft.com/office/powerpoint/2010/main" val="8068148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113-997C-4ED2-8A71-F50CEAC6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 (cont.)</a:t>
            </a:r>
            <a:endParaRPr lang="en-US" b="0"/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AA8A9A69-0833-4D80-9047-0A6491A18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74" y="1467491"/>
            <a:ext cx="8818269" cy="4654890"/>
          </a:xfrm>
        </p:spPr>
      </p:pic>
    </p:spTree>
    <p:extLst>
      <p:ext uri="{BB962C8B-B14F-4D97-AF65-F5344CB8AC3E}">
        <p14:creationId xmlns:p14="http://schemas.microsoft.com/office/powerpoint/2010/main" val="2552044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113-997C-4ED2-8A71-F50CEAC6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 (cont.)</a:t>
            </a:r>
            <a:endParaRPr lang="en-US" b="0"/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276323F-45EC-46D0-BAEE-ACB7B34D9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989" y="1196961"/>
            <a:ext cx="4155039" cy="5195949"/>
          </a:xfrm>
        </p:spPr>
      </p:pic>
    </p:spTree>
    <p:extLst>
      <p:ext uri="{BB962C8B-B14F-4D97-AF65-F5344CB8AC3E}">
        <p14:creationId xmlns:p14="http://schemas.microsoft.com/office/powerpoint/2010/main" val="23844405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113-997C-4ED2-8A71-F50CEAC6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 (cont.)</a:t>
            </a:r>
            <a:endParaRPr lang="en-US" b="0"/>
          </a:p>
        </p:txBody>
      </p:sp>
      <p:pic>
        <p:nvPicPr>
          <p:cNvPr id="4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9AD0B38-AB86-4913-904E-9C1E378F4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4967" y="1196961"/>
            <a:ext cx="4385082" cy="5195949"/>
          </a:xfrm>
        </p:spPr>
      </p:pic>
    </p:spTree>
    <p:extLst>
      <p:ext uri="{BB962C8B-B14F-4D97-AF65-F5344CB8AC3E}">
        <p14:creationId xmlns:p14="http://schemas.microsoft.com/office/powerpoint/2010/main" val="22620698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113-997C-4ED2-8A71-F50CEAC6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 (cont.)</a:t>
            </a:r>
            <a:endParaRPr lang="en-US" b="0"/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0BF1E8F-F6EE-43E1-B0F3-0E8FD7ADC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355" y="1196961"/>
            <a:ext cx="2468307" cy="5195949"/>
          </a:xfrm>
        </p:spPr>
      </p:pic>
    </p:spTree>
    <p:extLst>
      <p:ext uri="{BB962C8B-B14F-4D97-AF65-F5344CB8AC3E}">
        <p14:creationId xmlns:p14="http://schemas.microsoft.com/office/powerpoint/2010/main" val="332698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837C-90E4-544C-B633-853938AC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Block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517EE-24CF-B641-8BCD-04C0126EA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2" y="874517"/>
            <a:ext cx="7711381" cy="5700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DEB4-54F8-4341-993D-2C40A0274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2" y="874517"/>
            <a:ext cx="7711381" cy="5700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B4FE9-3716-B64C-A32B-4BE9B10D7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2" y="874517"/>
            <a:ext cx="7711381" cy="5700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65E3DA-C03F-3D46-A88B-05B9E34BA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2" y="874517"/>
            <a:ext cx="7711381" cy="5700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7DAE68-1D1F-7A4A-ABAC-E77B20C613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2" y="874517"/>
            <a:ext cx="7711381" cy="57009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27BB4C-2050-6345-A7C9-47364391A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2" y="874517"/>
            <a:ext cx="7711381" cy="5700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FE0A09-0404-417B-A4D1-D4AC66A5E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7" y="874995"/>
            <a:ext cx="7710090" cy="5699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17773-7206-4B78-9405-C6CD168CE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7" y="874995"/>
            <a:ext cx="7710090" cy="5699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F6432-D7AE-4BCA-9763-CB29C50A25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8" y="874995"/>
            <a:ext cx="7710089" cy="56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113-997C-4ED2-8A71-F50CEAC6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 (cont.)</a:t>
            </a:r>
            <a:endParaRPr lang="en-US" b="0"/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E95A3CC-4899-46FF-A7DF-25F8996A0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74" y="2353414"/>
            <a:ext cx="8818269" cy="2883043"/>
          </a:xfrm>
        </p:spPr>
      </p:pic>
    </p:spTree>
    <p:extLst>
      <p:ext uri="{BB962C8B-B14F-4D97-AF65-F5344CB8AC3E}">
        <p14:creationId xmlns:p14="http://schemas.microsoft.com/office/powerpoint/2010/main" val="30508518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1113-997C-4ED2-8A71-F50CEAC6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Schematic (cont.)</a:t>
            </a:r>
            <a:endParaRPr lang="en-US" b="0"/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C18ED24-F05A-4E0E-9A7F-F632F6A4F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315" y="1196961"/>
            <a:ext cx="3418387" cy="5195949"/>
          </a:xfrm>
        </p:spPr>
      </p:pic>
    </p:spTree>
    <p:extLst>
      <p:ext uri="{BB962C8B-B14F-4D97-AF65-F5344CB8AC3E}">
        <p14:creationId xmlns:p14="http://schemas.microsoft.com/office/powerpoint/2010/main" val="1203208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654B-621F-4896-8237-34B5C5B3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Battery Charger IC Schematic</a:t>
            </a:r>
            <a:endParaRPr lang="en-US"/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22DDC5F-E803-4568-BE55-D85406409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175" y="870390"/>
            <a:ext cx="7837981" cy="5800105"/>
          </a:xfrm>
        </p:spPr>
      </p:pic>
    </p:spTree>
    <p:extLst>
      <p:ext uri="{BB962C8B-B14F-4D97-AF65-F5344CB8AC3E}">
        <p14:creationId xmlns:p14="http://schemas.microsoft.com/office/powerpoint/2010/main" val="10594354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57F7-8906-774B-B87F-F7D8E6FF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Photo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92708-CD06-8E48-9318-B696964DD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/>
          <a:stretch/>
        </p:blipFill>
        <p:spPr>
          <a:xfrm>
            <a:off x="810544" y="973776"/>
            <a:ext cx="7522913" cy="4904509"/>
          </a:xfrm>
        </p:spPr>
      </p:pic>
    </p:spTree>
    <p:extLst>
      <p:ext uri="{BB962C8B-B14F-4D97-AF65-F5344CB8AC3E}">
        <p14:creationId xmlns:p14="http://schemas.microsoft.com/office/powerpoint/2010/main" val="251490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 descr="A picture containing photo, toy, light, sitting&#10;&#10;Description generated with very high confidence">
            <a:extLst>
              <a:ext uri="{FF2B5EF4-FFF2-40B4-BE49-F238E27FC236}">
                <a16:creationId xmlns:a16="http://schemas.microsoft.com/office/drawing/2014/main" id="{48EA9D5D-08BD-4788-9209-94D9452A6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3" y="693118"/>
            <a:ext cx="4323945" cy="5712914"/>
          </a:xfrm>
          <a:prstGeom prst="rect">
            <a:avLst/>
          </a:prstGeom>
        </p:spPr>
      </p:pic>
      <p:pic>
        <p:nvPicPr>
          <p:cNvPr id="15" name="Picture 15" descr="A picture containing photo, white, toy, air&#10;&#10;Description generated with very high confidence">
            <a:extLst>
              <a:ext uri="{FF2B5EF4-FFF2-40B4-BE49-F238E27FC236}">
                <a16:creationId xmlns:a16="http://schemas.microsoft.com/office/drawing/2014/main" id="{5AECB2AA-93CD-4537-BC09-DA97C9644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1268" y="686260"/>
            <a:ext cx="4563381" cy="571273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58AE1-BCDA-E74E-8127-FF94CBAB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Overview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15A9B5-CB5B-794C-A5E0-DFAB122E91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47244" y="3283007"/>
            <a:ext cx="352045" cy="49681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03347F-DA27-E840-AE20-EC6E0353CED1}"/>
              </a:ext>
            </a:extLst>
          </p:cNvPr>
          <p:cNvSpPr txBox="1"/>
          <p:nvPr/>
        </p:nvSpPr>
        <p:spPr>
          <a:xfrm>
            <a:off x="6661330" y="3801641"/>
            <a:ext cx="1243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Mount Head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382927-98BB-9446-B76E-AD77E6D70DC5}"/>
              </a:ext>
            </a:extLst>
          </p:cNvPr>
          <p:cNvCxnSpPr>
            <a:cxnSpLocks/>
          </p:cNvCxnSpPr>
          <p:nvPr/>
        </p:nvCxnSpPr>
        <p:spPr bwMode="auto">
          <a:xfrm flipV="1">
            <a:off x="5553982" y="3146075"/>
            <a:ext cx="188616" cy="54108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5E50F8-7232-9543-9BC1-D998929F745E}"/>
              </a:ext>
            </a:extLst>
          </p:cNvPr>
          <p:cNvCxnSpPr>
            <a:cxnSpLocks/>
          </p:cNvCxnSpPr>
          <p:nvPr/>
        </p:nvCxnSpPr>
        <p:spPr bwMode="auto">
          <a:xfrm flipH="1">
            <a:off x="3524177" y="1629751"/>
            <a:ext cx="116608" cy="57040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F31967-361B-6248-B498-F9D31EB99996}"/>
              </a:ext>
            </a:extLst>
          </p:cNvPr>
          <p:cNvSpPr txBox="1"/>
          <p:nvPr/>
        </p:nvSpPr>
        <p:spPr>
          <a:xfrm>
            <a:off x="2927267" y="898047"/>
            <a:ext cx="1243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Image Sensor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801973-C65F-6541-88E0-A562CC637B2B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9076" y="4668905"/>
            <a:ext cx="825673" cy="41676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462592-E425-414D-AC79-543895279A26}"/>
              </a:ext>
            </a:extLst>
          </p:cNvPr>
          <p:cNvSpPr txBox="1"/>
          <p:nvPr/>
        </p:nvSpPr>
        <p:spPr>
          <a:xfrm>
            <a:off x="4178107" y="5116989"/>
            <a:ext cx="124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Tripod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36144-1B49-F54E-9F53-92A72C593FCC}"/>
              </a:ext>
            </a:extLst>
          </p:cNvPr>
          <p:cNvSpPr txBox="1"/>
          <p:nvPr/>
        </p:nvSpPr>
        <p:spPr>
          <a:xfrm>
            <a:off x="4897414" y="3641552"/>
            <a:ext cx="124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F7F5E30-1BA1-4EFB-BD99-A6C89A99B51F}"/>
              </a:ext>
            </a:extLst>
          </p:cNvPr>
          <p:cNvCxnSpPr/>
          <p:nvPr/>
        </p:nvCxnSpPr>
        <p:spPr bwMode="auto">
          <a:xfrm flipH="1" flipV="1">
            <a:off x="2722674" y="3146564"/>
            <a:ext cx="420736" cy="780376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600BBB7-D2A9-43C9-A4B9-C9A39FDFBDAC}"/>
              </a:ext>
            </a:extLst>
          </p:cNvPr>
          <p:cNvSpPr txBox="1"/>
          <p:nvPr/>
        </p:nvSpPr>
        <p:spPr>
          <a:xfrm>
            <a:off x="4822551" y="1053519"/>
            <a:ext cx="11863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Times New Roman"/>
              </a:rPr>
              <a:t>Solar Panels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D8F8A5-09C9-46E6-A10D-B7681707377A}"/>
              </a:ext>
            </a:extLst>
          </p:cNvPr>
          <p:cNvCxnSpPr/>
          <p:nvPr/>
        </p:nvCxnSpPr>
        <p:spPr bwMode="auto">
          <a:xfrm flipV="1">
            <a:off x="5955872" y="1354895"/>
            <a:ext cx="499174" cy="79589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060A10-F82E-4DE2-B171-C3F6D479F68A}"/>
              </a:ext>
            </a:extLst>
          </p:cNvPr>
          <p:cNvSpPr txBox="1"/>
          <p:nvPr/>
        </p:nvSpPr>
        <p:spPr>
          <a:xfrm>
            <a:off x="2512926" y="3863374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Times New Roman"/>
              </a:rPr>
              <a:t>Processor Box</a:t>
            </a:r>
            <a:endParaRPr lang="en-US"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A63AE-ECCB-4314-8226-AFC95A6FB933}"/>
              </a:ext>
            </a:extLst>
          </p:cNvPr>
          <p:cNvSpPr txBox="1"/>
          <p:nvPr/>
        </p:nvSpPr>
        <p:spPr>
          <a:xfrm>
            <a:off x="-57005" y="722446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>
              <a:solidFill>
                <a:srgbClr val="FF0000"/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33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/>
      <p:bldP spid="12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9DE83D4E-7B1E-4046-B923-54915AF09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2" t="2355" r="8729" b="10687"/>
          <a:stretch/>
        </p:blipFill>
        <p:spPr>
          <a:xfrm rot="120000">
            <a:off x="5077929" y="3895827"/>
            <a:ext cx="3897928" cy="2787486"/>
          </a:xfrm>
          <a:prstGeom prst="rect">
            <a:avLst/>
          </a:prstGeom>
        </p:spPr>
      </p:pic>
      <p:pic>
        <p:nvPicPr>
          <p:cNvPr id="7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DC599C3-12F1-412C-897F-8466DF294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4574432" y="723225"/>
            <a:ext cx="4190189" cy="3046515"/>
          </a:xfrm>
          <a:prstGeom prst="rect">
            <a:avLst/>
          </a:prstGeom>
        </p:spPr>
      </p:pic>
      <p:pic>
        <p:nvPicPr>
          <p:cNvPr id="5" name="Picture 5" descr="A picture containing small, photo, sitting, refrigerator&#10;&#10;Description generated with very high confidence">
            <a:extLst>
              <a:ext uri="{FF2B5EF4-FFF2-40B4-BE49-F238E27FC236}">
                <a16:creationId xmlns:a16="http://schemas.microsoft.com/office/drawing/2014/main" id="{E7EDE69F-EE8D-4831-AE9B-B89AD9485B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78" t="6147" r="37588" b="5247"/>
          <a:stretch/>
        </p:blipFill>
        <p:spPr>
          <a:xfrm>
            <a:off x="302670" y="2146706"/>
            <a:ext cx="3468314" cy="411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9904D-9A4A-49D6-83E2-4BB293EE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Processor Box Design</a:t>
            </a:r>
            <a:endParaRPr lang="en-US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E6AA9-D224-40EF-B14D-6B42AE7DAB77}"/>
              </a:ext>
            </a:extLst>
          </p:cNvPr>
          <p:cNvSpPr txBox="1"/>
          <p:nvPr/>
        </p:nvSpPr>
        <p:spPr>
          <a:xfrm>
            <a:off x="236569" y="867418"/>
            <a:ext cx="30383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Dimensions: 16.5x11.4x14.6 cm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AEAB0-A2A1-41E5-8D79-8A4B90ACDC56}"/>
              </a:ext>
            </a:extLst>
          </p:cNvPr>
          <p:cNvSpPr txBox="1"/>
          <p:nvPr/>
        </p:nvSpPr>
        <p:spPr>
          <a:xfrm>
            <a:off x="6888709" y="3427731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Ambient Sensor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758B96-EF82-46EC-9CD7-2686615B049E}"/>
              </a:ext>
            </a:extLst>
          </p:cNvPr>
          <p:cNvCxnSpPr>
            <a:cxnSpLocks/>
          </p:cNvCxnSpPr>
          <p:nvPr/>
        </p:nvCxnSpPr>
        <p:spPr bwMode="auto">
          <a:xfrm>
            <a:off x="8341436" y="3861435"/>
            <a:ext cx="0" cy="447451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3D1FB-5B27-4DC7-9AFA-9AD84FCAA915}"/>
              </a:ext>
            </a:extLst>
          </p:cNvPr>
          <p:cNvCxnSpPr>
            <a:cxnSpLocks/>
            <a:stCxn id="18" idx="2"/>
          </p:cNvCxnSpPr>
          <p:nvPr/>
        </p:nvCxnSpPr>
        <p:spPr bwMode="auto">
          <a:xfrm>
            <a:off x="4573963" y="4124563"/>
            <a:ext cx="1217147" cy="595634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B3A32A-6872-4FF1-AAB8-295DD1662B2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7166" y="5989065"/>
            <a:ext cx="1210249" cy="243705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35BA5B-3D05-4A09-B1D1-9F3F42F49DB7}"/>
              </a:ext>
            </a:extLst>
          </p:cNvPr>
          <p:cNvCxnSpPr>
            <a:cxnSpLocks/>
          </p:cNvCxnSpPr>
          <p:nvPr/>
        </p:nvCxnSpPr>
        <p:spPr bwMode="auto">
          <a:xfrm flipV="1">
            <a:off x="2562081" y="2074539"/>
            <a:ext cx="2402895" cy="2503459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ECFE84-51A7-4E62-BC26-74D2E928DD24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9164" y="5227483"/>
            <a:ext cx="2573305" cy="517667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91E4E2-4EC6-428B-9070-25C96E998EBB}"/>
              </a:ext>
            </a:extLst>
          </p:cNvPr>
          <p:cNvSpPr txBox="1"/>
          <p:nvPr/>
        </p:nvSpPr>
        <p:spPr>
          <a:xfrm>
            <a:off x="2665894" y="6088038"/>
            <a:ext cx="22400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Raspberry Pi 4B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F9AB2-C1A9-4948-8A92-387BA6426A41}"/>
              </a:ext>
            </a:extLst>
          </p:cNvPr>
          <p:cNvSpPr txBox="1"/>
          <p:nvPr/>
        </p:nvSpPr>
        <p:spPr>
          <a:xfrm>
            <a:off x="3302376" y="3416677"/>
            <a:ext cx="254317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Arial"/>
                <a:cs typeface="Arial"/>
              </a:rPr>
              <a:t>GSM </a:t>
            </a:r>
          </a:p>
          <a:p>
            <a:pPr algn="ctr">
              <a:spcBef>
                <a:spcPts val="0"/>
              </a:spcBef>
            </a:pPr>
            <a:r>
              <a:rPr lang="en-US" sz="2000">
                <a:latin typeface="Arial"/>
                <a:cs typeface="Arial"/>
              </a:rPr>
              <a:t>(GPS/SMS Board)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E110B-4A81-4545-A3DC-79562D0B50FE}"/>
              </a:ext>
            </a:extLst>
          </p:cNvPr>
          <p:cNvSpPr txBox="1"/>
          <p:nvPr/>
        </p:nvSpPr>
        <p:spPr>
          <a:xfrm>
            <a:off x="268735" y="1734568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>
              <a:solidFill>
                <a:srgbClr val="FF0000"/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60194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6633"/>
      </a:accent1>
      <a:accent2>
        <a:srgbClr val="653300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73</Slides>
  <Notes>16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Blank Presentation</vt:lpstr>
      <vt:lpstr>Office Theme</vt:lpstr>
      <vt:lpstr>Test Readiness Review: iMagpie</vt:lpstr>
      <vt:lpstr>Presentation Overview</vt:lpstr>
      <vt:lpstr>Presentation Overview</vt:lpstr>
      <vt:lpstr>Project Purpose</vt:lpstr>
      <vt:lpstr>Customer Objectives and Constraints</vt:lpstr>
      <vt:lpstr>PowerPoint Presentation</vt:lpstr>
      <vt:lpstr>Functional Block Diagram</vt:lpstr>
      <vt:lpstr>Design Overview</vt:lpstr>
      <vt:lpstr>Processor Box Design</vt:lpstr>
      <vt:lpstr>Solar Panel Design Changes</vt:lpstr>
      <vt:lpstr>Solar Panel Design Changes</vt:lpstr>
      <vt:lpstr>Battery Safety and Compliance</vt:lpstr>
      <vt:lpstr>Design Mass and Volume</vt:lpstr>
      <vt:lpstr>Critical Project Elements</vt:lpstr>
      <vt:lpstr>Presentation Overview</vt:lpstr>
      <vt:lpstr>Scheduling Gantt Chart</vt:lpstr>
      <vt:lpstr>Test Schedule</vt:lpstr>
      <vt:lpstr>Presentation Overview</vt:lpstr>
      <vt:lpstr>Test Status Overview</vt:lpstr>
      <vt:lpstr>Propagator</vt:lpstr>
      <vt:lpstr>Propagator</vt:lpstr>
      <vt:lpstr>Sample Streak Detection</vt:lpstr>
      <vt:lpstr>Sample Streak Detection</vt:lpstr>
      <vt:lpstr>Sample Streak Detection</vt:lpstr>
      <vt:lpstr>Sample Streak Detection</vt:lpstr>
      <vt:lpstr>Sample Streak Detection</vt:lpstr>
      <vt:lpstr>Sample Streak Detection</vt:lpstr>
      <vt:lpstr>Sample Streak Detection</vt:lpstr>
      <vt:lpstr>Sample Streak Detection</vt:lpstr>
      <vt:lpstr>Sample Astrometry Software</vt:lpstr>
      <vt:lpstr>Sample Astrometry Software</vt:lpstr>
      <vt:lpstr>Astrometry Software Results</vt:lpstr>
      <vt:lpstr>Real Capture Processing</vt:lpstr>
      <vt:lpstr>Real Capture Processing</vt:lpstr>
      <vt:lpstr>Control System Testing</vt:lpstr>
      <vt:lpstr>Control System Testing</vt:lpstr>
      <vt:lpstr>Power System Testing</vt:lpstr>
      <vt:lpstr>Power System Testing</vt:lpstr>
      <vt:lpstr>Full System Testing</vt:lpstr>
      <vt:lpstr>Full System Testing</vt:lpstr>
      <vt:lpstr>Presentation Overview</vt:lpstr>
      <vt:lpstr>Predicted Financial Budget</vt:lpstr>
      <vt:lpstr>Predicted Financial Budget</vt:lpstr>
      <vt:lpstr>Part Procurement</vt:lpstr>
      <vt:lpstr>Acknowledgements</vt:lpstr>
      <vt:lpstr>Questions?</vt:lpstr>
      <vt:lpstr>References</vt:lpstr>
      <vt:lpstr>Apparent Magnitude</vt:lpstr>
      <vt:lpstr>RA/Dec Coordinate Transform</vt:lpstr>
      <vt:lpstr>Levels of Success</vt:lpstr>
      <vt:lpstr>Design Requirements</vt:lpstr>
      <vt:lpstr>Design Requirements (cont.)</vt:lpstr>
      <vt:lpstr>Design Requirements (cont.)</vt:lpstr>
      <vt:lpstr>Design Requirements (cont.)</vt:lpstr>
      <vt:lpstr>Test Backups</vt:lpstr>
      <vt:lpstr>Camera Manufacturer Specifications</vt:lpstr>
      <vt:lpstr>Battery Charging Testing</vt:lpstr>
      <vt:lpstr>Battery Charging Testing</vt:lpstr>
      <vt:lpstr>Thermal Testing</vt:lpstr>
      <vt:lpstr>Thermal Testing</vt:lpstr>
      <vt:lpstr>Timing Testing</vt:lpstr>
      <vt:lpstr>Timing Testing</vt:lpstr>
      <vt:lpstr>Electronics Schematics Backup</vt:lpstr>
      <vt:lpstr>Electronic Schematic</vt:lpstr>
      <vt:lpstr>Electronic Schematic (cont.)</vt:lpstr>
      <vt:lpstr>Electronic Schematic (cont.)</vt:lpstr>
      <vt:lpstr>Electronic Schematic (cont.)</vt:lpstr>
      <vt:lpstr>Electronic Schematic (cont.)</vt:lpstr>
      <vt:lpstr>Electronic Schematic (cont.)</vt:lpstr>
      <vt:lpstr>Electronic Schematic (cont.)</vt:lpstr>
      <vt:lpstr>Electronic Schematic (cont.)</vt:lpstr>
      <vt:lpstr>Battery Charger IC Schematic</vt:lpstr>
      <vt:lpstr>Team Photo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Design Review: iMagpie</dc:title>
  <dc:creator>Alex Pulliam</dc:creator>
  <cp:revision>81</cp:revision>
  <cp:lastPrinted>2020-02-03T19:39:39Z</cp:lastPrinted>
  <dcterms:created xsi:type="dcterms:W3CDTF">2019-12-02T07:23:16Z</dcterms:created>
  <dcterms:modified xsi:type="dcterms:W3CDTF">2020-03-02T10:40:29Z</dcterms:modified>
</cp:coreProperties>
</file>